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8"/>
  </p:notesMasterIdLst>
  <p:sldIdLst>
    <p:sldId id="1062" r:id="rId2"/>
    <p:sldId id="1055" r:id="rId3"/>
    <p:sldId id="1054" r:id="rId4"/>
    <p:sldId id="1058" r:id="rId5"/>
    <p:sldId id="1071" r:id="rId6"/>
    <p:sldId id="1072" r:id="rId7"/>
    <p:sldId id="1073" r:id="rId8"/>
    <p:sldId id="1074" r:id="rId9"/>
    <p:sldId id="1075" r:id="rId10"/>
    <p:sldId id="1065" r:id="rId11"/>
    <p:sldId id="1066" r:id="rId12"/>
    <p:sldId id="256" r:id="rId13"/>
    <p:sldId id="605" r:id="rId14"/>
    <p:sldId id="875" r:id="rId15"/>
    <p:sldId id="956" r:id="rId16"/>
    <p:sldId id="957" r:id="rId17"/>
    <p:sldId id="958" r:id="rId18"/>
    <p:sldId id="1095" r:id="rId19"/>
    <p:sldId id="1096" r:id="rId20"/>
    <p:sldId id="959" r:id="rId21"/>
    <p:sldId id="960" r:id="rId22"/>
    <p:sldId id="913" r:id="rId23"/>
    <p:sldId id="961" r:id="rId24"/>
    <p:sldId id="963" r:id="rId25"/>
    <p:sldId id="1173" r:id="rId26"/>
    <p:sldId id="964" r:id="rId27"/>
    <p:sldId id="962" r:id="rId28"/>
    <p:sldId id="955" r:id="rId29"/>
    <p:sldId id="965" r:id="rId30"/>
    <p:sldId id="966" r:id="rId31"/>
    <p:sldId id="967" r:id="rId32"/>
    <p:sldId id="968" r:id="rId33"/>
    <p:sldId id="970" r:id="rId34"/>
    <p:sldId id="972" r:id="rId35"/>
    <p:sldId id="974" r:id="rId36"/>
    <p:sldId id="976" r:id="rId37"/>
    <p:sldId id="975" r:id="rId38"/>
    <p:sldId id="977" r:id="rId39"/>
    <p:sldId id="978" r:id="rId40"/>
    <p:sldId id="979" r:id="rId41"/>
    <p:sldId id="1076" r:id="rId42"/>
    <p:sldId id="1077" r:id="rId43"/>
    <p:sldId id="1078" r:id="rId44"/>
    <p:sldId id="1079" r:id="rId45"/>
    <p:sldId id="1080" r:id="rId46"/>
    <p:sldId id="984" r:id="rId47"/>
    <p:sldId id="985" r:id="rId48"/>
    <p:sldId id="1081" r:id="rId49"/>
    <p:sldId id="986" r:id="rId50"/>
    <p:sldId id="987" r:id="rId51"/>
    <p:sldId id="1085" r:id="rId52"/>
    <p:sldId id="1082" r:id="rId53"/>
    <p:sldId id="1083" r:id="rId54"/>
    <p:sldId id="988" r:id="rId55"/>
    <p:sldId id="989" r:id="rId56"/>
    <p:sldId id="990" r:id="rId57"/>
    <p:sldId id="991" r:id="rId58"/>
    <p:sldId id="992" r:id="rId59"/>
    <p:sldId id="993" r:id="rId60"/>
    <p:sldId id="1051" r:id="rId61"/>
    <p:sldId id="1103" r:id="rId62"/>
    <p:sldId id="1049" r:id="rId63"/>
    <p:sldId id="1050" r:id="rId64"/>
    <p:sldId id="1152" r:id="rId65"/>
    <p:sldId id="1154" r:id="rId66"/>
    <p:sldId id="1155" r:id="rId67"/>
    <p:sldId id="1156" r:id="rId68"/>
    <p:sldId id="1157" r:id="rId69"/>
    <p:sldId id="1158" r:id="rId70"/>
    <p:sldId id="1159" r:id="rId71"/>
    <p:sldId id="1160" r:id="rId72"/>
    <p:sldId id="1161" r:id="rId73"/>
    <p:sldId id="1162" r:id="rId74"/>
    <p:sldId id="1084" r:id="rId75"/>
    <p:sldId id="994" r:id="rId76"/>
    <p:sldId id="1107" r:id="rId77"/>
    <p:sldId id="1108" r:id="rId78"/>
    <p:sldId id="1109" r:id="rId79"/>
    <p:sldId id="1110" r:id="rId80"/>
    <p:sldId id="1111" r:id="rId81"/>
    <p:sldId id="1112" r:id="rId82"/>
    <p:sldId id="1113" r:id="rId83"/>
    <p:sldId id="1114" r:id="rId84"/>
    <p:sldId id="1115" r:id="rId85"/>
    <p:sldId id="1116" r:id="rId86"/>
    <p:sldId id="1117" r:id="rId87"/>
    <p:sldId id="1118" r:id="rId88"/>
    <p:sldId id="1119" r:id="rId89"/>
    <p:sldId id="1120" r:id="rId90"/>
    <p:sldId id="1121" r:id="rId91"/>
    <p:sldId id="1122" r:id="rId92"/>
    <p:sldId id="1123" r:id="rId93"/>
    <p:sldId id="1171" r:id="rId94"/>
    <p:sldId id="1168" r:id="rId95"/>
    <p:sldId id="1169" r:id="rId96"/>
    <p:sldId id="1137" r:id="rId97"/>
    <p:sldId id="1138" r:id="rId98"/>
    <p:sldId id="1139" r:id="rId99"/>
    <p:sldId id="1140" r:id="rId100"/>
    <p:sldId id="1141" r:id="rId101"/>
    <p:sldId id="1174" r:id="rId102"/>
    <p:sldId id="1175" r:id="rId103"/>
    <p:sldId id="1180" r:id="rId104"/>
    <p:sldId id="1177" r:id="rId105"/>
    <p:sldId id="1142" r:id="rId106"/>
    <p:sldId id="1143" r:id="rId107"/>
    <p:sldId id="1178" r:id="rId108"/>
    <p:sldId id="1144" r:id="rId109"/>
    <p:sldId id="1145" r:id="rId110"/>
    <p:sldId id="1146" r:id="rId111"/>
    <p:sldId id="1147" r:id="rId112"/>
    <p:sldId id="1148" r:id="rId113"/>
    <p:sldId id="1149" r:id="rId114"/>
    <p:sldId id="928" r:id="rId115"/>
    <p:sldId id="929" r:id="rId116"/>
    <p:sldId id="933" r:id="rId117"/>
    <p:sldId id="931" r:id="rId118"/>
    <p:sldId id="935" r:id="rId119"/>
    <p:sldId id="1000" r:id="rId120"/>
    <p:sldId id="943" r:id="rId121"/>
    <p:sldId id="999" r:id="rId122"/>
    <p:sldId id="936" r:id="rId123"/>
    <p:sldId id="937" r:id="rId124"/>
    <p:sldId id="1124" r:id="rId125"/>
    <p:sldId id="1001" r:id="rId126"/>
    <p:sldId id="932" r:id="rId127"/>
    <p:sldId id="1003" r:id="rId128"/>
    <p:sldId id="1002" r:id="rId129"/>
    <p:sldId id="939" r:id="rId130"/>
    <p:sldId id="940" r:id="rId131"/>
    <p:sldId id="1125" r:id="rId132"/>
    <p:sldId id="941" r:id="rId133"/>
    <p:sldId id="942" r:id="rId134"/>
    <p:sldId id="944" r:id="rId135"/>
    <p:sldId id="945" r:id="rId136"/>
    <p:sldId id="1004" r:id="rId137"/>
    <p:sldId id="946" r:id="rId138"/>
    <p:sldId id="947" r:id="rId139"/>
    <p:sldId id="1126" r:id="rId140"/>
    <p:sldId id="1127" r:id="rId141"/>
    <p:sldId id="1099" r:id="rId142"/>
    <p:sldId id="1105" r:id="rId143"/>
    <p:sldId id="949" r:id="rId144"/>
    <p:sldId id="1128" r:id="rId145"/>
    <p:sldId id="1170" r:id="rId146"/>
    <p:sldId id="1005" r:id="rId147"/>
    <p:sldId id="1091" r:id="rId148"/>
    <p:sldId id="950" r:id="rId149"/>
    <p:sldId id="1131" r:id="rId150"/>
    <p:sldId id="1132" r:id="rId151"/>
    <p:sldId id="1133" r:id="rId152"/>
    <p:sldId id="1134" r:id="rId153"/>
    <p:sldId id="1135" r:id="rId154"/>
    <p:sldId id="1136" r:id="rId155"/>
    <p:sldId id="1006" r:id="rId156"/>
    <p:sldId id="1007" r:id="rId157"/>
    <p:sldId id="1008" r:id="rId158"/>
    <p:sldId id="1009" r:id="rId159"/>
    <p:sldId id="1010" r:id="rId160"/>
    <p:sldId id="1011" r:id="rId161"/>
    <p:sldId id="917" r:id="rId162"/>
    <p:sldId id="1013" r:id="rId163"/>
    <p:sldId id="1014" r:id="rId164"/>
    <p:sldId id="1015" r:id="rId165"/>
    <p:sldId id="1016" r:id="rId166"/>
    <p:sldId id="1018" r:id="rId167"/>
    <p:sldId id="1021" r:id="rId168"/>
    <p:sldId id="1022" r:id="rId169"/>
    <p:sldId id="1019" r:id="rId170"/>
    <p:sldId id="1167" r:id="rId171"/>
    <p:sldId id="1029" r:id="rId172"/>
    <p:sldId id="1030" r:id="rId173"/>
    <p:sldId id="1031" r:id="rId174"/>
    <p:sldId id="1017" r:id="rId175"/>
    <p:sldId id="1052" r:id="rId176"/>
    <p:sldId id="1179" r:id="rId177"/>
  </p:sldIdLst>
  <p:sldSz cx="9144000" cy="6858000" type="screen4x3"/>
  <p:notesSz cx="6858000" cy="9144000"/>
  <p:defaultTextStyle>
    <a:defPPr>
      <a:defRPr lang="zh-CN"/>
    </a:defPPr>
    <a:lvl1pPr algn="l" rtl="0" eaLnBrk="0" fontAlgn="base" hangingPunct="0">
      <a:spcBef>
        <a:spcPct val="0"/>
      </a:spcBef>
      <a:spcAft>
        <a:spcPct val="0"/>
      </a:spcAft>
      <a:defRPr b="1" kern="1200">
        <a:solidFill>
          <a:schemeClr val="tx1"/>
        </a:solidFill>
        <a:latin typeface="微软雅黑" panose="020B0503020204020204" pitchFamily="34" charset="-122"/>
        <a:ea typeface="微软雅黑" panose="020B0503020204020204" pitchFamily="34" charset="-122"/>
        <a:cs typeface="+mn-cs"/>
      </a:defRPr>
    </a:lvl1pPr>
    <a:lvl2pPr marL="457200" algn="l" rtl="0" eaLnBrk="0" fontAlgn="base" hangingPunct="0">
      <a:spcBef>
        <a:spcPct val="0"/>
      </a:spcBef>
      <a:spcAft>
        <a:spcPct val="0"/>
      </a:spcAft>
      <a:defRPr b="1" kern="1200">
        <a:solidFill>
          <a:schemeClr val="tx1"/>
        </a:solidFill>
        <a:latin typeface="微软雅黑" panose="020B0503020204020204" pitchFamily="34" charset="-122"/>
        <a:ea typeface="微软雅黑" panose="020B0503020204020204" pitchFamily="34" charset="-122"/>
        <a:cs typeface="+mn-cs"/>
      </a:defRPr>
    </a:lvl2pPr>
    <a:lvl3pPr marL="914400" algn="l" rtl="0" eaLnBrk="0" fontAlgn="base" hangingPunct="0">
      <a:spcBef>
        <a:spcPct val="0"/>
      </a:spcBef>
      <a:spcAft>
        <a:spcPct val="0"/>
      </a:spcAft>
      <a:defRPr b="1" kern="1200">
        <a:solidFill>
          <a:schemeClr val="tx1"/>
        </a:solidFill>
        <a:latin typeface="微软雅黑" panose="020B0503020204020204" pitchFamily="34" charset="-122"/>
        <a:ea typeface="微软雅黑" panose="020B0503020204020204" pitchFamily="34" charset="-122"/>
        <a:cs typeface="+mn-cs"/>
      </a:defRPr>
    </a:lvl3pPr>
    <a:lvl4pPr marL="1371600" algn="l" rtl="0" eaLnBrk="0" fontAlgn="base" hangingPunct="0">
      <a:spcBef>
        <a:spcPct val="0"/>
      </a:spcBef>
      <a:spcAft>
        <a:spcPct val="0"/>
      </a:spcAft>
      <a:defRPr b="1" kern="1200">
        <a:solidFill>
          <a:schemeClr val="tx1"/>
        </a:solidFill>
        <a:latin typeface="微软雅黑" panose="020B0503020204020204" pitchFamily="34" charset="-122"/>
        <a:ea typeface="微软雅黑" panose="020B0503020204020204" pitchFamily="34" charset="-122"/>
        <a:cs typeface="+mn-cs"/>
      </a:defRPr>
    </a:lvl4pPr>
    <a:lvl5pPr marL="1828800" algn="l" rtl="0" eaLnBrk="0" fontAlgn="base" hangingPunct="0">
      <a:spcBef>
        <a:spcPct val="0"/>
      </a:spcBef>
      <a:spcAft>
        <a:spcPct val="0"/>
      </a:spcAft>
      <a:defRPr b="1"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b="1" kern="1200">
        <a:solidFill>
          <a:schemeClr val="tx1"/>
        </a:solidFill>
        <a:latin typeface="微软雅黑" panose="020B0503020204020204" pitchFamily="34" charset="-122"/>
        <a:ea typeface="微软雅黑" panose="020B0503020204020204" pitchFamily="34" charset="-122"/>
        <a:cs typeface="+mn-cs"/>
      </a:defRPr>
    </a:lvl6pPr>
    <a:lvl7pPr marL="2743200" algn="l" defTabSz="914400" rtl="0" eaLnBrk="1" latinLnBrk="0" hangingPunct="1">
      <a:defRPr b="1" kern="1200">
        <a:solidFill>
          <a:schemeClr val="tx1"/>
        </a:solidFill>
        <a:latin typeface="微软雅黑" panose="020B0503020204020204" pitchFamily="34" charset="-122"/>
        <a:ea typeface="微软雅黑" panose="020B0503020204020204" pitchFamily="34" charset="-122"/>
        <a:cs typeface="+mn-cs"/>
      </a:defRPr>
    </a:lvl7pPr>
    <a:lvl8pPr marL="3200400" algn="l" defTabSz="914400" rtl="0" eaLnBrk="1" latinLnBrk="0" hangingPunct="1">
      <a:defRPr b="1" kern="1200">
        <a:solidFill>
          <a:schemeClr val="tx1"/>
        </a:solidFill>
        <a:latin typeface="微软雅黑" panose="020B0503020204020204" pitchFamily="34" charset="-122"/>
        <a:ea typeface="微软雅黑" panose="020B0503020204020204" pitchFamily="34" charset="-122"/>
        <a:cs typeface="+mn-cs"/>
      </a:defRPr>
    </a:lvl8pPr>
    <a:lvl9pPr marL="3657600" algn="l" defTabSz="914400" rtl="0" eaLnBrk="1" latinLnBrk="0" hangingPunct="1">
      <a:defRPr b="1" kern="1200">
        <a:solidFill>
          <a:schemeClr val="tx1"/>
        </a:solidFill>
        <a:latin typeface="微软雅黑" panose="020B0503020204020204" pitchFamily="34" charset="-122"/>
        <a:ea typeface="微软雅黑"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0066CC"/>
    <a:srgbClr val="0066FF"/>
    <a:srgbClr val="FF3300"/>
    <a:srgbClr val="008000"/>
    <a:srgbClr val="3333CC"/>
    <a:srgbClr val="005024"/>
    <a:srgbClr val="0076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46" autoAdjust="0"/>
    <p:restoredTop sz="90174" autoAdjust="0"/>
  </p:normalViewPr>
  <p:slideViewPr>
    <p:cSldViewPr>
      <p:cViewPr varScale="1">
        <p:scale>
          <a:sx n="77" d="100"/>
          <a:sy n="77" d="100"/>
        </p:scale>
        <p:origin x="1853"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5550"/>
    </p:cViewPr>
  </p:sorterViewPr>
  <p:notesViewPr>
    <p:cSldViewPr>
      <p:cViewPr varScale="1">
        <p:scale>
          <a:sx n="68" d="100"/>
          <a:sy n="68" d="100"/>
        </p:scale>
        <p:origin x="-3288" y="-108"/>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tableStyles" Target="tableStyle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viewProps" Target="view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C762B483-8F5A-4351-A171-9C844997725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Arial" charset="0"/>
                <a:ea typeface="宋体" pitchFamily="2" charset="-122"/>
              </a:defRPr>
            </a:lvl1pPr>
          </a:lstStyle>
          <a:p>
            <a:pPr>
              <a:defRPr/>
            </a:pPr>
            <a:endParaRPr lang="en-US" altLang="zh-CN"/>
          </a:p>
        </p:txBody>
      </p:sp>
      <p:sp>
        <p:nvSpPr>
          <p:cNvPr id="37891" name="Rectangle 3">
            <a:extLst>
              <a:ext uri="{FF2B5EF4-FFF2-40B4-BE49-F238E27FC236}">
                <a16:creationId xmlns:a16="http://schemas.microsoft.com/office/drawing/2014/main" id="{93133837-9865-4EDF-8C9A-FD2434B4BE1C}"/>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ea typeface="宋体" pitchFamily="2" charset="-122"/>
              </a:defRPr>
            </a:lvl1pPr>
          </a:lstStyle>
          <a:p>
            <a:pPr>
              <a:defRPr/>
            </a:pPr>
            <a:endParaRPr lang="en-US" altLang="zh-CN"/>
          </a:p>
        </p:txBody>
      </p:sp>
      <p:sp>
        <p:nvSpPr>
          <p:cNvPr id="31748" name="Rectangle 4">
            <a:extLst>
              <a:ext uri="{FF2B5EF4-FFF2-40B4-BE49-F238E27FC236}">
                <a16:creationId xmlns:a16="http://schemas.microsoft.com/office/drawing/2014/main" id="{7B7815B8-8118-4EB9-9CC9-BBC14EBED99A}"/>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3" name="Rectangle 5">
            <a:extLst>
              <a:ext uri="{FF2B5EF4-FFF2-40B4-BE49-F238E27FC236}">
                <a16:creationId xmlns:a16="http://schemas.microsoft.com/office/drawing/2014/main" id="{7A1AA697-E83F-4053-8FD7-80AE327DF75D}"/>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7894" name="Rectangle 6">
            <a:extLst>
              <a:ext uri="{FF2B5EF4-FFF2-40B4-BE49-F238E27FC236}">
                <a16:creationId xmlns:a16="http://schemas.microsoft.com/office/drawing/2014/main" id="{306E567B-7FB6-446C-984C-D5D692D6719B}"/>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Arial" charset="0"/>
                <a:ea typeface="宋体" pitchFamily="2" charset="-122"/>
              </a:defRPr>
            </a:lvl1pPr>
          </a:lstStyle>
          <a:p>
            <a:pPr>
              <a:defRPr/>
            </a:pPr>
            <a:endParaRPr lang="en-US" altLang="zh-CN"/>
          </a:p>
        </p:txBody>
      </p:sp>
      <p:sp>
        <p:nvSpPr>
          <p:cNvPr id="37895" name="Rectangle 7">
            <a:extLst>
              <a:ext uri="{FF2B5EF4-FFF2-40B4-BE49-F238E27FC236}">
                <a16:creationId xmlns:a16="http://schemas.microsoft.com/office/drawing/2014/main" id="{83B9A485-3D50-49EF-806A-48535E066F89}"/>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panose="020B0604020202020204" pitchFamily="34" charset="0"/>
                <a:ea typeface="宋体" panose="02010600030101010101" pitchFamily="2" charset="-122"/>
              </a:defRPr>
            </a:lvl1pPr>
          </a:lstStyle>
          <a:p>
            <a:fld id="{4D404088-9E87-46DF-9826-5CD93446FD3F}"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50946" name="Text Box 1">
            <a:extLst>
              <a:ext uri="{FF2B5EF4-FFF2-40B4-BE49-F238E27FC236}">
                <a16:creationId xmlns:a16="http://schemas.microsoft.com/office/drawing/2014/main" id="{6400C8EA-00A7-4B26-AD63-B34FAC995BEA}"/>
              </a:ext>
            </a:extLst>
          </p:cNvPr>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lvl1pPr defTabSz="866775">
              <a:defRPr>
                <a:solidFill>
                  <a:schemeClr val="tx1"/>
                </a:solidFill>
                <a:latin typeface="Arial" panose="020B0604020202020204" pitchFamily="34" charset="0"/>
                <a:ea typeface="宋体" panose="02010600030101010101" pitchFamily="2" charset="-122"/>
              </a:defRPr>
            </a:lvl1pPr>
            <a:lvl2pPr marL="703263" indent="-269875" defTabSz="866775">
              <a:defRPr>
                <a:solidFill>
                  <a:schemeClr val="tx1"/>
                </a:solidFill>
                <a:latin typeface="Arial" panose="020B0604020202020204" pitchFamily="34" charset="0"/>
                <a:ea typeface="宋体" panose="02010600030101010101" pitchFamily="2" charset="-122"/>
              </a:defRPr>
            </a:lvl2pPr>
            <a:lvl3pPr marL="1082675" indent="-215900" defTabSz="866775">
              <a:defRPr>
                <a:solidFill>
                  <a:schemeClr val="tx1"/>
                </a:solidFill>
                <a:latin typeface="Arial" panose="020B0604020202020204" pitchFamily="34" charset="0"/>
                <a:ea typeface="宋体" panose="02010600030101010101" pitchFamily="2" charset="-122"/>
              </a:defRPr>
            </a:lvl3pPr>
            <a:lvl4pPr marL="1516063" indent="-215900" defTabSz="866775">
              <a:defRPr>
                <a:solidFill>
                  <a:schemeClr val="tx1"/>
                </a:solidFill>
                <a:latin typeface="Arial" panose="020B0604020202020204" pitchFamily="34" charset="0"/>
                <a:ea typeface="宋体" panose="02010600030101010101" pitchFamily="2" charset="-122"/>
              </a:defRPr>
            </a:lvl4pPr>
            <a:lvl5pPr marL="1949450" indent="-217488" defTabSz="866775">
              <a:defRPr>
                <a:solidFill>
                  <a:schemeClr val="tx1"/>
                </a:solidFill>
                <a:latin typeface="Arial" panose="020B0604020202020204" pitchFamily="34" charset="0"/>
                <a:ea typeface="宋体" panose="02010600030101010101" pitchFamily="2" charset="-122"/>
              </a:defRPr>
            </a:lvl5pPr>
            <a:lvl6pPr marL="2406650" indent="-217488" defTabSz="866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863850" indent="-217488" defTabSz="866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21050" indent="-217488" defTabSz="866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778250" indent="-217488" defTabSz="866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2300">
              <a:latin typeface="Arial Narrow" panose="020B0606020202030204" pitchFamily="34" charset="0"/>
            </a:endParaRPr>
          </a:p>
        </p:txBody>
      </p:sp>
      <p:sp>
        <p:nvSpPr>
          <p:cNvPr id="850947" name="Rectangle 2">
            <a:extLst>
              <a:ext uri="{FF2B5EF4-FFF2-40B4-BE49-F238E27FC236}">
                <a16:creationId xmlns:a16="http://schemas.microsoft.com/office/drawing/2014/main" id="{94E7247F-A463-436C-A67D-101F7A995D37}"/>
              </a:ext>
            </a:extLst>
          </p:cNvPr>
          <p:cNvSpPr txBox="1">
            <a:spLocks noGrp="1" noChangeArrowheads="1"/>
          </p:cNvSpPr>
          <p:nvPr>
            <p:ph type="body"/>
          </p:nvPr>
        </p:nvSpPr>
        <p:spPr>
          <a:xfrm>
            <a:off x="914400" y="4343400"/>
            <a:ext cx="50292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6630" tIns="43315" rIns="86630" bIns="43315" anchor="ctr"/>
          <a:lstStyle/>
          <a:p>
            <a:endParaRPr lang="en-US" altLang="zh-CN">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a:extLst>
              <a:ext uri="{FF2B5EF4-FFF2-40B4-BE49-F238E27FC236}">
                <a16:creationId xmlns:a16="http://schemas.microsoft.com/office/drawing/2014/main" id="{10C355D7-F10E-4258-AC92-8FF73B6E0A77}"/>
              </a:ext>
            </a:extLst>
          </p:cNvPr>
          <p:cNvSpPr>
            <a:spLocks noRot="1" noChangeArrowheads="1" noTextEdit="1"/>
          </p:cNvSpPr>
          <p:nvPr>
            <p:ph type="sldImg"/>
          </p:nvPr>
        </p:nvSpPr>
        <p:spPr>
          <a:ln/>
        </p:spPr>
      </p:sp>
      <p:sp>
        <p:nvSpPr>
          <p:cNvPr id="803843" name="Rectangle 3">
            <a:extLst>
              <a:ext uri="{FF2B5EF4-FFF2-40B4-BE49-F238E27FC236}">
                <a16:creationId xmlns:a16="http://schemas.microsoft.com/office/drawing/2014/main" id="{D03A6C6A-93AE-4780-B97F-DD9E408A94A2}"/>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a:extLst>
              <a:ext uri="{FF2B5EF4-FFF2-40B4-BE49-F238E27FC236}">
                <a16:creationId xmlns:a16="http://schemas.microsoft.com/office/drawing/2014/main" id="{32083E96-BEF2-4199-AF4E-C22494FA066B}"/>
              </a:ext>
            </a:extLst>
          </p:cNvPr>
          <p:cNvSpPr>
            <a:spLocks noRot="1" noChangeArrowheads="1" noTextEdit="1"/>
          </p:cNvSpPr>
          <p:nvPr>
            <p:ph type="sldImg"/>
          </p:nvPr>
        </p:nvSpPr>
        <p:spPr>
          <a:ln/>
        </p:spPr>
      </p:sp>
      <p:sp>
        <p:nvSpPr>
          <p:cNvPr id="805891" name="Rectangle 3">
            <a:extLst>
              <a:ext uri="{FF2B5EF4-FFF2-40B4-BE49-F238E27FC236}">
                <a16:creationId xmlns:a16="http://schemas.microsoft.com/office/drawing/2014/main" id="{71A4E073-40AE-4478-9B8F-2D4B070CD22C}"/>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a:extLst>
              <a:ext uri="{FF2B5EF4-FFF2-40B4-BE49-F238E27FC236}">
                <a16:creationId xmlns:a16="http://schemas.microsoft.com/office/drawing/2014/main" id="{113A64F9-90B4-4B7D-8033-274BD40AF3BB}"/>
              </a:ext>
            </a:extLst>
          </p:cNvPr>
          <p:cNvSpPr>
            <a:spLocks noRot="1" noChangeArrowheads="1" noTextEdit="1"/>
          </p:cNvSpPr>
          <p:nvPr>
            <p:ph type="sldImg"/>
          </p:nvPr>
        </p:nvSpPr>
        <p:spPr>
          <a:ln/>
        </p:spPr>
      </p:sp>
      <p:sp>
        <p:nvSpPr>
          <p:cNvPr id="807939" name="Rectangle 3">
            <a:extLst>
              <a:ext uri="{FF2B5EF4-FFF2-40B4-BE49-F238E27FC236}">
                <a16:creationId xmlns:a16="http://schemas.microsoft.com/office/drawing/2014/main" id="{35D37996-CB6D-48E7-A375-266041B61F50}"/>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a:extLst>
              <a:ext uri="{FF2B5EF4-FFF2-40B4-BE49-F238E27FC236}">
                <a16:creationId xmlns:a16="http://schemas.microsoft.com/office/drawing/2014/main" id="{1EAB2717-1BB5-453A-B210-2AB0AF7E76A6}"/>
              </a:ext>
            </a:extLst>
          </p:cNvPr>
          <p:cNvSpPr>
            <a:spLocks noRot="1" noChangeArrowheads="1" noTextEdit="1"/>
          </p:cNvSpPr>
          <p:nvPr>
            <p:ph type="sldImg"/>
          </p:nvPr>
        </p:nvSpPr>
        <p:spPr>
          <a:ln/>
        </p:spPr>
      </p:sp>
      <p:sp>
        <p:nvSpPr>
          <p:cNvPr id="809987" name="Rectangle 3">
            <a:extLst>
              <a:ext uri="{FF2B5EF4-FFF2-40B4-BE49-F238E27FC236}">
                <a16:creationId xmlns:a16="http://schemas.microsoft.com/office/drawing/2014/main" id="{F8A9114E-7B87-43DB-AF70-3EFD0592CF2C}"/>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a:extLst>
              <a:ext uri="{FF2B5EF4-FFF2-40B4-BE49-F238E27FC236}">
                <a16:creationId xmlns:a16="http://schemas.microsoft.com/office/drawing/2014/main" id="{1A2D4D12-FE72-4BBC-A557-4D9BC31CAD61}"/>
              </a:ext>
            </a:extLst>
          </p:cNvPr>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465" tIns="41982" rIns="85465" bIns="41982"/>
          <a:lstStyle/>
          <a:p>
            <a:r>
              <a:rPr lang="en-US" altLang="zh-CN">
                <a:latin typeface="Arial" panose="020B0604020202020204" pitchFamily="34" charset="0"/>
              </a:rPr>
              <a:t>The best  thing about 2’s complement representation is that your adder does not have to know about negative number.</a:t>
            </a:r>
          </a:p>
          <a:p>
            <a:r>
              <a:rPr lang="en-US" altLang="zh-CN">
                <a:latin typeface="Arial" panose="020B0604020202020204" pitchFamily="34" charset="0"/>
              </a:rPr>
              <a:t>You just add the two numbers together and the result will take care of itself.</a:t>
            </a:r>
          </a:p>
          <a:p>
            <a:r>
              <a:rPr lang="en-US" altLang="zh-CN">
                <a:latin typeface="Arial" panose="020B0604020202020204" pitchFamily="34" charset="0"/>
              </a:rPr>
              <a:t>For example, for the operation 7 minus 6, we simply add negative 6 to positive 7 and ignore the Carry bit coming out of the most significant bit, you will have 0001, the correct result.</a:t>
            </a:r>
          </a:p>
          <a:p>
            <a:endParaRPr lang="en-US" altLang="zh-CN">
              <a:latin typeface="Arial" panose="020B0604020202020204" pitchFamily="34" charset="0"/>
            </a:endParaRPr>
          </a:p>
          <a:p>
            <a:r>
              <a:rPr lang="en-US" altLang="zh-CN">
                <a:latin typeface="Arial" panose="020B0604020202020204" pitchFamily="34" charset="0"/>
              </a:rPr>
              <a:t>+1 = 24 min. (Y:04)</a:t>
            </a:r>
          </a:p>
        </p:txBody>
      </p:sp>
      <p:sp>
        <p:nvSpPr>
          <p:cNvPr id="743427" name="Rectangle 3">
            <a:extLst>
              <a:ext uri="{FF2B5EF4-FFF2-40B4-BE49-F238E27FC236}">
                <a16:creationId xmlns:a16="http://schemas.microsoft.com/office/drawing/2014/main" id="{58656E75-7ACD-487C-A2D4-D7C2F356C2B7}"/>
              </a:ext>
            </a:extLst>
          </p:cNvPr>
          <p:cNvSpPr>
            <a:spLocks noChangeArrowheads="1" noTextEdit="1"/>
          </p:cNvSpPr>
          <p:nvPr>
            <p:ph type="sldImg"/>
          </p:nvPr>
        </p:nvSpPr>
        <p:spPr>
          <a:xfrm>
            <a:off x="1143000" y="574675"/>
            <a:ext cx="4589463" cy="3441700"/>
          </a:xfr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3122" name="Text Box 1">
            <a:extLst>
              <a:ext uri="{FF2B5EF4-FFF2-40B4-BE49-F238E27FC236}">
                <a16:creationId xmlns:a16="http://schemas.microsoft.com/office/drawing/2014/main" id="{0229CB22-0D43-4969-98A3-A9FF79BAF272}"/>
              </a:ext>
            </a:extLst>
          </p:cNvPr>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lvl1pPr defTabSz="866775">
              <a:defRPr>
                <a:solidFill>
                  <a:schemeClr val="tx1"/>
                </a:solidFill>
                <a:latin typeface="Arial" panose="020B0604020202020204" pitchFamily="34" charset="0"/>
                <a:ea typeface="宋体" panose="02010600030101010101" pitchFamily="2" charset="-122"/>
              </a:defRPr>
            </a:lvl1pPr>
            <a:lvl2pPr marL="703263" indent="-269875" defTabSz="866775">
              <a:defRPr>
                <a:solidFill>
                  <a:schemeClr val="tx1"/>
                </a:solidFill>
                <a:latin typeface="Arial" panose="020B0604020202020204" pitchFamily="34" charset="0"/>
                <a:ea typeface="宋体" panose="02010600030101010101" pitchFamily="2" charset="-122"/>
              </a:defRPr>
            </a:lvl2pPr>
            <a:lvl3pPr marL="1082675" indent="-215900" defTabSz="866775">
              <a:defRPr>
                <a:solidFill>
                  <a:schemeClr val="tx1"/>
                </a:solidFill>
                <a:latin typeface="Arial" panose="020B0604020202020204" pitchFamily="34" charset="0"/>
                <a:ea typeface="宋体" panose="02010600030101010101" pitchFamily="2" charset="-122"/>
              </a:defRPr>
            </a:lvl3pPr>
            <a:lvl4pPr marL="1516063" indent="-215900" defTabSz="866775">
              <a:defRPr>
                <a:solidFill>
                  <a:schemeClr val="tx1"/>
                </a:solidFill>
                <a:latin typeface="Arial" panose="020B0604020202020204" pitchFamily="34" charset="0"/>
                <a:ea typeface="宋体" panose="02010600030101010101" pitchFamily="2" charset="-122"/>
              </a:defRPr>
            </a:lvl4pPr>
            <a:lvl5pPr marL="1949450" indent="-217488" defTabSz="866775">
              <a:defRPr>
                <a:solidFill>
                  <a:schemeClr val="tx1"/>
                </a:solidFill>
                <a:latin typeface="Arial" panose="020B0604020202020204" pitchFamily="34" charset="0"/>
                <a:ea typeface="宋体" panose="02010600030101010101" pitchFamily="2" charset="-122"/>
              </a:defRPr>
            </a:lvl5pPr>
            <a:lvl6pPr marL="2406650" indent="-217488" defTabSz="866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863850" indent="-217488" defTabSz="866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21050" indent="-217488" defTabSz="866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778250" indent="-217488" defTabSz="866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2300">
              <a:latin typeface="Arial Narrow" panose="020B0606020202030204" pitchFamily="34" charset="0"/>
            </a:endParaRPr>
          </a:p>
        </p:txBody>
      </p:sp>
      <p:sp>
        <p:nvSpPr>
          <p:cNvPr id="773123" name="Rectangle 2">
            <a:extLst>
              <a:ext uri="{FF2B5EF4-FFF2-40B4-BE49-F238E27FC236}">
                <a16:creationId xmlns:a16="http://schemas.microsoft.com/office/drawing/2014/main" id="{40C7EB5E-F6C4-45DF-87E9-C6A95CC1E6B1}"/>
              </a:ext>
            </a:extLst>
          </p:cNvPr>
          <p:cNvSpPr txBox="1">
            <a:spLocks noGrp="1" noChangeArrowheads="1"/>
          </p:cNvSpPr>
          <p:nvPr>
            <p:ph type="body"/>
          </p:nvPr>
        </p:nvSpPr>
        <p:spPr>
          <a:xfrm>
            <a:off x="914400" y="4343400"/>
            <a:ext cx="50292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6630" tIns="43315" rIns="86630" bIns="43315" anchor="ctr"/>
          <a:lstStyle/>
          <a:p>
            <a:endParaRPr lang="en-US"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42" name="Text Box 1">
            <a:extLst>
              <a:ext uri="{FF2B5EF4-FFF2-40B4-BE49-F238E27FC236}">
                <a16:creationId xmlns:a16="http://schemas.microsoft.com/office/drawing/2014/main" id="{495B88F5-CBC2-475E-855E-1B0A83772ADC}"/>
              </a:ext>
            </a:extLst>
          </p:cNvPr>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lvl1pPr defTabSz="866775">
              <a:defRPr>
                <a:solidFill>
                  <a:schemeClr val="tx1"/>
                </a:solidFill>
                <a:latin typeface="Arial" panose="020B0604020202020204" pitchFamily="34" charset="0"/>
                <a:ea typeface="宋体" panose="02010600030101010101" pitchFamily="2" charset="-122"/>
              </a:defRPr>
            </a:lvl1pPr>
            <a:lvl2pPr marL="703263" indent="-269875" defTabSz="866775">
              <a:defRPr>
                <a:solidFill>
                  <a:schemeClr val="tx1"/>
                </a:solidFill>
                <a:latin typeface="Arial" panose="020B0604020202020204" pitchFamily="34" charset="0"/>
                <a:ea typeface="宋体" panose="02010600030101010101" pitchFamily="2" charset="-122"/>
              </a:defRPr>
            </a:lvl2pPr>
            <a:lvl3pPr marL="1082675" indent="-215900" defTabSz="866775">
              <a:defRPr>
                <a:solidFill>
                  <a:schemeClr val="tx1"/>
                </a:solidFill>
                <a:latin typeface="Arial" panose="020B0604020202020204" pitchFamily="34" charset="0"/>
                <a:ea typeface="宋体" panose="02010600030101010101" pitchFamily="2" charset="-122"/>
              </a:defRPr>
            </a:lvl3pPr>
            <a:lvl4pPr marL="1516063" indent="-215900" defTabSz="866775">
              <a:defRPr>
                <a:solidFill>
                  <a:schemeClr val="tx1"/>
                </a:solidFill>
                <a:latin typeface="Arial" panose="020B0604020202020204" pitchFamily="34" charset="0"/>
                <a:ea typeface="宋体" panose="02010600030101010101" pitchFamily="2" charset="-122"/>
              </a:defRPr>
            </a:lvl4pPr>
            <a:lvl5pPr marL="1949450" indent="-217488" defTabSz="866775">
              <a:defRPr>
                <a:solidFill>
                  <a:schemeClr val="tx1"/>
                </a:solidFill>
                <a:latin typeface="Arial" panose="020B0604020202020204" pitchFamily="34" charset="0"/>
                <a:ea typeface="宋体" panose="02010600030101010101" pitchFamily="2" charset="-122"/>
              </a:defRPr>
            </a:lvl5pPr>
            <a:lvl6pPr marL="2406650" indent="-217488" defTabSz="866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863850" indent="-217488" defTabSz="866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21050" indent="-217488" defTabSz="866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778250" indent="-217488" defTabSz="866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2300">
              <a:latin typeface="Arial Narrow" panose="020B0606020202030204" pitchFamily="34" charset="0"/>
            </a:endParaRPr>
          </a:p>
        </p:txBody>
      </p:sp>
      <p:sp>
        <p:nvSpPr>
          <p:cNvPr id="778243" name="Rectangle 2">
            <a:extLst>
              <a:ext uri="{FF2B5EF4-FFF2-40B4-BE49-F238E27FC236}">
                <a16:creationId xmlns:a16="http://schemas.microsoft.com/office/drawing/2014/main" id="{3948F460-2528-476D-A2D4-053E2144361A}"/>
              </a:ext>
            </a:extLst>
          </p:cNvPr>
          <p:cNvSpPr txBox="1">
            <a:spLocks noGrp="1" noChangeArrowheads="1"/>
          </p:cNvSpPr>
          <p:nvPr>
            <p:ph type="body"/>
          </p:nvPr>
        </p:nvSpPr>
        <p:spPr>
          <a:xfrm>
            <a:off x="914400" y="4343400"/>
            <a:ext cx="50292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6630" tIns="43315" rIns="86630" bIns="43315" anchor="ctr"/>
          <a:lstStyle/>
          <a:p>
            <a:endParaRPr lang="en-US" altLang="zh-CN">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7874" name="Text Box 1">
            <a:extLst>
              <a:ext uri="{FF2B5EF4-FFF2-40B4-BE49-F238E27FC236}">
                <a16:creationId xmlns:a16="http://schemas.microsoft.com/office/drawing/2014/main" id="{2E83F137-FE5D-4F06-8907-93622D81F216}"/>
              </a:ext>
            </a:extLst>
          </p:cNvPr>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lvl1pPr defTabSz="866775">
              <a:defRPr>
                <a:solidFill>
                  <a:schemeClr val="tx1"/>
                </a:solidFill>
                <a:latin typeface="Arial" panose="020B0604020202020204" pitchFamily="34" charset="0"/>
                <a:ea typeface="宋体" panose="02010600030101010101" pitchFamily="2" charset="-122"/>
              </a:defRPr>
            </a:lvl1pPr>
            <a:lvl2pPr marL="703263" indent="-269875" defTabSz="866775">
              <a:defRPr>
                <a:solidFill>
                  <a:schemeClr val="tx1"/>
                </a:solidFill>
                <a:latin typeface="Arial" panose="020B0604020202020204" pitchFamily="34" charset="0"/>
                <a:ea typeface="宋体" panose="02010600030101010101" pitchFamily="2" charset="-122"/>
              </a:defRPr>
            </a:lvl2pPr>
            <a:lvl3pPr marL="1082675" indent="-215900" defTabSz="866775">
              <a:defRPr>
                <a:solidFill>
                  <a:schemeClr val="tx1"/>
                </a:solidFill>
                <a:latin typeface="Arial" panose="020B0604020202020204" pitchFamily="34" charset="0"/>
                <a:ea typeface="宋体" panose="02010600030101010101" pitchFamily="2" charset="-122"/>
              </a:defRPr>
            </a:lvl3pPr>
            <a:lvl4pPr marL="1516063" indent="-215900" defTabSz="866775">
              <a:defRPr>
                <a:solidFill>
                  <a:schemeClr val="tx1"/>
                </a:solidFill>
                <a:latin typeface="Arial" panose="020B0604020202020204" pitchFamily="34" charset="0"/>
                <a:ea typeface="宋体" panose="02010600030101010101" pitchFamily="2" charset="-122"/>
              </a:defRPr>
            </a:lvl4pPr>
            <a:lvl5pPr marL="1949450" indent="-217488" defTabSz="866775">
              <a:defRPr>
                <a:solidFill>
                  <a:schemeClr val="tx1"/>
                </a:solidFill>
                <a:latin typeface="Arial" panose="020B0604020202020204" pitchFamily="34" charset="0"/>
                <a:ea typeface="宋体" panose="02010600030101010101" pitchFamily="2" charset="-122"/>
              </a:defRPr>
            </a:lvl5pPr>
            <a:lvl6pPr marL="2406650" indent="-217488" defTabSz="866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863850" indent="-217488" defTabSz="866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21050" indent="-217488" defTabSz="866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778250" indent="-217488" defTabSz="866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2300">
              <a:latin typeface="Arial Narrow" panose="020B0606020202030204" pitchFamily="34" charset="0"/>
            </a:endParaRPr>
          </a:p>
        </p:txBody>
      </p:sp>
      <p:sp>
        <p:nvSpPr>
          <p:cNvPr id="847875" name="Rectangle 2">
            <a:extLst>
              <a:ext uri="{FF2B5EF4-FFF2-40B4-BE49-F238E27FC236}">
                <a16:creationId xmlns:a16="http://schemas.microsoft.com/office/drawing/2014/main" id="{FBF8DC81-E499-49D2-8244-5914381AEEED}"/>
              </a:ext>
            </a:extLst>
          </p:cNvPr>
          <p:cNvSpPr txBox="1">
            <a:spLocks noGrp="1" noChangeArrowheads="1"/>
          </p:cNvSpPr>
          <p:nvPr>
            <p:ph type="body"/>
          </p:nvPr>
        </p:nvSpPr>
        <p:spPr>
          <a:xfrm>
            <a:off x="914400" y="4343400"/>
            <a:ext cx="50292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6630" tIns="43315" rIns="86630" bIns="43315" anchor="ctr"/>
          <a:lstStyle/>
          <a:p>
            <a:endParaRPr lang="en-US"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62" name="Text Box 1">
            <a:extLst>
              <a:ext uri="{FF2B5EF4-FFF2-40B4-BE49-F238E27FC236}">
                <a16:creationId xmlns:a16="http://schemas.microsoft.com/office/drawing/2014/main" id="{BAB6F6CF-9C92-4F99-88A4-AFF083EE6A19}"/>
              </a:ext>
            </a:extLst>
          </p:cNvPr>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lvl1pPr defTabSz="866775">
              <a:defRPr>
                <a:solidFill>
                  <a:schemeClr val="tx1"/>
                </a:solidFill>
                <a:latin typeface="Arial" panose="020B0604020202020204" pitchFamily="34" charset="0"/>
                <a:ea typeface="宋体" panose="02010600030101010101" pitchFamily="2" charset="-122"/>
              </a:defRPr>
            </a:lvl1pPr>
            <a:lvl2pPr marL="703263" indent="-269875" defTabSz="866775">
              <a:defRPr>
                <a:solidFill>
                  <a:schemeClr val="tx1"/>
                </a:solidFill>
                <a:latin typeface="Arial" panose="020B0604020202020204" pitchFamily="34" charset="0"/>
                <a:ea typeface="宋体" panose="02010600030101010101" pitchFamily="2" charset="-122"/>
              </a:defRPr>
            </a:lvl2pPr>
            <a:lvl3pPr marL="1082675" indent="-215900" defTabSz="866775">
              <a:defRPr>
                <a:solidFill>
                  <a:schemeClr val="tx1"/>
                </a:solidFill>
                <a:latin typeface="Arial" panose="020B0604020202020204" pitchFamily="34" charset="0"/>
                <a:ea typeface="宋体" panose="02010600030101010101" pitchFamily="2" charset="-122"/>
              </a:defRPr>
            </a:lvl3pPr>
            <a:lvl4pPr marL="1516063" indent="-215900" defTabSz="866775">
              <a:defRPr>
                <a:solidFill>
                  <a:schemeClr val="tx1"/>
                </a:solidFill>
                <a:latin typeface="Arial" panose="020B0604020202020204" pitchFamily="34" charset="0"/>
                <a:ea typeface="宋体" panose="02010600030101010101" pitchFamily="2" charset="-122"/>
              </a:defRPr>
            </a:lvl4pPr>
            <a:lvl5pPr marL="1949450" indent="-217488" defTabSz="866775">
              <a:defRPr>
                <a:solidFill>
                  <a:schemeClr val="tx1"/>
                </a:solidFill>
                <a:latin typeface="Arial" panose="020B0604020202020204" pitchFamily="34" charset="0"/>
                <a:ea typeface="宋体" panose="02010600030101010101" pitchFamily="2" charset="-122"/>
              </a:defRPr>
            </a:lvl5pPr>
            <a:lvl6pPr marL="2406650" indent="-217488" defTabSz="866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863850" indent="-217488" defTabSz="866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21050" indent="-217488" defTabSz="866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778250" indent="-217488" defTabSz="866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2300">
              <a:latin typeface="Arial Narrow" panose="020B0606020202030204" pitchFamily="34" charset="0"/>
            </a:endParaRPr>
          </a:p>
        </p:txBody>
      </p:sp>
      <p:sp>
        <p:nvSpPr>
          <p:cNvPr id="860163" name="Rectangle 2">
            <a:extLst>
              <a:ext uri="{FF2B5EF4-FFF2-40B4-BE49-F238E27FC236}">
                <a16:creationId xmlns:a16="http://schemas.microsoft.com/office/drawing/2014/main" id="{58DD8BF2-1065-4C5B-8E42-67DF65C2B331}"/>
              </a:ext>
            </a:extLst>
          </p:cNvPr>
          <p:cNvSpPr txBox="1">
            <a:spLocks noGrp="1" noChangeArrowheads="1"/>
          </p:cNvSpPr>
          <p:nvPr>
            <p:ph type="body"/>
          </p:nvPr>
        </p:nvSpPr>
        <p:spPr>
          <a:xfrm>
            <a:off x="914400" y="4343400"/>
            <a:ext cx="50292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6630" tIns="43315" rIns="86630" bIns="43315" anchor="ctr"/>
          <a:lstStyle/>
          <a:p>
            <a:endParaRPr lang="en-US" altLang="zh-CN">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1554" name="Text Box 1">
            <a:extLst>
              <a:ext uri="{FF2B5EF4-FFF2-40B4-BE49-F238E27FC236}">
                <a16:creationId xmlns:a16="http://schemas.microsoft.com/office/drawing/2014/main" id="{AEF23DD6-1F33-4E86-9E12-C0E7C3D1CEC6}"/>
              </a:ext>
            </a:extLst>
          </p:cNvPr>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lvl1pPr defTabSz="866775">
              <a:defRPr>
                <a:solidFill>
                  <a:schemeClr val="tx1"/>
                </a:solidFill>
                <a:latin typeface="Arial" panose="020B0604020202020204" pitchFamily="34" charset="0"/>
                <a:ea typeface="宋体" panose="02010600030101010101" pitchFamily="2" charset="-122"/>
              </a:defRPr>
            </a:lvl1pPr>
            <a:lvl2pPr marL="703263" indent="-269875" defTabSz="866775">
              <a:defRPr>
                <a:solidFill>
                  <a:schemeClr val="tx1"/>
                </a:solidFill>
                <a:latin typeface="Arial" panose="020B0604020202020204" pitchFamily="34" charset="0"/>
                <a:ea typeface="宋体" panose="02010600030101010101" pitchFamily="2" charset="-122"/>
              </a:defRPr>
            </a:lvl2pPr>
            <a:lvl3pPr marL="1082675" indent="-215900" defTabSz="866775">
              <a:defRPr>
                <a:solidFill>
                  <a:schemeClr val="tx1"/>
                </a:solidFill>
                <a:latin typeface="Arial" panose="020B0604020202020204" pitchFamily="34" charset="0"/>
                <a:ea typeface="宋体" panose="02010600030101010101" pitchFamily="2" charset="-122"/>
              </a:defRPr>
            </a:lvl3pPr>
            <a:lvl4pPr marL="1516063" indent="-215900" defTabSz="866775">
              <a:defRPr>
                <a:solidFill>
                  <a:schemeClr val="tx1"/>
                </a:solidFill>
                <a:latin typeface="Arial" panose="020B0604020202020204" pitchFamily="34" charset="0"/>
                <a:ea typeface="宋体" panose="02010600030101010101" pitchFamily="2" charset="-122"/>
              </a:defRPr>
            </a:lvl4pPr>
            <a:lvl5pPr marL="1949450" indent="-217488" defTabSz="866775">
              <a:defRPr>
                <a:solidFill>
                  <a:schemeClr val="tx1"/>
                </a:solidFill>
                <a:latin typeface="Arial" panose="020B0604020202020204" pitchFamily="34" charset="0"/>
                <a:ea typeface="宋体" panose="02010600030101010101" pitchFamily="2" charset="-122"/>
              </a:defRPr>
            </a:lvl5pPr>
            <a:lvl6pPr marL="2406650" indent="-217488" defTabSz="866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863850" indent="-217488" defTabSz="866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21050" indent="-217488" defTabSz="866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778250" indent="-217488" defTabSz="866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2300">
              <a:latin typeface="Arial Narrow" panose="020B0606020202030204" pitchFamily="34" charset="0"/>
            </a:endParaRPr>
          </a:p>
        </p:txBody>
      </p:sp>
      <p:sp>
        <p:nvSpPr>
          <p:cNvPr id="791555" name="Rectangle 2">
            <a:extLst>
              <a:ext uri="{FF2B5EF4-FFF2-40B4-BE49-F238E27FC236}">
                <a16:creationId xmlns:a16="http://schemas.microsoft.com/office/drawing/2014/main" id="{24FCC35C-F436-424D-9DB6-5749B70B586D}"/>
              </a:ext>
            </a:extLst>
          </p:cNvPr>
          <p:cNvSpPr txBox="1">
            <a:spLocks noGrp="1" noChangeArrowheads="1"/>
          </p:cNvSpPr>
          <p:nvPr>
            <p:ph type="body"/>
          </p:nvPr>
        </p:nvSpPr>
        <p:spPr>
          <a:xfrm>
            <a:off x="914400" y="4343400"/>
            <a:ext cx="50292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6630" tIns="43315" rIns="86630" bIns="43315" anchor="ctr"/>
          <a:lstStyle/>
          <a:p>
            <a:endParaRPr lang="en-US" altLang="zh-CN">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3602" name="Text Box 1">
            <a:extLst>
              <a:ext uri="{FF2B5EF4-FFF2-40B4-BE49-F238E27FC236}">
                <a16:creationId xmlns:a16="http://schemas.microsoft.com/office/drawing/2014/main" id="{4954DFE9-BB42-41F3-9A6C-830E1B74BE70}"/>
              </a:ext>
            </a:extLst>
          </p:cNvPr>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lvl1pPr defTabSz="866775">
              <a:defRPr>
                <a:solidFill>
                  <a:schemeClr val="tx1"/>
                </a:solidFill>
                <a:latin typeface="Arial" panose="020B0604020202020204" pitchFamily="34" charset="0"/>
                <a:ea typeface="宋体" panose="02010600030101010101" pitchFamily="2" charset="-122"/>
              </a:defRPr>
            </a:lvl1pPr>
            <a:lvl2pPr marL="703263" indent="-269875" defTabSz="866775">
              <a:defRPr>
                <a:solidFill>
                  <a:schemeClr val="tx1"/>
                </a:solidFill>
                <a:latin typeface="Arial" panose="020B0604020202020204" pitchFamily="34" charset="0"/>
                <a:ea typeface="宋体" panose="02010600030101010101" pitchFamily="2" charset="-122"/>
              </a:defRPr>
            </a:lvl2pPr>
            <a:lvl3pPr marL="1082675" indent="-215900" defTabSz="866775">
              <a:defRPr>
                <a:solidFill>
                  <a:schemeClr val="tx1"/>
                </a:solidFill>
                <a:latin typeface="Arial" panose="020B0604020202020204" pitchFamily="34" charset="0"/>
                <a:ea typeface="宋体" panose="02010600030101010101" pitchFamily="2" charset="-122"/>
              </a:defRPr>
            </a:lvl3pPr>
            <a:lvl4pPr marL="1516063" indent="-215900" defTabSz="866775">
              <a:defRPr>
                <a:solidFill>
                  <a:schemeClr val="tx1"/>
                </a:solidFill>
                <a:latin typeface="Arial" panose="020B0604020202020204" pitchFamily="34" charset="0"/>
                <a:ea typeface="宋体" panose="02010600030101010101" pitchFamily="2" charset="-122"/>
              </a:defRPr>
            </a:lvl4pPr>
            <a:lvl5pPr marL="1949450" indent="-217488" defTabSz="866775">
              <a:defRPr>
                <a:solidFill>
                  <a:schemeClr val="tx1"/>
                </a:solidFill>
                <a:latin typeface="Arial" panose="020B0604020202020204" pitchFamily="34" charset="0"/>
                <a:ea typeface="宋体" panose="02010600030101010101" pitchFamily="2" charset="-122"/>
              </a:defRPr>
            </a:lvl5pPr>
            <a:lvl6pPr marL="2406650" indent="-217488" defTabSz="866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863850" indent="-217488" defTabSz="866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21050" indent="-217488" defTabSz="866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778250" indent="-217488" defTabSz="866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2300">
              <a:latin typeface="Arial Narrow" panose="020B0606020202030204" pitchFamily="34" charset="0"/>
            </a:endParaRPr>
          </a:p>
        </p:txBody>
      </p:sp>
      <p:sp>
        <p:nvSpPr>
          <p:cNvPr id="793603" name="Rectangle 2">
            <a:extLst>
              <a:ext uri="{FF2B5EF4-FFF2-40B4-BE49-F238E27FC236}">
                <a16:creationId xmlns:a16="http://schemas.microsoft.com/office/drawing/2014/main" id="{16C1CE41-FBE5-4226-B0B6-99B3962A9C58}"/>
              </a:ext>
            </a:extLst>
          </p:cNvPr>
          <p:cNvSpPr txBox="1">
            <a:spLocks noGrp="1" noChangeArrowheads="1"/>
          </p:cNvSpPr>
          <p:nvPr>
            <p:ph type="body"/>
          </p:nvPr>
        </p:nvSpPr>
        <p:spPr>
          <a:xfrm>
            <a:off x="914400" y="4343400"/>
            <a:ext cx="50292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6630" tIns="43315" rIns="86630" bIns="43315" anchor="ctr"/>
          <a:lstStyle/>
          <a:p>
            <a:endParaRPr lang="en-US" altLang="zh-CN">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a:extLst>
              <a:ext uri="{FF2B5EF4-FFF2-40B4-BE49-F238E27FC236}">
                <a16:creationId xmlns:a16="http://schemas.microsoft.com/office/drawing/2014/main" id="{813F4112-BAC2-4C53-83A9-1A5AC8DEFDCB}"/>
              </a:ext>
            </a:extLst>
          </p:cNvPr>
          <p:cNvSpPr>
            <a:spLocks noRot="1" noChangeArrowheads="1" noTextEdit="1"/>
          </p:cNvSpPr>
          <p:nvPr>
            <p:ph type="sldImg"/>
          </p:nvPr>
        </p:nvSpPr>
        <p:spPr>
          <a:ln/>
        </p:spPr>
      </p:sp>
      <p:sp>
        <p:nvSpPr>
          <p:cNvPr id="801795" name="Rectangle 3">
            <a:extLst>
              <a:ext uri="{FF2B5EF4-FFF2-40B4-BE49-F238E27FC236}">
                <a16:creationId xmlns:a16="http://schemas.microsoft.com/office/drawing/2014/main" id="{16DC9F74-34FA-48FE-99B5-E14D08A451BF}"/>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9766CBDD-82A7-47B4-9498-16307A262E2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FB1B1FF-40DA-48F0-9107-93D1F5A6A26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12397D7-D23A-42D6-B4F2-3B98F9F05A93}"/>
              </a:ext>
            </a:extLst>
          </p:cNvPr>
          <p:cNvSpPr>
            <a:spLocks noGrp="1" noChangeArrowheads="1"/>
          </p:cNvSpPr>
          <p:nvPr>
            <p:ph type="sldNum" sz="quarter" idx="12"/>
          </p:nvPr>
        </p:nvSpPr>
        <p:spPr>
          <a:ln/>
        </p:spPr>
        <p:txBody>
          <a:bodyPr/>
          <a:lstStyle>
            <a:lvl1pPr>
              <a:defRPr/>
            </a:lvl1pPr>
          </a:lstStyle>
          <a:p>
            <a:fld id="{72619C2D-1597-4950-BB70-9327DEF49DB6}" type="slidenum">
              <a:rPr lang="en-US" altLang="zh-CN"/>
              <a:pPr/>
              <a:t>‹#›</a:t>
            </a:fld>
            <a:endParaRPr lang="en-US" altLang="zh-CN"/>
          </a:p>
        </p:txBody>
      </p:sp>
    </p:spTree>
    <p:extLst>
      <p:ext uri="{BB962C8B-B14F-4D97-AF65-F5344CB8AC3E}">
        <p14:creationId xmlns:p14="http://schemas.microsoft.com/office/powerpoint/2010/main" val="3825573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F60C4E0-22D5-43BC-9B7C-184E28A45A9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D56AFBC-36EA-4261-B4BD-63960C6D6A6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00863BD-80B8-446C-BDBB-BFC210F51E82}"/>
              </a:ext>
            </a:extLst>
          </p:cNvPr>
          <p:cNvSpPr>
            <a:spLocks noGrp="1" noChangeArrowheads="1"/>
          </p:cNvSpPr>
          <p:nvPr>
            <p:ph type="sldNum" sz="quarter" idx="12"/>
          </p:nvPr>
        </p:nvSpPr>
        <p:spPr>
          <a:ln/>
        </p:spPr>
        <p:txBody>
          <a:bodyPr/>
          <a:lstStyle>
            <a:lvl1pPr>
              <a:defRPr/>
            </a:lvl1pPr>
          </a:lstStyle>
          <a:p>
            <a:fld id="{51FA06F7-7808-4EEB-9EC7-F44C1F89A024}" type="slidenum">
              <a:rPr lang="en-US" altLang="zh-CN"/>
              <a:pPr/>
              <a:t>‹#›</a:t>
            </a:fld>
            <a:endParaRPr lang="en-US" altLang="zh-CN"/>
          </a:p>
        </p:txBody>
      </p:sp>
    </p:spTree>
    <p:extLst>
      <p:ext uri="{BB962C8B-B14F-4D97-AF65-F5344CB8AC3E}">
        <p14:creationId xmlns:p14="http://schemas.microsoft.com/office/powerpoint/2010/main" val="2394367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B95A7E7-2C3F-4F55-9ADE-80308F01289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E2D67C2-9D68-4F78-88EA-20978886BF5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CC93798-9431-447F-BFCC-35669C34DA30}"/>
              </a:ext>
            </a:extLst>
          </p:cNvPr>
          <p:cNvSpPr>
            <a:spLocks noGrp="1" noChangeArrowheads="1"/>
          </p:cNvSpPr>
          <p:nvPr>
            <p:ph type="sldNum" sz="quarter" idx="12"/>
          </p:nvPr>
        </p:nvSpPr>
        <p:spPr>
          <a:ln/>
        </p:spPr>
        <p:txBody>
          <a:bodyPr/>
          <a:lstStyle>
            <a:lvl1pPr>
              <a:defRPr/>
            </a:lvl1pPr>
          </a:lstStyle>
          <a:p>
            <a:fld id="{653ADDA7-7460-4E9F-B27C-BE5ABB1C2F0D}" type="slidenum">
              <a:rPr lang="en-US" altLang="zh-CN"/>
              <a:pPr/>
              <a:t>‹#›</a:t>
            </a:fld>
            <a:endParaRPr lang="en-US" altLang="zh-CN"/>
          </a:p>
        </p:txBody>
      </p:sp>
    </p:spTree>
    <p:extLst>
      <p:ext uri="{BB962C8B-B14F-4D97-AF65-F5344CB8AC3E}">
        <p14:creationId xmlns:p14="http://schemas.microsoft.com/office/powerpoint/2010/main" val="4256426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B43706-7EFF-4113-A447-2B1C5FD87C57}"/>
              </a:ext>
            </a:extLst>
          </p:cNvPr>
          <p:cNvSpPr>
            <a:spLocks noGrp="1"/>
          </p:cNvSpPr>
          <p:nvPr>
            <p:ph type="title"/>
          </p:nvPr>
        </p:nvSpPr>
        <p:spPr>
          <a:xfrm>
            <a:off x="457200" y="188913"/>
            <a:ext cx="8229600" cy="561975"/>
          </a:xfrm>
        </p:spPr>
        <p:txBody>
          <a:bodyPr/>
          <a:lstStyle/>
          <a:p>
            <a:r>
              <a:rPr lang="zh-CN" altLang="en-US"/>
              <a:t>单击此处编辑母版标题样式</a:t>
            </a:r>
            <a:endParaRPr lang="en-US"/>
          </a:p>
        </p:txBody>
      </p:sp>
      <p:sp>
        <p:nvSpPr>
          <p:cNvPr id="3" name="表格占位符 2">
            <a:extLst>
              <a:ext uri="{FF2B5EF4-FFF2-40B4-BE49-F238E27FC236}">
                <a16:creationId xmlns:a16="http://schemas.microsoft.com/office/drawing/2014/main" id="{B7C0B2FF-7B87-4296-AEF6-99E73CE49EBE}"/>
              </a:ext>
            </a:extLst>
          </p:cNvPr>
          <p:cNvSpPr>
            <a:spLocks noGrp="1"/>
          </p:cNvSpPr>
          <p:nvPr>
            <p:ph type="tbl" idx="1"/>
          </p:nvPr>
        </p:nvSpPr>
        <p:spPr>
          <a:xfrm>
            <a:off x="468313" y="836613"/>
            <a:ext cx="8229600" cy="5218112"/>
          </a:xfrm>
        </p:spPr>
        <p:txBody>
          <a:bodyPr/>
          <a:lstStyle/>
          <a:p>
            <a:endParaRPr lang="en-US"/>
          </a:p>
        </p:txBody>
      </p:sp>
      <p:sp>
        <p:nvSpPr>
          <p:cNvPr id="4" name="日期占位符 3">
            <a:extLst>
              <a:ext uri="{FF2B5EF4-FFF2-40B4-BE49-F238E27FC236}">
                <a16:creationId xmlns:a16="http://schemas.microsoft.com/office/drawing/2014/main" id="{C93E4C75-421B-4530-82EA-829EA6C32C96}"/>
              </a:ext>
            </a:extLst>
          </p:cNvPr>
          <p:cNvSpPr>
            <a:spLocks noGrp="1"/>
          </p:cNvSpPr>
          <p:nvPr>
            <p:ph type="dt" sz="half" idx="10"/>
          </p:nvPr>
        </p:nvSpPr>
        <p:spPr>
          <a:xfrm>
            <a:off x="457200" y="6245225"/>
            <a:ext cx="2133600" cy="476250"/>
          </a:xfrm>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6CDC18E3-E39E-41C5-BD9C-63831637A583}"/>
              </a:ext>
            </a:extLst>
          </p:cNvPr>
          <p:cNvSpPr>
            <a:spLocks noGrp="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3ABE636D-9CFB-43CA-9C7C-8CCBEB48155F}"/>
              </a:ext>
            </a:extLst>
          </p:cNvPr>
          <p:cNvSpPr>
            <a:spLocks noGrp="1"/>
          </p:cNvSpPr>
          <p:nvPr>
            <p:ph type="sldNum" sz="quarter" idx="12"/>
          </p:nvPr>
        </p:nvSpPr>
        <p:spPr>
          <a:xfrm>
            <a:off x="6553200" y="6245225"/>
            <a:ext cx="2133600" cy="476250"/>
          </a:xfrm>
        </p:spPr>
        <p:txBody>
          <a:bodyPr/>
          <a:lstStyle>
            <a:lvl1pPr>
              <a:defRPr/>
            </a:lvl1pPr>
          </a:lstStyle>
          <a:p>
            <a:fld id="{F1449837-03D9-4144-BCD8-4292871FEF6C}" type="slidenum">
              <a:rPr lang="en-US" altLang="zh-CN"/>
              <a:pPr/>
              <a:t>‹#›</a:t>
            </a:fld>
            <a:endParaRPr lang="en-US" altLang="zh-CN"/>
          </a:p>
        </p:txBody>
      </p:sp>
    </p:spTree>
    <p:extLst>
      <p:ext uri="{BB962C8B-B14F-4D97-AF65-F5344CB8AC3E}">
        <p14:creationId xmlns:p14="http://schemas.microsoft.com/office/powerpoint/2010/main" val="3912229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115E67A-9829-43DE-88F1-68A9DB18C71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ED270AA-9D25-47A4-881C-5FFB65CED6C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2EBE429-086F-48F0-AF58-D453DEF0CBBC}"/>
              </a:ext>
            </a:extLst>
          </p:cNvPr>
          <p:cNvSpPr>
            <a:spLocks noGrp="1" noChangeArrowheads="1"/>
          </p:cNvSpPr>
          <p:nvPr>
            <p:ph type="sldNum" sz="quarter" idx="12"/>
          </p:nvPr>
        </p:nvSpPr>
        <p:spPr>
          <a:ln/>
        </p:spPr>
        <p:txBody>
          <a:bodyPr/>
          <a:lstStyle>
            <a:lvl1pPr>
              <a:defRPr/>
            </a:lvl1pPr>
          </a:lstStyle>
          <a:p>
            <a:fld id="{3DD82F32-C765-4329-B4B7-B1D56E2AD816}" type="slidenum">
              <a:rPr lang="en-US" altLang="zh-CN"/>
              <a:pPr/>
              <a:t>‹#›</a:t>
            </a:fld>
            <a:endParaRPr lang="en-US" altLang="zh-CN"/>
          </a:p>
        </p:txBody>
      </p:sp>
    </p:spTree>
    <p:extLst>
      <p:ext uri="{BB962C8B-B14F-4D97-AF65-F5344CB8AC3E}">
        <p14:creationId xmlns:p14="http://schemas.microsoft.com/office/powerpoint/2010/main" val="381827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675C00E4-C776-4319-BEC5-EC28480D15A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53396F4-F9BE-4BB9-A56B-7E9A96DE2E3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166B490-7308-4D74-A172-57DC05DF2C94}"/>
              </a:ext>
            </a:extLst>
          </p:cNvPr>
          <p:cNvSpPr>
            <a:spLocks noGrp="1" noChangeArrowheads="1"/>
          </p:cNvSpPr>
          <p:nvPr>
            <p:ph type="sldNum" sz="quarter" idx="12"/>
          </p:nvPr>
        </p:nvSpPr>
        <p:spPr>
          <a:ln/>
        </p:spPr>
        <p:txBody>
          <a:bodyPr/>
          <a:lstStyle>
            <a:lvl1pPr>
              <a:defRPr/>
            </a:lvl1pPr>
          </a:lstStyle>
          <a:p>
            <a:fld id="{F194CB04-30DB-4048-A50D-4D649D2921F4}" type="slidenum">
              <a:rPr lang="en-US" altLang="zh-CN"/>
              <a:pPr/>
              <a:t>‹#›</a:t>
            </a:fld>
            <a:endParaRPr lang="en-US" altLang="zh-CN"/>
          </a:p>
        </p:txBody>
      </p:sp>
    </p:spTree>
    <p:extLst>
      <p:ext uri="{BB962C8B-B14F-4D97-AF65-F5344CB8AC3E}">
        <p14:creationId xmlns:p14="http://schemas.microsoft.com/office/powerpoint/2010/main" val="1210360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1CFB341D-4A1C-4A24-BBAA-04C4D191B51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6F4095DF-A296-4E03-A026-9922D2008DF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D21A7B6-9B18-4354-8CB7-DAC4C99824C6}"/>
              </a:ext>
            </a:extLst>
          </p:cNvPr>
          <p:cNvSpPr>
            <a:spLocks noGrp="1" noChangeArrowheads="1"/>
          </p:cNvSpPr>
          <p:nvPr>
            <p:ph type="sldNum" sz="quarter" idx="12"/>
          </p:nvPr>
        </p:nvSpPr>
        <p:spPr>
          <a:ln/>
        </p:spPr>
        <p:txBody>
          <a:bodyPr/>
          <a:lstStyle>
            <a:lvl1pPr>
              <a:defRPr/>
            </a:lvl1pPr>
          </a:lstStyle>
          <a:p>
            <a:fld id="{61C1EDEF-106D-42EF-839F-0FE65346EB8C}" type="slidenum">
              <a:rPr lang="en-US" altLang="zh-CN"/>
              <a:pPr/>
              <a:t>‹#›</a:t>
            </a:fld>
            <a:endParaRPr lang="en-US" altLang="zh-CN"/>
          </a:p>
        </p:txBody>
      </p:sp>
    </p:spTree>
    <p:extLst>
      <p:ext uri="{BB962C8B-B14F-4D97-AF65-F5344CB8AC3E}">
        <p14:creationId xmlns:p14="http://schemas.microsoft.com/office/powerpoint/2010/main" val="2890891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6D616756-21F8-46F5-8A95-CAF2EF40BEE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AD8F6181-2C57-4710-AF56-6C421E5E09D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3B1CB81D-FCC9-4C8F-8948-CE6E10A7F91B}"/>
              </a:ext>
            </a:extLst>
          </p:cNvPr>
          <p:cNvSpPr>
            <a:spLocks noGrp="1" noChangeArrowheads="1"/>
          </p:cNvSpPr>
          <p:nvPr>
            <p:ph type="sldNum" sz="quarter" idx="12"/>
          </p:nvPr>
        </p:nvSpPr>
        <p:spPr>
          <a:ln/>
        </p:spPr>
        <p:txBody>
          <a:bodyPr/>
          <a:lstStyle>
            <a:lvl1pPr>
              <a:defRPr/>
            </a:lvl1pPr>
          </a:lstStyle>
          <a:p>
            <a:fld id="{61F600B5-8D8F-4728-9BD8-25F5F0726F4F}" type="slidenum">
              <a:rPr lang="en-US" altLang="zh-CN"/>
              <a:pPr/>
              <a:t>‹#›</a:t>
            </a:fld>
            <a:endParaRPr lang="en-US" altLang="zh-CN"/>
          </a:p>
        </p:txBody>
      </p:sp>
    </p:spTree>
    <p:extLst>
      <p:ext uri="{BB962C8B-B14F-4D97-AF65-F5344CB8AC3E}">
        <p14:creationId xmlns:p14="http://schemas.microsoft.com/office/powerpoint/2010/main" val="2449441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9D860B10-0826-401D-BB92-EB2475F1F67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85B4D6B3-A785-4960-8564-64E0F442C1C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7512B480-CF65-4615-A9D6-7DFB3EC69898}"/>
              </a:ext>
            </a:extLst>
          </p:cNvPr>
          <p:cNvSpPr>
            <a:spLocks noGrp="1" noChangeArrowheads="1"/>
          </p:cNvSpPr>
          <p:nvPr>
            <p:ph type="sldNum" sz="quarter" idx="12"/>
          </p:nvPr>
        </p:nvSpPr>
        <p:spPr>
          <a:ln/>
        </p:spPr>
        <p:txBody>
          <a:bodyPr/>
          <a:lstStyle>
            <a:lvl1pPr>
              <a:defRPr/>
            </a:lvl1pPr>
          </a:lstStyle>
          <a:p>
            <a:fld id="{5045FED1-81C3-440C-BCC4-476548D49AF8}" type="slidenum">
              <a:rPr lang="en-US" altLang="zh-CN"/>
              <a:pPr/>
              <a:t>‹#›</a:t>
            </a:fld>
            <a:endParaRPr lang="en-US" altLang="zh-CN"/>
          </a:p>
        </p:txBody>
      </p:sp>
    </p:spTree>
    <p:extLst>
      <p:ext uri="{BB962C8B-B14F-4D97-AF65-F5344CB8AC3E}">
        <p14:creationId xmlns:p14="http://schemas.microsoft.com/office/powerpoint/2010/main" val="2877107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01DD7BD-BE27-457B-8627-0CD13CEA24C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494F19A3-343E-4DF5-ABA8-101E5F2F637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02D680B6-566D-43D0-BE74-110A8728A446}"/>
              </a:ext>
            </a:extLst>
          </p:cNvPr>
          <p:cNvSpPr>
            <a:spLocks noGrp="1" noChangeArrowheads="1"/>
          </p:cNvSpPr>
          <p:nvPr>
            <p:ph type="sldNum" sz="quarter" idx="12"/>
          </p:nvPr>
        </p:nvSpPr>
        <p:spPr>
          <a:ln/>
        </p:spPr>
        <p:txBody>
          <a:bodyPr/>
          <a:lstStyle>
            <a:lvl1pPr>
              <a:defRPr/>
            </a:lvl1pPr>
          </a:lstStyle>
          <a:p>
            <a:fld id="{7AE8010D-D128-410B-BC2F-5A80AF7F2714}" type="slidenum">
              <a:rPr lang="en-US" altLang="zh-CN"/>
              <a:pPr/>
              <a:t>‹#›</a:t>
            </a:fld>
            <a:endParaRPr lang="en-US" altLang="zh-CN"/>
          </a:p>
        </p:txBody>
      </p:sp>
    </p:spTree>
    <p:extLst>
      <p:ext uri="{BB962C8B-B14F-4D97-AF65-F5344CB8AC3E}">
        <p14:creationId xmlns:p14="http://schemas.microsoft.com/office/powerpoint/2010/main" val="409816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9FE310FB-CA31-4BE0-9FAB-274B645221B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ED0B5758-EF6B-45B5-9EDE-F5A1C99B549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2F6A417-5757-4303-AA4D-221E46125C8A}"/>
              </a:ext>
            </a:extLst>
          </p:cNvPr>
          <p:cNvSpPr>
            <a:spLocks noGrp="1" noChangeArrowheads="1"/>
          </p:cNvSpPr>
          <p:nvPr>
            <p:ph type="sldNum" sz="quarter" idx="12"/>
          </p:nvPr>
        </p:nvSpPr>
        <p:spPr>
          <a:ln/>
        </p:spPr>
        <p:txBody>
          <a:bodyPr/>
          <a:lstStyle>
            <a:lvl1pPr>
              <a:defRPr/>
            </a:lvl1pPr>
          </a:lstStyle>
          <a:p>
            <a:fld id="{8E768E36-2C34-4913-BC6E-47B1748E0842}" type="slidenum">
              <a:rPr lang="en-US" altLang="zh-CN"/>
              <a:pPr/>
              <a:t>‹#›</a:t>
            </a:fld>
            <a:endParaRPr lang="en-US" altLang="zh-CN"/>
          </a:p>
        </p:txBody>
      </p:sp>
    </p:spTree>
    <p:extLst>
      <p:ext uri="{BB962C8B-B14F-4D97-AF65-F5344CB8AC3E}">
        <p14:creationId xmlns:p14="http://schemas.microsoft.com/office/powerpoint/2010/main" val="250121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B076D1D-605F-4E59-8B69-92742971AF8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03E0204B-1358-4078-B21A-A37477C47A9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9753C49C-2AD9-454D-8C6C-70ACA9EBDFEE}"/>
              </a:ext>
            </a:extLst>
          </p:cNvPr>
          <p:cNvSpPr>
            <a:spLocks noGrp="1" noChangeArrowheads="1"/>
          </p:cNvSpPr>
          <p:nvPr>
            <p:ph type="sldNum" sz="quarter" idx="12"/>
          </p:nvPr>
        </p:nvSpPr>
        <p:spPr>
          <a:ln/>
        </p:spPr>
        <p:txBody>
          <a:bodyPr/>
          <a:lstStyle>
            <a:lvl1pPr>
              <a:defRPr/>
            </a:lvl1pPr>
          </a:lstStyle>
          <a:p>
            <a:fld id="{45A39F3F-AAA0-4BC2-B00A-A216436FCE15}" type="slidenum">
              <a:rPr lang="en-US" altLang="zh-CN"/>
              <a:pPr/>
              <a:t>‹#›</a:t>
            </a:fld>
            <a:endParaRPr lang="en-US" altLang="zh-CN"/>
          </a:p>
        </p:txBody>
      </p:sp>
    </p:spTree>
    <p:extLst>
      <p:ext uri="{BB962C8B-B14F-4D97-AF65-F5344CB8AC3E}">
        <p14:creationId xmlns:p14="http://schemas.microsoft.com/office/powerpoint/2010/main" val="1356093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1AF4BE2-C950-475C-81C0-0549FB917BFA}"/>
              </a:ext>
            </a:extLst>
          </p:cNvPr>
          <p:cNvSpPr>
            <a:spLocks noGrp="1" noChangeArrowheads="1"/>
          </p:cNvSpPr>
          <p:nvPr>
            <p:ph type="title"/>
          </p:nvPr>
        </p:nvSpPr>
        <p:spPr bwMode="auto">
          <a:xfrm>
            <a:off x="457200" y="188913"/>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F74B8CAF-D81C-4CCB-967E-18C6D3D28066}"/>
              </a:ext>
            </a:extLst>
          </p:cNvPr>
          <p:cNvSpPr>
            <a:spLocks noGrp="1" noChangeArrowheads="1"/>
          </p:cNvSpPr>
          <p:nvPr>
            <p:ph type="body" idx="1"/>
          </p:nvPr>
        </p:nvSpPr>
        <p:spPr bwMode="auto">
          <a:xfrm>
            <a:off x="468313" y="836613"/>
            <a:ext cx="8229600"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E11F37D2-2433-439E-AAD2-0740DDAB3D9E}"/>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a:defRPr/>
            </a:pPr>
            <a:endParaRPr lang="en-US" altLang="zh-CN"/>
          </a:p>
        </p:txBody>
      </p:sp>
      <p:sp>
        <p:nvSpPr>
          <p:cNvPr id="1029" name="Rectangle 5">
            <a:extLst>
              <a:ext uri="{FF2B5EF4-FFF2-40B4-BE49-F238E27FC236}">
                <a16:creationId xmlns:a16="http://schemas.microsoft.com/office/drawing/2014/main" id="{E4F09FFA-0DF2-4BA2-97ED-E961576211A5}"/>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pitchFamily="2" charset="-122"/>
              </a:defRPr>
            </a:lvl1pPr>
          </a:lstStyle>
          <a:p>
            <a:pPr>
              <a:defRPr/>
            </a:pPr>
            <a:endParaRPr lang="en-US" altLang="zh-CN"/>
          </a:p>
        </p:txBody>
      </p:sp>
      <p:sp>
        <p:nvSpPr>
          <p:cNvPr id="1030" name="Rectangle 6">
            <a:extLst>
              <a:ext uri="{FF2B5EF4-FFF2-40B4-BE49-F238E27FC236}">
                <a16:creationId xmlns:a16="http://schemas.microsoft.com/office/drawing/2014/main" id="{1F827BD6-4709-4D9A-A988-8EAD81794CEC}"/>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panose="020B0604020202020204" pitchFamily="34" charset="0"/>
                <a:ea typeface="宋体" panose="02010600030101010101" pitchFamily="2" charset="-122"/>
              </a:defRPr>
            </a:lvl1pPr>
          </a:lstStyle>
          <a:p>
            <a:fld id="{38597BFB-C31E-4636-A990-A186A39F7765}" type="slidenum">
              <a:rPr lang="en-US" altLang="zh-CN"/>
              <a:pPr/>
              <a:t>‹#›</a:t>
            </a:fld>
            <a:endParaRPr lang="en-US" altLang="zh-CN"/>
          </a:p>
        </p:txBody>
      </p:sp>
      <p:sp>
        <p:nvSpPr>
          <p:cNvPr id="1031" name="Line 7">
            <a:extLst>
              <a:ext uri="{FF2B5EF4-FFF2-40B4-BE49-F238E27FC236}">
                <a16:creationId xmlns:a16="http://schemas.microsoft.com/office/drawing/2014/main" id="{BFB9452B-61D0-450C-B209-D1E4283C06A0}"/>
              </a:ext>
            </a:extLst>
          </p:cNvPr>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eaLnBrk="1" hangingPunct="1">
              <a:defRPr/>
            </a:pPr>
            <a:endParaRPr lang="zh-CN" altLang="en-US" b="0">
              <a:latin typeface="Arial" charset="0"/>
              <a:ea typeface="宋体" pitchFamily="2" charset="-122"/>
            </a:endParaRP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 id="2147483660" r:id="rId12"/>
  </p:sldLayoutIdLst>
  <p:txStyles>
    <p:title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slide" Target="slide105.xml"/><Relationship Id="rId2" Type="http://schemas.openxmlformats.org/officeDocument/2006/relationships/slide" Target="slide10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slide" Target="slide102.xml"/><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slide" Target="slide110.xml"/><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slide" Target="slide120.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slide" Target="slide125.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slide" Target="slide132.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slide" Target="slide145.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16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16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6.png"/><Relationship Id="rId4" Type="http://schemas.openxmlformats.org/officeDocument/2006/relationships/image" Target="../media/image15.wmf"/></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8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a:extLst>
              <a:ext uri="{FF2B5EF4-FFF2-40B4-BE49-F238E27FC236}">
                <a16:creationId xmlns:a16="http://schemas.microsoft.com/office/drawing/2014/main" id="{91CD1C2B-DE10-4CBE-951C-C0D32EE20C65}"/>
              </a:ext>
            </a:extLst>
          </p:cNvPr>
          <p:cNvSpPr>
            <a:spLocks noGrp="1" noChangeArrowheads="1"/>
          </p:cNvSpPr>
          <p:nvPr>
            <p:ph type="title" idx="4294967295"/>
          </p:nvPr>
        </p:nvSpPr>
        <p:spPr>
          <a:xfrm>
            <a:off x="1011238" y="53975"/>
            <a:ext cx="6686550" cy="660400"/>
          </a:xfrm>
        </p:spPr>
        <p:txBody>
          <a:bodyPr lIns="63500" tIns="25400" rIns="63500" bIns="25400" anchor="t">
            <a:spAutoFit/>
          </a:bodyPr>
          <a:lstStyle/>
          <a:p>
            <a:r>
              <a:rPr lang="zh-CN" altLang="en-US">
                <a:ea typeface="宋体" panose="02010600030101010101" pitchFamily="2" charset="-122"/>
              </a:rPr>
              <a:t>复习第二章内容</a:t>
            </a:r>
          </a:p>
        </p:txBody>
      </p:sp>
      <p:sp>
        <p:nvSpPr>
          <p:cNvPr id="36867" name="Rectangle 3">
            <a:extLst>
              <a:ext uri="{FF2B5EF4-FFF2-40B4-BE49-F238E27FC236}">
                <a16:creationId xmlns:a16="http://schemas.microsoft.com/office/drawing/2014/main" id="{CC87E048-9C1B-4CE2-9A1C-001CBB59240C}"/>
              </a:ext>
            </a:extLst>
          </p:cNvPr>
          <p:cNvSpPr>
            <a:spLocks noGrp="1" noChangeArrowheads="1"/>
          </p:cNvSpPr>
          <p:nvPr>
            <p:ph type="body" idx="4294967295"/>
          </p:nvPr>
        </p:nvSpPr>
        <p:spPr>
          <a:xfrm>
            <a:off x="341313" y="954088"/>
            <a:ext cx="8140700" cy="4924425"/>
          </a:xfrm>
        </p:spPr>
        <p:txBody>
          <a:bodyPr lIns="63500" tIns="25400" rIns="63500" bIns="25400">
            <a:spAutoFit/>
          </a:bodyPr>
          <a:lstStyle/>
          <a:p>
            <a:pPr marL="203200" indent="-203200"/>
            <a:r>
              <a:rPr lang="zh-CN" altLang="en-US" sz="2000">
                <a:latin typeface="微软雅黑" panose="020B0503020204020204" pitchFamily="34" charset="-122"/>
                <a:ea typeface="微软雅黑" panose="020B0503020204020204" pitchFamily="34" charset="-122"/>
              </a:rPr>
              <a:t>整数的表示</a:t>
            </a:r>
          </a:p>
          <a:p>
            <a:pPr marL="685800" lvl="1" indent="-190500"/>
            <a:r>
              <a:rPr lang="zh-CN" altLang="en-US">
                <a:latin typeface="微软雅黑" panose="020B0503020204020204" pitchFamily="34" charset="-122"/>
                <a:ea typeface="微软雅黑" panose="020B0503020204020204" pitchFamily="34" charset="-122"/>
              </a:rPr>
              <a:t>无符号</a:t>
            </a:r>
            <a:endParaRPr lang="en-US" altLang="zh-CN">
              <a:latin typeface="微软雅黑" panose="020B0503020204020204" pitchFamily="34" charset="-122"/>
              <a:ea typeface="微软雅黑" panose="020B0503020204020204" pitchFamily="34" charset="-122"/>
            </a:endParaRPr>
          </a:p>
          <a:p>
            <a:pPr marL="685800" lvl="1" indent="-190500"/>
            <a:r>
              <a:rPr lang="zh-CN" altLang="en-US">
                <a:latin typeface="微软雅黑" panose="020B0503020204020204" pitchFamily="34" charset="-122"/>
                <a:ea typeface="微软雅黑" panose="020B0503020204020204" pitchFamily="34" charset="-122"/>
              </a:rPr>
              <a:t>带符号</a:t>
            </a:r>
            <a:endParaRPr lang="en-US" altLang="zh-CN">
              <a:latin typeface="微软雅黑" panose="020B0503020204020204" pitchFamily="34" charset="-122"/>
              <a:ea typeface="微软雅黑" panose="020B0503020204020204" pitchFamily="34" charset="-122"/>
            </a:endParaRPr>
          </a:p>
          <a:p>
            <a:pPr marL="685800" lvl="1" indent="-190500"/>
            <a:r>
              <a:rPr lang="zh-CN" altLang="en-US">
                <a:latin typeface="微软雅黑" panose="020B0503020204020204" pitchFamily="34" charset="-122"/>
                <a:ea typeface="微软雅黑" panose="020B0503020204020204" pitchFamily="34" charset="-122"/>
              </a:rPr>
              <a:t>一些问题</a:t>
            </a:r>
          </a:p>
          <a:p>
            <a:pPr marL="203200" indent="-203200"/>
            <a:r>
              <a:rPr lang="zh-CN" altLang="en-US" sz="2000">
                <a:latin typeface="微软雅黑" panose="020B0503020204020204" pitchFamily="34" charset="-122"/>
                <a:ea typeface="微软雅黑" panose="020B0503020204020204" pitchFamily="34" charset="-122"/>
              </a:rPr>
              <a:t>浮点数的表示</a:t>
            </a:r>
          </a:p>
          <a:p>
            <a:pPr marL="685800" lvl="1" indent="-190500"/>
            <a:r>
              <a:rPr lang="zh-CN" altLang="en-US">
                <a:latin typeface="微软雅黑" panose="020B0503020204020204" pitchFamily="34" charset="-122"/>
                <a:ea typeface="微软雅黑" panose="020B0503020204020204" pitchFamily="34" charset="-122"/>
              </a:rPr>
              <a:t>规格化、非规格化的表示</a:t>
            </a:r>
          </a:p>
          <a:p>
            <a:pPr marL="685800" lvl="1" indent="-190500"/>
            <a:r>
              <a:rPr lang="zh-CN" altLang="en-US">
                <a:latin typeface="微软雅黑" panose="020B0503020204020204" pitchFamily="34" charset="-122"/>
                <a:ea typeface="微软雅黑" panose="020B0503020204020204" pitchFamily="34" charset="-122"/>
              </a:rPr>
              <a:t>浮点数的精度</a:t>
            </a:r>
          </a:p>
          <a:p>
            <a:pPr marL="203200" indent="-203200"/>
            <a:r>
              <a:rPr lang="zh-CN" altLang="en-US" sz="2000">
                <a:latin typeface="微软雅黑" panose="020B0503020204020204" pitchFamily="34" charset="-122"/>
                <a:ea typeface="微软雅黑" panose="020B0503020204020204" pitchFamily="34" charset="-122"/>
              </a:rPr>
              <a:t>数据的存储排列</a:t>
            </a:r>
          </a:p>
          <a:p>
            <a:pPr marL="685800" lvl="1" indent="-190500"/>
            <a:r>
              <a:rPr lang="zh-CN" altLang="en-US">
                <a:latin typeface="微软雅黑" panose="020B0503020204020204" pitchFamily="34" charset="-122"/>
                <a:ea typeface="微软雅黑" panose="020B0503020204020204" pitchFamily="34" charset="-122"/>
              </a:rPr>
              <a:t>大端方式：用</a:t>
            </a:r>
            <a:r>
              <a:rPr lang="en-US" altLang="zh-CN">
                <a:latin typeface="微软雅黑" panose="020B0503020204020204" pitchFamily="34" charset="-122"/>
                <a:ea typeface="微软雅黑" panose="020B0503020204020204" pitchFamily="34" charset="-122"/>
              </a:rPr>
              <a:t>MSB</a:t>
            </a:r>
            <a:r>
              <a:rPr lang="zh-CN" altLang="en-US">
                <a:latin typeface="微软雅黑" panose="020B0503020204020204" pitchFamily="34" charset="-122"/>
                <a:ea typeface="微软雅黑" panose="020B0503020204020204" pitchFamily="34" charset="-122"/>
              </a:rPr>
              <a:t>存放的地址表示数据的地址</a:t>
            </a:r>
            <a:endParaRPr lang="en-US" altLang="zh-CN">
              <a:latin typeface="微软雅黑" panose="020B0503020204020204" pitchFamily="34" charset="-122"/>
              <a:ea typeface="微软雅黑" panose="020B0503020204020204" pitchFamily="34" charset="-122"/>
            </a:endParaRPr>
          </a:p>
          <a:p>
            <a:pPr marL="685800" lvl="1" indent="-190500"/>
            <a:r>
              <a:rPr lang="zh-CN" altLang="en-US">
                <a:latin typeface="微软雅黑" panose="020B0503020204020204" pitchFamily="34" charset="-122"/>
                <a:ea typeface="微软雅黑" panose="020B0503020204020204" pitchFamily="34" charset="-122"/>
              </a:rPr>
              <a:t>小端方式：用</a:t>
            </a:r>
            <a:r>
              <a:rPr lang="en-US" altLang="zh-CN">
                <a:latin typeface="微软雅黑" panose="020B0503020204020204" pitchFamily="34" charset="-122"/>
                <a:ea typeface="微软雅黑" panose="020B0503020204020204" pitchFamily="34" charset="-122"/>
              </a:rPr>
              <a:t>LSB</a:t>
            </a:r>
            <a:r>
              <a:rPr lang="zh-CN" altLang="en-US">
                <a:latin typeface="微软雅黑" panose="020B0503020204020204" pitchFamily="34" charset="-122"/>
                <a:ea typeface="微软雅黑" panose="020B0503020204020204" pitchFamily="34" charset="-122"/>
              </a:rPr>
              <a:t>存放的地址表示数据的地址</a:t>
            </a:r>
            <a:endParaRPr lang="en-US" altLang="zh-CN">
              <a:latin typeface="微软雅黑" panose="020B0503020204020204" pitchFamily="34" charset="-122"/>
              <a:ea typeface="微软雅黑" panose="020B0503020204020204" pitchFamily="34" charset="-122"/>
            </a:endParaRPr>
          </a:p>
          <a:p>
            <a:pPr marL="203200" indent="-203200"/>
            <a:r>
              <a:rPr lang="zh-CN" altLang="en-US" sz="2000">
                <a:latin typeface="微软雅黑" panose="020B0503020204020204" pitchFamily="34" charset="-122"/>
                <a:ea typeface="微软雅黑" panose="020B0503020204020204" pitchFamily="34" charset="-122"/>
              </a:rPr>
              <a:t>数据的对齐</a:t>
            </a:r>
          </a:p>
          <a:p>
            <a:pPr marL="685800" lvl="1" indent="-190500"/>
            <a:r>
              <a:rPr lang="zh-CN" altLang="en-US">
                <a:latin typeface="微软雅黑" panose="020B0503020204020204" pitchFamily="34" charset="-122"/>
                <a:ea typeface="微软雅黑" panose="020B0503020204020204" pitchFamily="34" charset="-122"/>
              </a:rPr>
              <a:t>按边界对齐可减少访存次数</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a:extLst>
              <a:ext uri="{FF2B5EF4-FFF2-40B4-BE49-F238E27FC236}">
                <a16:creationId xmlns:a16="http://schemas.microsoft.com/office/drawing/2014/main" id="{9CD396B7-C178-4EBD-9457-C10F05DAA4A2}"/>
              </a:ext>
            </a:extLst>
          </p:cNvPr>
          <p:cNvSpPr>
            <a:spLocks noGrp="1" noChangeArrowheads="1"/>
          </p:cNvSpPr>
          <p:nvPr>
            <p:ph type="title"/>
          </p:nvPr>
        </p:nvSpPr>
        <p:spPr>
          <a:xfrm>
            <a:off x="457200" y="98425"/>
            <a:ext cx="8229600" cy="561975"/>
          </a:xfrm>
        </p:spPr>
        <p:txBody>
          <a:bodyPr/>
          <a:lstStyle/>
          <a:p>
            <a:r>
              <a:rPr lang="en-US" altLang="zh-CN" sz="3600"/>
              <a:t>C</a:t>
            </a:r>
            <a:r>
              <a:rPr lang="zh-CN" altLang="en-US" sz="3600"/>
              <a:t>表达式类型转换顺序</a:t>
            </a:r>
          </a:p>
        </p:txBody>
      </p:sp>
      <p:sp>
        <p:nvSpPr>
          <p:cNvPr id="719875" name="内容占位符 2">
            <a:extLst>
              <a:ext uri="{FF2B5EF4-FFF2-40B4-BE49-F238E27FC236}">
                <a16:creationId xmlns:a16="http://schemas.microsoft.com/office/drawing/2014/main" id="{E4F964CE-30A4-4BD2-B414-B91AA206924E}"/>
              </a:ext>
            </a:extLst>
          </p:cNvPr>
          <p:cNvSpPr>
            <a:spLocks/>
          </p:cNvSpPr>
          <p:nvPr/>
        </p:nvSpPr>
        <p:spPr bwMode="auto">
          <a:xfrm>
            <a:off x="122238" y="819150"/>
            <a:ext cx="8320087" cy="603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buFontTx/>
              <a:buNone/>
            </a:pPr>
            <a:r>
              <a:rPr lang="en-US" altLang="zh-CN"/>
              <a:t>   unsigned long long</a:t>
            </a:r>
            <a:endParaRPr lang="zh-CN" altLang="en-US"/>
          </a:p>
          <a:p>
            <a:pPr>
              <a:buFontTx/>
              <a:buNone/>
            </a:pPr>
            <a:r>
              <a:rPr lang="en-US" altLang="zh-CN"/>
              <a:t>    ↑             </a:t>
            </a:r>
          </a:p>
          <a:p>
            <a:pPr>
              <a:buFontTx/>
              <a:buNone/>
            </a:pPr>
            <a:r>
              <a:rPr lang="en-US" altLang="zh-CN"/>
              <a:t>   long long     </a:t>
            </a:r>
          </a:p>
          <a:p>
            <a:pPr>
              <a:buFontTx/>
              <a:buNone/>
            </a:pPr>
            <a:r>
              <a:rPr lang="en-US" altLang="zh-CN"/>
              <a:t>    ↑         </a:t>
            </a:r>
          </a:p>
          <a:p>
            <a:pPr>
              <a:buFontTx/>
              <a:buNone/>
            </a:pPr>
            <a:r>
              <a:rPr lang="en-US" altLang="zh-CN"/>
              <a:t>   unsigned</a:t>
            </a:r>
          </a:p>
          <a:p>
            <a:pPr>
              <a:buFontTx/>
              <a:buNone/>
            </a:pPr>
            <a:r>
              <a:rPr lang="en-US" altLang="zh-CN"/>
              <a:t>    ↑          </a:t>
            </a:r>
          </a:p>
          <a:p>
            <a:pPr>
              <a:buFontTx/>
              <a:buNone/>
            </a:pPr>
            <a:r>
              <a:rPr lang="zh-CN" altLang="en-US"/>
              <a:t>   </a:t>
            </a:r>
            <a:r>
              <a:rPr lang="en-US" altLang="zh-CN"/>
              <a:t>int </a:t>
            </a:r>
          </a:p>
          <a:p>
            <a:pPr>
              <a:buFontTx/>
              <a:buNone/>
            </a:pPr>
            <a:r>
              <a:rPr lang="en-US" altLang="zh-CN"/>
              <a:t>   ↑</a:t>
            </a:r>
          </a:p>
          <a:p>
            <a:pPr>
              <a:buFontTx/>
              <a:buNone/>
            </a:pPr>
            <a:r>
              <a:rPr lang="en-US" altLang="zh-CN"/>
              <a:t> (unsigned)char,short</a:t>
            </a:r>
          </a:p>
          <a:p>
            <a:pPr>
              <a:buFontTx/>
              <a:buNone/>
            </a:pPr>
            <a:endParaRPr lang="zh-CN" altLang="en-US" u="sng">
              <a:solidFill>
                <a:srgbClr val="FF0000"/>
              </a:solidFill>
            </a:endParaRPr>
          </a:p>
        </p:txBody>
      </p:sp>
      <p:pic>
        <p:nvPicPr>
          <p:cNvPr id="719876" name="Picture 4">
            <a:extLst>
              <a:ext uri="{FF2B5EF4-FFF2-40B4-BE49-F238E27FC236}">
                <a16:creationId xmlns:a16="http://schemas.microsoft.com/office/drawing/2014/main" id="{B6C21D81-9BB1-4B65-BF2B-329A8AAB3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1888" y="998538"/>
            <a:ext cx="5175250" cy="4140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19877" name="Text Box 5">
            <a:extLst>
              <a:ext uri="{FF2B5EF4-FFF2-40B4-BE49-F238E27FC236}">
                <a16:creationId xmlns:a16="http://schemas.microsoft.com/office/drawing/2014/main" id="{A8BAF4B0-AD2A-46E5-86F3-E629A1F2FD9C}"/>
              </a:ext>
            </a:extLst>
          </p:cNvPr>
          <p:cNvSpPr txBox="1">
            <a:spLocks noChangeArrowheads="1"/>
          </p:cNvSpPr>
          <p:nvPr/>
        </p:nvSpPr>
        <p:spPr bwMode="auto">
          <a:xfrm>
            <a:off x="4257675" y="5319713"/>
            <a:ext cx="3916363" cy="4270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200">
                <a:solidFill>
                  <a:srgbClr val="0033CC"/>
                </a:solidFill>
                <a:latin typeface="微软雅黑" panose="020B0503020204020204" pitchFamily="34" charset="-122"/>
                <a:ea typeface="微软雅黑" panose="020B0503020204020204" pitchFamily="34" charset="-122"/>
              </a:rPr>
              <a:t>猜测执行结果是什么？</a:t>
            </a:r>
          </a:p>
        </p:txBody>
      </p:sp>
      <p:sp>
        <p:nvSpPr>
          <p:cNvPr id="719878" name="Text Box 6">
            <a:extLst>
              <a:ext uri="{FF2B5EF4-FFF2-40B4-BE49-F238E27FC236}">
                <a16:creationId xmlns:a16="http://schemas.microsoft.com/office/drawing/2014/main" id="{D3E2E3BE-B49D-4FD6-BC01-1F8F7BE00F7C}"/>
              </a:ext>
            </a:extLst>
          </p:cNvPr>
          <p:cNvSpPr txBox="1">
            <a:spLocks noChangeArrowheads="1"/>
          </p:cNvSpPr>
          <p:nvPr/>
        </p:nvSpPr>
        <p:spPr bwMode="auto">
          <a:xfrm>
            <a:off x="4841875" y="5903913"/>
            <a:ext cx="719138" cy="747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15000"/>
              </a:spcBef>
            </a:pPr>
            <a:r>
              <a:rPr lang="en-US" altLang="zh-CN" sz="2000">
                <a:latin typeface="微软雅黑" panose="020B0503020204020204" pitchFamily="34" charset="-122"/>
                <a:ea typeface="微软雅黑" panose="020B0503020204020204" pitchFamily="34" charset="-122"/>
              </a:rPr>
              <a:t>0</a:t>
            </a:r>
          </a:p>
          <a:p>
            <a:pPr>
              <a:spcBef>
                <a:spcPct val="15000"/>
              </a:spcBef>
            </a:pPr>
            <a:r>
              <a:rPr lang="en-US" altLang="zh-CN" sz="2000">
                <a:latin typeface="微软雅黑" panose="020B0503020204020204" pitchFamily="34" charset="-122"/>
                <a:ea typeface="微软雅黑" panose="020B0503020204020204" pitchFamily="34" charset="-122"/>
              </a:rPr>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9876"/>
                                        </p:tgtEl>
                                        <p:attrNameLst>
                                          <p:attrName>style.visibility</p:attrName>
                                        </p:attrNameLst>
                                      </p:cBhvr>
                                      <p:to>
                                        <p:strVal val="visible"/>
                                      </p:to>
                                    </p:set>
                                    <p:animEffect transition="in" filter="blinds(horizontal)">
                                      <p:cBhvr>
                                        <p:cTn id="7" dur="500"/>
                                        <p:tgtEl>
                                          <p:spTgt spid="7198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9877"/>
                                        </p:tgtEl>
                                        <p:attrNameLst>
                                          <p:attrName>style.visibility</p:attrName>
                                        </p:attrNameLst>
                                      </p:cBhvr>
                                      <p:to>
                                        <p:strVal val="visible"/>
                                      </p:to>
                                    </p:set>
                                    <p:animEffect transition="in" filter="blinds(horizontal)">
                                      <p:cBhvr>
                                        <p:cTn id="12" dur="500"/>
                                        <p:tgtEl>
                                          <p:spTgt spid="7198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9878"/>
                                        </p:tgtEl>
                                        <p:attrNameLst>
                                          <p:attrName>style.visibility</p:attrName>
                                        </p:attrNameLst>
                                      </p:cBhvr>
                                      <p:to>
                                        <p:strVal val="visible"/>
                                      </p:to>
                                    </p:set>
                                    <p:animEffect transition="in" filter="blinds(horizontal)">
                                      <p:cBhvr>
                                        <p:cTn id="17" dur="500"/>
                                        <p:tgtEl>
                                          <p:spTgt spid="719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877" grpId="0"/>
      <p:bldP spid="719878"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a:extLst>
              <a:ext uri="{FF2B5EF4-FFF2-40B4-BE49-F238E27FC236}">
                <a16:creationId xmlns:a16="http://schemas.microsoft.com/office/drawing/2014/main" id="{4D17D2BD-7A0B-43C1-A87B-3CB151344971}"/>
              </a:ext>
            </a:extLst>
          </p:cNvPr>
          <p:cNvSpPr>
            <a:spLocks noGrp="1" noChangeArrowheads="1"/>
          </p:cNvSpPr>
          <p:nvPr>
            <p:ph type="title"/>
          </p:nvPr>
        </p:nvSpPr>
        <p:spPr>
          <a:xfrm>
            <a:off x="457200" y="98425"/>
            <a:ext cx="8229600" cy="561975"/>
          </a:xfrm>
        </p:spPr>
        <p:txBody>
          <a:bodyPr/>
          <a:lstStyle/>
          <a:p>
            <a:r>
              <a:rPr lang="zh-CN" altLang="en-US" sz="3600"/>
              <a:t>有关</a:t>
            </a:r>
            <a:r>
              <a:rPr lang="zh-CN" altLang="en-US" sz="3600">
                <a:latin typeface="黑体" panose="02010609060101010101" pitchFamily="49" charset="-122"/>
              </a:rPr>
              <a:t>“</a:t>
            </a:r>
            <a:r>
              <a:rPr lang="zh-CN" altLang="en-US" sz="3600"/>
              <a:t>过程调用</a:t>
            </a:r>
            <a:r>
              <a:rPr lang="zh-CN" altLang="en-US" sz="3600">
                <a:latin typeface="黑体" panose="02010609060101010101" pitchFamily="49" charset="-122"/>
              </a:rPr>
              <a:t>”</a:t>
            </a:r>
            <a:r>
              <a:rPr lang="zh-CN" altLang="en-US" sz="3600"/>
              <a:t>的练习</a:t>
            </a:r>
          </a:p>
        </p:txBody>
      </p:sp>
      <p:sp>
        <p:nvSpPr>
          <p:cNvPr id="816131" name="Rectangle 3">
            <a:extLst>
              <a:ext uri="{FF2B5EF4-FFF2-40B4-BE49-F238E27FC236}">
                <a16:creationId xmlns:a16="http://schemas.microsoft.com/office/drawing/2014/main" id="{EABEB734-C8B1-499E-99ED-3CED2D25F895}"/>
              </a:ext>
            </a:extLst>
          </p:cNvPr>
          <p:cNvSpPr>
            <a:spLocks noGrp="1" noChangeArrowheads="1"/>
          </p:cNvSpPr>
          <p:nvPr>
            <p:ph type="body" idx="1"/>
          </p:nvPr>
        </p:nvSpPr>
        <p:spPr>
          <a:xfrm>
            <a:off x="476250" y="773113"/>
            <a:ext cx="8243888" cy="5788025"/>
          </a:xfrm>
        </p:spPr>
        <p:txBody>
          <a:bodyPr/>
          <a:lstStyle/>
          <a:p>
            <a:pPr marL="457200" indent="-457200">
              <a:lnSpc>
                <a:spcPct val="110000"/>
              </a:lnSpc>
              <a:buFontTx/>
              <a:buNone/>
            </a:pPr>
            <a:r>
              <a:rPr lang="zh-CN" altLang="en-US" sz="2000">
                <a:latin typeface="微软雅黑" panose="020B0503020204020204" pitchFamily="34" charset="-122"/>
                <a:ea typeface="微软雅黑" panose="020B0503020204020204" pitchFamily="34" charset="-122"/>
              </a:rPr>
              <a:t>以下是一个</a:t>
            </a:r>
            <a:r>
              <a:rPr lang="en-US" altLang="zh-CN" sz="2000">
                <a:latin typeface="微软雅黑" panose="020B0503020204020204" pitchFamily="34" charset="-122"/>
                <a:ea typeface="微软雅黑" panose="020B0503020204020204" pitchFamily="34" charset="-122"/>
              </a:rPr>
              <a:t>C</a:t>
            </a:r>
            <a:r>
              <a:rPr lang="zh-CN" altLang="en-US" sz="2000">
                <a:latin typeface="微软雅黑" panose="020B0503020204020204" pitchFamily="34" charset="-122"/>
                <a:ea typeface="微软雅黑" panose="020B0503020204020204" pitchFamily="34" charset="-122"/>
              </a:rPr>
              <a:t>语言程序代码：</a:t>
            </a:r>
          </a:p>
          <a:p>
            <a:pPr marL="838200" lvl="1" indent="-381000">
              <a:spcBef>
                <a:spcPct val="0"/>
              </a:spcBef>
              <a:buFontTx/>
              <a:buNone/>
            </a:pPr>
            <a:r>
              <a:rPr lang="en-US" altLang="zh-CN">
                <a:latin typeface="微软雅黑" panose="020B0503020204020204" pitchFamily="34" charset="-122"/>
                <a:ea typeface="微软雅黑" panose="020B0503020204020204" pitchFamily="34" charset="-122"/>
              </a:rPr>
              <a:t>int add(int x, int y) </a:t>
            </a:r>
          </a:p>
          <a:p>
            <a:pPr marL="838200" lvl="1" indent="-381000">
              <a:lnSpc>
                <a:spcPct val="95000"/>
              </a:lnSpc>
              <a:spcBef>
                <a:spcPct val="0"/>
              </a:spcBef>
              <a:buFontTx/>
              <a:buNone/>
            </a:pPr>
            <a:r>
              <a:rPr lang="en-US" altLang="zh-CN">
                <a:latin typeface="微软雅黑" panose="020B0503020204020204" pitchFamily="34" charset="-122"/>
                <a:ea typeface="微软雅黑" panose="020B0503020204020204" pitchFamily="34" charset="-122"/>
              </a:rPr>
              <a:t>{</a:t>
            </a:r>
          </a:p>
          <a:p>
            <a:pPr marL="838200" lvl="1" indent="-381000">
              <a:lnSpc>
                <a:spcPct val="95000"/>
              </a:lnSpc>
              <a:spcBef>
                <a:spcPct val="0"/>
              </a:spcBef>
              <a:buFontTx/>
              <a:buNone/>
            </a:pPr>
            <a:r>
              <a:rPr lang="en-US" altLang="zh-CN">
                <a:latin typeface="微软雅黑" panose="020B0503020204020204" pitchFamily="34" charset="-122"/>
                <a:ea typeface="微软雅黑" panose="020B0503020204020204" pitchFamily="34" charset="-122"/>
              </a:rPr>
              <a:t>     return x+y;</a:t>
            </a:r>
          </a:p>
          <a:p>
            <a:pPr marL="838200" lvl="1" indent="-381000">
              <a:lnSpc>
                <a:spcPct val="95000"/>
              </a:lnSpc>
              <a:spcBef>
                <a:spcPct val="0"/>
              </a:spcBef>
              <a:buFontTx/>
              <a:buNone/>
            </a:pPr>
            <a:r>
              <a:rPr lang="en-US" altLang="zh-CN">
                <a:latin typeface="微软雅黑" panose="020B0503020204020204" pitchFamily="34" charset="-122"/>
                <a:ea typeface="微软雅黑" panose="020B0503020204020204" pitchFamily="34" charset="-122"/>
              </a:rPr>
              <a:t>}</a:t>
            </a:r>
          </a:p>
          <a:p>
            <a:pPr marL="838200" lvl="1" indent="-381000">
              <a:lnSpc>
                <a:spcPct val="95000"/>
              </a:lnSpc>
              <a:spcBef>
                <a:spcPct val="0"/>
              </a:spcBef>
              <a:buFontTx/>
              <a:buNone/>
            </a:pPr>
            <a:endParaRPr lang="en-US" altLang="zh-CN" sz="900">
              <a:latin typeface="微软雅黑" panose="020B0503020204020204" pitchFamily="34" charset="-122"/>
              <a:ea typeface="微软雅黑" panose="020B0503020204020204" pitchFamily="34" charset="-122"/>
            </a:endParaRPr>
          </a:p>
          <a:p>
            <a:pPr marL="838200" lvl="1" indent="-381000">
              <a:lnSpc>
                <a:spcPct val="95000"/>
              </a:lnSpc>
              <a:spcBef>
                <a:spcPct val="0"/>
              </a:spcBef>
              <a:buFontTx/>
              <a:buNone/>
            </a:pPr>
            <a:r>
              <a:rPr lang="en-US" altLang="zh-CN">
                <a:latin typeface="微软雅黑" panose="020B0503020204020204" pitchFamily="34" charset="-122"/>
                <a:ea typeface="微软雅黑" panose="020B0503020204020204" pitchFamily="34" charset="-122"/>
              </a:rPr>
              <a:t>int caller( ) </a:t>
            </a:r>
          </a:p>
          <a:p>
            <a:pPr marL="838200" lvl="1" indent="-381000">
              <a:lnSpc>
                <a:spcPct val="95000"/>
              </a:lnSpc>
              <a:spcBef>
                <a:spcPct val="0"/>
              </a:spcBef>
              <a:buFontTx/>
              <a:buNone/>
            </a:pPr>
            <a:r>
              <a:rPr lang="en-US" altLang="zh-CN">
                <a:latin typeface="微软雅黑" panose="020B0503020204020204" pitchFamily="34" charset="-122"/>
                <a:ea typeface="微软雅黑" panose="020B0503020204020204" pitchFamily="34" charset="-122"/>
              </a:rPr>
              <a:t>{</a:t>
            </a:r>
          </a:p>
          <a:p>
            <a:pPr marL="838200" lvl="1" indent="-381000">
              <a:lnSpc>
                <a:spcPct val="95000"/>
              </a:lnSpc>
              <a:spcBef>
                <a:spcPct val="0"/>
              </a:spcBef>
              <a:buFontTx/>
              <a:buNone/>
            </a:pPr>
            <a:r>
              <a:rPr lang="en-US" altLang="zh-CN">
                <a:latin typeface="微软雅黑" panose="020B0503020204020204" pitchFamily="34" charset="-122"/>
                <a:ea typeface="微软雅黑" panose="020B0503020204020204" pitchFamily="34" charset="-122"/>
              </a:rPr>
              <a:t>     int t1=100 ;</a:t>
            </a:r>
          </a:p>
          <a:p>
            <a:pPr marL="838200" lvl="1" indent="-381000">
              <a:lnSpc>
                <a:spcPct val="95000"/>
              </a:lnSpc>
              <a:spcBef>
                <a:spcPct val="0"/>
              </a:spcBef>
              <a:buFontTx/>
              <a:buNone/>
            </a:pPr>
            <a:r>
              <a:rPr lang="en-US" altLang="zh-CN">
                <a:latin typeface="微软雅黑" panose="020B0503020204020204" pitchFamily="34" charset="-122"/>
                <a:ea typeface="微软雅黑" panose="020B0503020204020204" pitchFamily="34" charset="-122"/>
              </a:rPr>
              <a:t>     int t2=200;</a:t>
            </a:r>
          </a:p>
          <a:p>
            <a:pPr marL="838200" lvl="1" indent="-381000">
              <a:lnSpc>
                <a:spcPct val="95000"/>
              </a:lnSpc>
              <a:spcBef>
                <a:spcPct val="0"/>
              </a:spcBef>
              <a:buFontTx/>
              <a:buNone/>
            </a:pPr>
            <a:r>
              <a:rPr lang="en-US" altLang="zh-CN">
                <a:latin typeface="微软雅黑" panose="020B0503020204020204" pitchFamily="34" charset="-122"/>
                <a:ea typeface="微软雅黑" panose="020B0503020204020204" pitchFamily="34" charset="-122"/>
              </a:rPr>
              <a:t>     int sum=add(t1, t2);</a:t>
            </a:r>
          </a:p>
          <a:p>
            <a:pPr marL="838200" lvl="1" indent="-381000">
              <a:lnSpc>
                <a:spcPct val="95000"/>
              </a:lnSpc>
              <a:spcBef>
                <a:spcPct val="0"/>
              </a:spcBef>
              <a:buFontTx/>
              <a:buNone/>
            </a:pPr>
            <a:r>
              <a:rPr lang="en-US" altLang="zh-CN">
                <a:latin typeface="微软雅黑" panose="020B0503020204020204" pitchFamily="34" charset="-122"/>
                <a:ea typeface="微软雅黑" panose="020B0503020204020204" pitchFamily="34" charset="-122"/>
              </a:rPr>
              <a:t>     return sum;</a:t>
            </a:r>
          </a:p>
          <a:p>
            <a:pPr marL="838200" lvl="1" indent="-381000">
              <a:lnSpc>
                <a:spcPct val="95000"/>
              </a:lnSpc>
              <a:spcBef>
                <a:spcPct val="0"/>
              </a:spcBef>
              <a:buFontTx/>
              <a:buNone/>
            </a:pPr>
            <a:r>
              <a:rPr lang="en-US" altLang="zh-CN">
                <a:latin typeface="微软雅黑" panose="020B0503020204020204" pitchFamily="34" charset="-122"/>
                <a:ea typeface="微软雅黑" panose="020B0503020204020204" pitchFamily="34" charset="-122"/>
              </a:rPr>
              <a:t>}</a:t>
            </a:r>
          </a:p>
          <a:p>
            <a:pPr marL="457200" indent="-457200">
              <a:lnSpc>
                <a:spcPct val="105000"/>
              </a:lnSpc>
              <a:buFontTx/>
              <a:buNone/>
            </a:pPr>
            <a:r>
              <a:rPr lang="zh-CN" altLang="en-US" sz="2000">
                <a:latin typeface="微软雅黑" panose="020B0503020204020204" pitchFamily="34" charset="-122"/>
                <a:ea typeface="微软雅黑" panose="020B0503020204020204" pitchFamily="34" charset="-122"/>
              </a:rPr>
              <a:t>以下关于上述程序代码</a:t>
            </a:r>
            <a:r>
              <a:rPr lang="zh-CN" altLang="en-US" sz="2000">
                <a:solidFill>
                  <a:srgbClr val="FF3300"/>
                </a:solidFill>
                <a:latin typeface="微软雅黑" panose="020B0503020204020204" pitchFamily="34" charset="-122"/>
                <a:ea typeface="微软雅黑" panose="020B0503020204020204" pitchFamily="34" charset="-122"/>
              </a:rPr>
              <a:t>在 </a:t>
            </a:r>
            <a:r>
              <a:rPr lang="en-US" altLang="zh-CN" sz="2000">
                <a:solidFill>
                  <a:srgbClr val="FF3300"/>
                </a:solidFill>
                <a:latin typeface="微软雅黑" panose="020B0503020204020204" pitchFamily="34" charset="-122"/>
                <a:ea typeface="微软雅黑" panose="020B0503020204020204" pitchFamily="34" charset="-122"/>
              </a:rPr>
              <a:t>IA-32</a:t>
            </a:r>
            <a:r>
              <a:rPr lang="zh-CN" altLang="en-US" sz="2000">
                <a:solidFill>
                  <a:srgbClr val="FF3300"/>
                </a:solidFill>
                <a:latin typeface="微软雅黑" panose="020B0503020204020204" pitchFamily="34" charset="-122"/>
                <a:ea typeface="微软雅黑" panose="020B0503020204020204" pitchFamily="34" charset="-122"/>
              </a:rPr>
              <a:t>上</a:t>
            </a:r>
            <a:r>
              <a:rPr lang="zh-CN" altLang="en-US" sz="2000">
                <a:latin typeface="微软雅黑" panose="020B0503020204020204" pitchFamily="34" charset="-122"/>
                <a:ea typeface="微软雅黑" panose="020B0503020204020204" pitchFamily="34" charset="-122"/>
              </a:rPr>
              <a:t>执行情况的叙述中，错误的是（ ）。</a:t>
            </a:r>
          </a:p>
          <a:p>
            <a:pPr marL="457200" indent="-457200">
              <a:lnSpc>
                <a:spcPct val="105000"/>
              </a:lnSpc>
              <a:buFontTx/>
              <a:buNone/>
            </a:pPr>
            <a:r>
              <a:rPr lang="en-US" altLang="zh-CN" sz="2000">
                <a:latin typeface="微软雅黑" panose="020B0503020204020204" pitchFamily="34" charset="-122"/>
                <a:ea typeface="微软雅黑" panose="020B0503020204020204" pitchFamily="34" charset="-122"/>
              </a:rPr>
              <a:t>A. </a:t>
            </a:r>
            <a:r>
              <a:rPr lang="zh-CN" altLang="en-US" sz="2000">
                <a:latin typeface="微软雅黑" panose="020B0503020204020204" pitchFamily="34" charset="-122"/>
                <a:ea typeface="微软雅黑" panose="020B0503020204020204" pitchFamily="34" charset="-122"/>
              </a:rPr>
              <a:t>变量</a:t>
            </a:r>
            <a:r>
              <a:rPr lang="en-US" altLang="zh-CN" sz="2000">
                <a:latin typeface="微软雅黑" panose="020B0503020204020204" pitchFamily="34" charset="-122"/>
                <a:ea typeface="微软雅黑" panose="020B0503020204020204" pitchFamily="34" charset="-122"/>
              </a:rPr>
              <a:t>t1</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t2</a:t>
            </a:r>
            <a:r>
              <a:rPr lang="zh-CN" altLang="en-US"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sum</a:t>
            </a:r>
            <a:r>
              <a:rPr lang="zh-CN" altLang="en-US" sz="2000">
                <a:latin typeface="微软雅黑" panose="020B0503020204020204" pitchFamily="34" charset="-122"/>
                <a:ea typeface="微软雅黑" panose="020B0503020204020204" pitchFamily="34" charset="-122"/>
              </a:rPr>
              <a:t>被分配在寄存器或</a:t>
            </a:r>
            <a:r>
              <a:rPr lang="en-US" altLang="zh-CN" sz="2000">
                <a:latin typeface="微软雅黑" panose="020B0503020204020204" pitchFamily="34" charset="-122"/>
                <a:ea typeface="微软雅黑" panose="020B0503020204020204" pitchFamily="34" charset="-122"/>
              </a:rPr>
              <a:t>caller</a:t>
            </a:r>
            <a:r>
              <a:rPr lang="zh-CN" altLang="en-US" sz="2000">
                <a:latin typeface="微软雅黑" panose="020B0503020204020204" pitchFamily="34" charset="-122"/>
                <a:ea typeface="微软雅黑" panose="020B0503020204020204" pitchFamily="34" charset="-122"/>
              </a:rPr>
              <a:t>函数的栈帧中 </a:t>
            </a:r>
          </a:p>
          <a:p>
            <a:pPr marL="457200" indent="-457200">
              <a:lnSpc>
                <a:spcPct val="105000"/>
              </a:lnSpc>
              <a:buFontTx/>
              <a:buNone/>
            </a:pPr>
            <a:r>
              <a:rPr lang="en-US" altLang="zh-CN" sz="2000">
                <a:latin typeface="微软雅黑" panose="020B0503020204020204" pitchFamily="34" charset="-122"/>
                <a:ea typeface="微软雅黑" panose="020B0503020204020204" pitchFamily="34" charset="-122"/>
              </a:rPr>
              <a:t>B. </a:t>
            </a:r>
            <a:r>
              <a:rPr lang="zh-CN" altLang="en-US" sz="2000">
                <a:latin typeface="微软雅黑" panose="020B0503020204020204" pitchFamily="34" charset="-122"/>
                <a:ea typeface="微软雅黑" panose="020B0503020204020204" pitchFamily="34" charset="-122"/>
              </a:rPr>
              <a:t>传递参数时</a:t>
            </a:r>
            <a:r>
              <a:rPr lang="en-US" altLang="zh-CN" sz="2000">
                <a:latin typeface="微软雅黑" panose="020B0503020204020204" pitchFamily="34" charset="-122"/>
                <a:ea typeface="微软雅黑" panose="020B0503020204020204" pitchFamily="34" charset="-122"/>
              </a:rPr>
              <a:t>t2</a:t>
            </a:r>
            <a:r>
              <a:rPr lang="zh-CN" altLang="en-US"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t1</a:t>
            </a:r>
            <a:r>
              <a:rPr lang="zh-CN" altLang="en-US" sz="2000">
                <a:latin typeface="微软雅黑" panose="020B0503020204020204" pitchFamily="34" charset="-122"/>
                <a:ea typeface="微软雅黑" panose="020B0503020204020204" pitchFamily="34" charset="-122"/>
              </a:rPr>
              <a:t>的值从高地址到低地址依次存入栈中</a:t>
            </a:r>
          </a:p>
          <a:p>
            <a:pPr marL="457200" indent="-457200">
              <a:lnSpc>
                <a:spcPct val="105000"/>
              </a:lnSpc>
              <a:buFontTx/>
              <a:buNone/>
            </a:pPr>
            <a:r>
              <a:rPr lang="en-US" altLang="zh-CN" sz="2000">
                <a:latin typeface="微软雅黑" panose="020B0503020204020204" pitchFamily="34" charset="-122"/>
                <a:ea typeface="微软雅黑" panose="020B0503020204020204" pitchFamily="34" charset="-122"/>
              </a:rPr>
              <a:t>C. </a:t>
            </a:r>
            <a:r>
              <a:rPr lang="zh-CN" altLang="en-US" sz="2000">
                <a:latin typeface="微软雅黑" panose="020B0503020204020204" pitchFamily="34" charset="-122"/>
                <a:ea typeface="微软雅黑" panose="020B0503020204020204" pitchFamily="34" charset="-122"/>
              </a:rPr>
              <a:t>入口参数</a:t>
            </a:r>
            <a:r>
              <a:rPr lang="en-US" altLang="zh-CN" sz="2000">
                <a:latin typeface="微软雅黑" panose="020B0503020204020204" pitchFamily="34" charset="-122"/>
                <a:ea typeface="微软雅黑" panose="020B0503020204020204" pitchFamily="34" charset="-122"/>
              </a:rPr>
              <a:t>t1</a:t>
            </a:r>
            <a:r>
              <a:rPr lang="zh-CN" altLang="en-US"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t2</a:t>
            </a:r>
            <a:r>
              <a:rPr lang="zh-CN" altLang="en-US" sz="2000">
                <a:latin typeface="微软雅黑" panose="020B0503020204020204" pitchFamily="34" charset="-122"/>
                <a:ea typeface="微软雅黑" panose="020B0503020204020204" pitchFamily="34" charset="-122"/>
              </a:rPr>
              <a:t>的值被分配在</a:t>
            </a:r>
            <a:r>
              <a:rPr lang="en-US" altLang="zh-CN" sz="2000">
                <a:latin typeface="微软雅黑" panose="020B0503020204020204" pitchFamily="34" charset="-122"/>
                <a:ea typeface="微软雅黑" panose="020B0503020204020204" pitchFamily="34" charset="-122"/>
              </a:rPr>
              <a:t>add</a:t>
            </a:r>
            <a:r>
              <a:rPr lang="zh-CN" altLang="en-US" sz="2000">
                <a:latin typeface="微软雅黑" panose="020B0503020204020204" pitchFamily="34" charset="-122"/>
                <a:ea typeface="微软雅黑" panose="020B0503020204020204" pitchFamily="34" charset="-122"/>
              </a:rPr>
              <a:t>函数的栈帧中</a:t>
            </a:r>
          </a:p>
          <a:p>
            <a:pPr marL="457200" indent="-457200">
              <a:lnSpc>
                <a:spcPct val="105000"/>
              </a:lnSpc>
              <a:buFontTx/>
              <a:buNone/>
            </a:pPr>
            <a:r>
              <a:rPr lang="en-US" altLang="zh-CN" sz="2000">
                <a:latin typeface="微软雅黑" panose="020B0503020204020204" pitchFamily="34" charset="-122"/>
                <a:ea typeface="微软雅黑" panose="020B0503020204020204" pitchFamily="34" charset="-122"/>
              </a:rPr>
              <a:t>D. add</a:t>
            </a:r>
            <a:r>
              <a:rPr lang="zh-CN" altLang="en-US" sz="2000">
                <a:latin typeface="微软雅黑" panose="020B0503020204020204" pitchFamily="34" charset="-122"/>
                <a:ea typeface="微软雅黑" panose="020B0503020204020204" pitchFamily="34" charset="-122"/>
              </a:rPr>
              <a:t>函数返回时返回值存放在</a:t>
            </a:r>
            <a:r>
              <a:rPr lang="en-US" altLang="zh-CN" sz="2000">
                <a:latin typeface="微软雅黑" panose="020B0503020204020204" pitchFamily="34" charset="-122"/>
                <a:ea typeface="微软雅黑" panose="020B0503020204020204" pitchFamily="34" charset="-122"/>
              </a:rPr>
              <a:t>EAX</a:t>
            </a:r>
            <a:r>
              <a:rPr lang="zh-CN" altLang="en-US" sz="2000">
                <a:latin typeface="微软雅黑" panose="020B0503020204020204" pitchFamily="34" charset="-122"/>
                <a:ea typeface="微软雅黑" panose="020B0503020204020204" pitchFamily="34" charset="-122"/>
              </a:rPr>
              <a:t>寄存器中</a:t>
            </a:r>
          </a:p>
        </p:txBody>
      </p:sp>
      <p:sp>
        <p:nvSpPr>
          <p:cNvPr id="816132" name="Rectangle 4">
            <a:extLst>
              <a:ext uri="{FF2B5EF4-FFF2-40B4-BE49-F238E27FC236}">
                <a16:creationId xmlns:a16="http://schemas.microsoft.com/office/drawing/2014/main" id="{BFFA7239-DEF5-46C3-B787-17B72C648FB3}"/>
              </a:ext>
            </a:extLst>
          </p:cNvPr>
          <p:cNvSpPr>
            <a:spLocks noChangeArrowheads="1"/>
          </p:cNvSpPr>
          <p:nvPr/>
        </p:nvSpPr>
        <p:spPr bwMode="auto">
          <a:xfrm>
            <a:off x="7137400" y="2312988"/>
            <a:ext cx="457200"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a:solidFill>
                  <a:srgbClr val="CC3300"/>
                </a:solidFill>
                <a:latin typeface="微软雅黑" panose="020B0503020204020204" pitchFamily="34" charset="-122"/>
                <a:ea typeface="微软雅黑" panose="020B0503020204020204" pitchFamily="34" charset="-122"/>
              </a:rPr>
              <a: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16132">
                                            <p:txEl>
                                              <p:pRg st="0" end="0"/>
                                            </p:txEl>
                                          </p:spTgt>
                                        </p:tgtEl>
                                        <p:attrNameLst>
                                          <p:attrName>style.visibility</p:attrName>
                                        </p:attrNameLst>
                                      </p:cBhvr>
                                      <p:to>
                                        <p:strVal val="visible"/>
                                      </p:to>
                                    </p:set>
                                    <p:animEffect transition="in" filter="blinds(horizontal)">
                                      <p:cBhvr>
                                        <p:cTn id="7" dur="500"/>
                                        <p:tgtEl>
                                          <p:spTgt spid="8161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0" name="Rectangle 2">
            <a:extLst>
              <a:ext uri="{FF2B5EF4-FFF2-40B4-BE49-F238E27FC236}">
                <a16:creationId xmlns:a16="http://schemas.microsoft.com/office/drawing/2014/main" id="{597850BE-52B5-4240-8783-A5B782A241B4}"/>
              </a:ext>
            </a:extLst>
          </p:cNvPr>
          <p:cNvSpPr>
            <a:spLocks noGrp="1" noChangeArrowheads="1"/>
          </p:cNvSpPr>
          <p:nvPr>
            <p:ph type="title"/>
          </p:nvPr>
        </p:nvSpPr>
        <p:spPr>
          <a:xfrm>
            <a:off x="457200" y="98425"/>
            <a:ext cx="8229600" cy="561975"/>
          </a:xfrm>
        </p:spPr>
        <p:txBody>
          <a:bodyPr/>
          <a:lstStyle/>
          <a:p>
            <a:r>
              <a:rPr lang="zh-CN" altLang="en-US" sz="3600"/>
              <a:t>一个简单的过程调用例子</a:t>
            </a:r>
          </a:p>
        </p:txBody>
      </p:sp>
      <p:pic>
        <p:nvPicPr>
          <p:cNvPr id="851971" name="Picture 3">
            <a:extLst>
              <a:ext uri="{FF2B5EF4-FFF2-40B4-BE49-F238E27FC236}">
                <a16:creationId xmlns:a16="http://schemas.microsoft.com/office/drawing/2014/main" id="{51E3A34D-3DB2-491E-A109-E68AE43704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88913"/>
            <a:ext cx="4321175" cy="5453062"/>
          </a:xfrm>
          <a:prstGeom prst="rect">
            <a:avLst/>
          </a:prstGeom>
          <a:noFill/>
          <a:extLst>
            <a:ext uri="{909E8E84-426E-40DD-AFC4-6F175D3DCCD1}">
              <a14:hiddenFill xmlns:a14="http://schemas.microsoft.com/office/drawing/2010/main">
                <a:solidFill>
                  <a:srgbClr val="FFFFFF"/>
                </a:solidFill>
              </a14:hiddenFill>
            </a:ext>
          </a:extLst>
        </p:spPr>
      </p:pic>
      <p:sp>
        <p:nvSpPr>
          <p:cNvPr id="851972" name="Rectangle 4">
            <a:extLst>
              <a:ext uri="{FF2B5EF4-FFF2-40B4-BE49-F238E27FC236}">
                <a16:creationId xmlns:a16="http://schemas.microsoft.com/office/drawing/2014/main" id="{1EF0A789-AA32-4887-9E93-E7163F2750A3}"/>
              </a:ext>
            </a:extLst>
          </p:cNvPr>
          <p:cNvSpPr>
            <a:spLocks noChangeArrowheads="1"/>
          </p:cNvSpPr>
          <p:nvPr/>
        </p:nvSpPr>
        <p:spPr bwMode="auto">
          <a:xfrm>
            <a:off x="0" y="2738438"/>
            <a:ext cx="2970213" cy="411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eaLnBrk="1" hangingPunct="1"/>
            <a:r>
              <a:rPr lang="en-US" altLang="zh-CN">
                <a:solidFill>
                  <a:srgbClr val="3333CC"/>
                </a:solidFill>
              </a:rPr>
              <a:t>caller</a:t>
            </a:r>
            <a:r>
              <a:rPr lang="zh-CN" altLang="en-US">
                <a:solidFill>
                  <a:srgbClr val="3333CC"/>
                </a:solidFill>
              </a:rPr>
              <a:t>：</a:t>
            </a:r>
          </a:p>
          <a:p>
            <a:pPr eaLnBrk="1" hangingPunct="1"/>
            <a:r>
              <a:rPr lang="en-US" altLang="zh-CN">
                <a:latin typeface="Arial" panose="020B0604020202020204" pitchFamily="34" charset="0"/>
                <a:ea typeface="宋体" panose="02010600030101010101" pitchFamily="2" charset="-122"/>
              </a:rPr>
              <a:t> pushl	%ebp</a:t>
            </a:r>
          </a:p>
          <a:p>
            <a:pPr eaLnBrk="1" hangingPunct="1"/>
            <a:r>
              <a:rPr lang="en-US" altLang="zh-CN">
                <a:latin typeface="Arial" panose="020B0604020202020204" pitchFamily="34" charset="0"/>
                <a:ea typeface="宋体" panose="02010600030101010101" pitchFamily="2" charset="-122"/>
              </a:rPr>
              <a:t> movl 	%esp, %ebp</a:t>
            </a:r>
          </a:p>
          <a:p>
            <a:pPr eaLnBrk="1" hangingPunct="1"/>
            <a:r>
              <a:rPr lang="en-US" altLang="zh-CN">
                <a:latin typeface="Arial" panose="020B0604020202020204" pitchFamily="34" charset="0"/>
                <a:ea typeface="宋体" panose="02010600030101010101" pitchFamily="2" charset="-122"/>
              </a:rPr>
              <a:t> subl	$24, %esp</a:t>
            </a:r>
          </a:p>
          <a:p>
            <a:pPr eaLnBrk="1" hangingPunct="1"/>
            <a:r>
              <a:rPr lang="en-US" altLang="zh-CN">
                <a:latin typeface="Arial" panose="020B0604020202020204" pitchFamily="34" charset="0"/>
                <a:ea typeface="宋体" panose="02010600030101010101" pitchFamily="2" charset="-122"/>
              </a:rPr>
              <a:t> movl	$125, -12(%ebp)	</a:t>
            </a:r>
          </a:p>
          <a:p>
            <a:pPr eaLnBrk="1" hangingPunct="1"/>
            <a:r>
              <a:rPr lang="en-US" altLang="zh-CN">
                <a:latin typeface="Arial" panose="020B0604020202020204" pitchFamily="34" charset="0"/>
                <a:ea typeface="宋体" panose="02010600030101010101" pitchFamily="2" charset="-122"/>
              </a:rPr>
              <a:t> movl	$80, -8(%ebp) </a:t>
            </a:r>
          </a:p>
          <a:p>
            <a:pPr eaLnBrk="1" hangingPunct="1"/>
            <a:r>
              <a:rPr lang="en-US" altLang="zh-CN">
                <a:latin typeface="Arial" panose="020B0604020202020204" pitchFamily="34" charset="0"/>
                <a:ea typeface="宋体" panose="02010600030101010101" pitchFamily="2" charset="-122"/>
              </a:rPr>
              <a:t> movl     -8(%ebp), %eax</a:t>
            </a:r>
          </a:p>
          <a:p>
            <a:pPr eaLnBrk="1" hangingPunct="1"/>
            <a:r>
              <a:rPr lang="en-US" altLang="zh-CN">
                <a:latin typeface="Arial" panose="020B0604020202020204" pitchFamily="34" charset="0"/>
                <a:ea typeface="宋体" panose="02010600030101010101" pitchFamily="2" charset="-122"/>
              </a:rPr>
              <a:t> movl	%eax, 4(%esp)</a:t>
            </a:r>
          </a:p>
          <a:p>
            <a:pPr eaLnBrk="1" hangingPunct="1"/>
            <a:r>
              <a:rPr lang="en-US" altLang="zh-CN">
                <a:latin typeface="Arial" panose="020B0604020202020204" pitchFamily="34" charset="0"/>
                <a:ea typeface="宋体" panose="02010600030101010101" pitchFamily="2" charset="-122"/>
              </a:rPr>
              <a:t> movl	-12(%ebp), %eax	</a:t>
            </a:r>
          </a:p>
          <a:p>
            <a:pPr eaLnBrk="1" hangingPunct="1"/>
            <a:r>
              <a:rPr lang="en-US" altLang="zh-CN">
                <a:latin typeface="Arial" panose="020B0604020202020204" pitchFamily="34" charset="0"/>
                <a:ea typeface="宋体" panose="02010600030101010101" pitchFamily="2" charset="-122"/>
              </a:rPr>
              <a:t> movl	%eax, (%esp)	</a:t>
            </a:r>
          </a:p>
          <a:p>
            <a:pPr eaLnBrk="1" hangingPunct="1"/>
            <a:r>
              <a:rPr lang="en-US" altLang="zh-CN">
                <a:latin typeface="Arial" panose="020B0604020202020204" pitchFamily="34" charset="0"/>
                <a:ea typeface="宋体" panose="02010600030101010101" pitchFamily="2" charset="-122"/>
              </a:rPr>
              <a:t> call	add		</a:t>
            </a:r>
          </a:p>
          <a:p>
            <a:pPr eaLnBrk="1" hangingPunct="1"/>
            <a:r>
              <a:rPr lang="en-US" altLang="zh-CN">
                <a:latin typeface="Arial" panose="020B0604020202020204" pitchFamily="34" charset="0"/>
                <a:ea typeface="宋体" panose="02010600030101010101" pitchFamily="2" charset="-122"/>
              </a:rPr>
              <a:t> movl	%eax, -4(%ebp) 	</a:t>
            </a:r>
          </a:p>
          <a:p>
            <a:pPr eaLnBrk="1" hangingPunct="1"/>
            <a:r>
              <a:rPr lang="en-US" altLang="zh-CN">
                <a:latin typeface="Arial" panose="020B0604020202020204" pitchFamily="34" charset="0"/>
                <a:ea typeface="宋体" panose="02010600030101010101" pitchFamily="2" charset="-122"/>
              </a:rPr>
              <a:t> movl	-4(%ebp), %eax	</a:t>
            </a:r>
          </a:p>
          <a:p>
            <a:pPr eaLnBrk="1" hangingPunct="1"/>
            <a:r>
              <a:rPr lang="en-US" altLang="zh-CN">
                <a:latin typeface="Arial" panose="020B0604020202020204" pitchFamily="34" charset="0"/>
                <a:ea typeface="宋体" panose="02010600030101010101" pitchFamily="2" charset="-122"/>
              </a:rPr>
              <a:t> leave	</a:t>
            </a:r>
          </a:p>
          <a:p>
            <a:pPr eaLnBrk="1" hangingPunct="1"/>
            <a:r>
              <a:rPr lang="en-US" altLang="zh-CN">
                <a:latin typeface="Arial" panose="020B0604020202020204" pitchFamily="34" charset="0"/>
                <a:ea typeface="宋体" panose="02010600030101010101" pitchFamily="2" charset="-122"/>
              </a:rPr>
              <a:t> ret</a:t>
            </a:r>
            <a:r>
              <a:rPr lang="en-US" altLang="zh-CN" b="0">
                <a:latin typeface="Arial" panose="020B0604020202020204" pitchFamily="34" charset="0"/>
                <a:ea typeface="宋体" panose="02010600030101010101" pitchFamily="2" charset="-122"/>
              </a:rPr>
              <a:t> </a:t>
            </a:r>
            <a:endParaRPr lang="zh-CN" altLang="en-US" b="0">
              <a:latin typeface="Arial" panose="020B0604020202020204" pitchFamily="34" charset="0"/>
              <a:ea typeface="宋体" panose="02010600030101010101" pitchFamily="2" charset="-122"/>
            </a:endParaRPr>
          </a:p>
        </p:txBody>
      </p:sp>
      <p:grpSp>
        <p:nvGrpSpPr>
          <p:cNvPr id="851973" name="Group 5">
            <a:extLst>
              <a:ext uri="{FF2B5EF4-FFF2-40B4-BE49-F238E27FC236}">
                <a16:creationId xmlns:a16="http://schemas.microsoft.com/office/drawing/2014/main" id="{FD8C988F-DD02-4997-A864-55922A5AF24B}"/>
              </a:ext>
            </a:extLst>
          </p:cNvPr>
          <p:cNvGrpSpPr>
            <a:grpSpLocks/>
          </p:cNvGrpSpPr>
          <p:nvPr/>
        </p:nvGrpSpPr>
        <p:grpSpPr bwMode="auto">
          <a:xfrm>
            <a:off x="2322513" y="3114675"/>
            <a:ext cx="1035050" cy="687388"/>
            <a:chOff x="1746" y="1848"/>
            <a:chExt cx="652" cy="433"/>
          </a:xfrm>
        </p:grpSpPr>
        <p:sp>
          <p:nvSpPr>
            <p:cNvPr id="851974" name="AutoShape 6">
              <a:extLst>
                <a:ext uri="{FF2B5EF4-FFF2-40B4-BE49-F238E27FC236}">
                  <a16:creationId xmlns:a16="http://schemas.microsoft.com/office/drawing/2014/main" id="{3A977AB1-D7B7-43E6-A943-5D06B1013BD4}"/>
                </a:ext>
              </a:extLst>
            </p:cNvPr>
            <p:cNvSpPr>
              <a:spLocks/>
            </p:cNvSpPr>
            <p:nvPr/>
          </p:nvSpPr>
          <p:spPr bwMode="auto">
            <a:xfrm>
              <a:off x="1746" y="1848"/>
              <a:ext cx="170" cy="425"/>
            </a:xfrm>
            <a:prstGeom prst="rightBrace">
              <a:avLst>
                <a:gd name="adj1" fmla="val 20833"/>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b="0">
                <a:solidFill>
                  <a:srgbClr val="FF3300"/>
                </a:solidFill>
                <a:latin typeface="Arial" panose="020B0604020202020204" pitchFamily="34" charset="0"/>
                <a:ea typeface="宋体" panose="02010600030101010101" pitchFamily="2" charset="-122"/>
              </a:endParaRPr>
            </a:p>
          </p:txBody>
        </p:sp>
        <p:sp>
          <p:nvSpPr>
            <p:cNvPr id="851975" name="Text Box 7">
              <a:extLst>
                <a:ext uri="{FF2B5EF4-FFF2-40B4-BE49-F238E27FC236}">
                  <a16:creationId xmlns:a16="http://schemas.microsoft.com/office/drawing/2014/main" id="{18DB1728-730C-4F55-A9BD-F627339C6F16}"/>
                </a:ext>
              </a:extLst>
            </p:cNvPr>
            <p:cNvSpPr txBox="1">
              <a:spLocks noChangeArrowheads="1"/>
            </p:cNvSpPr>
            <p:nvPr/>
          </p:nvSpPr>
          <p:spPr bwMode="auto">
            <a:xfrm>
              <a:off x="1916" y="1877"/>
              <a:ext cx="48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solidFill>
                    <a:srgbClr val="FF3300"/>
                  </a:solidFill>
                  <a:latin typeface="Arial" panose="020B0604020202020204" pitchFamily="34" charset="0"/>
                </a:rPr>
                <a:t>准备阶段</a:t>
              </a:r>
            </a:p>
          </p:txBody>
        </p:sp>
      </p:grpSp>
      <p:grpSp>
        <p:nvGrpSpPr>
          <p:cNvPr id="851976" name="Group 8">
            <a:extLst>
              <a:ext uri="{FF2B5EF4-FFF2-40B4-BE49-F238E27FC236}">
                <a16:creationId xmlns:a16="http://schemas.microsoft.com/office/drawing/2014/main" id="{450FCEC5-0370-45AB-B9A6-C15E71E859A1}"/>
              </a:ext>
            </a:extLst>
          </p:cNvPr>
          <p:cNvGrpSpPr>
            <a:grpSpLocks/>
          </p:cNvGrpSpPr>
          <p:nvPr/>
        </p:nvGrpSpPr>
        <p:grpSpPr bwMode="auto">
          <a:xfrm>
            <a:off x="881063" y="6264275"/>
            <a:ext cx="989012" cy="587375"/>
            <a:chOff x="584" y="3916"/>
            <a:chExt cx="623" cy="370"/>
          </a:xfrm>
        </p:grpSpPr>
        <p:sp>
          <p:nvSpPr>
            <p:cNvPr id="851977" name="AutoShape 9">
              <a:extLst>
                <a:ext uri="{FF2B5EF4-FFF2-40B4-BE49-F238E27FC236}">
                  <a16:creationId xmlns:a16="http://schemas.microsoft.com/office/drawing/2014/main" id="{F442E80A-68C9-4CC7-A02D-5ABDD0546114}"/>
                </a:ext>
              </a:extLst>
            </p:cNvPr>
            <p:cNvSpPr>
              <a:spLocks/>
            </p:cNvSpPr>
            <p:nvPr/>
          </p:nvSpPr>
          <p:spPr bwMode="auto">
            <a:xfrm>
              <a:off x="584" y="3973"/>
              <a:ext cx="170" cy="308"/>
            </a:xfrm>
            <a:prstGeom prst="rightBrace">
              <a:avLst>
                <a:gd name="adj1" fmla="val 15098"/>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b="0">
                <a:solidFill>
                  <a:srgbClr val="FF3300"/>
                </a:solidFill>
                <a:latin typeface="Arial" panose="020B0604020202020204" pitchFamily="34" charset="0"/>
                <a:ea typeface="宋体" panose="02010600030101010101" pitchFamily="2" charset="-122"/>
              </a:endParaRPr>
            </a:p>
          </p:txBody>
        </p:sp>
        <p:sp>
          <p:nvSpPr>
            <p:cNvPr id="851978" name="Text Box 10">
              <a:extLst>
                <a:ext uri="{FF2B5EF4-FFF2-40B4-BE49-F238E27FC236}">
                  <a16:creationId xmlns:a16="http://schemas.microsoft.com/office/drawing/2014/main" id="{4B17EDA4-C560-44EE-90B3-23BC3177DA46}"/>
                </a:ext>
              </a:extLst>
            </p:cNvPr>
            <p:cNvSpPr txBox="1">
              <a:spLocks noChangeArrowheads="1"/>
            </p:cNvSpPr>
            <p:nvPr/>
          </p:nvSpPr>
          <p:spPr bwMode="auto">
            <a:xfrm>
              <a:off x="725" y="3916"/>
              <a:ext cx="482"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90000"/>
                </a:lnSpc>
                <a:spcBef>
                  <a:spcPct val="10000"/>
                </a:spcBef>
              </a:pPr>
              <a:r>
                <a:rPr lang="zh-CN" altLang="en-US">
                  <a:solidFill>
                    <a:srgbClr val="FF3300"/>
                  </a:solidFill>
                  <a:latin typeface="Arial" panose="020B0604020202020204" pitchFamily="34" charset="0"/>
                </a:rPr>
                <a:t>结束阶段</a:t>
              </a:r>
            </a:p>
          </p:txBody>
        </p:sp>
      </p:grpSp>
      <p:sp>
        <p:nvSpPr>
          <p:cNvPr id="851979" name="Text Box 11">
            <a:extLst>
              <a:ext uri="{FF2B5EF4-FFF2-40B4-BE49-F238E27FC236}">
                <a16:creationId xmlns:a16="http://schemas.microsoft.com/office/drawing/2014/main" id="{E9B42878-3E97-4E00-BD2E-5D86FFF06A64}"/>
              </a:ext>
            </a:extLst>
          </p:cNvPr>
          <p:cNvSpPr txBox="1">
            <a:spLocks noChangeArrowheads="1"/>
          </p:cNvSpPr>
          <p:nvPr/>
        </p:nvSpPr>
        <p:spPr bwMode="auto">
          <a:xfrm>
            <a:off x="7902575" y="98425"/>
            <a:ext cx="9445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2000">
                <a:solidFill>
                  <a:srgbClr val="FF3300"/>
                </a:solidFill>
              </a:rPr>
              <a:t>caller</a:t>
            </a:r>
          </a:p>
          <a:p>
            <a:pPr eaLnBrk="1" hangingPunct="1"/>
            <a:r>
              <a:rPr lang="zh-CN" altLang="en-US" sz="2000">
                <a:solidFill>
                  <a:srgbClr val="FF3300"/>
                </a:solidFill>
              </a:rPr>
              <a:t>帧底</a:t>
            </a:r>
          </a:p>
        </p:txBody>
      </p:sp>
      <p:sp>
        <p:nvSpPr>
          <p:cNvPr id="851980" name="Text Box 12">
            <a:extLst>
              <a:ext uri="{FF2B5EF4-FFF2-40B4-BE49-F238E27FC236}">
                <a16:creationId xmlns:a16="http://schemas.microsoft.com/office/drawing/2014/main" id="{77BC6410-A637-466F-805A-96A10AC0AFEB}"/>
              </a:ext>
            </a:extLst>
          </p:cNvPr>
          <p:cNvSpPr txBox="1">
            <a:spLocks noChangeArrowheads="1"/>
          </p:cNvSpPr>
          <p:nvPr/>
        </p:nvSpPr>
        <p:spPr bwMode="auto">
          <a:xfrm>
            <a:off x="115888" y="46038"/>
            <a:ext cx="3286125" cy="2573337"/>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微软雅黑" panose="020B0503020204020204" pitchFamily="34" charset="-122"/>
                <a:ea typeface="微软雅黑" panose="020B0503020204020204" pitchFamily="34" charset="-122"/>
              </a:rPr>
              <a:t>int add ( int x, int y ) {</a:t>
            </a:r>
          </a:p>
          <a:p>
            <a:r>
              <a:rPr lang="en-US" altLang="zh-CN">
                <a:latin typeface="微软雅黑" panose="020B0503020204020204" pitchFamily="34" charset="-122"/>
                <a:ea typeface="微软雅黑" panose="020B0503020204020204" pitchFamily="34" charset="-122"/>
              </a:rPr>
              <a:t>	 return x+y;</a:t>
            </a:r>
          </a:p>
          <a:p>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int	 caller ( ) {	</a:t>
            </a:r>
          </a:p>
          <a:p>
            <a:r>
              <a:rPr lang="en-US" altLang="zh-CN">
                <a:latin typeface="微软雅黑" panose="020B0503020204020204" pitchFamily="34" charset="-122"/>
                <a:ea typeface="微软雅黑" panose="020B0503020204020204" pitchFamily="34" charset="-122"/>
              </a:rPr>
              <a:t>	 int	t1 = 125;</a:t>
            </a:r>
          </a:p>
          <a:p>
            <a:r>
              <a:rPr lang="en-US" altLang="zh-CN">
                <a:latin typeface="微软雅黑" panose="020B0503020204020204" pitchFamily="34" charset="-122"/>
                <a:ea typeface="微软雅黑" panose="020B0503020204020204" pitchFamily="34" charset="-122"/>
              </a:rPr>
              <a:t>      int 	t2 = 80;</a:t>
            </a:r>
          </a:p>
          <a:p>
            <a:r>
              <a:rPr lang="en-US" altLang="zh-CN">
                <a:latin typeface="微软雅黑" panose="020B0503020204020204" pitchFamily="34" charset="-122"/>
                <a:ea typeface="微软雅黑" panose="020B0503020204020204" pitchFamily="34" charset="-122"/>
              </a:rPr>
              <a:t>	 int	sum = </a:t>
            </a:r>
            <a:r>
              <a:rPr lang="en-US" altLang="zh-CN">
                <a:solidFill>
                  <a:srgbClr val="FF3300"/>
                </a:solidFill>
                <a:latin typeface="微软雅黑" panose="020B0503020204020204" pitchFamily="34" charset="-122"/>
                <a:ea typeface="微软雅黑" panose="020B0503020204020204" pitchFamily="34" charset="-122"/>
              </a:rPr>
              <a:t>add (t1, t2)</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return sum;</a:t>
            </a:r>
            <a:endParaRPr lang="zh-CN" altLang="en-US">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851981" name="Text Box 13">
            <a:extLst>
              <a:ext uri="{FF2B5EF4-FFF2-40B4-BE49-F238E27FC236}">
                <a16:creationId xmlns:a16="http://schemas.microsoft.com/office/drawing/2014/main" id="{A8AD0995-A47F-4F2C-A3D1-BA45BBB92E56}"/>
              </a:ext>
            </a:extLst>
          </p:cNvPr>
          <p:cNvSpPr txBox="1">
            <a:spLocks noChangeArrowheads="1"/>
          </p:cNvSpPr>
          <p:nvPr/>
        </p:nvSpPr>
        <p:spPr bwMode="auto">
          <a:xfrm>
            <a:off x="7858125" y="3024188"/>
            <a:ext cx="10795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solidFill>
                  <a:srgbClr val="FF3300"/>
                </a:solidFill>
                <a:latin typeface="微软雅黑" panose="020B0503020204020204" pitchFamily="34" charset="-122"/>
                <a:ea typeface="微软雅黑" panose="020B0503020204020204" pitchFamily="34" charset="-122"/>
              </a:rPr>
              <a:t>ESP+4</a:t>
            </a:r>
          </a:p>
        </p:txBody>
      </p:sp>
      <p:grpSp>
        <p:nvGrpSpPr>
          <p:cNvPr id="851982" name="Group 14">
            <a:extLst>
              <a:ext uri="{FF2B5EF4-FFF2-40B4-BE49-F238E27FC236}">
                <a16:creationId xmlns:a16="http://schemas.microsoft.com/office/drawing/2014/main" id="{3653ABE4-F11E-4009-B3AC-AAFDA7B06A58}"/>
              </a:ext>
            </a:extLst>
          </p:cNvPr>
          <p:cNvGrpSpPr>
            <a:grpSpLocks/>
          </p:cNvGrpSpPr>
          <p:nvPr/>
        </p:nvGrpSpPr>
        <p:grpSpPr bwMode="auto">
          <a:xfrm>
            <a:off x="2771775" y="3789363"/>
            <a:ext cx="1125538" cy="641350"/>
            <a:chOff x="1746" y="2387"/>
            <a:chExt cx="709" cy="404"/>
          </a:xfrm>
        </p:grpSpPr>
        <p:sp>
          <p:nvSpPr>
            <p:cNvPr id="851983" name="AutoShape 15">
              <a:extLst>
                <a:ext uri="{FF2B5EF4-FFF2-40B4-BE49-F238E27FC236}">
                  <a16:creationId xmlns:a16="http://schemas.microsoft.com/office/drawing/2014/main" id="{BEE82C7E-730D-4189-AD4F-54B805B46374}"/>
                </a:ext>
              </a:extLst>
            </p:cNvPr>
            <p:cNvSpPr>
              <a:spLocks/>
            </p:cNvSpPr>
            <p:nvPr/>
          </p:nvSpPr>
          <p:spPr bwMode="auto">
            <a:xfrm>
              <a:off x="1746" y="2443"/>
              <a:ext cx="170" cy="306"/>
            </a:xfrm>
            <a:prstGeom prst="rightBrace">
              <a:avLst>
                <a:gd name="adj1" fmla="val 15000"/>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b="0">
                <a:solidFill>
                  <a:srgbClr val="FF3300"/>
                </a:solidFill>
                <a:latin typeface="Arial" panose="020B0604020202020204" pitchFamily="34" charset="0"/>
                <a:ea typeface="宋体" panose="02010600030101010101" pitchFamily="2" charset="-122"/>
              </a:endParaRPr>
            </a:p>
          </p:txBody>
        </p:sp>
        <p:sp>
          <p:nvSpPr>
            <p:cNvPr id="851984" name="Text Box 16">
              <a:extLst>
                <a:ext uri="{FF2B5EF4-FFF2-40B4-BE49-F238E27FC236}">
                  <a16:creationId xmlns:a16="http://schemas.microsoft.com/office/drawing/2014/main" id="{7A486049-6F43-4233-ACF6-238820D2BCED}"/>
                </a:ext>
              </a:extLst>
            </p:cNvPr>
            <p:cNvSpPr txBox="1">
              <a:spLocks noChangeArrowheads="1"/>
            </p:cNvSpPr>
            <p:nvPr/>
          </p:nvSpPr>
          <p:spPr bwMode="auto">
            <a:xfrm>
              <a:off x="1888" y="2387"/>
              <a:ext cx="567"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solidFill>
                    <a:srgbClr val="FF3300"/>
                  </a:solidFill>
                  <a:latin typeface="Arial" panose="020B0604020202020204" pitchFamily="34" charset="0"/>
                </a:rPr>
                <a:t>分配局部变量</a:t>
              </a:r>
            </a:p>
          </p:txBody>
        </p:sp>
      </p:grpSp>
      <p:grpSp>
        <p:nvGrpSpPr>
          <p:cNvPr id="851985" name="Group 17">
            <a:extLst>
              <a:ext uri="{FF2B5EF4-FFF2-40B4-BE49-F238E27FC236}">
                <a16:creationId xmlns:a16="http://schemas.microsoft.com/office/drawing/2014/main" id="{5A6D6C0D-40FC-4E68-9F25-90808ED78B82}"/>
              </a:ext>
            </a:extLst>
          </p:cNvPr>
          <p:cNvGrpSpPr>
            <a:grpSpLocks/>
          </p:cNvGrpSpPr>
          <p:nvPr/>
        </p:nvGrpSpPr>
        <p:grpSpPr bwMode="auto">
          <a:xfrm>
            <a:off x="2771775" y="4464050"/>
            <a:ext cx="1125538" cy="927100"/>
            <a:chOff x="1746" y="2812"/>
            <a:chExt cx="709" cy="584"/>
          </a:xfrm>
        </p:grpSpPr>
        <p:sp>
          <p:nvSpPr>
            <p:cNvPr id="851986" name="AutoShape 18">
              <a:extLst>
                <a:ext uri="{FF2B5EF4-FFF2-40B4-BE49-F238E27FC236}">
                  <a16:creationId xmlns:a16="http://schemas.microsoft.com/office/drawing/2014/main" id="{719CB9E0-0F79-4BFE-B2D2-8DDC471FD503}"/>
                </a:ext>
              </a:extLst>
            </p:cNvPr>
            <p:cNvSpPr>
              <a:spLocks/>
            </p:cNvSpPr>
            <p:nvPr/>
          </p:nvSpPr>
          <p:spPr bwMode="auto">
            <a:xfrm>
              <a:off x="1746" y="2812"/>
              <a:ext cx="170" cy="584"/>
            </a:xfrm>
            <a:prstGeom prst="rightBrace">
              <a:avLst>
                <a:gd name="adj1" fmla="val 28627"/>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b="0">
                <a:solidFill>
                  <a:srgbClr val="FF3300"/>
                </a:solidFill>
                <a:latin typeface="Arial" panose="020B0604020202020204" pitchFamily="34" charset="0"/>
                <a:ea typeface="宋体" panose="02010600030101010101" pitchFamily="2" charset="-122"/>
              </a:endParaRPr>
            </a:p>
          </p:txBody>
        </p:sp>
        <p:sp>
          <p:nvSpPr>
            <p:cNvPr id="851987" name="Text Box 19">
              <a:extLst>
                <a:ext uri="{FF2B5EF4-FFF2-40B4-BE49-F238E27FC236}">
                  <a16:creationId xmlns:a16="http://schemas.microsoft.com/office/drawing/2014/main" id="{B81EBA82-2E30-490B-AAFA-F5E69B1AA353}"/>
                </a:ext>
              </a:extLst>
            </p:cNvPr>
            <p:cNvSpPr txBox="1">
              <a:spLocks noChangeArrowheads="1"/>
            </p:cNvSpPr>
            <p:nvPr/>
          </p:nvSpPr>
          <p:spPr bwMode="auto">
            <a:xfrm>
              <a:off x="1888" y="2897"/>
              <a:ext cx="567"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solidFill>
                    <a:srgbClr val="FF3300"/>
                  </a:solidFill>
                  <a:latin typeface="Arial" panose="020B0604020202020204" pitchFamily="34" charset="0"/>
                </a:rPr>
                <a:t>准备入口参数</a:t>
              </a:r>
            </a:p>
          </p:txBody>
        </p:sp>
      </p:grpSp>
      <p:grpSp>
        <p:nvGrpSpPr>
          <p:cNvPr id="851988" name="Group 20">
            <a:extLst>
              <a:ext uri="{FF2B5EF4-FFF2-40B4-BE49-F238E27FC236}">
                <a16:creationId xmlns:a16="http://schemas.microsoft.com/office/drawing/2014/main" id="{6BC083C9-C6A0-4802-B40A-EE337FED6E82}"/>
              </a:ext>
            </a:extLst>
          </p:cNvPr>
          <p:cNvGrpSpPr>
            <a:grpSpLocks/>
          </p:cNvGrpSpPr>
          <p:nvPr/>
        </p:nvGrpSpPr>
        <p:grpSpPr bwMode="auto">
          <a:xfrm>
            <a:off x="4706938" y="765175"/>
            <a:ext cx="809625" cy="2746375"/>
            <a:chOff x="2965" y="482"/>
            <a:chExt cx="510" cy="1730"/>
          </a:xfrm>
        </p:grpSpPr>
        <p:sp>
          <p:nvSpPr>
            <p:cNvPr id="851989" name="Text Box 21">
              <a:extLst>
                <a:ext uri="{FF2B5EF4-FFF2-40B4-BE49-F238E27FC236}">
                  <a16:creationId xmlns:a16="http://schemas.microsoft.com/office/drawing/2014/main" id="{7F6F6DB0-3B58-4B91-9A4B-1C4F137829B6}"/>
                </a:ext>
              </a:extLst>
            </p:cNvPr>
            <p:cNvSpPr txBox="1">
              <a:spLocks noChangeArrowheads="1"/>
            </p:cNvSpPr>
            <p:nvPr/>
          </p:nvSpPr>
          <p:spPr bwMode="auto">
            <a:xfrm>
              <a:off x="3050" y="482"/>
              <a:ext cx="397"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solidFill>
                    <a:srgbClr val="3333CC"/>
                  </a:solidFill>
                  <a:latin typeface="微软雅黑" panose="020B0503020204020204" pitchFamily="34" charset="-122"/>
                  <a:ea typeface="微软雅黑" panose="020B0503020204020204" pitchFamily="34" charset="-122"/>
                </a:rPr>
                <a:t>-4</a:t>
              </a:r>
            </a:p>
          </p:txBody>
        </p:sp>
        <p:sp>
          <p:nvSpPr>
            <p:cNvPr id="851990" name="Text Box 22">
              <a:extLst>
                <a:ext uri="{FF2B5EF4-FFF2-40B4-BE49-F238E27FC236}">
                  <a16:creationId xmlns:a16="http://schemas.microsoft.com/office/drawing/2014/main" id="{964D097A-9FEF-4A1E-83B2-19812DE79CF4}"/>
                </a:ext>
              </a:extLst>
            </p:cNvPr>
            <p:cNvSpPr txBox="1">
              <a:spLocks noChangeArrowheads="1"/>
            </p:cNvSpPr>
            <p:nvPr/>
          </p:nvSpPr>
          <p:spPr bwMode="auto">
            <a:xfrm>
              <a:off x="3050" y="794"/>
              <a:ext cx="397"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solidFill>
                    <a:srgbClr val="3333CC"/>
                  </a:solidFill>
                  <a:latin typeface="微软雅黑" panose="020B0503020204020204" pitchFamily="34" charset="-122"/>
                  <a:ea typeface="微软雅黑" panose="020B0503020204020204" pitchFamily="34" charset="-122"/>
                </a:rPr>
                <a:t>-8</a:t>
              </a:r>
            </a:p>
          </p:txBody>
        </p:sp>
        <p:sp>
          <p:nvSpPr>
            <p:cNvPr id="851991" name="Text Box 23">
              <a:extLst>
                <a:ext uri="{FF2B5EF4-FFF2-40B4-BE49-F238E27FC236}">
                  <a16:creationId xmlns:a16="http://schemas.microsoft.com/office/drawing/2014/main" id="{4E8E51CE-9010-472A-BABC-70969AFDD415}"/>
                </a:ext>
              </a:extLst>
            </p:cNvPr>
            <p:cNvSpPr txBox="1">
              <a:spLocks noChangeArrowheads="1"/>
            </p:cNvSpPr>
            <p:nvPr/>
          </p:nvSpPr>
          <p:spPr bwMode="auto">
            <a:xfrm>
              <a:off x="2965" y="1219"/>
              <a:ext cx="48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solidFill>
                    <a:srgbClr val="3333CC"/>
                  </a:solidFill>
                  <a:latin typeface="微软雅黑" panose="020B0503020204020204" pitchFamily="34" charset="-122"/>
                  <a:ea typeface="微软雅黑" panose="020B0503020204020204" pitchFamily="34" charset="-122"/>
                </a:rPr>
                <a:t>-12</a:t>
              </a:r>
            </a:p>
          </p:txBody>
        </p:sp>
        <p:sp>
          <p:nvSpPr>
            <p:cNvPr id="851992" name="Text Box 24">
              <a:extLst>
                <a:ext uri="{FF2B5EF4-FFF2-40B4-BE49-F238E27FC236}">
                  <a16:creationId xmlns:a16="http://schemas.microsoft.com/office/drawing/2014/main" id="{F154E2B9-FF14-4682-A4D0-2C267678DE4A}"/>
                </a:ext>
              </a:extLst>
            </p:cNvPr>
            <p:cNvSpPr txBox="1">
              <a:spLocks noChangeArrowheads="1"/>
            </p:cNvSpPr>
            <p:nvPr/>
          </p:nvSpPr>
          <p:spPr bwMode="auto">
            <a:xfrm>
              <a:off x="2965" y="1565"/>
              <a:ext cx="48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solidFill>
                    <a:srgbClr val="3333CC"/>
                  </a:solidFill>
                  <a:latin typeface="微软雅黑" panose="020B0503020204020204" pitchFamily="34" charset="-122"/>
                  <a:ea typeface="微软雅黑" panose="020B0503020204020204" pitchFamily="34" charset="-122"/>
                </a:rPr>
                <a:t>-16</a:t>
              </a:r>
            </a:p>
          </p:txBody>
        </p:sp>
        <p:sp>
          <p:nvSpPr>
            <p:cNvPr id="851993" name="Text Box 25">
              <a:extLst>
                <a:ext uri="{FF2B5EF4-FFF2-40B4-BE49-F238E27FC236}">
                  <a16:creationId xmlns:a16="http://schemas.microsoft.com/office/drawing/2014/main" id="{EDD7825F-EDFE-49C7-BA1A-551FEA41931B}"/>
                </a:ext>
              </a:extLst>
            </p:cNvPr>
            <p:cNvSpPr txBox="1">
              <a:spLocks noChangeArrowheads="1"/>
            </p:cNvSpPr>
            <p:nvPr/>
          </p:nvSpPr>
          <p:spPr bwMode="auto">
            <a:xfrm>
              <a:off x="2993" y="1962"/>
              <a:ext cx="48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solidFill>
                    <a:srgbClr val="3333CC"/>
                  </a:solidFill>
                  <a:latin typeface="微软雅黑" panose="020B0503020204020204" pitchFamily="34" charset="-122"/>
                  <a:ea typeface="微软雅黑" panose="020B0503020204020204" pitchFamily="34" charset="-122"/>
                </a:rPr>
                <a:t>-20</a:t>
              </a:r>
            </a:p>
          </p:txBody>
        </p:sp>
      </p:grpSp>
      <p:grpSp>
        <p:nvGrpSpPr>
          <p:cNvPr id="851994" name="Group 26">
            <a:extLst>
              <a:ext uri="{FF2B5EF4-FFF2-40B4-BE49-F238E27FC236}">
                <a16:creationId xmlns:a16="http://schemas.microsoft.com/office/drawing/2014/main" id="{6918EDD2-5A06-41AB-99BC-B96EA5E4DD46}"/>
              </a:ext>
            </a:extLst>
          </p:cNvPr>
          <p:cNvGrpSpPr>
            <a:grpSpLocks/>
          </p:cNvGrpSpPr>
          <p:nvPr/>
        </p:nvGrpSpPr>
        <p:grpSpPr bwMode="auto">
          <a:xfrm>
            <a:off x="1781175" y="5454650"/>
            <a:ext cx="3060700" cy="366713"/>
            <a:chOff x="1122" y="3436"/>
            <a:chExt cx="1928" cy="231"/>
          </a:xfrm>
        </p:grpSpPr>
        <p:sp>
          <p:nvSpPr>
            <p:cNvPr id="851995" name="Text Box 27">
              <a:extLst>
                <a:ext uri="{FF2B5EF4-FFF2-40B4-BE49-F238E27FC236}">
                  <a16:creationId xmlns:a16="http://schemas.microsoft.com/office/drawing/2014/main" id="{D1D70901-B804-400F-8A71-D1098E999EFC}"/>
                </a:ext>
              </a:extLst>
            </p:cNvPr>
            <p:cNvSpPr txBox="1">
              <a:spLocks noChangeArrowheads="1"/>
            </p:cNvSpPr>
            <p:nvPr/>
          </p:nvSpPr>
          <p:spPr bwMode="auto">
            <a:xfrm>
              <a:off x="1377" y="3436"/>
              <a:ext cx="1673"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solidFill>
                    <a:srgbClr val="FF3300"/>
                  </a:solidFill>
                  <a:latin typeface="微软雅黑" panose="020B0503020204020204" pitchFamily="34" charset="-122"/>
                  <a:ea typeface="微软雅黑" panose="020B0503020204020204" pitchFamily="34" charset="-122"/>
                </a:rPr>
                <a:t>返回参数总在</a:t>
              </a:r>
              <a:r>
                <a:rPr lang="en-US" altLang="zh-CN">
                  <a:solidFill>
                    <a:srgbClr val="FF3300"/>
                  </a:solidFill>
                  <a:latin typeface="微软雅黑" panose="020B0503020204020204" pitchFamily="34" charset="-122"/>
                  <a:ea typeface="微软雅黑" panose="020B0503020204020204" pitchFamily="34" charset="-122"/>
                </a:rPr>
                <a:t>EAX</a:t>
              </a:r>
              <a:r>
                <a:rPr lang="zh-CN" altLang="en-US">
                  <a:solidFill>
                    <a:srgbClr val="FF3300"/>
                  </a:solidFill>
                  <a:latin typeface="微软雅黑" panose="020B0503020204020204" pitchFamily="34" charset="-122"/>
                  <a:ea typeface="微软雅黑" panose="020B0503020204020204" pitchFamily="34" charset="-122"/>
                </a:rPr>
                <a:t>中</a:t>
              </a:r>
            </a:p>
          </p:txBody>
        </p:sp>
        <p:sp>
          <p:nvSpPr>
            <p:cNvPr id="851996" name="Line 28">
              <a:extLst>
                <a:ext uri="{FF2B5EF4-FFF2-40B4-BE49-F238E27FC236}">
                  <a16:creationId xmlns:a16="http://schemas.microsoft.com/office/drawing/2014/main" id="{11F3D7E7-8211-443C-90DB-423E74D909BB}"/>
                </a:ext>
              </a:extLst>
            </p:cNvPr>
            <p:cNvSpPr>
              <a:spLocks noChangeShapeType="1"/>
            </p:cNvSpPr>
            <p:nvPr/>
          </p:nvSpPr>
          <p:spPr bwMode="auto">
            <a:xfrm flipH="1">
              <a:off x="1122" y="3549"/>
              <a:ext cx="284" cy="0"/>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851997" name="Group 29">
            <a:extLst>
              <a:ext uri="{FF2B5EF4-FFF2-40B4-BE49-F238E27FC236}">
                <a16:creationId xmlns:a16="http://schemas.microsoft.com/office/drawing/2014/main" id="{19D5B1FE-C029-48B1-983A-3DBA25D7C848}"/>
              </a:ext>
            </a:extLst>
          </p:cNvPr>
          <p:cNvGrpSpPr>
            <a:grpSpLocks/>
          </p:cNvGrpSpPr>
          <p:nvPr/>
        </p:nvGrpSpPr>
        <p:grpSpPr bwMode="auto">
          <a:xfrm>
            <a:off x="2771775" y="5768975"/>
            <a:ext cx="1125538" cy="641350"/>
            <a:chOff x="1746" y="3634"/>
            <a:chExt cx="709" cy="404"/>
          </a:xfrm>
        </p:grpSpPr>
        <p:sp>
          <p:nvSpPr>
            <p:cNvPr id="851998" name="AutoShape 30">
              <a:extLst>
                <a:ext uri="{FF2B5EF4-FFF2-40B4-BE49-F238E27FC236}">
                  <a16:creationId xmlns:a16="http://schemas.microsoft.com/office/drawing/2014/main" id="{D6CF4B9C-B525-4C8C-B513-18988CCCED97}"/>
                </a:ext>
              </a:extLst>
            </p:cNvPr>
            <p:cNvSpPr>
              <a:spLocks/>
            </p:cNvSpPr>
            <p:nvPr/>
          </p:nvSpPr>
          <p:spPr bwMode="auto">
            <a:xfrm>
              <a:off x="1746" y="3677"/>
              <a:ext cx="142" cy="269"/>
            </a:xfrm>
            <a:prstGeom prst="rightBrace">
              <a:avLst>
                <a:gd name="adj1" fmla="val 15786"/>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b="0">
                <a:solidFill>
                  <a:srgbClr val="FF3300"/>
                </a:solidFill>
                <a:latin typeface="Arial" panose="020B0604020202020204" pitchFamily="34" charset="0"/>
                <a:ea typeface="宋体" panose="02010600030101010101" pitchFamily="2" charset="-122"/>
              </a:endParaRPr>
            </a:p>
          </p:txBody>
        </p:sp>
        <p:sp>
          <p:nvSpPr>
            <p:cNvPr id="851999" name="Text Box 31">
              <a:extLst>
                <a:ext uri="{FF2B5EF4-FFF2-40B4-BE49-F238E27FC236}">
                  <a16:creationId xmlns:a16="http://schemas.microsoft.com/office/drawing/2014/main" id="{881A05F3-7368-4B3C-89A4-B5FFEDC9C244}"/>
                </a:ext>
              </a:extLst>
            </p:cNvPr>
            <p:cNvSpPr txBox="1">
              <a:spLocks noChangeArrowheads="1"/>
            </p:cNvSpPr>
            <p:nvPr/>
          </p:nvSpPr>
          <p:spPr bwMode="auto">
            <a:xfrm>
              <a:off x="1888" y="3634"/>
              <a:ext cx="567"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solidFill>
                    <a:srgbClr val="FF3300"/>
                  </a:solidFill>
                  <a:latin typeface="Arial" panose="020B0604020202020204" pitchFamily="34" charset="0"/>
                </a:rPr>
                <a:t>准备返回参数</a:t>
              </a:r>
            </a:p>
          </p:txBody>
        </p:sp>
      </p:grpSp>
      <p:sp>
        <p:nvSpPr>
          <p:cNvPr id="852000" name="Text Box 32">
            <a:extLst>
              <a:ext uri="{FF2B5EF4-FFF2-40B4-BE49-F238E27FC236}">
                <a16:creationId xmlns:a16="http://schemas.microsoft.com/office/drawing/2014/main" id="{351B5683-94F3-434B-84F2-59B4C556AC4E}"/>
              </a:ext>
            </a:extLst>
          </p:cNvPr>
          <p:cNvSpPr txBox="1">
            <a:spLocks noChangeArrowheads="1"/>
          </p:cNvSpPr>
          <p:nvPr/>
        </p:nvSpPr>
        <p:spPr bwMode="auto">
          <a:xfrm>
            <a:off x="6372225" y="5770563"/>
            <a:ext cx="2744788" cy="9445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
              </a:spcBef>
            </a:pPr>
            <a:r>
              <a:rPr lang="en-US" altLang="zh-CN">
                <a:solidFill>
                  <a:srgbClr val="3333CC"/>
                </a:solidFill>
                <a:latin typeface="微软雅黑" panose="020B0503020204020204" pitchFamily="34" charset="-122"/>
                <a:ea typeface="微软雅黑" panose="020B0503020204020204" pitchFamily="34" charset="-122"/>
              </a:rPr>
              <a:t>add</a:t>
            </a:r>
            <a:r>
              <a:rPr lang="zh-CN" altLang="en-US">
                <a:solidFill>
                  <a:srgbClr val="3333CC"/>
                </a:solidFill>
                <a:latin typeface="微软雅黑" panose="020B0503020204020204" pitchFamily="34" charset="-122"/>
                <a:ea typeface="微软雅黑" panose="020B0503020204020204" pitchFamily="34" charset="-122"/>
              </a:rPr>
              <a:t>函数开始是什么？</a:t>
            </a:r>
          </a:p>
          <a:p>
            <a:pPr>
              <a:spcBef>
                <a:spcPct val="5000"/>
              </a:spcBef>
            </a:pPr>
            <a:r>
              <a:rPr lang="en-US" altLang="zh-CN">
                <a:solidFill>
                  <a:srgbClr val="FF3300"/>
                </a:solidFill>
                <a:latin typeface="微软雅黑" panose="020B0503020204020204" pitchFamily="34" charset="-122"/>
                <a:ea typeface="微软雅黑" panose="020B0503020204020204" pitchFamily="34" charset="-122"/>
              </a:rPr>
              <a:t>pushl   %ebp</a:t>
            </a:r>
          </a:p>
          <a:p>
            <a:pPr>
              <a:spcBef>
                <a:spcPct val="5000"/>
              </a:spcBef>
            </a:pPr>
            <a:r>
              <a:rPr lang="en-US" altLang="zh-CN">
                <a:solidFill>
                  <a:srgbClr val="FF3300"/>
                </a:solidFill>
                <a:latin typeface="微软雅黑" panose="020B0503020204020204" pitchFamily="34" charset="-122"/>
                <a:ea typeface="微软雅黑" panose="020B0503020204020204" pitchFamily="34" charset="-122"/>
              </a:rPr>
              <a:t>movl   %esp, %ebp</a:t>
            </a:r>
          </a:p>
        </p:txBody>
      </p:sp>
      <p:sp>
        <p:nvSpPr>
          <p:cNvPr id="852001" name="Line 33">
            <a:extLst>
              <a:ext uri="{FF2B5EF4-FFF2-40B4-BE49-F238E27FC236}">
                <a16:creationId xmlns:a16="http://schemas.microsoft.com/office/drawing/2014/main" id="{561CA015-B213-45A9-BE08-1B5BD74D1531}"/>
              </a:ext>
            </a:extLst>
          </p:cNvPr>
          <p:cNvSpPr>
            <a:spLocks noChangeShapeType="1"/>
          </p:cNvSpPr>
          <p:nvPr/>
        </p:nvSpPr>
        <p:spPr bwMode="auto">
          <a:xfrm flipH="1" flipV="1">
            <a:off x="5786438" y="5003800"/>
            <a:ext cx="1711325" cy="1169988"/>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2002" name="Line 34">
            <a:extLst>
              <a:ext uri="{FF2B5EF4-FFF2-40B4-BE49-F238E27FC236}">
                <a16:creationId xmlns:a16="http://schemas.microsoft.com/office/drawing/2014/main" id="{F3239EAA-5793-4D8C-9212-063A6D3423A2}"/>
              </a:ext>
            </a:extLst>
          </p:cNvPr>
          <p:cNvSpPr>
            <a:spLocks noChangeShapeType="1"/>
          </p:cNvSpPr>
          <p:nvPr/>
        </p:nvSpPr>
        <p:spPr bwMode="auto">
          <a:xfrm>
            <a:off x="2185988" y="3698875"/>
            <a:ext cx="2341562" cy="90488"/>
          </a:xfrm>
          <a:prstGeom prst="line">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2003" name="Line 35">
            <a:extLst>
              <a:ext uri="{FF2B5EF4-FFF2-40B4-BE49-F238E27FC236}">
                <a16:creationId xmlns:a16="http://schemas.microsoft.com/office/drawing/2014/main" id="{BA04464E-2C78-462C-9898-FC4576E758DA}"/>
              </a:ext>
            </a:extLst>
          </p:cNvPr>
          <p:cNvSpPr>
            <a:spLocks noChangeShapeType="1"/>
          </p:cNvSpPr>
          <p:nvPr/>
        </p:nvSpPr>
        <p:spPr bwMode="auto">
          <a:xfrm flipV="1">
            <a:off x="2727325" y="2214563"/>
            <a:ext cx="2565400" cy="1663700"/>
          </a:xfrm>
          <a:prstGeom prst="line">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2004" name="Line 36">
            <a:extLst>
              <a:ext uri="{FF2B5EF4-FFF2-40B4-BE49-F238E27FC236}">
                <a16:creationId xmlns:a16="http://schemas.microsoft.com/office/drawing/2014/main" id="{989CF0F7-014E-4BED-A47D-6AC15FD0BAEF}"/>
              </a:ext>
            </a:extLst>
          </p:cNvPr>
          <p:cNvSpPr>
            <a:spLocks noChangeShapeType="1"/>
          </p:cNvSpPr>
          <p:nvPr/>
        </p:nvSpPr>
        <p:spPr bwMode="auto">
          <a:xfrm flipV="1">
            <a:off x="2501900" y="1538288"/>
            <a:ext cx="2835275" cy="2746375"/>
          </a:xfrm>
          <a:prstGeom prst="line">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2005" name="Line 37">
            <a:extLst>
              <a:ext uri="{FF2B5EF4-FFF2-40B4-BE49-F238E27FC236}">
                <a16:creationId xmlns:a16="http://schemas.microsoft.com/office/drawing/2014/main" id="{08BF7B5F-9299-41FE-9551-95D33F90FEF6}"/>
              </a:ext>
            </a:extLst>
          </p:cNvPr>
          <p:cNvSpPr>
            <a:spLocks noChangeShapeType="1"/>
          </p:cNvSpPr>
          <p:nvPr/>
        </p:nvSpPr>
        <p:spPr bwMode="auto">
          <a:xfrm flipV="1">
            <a:off x="2592388" y="3294063"/>
            <a:ext cx="2789237" cy="1484312"/>
          </a:xfrm>
          <a:prstGeom prst="line">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2006" name="Line 38">
            <a:extLst>
              <a:ext uri="{FF2B5EF4-FFF2-40B4-BE49-F238E27FC236}">
                <a16:creationId xmlns:a16="http://schemas.microsoft.com/office/drawing/2014/main" id="{6BBD6D1F-8348-4B2E-9334-FE9AB2A3CFF4}"/>
              </a:ext>
            </a:extLst>
          </p:cNvPr>
          <p:cNvSpPr>
            <a:spLocks noChangeShapeType="1"/>
          </p:cNvSpPr>
          <p:nvPr/>
        </p:nvSpPr>
        <p:spPr bwMode="auto">
          <a:xfrm flipV="1">
            <a:off x="2501900" y="3924300"/>
            <a:ext cx="2835275" cy="1439863"/>
          </a:xfrm>
          <a:prstGeom prst="line">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2007" name="Rectangle 39">
            <a:extLst>
              <a:ext uri="{FF2B5EF4-FFF2-40B4-BE49-F238E27FC236}">
                <a16:creationId xmlns:a16="http://schemas.microsoft.com/office/drawing/2014/main" id="{6DFBD421-E331-4F43-A1A0-6B6929964CA2}"/>
              </a:ext>
            </a:extLst>
          </p:cNvPr>
          <p:cNvSpPr>
            <a:spLocks noChangeArrowheads="1"/>
          </p:cNvSpPr>
          <p:nvPr/>
        </p:nvSpPr>
        <p:spPr bwMode="auto">
          <a:xfrm>
            <a:off x="3402013" y="6345238"/>
            <a:ext cx="2493962" cy="466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bIns="0" anchor="ctr">
            <a:spAutoFit/>
          </a:bodyPr>
          <a:lstStyle>
            <a:lvl1pPr indent="26987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a:solidFill>
                  <a:srgbClr val="3333CC"/>
                </a:solidFill>
                <a:latin typeface="微软雅黑" panose="020B0503020204020204" pitchFamily="34" charset="-122"/>
                <a:ea typeface="微软雅黑" panose="020B0503020204020204" pitchFamily="34" charset="-122"/>
              </a:rPr>
              <a:t>movl 	%ebp, %esp</a:t>
            </a:r>
          </a:p>
          <a:p>
            <a:pPr>
              <a:lnSpc>
                <a:spcPct val="85000"/>
              </a:lnSpc>
            </a:pPr>
            <a:r>
              <a:rPr lang="en-US" altLang="zh-CN">
                <a:solidFill>
                  <a:srgbClr val="3333CC"/>
                </a:solidFill>
                <a:latin typeface="微软雅黑" panose="020B0503020204020204" pitchFamily="34" charset="-122"/>
                <a:ea typeface="微软雅黑" panose="020B0503020204020204" pitchFamily="34" charset="-122"/>
              </a:rPr>
              <a:t>popl	%ebp</a:t>
            </a:r>
          </a:p>
        </p:txBody>
      </p:sp>
      <p:sp>
        <p:nvSpPr>
          <p:cNvPr id="852008" name="Line 40">
            <a:extLst>
              <a:ext uri="{FF2B5EF4-FFF2-40B4-BE49-F238E27FC236}">
                <a16:creationId xmlns:a16="http://schemas.microsoft.com/office/drawing/2014/main" id="{2DEA32F1-54A8-491D-8F66-B41683D7BEBB}"/>
              </a:ext>
            </a:extLst>
          </p:cNvPr>
          <p:cNvSpPr>
            <a:spLocks noChangeShapeType="1"/>
          </p:cNvSpPr>
          <p:nvPr/>
        </p:nvSpPr>
        <p:spPr bwMode="auto">
          <a:xfrm>
            <a:off x="746125" y="6489700"/>
            <a:ext cx="2925763" cy="44450"/>
          </a:xfrm>
          <a:prstGeom prst="line">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852009" name="Group 41">
            <a:extLst>
              <a:ext uri="{FF2B5EF4-FFF2-40B4-BE49-F238E27FC236}">
                <a16:creationId xmlns:a16="http://schemas.microsoft.com/office/drawing/2014/main" id="{28CC98D5-B983-45F4-8A76-5E871450756A}"/>
              </a:ext>
            </a:extLst>
          </p:cNvPr>
          <p:cNvGrpSpPr>
            <a:grpSpLocks/>
          </p:cNvGrpSpPr>
          <p:nvPr/>
        </p:nvGrpSpPr>
        <p:grpSpPr bwMode="auto">
          <a:xfrm>
            <a:off x="3446463" y="188913"/>
            <a:ext cx="1125537" cy="1738312"/>
            <a:chOff x="2171" y="119"/>
            <a:chExt cx="681" cy="1095"/>
          </a:xfrm>
        </p:grpSpPr>
        <p:sp>
          <p:nvSpPr>
            <p:cNvPr id="852010" name="Text Box 42">
              <a:extLst>
                <a:ext uri="{FF2B5EF4-FFF2-40B4-BE49-F238E27FC236}">
                  <a16:creationId xmlns:a16="http://schemas.microsoft.com/office/drawing/2014/main" id="{A443EF34-4C5A-462B-AA14-0C19C07513AF}"/>
                </a:ext>
              </a:extLst>
            </p:cNvPr>
            <p:cNvSpPr txBox="1">
              <a:spLocks noChangeArrowheads="1"/>
            </p:cNvSpPr>
            <p:nvPr/>
          </p:nvSpPr>
          <p:spPr bwMode="auto">
            <a:xfrm>
              <a:off x="2171" y="119"/>
              <a:ext cx="681" cy="109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5000"/>
                </a:spcBef>
              </a:pPr>
              <a:r>
                <a:rPr lang="en-US" altLang="zh-CN">
                  <a:latin typeface="微软雅黑" panose="020B0503020204020204" pitchFamily="34" charset="-122"/>
                  <a:ea typeface="微软雅黑" panose="020B0503020204020204" pitchFamily="34" charset="-122"/>
                </a:rPr>
                <a:t> </a:t>
              </a:r>
              <a:r>
                <a:rPr lang="en-US" altLang="zh-CN">
                  <a:solidFill>
                    <a:srgbClr val="3333CC"/>
                  </a:solidFill>
                  <a:latin typeface="微软雅黑" panose="020B0503020204020204" pitchFamily="34" charset="-122"/>
                  <a:ea typeface="微软雅黑" panose="020B0503020204020204" pitchFamily="34" charset="-122"/>
                </a:rPr>
                <a:t>add</a:t>
              </a:r>
            </a:p>
            <a:p>
              <a:pPr>
                <a:spcBef>
                  <a:spcPct val="25000"/>
                </a:spcBef>
              </a:pPr>
              <a:endParaRPr lang="en-US" altLang="zh-CN">
                <a:solidFill>
                  <a:srgbClr val="3333CC"/>
                </a:solidFill>
                <a:latin typeface="微软雅黑" panose="020B0503020204020204" pitchFamily="34" charset="-122"/>
                <a:ea typeface="微软雅黑" panose="020B0503020204020204" pitchFamily="34" charset="-122"/>
              </a:endParaRPr>
            </a:p>
            <a:p>
              <a:pPr>
                <a:spcBef>
                  <a:spcPct val="25000"/>
                </a:spcBef>
              </a:pPr>
              <a:r>
                <a:rPr lang="en-US" altLang="zh-CN">
                  <a:solidFill>
                    <a:srgbClr val="3333CC"/>
                  </a:solidFill>
                  <a:latin typeface="微软雅黑" panose="020B0503020204020204" pitchFamily="34" charset="-122"/>
                  <a:ea typeface="微软雅黑" panose="020B0503020204020204" pitchFamily="34" charset="-122"/>
                </a:rPr>
                <a:t>caller</a:t>
              </a:r>
            </a:p>
            <a:p>
              <a:pPr>
                <a:spcBef>
                  <a:spcPct val="25000"/>
                </a:spcBef>
              </a:pPr>
              <a:endParaRPr lang="en-US" altLang="zh-CN">
                <a:solidFill>
                  <a:srgbClr val="3333CC"/>
                </a:solidFill>
                <a:latin typeface="微软雅黑" panose="020B0503020204020204" pitchFamily="34" charset="-122"/>
                <a:ea typeface="微软雅黑" panose="020B0503020204020204" pitchFamily="34" charset="-122"/>
              </a:endParaRPr>
            </a:p>
            <a:p>
              <a:pPr>
                <a:spcBef>
                  <a:spcPct val="25000"/>
                </a:spcBef>
              </a:pPr>
              <a:r>
                <a:rPr lang="en-US" altLang="zh-CN">
                  <a:latin typeface="微软雅黑" panose="020B0503020204020204" pitchFamily="34" charset="-122"/>
                  <a:ea typeface="微软雅黑" panose="020B0503020204020204" pitchFamily="34" charset="-122"/>
                </a:rPr>
                <a:t>   </a:t>
              </a:r>
              <a:r>
                <a:rPr lang="en-US" altLang="zh-CN">
                  <a:solidFill>
                    <a:srgbClr val="3333CC"/>
                  </a:solidFill>
                  <a:latin typeface="微软雅黑" panose="020B0503020204020204" pitchFamily="34" charset="-122"/>
                  <a:ea typeface="微软雅黑" panose="020B0503020204020204" pitchFamily="34" charset="-122"/>
                </a:rPr>
                <a:t>P</a:t>
              </a:r>
            </a:p>
          </p:txBody>
        </p:sp>
        <p:sp>
          <p:nvSpPr>
            <p:cNvPr id="852011" name="Line 43">
              <a:extLst>
                <a:ext uri="{FF2B5EF4-FFF2-40B4-BE49-F238E27FC236}">
                  <a16:creationId xmlns:a16="http://schemas.microsoft.com/office/drawing/2014/main" id="{1119405D-01DC-4679-A100-9E61E18A4C90}"/>
                </a:ext>
              </a:extLst>
            </p:cNvPr>
            <p:cNvSpPr>
              <a:spLocks noChangeShapeType="1"/>
            </p:cNvSpPr>
            <p:nvPr/>
          </p:nvSpPr>
          <p:spPr bwMode="auto">
            <a:xfrm flipV="1">
              <a:off x="2398" y="289"/>
              <a:ext cx="0" cy="283"/>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2012" name="Line 44">
              <a:extLst>
                <a:ext uri="{FF2B5EF4-FFF2-40B4-BE49-F238E27FC236}">
                  <a16:creationId xmlns:a16="http://schemas.microsoft.com/office/drawing/2014/main" id="{5B611E25-1813-498A-B8FB-6258AAF02D84}"/>
                </a:ext>
              </a:extLst>
            </p:cNvPr>
            <p:cNvSpPr>
              <a:spLocks noChangeShapeType="1"/>
            </p:cNvSpPr>
            <p:nvPr/>
          </p:nvSpPr>
          <p:spPr bwMode="auto">
            <a:xfrm flipV="1">
              <a:off x="2398" y="714"/>
              <a:ext cx="0" cy="283"/>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852013" name="Line 45">
            <a:extLst>
              <a:ext uri="{FF2B5EF4-FFF2-40B4-BE49-F238E27FC236}">
                <a16:creationId xmlns:a16="http://schemas.microsoft.com/office/drawing/2014/main" id="{81C04A4F-9F4A-4AB4-9F7A-E759FA208621}"/>
              </a:ext>
            </a:extLst>
          </p:cNvPr>
          <p:cNvSpPr>
            <a:spLocks noChangeShapeType="1"/>
          </p:cNvSpPr>
          <p:nvPr/>
        </p:nvSpPr>
        <p:spPr bwMode="auto">
          <a:xfrm flipV="1">
            <a:off x="1646238" y="549275"/>
            <a:ext cx="3600450" cy="2519363"/>
          </a:xfrm>
          <a:prstGeom prst="line">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Rectangle 2">
            <a:extLst>
              <a:ext uri="{FF2B5EF4-FFF2-40B4-BE49-F238E27FC236}">
                <a16:creationId xmlns:a16="http://schemas.microsoft.com/office/drawing/2014/main" id="{1B39BC76-4037-41A0-8C6E-874F96E3BE9F}"/>
              </a:ext>
            </a:extLst>
          </p:cNvPr>
          <p:cNvSpPr>
            <a:spLocks noGrp="1" noChangeArrowheads="1"/>
          </p:cNvSpPr>
          <p:nvPr>
            <p:ph type="title"/>
          </p:nvPr>
        </p:nvSpPr>
        <p:spPr>
          <a:xfrm>
            <a:off x="457200" y="98425"/>
            <a:ext cx="8229600" cy="561975"/>
          </a:xfrm>
        </p:spPr>
        <p:txBody>
          <a:bodyPr/>
          <a:lstStyle/>
          <a:p>
            <a:r>
              <a:rPr lang="zh-CN" altLang="en-US" sz="3600"/>
              <a:t>有关</a:t>
            </a:r>
            <a:r>
              <a:rPr lang="zh-CN" altLang="en-US" sz="3600">
                <a:latin typeface="黑体" panose="02010609060101010101" pitchFamily="49" charset="-122"/>
              </a:rPr>
              <a:t>“</a:t>
            </a:r>
            <a:r>
              <a:rPr lang="zh-CN" altLang="en-US" sz="3600"/>
              <a:t>过程调用</a:t>
            </a:r>
            <a:r>
              <a:rPr lang="zh-CN" altLang="en-US" sz="3600">
                <a:latin typeface="黑体" panose="02010609060101010101" pitchFamily="49" charset="-122"/>
              </a:rPr>
              <a:t>”</a:t>
            </a:r>
            <a:r>
              <a:rPr lang="zh-CN" altLang="en-US" sz="3600"/>
              <a:t>的练习</a:t>
            </a:r>
          </a:p>
        </p:txBody>
      </p:sp>
      <p:sp>
        <p:nvSpPr>
          <p:cNvPr id="852995" name="Rectangle 3">
            <a:extLst>
              <a:ext uri="{FF2B5EF4-FFF2-40B4-BE49-F238E27FC236}">
                <a16:creationId xmlns:a16="http://schemas.microsoft.com/office/drawing/2014/main" id="{0833FA20-D43B-4618-B33A-7F63AA8E2193}"/>
              </a:ext>
            </a:extLst>
          </p:cNvPr>
          <p:cNvSpPr>
            <a:spLocks noGrp="1" noChangeArrowheads="1"/>
          </p:cNvSpPr>
          <p:nvPr>
            <p:ph type="body" idx="1"/>
          </p:nvPr>
        </p:nvSpPr>
        <p:spPr>
          <a:xfrm>
            <a:off x="404813" y="773113"/>
            <a:ext cx="8577262" cy="5788025"/>
          </a:xfrm>
        </p:spPr>
        <p:txBody>
          <a:bodyPr/>
          <a:lstStyle/>
          <a:p>
            <a:pPr marL="457200" indent="-457200">
              <a:lnSpc>
                <a:spcPct val="110000"/>
              </a:lnSpc>
              <a:buFontTx/>
              <a:buNone/>
            </a:pPr>
            <a:r>
              <a:rPr lang="zh-CN" altLang="en-US" sz="2000">
                <a:latin typeface="微软雅黑" panose="020B0503020204020204" pitchFamily="34" charset="-122"/>
                <a:ea typeface="微软雅黑" panose="020B0503020204020204" pitchFamily="34" charset="-122"/>
              </a:rPr>
              <a:t>以下是一个</a:t>
            </a:r>
            <a:r>
              <a:rPr lang="en-US" altLang="zh-CN" sz="2000">
                <a:latin typeface="微软雅黑" panose="020B0503020204020204" pitchFamily="34" charset="-122"/>
                <a:ea typeface="微软雅黑" panose="020B0503020204020204" pitchFamily="34" charset="-122"/>
              </a:rPr>
              <a:t>C</a:t>
            </a:r>
            <a:r>
              <a:rPr lang="zh-CN" altLang="en-US" sz="2000">
                <a:latin typeface="微软雅黑" panose="020B0503020204020204" pitchFamily="34" charset="-122"/>
                <a:ea typeface="微软雅黑" panose="020B0503020204020204" pitchFamily="34" charset="-122"/>
              </a:rPr>
              <a:t>语言程序代码：</a:t>
            </a:r>
          </a:p>
          <a:p>
            <a:pPr marL="838200" lvl="1" indent="-381000">
              <a:lnSpc>
                <a:spcPct val="105000"/>
              </a:lnSpc>
              <a:spcBef>
                <a:spcPct val="0"/>
              </a:spcBef>
              <a:buFontTx/>
              <a:buNone/>
            </a:pPr>
            <a:r>
              <a:rPr lang="en-US" altLang="zh-CN">
                <a:latin typeface="微软雅黑" panose="020B0503020204020204" pitchFamily="34" charset="-122"/>
                <a:ea typeface="微软雅黑" panose="020B0503020204020204" pitchFamily="34" charset="-122"/>
              </a:rPr>
              <a:t>int add(int *xp, int *yp) </a:t>
            </a:r>
          </a:p>
          <a:p>
            <a:pPr marL="838200" lvl="1" indent="-381000">
              <a:lnSpc>
                <a:spcPct val="80000"/>
              </a:lnSpc>
              <a:spcBef>
                <a:spcPct val="0"/>
              </a:spcBef>
              <a:buFontTx/>
              <a:buNone/>
            </a:pPr>
            <a:r>
              <a:rPr lang="en-US" altLang="zh-CN">
                <a:latin typeface="微软雅黑" panose="020B0503020204020204" pitchFamily="34" charset="-122"/>
                <a:ea typeface="微软雅黑" panose="020B0503020204020204" pitchFamily="34" charset="-122"/>
              </a:rPr>
              <a:t>{</a:t>
            </a:r>
          </a:p>
          <a:p>
            <a:pPr marL="838200" lvl="1" indent="-381000">
              <a:lnSpc>
                <a:spcPct val="105000"/>
              </a:lnSpc>
              <a:spcBef>
                <a:spcPct val="0"/>
              </a:spcBef>
              <a:buFontTx/>
              <a:buNone/>
            </a:pPr>
            <a:r>
              <a:rPr lang="en-US" altLang="zh-CN">
                <a:latin typeface="微软雅黑" panose="020B0503020204020204" pitchFamily="34" charset="-122"/>
                <a:ea typeface="微软雅黑" panose="020B0503020204020204" pitchFamily="34" charset="-122"/>
              </a:rPr>
              <a:t>     return *xp+*yp;</a:t>
            </a:r>
          </a:p>
          <a:p>
            <a:pPr marL="838200" lvl="1" indent="-381000">
              <a:lnSpc>
                <a:spcPct val="85000"/>
              </a:lnSpc>
              <a:spcBef>
                <a:spcPct val="0"/>
              </a:spcBef>
              <a:buFontTx/>
              <a:buNone/>
            </a:pPr>
            <a:r>
              <a:rPr lang="en-US" altLang="zh-CN">
                <a:latin typeface="微软雅黑" panose="020B0503020204020204" pitchFamily="34" charset="-122"/>
                <a:ea typeface="微软雅黑" panose="020B0503020204020204" pitchFamily="34" charset="-122"/>
              </a:rPr>
              <a:t>}</a:t>
            </a:r>
          </a:p>
          <a:p>
            <a:pPr marL="838200" lvl="1" indent="-381000">
              <a:lnSpc>
                <a:spcPct val="105000"/>
              </a:lnSpc>
              <a:spcBef>
                <a:spcPct val="0"/>
              </a:spcBef>
              <a:buFontTx/>
              <a:buNone/>
            </a:pPr>
            <a:r>
              <a:rPr lang="en-US" altLang="zh-CN">
                <a:latin typeface="微软雅黑" panose="020B0503020204020204" pitchFamily="34" charset="-122"/>
                <a:ea typeface="微软雅黑" panose="020B0503020204020204" pitchFamily="34" charset="-122"/>
              </a:rPr>
              <a:t>void caller( ) </a:t>
            </a:r>
          </a:p>
          <a:p>
            <a:pPr marL="838200" lvl="1" indent="-381000">
              <a:lnSpc>
                <a:spcPct val="85000"/>
              </a:lnSpc>
              <a:spcBef>
                <a:spcPct val="0"/>
              </a:spcBef>
              <a:buFontTx/>
              <a:buNone/>
            </a:pPr>
            <a:r>
              <a:rPr lang="en-US" altLang="zh-CN">
                <a:latin typeface="微软雅黑" panose="020B0503020204020204" pitchFamily="34" charset="-122"/>
                <a:ea typeface="微软雅黑" panose="020B0503020204020204" pitchFamily="34" charset="-122"/>
              </a:rPr>
              <a:t>{</a:t>
            </a:r>
          </a:p>
          <a:p>
            <a:pPr marL="838200" lvl="1" indent="-381000">
              <a:lnSpc>
                <a:spcPct val="105000"/>
              </a:lnSpc>
              <a:spcBef>
                <a:spcPct val="0"/>
              </a:spcBef>
              <a:buFontTx/>
              <a:buNone/>
            </a:pPr>
            <a:r>
              <a:rPr lang="en-US" altLang="zh-CN">
                <a:latin typeface="微软雅黑" panose="020B0503020204020204" pitchFamily="34" charset="-122"/>
                <a:ea typeface="微软雅黑" panose="020B0503020204020204" pitchFamily="34" charset="-122"/>
              </a:rPr>
              <a:t>     static int t1=100;</a:t>
            </a:r>
          </a:p>
          <a:p>
            <a:pPr marL="838200" lvl="1" indent="-381000">
              <a:lnSpc>
                <a:spcPct val="105000"/>
              </a:lnSpc>
              <a:spcBef>
                <a:spcPct val="0"/>
              </a:spcBef>
              <a:buFontTx/>
              <a:buNone/>
            </a:pPr>
            <a:r>
              <a:rPr lang="en-US" altLang="zh-CN">
                <a:latin typeface="微软雅黑" panose="020B0503020204020204" pitchFamily="34" charset="-122"/>
                <a:ea typeface="微软雅黑" panose="020B0503020204020204" pitchFamily="34" charset="-122"/>
              </a:rPr>
              <a:t>     static int t2=200;</a:t>
            </a:r>
          </a:p>
          <a:p>
            <a:pPr marL="838200" lvl="1" indent="-381000">
              <a:lnSpc>
                <a:spcPct val="105000"/>
              </a:lnSpc>
              <a:spcBef>
                <a:spcPct val="0"/>
              </a:spcBef>
              <a:buFontTx/>
              <a:buNone/>
            </a:pPr>
            <a:r>
              <a:rPr lang="en-US" altLang="zh-CN">
                <a:latin typeface="微软雅黑" panose="020B0503020204020204" pitchFamily="34" charset="-122"/>
                <a:ea typeface="微软雅黑" panose="020B0503020204020204" pitchFamily="34" charset="-122"/>
              </a:rPr>
              <a:t>     int sum=add(&amp;t1, &amp;t2);</a:t>
            </a:r>
          </a:p>
          <a:p>
            <a:pPr marL="838200" lvl="1" indent="-381000">
              <a:lnSpc>
                <a:spcPct val="105000"/>
              </a:lnSpc>
              <a:spcBef>
                <a:spcPct val="0"/>
              </a:spcBef>
              <a:buFontTx/>
              <a:buNone/>
            </a:pPr>
            <a:r>
              <a:rPr lang="en-US" altLang="zh-CN">
                <a:latin typeface="微软雅黑" panose="020B0503020204020204" pitchFamily="34" charset="-122"/>
                <a:ea typeface="微软雅黑" panose="020B0503020204020204" pitchFamily="34" charset="-122"/>
              </a:rPr>
              <a:t>	</a:t>
            </a:r>
            <a:r>
              <a:rPr lang="en-US" altLang="zh-CN">
                <a:solidFill>
                  <a:srgbClr val="FF3300"/>
                </a:solidFill>
                <a:latin typeface="微软雅黑" panose="020B0503020204020204" pitchFamily="34" charset="-122"/>
                <a:ea typeface="微软雅黑" panose="020B0503020204020204" pitchFamily="34" charset="-122"/>
              </a:rPr>
              <a:t>int diff=sub(&amp;t1, &amp;t2);</a:t>
            </a:r>
          </a:p>
          <a:p>
            <a:pPr marL="838200" lvl="1" indent="-381000">
              <a:lnSpc>
                <a:spcPct val="105000"/>
              </a:lnSpc>
              <a:spcBef>
                <a:spcPct val="0"/>
              </a:spcBef>
              <a:buFontTx/>
              <a:buNone/>
            </a:pPr>
            <a:r>
              <a:rPr lang="en-US" altLang="zh-CN">
                <a:latin typeface="微软雅黑" panose="020B0503020204020204" pitchFamily="34" charset="-122"/>
                <a:ea typeface="微软雅黑" panose="020B0503020204020204" pitchFamily="34" charset="-122"/>
              </a:rPr>
              <a:t>	printf(“sum=%d, diff=%d", sum, diff);</a:t>
            </a:r>
          </a:p>
          <a:p>
            <a:pPr marL="838200" lvl="1" indent="-381000">
              <a:lnSpc>
                <a:spcPct val="85000"/>
              </a:lnSpc>
              <a:spcBef>
                <a:spcPct val="0"/>
              </a:spcBef>
              <a:buFontTx/>
              <a:buNone/>
            </a:pPr>
            <a:r>
              <a:rPr lang="en-US" altLang="zh-CN">
                <a:latin typeface="微软雅黑" panose="020B0503020204020204" pitchFamily="34" charset="-122"/>
                <a:ea typeface="微软雅黑" panose="020B0503020204020204" pitchFamily="34" charset="-122"/>
              </a:rPr>
              <a:t>}</a:t>
            </a:r>
          </a:p>
          <a:p>
            <a:pPr marL="457200" indent="-457200">
              <a:lnSpc>
                <a:spcPct val="105000"/>
              </a:lnSpc>
              <a:buFontTx/>
              <a:buNone/>
            </a:pPr>
            <a:r>
              <a:rPr lang="zh-CN" altLang="en-US" sz="2000">
                <a:latin typeface="微软雅黑" panose="020B0503020204020204" pitchFamily="34" charset="-122"/>
                <a:ea typeface="微软雅黑" panose="020B0503020204020204" pitchFamily="34" charset="-122"/>
              </a:rPr>
              <a:t>以下关于上述代码在</a:t>
            </a:r>
            <a:r>
              <a:rPr lang="zh-CN" altLang="en-US" sz="2000">
                <a:solidFill>
                  <a:srgbClr val="FF3300"/>
                </a:solidFill>
                <a:latin typeface="微软雅黑" panose="020B0503020204020204" pitchFamily="34" charset="-122"/>
                <a:ea typeface="微软雅黑" panose="020B0503020204020204" pitchFamily="34" charset="-122"/>
              </a:rPr>
              <a:t> </a:t>
            </a:r>
            <a:r>
              <a:rPr lang="en-US" altLang="zh-CN" sz="2000">
                <a:solidFill>
                  <a:srgbClr val="FF3300"/>
                </a:solidFill>
                <a:latin typeface="微软雅黑" panose="020B0503020204020204" pitchFamily="34" charset="-122"/>
                <a:ea typeface="微软雅黑" panose="020B0503020204020204" pitchFamily="34" charset="-122"/>
              </a:rPr>
              <a:t>IA-32/Linux</a:t>
            </a:r>
            <a:r>
              <a:rPr lang="zh-CN" altLang="en-US" sz="2000">
                <a:latin typeface="微软雅黑" panose="020B0503020204020204" pitchFamily="34" charset="-122"/>
                <a:ea typeface="微软雅黑" panose="020B0503020204020204" pitchFamily="34" charset="-122"/>
              </a:rPr>
              <a:t>上执行情况的叙述中，错误的是（ ）。</a:t>
            </a:r>
          </a:p>
          <a:p>
            <a:pPr marL="457200" indent="-457200">
              <a:lnSpc>
                <a:spcPct val="105000"/>
              </a:lnSpc>
              <a:buFontTx/>
              <a:buNone/>
            </a:pPr>
            <a:r>
              <a:rPr lang="en-US" altLang="zh-CN" sz="2000">
                <a:latin typeface="微软雅黑" panose="020B0503020204020204" pitchFamily="34" charset="-122"/>
                <a:ea typeface="微软雅黑" panose="020B0503020204020204" pitchFamily="34" charset="-122"/>
              </a:rPr>
              <a:t>A. </a:t>
            </a:r>
            <a:r>
              <a:rPr lang="zh-CN" altLang="en-US" sz="2000">
                <a:latin typeface="微软雅黑" panose="020B0503020204020204" pitchFamily="34" charset="-122"/>
                <a:ea typeface="微软雅黑" panose="020B0503020204020204" pitchFamily="34" charset="-122"/>
              </a:rPr>
              <a:t>变量</a:t>
            </a:r>
            <a:r>
              <a:rPr lang="en-US" altLang="zh-CN" sz="2000">
                <a:latin typeface="微软雅黑" panose="020B0503020204020204" pitchFamily="34" charset="-122"/>
                <a:ea typeface="微软雅黑" panose="020B0503020204020204" pitchFamily="34" charset="-122"/>
              </a:rPr>
              <a:t>t1</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t2</a:t>
            </a:r>
            <a:r>
              <a:rPr lang="zh-CN" altLang="en-US" sz="2000">
                <a:latin typeface="微软雅黑" panose="020B0503020204020204" pitchFamily="34" charset="-122"/>
                <a:ea typeface="微软雅黑" panose="020B0503020204020204" pitchFamily="34" charset="-122"/>
              </a:rPr>
              <a:t>被分配在可读可写的</a:t>
            </a:r>
            <a:r>
              <a:rPr lang="zh-CN" altLang="en-US" sz="2000">
                <a:latin typeface="微软雅黑" panose="020B0503020204020204" pitchFamily="34" charset="-122"/>
                <a:ea typeface="微软雅黑" panose="020B0503020204020204" pitchFamily="34" charset="-122"/>
                <a:hlinkClick r:id="" action="ppaction://hlinkshowjump?jump=nextslide"/>
              </a:rPr>
              <a:t>全局静态数据区</a:t>
            </a:r>
            <a:r>
              <a:rPr lang="zh-CN" altLang="en-US" sz="2000">
                <a:latin typeface="微软雅黑" panose="020B0503020204020204" pitchFamily="34" charset="-122"/>
                <a:ea typeface="微软雅黑" panose="020B0503020204020204" pitchFamily="34" charset="-122"/>
              </a:rPr>
              <a:t>中 </a:t>
            </a:r>
          </a:p>
          <a:p>
            <a:pPr marL="457200" indent="-457200">
              <a:lnSpc>
                <a:spcPct val="105000"/>
              </a:lnSpc>
              <a:buFontTx/>
              <a:buNone/>
            </a:pPr>
            <a:r>
              <a:rPr lang="en-US" altLang="zh-CN" sz="2000">
                <a:latin typeface="微软雅黑" panose="020B0503020204020204" pitchFamily="34" charset="-122"/>
                <a:ea typeface="微软雅黑" panose="020B0503020204020204" pitchFamily="34" charset="-122"/>
              </a:rPr>
              <a:t>B. </a:t>
            </a:r>
            <a:r>
              <a:rPr lang="zh-CN" altLang="en-US" sz="2000">
                <a:latin typeface="微软雅黑" panose="020B0503020204020204" pitchFamily="34" charset="-122"/>
                <a:ea typeface="微软雅黑" panose="020B0503020204020204" pitchFamily="34" charset="-122"/>
              </a:rPr>
              <a:t>存入栈中的入口参数可能是</a:t>
            </a:r>
            <a:r>
              <a:rPr lang="en-US" altLang="zh-CN" sz="2000">
                <a:latin typeface="微软雅黑" panose="020B0503020204020204" pitchFamily="34" charset="-122"/>
                <a:ea typeface="微软雅黑" panose="020B0503020204020204" pitchFamily="34" charset="-122"/>
              </a:rPr>
              <a:t>0xbfff0004</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0xbfff0000</a:t>
            </a:r>
          </a:p>
          <a:p>
            <a:pPr marL="457200" indent="-457200">
              <a:lnSpc>
                <a:spcPct val="105000"/>
              </a:lnSpc>
              <a:buFontTx/>
              <a:buNone/>
            </a:pPr>
            <a:r>
              <a:rPr lang="en-US" altLang="zh-CN" sz="2000">
                <a:latin typeface="微软雅黑" panose="020B0503020204020204" pitchFamily="34" charset="-122"/>
                <a:ea typeface="微软雅黑" panose="020B0503020204020204" pitchFamily="34" charset="-122"/>
              </a:rPr>
              <a:t>C. </a:t>
            </a:r>
            <a:r>
              <a:rPr lang="zh-CN" altLang="en-US" sz="2000">
                <a:latin typeface="微软雅黑" panose="020B0503020204020204" pitchFamily="34" charset="-122"/>
                <a:ea typeface="微软雅黑" panose="020B0503020204020204" pitchFamily="34" charset="-122"/>
              </a:rPr>
              <a:t>在</a:t>
            </a:r>
            <a:r>
              <a:rPr lang="en-US" altLang="zh-CN" sz="2000">
                <a:latin typeface="微软雅黑" panose="020B0503020204020204" pitchFamily="34" charset="-122"/>
                <a:ea typeface="微软雅黑" panose="020B0503020204020204" pitchFamily="34" charset="-122"/>
                <a:hlinkClick r:id="rId2" action="ppaction://hlinksldjump"/>
              </a:rPr>
              <a:t>caller</a:t>
            </a:r>
            <a:r>
              <a:rPr lang="zh-CN" altLang="en-US" sz="2000">
                <a:latin typeface="微软雅黑" panose="020B0503020204020204" pitchFamily="34" charset="-122"/>
                <a:ea typeface="微软雅黑" panose="020B0503020204020204" pitchFamily="34" charset="-122"/>
                <a:hlinkClick r:id="rId2" action="ppaction://hlinksldjump"/>
              </a:rPr>
              <a:t>中执行</a:t>
            </a:r>
            <a:r>
              <a:rPr lang="en-US" altLang="zh-CN" sz="2000">
                <a:latin typeface="微软雅黑" panose="020B0503020204020204" pitchFamily="34" charset="-122"/>
                <a:ea typeface="微软雅黑" panose="020B0503020204020204" pitchFamily="34" charset="-122"/>
                <a:hlinkClick r:id="rId2" action="ppaction://hlinksldjump"/>
              </a:rPr>
              <a:t>leave</a:t>
            </a:r>
            <a:r>
              <a:rPr lang="zh-CN" altLang="en-US" sz="2000">
                <a:latin typeface="微软雅黑" panose="020B0503020204020204" pitchFamily="34" charset="-122"/>
                <a:ea typeface="微软雅黑" panose="020B0503020204020204" pitchFamily="34" charset="-122"/>
                <a:hlinkClick r:id="rId2" action="ppaction://hlinksldjump"/>
              </a:rPr>
              <a:t>指令</a:t>
            </a:r>
            <a:r>
              <a:rPr lang="zh-CN" altLang="en-US" sz="2000">
                <a:latin typeface="微软雅黑" panose="020B0503020204020204" pitchFamily="34" charset="-122"/>
                <a:ea typeface="微软雅黑" panose="020B0503020204020204" pitchFamily="34" charset="-122"/>
              </a:rPr>
              <a:t>后，入口参数的值还在存储器中</a:t>
            </a:r>
          </a:p>
          <a:p>
            <a:pPr marL="457200" indent="-457200">
              <a:lnSpc>
                <a:spcPct val="105000"/>
              </a:lnSpc>
              <a:buFontTx/>
              <a:buNone/>
            </a:pPr>
            <a:r>
              <a:rPr lang="en-US" altLang="zh-CN" sz="2000">
                <a:latin typeface="微软雅黑" panose="020B0503020204020204" pitchFamily="34" charset="-122"/>
                <a:ea typeface="微软雅黑" panose="020B0503020204020204" pitchFamily="34" charset="-122"/>
              </a:rPr>
              <a:t>D. </a:t>
            </a:r>
            <a:r>
              <a:rPr lang="en-US" altLang="zh-CN" sz="2000">
                <a:latin typeface="微软雅黑" panose="020B0503020204020204" pitchFamily="34" charset="-122"/>
                <a:ea typeface="微软雅黑" panose="020B0503020204020204" pitchFamily="34" charset="-122"/>
                <a:hlinkClick r:id="rId2" action="ppaction://hlinksldjump"/>
              </a:rPr>
              <a:t>add</a:t>
            </a:r>
            <a:r>
              <a:rPr lang="zh-CN" altLang="en-US" sz="2000">
                <a:latin typeface="微软雅黑" panose="020B0503020204020204" pitchFamily="34" charset="-122"/>
                <a:ea typeface="微软雅黑" panose="020B0503020204020204" pitchFamily="34" charset="-122"/>
                <a:hlinkClick r:id="rId2" action="ppaction://hlinksldjump"/>
              </a:rPr>
              <a:t>函数和</a:t>
            </a:r>
            <a:r>
              <a:rPr lang="en-US" altLang="zh-CN" sz="2000">
                <a:latin typeface="微软雅黑" panose="020B0503020204020204" pitchFamily="34" charset="-122"/>
                <a:ea typeface="微软雅黑" panose="020B0503020204020204" pitchFamily="34" charset="-122"/>
                <a:hlinkClick r:id="rId2" action="ppaction://hlinksldjump"/>
              </a:rPr>
              <a:t>sub</a:t>
            </a:r>
            <a:r>
              <a:rPr lang="zh-CN" altLang="en-US" sz="2000">
                <a:latin typeface="微软雅黑" panose="020B0503020204020204" pitchFamily="34" charset="-122"/>
                <a:ea typeface="微软雅黑" panose="020B0503020204020204" pitchFamily="34" charset="-122"/>
                <a:hlinkClick r:id="rId2" action="ppaction://hlinksldjump"/>
              </a:rPr>
              <a:t>函数的栈帧底部</a:t>
            </a:r>
            <a:r>
              <a:rPr lang="zh-CN" altLang="en-US" sz="2000">
                <a:latin typeface="微软雅黑" panose="020B0503020204020204" pitchFamily="34" charset="-122"/>
                <a:ea typeface="微软雅黑" panose="020B0503020204020204" pitchFamily="34" charset="-122"/>
              </a:rPr>
              <a:t>在完全相同的位置处</a:t>
            </a:r>
          </a:p>
        </p:txBody>
      </p:sp>
      <p:sp>
        <p:nvSpPr>
          <p:cNvPr id="852996" name="Rectangle 4">
            <a:extLst>
              <a:ext uri="{FF2B5EF4-FFF2-40B4-BE49-F238E27FC236}">
                <a16:creationId xmlns:a16="http://schemas.microsoft.com/office/drawing/2014/main" id="{B9176553-ABB5-4595-AE17-10C25D911B98}"/>
              </a:ext>
            </a:extLst>
          </p:cNvPr>
          <p:cNvSpPr>
            <a:spLocks noChangeArrowheads="1"/>
          </p:cNvSpPr>
          <p:nvPr/>
        </p:nvSpPr>
        <p:spPr bwMode="auto">
          <a:xfrm>
            <a:off x="8081963" y="1314450"/>
            <a:ext cx="461962"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a:solidFill>
                  <a:srgbClr val="CC3300"/>
                </a:solidFill>
                <a:latin typeface="微软雅黑" panose="020B0503020204020204" pitchFamily="34" charset="-122"/>
                <a:ea typeface="微软雅黑" panose="020B0503020204020204" pitchFamily="34" charset="-122"/>
              </a:rPr>
              <a:t>B</a:t>
            </a:r>
          </a:p>
        </p:txBody>
      </p:sp>
      <p:sp>
        <p:nvSpPr>
          <p:cNvPr id="852997" name="Text Box 5">
            <a:extLst>
              <a:ext uri="{FF2B5EF4-FFF2-40B4-BE49-F238E27FC236}">
                <a16:creationId xmlns:a16="http://schemas.microsoft.com/office/drawing/2014/main" id="{CF853D6E-1A3D-4677-A5A6-7466A656379A}"/>
              </a:ext>
            </a:extLst>
          </p:cNvPr>
          <p:cNvSpPr txBox="1">
            <a:spLocks noChangeArrowheads="1"/>
          </p:cNvSpPr>
          <p:nvPr/>
        </p:nvSpPr>
        <p:spPr bwMode="auto">
          <a:xfrm>
            <a:off x="4976813" y="2349500"/>
            <a:ext cx="3690937" cy="1492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2000">
                <a:solidFill>
                  <a:srgbClr val="007635"/>
                </a:solidFill>
                <a:latin typeface="微软雅黑" panose="020B0503020204020204" pitchFamily="34" charset="-122"/>
                <a:ea typeface="微软雅黑" panose="020B0503020204020204" pitchFamily="34" charset="-122"/>
              </a:rPr>
              <a:t>思考题：</a:t>
            </a:r>
          </a:p>
          <a:p>
            <a:pPr>
              <a:lnSpc>
                <a:spcPct val="120000"/>
              </a:lnSpc>
            </a:pPr>
            <a:r>
              <a:rPr lang="zh-CN" altLang="en-US" sz="2000">
                <a:latin typeface="微软雅黑" panose="020B0503020204020204" pitchFamily="34" charset="-122"/>
                <a:ea typeface="微软雅黑" panose="020B0503020204020204" pitchFamily="34" charset="-122"/>
              </a:rPr>
              <a:t>若改为以下语句，则怎样？</a:t>
            </a:r>
          </a:p>
          <a:p>
            <a:pPr>
              <a:lnSpc>
                <a:spcPct val="110000"/>
              </a:lnSpc>
            </a:pPr>
            <a:r>
              <a:rPr lang="en-US" altLang="zh-CN" sz="2000">
                <a:solidFill>
                  <a:srgbClr val="FF3300"/>
                </a:solidFill>
                <a:latin typeface="微软雅黑" panose="020B0503020204020204" pitchFamily="34" charset="-122"/>
                <a:ea typeface="微软雅黑" panose="020B0503020204020204" pitchFamily="34" charset="-122"/>
              </a:rPr>
              <a:t>int diff;</a:t>
            </a:r>
          </a:p>
          <a:p>
            <a:pPr>
              <a:lnSpc>
                <a:spcPct val="110000"/>
              </a:lnSpc>
            </a:pPr>
            <a:r>
              <a:rPr lang="en-US" altLang="zh-CN" sz="2000">
                <a:solidFill>
                  <a:srgbClr val="FF3300"/>
                </a:solidFill>
                <a:latin typeface="微软雅黑" panose="020B0503020204020204" pitchFamily="34" charset="-122"/>
                <a:ea typeface="微软雅黑" panose="020B0503020204020204" pitchFamily="34" charset="-122"/>
              </a:rPr>
              <a:t>sub(&amp;diff,&amp;t1,&amp;t2);</a:t>
            </a:r>
          </a:p>
        </p:txBody>
      </p:sp>
      <p:sp>
        <p:nvSpPr>
          <p:cNvPr id="852998" name="Text Box 6">
            <a:extLst>
              <a:ext uri="{FF2B5EF4-FFF2-40B4-BE49-F238E27FC236}">
                <a16:creationId xmlns:a16="http://schemas.microsoft.com/office/drawing/2014/main" id="{7DD4FE74-97A2-457D-B080-4D989F948782}"/>
              </a:ext>
            </a:extLst>
          </p:cNvPr>
          <p:cNvSpPr txBox="1">
            <a:spLocks noChangeArrowheads="1"/>
          </p:cNvSpPr>
          <p:nvPr/>
        </p:nvSpPr>
        <p:spPr bwMode="auto">
          <a:xfrm>
            <a:off x="5607050" y="1268413"/>
            <a:ext cx="130492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微软雅黑" panose="020B0503020204020204" pitchFamily="34" charset="-122"/>
                <a:ea typeface="微软雅黑" panose="020B0503020204020204" pitchFamily="34" charset="-122"/>
                <a:hlinkClick r:id="rId3" action="ppaction://hlinksldjump"/>
              </a:rPr>
              <a:t>SKIP</a:t>
            </a:r>
            <a:endParaRPr lang="en-US" altLang="zh-CN" sz="24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52996">
                                            <p:txEl>
                                              <p:pRg st="0" end="0"/>
                                            </p:txEl>
                                          </p:spTgt>
                                        </p:tgtEl>
                                        <p:attrNameLst>
                                          <p:attrName>style.visibility</p:attrName>
                                        </p:attrNameLst>
                                      </p:cBhvr>
                                      <p:to>
                                        <p:strVal val="visible"/>
                                      </p:to>
                                    </p:set>
                                    <p:animEffect transition="in" filter="blinds(horizontal)">
                                      <p:cBhvr>
                                        <p:cTn id="7" dur="500"/>
                                        <p:tgtEl>
                                          <p:spTgt spid="85299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52997"/>
                                        </p:tgtEl>
                                        <p:attrNameLst>
                                          <p:attrName>style.visibility</p:attrName>
                                        </p:attrNameLst>
                                      </p:cBhvr>
                                      <p:to>
                                        <p:strVal val="visible"/>
                                      </p:to>
                                    </p:set>
                                    <p:animEffect transition="in" filter="blinds(horizontal)">
                                      <p:cBhvr>
                                        <p:cTn id="12" dur="500"/>
                                        <p:tgtEl>
                                          <p:spTgt spid="8529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52998">
                                            <p:txEl>
                                              <p:pRg st="0" end="0"/>
                                            </p:txEl>
                                          </p:spTgt>
                                        </p:tgtEl>
                                        <p:attrNameLst>
                                          <p:attrName>style.visibility</p:attrName>
                                        </p:attrNameLst>
                                      </p:cBhvr>
                                      <p:to>
                                        <p:strVal val="visible"/>
                                      </p:to>
                                    </p:set>
                                    <p:animEffect transition="in" filter="blinds(horizontal)">
                                      <p:cBhvr>
                                        <p:cTn id="17" dur="500"/>
                                        <p:tgtEl>
                                          <p:spTgt spid="8529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2997"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9" name="Rectangle 3">
            <a:extLst>
              <a:ext uri="{FF2B5EF4-FFF2-40B4-BE49-F238E27FC236}">
                <a16:creationId xmlns:a16="http://schemas.microsoft.com/office/drawing/2014/main" id="{7B7D905F-76D3-45D8-8024-06D7E03BD549}"/>
              </a:ext>
            </a:extLst>
          </p:cNvPr>
          <p:cNvSpPr>
            <a:spLocks noChangeArrowheads="1"/>
          </p:cNvSpPr>
          <p:nvPr/>
        </p:nvSpPr>
        <p:spPr bwMode="auto">
          <a:xfrm>
            <a:off x="5002213" y="1889125"/>
            <a:ext cx="2832100" cy="7254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9140" name="Rectangle 1">
            <a:extLst>
              <a:ext uri="{FF2B5EF4-FFF2-40B4-BE49-F238E27FC236}">
                <a16:creationId xmlns:a16="http://schemas.microsoft.com/office/drawing/2014/main" id="{B537469D-C03E-4A5D-B111-01E05400D14D}"/>
              </a:ext>
            </a:extLst>
          </p:cNvPr>
          <p:cNvSpPr>
            <a:spLocks noGrp="1" noChangeArrowheads="1"/>
          </p:cNvSpPr>
          <p:nvPr>
            <p:ph type="title" idx="4294967295"/>
          </p:nvPr>
        </p:nvSpPr>
        <p:spPr>
          <a:xfrm>
            <a:off x="427038" y="0"/>
            <a:ext cx="8716962" cy="617538"/>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a:t>IA-32/Linux</a:t>
            </a:r>
            <a:r>
              <a:rPr lang="zh-CN" altLang="en-GB"/>
              <a:t>的存储映像</a:t>
            </a:r>
          </a:p>
        </p:txBody>
      </p:sp>
      <p:grpSp>
        <p:nvGrpSpPr>
          <p:cNvPr id="859141" name="Group 5">
            <a:extLst>
              <a:ext uri="{FF2B5EF4-FFF2-40B4-BE49-F238E27FC236}">
                <a16:creationId xmlns:a16="http://schemas.microsoft.com/office/drawing/2014/main" id="{29F59E7C-12DF-492F-9B53-5B1290678806}"/>
              </a:ext>
            </a:extLst>
          </p:cNvPr>
          <p:cNvGrpSpPr>
            <a:grpSpLocks/>
          </p:cNvGrpSpPr>
          <p:nvPr/>
        </p:nvGrpSpPr>
        <p:grpSpPr bwMode="auto">
          <a:xfrm>
            <a:off x="7858125" y="1735138"/>
            <a:ext cx="1138238" cy="620712"/>
            <a:chOff x="4950" y="1093"/>
            <a:chExt cx="717" cy="391"/>
          </a:xfrm>
        </p:grpSpPr>
        <p:sp>
          <p:nvSpPr>
            <p:cNvPr id="859142" name="Text Box 25">
              <a:extLst>
                <a:ext uri="{FF2B5EF4-FFF2-40B4-BE49-F238E27FC236}">
                  <a16:creationId xmlns:a16="http://schemas.microsoft.com/office/drawing/2014/main" id="{A4A4D7CF-C962-4F9B-97FC-17C24285A4B1}"/>
                </a:ext>
              </a:extLst>
            </p:cNvPr>
            <p:cNvSpPr txBox="1">
              <a:spLocks noChangeArrowheads="1"/>
            </p:cNvSpPr>
            <p:nvPr/>
          </p:nvSpPr>
          <p:spPr bwMode="auto">
            <a:xfrm>
              <a:off x="5206" y="1093"/>
              <a:ext cx="461"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46800" rIns="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a:solidFill>
                    <a:srgbClr val="FF3300"/>
                  </a:solidFill>
                  <a:latin typeface="微软雅黑" panose="020B0503020204020204" pitchFamily="34" charset="-122"/>
                  <a:ea typeface="微软雅黑" panose="020B0503020204020204" pitchFamily="34" charset="-122"/>
                  <a:cs typeface="msgothic"/>
                </a:rPr>
                <a:t>ESP </a:t>
              </a:r>
            </a:p>
            <a:p>
              <a:pPr algn="ctr">
                <a:lnSpc>
                  <a:spcPct val="98000"/>
                </a:lnSpc>
              </a:pPr>
              <a:r>
                <a:rPr lang="en-GB" altLang="zh-CN">
                  <a:solidFill>
                    <a:srgbClr val="FF3300"/>
                  </a:solidFill>
                  <a:latin typeface="微软雅黑" panose="020B0503020204020204" pitchFamily="34" charset="-122"/>
                  <a:ea typeface="微软雅黑" panose="020B0503020204020204" pitchFamily="34" charset="-122"/>
                  <a:cs typeface="msgothic"/>
                </a:rPr>
                <a:t>(</a:t>
              </a:r>
              <a:r>
                <a:rPr lang="zh-CN" altLang="en-GB">
                  <a:solidFill>
                    <a:srgbClr val="FF3300"/>
                  </a:solidFill>
                  <a:latin typeface="微软雅黑" panose="020B0503020204020204" pitchFamily="34" charset="-122"/>
                  <a:ea typeface="微软雅黑" panose="020B0503020204020204" pitchFamily="34" charset="-122"/>
                  <a:cs typeface="msgothic"/>
                </a:rPr>
                <a:t>栈顶</a:t>
              </a:r>
              <a:r>
                <a:rPr lang="en-GB" altLang="zh-CN">
                  <a:solidFill>
                    <a:srgbClr val="FF3300"/>
                  </a:solidFill>
                  <a:latin typeface="微软雅黑" panose="020B0503020204020204" pitchFamily="34" charset="-122"/>
                  <a:ea typeface="微软雅黑" panose="020B0503020204020204" pitchFamily="34" charset="-122"/>
                  <a:cs typeface="msgothic"/>
                </a:rPr>
                <a:t>)</a:t>
              </a:r>
            </a:p>
          </p:txBody>
        </p:sp>
        <p:sp>
          <p:nvSpPr>
            <p:cNvPr id="859143" name="Line 26">
              <a:extLst>
                <a:ext uri="{FF2B5EF4-FFF2-40B4-BE49-F238E27FC236}">
                  <a16:creationId xmlns:a16="http://schemas.microsoft.com/office/drawing/2014/main" id="{C7E3BCE5-BE97-4D59-99D6-52F586767046}"/>
                </a:ext>
              </a:extLst>
            </p:cNvPr>
            <p:cNvSpPr>
              <a:spLocks noChangeShapeType="1"/>
            </p:cNvSpPr>
            <p:nvPr/>
          </p:nvSpPr>
          <p:spPr bwMode="auto">
            <a:xfrm flipH="1">
              <a:off x="4950" y="1196"/>
              <a:ext cx="242" cy="1"/>
            </a:xfrm>
            <a:prstGeom prst="line">
              <a:avLst/>
            </a:prstGeom>
            <a:noFill/>
            <a:ln w="38100">
              <a:solidFill>
                <a:srgbClr val="FF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859144" name="Line 28">
            <a:extLst>
              <a:ext uri="{FF2B5EF4-FFF2-40B4-BE49-F238E27FC236}">
                <a16:creationId xmlns:a16="http://schemas.microsoft.com/office/drawing/2014/main" id="{7454F770-7B5C-45DC-8A86-41070938654F}"/>
              </a:ext>
            </a:extLst>
          </p:cNvPr>
          <p:cNvSpPr>
            <a:spLocks noChangeShapeType="1"/>
          </p:cNvSpPr>
          <p:nvPr/>
        </p:nvSpPr>
        <p:spPr bwMode="auto">
          <a:xfrm flipV="1">
            <a:off x="7974013" y="830263"/>
            <a:ext cx="1587" cy="460375"/>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9145" name="Text Box 29">
            <a:extLst>
              <a:ext uri="{FF2B5EF4-FFF2-40B4-BE49-F238E27FC236}">
                <a16:creationId xmlns:a16="http://schemas.microsoft.com/office/drawing/2014/main" id="{4AAB6239-680D-4193-AD7F-E9D6FB656340}"/>
              </a:ext>
            </a:extLst>
          </p:cNvPr>
          <p:cNvSpPr txBox="1">
            <a:spLocks noChangeArrowheads="1"/>
          </p:cNvSpPr>
          <p:nvPr/>
        </p:nvSpPr>
        <p:spPr bwMode="auto">
          <a:xfrm>
            <a:off x="8307388" y="3968750"/>
            <a:ext cx="587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900">
                <a:latin typeface="微软雅黑" panose="020B0503020204020204" pitchFamily="34" charset="-122"/>
                <a:ea typeface="微软雅黑" panose="020B0503020204020204" pitchFamily="34" charset="-122"/>
                <a:cs typeface="msgothic"/>
              </a:rPr>
              <a:t>brk</a:t>
            </a:r>
          </a:p>
        </p:txBody>
      </p:sp>
      <p:sp>
        <p:nvSpPr>
          <p:cNvPr id="859146" name="Line 30">
            <a:extLst>
              <a:ext uri="{FF2B5EF4-FFF2-40B4-BE49-F238E27FC236}">
                <a16:creationId xmlns:a16="http://schemas.microsoft.com/office/drawing/2014/main" id="{56D62308-C6F2-4DD4-8602-8E10608E1692}"/>
              </a:ext>
            </a:extLst>
          </p:cNvPr>
          <p:cNvSpPr>
            <a:spLocks noChangeShapeType="1"/>
          </p:cNvSpPr>
          <p:nvPr/>
        </p:nvSpPr>
        <p:spPr bwMode="auto">
          <a:xfrm flipH="1">
            <a:off x="7904163" y="4125913"/>
            <a:ext cx="384175" cy="1587"/>
          </a:xfrm>
          <a:prstGeom prst="line">
            <a:avLst/>
          </a:prstGeom>
          <a:noFill/>
          <a:ln w="324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9147" name="Text Box 31">
            <a:extLst>
              <a:ext uri="{FF2B5EF4-FFF2-40B4-BE49-F238E27FC236}">
                <a16:creationId xmlns:a16="http://schemas.microsoft.com/office/drawing/2014/main" id="{913A6CF6-2E0A-4B49-85A8-F37D26059AE2}"/>
              </a:ext>
            </a:extLst>
          </p:cNvPr>
          <p:cNvSpPr txBox="1">
            <a:spLocks noChangeArrowheads="1"/>
          </p:cNvSpPr>
          <p:nvPr/>
        </p:nvSpPr>
        <p:spPr bwMode="auto">
          <a:xfrm>
            <a:off x="3530600" y="1076325"/>
            <a:ext cx="1565275"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600">
                <a:latin typeface="微软雅黑" panose="020B0503020204020204" pitchFamily="34" charset="-122"/>
                <a:ea typeface="微软雅黑" panose="020B0503020204020204" pitchFamily="34" charset="-122"/>
                <a:cs typeface="msgothic"/>
              </a:rPr>
              <a:t>0xC00000000</a:t>
            </a:r>
          </a:p>
        </p:txBody>
      </p:sp>
      <p:sp>
        <p:nvSpPr>
          <p:cNvPr id="859148" name="Text Box 32">
            <a:extLst>
              <a:ext uri="{FF2B5EF4-FFF2-40B4-BE49-F238E27FC236}">
                <a16:creationId xmlns:a16="http://schemas.microsoft.com/office/drawing/2014/main" id="{DA4A728E-CF82-4302-B97A-11E9B1C659CC}"/>
              </a:ext>
            </a:extLst>
          </p:cNvPr>
          <p:cNvSpPr txBox="1">
            <a:spLocks noChangeArrowheads="1"/>
          </p:cNvSpPr>
          <p:nvPr/>
        </p:nvSpPr>
        <p:spPr bwMode="auto">
          <a:xfrm>
            <a:off x="3649663" y="5916613"/>
            <a:ext cx="142875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600">
                <a:latin typeface="微软雅黑" panose="020B0503020204020204" pitchFamily="34" charset="-122"/>
                <a:ea typeface="微软雅黑" panose="020B0503020204020204" pitchFamily="34" charset="-122"/>
                <a:cs typeface="msgothic"/>
              </a:rPr>
              <a:t>0x08048000</a:t>
            </a:r>
          </a:p>
        </p:txBody>
      </p:sp>
      <p:sp>
        <p:nvSpPr>
          <p:cNvPr id="859149" name="Rectangle 14">
            <a:extLst>
              <a:ext uri="{FF2B5EF4-FFF2-40B4-BE49-F238E27FC236}">
                <a16:creationId xmlns:a16="http://schemas.microsoft.com/office/drawing/2014/main" id="{FCF3FB60-DC1C-4F86-98BB-A4CEFBC2A917}"/>
              </a:ext>
            </a:extLst>
          </p:cNvPr>
          <p:cNvSpPr>
            <a:spLocks noChangeArrowheads="1"/>
          </p:cNvSpPr>
          <p:nvPr/>
        </p:nvSpPr>
        <p:spPr bwMode="auto">
          <a:xfrm>
            <a:off x="5003800" y="814388"/>
            <a:ext cx="2830513" cy="517525"/>
          </a:xfrm>
          <a:prstGeom prst="rect">
            <a:avLst/>
          </a:prstGeom>
          <a:solidFill>
            <a:srgbClr val="F1C7C7"/>
          </a:solidFill>
          <a:ln w="324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2000">
                <a:latin typeface="微软雅黑" panose="020B0503020204020204" pitchFamily="34" charset="-122"/>
                <a:ea typeface="微软雅黑" panose="020B0503020204020204" pitchFamily="34" charset="-122"/>
                <a:cs typeface="msgothic"/>
              </a:rPr>
              <a:t>内核虚存区</a:t>
            </a:r>
          </a:p>
        </p:txBody>
      </p:sp>
      <p:sp>
        <p:nvSpPr>
          <p:cNvPr id="859150" name="Rectangle 15">
            <a:extLst>
              <a:ext uri="{FF2B5EF4-FFF2-40B4-BE49-F238E27FC236}">
                <a16:creationId xmlns:a16="http://schemas.microsoft.com/office/drawing/2014/main" id="{643F8EBC-982E-4E76-A954-CDE0185F2188}"/>
              </a:ext>
            </a:extLst>
          </p:cNvPr>
          <p:cNvSpPr>
            <a:spLocks noChangeArrowheads="1"/>
          </p:cNvSpPr>
          <p:nvPr/>
        </p:nvSpPr>
        <p:spPr bwMode="auto">
          <a:xfrm>
            <a:off x="5003800" y="2622550"/>
            <a:ext cx="2830513" cy="711200"/>
          </a:xfrm>
          <a:prstGeom prst="rect">
            <a:avLst/>
          </a:prstGeom>
          <a:solidFill>
            <a:srgbClr val="D5F1CF"/>
          </a:solidFill>
          <a:ln w="324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2000">
                <a:latin typeface="微软雅黑" panose="020B0503020204020204" pitchFamily="34" charset="-122"/>
                <a:ea typeface="微软雅黑" panose="020B0503020204020204" pitchFamily="34" charset="-122"/>
                <a:cs typeface="msgothic"/>
              </a:rPr>
              <a:t>共享库区域</a:t>
            </a:r>
          </a:p>
        </p:txBody>
      </p:sp>
      <p:sp>
        <p:nvSpPr>
          <p:cNvPr id="33808" name="Rectangle 16">
            <a:extLst>
              <a:ext uri="{FF2B5EF4-FFF2-40B4-BE49-F238E27FC236}">
                <a16:creationId xmlns:a16="http://schemas.microsoft.com/office/drawing/2014/main" id="{2C0EE2E1-1450-4CDF-9F7E-E2C847E5794C}"/>
              </a:ext>
            </a:extLst>
          </p:cNvPr>
          <p:cNvSpPr>
            <a:spLocks noChangeArrowheads="1"/>
          </p:cNvSpPr>
          <p:nvPr/>
        </p:nvSpPr>
        <p:spPr bwMode="auto">
          <a:xfrm>
            <a:off x="5003800" y="3328988"/>
            <a:ext cx="2830513" cy="768350"/>
          </a:xfrm>
          <a:prstGeom prst="rect">
            <a:avLst/>
          </a:prstGeom>
          <a:solidFill>
            <a:schemeClr val="bg1"/>
          </a:solidFill>
          <a:ln w="3302">
            <a:solidFill>
              <a:schemeClr val="tx1"/>
            </a:solidFill>
            <a:miter lim="800000"/>
            <a:headEnd/>
            <a:tailEnd/>
          </a:ln>
        </p:spPr>
        <p:txBody>
          <a:bodyPr wrap="none" anchor="ctr"/>
          <a:lstStyle/>
          <a:p>
            <a:pPr>
              <a:defRPr/>
            </a:pPr>
            <a:endParaRPr lang="en-US" sz="2400">
              <a:latin typeface="Arial Narrow" pitchFamily="34" charset="0"/>
              <a:ea typeface="+mn-ea"/>
            </a:endParaRPr>
          </a:p>
        </p:txBody>
      </p:sp>
      <p:sp>
        <p:nvSpPr>
          <p:cNvPr id="859152" name="Rectangle 17">
            <a:extLst>
              <a:ext uri="{FF2B5EF4-FFF2-40B4-BE49-F238E27FC236}">
                <a16:creationId xmlns:a16="http://schemas.microsoft.com/office/drawing/2014/main" id="{1C03DD25-D1D1-448F-8D14-698A215BC9FC}"/>
              </a:ext>
            </a:extLst>
          </p:cNvPr>
          <p:cNvSpPr>
            <a:spLocks noChangeArrowheads="1"/>
          </p:cNvSpPr>
          <p:nvPr/>
        </p:nvSpPr>
        <p:spPr bwMode="auto">
          <a:xfrm>
            <a:off x="5003800" y="4095750"/>
            <a:ext cx="2830513" cy="711200"/>
          </a:xfrm>
          <a:prstGeom prst="rect">
            <a:avLst/>
          </a:prstGeom>
          <a:solidFill>
            <a:srgbClr val="D5F1CF"/>
          </a:solidFill>
          <a:ln w="324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2000">
                <a:latin typeface="微软雅黑" panose="020B0503020204020204" pitchFamily="34" charset="-122"/>
                <a:ea typeface="微软雅黑" panose="020B0503020204020204" pitchFamily="34" charset="-122"/>
                <a:cs typeface="msgothic"/>
              </a:rPr>
              <a:t>堆（</a:t>
            </a:r>
            <a:r>
              <a:rPr lang="en-GB" altLang="zh-CN" sz="2000">
                <a:latin typeface="微软雅黑" panose="020B0503020204020204" pitchFamily="34" charset="-122"/>
                <a:ea typeface="微软雅黑" panose="020B0503020204020204" pitchFamily="34" charset="-122"/>
                <a:cs typeface="msgothic"/>
              </a:rPr>
              <a:t>heap</a:t>
            </a:r>
            <a:r>
              <a:rPr lang="zh-CN" altLang="en-GB" sz="2000">
                <a:latin typeface="微软雅黑" panose="020B0503020204020204" pitchFamily="34" charset="-122"/>
                <a:ea typeface="微软雅黑" panose="020B0503020204020204" pitchFamily="34" charset="-122"/>
                <a:cs typeface="msgothic"/>
              </a:rPr>
              <a:t>）</a:t>
            </a:r>
          </a:p>
          <a:p>
            <a:pPr algn="ctr">
              <a:lnSpc>
                <a:spcPct val="98000"/>
              </a:lnSpc>
            </a:pPr>
            <a:r>
              <a:rPr lang="en-GB" altLang="zh-CN" sz="2000">
                <a:latin typeface="微软雅黑" panose="020B0503020204020204" pitchFamily="34" charset="-122"/>
                <a:ea typeface="微软雅黑" panose="020B0503020204020204" pitchFamily="34" charset="-122"/>
                <a:cs typeface="msgothic"/>
              </a:rPr>
              <a:t>(</a:t>
            </a:r>
            <a:r>
              <a:rPr lang="zh-CN" altLang="en-GB" sz="2000">
                <a:latin typeface="微软雅黑" panose="020B0503020204020204" pitchFamily="34" charset="-122"/>
                <a:ea typeface="微软雅黑" panose="020B0503020204020204" pitchFamily="34" charset="-122"/>
                <a:cs typeface="msgothic"/>
              </a:rPr>
              <a:t>由</a:t>
            </a:r>
            <a:r>
              <a:rPr lang="en-GB" altLang="zh-CN" sz="2000">
                <a:latin typeface="微软雅黑" panose="020B0503020204020204" pitchFamily="34" charset="-122"/>
                <a:ea typeface="微软雅黑" panose="020B0503020204020204" pitchFamily="34" charset="-122"/>
                <a:cs typeface="msgothic"/>
              </a:rPr>
              <a:t>malloc</a:t>
            </a:r>
            <a:r>
              <a:rPr lang="zh-CN" altLang="en-GB" sz="2000">
                <a:latin typeface="微软雅黑" panose="020B0503020204020204" pitchFamily="34" charset="-122"/>
                <a:ea typeface="微软雅黑" panose="020B0503020204020204" pitchFamily="34" charset="-122"/>
                <a:cs typeface="msgothic"/>
              </a:rPr>
              <a:t>动态生成</a:t>
            </a:r>
            <a:r>
              <a:rPr lang="en-GB" altLang="zh-CN" sz="2000">
                <a:latin typeface="Calibri" panose="020F0502020204030204" pitchFamily="34" charset="0"/>
                <a:ea typeface="微软雅黑" panose="020B0503020204020204" pitchFamily="34" charset="-122"/>
                <a:cs typeface="msgothic"/>
              </a:rPr>
              <a:t>)</a:t>
            </a:r>
          </a:p>
        </p:txBody>
      </p:sp>
      <p:sp>
        <p:nvSpPr>
          <p:cNvPr id="859153" name="Line 19">
            <a:extLst>
              <a:ext uri="{FF2B5EF4-FFF2-40B4-BE49-F238E27FC236}">
                <a16:creationId xmlns:a16="http://schemas.microsoft.com/office/drawing/2014/main" id="{1D922D93-947A-48EB-A0D6-646F240AE104}"/>
              </a:ext>
            </a:extLst>
          </p:cNvPr>
          <p:cNvSpPr>
            <a:spLocks noChangeShapeType="1"/>
          </p:cNvSpPr>
          <p:nvPr/>
        </p:nvSpPr>
        <p:spPr bwMode="auto">
          <a:xfrm flipV="1">
            <a:off x="6415088" y="3678238"/>
            <a:ext cx="1587" cy="407987"/>
          </a:xfrm>
          <a:prstGeom prst="line">
            <a:avLst/>
          </a:prstGeom>
          <a:noFill/>
          <a:ln w="324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9154" name="Rectangle 20">
            <a:extLst>
              <a:ext uri="{FF2B5EF4-FFF2-40B4-BE49-F238E27FC236}">
                <a16:creationId xmlns:a16="http://schemas.microsoft.com/office/drawing/2014/main" id="{304116B1-B15B-49C1-BC67-718A0E0423E2}"/>
              </a:ext>
            </a:extLst>
          </p:cNvPr>
          <p:cNvSpPr>
            <a:spLocks noChangeArrowheads="1"/>
          </p:cNvSpPr>
          <p:nvPr/>
        </p:nvSpPr>
        <p:spPr bwMode="auto">
          <a:xfrm>
            <a:off x="5003800" y="1300163"/>
            <a:ext cx="2830513" cy="598487"/>
          </a:xfrm>
          <a:prstGeom prst="rect">
            <a:avLst/>
          </a:prstGeom>
          <a:solidFill>
            <a:srgbClr val="D5F1CF"/>
          </a:solidFill>
          <a:ln w="324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a:solidFill>
                  <a:srgbClr val="FF3300"/>
                </a:solidFill>
                <a:latin typeface="微软雅黑" panose="020B0503020204020204" pitchFamily="34" charset="-122"/>
                <a:ea typeface="微软雅黑" panose="020B0503020204020204" pitchFamily="34" charset="-122"/>
                <a:cs typeface="msgothic"/>
              </a:rPr>
              <a:t>用户栈（</a:t>
            </a:r>
            <a:r>
              <a:rPr lang="en-GB" altLang="zh-CN">
                <a:solidFill>
                  <a:srgbClr val="FF3300"/>
                </a:solidFill>
                <a:latin typeface="微软雅黑" panose="020B0503020204020204" pitchFamily="34" charset="-122"/>
                <a:ea typeface="微软雅黑" panose="020B0503020204020204" pitchFamily="34" charset="-122"/>
                <a:cs typeface="msgothic"/>
              </a:rPr>
              <a:t>User stack</a:t>
            </a:r>
            <a:r>
              <a:rPr lang="zh-CN" altLang="en-GB">
                <a:solidFill>
                  <a:srgbClr val="FF3300"/>
                </a:solidFill>
                <a:latin typeface="微软雅黑" panose="020B0503020204020204" pitchFamily="34" charset="-122"/>
                <a:ea typeface="微软雅黑" panose="020B0503020204020204" pitchFamily="34" charset="-122"/>
                <a:cs typeface="msgothic"/>
              </a:rPr>
              <a:t>）</a:t>
            </a:r>
          </a:p>
          <a:p>
            <a:pPr algn="ctr">
              <a:lnSpc>
                <a:spcPct val="98000"/>
              </a:lnSpc>
            </a:pPr>
            <a:r>
              <a:rPr lang="zh-CN" altLang="en-GB" sz="2000">
                <a:solidFill>
                  <a:srgbClr val="FF3300"/>
                </a:solidFill>
                <a:latin typeface="Calibri" panose="020F0502020204030204" pitchFamily="34" charset="0"/>
                <a:ea typeface="微软雅黑" panose="020B0503020204020204" pitchFamily="34" charset="-122"/>
                <a:cs typeface="msgothic"/>
              </a:rPr>
              <a:t>动态生成</a:t>
            </a:r>
          </a:p>
        </p:txBody>
      </p:sp>
      <p:sp>
        <p:nvSpPr>
          <p:cNvPr id="859155" name="Line 21">
            <a:extLst>
              <a:ext uri="{FF2B5EF4-FFF2-40B4-BE49-F238E27FC236}">
                <a16:creationId xmlns:a16="http://schemas.microsoft.com/office/drawing/2014/main" id="{04908552-01C5-486B-931B-10F4C1148635}"/>
              </a:ext>
            </a:extLst>
          </p:cNvPr>
          <p:cNvSpPr>
            <a:spLocks noChangeShapeType="1"/>
          </p:cNvSpPr>
          <p:nvPr/>
        </p:nvSpPr>
        <p:spPr bwMode="auto">
          <a:xfrm flipV="1">
            <a:off x="6415088" y="2382838"/>
            <a:ext cx="1587" cy="246062"/>
          </a:xfrm>
          <a:prstGeom prst="line">
            <a:avLst/>
          </a:prstGeom>
          <a:noFill/>
          <a:ln w="324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9156" name="Line 22">
            <a:extLst>
              <a:ext uri="{FF2B5EF4-FFF2-40B4-BE49-F238E27FC236}">
                <a16:creationId xmlns:a16="http://schemas.microsoft.com/office/drawing/2014/main" id="{5B5211F6-86DA-498A-8553-5D387B0E2E60}"/>
              </a:ext>
            </a:extLst>
          </p:cNvPr>
          <p:cNvSpPr>
            <a:spLocks noChangeShapeType="1"/>
          </p:cNvSpPr>
          <p:nvPr/>
        </p:nvSpPr>
        <p:spPr bwMode="auto">
          <a:xfrm>
            <a:off x="6415088" y="1898650"/>
            <a:ext cx="1587" cy="242888"/>
          </a:xfrm>
          <a:prstGeom prst="line">
            <a:avLst/>
          </a:prstGeom>
          <a:noFill/>
          <a:ln w="324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15" name="Rectangle 23">
            <a:extLst>
              <a:ext uri="{FF2B5EF4-FFF2-40B4-BE49-F238E27FC236}">
                <a16:creationId xmlns:a16="http://schemas.microsoft.com/office/drawing/2014/main" id="{FE82600D-321E-416F-A5F4-EBCFFA0CEB05}"/>
              </a:ext>
            </a:extLst>
          </p:cNvPr>
          <p:cNvSpPr>
            <a:spLocks noChangeArrowheads="1"/>
          </p:cNvSpPr>
          <p:nvPr/>
        </p:nvSpPr>
        <p:spPr bwMode="auto">
          <a:xfrm>
            <a:off x="5003800" y="6180138"/>
            <a:ext cx="2830513" cy="422275"/>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a:latin typeface="微软雅黑" panose="020B0503020204020204" pitchFamily="34" charset="-122"/>
                <a:ea typeface="微软雅黑" panose="020B0503020204020204" pitchFamily="34" charset="-122"/>
                <a:cs typeface="msgothic"/>
              </a:rPr>
              <a:t>未使用</a:t>
            </a:r>
          </a:p>
        </p:txBody>
      </p:sp>
      <p:sp>
        <p:nvSpPr>
          <p:cNvPr id="859158" name="Text Box 24">
            <a:extLst>
              <a:ext uri="{FF2B5EF4-FFF2-40B4-BE49-F238E27FC236}">
                <a16:creationId xmlns:a16="http://schemas.microsoft.com/office/drawing/2014/main" id="{DC9F3D59-5A7E-44AD-A30F-004CD3A7AB99}"/>
              </a:ext>
            </a:extLst>
          </p:cNvPr>
          <p:cNvSpPr txBox="1">
            <a:spLocks noChangeArrowheads="1"/>
          </p:cNvSpPr>
          <p:nvPr/>
        </p:nvSpPr>
        <p:spPr bwMode="auto">
          <a:xfrm>
            <a:off x="4735513" y="6411913"/>
            <a:ext cx="315912"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en-GB" altLang="zh-CN" sz="1600">
                <a:latin typeface="Arial Black" panose="020B0A04020102020204" pitchFamily="34" charset="0"/>
                <a:ea typeface="msgothic"/>
                <a:cs typeface="msgothic"/>
              </a:rPr>
              <a:t>0</a:t>
            </a:r>
          </a:p>
        </p:txBody>
      </p:sp>
      <p:sp>
        <p:nvSpPr>
          <p:cNvPr id="33826" name="Rectangle 34">
            <a:extLst>
              <a:ext uri="{FF2B5EF4-FFF2-40B4-BE49-F238E27FC236}">
                <a16:creationId xmlns:a16="http://schemas.microsoft.com/office/drawing/2014/main" id="{4C01B859-5A4D-4309-AAB7-B9A4B91A9D9B}"/>
              </a:ext>
            </a:extLst>
          </p:cNvPr>
          <p:cNvSpPr>
            <a:spLocks noChangeArrowheads="1"/>
          </p:cNvSpPr>
          <p:nvPr/>
        </p:nvSpPr>
        <p:spPr bwMode="auto">
          <a:xfrm>
            <a:off x="5003800" y="4803775"/>
            <a:ext cx="2830513" cy="712788"/>
          </a:xfrm>
          <a:prstGeom prst="rect">
            <a:avLst/>
          </a:prstGeom>
          <a:solidFill>
            <a:schemeClr val="accent2">
              <a:lumMod val="20000"/>
              <a:lumOff val="80000"/>
            </a:schemeClr>
          </a:solidFill>
          <a:ln w="324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2000">
                <a:latin typeface="微软雅黑" panose="020B0503020204020204" pitchFamily="34" charset="-122"/>
                <a:ea typeface="微软雅黑" panose="020B0503020204020204" pitchFamily="34" charset="-122"/>
                <a:cs typeface="msgothic"/>
              </a:rPr>
              <a:t>读写数据段</a:t>
            </a:r>
          </a:p>
          <a:p>
            <a:pPr algn="ctr">
              <a:lnSpc>
                <a:spcPct val="98000"/>
              </a:lnSpc>
            </a:pPr>
            <a:r>
              <a:rPr lang="en-GB" altLang="zh-CN">
                <a:latin typeface="微软雅黑" panose="020B0503020204020204" pitchFamily="34" charset="-122"/>
                <a:ea typeface="微软雅黑" panose="020B0503020204020204" pitchFamily="34" charset="-122"/>
                <a:cs typeface="msgothic"/>
              </a:rPr>
              <a:t>(.data, .bss)</a:t>
            </a:r>
          </a:p>
        </p:txBody>
      </p:sp>
      <p:sp>
        <p:nvSpPr>
          <p:cNvPr id="859160" name="Rectangle 35">
            <a:extLst>
              <a:ext uri="{FF2B5EF4-FFF2-40B4-BE49-F238E27FC236}">
                <a16:creationId xmlns:a16="http://schemas.microsoft.com/office/drawing/2014/main" id="{CA2ADA6F-1B3F-4D2F-BF79-6ED4D5883221}"/>
              </a:ext>
            </a:extLst>
          </p:cNvPr>
          <p:cNvSpPr>
            <a:spLocks noChangeArrowheads="1"/>
          </p:cNvSpPr>
          <p:nvPr/>
        </p:nvSpPr>
        <p:spPr bwMode="auto">
          <a:xfrm>
            <a:off x="5003800" y="5468938"/>
            <a:ext cx="2830513" cy="711200"/>
          </a:xfrm>
          <a:prstGeom prst="rect">
            <a:avLst/>
          </a:prstGeom>
          <a:solidFill>
            <a:srgbClr val="F6F5BD"/>
          </a:solidFill>
          <a:ln w="324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2000">
                <a:latin typeface="微软雅黑" panose="020B0503020204020204" pitchFamily="34" charset="-122"/>
                <a:ea typeface="微软雅黑" panose="020B0503020204020204" pitchFamily="34" charset="-122"/>
                <a:cs typeface="msgothic"/>
              </a:rPr>
              <a:t>只读代码段</a:t>
            </a:r>
          </a:p>
          <a:p>
            <a:pPr algn="ctr">
              <a:lnSpc>
                <a:spcPct val="98000"/>
              </a:lnSpc>
            </a:pPr>
            <a:r>
              <a:rPr lang="en-GB" altLang="zh-CN">
                <a:latin typeface="微软雅黑" panose="020B0503020204020204" pitchFamily="34" charset="-122"/>
                <a:ea typeface="微软雅黑" panose="020B0503020204020204" pitchFamily="34" charset="-122"/>
                <a:cs typeface="msgothic"/>
              </a:rPr>
              <a:t>(.init, .text</a:t>
            </a:r>
            <a:r>
              <a:rPr lang="en-GB" altLang="zh-CN" sz="1600">
                <a:latin typeface="Calibri" panose="020F0502020204030204" pitchFamily="34" charset="0"/>
                <a:ea typeface="微软雅黑" panose="020B0503020204020204" pitchFamily="34" charset="-122"/>
                <a:cs typeface="msgothic"/>
              </a:rPr>
              <a:t>, </a:t>
            </a:r>
            <a:r>
              <a:rPr lang="en-GB" altLang="zh-CN">
                <a:latin typeface="微软雅黑" panose="020B0503020204020204" pitchFamily="34" charset="-122"/>
                <a:ea typeface="微软雅黑" panose="020B0503020204020204" pitchFamily="34" charset="-122"/>
                <a:cs typeface="msgothic"/>
              </a:rPr>
              <a:t>.rodata</a:t>
            </a:r>
            <a:r>
              <a:rPr lang="en-GB" altLang="zh-CN" sz="1600">
                <a:latin typeface="Calibri" panose="020F0502020204030204" pitchFamily="34" charset="0"/>
                <a:ea typeface="微软雅黑" panose="020B0503020204020204" pitchFamily="34" charset="-122"/>
                <a:cs typeface="msgothic"/>
              </a:rPr>
              <a:t>)</a:t>
            </a:r>
          </a:p>
        </p:txBody>
      </p:sp>
      <p:grpSp>
        <p:nvGrpSpPr>
          <p:cNvPr id="859161" name="Group 25">
            <a:extLst>
              <a:ext uri="{FF2B5EF4-FFF2-40B4-BE49-F238E27FC236}">
                <a16:creationId xmlns:a16="http://schemas.microsoft.com/office/drawing/2014/main" id="{0F602B68-5C81-47C8-8292-91FB79C232A9}"/>
              </a:ext>
            </a:extLst>
          </p:cNvPr>
          <p:cNvGrpSpPr>
            <a:grpSpLocks/>
          </p:cNvGrpSpPr>
          <p:nvPr/>
        </p:nvGrpSpPr>
        <p:grpSpPr bwMode="auto">
          <a:xfrm>
            <a:off x="7867650" y="4879975"/>
            <a:ext cx="1071563" cy="1327150"/>
            <a:chOff x="4956" y="3074"/>
            <a:chExt cx="675" cy="836"/>
          </a:xfrm>
        </p:grpSpPr>
        <p:sp>
          <p:nvSpPr>
            <p:cNvPr id="859162" name="AutoShape 36">
              <a:extLst>
                <a:ext uri="{FF2B5EF4-FFF2-40B4-BE49-F238E27FC236}">
                  <a16:creationId xmlns:a16="http://schemas.microsoft.com/office/drawing/2014/main" id="{BE64C782-1A45-4B43-AE2A-FF7E09C43C5C}"/>
                </a:ext>
              </a:extLst>
            </p:cNvPr>
            <p:cNvSpPr>
              <a:spLocks/>
            </p:cNvSpPr>
            <p:nvPr/>
          </p:nvSpPr>
          <p:spPr bwMode="auto">
            <a:xfrm>
              <a:off x="4956" y="3094"/>
              <a:ext cx="140" cy="816"/>
            </a:xfrm>
            <a:prstGeom prst="rightBrace">
              <a:avLst>
                <a:gd name="adj1" fmla="val 48571"/>
                <a:gd name="adj2" fmla="val 50000"/>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2400">
                <a:latin typeface="Arial Narrow" panose="020B0606020202030204" pitchFamily="34" charset="0"/>
              </a:endParaRPr>
            </a:p>
          </p:txBody>
        </p:sp>
        <p:sp>
          <p:nvSpPr>
            <p:cNvPr id="859163" name="Text Box 37">
              <a:extLst>
                <a:ext uri="{FF2B5EF4-FFF2-40B4-BE49-F238E27FC236}">
                  <a16:creationId xmlns:a16="http://schemas.microsoft.com/office/drawing/2014/main" id="{5CBFD9D6-F047-4FFF-9A09-6EBBBF9990A5}"/>
                </a:ext>
              </a:extLst>
            </p:cNvPr>
            <p:cNvSpPr txBox="1">
              <a:spLocks noChangeArrowheads="1"/>
            </p:cNvSpPr>
            <p:nvPr/>
          </p:nvSpPr>
          <p:spPr bwMode="auto">
            <a:xfrm>
              <a:off x="5161" y="3074"/>
              <a:ext cx="470" cy="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zh-CN" altLang="en-GB" sz="1900">
                  <a:solidFill>
                    <a:srgbClr val="FF0000"/>
                  </a:solidFill>
                  <a:latin typeface="Calibri" panose="020F0502020204030204" pitchFamily="34" charset="0"/>
                  <a:ea typeface="微软雅黑" panose="020B0503020204020204" pitchFamily="34" charset="-122"/>
                  <a:cs typeface="msgothic"/>
                </a:rPr>
                <a:t>从可执行文件装入</a:t>
              </a:r>
            </a:p>
          </p:txBody>
        </p:sp>
      </p:grpSp>
      <p:sp>
        <p:nvSpPr>
          <p:cNvPr id="859164" name="Text Box 28">
            <a:extLst>
              <a:ext uri="{FF2B5EF4-FFF2-40B4-BE49-F238E27FC236}">
                <a16:creationId xmlns:a16="http://schemas.microsoft.com/office/drawing/2014/main" id="{33C1C6AE-58F6-4282-8A33-9E482D707DB9}"/>
              </a:ext>
            </a:extLst>
          </p:cNvPr>
          <p:cNvSpPr txBox="1">
            <a:spLocks noChangeArrowheads="1"/>
          </p:cNvSpPr>
          <p:nvPr/>
        </p:nvSpPr>
        <p:spPr bwMode="auto">
          <a:xfrm>
            <a:off x="8026400" y="898525"/>
            <a:ext cx="841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t>1GB</a:t>
            </a:r>
          </a:p>
        </p:txBody>
      </p:sp>
      <p:sp>
        <p:nvSpPr>
          <p:cNvPr id="859165" name="Text Box 29">
            <a:extLst>
              <a:ext uri="{FF2B5EF4-FFF2-40B4-BE49-F238E27FC236}">
                <a16:creationId xmlns:a16="http://schemas.microsoft.com/office/drawing/2014/main" id="{22246EE4-800F-41EE-A451-927F31E971BF}"/>
              </a:ext>
            </a:extLst>
          </p:cNvPr>
          <p:cNvSpPr txBox="1">
            <a:spLocks noChangeArrowheads="1"/>
          </p:cNvSpPr>
          <p:nvPr/>
        </p:nvSpPr>
        <p:spPr bwMode="auto">
          <a:xfrm>
            <a:off x="206375" y="819150"/>
            <a:ext cx="3421063" cy="2101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200">
                <a:latin typeface="微软雅黑" panose="020B0503020204020204" pitchFamily="34" charset="-122"/>
                <a:ea typeface="微软雅黑" panose="020B0503020204020204" pitchFamily="34" charset="-122"/>
              </a:rPr>
              <a:t>只读代码段：</a:t>
            </a:r>
          </a:p>
          <a:p>
            <a:r>
              <a:rPr lang="en-US" altLang="zh-CN" sz="2200">
                <a:solidFill>
                  <a:srgbClr val="3333CC"/>
                </a:solidFill>
                <a:latin typeface="微软雅黑" panose="020B0503020204020204" pitchFamily="34" charset="-122"/>
                <a:ea typeface="微软雅黑" panose="020B0503020204020204" pitchFamily="34" charset="-122"/>
              </a:rPr>
              <a:t>0x8048xxx</a:t>
            </a:r>
          </a:p>
          <a:p>
            <a:r>
              <a:rPr lang="zh-CN" altLang="en-US" sz="2200">
                <a:latin typeface="微软雅黑" panose="020B0503020204020204" pitchFamily="34" charset="-122"/>
                <a:ea typeface="微软雅黑" panose="020B0503020204020204" pitchFamily="34" charset="-122"/>
              </a:rPr>
              <a:t>栈区：</a:t>
            </a:r>
          </a:p>
          <a:p>
            <a:r>
              <a:rPr lang="en-US" altLang="zh-CN" sz="2200">
                <a:solidFill>
                  <a:srgbClr val="3333CC"/>
                </a:solidFill>
                <a:latin typeface="微软雅黑" panose="020B0503020204020204" pitchFamily="34" charset="-122"/>
                <a:ea typeface="微软雅黑" panose="020B0503020204020204" pitchFamily="34" charset="-122"/>
              </a:rPr>
              <a:t>0xbfffxxxx</a:t>
            </a:r>
          </a:p>
          <a:p>
            <a:r>
              <a:rPr lang="zh-CN" altLang="en-US" sz="2200">
                <a:solidFill>
                  <a:srgbClr val="FF3300"/>
                </a:solidFill>
                <a:latin typeface="微软雅黑" panose="020B0503020204020204" pitchFamily="34" charset="-122"/>
                <a:ea typeface="微软雅黑" panose="020B0503020204020204" pitchFamily="34" charset="-122"/>
              </a:rPr>
              <a:t>全局静态数据区：</a:t>
            </a:r>
          </a:p>
          <a:p>
            <a:r>
              <a:rPr lang="en-US" altLang="zh-CN" sz="2200">
                <a:solidFill>
                  <a:srgbClr val="3333CC"/>
                </a:solidFill>
                <a:latin typeface="微软雅黑" panose="020B0503020204020204" pitchFamily="34" charset="-122"/>
                <a:ea typeface="微软雅黑" panose="020B0503020204020204" pitchFamily="34" charset="-122"/>
              </a:rPr>
              <a:t>0x8049xxx</a:t>
            </a:r>
          </a:p>
        </p:txBody>
      </p:sp>
      <p:sp>
        <p:nvSpPr>
          <p:cNvPr id="859166" name="Line 30">
            <a:extLst>
              <a:ext uri="{FF2B5EF4-FFF2-40B4-BE49-F238E27FC236}">
                <a16:creationId xmlns:a16="http://schemas.microsoft.com/office/drawing/2014/main" id="{5FEBDBE4-08C2-47C4-BD3C-F4596FC5BC91}"/>
              </a:ext>
            </a:extLst>
          </p:cNvPr>
          <p:cNvSpPr>
            <a:spLocks noChangeShapeType="1"/>
          </p:cNvSpPr>
          <p:nvPr/>
        </p:nvSpPr>
        <p:spPr bwMode="auto">
          <a:xfrm flipV="1">
            <a:off x="1871663" y="1538288"/>
            <a:ext cx="3149600" cy="541337"/>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9167" name="Line 31">
            <a:extLst>
              <a:ext uri="{FF2B5EF4-FFF2-40B4-BE49-F238E27FC236}">
                <a16:creationId xmlns:a16="http://schemas.microsoft.com/office/drawing/2014/main" id="{A3F19EA0-2E20-4011-95EF-B1CAE9830D0E}"/>
              </a:ext>
            </a:extLst>
          </p:cNvPr>
          <p:cNvSpPr>
            <a:spLocks noChangeShapeType="1"/>
          </p:cNvSpPr>
          <p:nvPr/>
        </p:nvSpPr>
        <p:spPr bwMode="auto">
          <a:xfrm>
            <a:off x="1871663" y="1449388"/>
            <a:ext cx="3149600" cy="4365625"/>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9170" name="Text Box 34">
            <a:extLst>
              <a:ext uri="{FF2B5EF4-FFF2-40B4-BE49-F238E27FC236}">
                <a16:creationId xmlns:a16="http://schemas.microsoft.com/office/drawing/2014/main" id="{B510062D-193F-45E0-B51D-4E8A752C43F7}"/>
              </a:ext>
            </a:extLst>
          </p:cNvPr>
          <p:cNvSpPr txBox="1">
            <a:spLocks noChangeArrowheads="1"/>
          </p:cNvSpPr>
          <p:nvPr/>
        </p:nvSpPr>
        <p:spPr bwMode="auto">
          <a:xfrm>
            <a:off x="1150938" y="5724525"/>
            <a:ext cx="15748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latin typeface="微软雅黑" panose="020B0503020204020204" pitchFamily="34" charset="-122"/>
                <a:ea typeface="微软雅黑" panose="020B0503020204020204" pitchFamily="34" charset="-122"/>
                <a:hlinkClick r:id="" action="ppaction://hlinkshowjump?jump=previousslide"/>
              </a:rPr>
              <a:t>BACK</a:t>
            </a:r>
            <a:endParaRPr lang="en-US" altLang="zh-CN" sz="2000">
              <a:latin typeface="微软雅黑" panose="020B0503020204020204" pitchFamily="34" charset="-122"/>
              <a:ea typeface="微软雅黑" panose="020B0503020204020204" pitchFamily="34" charset="-122"/>
            </a:endParaRPr>
          </a:p>
        </p:txBody>
      </p:sp>
      <p:sp>
        <p:nvSpPr>
          <p:cNvPr id="859172" name="Line 36">
            <a:extLst>
              <a:ext uri="{FF2B5EF4-FFF2-40B4-BE49-F238E27FC236}">
                <a16:creationId xmlns:a16="http://schemas.microsoft.com/office/drawing/2014/main" id="{078188BB-9A9E-4212-B19D-5D2F30838084}"/>
              </a:ext>
            </a:extLst>
          </p:cNvPr>
          <p:cNvSpPr>
            <a:spLocks noChangeShapeType="1"/>
          </p:cNvSpPr>
          <p:nvPr/>
        </p:nvSpPr>
        <p:spPr bwMode="auto">
          <a:xfrm>
            <a:off x="1871663" y="2754313"/>
            <a:ext cx="3465512" cy="2384425"/>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66" name="Rectangle 2">
            <a:extLst>
              <a:ext uri="{FF2B5EF4-FFF2-40B4-BE49-F238E27FC236}">
                <a16:creationId xmlns:a16="http://schemas.microsoft.com/office/drawing/2014/main" id="{01A535B3-1859-4A3B-9AB0-2F9B9AE5760E}"/>
              </a:ext>
            </a:extLst>
          </p:cNvPr>
          <p:cNvSpPr>
            <a:spLocks noGrp="1" noChangeArrowheads="1"/>
          </p:cNvSpPr>
          <p:nvPr>
            <p:ph type="title"/>
          </p:nvPr>
        </p:nvSpPr>
        <p:spPr>
          <a:xfrm>
            <a:off x="457200" y="98425"/>
            <a:ext cx="8229600" cy="561975"/>
          </a:xfrm>
        </p:spPr>
        <p:txBody>
          <a:bodyPr/>
          <a:lstStyle/>
          <a:p>
            <a:r>
              <a:rPr lang="zh-CN" altLang="en-US" sz="3600"/>
              <a:t>一个简单的过程调用例子</a:t>
            </a:r>
          </a:p>
        </p:txBody>
      </p:sp>
      <p:pic>
        <p:nvPicPr>
          <p:cNvPr id="856067" name="Picture 3">
            <a:extLst>
              <a:ext uri="{FF2B5EF4-FFF2-40B4-BE49-F238E27FC236}">
                <a16:creationId xmlns:a16="http://schemas.microsoft.com/office/drawing/2014/main" id="{8EA86940-DBAF-4BAE-9BC4-85A256F39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88913"/>
            <a:ext cx="4321175" cy="5453062"/>
          </a:xfrm>
          <a:prstGeom prst="rect">
            <a:avLst/>
          </a:prstGeom>
          <a:noFill/>
          <a:extLst>
            <a:ext uri="{909E8E84-426E-40DD-AFC4-6F175D3DCCD1}">
              <a14:hiddenFill xmlns:a14="http://schemas.microsoft.com/office/drawing/2010/main">
                <a:solidFill>
                  <a:srgbClr val="FFFFFF"/>
                </a:solidFill>
              </a14:hiddenFill>
            </a:ext>
          </a:extLst>
        </p:spPr>
      </p:pic>
      <p:sp>
        <p:nvSpPr>
          <p:cNvPr id="856068" name="Rectangle 4">
            <a:extLst>
              <a:ext uri="{FF2B5EF4-FFF2-40B4-BE49-F238E27FC236}">
                <a16:creationId xmlns:a16="http://schemas.microsoft.com/office/drawing/2014/main" id="{F6978083-4D62-4E2B-8F7E-E1EEDB833204}"/>
              </a:ext>
            </a:extLst>
          </p:cNvPr>
          <p:cNvSpPr>
            <a:spLocks noChangeArrowheads="1"/>
          </p:cNvSpPr>
          <p:nvPr/>
        </p:nvSpPr>
        <p:spPr bwMode="auto">
          <a:xfrm>
            <a:off x="115888" y="2738438"/>
            <a:ext cx="2970212" cy="384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eaLnBrk="1" hangingPunct="1"/>
            <a:r>
              <a:rPr lang="en-US" altLang="zh-CN">
                <a:solidFill>
                  <a:srgbClr val="3333CC"/>
                </a:solidFill>
              </a:rPr>
              <a:t>caller</a:t>
            </a:r>
            <a:r>
              <a:rPr lang="zh-CN" altLang="en-US">
                <a:solidFill>
                  <a:srgbClr val="3333CC"/>
                </a:solidFill>
              </a:rPr>
              <a:t>：</a:t>
            </a:r>
          </a:p>
          <a:p>
            <a:pPr eaLnBrk="1" hangingPunct="1"/>
            <a:r>
              <a:rPr lang="en-US" altLang="zh-CN">
                <a:latin typeface="Arial" panose="020B0604020202020204" pitchFamily="34" charset="0"/>
                <a:ea typeface="宋体" panose="02010600030101010101" pitchFamily="2" charset="-122"/>
              </a:rPr>
              <a:t> pushl	%ebp</a:t>
            </a:r>
          </a:p>
          <a:p>
            <a:pPr eaLnBrk="1" hangingPunct="1"/>
            <a:r>
              <a:rPr lang="en-US" altLang="zh-CN">
                <a:latin typeface="Arial" panose="020B0604020202020204" pitchFamily="34" charset="0"/>
                <a:ea typeface="宋体" panose="02010600030101010101" pitchFamily="2" charset="-122"/>
              </a:rPr>
              <a:t> movl 	%esp, %ebp</a:t>
            </a:r>
          </a:p>
          <a:p>
            <a:pPr eaLnBrk="1" hangingPunct="1"/>
            <a:r>
              <a:rPr lang="en-US" altLang="zh-CN">
                <a:latin typeface="Arial" panose="020B0604020202020204" pitchFamily="34" charset="0"/>
                <a:ea typeface="宋体" panose="02010600030101010101" pitchFamily="2" charset="-122"/>
              </a:rPr>
              <a:t> subl	$24, %esp</a:t>
            </a:r>
          </a:p>
          <a:p>
            <a:pPr eaLnBrk="1" hangingPunct="1"/>
            <a:r>
              <a:rPr lang="en-US" altLang="zh-CN">
                <a:latin typeface="Arial" panose="020B0604020202020204" pitchFamily="34" charset="0"/>
                <a:ea typeface="宋体" panose="02010600030101010101" pitchFamily="2" charset="-122"/>
              </a:rPr>
              <a:t> ……</a:t>
            </a:r>
          </a:p>
          <a:p>
            <a:pPr eaLnBrk="1" hangingPunct="1"/>
            <a:r>
              <a:rPr lang="en-US" altLang="zh-CN">
                <a:latin typeface="Arial" panose="020B0604020202020204" pitchFamily="34" charset="0"/>
                <a:ea typeface="宋体" panose="02010600030101010101" pitchFamily="2" charset="-122"/>
              </a:rPr>
              <a:t> ……</a:t>
            </a:r>
          </a:p>
          <a:p>
            <a:pPr eaLnBrk="1" hangingPunct="1"/>
            <a:r>
              <a:rPr lang="en-US" altLang="zh-CN">
                <a:latin typeface="Arial" panose="020B0604020202020204" pitchFamily="34" charset="0"/>
                <a:ea typeface="宋体" panose="02010600030101010101" pitchFamily="2" charset="-122"/>
              </a:rPr>
              <a:t> movl	-12(%ebp), %eax	</a:t>
            </a:r>
          </a:p>
          <a:p>
            <a:pPr eaLnBrk="1" hangingPunct="1"/>
            <a:r>
              <a:rPr lang="en-US" altLang="zh-CN">
                <a:latin typeface="Arial" panose="020B0604020202020204" pitchFamily="34" charset="0"/>
                <a:ea typeface="宋体" panose="02010600030101010101" pitchFamily="2" charset="-122"/>
              </a:rPr>
              <a:t> movl	%eax, (%esp)	</a:t>
            </a:r>
          </a:p>
          <a:p>
            <a:pPr eaLnBrk="1" hangingPunct="1"/>
            <a:r>
              <a:rPr lang="en-US" altLang="zh-CN">
                <a:latin typeface="Arial" panose="020B0604020202020204" pitchFamily="34" charset="0"/>
                <a:ea typeface="宋体" panose="02010600030101010101" pitchFamily="2" charset="-122"/>
              </a:rPr>
              <a:t> </a:t>
            </a:r>
            <a:r>
              <a:rPr lang="en-US" altLang="zh-CN">
                <a:solidFill>
                  <a:srgbClr val="FF3300"/>
                </a:solidFill>
                <a:latin typeface="Arial" panose="020B0604020202020204" pitchFamily="34" charset="0"/>
                <a:ea typeface="宋体" panose="02010600030101010101" pitchFamily="2" charset="-122"/>
              </a:rPr>
              <a:t>call	add</a:t>
            </a:r>
          </a:p>
          <a:p>
            <a:pPr eaLnBrk="1" hangingPunct="1"/>
            <a:r>
              <a:rPr lang="zh-CN" altLang="en-US">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a:t>
            </a:r>
          </a:p>
          <a:p>
            <a:pPr eaLnBrk="1" hangingPunct="1"/>
            <a:r>
              <a:rPr lang="en-US" altLang="zh-CN">
                <a:latin typeface="Arial" panose="020B0604020202020204" pitchFamily="34" charset="0"/>
                <a:ea typeface="宋体" panose="02010600030101010101" pitchFamily="2" charset="-122"/>
              </a:rPr>
              <a:t> </a:t>
            </a:r>
            <a:r>
              <a:rPr lang="en-US" altLang="zh-CN">
                <a:solidFill>
                  <a:srgbClr val="3333CC"/>
                </a:solidFill>
                <a:latin typeface="Arial" panose="020B0604020202020204" pitchFamily="34" charset="0"/>
                <a:ea typeface="宋体" panose="02010600030101010101" pitchFamily="2" charset="-122"/>
              </a:rPr>
              <a:t>call       sub</a:t>
            </a:r>
            <a:r>
              <a:rPr lang="en-US" altLang="zh-CN">
                <a:latin typeface="Arial" panose="020B0604020202020204" pitchFamily="34" charset="0"/>
                <a:ea typeface="宋体" panose="02010600030101010101" pitchFamily="2" charset="-122"/>
              </a:rPr>
              <a:t>		</a:t>
            </a:r>
          </a:p>
          <a:p>
            <a:pPr eaLnBrk="1" hangingPunct="1"/>
            <a:r>
              <a:rPr lang="en-US" altLang="zh-CN">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	</a:t>
            </a:r>
          </a:p>
          <a:p>
            <a:pPr eaLnBrk="1" hangingPunct="1"/>
            <a:r>
              <a:rPr lang="en-US" altLang="zh-CN">
                <a:latin typeface="Arial" panose="020B0604020202020204" pitchFamily="34" charset="0"/>
                <a:ea typeface="宋体" panose="02010600030101010101" pitchFamily="2" charset="-122"/>
              </a:rPr>
              <a:t> leave	</a:t>
            </a:r>
          </a:p>
          <a:p>
            <a:pPr eaLnBrk="1" hangingPunct="1"/>
            <a:r>
              <a:rPr lang="en-US" altLang="zh-CN">
                <a:latin typeface="Arial" panose="020B0604020202020204" pitchFamily="34" charset="0"/>
                <a:ea typeface="宋体" panose="02010600030101010101" pitchFamily="2" charset="-122"/>
              </a:rPr>
              <a:t> ret</a:t>
            </a:r>
            <a:r>
              <a:rPr lang="en-US" altLang="zh-CN" b="0">
                <a:latin typeface="Arial" panose="020B0604020202020204" pitchFamily="34" charset="0"/>
                <a:ea typeface="宋体" panose="02010600030101010101" pitchFamily="2" charset="-122"/>
              </a:rPr>
              <a:t> </a:t>
            </a:r>
            <a:endParaRPr lang="zh-CN" altLang="en-US" b="0">
              <a:latin typeface="Arial" panose="020B0604020202020204" pitchFamily="34" charset="0"/>
              <a:ea typeface="宋体" panose="02010600030101010101" pitchFamily="2" charset="-122"/>
            </a:endParaRPr>
          </a:p>
        </p:txBody>
      </p:sp>
      <p:grpSp>
        <p:nvGrpSpPr>
          <p:cNvPr id="856069" name="Group 5">
            <a:extLst>
              <a:ext uri="{FF2B5EF4-FFF2-40B4-BE49-F238E27FC236}">
                <a16:creationId xmlns:a16="http://schemas.microsoft.com/office/drawing/2014/main" id="{31FF27C3-65D6-48BA-8CA2-2D1FA56448B4}"/>
              </a:ext>
            </a:extLst>
          </p:cNvPr>
          <p:cNvGrpSpPr>
            <a:grpSpLocks/>
          </p:cNvGrpSpPr>
          <p:nvPr/>
        </p:nvGrpSpPr>
        <p:grpSpPr bwMode="auto">
          <a:xfrm>
            <a:off x="2411413" y="3024188"/>
            <a:ext cx="1035050" cy="687387"/>
            <a:chOff x="1746" y="1848"/>
            <a:chExt cx="652" cy="433"/>
          </a:xfrm>
        </p:grpSpPr>
        <p:sp>
          <p:nvSpPr>
            <p:cNvPr id="856070" name="AutoShape 6">
              <a:extLst>
                <a:ext uri="{FF2B5EF4-FFF2-40B4-BE49-F238E27FC236}">
                  <a16:creationId xmlns:a16="http://schemas.microsoft.com/office/drawing/2014/main" id="{5A6002DD-1BC3-4171-AE4D-95E35A300010}"/>
                </a:ext>
              </a:extLst>
            </p:cNvPr>
            <p:cNvSpPr>
              <a:spLocks/>
            </p:cNvSpPr>
            <p:nvPr/>
          </p:nvSpPr>
          <p:spPr bwMode="auto">
            <a:xfrm>
              <a:off x="1746" y="1848"/>
              <a:ext cx="170" cy="425"/>
            </a:xfrm>
            <a:prstGeom prst="rightBrace">
              <a:avLst>
                <a:gd name="adj1" fmla="val 20833"/>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b="0">
                <a:solidFill>
                  <a:srgbClr val="FF3300"/>
                </a:solidFill>
                <a:latin typeface="Arial" panose="020B0604020202020204" pitchFamily="34" charset="0"/>
                <a:ea typeface="宋体" panose="02010600030101010101" pitchFamily="2" charset="-122"/>
              </a:endParaRPr>
            </a:p>
          </p:txBody>
        </p:sp>
        <p:sp>
          <p:nvSpPr>
            <p:cNvPr id="856071" name="Text Box 7">
              <a:extLst>
                <a:ext uri="{FF2B5EF4-FFF2-40B4-BE49-F238E27FC236}">
                  <a16:creationId xmlns:a16="http://schemas.microsoft.com/office/drawing/2014/main" id="{F39B0402-2886-45D4-8427-969CF8919C5B}"/>
                </a:ext>
              </a:extLst>
            </p:cNvPr>
            <p:cNvSpPr txBox="1">
              <a:spLocks noChangeArrowheads="1"/>
            </p:cNvSpPr>
            <p:nvPr/>
          </p:nvSpPr>
          <p:spPr bwMode="auto">
            <a:xfrm>
              <a:off x="1916" y="1877"/>
              <a:ext cx="48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solidFill>
                    <a:srgbClr val="FF3300"/>
                  </a:solidFill>
                  <a:latin typeface="Arial" panose="020B0604020202020204" pitchFamily="34" charset="0"/>
                </a:rPr>
                <a:t>准备阶段</a:t>
              </a:r>
            </a:p>
          </p:txBody>
        </p:sp>
      </p:grpSp>
      <p:grpSp>
        <p:nvGrpSpPr>
          <p:cNvPr id="856072" name="Group 8">
            <a:extLst>
              <a:ext uri="{FF2B5EF4-FFF2-40B4-BE49-F238E27FC236}">
                <a16:creationId xmlns:a16="http://schemas.microsoft.com/office/drawing/2014/main" id="{DC9A3791-4979-41A8-992C-A00B587104A8}"/>
              </a:ext>
            </a:extLst>
          </p:cNvPr>
          <p:cNvGrpSpPr>
            <a:grpSpLocks/>
          </p:cNvGrpSpPr>
          <p:nvPr/>
        </p:nvGrpSpPr>
        <p:grpSpPr bwMode="auto">
          <a:xfrm>
            <a:off x="927100" y="6084888"/>
            <a:ext cx="989013" cy="587375"/>
            <a:chOff x="584" y="3916"/>
            <a:chExt cx="623" cy="370"/>
          </a:xfrm>
        </p:grpSpPr>
        <p:sp>
          <p:nvSpPr>
            <p:cNvPr id="856073" name="AutoShape 9">
              <a:extLst>
                <a:ext uri="{FF2B5EF4-FFF2-40B4-BE49-F238E27FC236}">
                  <a16:creationId xmlns:a16="http://schemas.microsoft.com/office/drawing/2014/main" id="{30A25DB9-E17D-4966-8EFE-EB4B17841D5A}"/>
                </a:ext>
              </a:extLst>
            </p:cNvPr>
            <p:cNvSpPr>
              <a:spLocks/>
            </p:cNvSpPr>
            <p:nvPr/>
          </p:nvSpPr>
          <p:spPr bwMode="auto">
            <a:xfrm>
              <a:off x="584" y="3973"/>
              <a:ext cx="170" cy="308"/>
            </a:xfrm>
            <a:prstGeom prst="rightBrace">
              <a:avLst>
                <a:gd name="adj1" fmla="val 15098"/>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b="0">
                <a:solidFill>
                  <a:srgbClr val="FF3300"/>
                </a:solidFill>
                <a:latin typeface="Arial" panose="020B0604020202020204" pitchFamily="34" charset="0"/>
                <a:ea typeface="宋体" panose="02010600030101010101" pitchFamily="2" charset="-122"/>
              </a:endParaRPr>
            </a:p>
          </p:txBody>
        </p:sp>
        <p:sp>
          <p:nvSpPr>
            <p:cNvPr id="856074" name="Text Box 10">
              <a:extLst>
                <a:ext uri="{FF2B5EF4-FFF2-40B4-BE49-F238E27FC236}">
                  <a16:creationId xmlns:a16="http://schemas.microsoft.com/office/drawing/2014/main" id="{EB1D75CA-0322-48B1-B07E-027A6C993F81}"/>
                </a:ext>
              </a:extLst>
            </p:cNvPr>
            <p:cNvSpPr txBox="1">
              <a:spLocks noChangeArrowheads="1"/>
            </p:cNvSpPr>
            <p:nvPr/>
          </p:nvSpPr>
          <p:spPr bwMode="auto">
            <a:xfrm>
              <a:off x="725" y="3916"/>
              <a:ext cx="482"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90000"/>
                </a:lnSpc>
                <a:spcBef>
                  <a:spcPct val="10000"/>
                </a:spcBef>
              </a:pPr>
              <a:r>
                <a:rPr lang="zh-CN" altLang="en-US">
                  <a:solidFill>
                    <a:srgbClr val="FF3300"/>
                  </a:solidFill>
                  <a:latin typeface="Arial" panose="020B0604020202020204" pitchFamily="34" charset="0"/>
                </a:rPr>
                <a:t>结束阶段</a:t>
              </a:r>
            </a:p>
          </p:txBody>
        </p:sp>
      </p:grpSp>
      <p:sp>
        <p:nvSpPr>
          <p:cNvPr id="856075" name="Text Box 11">
            <a:extLst>
              <a:ext uri="{FF2B5EF4-FFF2-40B4-BE49-F238E27FC236}">
                <a16:creationId xmlns:a16="http://schemas.microsoft.com/office/drawing/2014/main" id="{E138CE61-638D-4DA1-B5DE-194420DDE555}"/>
              </a:ext>
            </a:extLst>
          </p:cNvPr>
          <p:cNvSpPr txBox="1">
            <a:spLocks noChangeArrowheads="1"/>
          </p:cNvSpPr>
          <p:nvPr/>
        </p:nvSpPr>
        <p:spPr bwMode="auto">
          <a:xfrm>
            <a:off x="7902575" y="98425"/>
            <a:ext cx="9445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2000">
                <a:solidFill>
                  <a:srgbClr val="FF3300"/>
                </a:solidFill>
              </a:rPr>
              <a:t>caller</a:t>
            </a:r>
          </a:p>
          <a:p>
            <a:pPr eaLnBrk="1" hangingPunct="1"/>
            <a:r>
              <a:rPr lang="zh-CN" altLang="en-US" sz="2000">
                <a:solidFill>
                  <a:srgbClr val="FF3300"/>
                </a:solidFill>
              </a:rPr>
              <a:t>帧底</a:t>
            </a:r>
          </a:p>
        </p:txBody>
      </p:sp>
      <p:sp>
        <p:nvSpPr>
          <p:cNvPr id="856076" name="Text Box 12">
            <a:extLst>
              <a:ext uri="{FF2B5EF4-FFF2-40B4-BE49-F238E27FC236}">
                <a16:creationId xmlns:a16="http://schemas.microsoft.com/office/drawing/2014/main" id="{A4644EAE-2DAB-4446-AFA0-4D6081B91F18}"/>
              </a:ext>
            </a:extLst>
          </p:cNvPr>
          <p:cNvSpPr txBox="1">
            <a:spLocks noChangeArrowheads="1"/>
          </p:cNvSpPr>
          <p:nvPr/>
        </p:nvSpPr>
        <p:spPr bwMode="auto">
          <a:xfrm>
            <a:off x="115888" y="46038"/>
            <a:ext cx="3286125" cy="2573337"/>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微软雅黑" panose="020B0503020204020204" pitchFamily="34" charset="-122"/>
                <a:ea typeface="微软雅黑" panose="020B0503020204020204" pitchFamily="34" charset="-122"/>
              </a:rPr>
              <a:t>int add ( int x, int y ) {</a:t>
            </a:r>
          </a:p>
          <a:p>
            <a:r>
              <a:rPr lang="en-US" altLang="zh-CN">
                <a:latin typeface="微软雅黑" panose="020B0503020204020204" pitchFamily="34" charset="-122"/>
                <a:ea typeface="微软雅黑" panose="020B0503020204020204" pitchFamily="34" charset="-122"/>
              </a:rPr>
              <a:t>	 return x+y;</a:t>
            </a:r>
          </a:p>
          <a:p>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int	 caller ( ) {	</a:t>
            </a:r>
          </a:p>
          <a:p>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	 int	sum = </a:t>
            </a:r>
            <a:r>
              <a:rPr lang="en-US" altLang="zh-CN">
                <a:solidFill>
                  <a:srgbClr val="FF3300"/>
                </a:solidFill>
                <a:latin typeface="微软雅黑" panose="020B0503020204020204" pitchFamily="34" charset="-122"/>
                <a:ea typeface="微软雅黑" panose="020B0503020204020204" pitchFamily="34" charset="-122"/>
              </a:rPr>
              <a:t>add (t1, t2)</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int  diff= </a:t>
            </a:r>
            <a:r>
              <a:rPr lang="en-US" altLang="zh-CN">
                <a:solidFill>
                  <a:srgbClr val="3333CC"/>
                </a:solidFill>
                <a:latin typeface="微软雅黑" panose="020B0503020204020204" pitchFamily="34" charset="-122"/>
                <a:ea typeface="微软雅黑" panose="020B0503020204020204" pitchFamily="34" charset="-122"/>
              </a:rPr>
              <a:t>sub (t1, t2);</a:t>
            </a:r>
          </a:p>
          <a:p>
            <a:r>
              <a:rPr lang="zh-CN" altLang="en-US">
                <a:latin typeface="微软雅黑" panose="020B0503020204020204" pitchFamily="34" charset="-122"/>
                <a:ea typeface="微软雅黑" panose="020B0503020204020204" pitchFamily="34" charset="-122"/>
              </a:rPr>
              <a:t>      </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856077" name="Text Box 13">
            <a:extLst>
              <a:ext uri="{FF2B5EF4-FFF2-40B4-BE49-F238E27FC236}">
                <a16:creationId xmlns:a16="http://schemas.microsoft.com/office/drawing/2014/main" id="{1CFC0521-6E99-45C1-BF66-A189EAFC8388}"/>
              </a:ext>
            </a:extLst>
          </p:cNvPr>
          <p:cNvSpPr txBox="1">
            <a:spLocks noChangeArrowheads="1"/>
          </p:cNvSpPr>
          <p:nvPr/>
        </p:nvSpPr>
        <p:spPr bwMode="auto">
          <a:xfrm>
            <a:off x="7858125" y="3024188"/>
            <a:ext cx="10795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solidFill>
                  <a:srgbClr val="FF3300"/>
                </a:solidFill>
                <a:latin typeface="微软雅黑" panose="020B0503020204020204" pitchFamily="34" charset="-122"/>
                <a:ea typeface="微软雅黑" panose="020B0503020204020204" pitchFamily="34" charset="-122"/>
              </a:rPr>
              <a:t>ESP+4</a:t>
            </a:r>
          </a:p>
        </p:txBody>
      </p:sp>
      <p:grpSp>
        <p:nvGrpSpPr>
          <p:cNvPr id="856081" name="Group 17">
            <a:extLst>
              <a:ext uri="{FF2B5EF4-FFF2-40B4-BE49-F238E27FC236}">
                <a16:creationId xmlns:a16="http://schemas.microsoft.com/office/drawing/2014/main" id="{6845829D-62CD-450B-8167-3A7CB1400859}"/>
              </a:ext>
            </a:extLst>
          </p:cNvPr>
          <p:cNvGrpSpPr>
            <a:grpSpLocks/>
          </p:cNvGrpSpPr>
          <p:nvPr/>
        </p:nvGrpSpPr>
        <p:grpSpPr bwMode="auto">
          <a:xfrm>
            <a:off x="2906713" y="4081463"/>
            <a:ext cx="1125537" cy="742950"/>
            <a:chOff x="1746" y="2812"/>
            <a:chExt cx="709" cy="618"/>
          </a:xfrm>
        </p:grpSpPr>
        <p:sp>
          <p:nvSpPr>
            <p:cNvPr id="856082" name="AutoShape 18">
              <a:extLst>
                <a:ext uri="{FF2B5EF4-FFF2-40B4-BE49-F238E27FC236}">
                  <a16:creationId xmlns:a16="http://schemas.microsoft.com/office/drawing/2014/main" id="{9C9B53A9-326A-470D-AECE-C6E351CEFB54}"/>
                </a:ext>
              </a:extLst>
            </p:cNvPr>
            <p:cNvSpPr>
              <a:spLocks/>
            </p:cNvSpPr>
            <p:nvPr/>
          </p:nvSpPr>
          <p:spPr bwMode="auto">
            <a:xfrm>
              <a:off x="1746" y="2812"/>
              <a:ext cx="170" cy="584"/>
            </a:xfrm>
            <a:prstGeom prst="rightBrace">
              <a:avLst>
                <a:gd name="adj1" fmla="val 28627"/>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b="0">
                <a:solidFill>
                  <a:srgbClr val="FF3300"/>
                </a:solidFill>
                <a:latin typeface="Arial" panose="020B0604020202020204" pitchFamily="34" charset="0"/>
                <a:ea typeface="宋体" panose="02010600030101010101" pitchFamily="2" charset="-122"/>
              </a:endParaRPr>
            </a:p>
          </p:txBody>
        </p:sp>
        <p:sp>
          <p:nvSpPr>
            <p:cNvPr id="856083" name="Text Box 19">
              <a:extLst>
                <a:ext uri="{FF2B5EF4-FFF2-40B4-BE49-F238E27FC236}">
                  <a16:creationId xmlns:a16="http://schemas.microsoft.com/office/drawing/2014/main" id="{231DC316-DDFE-4F06-80C8-531FE4350CD4}"/>
                </a:ext>
              </a:extLst>
            </p:cNvPr>
            <p:cNvSpPr txBox="1">
              <a:spLocks noChangeArrowheads="1"/>
            </p:cNvSpPr>
            <p:nvPr/>
          </p:nvSpPr>
          <p:spPr bwMode="auto">
            <a:xfrm>
              <a:off x="1888" y="2897"/>
              <a:ext cx="567" cy="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solidFill>
                    <a:srgbClr val="FF3300"/>
                  </a:solidFill>
                  <a:latin typeface="Arial" panose="020B0604020202020204" pitchFamily="34" charset="0"/>
                </a:rPr>
                <a:t>准备入口参数</a:t>
              </a:r>
            </a:p>
          </p:txBody>
        </p:sp>
      </p:grpSp>
      <p:grpSp>
        <p:nvGrpSpPr>
          <p:cNvPr id="856084" name="Group 20">
            <a:extLst>
              <a:ext uri="{FF2B5EF4-FFF2-40B4-BE49-F238E27FC236}">
                <a16:creationId xmlns:a16="http://schemas.microsoft.com/office/drawing/2014/main" id="{79BD90CE-7474-4040-A18E-7EC4A08F7928}"/>
              </a:ext>
            </a:extLst>
          </p:cNvPr>
          <p:cNvGrpSpPr>
            <a:grpSpLocks/>
          </p:cNvGrpSpPr>
          <p:nvPr/>
        </p:nvGrpSpPr>
        <p:grpSpPr bwMode="auto">
          <a:xfrm>
            <a:off x="4706938" y="765175"/>
            <a:ext cx="809625" cy="2746375"/>
            <a:chOff x="2965" y="482"/>
            <a:chExt cx="510" cy="1730"/>
          </a:xfrm>
        </p:grpSpPr>
        <p:sp>
          <p:nvSpPr>
            <p:cNvPr id="856085" name="Text Box 21">
              <a:extLst>
                <a:ext uri="{FF2B5EF4-FFF2-40B4-BE49-F238E27FC236}">
                  <a16:creationId xmlns:a16="http://schemas.microsoft.com/office/drawing/2014/main" id="{AD6A6B3D-1188-4341-AA8F-F7682CF85887}"/>
                </a:ext>
              </a:extLst>
            </p:cNvPr>
            <p:cNvSpPr txBox="1">
              <a:spLocks noChangeArrowheads="1"/>
            </p:cNvSpPr>
            <p:nvPr/>
          </p:nvSpPr>
          <p:spPr bwMode="auto">
            <a:xfrm>
              <a:off x="3050" y="482"/>
              <a:ext cx="397"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solidFill>
                    <a:srgbClr val="3333CC"/>
                  </a:solidFill>
                  <a:latin typeface="微软雅黑" panose="020B0503020204020204" pitchFamily="34" charset="-122"/>
                  <a:ea typeface="微软雅黑" panose="020B0503020204020204" pitchFamily="34" charset="-122"/>
                </a:rPr>
                <a:t>-4</a:t>
              </a:r>
            </a:p>
          </p:txBody>
        </p:sp>
        <p:sp>
          <p:nvSpPr>
            <p:cNvPr id="856086" name="Text Box 22">
              <a:extLst>
                <a:ext uri="{FF2B5EF4-FFF2-40B4-BE49-F238E27FC236}">
                  <a16:creationId xmlns:a16="http://schemas.microsoft.com/office/drawing/2014/main" id="{80C40BBC-B2B8-4348-AFA6-C5A6EB2BDB08}"/>
                </a:ext>
              </a:extLst>
            </p:cNvPr>
            <p:cNvSpPr txBox="1">
              <a:spLocks noChangeArrowheads="1"/>
            </p:cNvSpPr>
            <p:nvPr/>
          </p:nvSpPr>
          <p:spPr bwMode="auto">
            <a:xfrm>
              <a:off x="3050" y="794"/>
              <a:ext cx="397"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solidFill>
                    <a:srgbClr val="3333CC"/>
                  </a:solidFill>
                  <a:latin typeface="微软雅黑" panose="020B0503020204020204" pitchFamily="34" charset="-122"/>
                  <a:ea typeface="微软雅黑" panose="020B0503020204020204" pitchFamily="34" charset="-122"/>
                </a:rPr>
                <a:t>-8</a:t>
              </a:r>
            </a:p>
          </p:txBody>
        </p:sp>
        <p:sp>
          <p:nvSpPr>
            <p:cNvPr id="856087" name="Text Box 23">
              <a:extLst>
                <a:ext uri="{FF2B5EF4-FFF2-40B4-BE49-F238E27FC236}">
                  <a16:creationId xmlns:a16="http://schemas.microsoft.com/office/drawing/2014/main" id="{99A2A53B-7AE0-43D2-A03E-B5B1A38FDB6A}"/>
                </a:ext>
              </a:extLst>
            </p:cNvPr>
            <p:cNvSpPr txBox="1">
              <a:spLocks noChangeArrowheads="1"/>
            </p:cNvSpPr>
            <p:nvPr/>
          </p:nvSpPr>
          <p:spPr bwMode="auto">
            <a:xfrm>
              <a:off x="2965" y="1219"/>
              <a:ext cx="48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solidFill>
                    <a:srgbClr val="3333CC"/>
                  </a:solidFill>
                  <a:latin typeface="微软雅黑" panose="020B0503020204020204" pitchFamily="34" charset="-122"/>
                  <a:ea typeface="微软雅黑" panose="020B0503020204020204" pitchFamily="34" charset="-122"/>
                </a:rPr>
                <a:t>-12</a:t>
              </a:r>
            </a:p>
          </p:txBody>
        </p:sp>
        <p:sp>
          <p:nvSpPr>
            <p:cNvPr id="856088" name="Text Box 24">
              <a:extLst>
                <a:ext uri="{FF2B5EF4-FFF2-40B4-BE49-F238E27FC236}">
                  <a16:creationId xmlns:a16="http://schemas.microsoft.com/office/drawing/2014/main" id="{29060130-F252-44A6-9831-3DAA0914E474}"/>
                </a:ext>
              </a:extLst>
            </p:cNvPr>
            <p:cNvSpPr txBox="1">
              <a:spLocks noChangeArrowheads="1"/>
            </p:cNvSpPr>
            <p:nvPr/>
          </p:nvSpPr>
          <p:spPr bwMode="auto">
            <a:xfrm>
              <a:off x="2965" y="1565"/>
              <a:ext cx="48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solidFill>
                    <a:srgbClr val="3333CC"/>
                  </a:solidFill>
                  <a:latin typeface="微软雅黑" panose="020B0503020204020204" pitchFamily="34" charset="-122"/>
                  <a:ea typeface="微软雅黑" panose="020B0503020204020204" pitchFamily="34" charset="-122"/>
                </a:rPr>
                <a:t>-16</a:t>
              </a:r>
            </a:p>
          </p:txBody>
        </p:sp>
        <p:sp>
          <p:nvSpPr>
            <p:cNvPr id="856089" name="Text Box 25">
              <a:extLst>
                <a:ext uri="{FF2B5EF4-FFF2-40B4-BE49-F238E27FC236}">
                  <a16:creationId xmlns:a16="http://schemas.microsoft.com/office/drawing/2014/main" id="{5E632155-E25D-465E-B1CF-61E7CB7F9E62}"/>
                </a:ext>
              </a:extLst>
            </p:cNvPr>
            <p:cNvSpPr txBox="1">
              <a:spLocks noChangeArrowheads="1"/>
            </p:cNvSpPr>
            <p:nvPr/>
          </p:nvSpPr>
          <p:spPr bwMode="auto">
            <a:xfrm>
              <a:off x="2993" y="1962"/>
              <a:ext cx="48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solidFill>
                    <a:srgbClr val="3333CC"/>
                  </a:solidFill>
                  <a:latin typeface="微软雅黑" panose="020B0503020204020204" pitchFamily="34" charset="-122"/>
                  <a:ea typeface="微软雅黑" panose="020B0503020204020204" pitchFamily="34" charset="-122"/>
                </a:rPr>
                <a:t>-20</a:t>
              </a:r>
            </a:p>
          </p:txBody>
        </p:sp>
      </p:grpSp>
      <p:sp>
        <p:nvSpPr>
          <p:cNvPr id="856096" name="Text Box 32">
            <a:extLst>
              <a:ext uri="{FF2B5EF4-FFF2-40B4-BE49-F238E27FC236}">
                <a16:creationId xmlns:a16="http://schemas.microsoft.com/office/drawing/2014/main" id="{C102543E-7C0C-4D39-B3A8-F6F5E12E5C07}"/>
              </a:ext>
            </a:extLst>
          </p:cNvPr>
          <p:cNvSpPr txBox="1">
            <a:spLocks noChangeArrowheads="1"/>
          </p:cNvSpPr>
          <p:nvPr/>
        </p:nvSpPr>
        <p:spPr bwMode="auto">
          <a:xfrm>
            <a:off x="6372225" y="5770563"/>
            <a:ext cx="2744788" cy="9445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
              </a:spcBef>
            </a:pPr>
            <a:r>
              <a:rPr lang="en-US" altLang="zh-CN">
                <a:solidFill>
                  <a:srgbClr val="3333CC"/>
                </a:solidFill>
                <a:latin typeface="微软雅黑" panose="020B0503020204020204" pitchFamily="34" charset="-122"/>
                <a:ea typeface="微软雅黑" panose="020B0503020204020204" pitchFamily="34" charset="-122"/>
              </a:rPr>
              <a:t>add</a:t>
            </a:r>
            <a:r>
              <a:rPr lang="zh-CN" altLang="en-US">
                <a:solidFill>
                  <a:srgbClr val="3333CC"/>
                </a:solidFill>
                <a:latin typeface="微软雅黑" panose="020B0503020204020204" pitchFamily="34" charset="-122"/>
                <a:ea typeface="微软雅黑" panose="020B0503020204020204" pitchFamily="34" charset="-122"/>
              </a:rPr>
              <a:t>函数开始是什么？</a:t>
            </a:r>
          </a:p>
          <a:p>
            <a:pPr>
              <a:spcBef>
                <a:spcPct val="5000"/>
              </a:spcBef>
            </a:pPr>
            <a:r>
              <a:rPr lang="en-US" altLang="zh-CN">
                <a:solidFill>
                  <a:srgbClr val="FF3300"/>
                </a:solidFill>
                <a:latin typeface="微软雅黑" panose="020B0503020204020204" pitchFamily="34" charset="-122"/>
                <a:ea typeface="微软雅黑" panose="020B0503020204020204" pitchFamily="34" charset="-122"/>
              </a:rPr>
              <a:t>pushl   %ebp</a:t>
            </a:r>
          </a:p>
          <a:p>
            <a:pPr>
              <a:spcBef>
                <a:spcPct val="5000"/>
              </a:spcBef>
            </a:pPr>
            <a:r>
              <a:rPr lang="en-US" altLang="zh-CN">
                <a:solidFill>
                  <a:srgbClr val="FF3300"/>
                </a:solidFill>
                <a:latin typeface="微软雅黑" panose="020B0503020204020204" pitchFamily="34" charset="-122"/>
                <a:ea typeface="微软雅黑" panose="020B0503020204020204" pitchFamily="34" charset="-122"/>
              </a:rPr>
              <a:t>movl   %esp, %ebp</a:t>
            </a:r>
          </a:p>
        </p:txBody>
      </p:sp>
      <p:sp>
        <p:nvSpPr>
          <p:cNvPr id="856097" name="Line 33">
            <a:extLst>
              <a:ext uri="{FF2B5EF4-FFF2-40B4-BE49-F238E27FC236}">
                <a16:creationId xmlns:a16="http://schemas.microsoft.com/office/drawing/2014/main" id="{71348DF4-40F8-4FAA-AD16-9A21FF0DEC38}"/>
              </a:ext>
            </a:extLst>
          </p:cNvPr>
          <p:cNvSpPr>
            <a:spLocks noChangeShapeType="1"/>
          </p:cNvSpPr>
          <p:nvPr/>
        </p:nvSpPr>
        <p:spPr bwMode="auto">
          <a:xfrm flipH="1" flipV="1">
            <a:off x="5786438" y="5003800"/>
            <a:ext cx="1711325" cy="1169988"/>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6098" name="Line 34">
            <a:extLst>
              <a:ext uri="{FF2B5EF4-FFF2-40B4-BE49-F238E27FC236}">
                <a16:creationId xmlns:a16="http://schemas.microsoft.com/office/drawing/2014/main" id="{F403C833-AE79-4A9B-B84D-422FE2986991}"/>
              </a:ext>
            </a:extLst>
          </p:cNvPr>
          <p:cNvSpPr>
            <a:spLocks noChangeShapeType="1"/>
          </p:cNvSpPr>
          <p:nvPr/>
        </p:nvSpPr>
        <p:spPr bwMode="auto">
          <a:xfrm>
            <a:off x="2185988" y="3698875"/>
            <a:ext cx="2341562" cy="90488"/>
          </a:xfrm>
          <a:prstGeom prst="line">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6101" name="Line 37">
            <a:extLst>
              <a:ext uri="{FF2B5EF4-FFF2-40B4-BE49-F238E27FC236}">
                <a16:creationId xmlns:a16="http://schemas.microsoft.com/office/drawing/2014/main" id="{EAA55B42-DBF0-41D3-B6CC-F71197624223}"/>
              </a:ext>
            </a:extLst>
          </p:cNvPr>
          <p:cNvSpPr>
            <a:spLocks noChangeShapeType="1"/>
          </p:cNvSpPr>
          <p:nvPr/>
        </p:nvSpPr>
        <p:spPr bwMode="auto">
          <a:xfrm flipV="1">
            <a:off x="2592388" y="3878263"/>
            <a:ext cx="2744787" cy="855662"/>
          </a:xfrm>
          <a:prstGeom prst="line">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6103" name="Rectangle 39">
            <a:extLst>
              <a:ext uri="{FF2B5EF4-FFF2-40B4-BE49-F238E27FC236}">
                <a16:creationId xmlns:a16="http://schemas.microsoft.com/office/drawing/2014/main" id="{5935F7E0-4897-42E4-8093-0BB35BC6CAB2}"/>
              </a:ext>
            </a:extLst>
          </p:cNvPr>
          <p:cNvSpPr>
            <a:spLocks noChangeArrowheads="1"/>
          </p:cNvSpPr>
          <p:nvPr/>
        </p:nvSpPr>
        <p:spPr bwMode="auto">
          <a:xfrm>
            <a:off x="2592388" y="6038850"/>
            <a:ext cx="2493962" cy="466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bIns="0" anchor="ctr">
            <a:spAutoFit/>
          </a:bodyPr>
          <a:lstStyle>
            <a:lvl1pPr indent="26987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a:solidFill>
                  <a:srgbClr val="3333CC"/>
                </a:solidFill>
                <a:latin typeface="微软雅黑" panose="020B0503020204020204" pitchFamily="34" charset="-122"/>
                <a:ea typeface="微软雅黑" panose="020B0503020204020204" pitchFamily="34" charset="-122"/>
              </a:rPr>
              <a:t>movl 	%ebp, %esp</a:t>
            </a:r>
          </a:p>
          <a:p>
            <a:pPr>
              <a:lnSpc>
                <a:spcPct val="85000"/>
              </a:lnSpc>
            </a:pPr>
            <a:r>
              <a:rPr lang="en-US" altLang="zh-CN">
                <a:solidFill>
                  <a:srgbClr val="3333CC"/>
                </a:solidFill>
                <a:latin typeface="微软雅黑" panose="020B0503020204020204" pitchFamily="34" charset="-122"/>
                <a:ea typeface="微软雅黑" panose="020B0503020204020204" pitchFamily="34" charset="-122"/>
              </a:rPr>
              <a:t>popl	%ebp</a:t>
            </a:r>
          </a:p>
        </p:txBody>
      </p:sp>
      <p:sp>
        <p:nvSpPr>
          <p:cNvPr id="856104" name="Line 40">
            <a:extLst>
              <a:ext uri="{FF2B5EF4-FFF2-40B4-BE49-F238E27FC236}">
                <a16:creationId xmlns:a16="http://schemas.microsoft.com/office/drawing/2014/main" id="{06CD1116-EB5F-44B7-AFC4-5F115E31C274}"/>
              </a:ext>
            </a:extLst>
          </p:cNvPr>
          <p:cNvSpPr>
            <a:spLocks noChangeShapeType="1"/>
          </p:cNvSpPr>
          <p:nvPr/>
        </p:nvSpPr>
        <p:spPr bwMode="auto">
          <a:xfrm>
            <a:off x="792163" y="6173788"/>
            <a:ext cx="2070100" cy="46037"/>
          </a:xfrm>
          <a:prstGeom prst="line">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856105" name="Group 41">
            <a:extLst>
              <a:ext uri="{FF2B5EF4-FFF2-40B4-BE49-F238E27FC236}">
                <a16:creationId xmlns:a16="http://schemas.microsoft.com/office/drawing/2014/main" id="{635FC45C-F476-4648-878A-4AE87132D257}"/>
              </a:ext>
            </a:extLst>
          </p:cNvPr>
          <p:cNvGrpSpPr>
            <a:grpSpLocks/>
          </p:cNvGrpSpPr>
          <p:nvPr/>
        </p:nvGrpSpPr>
        <p:grpSpPr bwMode="auto">
          <a:xfrm>
            <a:off x="3446463" y="188913"/>
            <a:ext cx="1125537" cy="1738312"/>
            <a:chOff x="2171" y="119"/>
            <a:chExt cx="681" cy="1095"/>
          </a:xfrm>
        </p:grpSpPr>
        <p:sp>
          <p:nvSpPr>
            <p:cNvPr id="856106" name="Text Box 42">
              <a:extLst>
                <a:ext uri="{FF2B5EF4-FFF2-40B4-BE49-F238E27FC236}">
                  <a16:creationId xmlns:a16="http://schemas.microsoft.com/office/drawing/2014/main" id="{714B3A17-917F-4B0C-BAB1-E4ECB89425BC}"/>
                </a:ext>
              </a:extLst>
            </p:cNvPr>
            <p:cNvSpPr txBox="1">
              <a:spLocks noChangeArrowheads="1"/>
            </p:cNvSpPr>
            <p:nvPr/>
          </p:nvSpPr>
          <p:spPr bwMode="auto">
            <a:xfrm>
              <a:off x="2171" y="119"/>
              <a:ext cx="681" cy="109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5000"/>
                </a:spcBef>
              </a:pPr>
              <a:r>
                <a:rPr lang="en-US" altLang="zh-CN">
                  <a:latin typeface="微软雅黑" panose="020B0503020204020204" pitchFamily="34" charset="-122"/>
                  <a:ea typeface="微软雅黑" panose="020B0503020204020204" pitchFamily="34" charset="-122"/>
                </a:rPr>
                <a:t> </a:t>
              </a:r>
              <a:r>
                <a:rPr lang="en-US" altLang="zh-CN">
                  <a:solidFill>
                    <a:srgbClr val="3333CC"/>
                  </a:solidFill>
                  <a:latin typeface="微软雅黑" panose="020B0503020204020204" pitchFamily="34" charset="-122"/>
                  <a:ea typeface="微软雅黑" panose="020B0503020204020204" pitchFamily="34" charset="-122"/>
                </a:rPr>
                <a:t>add</a:t>
              </a:r>
            </a:p>
            <a:p>
              <a:pPr>
                <a:spcBef>
                  <a:spcPct val="25000"/>
                </a:spcBef>
              </a:pPr>
              <a:endParaRPr lang="en-US" altLang="zh-CN">
                <a:solidFill>
                  <a:srgbClr val="3333CC"/>
                </a:solidFill>
                <a:latin typeface="微软雅黑" panose="020B0503020204020204" pitchFamily="34" charset="-122"/>
                <a:ea typeface="微软雅黑" panose="020B0503020204020204" pitchFamily="34" charset="-122"/>
              </a:endParaRPr>
            </a:p>
            <a:p>
              <a:pPr>
                <a:spcBef>
                  <a:spcPct val="25000"/>
                </a:spcBef>
              </a:pPr>
              <a:r>
                <a:rPr lang="en-US" altLang="zh-CN">
                  <a:solidFill>
                    <a:srgbClr val="3333CC"/>
                  </a:solidFill>
                  <a:latin typeface="微软雅黑" panose="020B0503020204020204" pitchFamily="34" charset="-122"/>
                  <a:ea typeface="微软雅黑" panose="020B0503020204020204" pitchFamily="34" charset="-122"/>
                </a:rPr>
                <a:t>caller</a:t>
              </a:r>
            </a:p>
            <a:p>
              <a:pPr>
                <a:spcBef>
                  <a:spcPct val="25000"/>
                </a:spcBef>
              </a:pPr>
              <a:endParaRPr lang="en-US" altLang="zh-CN">
                <a:solidFill>
                  <a:srgbClr val="3333CC"/>
                </a:solidFill>
                <a:latin typeface="微软雅黑" panose="020B0503020204020204" pitchFamily="34" charset="-122"/>
                <a:ea typeface="微软雅黑" panose="020B0503020204020204" pitchFamily="34" charset="-122"/>
              </a:endParaRPr>
            </a:p>
            <a:p>
              <a:pPr>
                <a:spcBef>
                  <a:spcPct val="25000"/>
                </a:spcBef>
              </a:pPr>
              <a:r>
                <a:rPr lang="en-US" altLang="zh-CN">
                  <a:latin typeface="微软雅黑" panose="020B0503020204020204" pitchFamily="34" charset="-122"/>
                  <a:ea typeface="微软雅黑" panose="020B0503020204020204" pitchFamily="34" charset="-122"/>
                </a:rPr>
                <a:t>   </a:t>
              </a:r>
              <a:r>
                <a:rPr lang="en-US" altLang="zh-CN">
                  <a:solidFill>
                    <a:srgbClr val="3333CC"/>
                  </a:solidFill>
                  <a:latin typeface="微软雅黑" panose="020B0503020204020204" pitchFamily="34" charset="-122"/>
                  <a:ea typeface="微软雅黑" panose="020B0503020204020204" pitchFamily="34" charset="-122"/>
                </a:rPr>
                <a:t>P</a:t>
              </a:r>
            </a:p>
          </p:txBody>
        </p:sp>
        <p:sp>
          <p:nvSpPr>
            <p:cNvPr id="856107" name="Line 43">
              <a:extLst>
                <a:ext uri="{FF2B5EF4-FFF2-40B4-BE49-F238E27FC236}">
                  <a16:creationId xmlns:a16="http://schemas.microsoft.com/office/drawing/2014/main" id="{13D57D41-8999-4ADE-8E8D-3CEB6988603B}"/>
                </a:ext>
              </a:extLst>
            </p:cNvPr>
            <p:cNvSpPr>
              <a:spLocks noChangeShapeType="1"/>
            </p:cNvSpPr>
            <p:nvPr/>
          </p:nvSpPr>
          <p:spPr bwMode="auto">
            <a:xfrm flipV="1">
              <a:off x="2398" y="289"/>
              <a:ext cx="0" cy="283"/>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6108" name="Line 44">
              <a:extLst>
                <a:ext uri="{FF2B5EF4-FFF2-40B4-BE49-F238E27FC236}">
                  <a16:creationId xmlns:a16="http://schemas.microsoft.com/office/drawing/2014/main" id="{4B440917-1D14-49F5-A44E-CBB68CD8A180}"/>
                </a:ext>
              </a:extLst>
            </p:cNvPr>
            <p:cNvSpPr>
              <a:spLocks noChangeShapeType="1"/>
            </p:cNvSpPr>
            <p:nvPr/>
          </p:nvSpPr>
          <p:spPr bwMode="auto">
            <a:xfrm flipV="1">
              <a:off x="2398" y="714"/>
              <a:ext cx="0" cy="283"/>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856109" name="Line 45">
            <a:extLst>
              <a:ext uri="{FF2B5EF4-FFF2-40B4-BE49-F238E27FC236}">
                <a16:creationId xmlns:a16="http://schemas.microsoft.com/office/drawing/2014/main" id="{CA7DF593-3C9B-431F-97B8-8FD848AB8613}"/>
              </a:ext>
            </a:extLst>
          </p:cNvPr>
          <p:cNvSpPr>
            <a:spLocks noChangeShapeType="1"/>
          </p:cNvSpPr>
          <p:nvPr/>
        </p:nvSpPr>
        <p:spPr bwMode="auto">
          <a:xfrm flipV="1">
            <a:off x="1646238" y="549275"/>
            <a:ext cx="3600450" cy="2519363"/>
          </a:xfrm>
          <a:prstGeom prst="line">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6111" name="AutoShape 47">
            <a:extLst>
              <a:ext uri="{FF2B5EF4-FFF2-40B4-BE49-F238E27FC236}">
                <a16:creationId xmlns:a16="http://schemas.microsoft.com/office/drawing/2014/main" id="{7F8F08A4-947E-4558-9565-7D4D9F04F780}"/>
              </a:ext>
            </a:extLst>
          </p:cNvPr>
          <p:cNvSpPr>
            <a:spLocks/>
          </p:cNvSpPr>
          <p:nvPr/>
        </p:nvSpPr>
        <p:spPr bwMode="auto">
          <a:xfrm>
            <a:off x="1781175" y="5184775"/>
            <a:ext cx="179388" cy="376238"/>
          </a:xfrm>
          <a:prstGeom prst="rightBrace">
            <a:avLst>
              <a:gd name="adj1" fmla="val 17478"/>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b="0">
              <a:solidFill>
                <a:srgbClr val="FF3300"/>
              </a:solidFill>
              <a:latin typeface="Arial" panose="020B0604020202020204" pitchFamily="34" charset="0"/>
              <a:ea typeface="宋体" panose="02010600030101010101" pitchFamily="2" charset="-122"/>
            </a:endParaRPr>
          </a:p>
        </p:txBody>
      </p:sp>
      <p:sp>
        <p:nvSpPr>
          <p:cNvPr id="856112" name="Text Box 48">
            <a:extLst>
              <a:ext uri="{FF2B5EF4-FFF2-40B4-BE49-F238E27FC236}">
                <a16:creationId xmlns:a16="http://schemas.microsoft.com/office/drawing/2014/main" id="{8AFF576D-DE6C-4E60-9FAC-103429EDCA56}"/>
              </a:ext>
            </a:extLst>
          </p:cNvPr>
          <p:cNvSpPr txBox="1">
            <a:spLocks noChangeArrowheads="1"/>
          </p:cNvSpPr>
          <p:nvPr/>
        </p:nvSpPr>
        <p:spPr bwMode="auto">
          <a:xfrm>
            <a:off x="2051050" y="5184775"/>
            <a:ext cx="1620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solidFill>
                  <a:srgbClr val="FF3300"/>
                </a:solidFill>
                <a:latin typeface="Arial" panose="020B0604020202020204" pitchFamily="34" charset="0"/>
              </a:rPr>
              <a:t>准备入口参数</a:t>
            </a:r>
          </a:p>
        </p:txBody>
      </p:sp>
      <p:sp>
        <p:nvSpPr>
          <p:cNvPr id="856113" name="Line 49">
            <a:extLst>
              <a:ext uri="{FF2B5EF4-FFF2-40B4-BE49-F238E27FC236}">
                <a16:creationId xmlns:a16="http://schemas.microsoft.com/office/drawing/2014/main" id="{0F45F3FB-68AF-4790-89E9-0B33CE63F0C4}"/>
              </a:ext>
            </a:extLst>
          </p:cNvPr>
          <p:cNvSpPr>
            <a:spLocks noChangeShapeType="1"/>
          </p:cNvSpPr>
          <p:nvPr/>
        </p:nvSpPr>
        <p:spPr bwMode="auto">
          <a:xfrm flipV="1">
            <a:off x="1150938" y="3968750"/>
            <a:ext cx="4186237" cy="1439863"/>
          </a:xfrm>
          <a:prstGeom prst="line">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6114" name="Text Box 50">
            <a:extLst>
              <a:ext uri="{FF2B5EF4-FFF2-40B4-BE49-F238E27FC236}">
                <a16:creationId xmlns:a16="http://schemas.microsoft.com/office/drawing/2014/main" id="{79AE1A04-59A1-49C7-A647-EE4E992781CD}"/>
              </a:ext>
            </a:extLst>
          </p:cNvPr>
          <p:cNvSpPr txBox="1">
            <a:spLocks noChangeArrowheads="1"/>
          </p:cNvSpPr>
          <p:nvPr/>
        </p:nvSpPr>
        <p:spPr bwMode="auto">
          <a:xfrm>
            <a:off x="3897313" y="5454650"/>
            <a:ext cx="15748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latin typeface="微软雅黑" panose="020B0503020204020204" pitchFamily="34" charset="-122"/>
                <a:ea typeface="微软雅黑" panose="020B0503020204020204" pitchFamily="34" charset="-122"/>
                <a:hlinkClick r:id="rId3" action="ppaction://hlinksldjump"/>
              </a:rPr>
              <a:t>BACK</a:t>
            </a:r>
            <a:endParaRPr lang="en-US" altLang="zh-CN" sz="2000">
              <a:latin typeface="微软雅黑" panose="020B0503020204020204" pitchFamily="34" charset="-122"/>
              <a:ea typeface="微软雅黑" panose="020B0503020204020204" pitchFamily="34" charset="-122"/>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a:extLst>
              <a:ext uri="{FF2B5EF4-FFF2-40B4-BE49-F238E27FC236}">
                <a16:creationId xmlns:a16="http://schemas.microsoft.com/office/drawing/2014/main" id="{BBA8C10A-58E5-4A21-A52A-C7B58A25C711}"/>
              </a:ext>
            </a:extLst>
          </p:cNvPr>
          <p:cNvSpPr>
            <a:spLocks noGrp="1" noChangeArrowheads="1"/>
          </p:cNvSpPr>
          <p:nvPr>
            <p:ph type="title"/>
          </p:nvPr>
        </p:nvSpPr>
        <p:spPr>
          <a:xfrm>
            <a:off x="457200" y="98425"/>
            <a:ext cx="8229600" cy="561975"/>
          </a:xfrm>
        </p:spPr>
        <p:txBody>
          <a:bodyPr/>
          <a:lstStyle/>
          <a:p>
            <a:r>
              <a:rPr lang="zh-CN" altLang="en-US" sz="3600"/>
              <a:t>有关</a:t>
            </a:r>
            <a:r>
              <a:rPr lang="zh-CN" altLang="en-US" sz="3600">
                <a:latin typeface="黑体" panose="02010609060101010101" pitchFamily="49" charset="-122"/>
              </a:rPr>
              <a:t>“</a:t>
            </a:r>
            <a:r>
              <a:rPr lang="zh-CN" altLang="en-US" sz="3600"/>
              <a:t>过程调用</a:t>
            </a:r>
            <a:r>
              <a:rPr lang="zh-CN" altLang="en-US" sz="3600">
                <a:latin typeface="黑体" panose="02010609060101010101" pitchFamily="49" charset="-122"/>
              </a:rPr>
              <a:t>”</a:t>
            </a:r>
            <a:r>
              <a:rPr lang="zh-CN" altLang="en-US" sz="3600"/>
              <a:t>的讨论</a:t>
            </a:r>
          </a:p>
        </p:txBody>
      </p:sp>
      <p:sp>
        <p:nvSpPr>
          <p:cNvPr id="817155" name="Rectangle 3">
            <a:extLst>
              <a:ext uri="{FF2B5EF4-FFF2-40B4-BE49-F238E27FC236}">
                <a16:creationId xmlns:a16="http://schemas.microsoft.com/office/drawing/2014/main" id="{412B11E1-E92F-46CA-BE5F-BB3127B4D49C}"/>
              </a:ext>
            </a:extLst>
          </p:cNvPr>
          <p:cNvSpPr>
            <a:spLocks noGrp="1" noChangeArrowheads="1"/>
          </p:cNvSpPr>
          <p:nvPr>
            <p:ph type="body" idx="1"/>
          </p:nvPr>
        </p:nvSpPr>
        <p:spPr>
          <a:xfrm>
            <a:off x="476250" y="819150"/>
            <a:ext cx="8229600" cy="5218113"/>
          </a:xfrm>
        </p:spPr>
        <p:txBody>
          <a:bodyPr/>
          <a:lstStyle/>
          <a:p>
            <a:pPr marL="457200" indent="-457200">
              <a:lnSpc>
                <a:spcPct val="100000"/>
              </a:lnSpc>
              <a:buFontTx/>
              <a:buNone/>
            </a:pPr>
            <a:r>
              <a:rPr lang="zh-CN" altLang="en-US"/>
              <a:t>     </a:t>
            </a:r>
            <a:r>
              <a:rPr lang="zh-CN" altLang="en-US" sz="2200">
                <a:latin typeface="微软雅黑" panose="020B0503020204020204" pitchFamily="34" charset="-122"/>
                <a:ea typeface="微软雅黑" panose="020B0503020204020204" pitchFamily="34" charset="-122"/>
              </a:rPr>
              <a:t>为什么以下程序输出结果是</a:t>
            </a:r>
            <a:r>
              <a:rPr lang="en-US" altLang="zh-CN" sz="2200">
                <a:latin typeface="微软雅黑" panose="020B0503020204020204" pitchFamily="34" charset="-122"/>
                <a:ea typeface="微软雅黑" panose="020B0503020204020204" pitchFamily="34" charset="-122"/>
              </a:rPr>
              <a:t>x=-1217400844</a:t>
            </a:r>
            <a:r>
              <a:rPr lang="zh-CN" altLang="en-US" sz="2200">
                <a:latin typeface="微软雅黑" panose="020B0503020204020204" pitchFamily="34" charset="-122"/>
                <a:ea typeface="微软雅黑" panose="020B0503020204020204" pitchFamily="34" charset="-122"/>
              </a:rPr>
              <a:t>而不是</a:t>
            </a:r>
            <a:r>
              <a:rPr lang="en-US" altLang="zh-CN" sz="2200">
                <a:latin typeface="微软雅黑" panose="020B0503020204020204" pitchFamily="34" charset="-122"/>
                <a:ea typeface="微软雅黑" panose="020B0503020204020204" pitchFamily="34" charset="-122"/>
              </a:rPr>
              <a:t>x=100</a:t>
            </a:r>
            <a:r>
              <a:rPr lang="zh-CN" altLang="en-US" sz="2200">
                <a:latin typeface="微软雅黑" panose="020B0503020204020204" pitchFamily="34" charset="-122"/>
                <a:ea typeface="微软雅黑" panose="020B0503020204020204" pitchFamily="34" charset="-122"/>
              </a:rPr>
              <a:t>？在你的机器上执行结果是什么？每次执行结果都一样吗？</a:t>
            </a:r>
            <a:r>
              <a:rPr lang="zh-CN" altLang="en-US" sz="2200">
                <a:solidFill>
                  <a:srgbClr val="FF3300"/>
                </a:solidFill>
                <a:latin typeface="微软雅黑" panose="020B0503020204020204" pitchFamily="34" charset="-122"/>
                <a:ea typeface="微软雅黑" panose="020B0503020204020204" pitchFamily="34" charset="-122"/>
              </a:rPr>
              <a:t>反汇编后的机器级代码</a:t>
            </a:r>
            <a:r>
              <a:rPr lang="zh-CN" altLang="en-US" sz="2200">
                <a:latin typeface="微软雅黑" panose="020B0503020204020204" pitchFamily="34" charset="-122"/>
                <a:ea typeface="微软雅黑" panose="020B0503020204020204" pitchFamily="34" charset="-122"/>
              </a:rPr>
              <a:t>如何支持你的分析？</a:t>
            </a:r>
          </a:p>
          <a:p>
            <a:pPr marL="457200" indent="-457200">
              <a:lnSpc>
                <a:spcPct val="100000"/>
              </a:lnSpc>
              <a:buFontTx/>
              <a:buNone/>
            </a:pPr>
            <a:r>
              <a:rPr lang="en-US" altLang="zh-CN" sz="2200">
                <a:latin typeface="微软雅黑" panose="020B0503020204020204" pitchFamily="34" charset="-122"/>
                <a:ea typeface="微软雅黑" panose="020B0503020204020204" pitchFamily="34" charset="-122"/>
              </a:rPr>
              <a:t>	</a:t>
            </a:r>
            <a:r>
              <a:rPr lang="en-US" altLang="zh-CN" sz="2200">
                <a:solidFill>
                  <a:srgbClr val="FF3300"/>
                </a:solidFill>
                <a:latin typeface="微软雅黑" panose="020B0503020204020204" pitchFamily="34" charset="-122"/>
                <a:ea typeface="微软雅黑" panose="020B0503020204020204" pitchFamily="34" charset="-122"/>
              </a:rPr>
              <a:t>int x=100</a:t>
            </a:r>
            <a:r>
              <a:rPr lang="zh-CN" altLang="en-US" sz="2200">
                <a:solidFill>
                  <a:srgbClr val="3333CC"/>
                </a:solidFill>
                <a:latin typeface="微软雅黑" panose="020B0503020204020204" pitchFamily="34" charset="-122"/>
                <a:ea typeface="微软雅黑" panose="020B0503020204020204" pitchFamily="34" charset="-122"/>
              </a:rPr>
              <a:t>；</a:t>
            </a:r>
          </a:p>
          <a:p>
            <a:pPr marL="457200" indent="-457200">
              <a:lnSpc>
                <a:spcPct val="100000"/>
              </a:lnSpc>
              <a:buFontTx/>
              <a:buNone/>
            </a:pPr>
            <a:r>
              <a:rPr lang="en-US" altLang="zh-CN" sz="2200">
                <a:solidFill>
                  <a:srgbClr val="3333CC"/>
                </a:solidFill>
                <a:latin typeface="微软雅黑" panose="020B0503020204020204" pitchFamily="34" charset="-122"/>
                <a:ea typeface="微软雅黑" panose="020B0503020204020204" pitchFamily="34" charset="-122"/>
              </a:rPr>
              <a:t>	void main ( )</a:t>
            </a:r>
          </a:p>
          <a:p>
            <a:pPr marL="457200" indent="-457200">
              <a:lnSpc>
                <a:spcPct val="100000"/>
              </a:lnSpc>
              <a:buFontTx/>
              <a:buNone/>
            </a:pPr>
            <a:r>
              <a:rPr lang="en-US" altLang="zh-CN" sz="2200">
                <a:solidFill>
                  <a:srgbClr val="3333CC"/>
                </a:solidFill>
                <a:latin typeface="微软雅黑" panose="020B0503020204020204" pitchFamily="34" charset="-122"/>
                <a:ea typeface="微软雅黑" panose="020B0503020204020204" pitchFamily="34" charset="-122"/>
              </a:rPr>
              <a:t>	{	</a:t>
            </a:r>
            <a:r>
              <a:rPr lang="en-US" altLang="zh-CN" sz="2200">
                <a:solidFill>
                  <a:srgbClr val="FF3300"/>
                </a:solidFill>
                <a:latin typeface="微软雅黑" panose="020B0503020204020204" pitchFamily="34" charset="-122"/>
                <a:ea typeface="微软雅黑" panose="020B0503020204020204" pitchFamily="34" charset="-122"/>
              </a:rPr>
              <a:t>int x;</a:t>
            </a:r>
          </a:p>
          <a:p>
            <a:pPr marL="457200" indent="-457200">
              <a:lnSpc>
                <a:spcPct val="100000"/>
              </a:lnSpc>
              <a:buFontTx/>
              <a:buNone/>
            </a:pPr>
            <a:r>
              <a:rPr lang="en-US" altLang="zh-CN" sz="2200">
                <a:solidFill>
                  <a:srgbClr val="3333CC"/>
                </a:solidFill>
                <a:latin typeface="微软雅黑" panose="020B0503020204020204" pitchFamily="34" charset="-122"/>
                <a:ea typeface="微软雅黑" panose="020B0503020204020204" pitchFamily="34" charset="-122"/>
              </a:rPr>
              <a:t>		printf(“x=%d\n”, x)</a:t>
            </a:r>
            <a:r>
              <a:rPr lang="zh-CN" altLang="en-US" sz="2200">
                <a:solidFill>
                  <a:srgbClr val="3333CC"/>
                </a:solidFill>
                <a:latin typeface="微软雅黑" panose="020B0503020204020204" pitchFamily="34" charset="-122"/>
                <a:ea typeface="微软雅黑" panose="020B0503020204020204" pitchFamily="34" charset="-122"/>
              </a:rPr>
              <a:t>；</a:t>
            </a:r>
          </a:p>
          <a:p>
            <a:pPr marL="457200" indent="-457200">
              <a:lnSpc>
                <a:spcPct val="100000"/>
              </a:lnSpc>
              <a:buFontTx/>
              <a:buNone/>
            </a:pPr>
            <a:r>
              <a:rPr lang="en-US" altLang="zh-CN" sz="2200">
                <a:solidFill>
                  <a:srgbClr val="3333CC"/>
                </a:solidFill>
                <a:latin typeface="微软雅黑" panose="020B0503020204020204" pitchFamily="34" charset="-122"/>
                <a:ea typeface="微软雅黑" panose="020B0503020204020204" pitchFamily="34" charset="-122"/>
              </a:rPr>
              <a:t>	}</a:t>
            </a:r>
          </a:p>
        </p:txBody>
      </p:sp>
      <p:grpSp>
        <p:nvGrpSpPr>
          <p:cNvPr id="817161" name="Group 9">
            <a:extLst>
              <a:ext uri="{FF2B5EF4-FFF2-40B4-BE49-F238E27FC236}">
                <a16:creationId xmlns:a16="http://schemas.microsoft.com/office/drawing/2014/main" id="{EE256B41-4C88-4D36-B9C5-7C6E2F05E293}"/>
              </a:ext>
            </a:extLst>
          </p:cNvPr>
          <p:cNvGrpSpPr>
            <a:grpSpLocks/>
          </p:cNvGrpSpPr>
          <p:nvPr/>
        </p:nvGrpSpPr>
        <p:grpSpPr bwMode="auto">
          <a:xfrm>
            <a:off x="179388" y="4508500"/>
            <a:ext cx="3852862" cy="2030413"/>
            <a:chOff x="113" y="2840"/>
            <a:chExt cx="2427" cy="1279"/>
          </a:xfrm>
        </p:grpSpPr>
        <p:sp>
          <p:nvSpPr>
            <p:cNvPr id="817157" name="Rectangle 5">
              <a:extLst>
                <a:ext uri="{FF2B5EF4-FFF2-40B4-BE49-F238E27FC236}">
                  <a16:creationId xmlns:a16="http://schemas.microsoft.com/office/drawing/2014/main" id="{ACA55C0C-5B9C-4564-9E84-3AF4FEE92BC3}"/>
                </a:ext>
              </a:extLst>
            </p:cNvPr>
            <p:cNvSpPr>
              <a:spLocks noChangeArrowheads="1"/>
            </p:cNvSpPr>
            <p:nvPr/>
          </p:nvSpPr>
          <p:spPr bwMode="auto">
            <a:xfrm>
              <a:off x="113" y="2840"/>
              <a:ext cx="2427" cy="1279"/>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5000"/>
                </a:lnSpc>
              </a:pPr>
              <a:r>
                <a:rPr lang="en-US" altLang="zh-CN" sz="2200">
                  <a:solidFill>
                    <a:srgbClr val="3333CC"/>
                  </a:solidFill>
                  <a:latin typeface="微软雅黑" panose="020B0503020204020204" pitchFamily="34" charset="-122"/>
                  <a:ea typeface="微软雅黑" panose="020B0503020204020204" pitchFamily="34" charset="-122"/>
                </a:rPr>
                <a:t>int x=100</a:t>
              </a:r>
              <a:r>
                <a:rPr lang="zh-CN" altLang="en-US" sz="2200">
                  <a:solidFill>
                    <a:srgbClr val="3333CC"/>
                  </a:solidFill>
                  <a:latin typeface="微软雅黑" panose="020B0503020204020204" pitchFamily="34" charset="-122"/>
                  <a:ea typeface="微软雅黑" panose="020B0503020204020204" pitchFamily="34" charset="-122"/>
                </a:rPr>
                <a:t>；</a:t>
              </a:r>
            </a:p>
            <a:p>
              <a:pPr>
                <a:lnSpc>
                  <a:spcPct val="115000"/>
                </a:lnSpc>
              </a:pPr>
              <a:r>
                <a:rPr lang="en-US" altLang="zh-CN" sz="2200">
                  <a:solidFill>
                    <a:srgbClr val="3333CC"/>
                  </a:solidFill>
                  <a:latin typeface="微软雅黑" panose="020B0503020204020204" pitchFamily="34" charset="-122"/>
                  <a:ea typeface="微软雅黑" panose="020B0503020204020204" pitchFamily="34" charset="-122"/>
                </a:rPr>
                <a:t>void main ( )</a:t>
              </a:r>
            </a:p>
            <a:p>
              <a:pPr>
                <a:lnSpc>
                  <a:spcPct val="115000"/>
                </a:lnSpc>
              </a:pPr>
              <a:r>
                <a:rPr lang="en-US" altLang="zh-CN" sz="2200">
                  <a:solidFill>
                    <a:srgbClr val="3333CC"/>
                  </a:solidFill>
                  <a:latin typeface="微软雅黑" panose="020B0503020204020204" pitchFamily="34" charset="-122"/>
                  <a:ea typeface="微软雅黑" panose="020B0503020204020204" pitchFamily="34" charset="-122"/>
                </a:rPr>
                <a:t>{	int x=10;</a:t>
              </a:r>
            </a:p>
            <a:p>
              <a:pPr>
                <a:lnSpc>
                  <a:spcPct val="115000"/>
                </a:lnSpc>
              </a:pPr>
              <a:r>
                <a:rPr lang="en-US" altLang="zh-CN" sz="2200">
                  <a:solidFill>
                    <a:srgbClr val="3333CC"/>
                  </a:solidFill>
                  <a:latin typeface="微软雅黑" panose="020B0503020204020204" pitchFamily="34" charset="-122"/>
                  <a:ea typeface="微软雅黑" panose="020B0503020204020204" pitchFamily="34" charset="-122"/>
                </a:rPr>
                <a:t>	printf(“x=%d\n”, x)</a:t>
              </a:r>
              <a:r>
                <a:rPr lang="zh-CN" altLang="en-US" sz="2200">
                  <a:solidFill>
                    <a:srgbClr val="3333CC"/>
                  </a:solidFill>
                  <a:latin typeface="微软雅黑" panose="020B0503020204020204" pitchFamily="34" charset="-122"/>
                  <a:ea typeface="微软雅黑" panose="020B0503020204020204" pitchFamily="34" charset="-122"/>
                </a:rPr>
                <a:t>；</a:t>
              </a:r>
            </a:p>
            <a:p>
              <a:pPr>
                <a:lnSpc>
                  <a:spcPct val="115000"/>
                </a:lnSpc>
              </a:pPr>
              <a:r>
                <a:rPr lang="en-US" altLang="zh-CN" sz="2200">
                  <a:solidFill>
                    <a:srgbClr val="3333CC"/>
                  </a:solidFill>
                  <a:latin typeface="微软雅黑" panose="020B0503020204020204" pitchFamily="34" charset="-122"/>
                  <a:ea typeface="微软雅黑" panose="020B0503020204020204" pitchFamily="34" charset="-122"/>
                </a:rPr>
                <a:t>}</a:t>
              </a:r>
            </a:p>
          </p:txBody>
        </p:sp>
        <p:sp>
          <p:nvSpPr>
            <p:cNvPr id="817158" name="Line 6">
              <a:extLst>
                <a:ext uri="{FF2B5EF4-FFF2-40B4-BE49-F238E27FC236}">
                  <a16:creationId xmlns:a16="http://schemas.microsoft.com/office/drawing/2014/main" id="{0032128B-7921-4D29-9767-EB8A170CAE9C}"/>
                </a:ext>
              </a:extLst>
            </p:cNvPr>
            <p:cNvSpPr>
              <a:spLocks noChangeShapeType="1"/>
            </p:cNvSpPr>
            <p:nvPr/>
          </p:nvSpPr>
          <p:spPr bwMode="auto">
            <a:xfrm>
              <a:off x="414" y="3606"/>
              <a:ext cx="765"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817162" name="Group 10">
            <a:extLst>
              <a:ext uri="{FF2B5EF4-FFF2-40B4-BE49-F238E27FC236}">
                <a16:creationId xmlns:a16="http://schemas.microsoft.com/office/drawing/2014/main" id="{7FBF855C-3343-47BA-8728-F2623A549064}"/>
              </a:ext>
            </a:extLst>
          </p:cNvPr>
          <p:cNvGrpSpPr>
            <a:grpSpLocks/>
          </p:cNvGrpSpPr>
          <p:nvPr/>
        </p:nvGrpSpPr>
        <p:grpSpPr bwMode="auto">
          <a:xfrm>
            <a:off x="4572000" y="4508500"/>
            <a:ext cx="4321175" cy="2030413"/>
            <a:chOff x="2880" y="2840"/>
            <a:chExt cx="2722" cy="1279"/>
          </a:xfrm>
        </p:grpSpPr>
        <p:sp>
          <p:nvSpPr>
            <p:cNvPr id="817156" name="Rectangle 4">
              <a:extLst>
                <a:ext uri="{FF2B5EF4-FFF2-40B4-BE49-F238E27FC236}">
                  <a16:creationId xmlns:a16="http://schemas.microsoft.com/office/drawing/2014/main" id="{DC446972-E572-4AE0-9C93-A0E0204042AF}"/>
                </a:ext>
              </a:extLst>
            </p:cNvPr>
            <p:cNvSpPr>
              <a:spLocks noChangeArrowheads="1"/>
            </p:cNvSpPr>
            <p:nvPr/>
          </p:nvSpPr>
          <p:spPr bwMode="auto">
            <a:xfrm>
              <a:off x="2880" y="2840"/>
              <a:ext cx="2722" cy="1279"/>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rIns="18000">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5000"/>
                </a:lnSpc>
              </a:pPr>
              <a:r>
                <a:rPr lang="en-US" altLang="zh-CN" sz="2200">
                  <a:solidFill>
                    <a:srgbClr val="3333CC"/>
                  </a:solidFill>
                  <a:latin typeface="微软雅黑" panose="020B0503020204020204" pitchFamily="34" charset="-122"/>
                  <a:ea typeface="微软雅黑" panose="020B0503020204020204" pitchFamily="34" charset="-122"/>
                </a:rPr>
                <a:t>    int x=100</a:t>
              </a:r>
              <a:r>
                <a:rPr lang="zh-CN" altLang="en-US" sz="2200">
                  <a:solidFill>
                    <a:srgbClr val="3333CC"/>
                  </a:solidFill>
                  <a:latin typeface="微软雅黑" panose="020B0503020204020204" pitchFamily="34" charset="-122"/>
                  <a:ea typeface="微软雅黑" panose="020B0503020204020204" pitchFamily="34" charset="-122"/>
                </a:rPr>
                <a:t>；</a:t>
              </a:r>
            </a:p>
            <a:p>
              <a:pPr>
                <a:lnSpc>
                  <a:spcPct val="115000"/>
                </a:lnSpc>
              </a:pPr>
              <a:r>
                <a:rPr lang="en-US" altLang="zh-CN" sz="2200">
                  <a:solidFill>
                    <a:srgbClr val="3333CC"/>
                  </a:solidFill>
                  <a:latin typeface="微软雅黑" panose="020B0503020204020204" pitchFamily="34" charset="-122"/>
                  <a:ea typeface="微软雅黑" panose="020B0503020204020204" pitchFamily="34" charset="-122"/>
                </a:rPr>
                <a:t>	void main ( )</a:t>
              </a:r>
            </a:p>
            <a:p>
              <a:pPr>
                <a:lnSpc>
                  <a:spcPct val="115000"/>
                </a:lnSpc>
              </a:pPr>
              <a:r>
                <a:rPr lang="en-US" altLang="zh-CN" sz="2200">
                  <a:solidFill>
                    <a:srgbClr val="3333CC"/>
                  </a:solidFill>
                  <a:latin typeface="微软雅黑" panose="020B0503020204020204" pitchFamily="34" charset="-122"/>
                  <a:ea typeface="微软雅黑" panose="020B0503020204020204" pitchFamily="34" charset="-122"/>
                </a:rPr>
                <a:t>	{	static int x;</a:t>
              </a:r>
            </a:p>
            <a:p>
              <a:pPr>
                <a:lnSpc>
                  <a:spcPct val="115000"/>
                </a:lnSpc>
              </a:pPr>
              <a:r>
                <a:rPr lang="en-US" altLang="zh-CN" sz="2200">
                  <a:solidFill>
                    <a:srgbClr val="3333CC"/>
                  </a:solidFill>
                  <a:latin typeface="微软雅黑" panose="020B0503020204020204" pitchFamily="34" charset="-122"/>
                  <a:ea typeface="微软雅黑" panose="020B0503020204020204" pitchFamily="34" charset="-122"/>
                </a:rPr>
                <a:t>		printf(“x=%d\n”, x)</a:t>
              </a:r>
              <a:r>
                <a:rPr lang="zh-CN" altLang="en-US" sz="2200">
                  <a:solidFill>
                    <a:srgbClr val="3333CC"/>
                  </a:solidFill>
                  <a:latin typeface="微软雅黑" panose="020B0503020204020204" pitchFamily="34" charset="-122"/>
                  <a:ea typeface="微软雅黑" panose="020B0503020204020204" pitchFamily="34" charset="-122"/>
                </a:rPr>
                <a:t>；</a:t>
              </a:r>
            </a:p>
            <a:p>
              <a:pPr>
                <a:lnSpc>
                  <a:spcPct val="115000"/>
                </a:lnSpc>
              </a:pPr>
              <a:r>
                <a:rPr lang="en-US" altLang="zh-CN" sz="2200">
                  <a:solidFill>
                    <a:srgbClr val="3333CC"/>
                  </a:solidFill>
                  <a:latin typeface="微软雅黑" panose="020B0503020204020204" pitchFamily="34" charset="-122"/>
                  <a:ea typeface="微软雅黑" panose="020B0503020204020204" pitchFamily="34" charset="-122"/>
                </a:rPr>
                <a:t>	}</a:t>
              </a:r>
            </a:p>
          </p:txBody>
        </p:sp>
        <p:sp>
          <p:nvSpPr>
            <p:cNvPr id="817159" name="Line 7">
              <a:extLst>
                <a:ext uri="{FF2B5EF4-FFF2-40B4-BE49-F238E27FC236}">
                  <a16:creationId xmlns:a16="http://schemas.microsoft.com/office/drawing/2014/main" id="{FB6108EC-B1A0-434B-97F1-EFC38EEB3EF4}"/>
                </a:ext>
              </a:extLst>
            </p:cNvPr>
            <p:cNvSpPr>
              <a:spLocks noChangeShapeType="1"/>
            </p:cNvSpPr>
            <p:nvPr/>
          </p:nvSpPr>
          <p:spPr bwMode="auto">
            <a:xfrm>
              <a:off x="3475" y="3606"/>
              <a:ext cx="908"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817160" name="Text Box 8">
            <a:extLst>
              <a:ext uri="{FF2B5EF4-FFF2-40B4-BE49-F238E27FC236}">
                <a16:creationId xmlns:a16="http://schemas.microsoft.com/office/drawing/2014/main" id="{4A907E9B-7B84-4A37-B2B5-6DD9388FC621}"/>
              </a:ext>
            </a:extLst>
          </p:cNvPr>
          <p:cNvSpPr txBox="1">
            <a:spLocks noChangeArrowheads="1"/>
          </p:cNvSpPr>
          <p:nvPr/>
        </p:nvSpPr>
        <p:spPr bwMode="auto">
          <a:xfrm>
            <a:off x="4481513" y="3878263"/>
            <a:ext cx="35099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latin typeface="微软雅黑" panose="020B0503020204020204" pitchFamily="34" charset="-122"/>
                <a:ea typeface="微软雅黑" panose="020B0503020204020204" pitchFamily="34" charset="-122"/>
              </a:rPr>
              <a:t>稍作修改后输出结果是什么？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7160"/>
                                        </p:tgtEl>
                                        <p:attrNameLst>
                                          <p:attrName>style.visibility</p:attrName>
                                        </p:attrNameLst>
                                      </p:cBhvr>
                                      <p:to>
                                        <p:strVal val="visible"/>
                                      </p:to>
                                    </p:set>
                                    <p:animEffect transition="in" filter="blinds(horizontal)">
                                      <p:cBhvr>
                                        <p:cTn id="7" dur="500"/>
                                        <p:tgtEl>
                                          <p:spTgt spid="8171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17161"/>
                                        </p:tgtEl>
                                        <p:attrNameLst>
                                          <p:attrName>style.visibility</p:attrName>
                                        </p:attrNameLst>
                                      </p:cBhvr>
                                      <p:to>
                                        <p:strVal val="visible"/>
                                      </p:to>
                                    </p:set>
                                    <p:animEffect transition="in" filter="blinds(horizontal)">
                                      <p:cBhvr>
                                        <p:cTn id="12" dur="500"/>
                                        <p:tgtEl>
                                          <p:spTgt spid="8171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17162"/>
                                        </p:tgtEl>
                                        <p:attrNameLst>
                                          <p:attrName>style.visibility</p:attrName>
                                        </p:attrNameLst>
                                      </p:cBhvr>
                                      <p:to>
                                        <p:strVal val="visible"/>
                                      </p:to>
                                    </p:set>
                                    <p:animEffect transition="in" filter="blinds(horizontal)">
                                      <p:cBhvr>
                                        <p:cTn id="17" dur="500"/>
                                        <p:tgtEl>
                                          <p:spTgt spid="817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7160" grpId="0"/>
    </p:bld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18180" name="Picture 4">
            <a:extLst>
              <a:ext uri="{FF2B5EF4-FFF2-40B4-BE49-F238E27FC236}">
                <a16:creationId xmlns:a16="http://schemas.microsoft.com/office/drawing/2014/main" id="{32450EAC-B915-496C-84F3-5B742F9D49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0" y="1719263"/>
            <a:ext cx="8596313" cy="499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8181" name="Line 5">
            <a:extLst>
              <a:ext uri="{FF2B5EF4-FFF2-40B4-BE49-F238E27FC236}">
                <a16:creationId xmlns:a16="http://schemas.microsoft.com/office/drawing/2014/main" id="{D446FC7C-7B42-48BF-9DA9-D1972AE15779}"/>
              </a:ext>
            </a:extLst>
          </p:cNvPr>
          <p:cNvSpPr>
            <a:spLocks noChangeShapeType="1"/>
          </p:cNvSpPr>
          <p:nvPr/>
        </p:nvSpPr>
        <p:spPr bwMode="auto">
          <a:xfrm>
            <a:off x="5337175" y="4418013"/>
            <a:ext cx="3014663"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18182" name="Line 6">
            <a:extLst>
              <a:ext uri="{FF2B5EF4-FFF2-40B4-BE49-F238E27FC236}">
                <a16:creationId xmlns:a16="http://schemas.microsoft.com/office/drawing/2014/main" id="{985F9032-5591-4D7A-BBB5-A5935D0853D4}"/>
              </a:ext>
            </a:extLst>
          </p:cNvPr>
          <p:cNvSpPr>
            <a:spLocks noChangeShapeType="1"/>
          </p:cNvSpPr>
          <p:nvPr/>
        </p:nvSpPr>
        <p:spPr bwMode="auto">
          <a:xfrm>
            <a:off x="5381625" y="4867275"/>
            <a:ext cx="3014663"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18190" name="Rectangle 14">
            <a:extLst>
              <a:ext uri="{FF2B5EF4-FFF2-40B4-BE49-F238E27FC236}">
                <a16:creationId xmlns:a16="http://schemas.microsoft.com/office/drawing/2014/main" id="{A5086A1D-28C9-4304-899E-708D968C38B5}"/>
              </a:ext>
            </a:extLst>
          </p:cNvPr>
          <p:cNvSpPr>
            <a:spLocks noChangeArrowheads="1"/>
          </p:cNvSpPr>
          <p:nvPr/>
        </p:nvSpPr>
        <p:spPr bwMode="auto">
          <a:xfrm>
            <a:off x="6281738" y="4868863"/>
            <a:ext cx="1350962" cy="450850"/>
          </a:xfrm>
          <a:prstGeom prst="rect">
            <a:avLst/>
          </a:prstGeom>
          <a:solidFill>
            <a:srgbClr val="800080">
              <a:alpha val="28999"/>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8191" name="Line 15">
            <a:extLst>
              <a:ext uri="{FF2B5EF4-FFF2-40B4-BE49-F238E27FC236}">
                <a16:creationId xmlns:a16="http://schemas.microsoft.com/office/drawing/2014/main" id="{2B2C1FBF-7884-4F9A-AFC4-FB6B227A7E23}"/>
              </a:ext>
            </a:extLst>
          </p:cNvPr>
          <p:cNvSpPr>
            <a:spLocks noChangeShapeType="1"/>
          </p:cNvSpPr>
          <p:nvPr/>
        </p:nvSpPr>
        <p:spPr bwMode="auto">
          <a:xfrm>
            <a:off x="2727325" y="1314450"/>
            <a:ext cx="3554413" cy="3824288"/>
          </a:xfrm>
          <a:prstGeom prst="line">
            <a:avLst/>
          </a:prstGeom>
          <a:noFill/>
          <a:ln w="28575">
            <a:solidFill>
              <a:srgbClr val="00502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18192" name="Line 16">
            <a:extLst>
              <a:ext uri="{FF2B5EF4-FFF2-40B4-BE49-F238E27FC236}">
                <a16:creationId xmlns:a16="http://schemas.microsoft.com/office/drawing/2014/main" id="{B3205539-7EF7-4197-B0B7-65AC9BD71148}"/>
              </a:ext>
            </a:extLst>
          </p:cNvPr>
          <p:cNvSpPr>
            <a:spLocks noChangeShapeType="1"/>
          </p:cNvSpPr>
          <p:nvPr/>
        </p:nvSpPr>
        <p:spPr bwMode="auto">
          <a:xfrm>
            <a:off x="3806825" y="1268413"/>
            <a:ext cx="2520950" cy="2881312"/>
          </a:xfrm>
          <a:prstGeom prst="line">
            <a:avLst/>
          </a:prstGeom>
          <a:noFill/>
          <a:ln w="28575">
            <a:solidFill>
              <a:srgbClr val="00502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18195" name="Rectangle 19">
            <a:extLst>
              <a:ext uri="{FF2B5EF4-FFF2-40B4-BE49-F238E27FC236}">
                <a16:creationId xmlns:a16="http://schemas.microsoft.com/office/drawing/2014/main" id="{778A4146-CC63-42AC-A976-9C97AEA3BAF3}"/>
              </a:ext>
            </a:extLst>
          </p:cNvPr>
          <p:cNvSpPr>
            <a:spLocks noChangeArrowheads="1"/>
          </p:cNvSpPr>
          <p:nvPr/>
        </p:nvSpPr>
        <p:spPr bwMode="auto">
          <a:xfrm>
            <a:off x="250825" y="142875"/>
            <a:ext cx="4572000" cy="15525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solidFill>
                  <a:srgbClr val="3333CC"/>
                </a:solidFill>
                <a:latin typeface="微软雅黑" panose="020B0503020204020204" pitchFamily="34" charset="-122"/>
                <a:ea typeface="微软雅黑" panose="020B0503020204020204" pitchFamily="34" charset="-122"/>
              </a:rPr>
              <a:t>void main ( )</a:t>
            </a:r>
          </a:p>
          <a:p>
            <a:r>
              <a:rPr lang="en-US" altLang="zh-CN" sz="2400">
                <a:solidFill>
                  <a:srgbClr val="3333CC"/>
                </a:solidFill>
                <a:latin typeface="微软雅黑" panose="020B0503020204020204" pitchFamily="34" charset="-122"/>
                <a:ea typeface="微软雅黑" panose="020B0503020204020204" pitchFamily="34" charset="-122"/>
              </a:rPr>
              <a:t>{	</a:t>
            </a:r>
            <a:r>
              <a:rPr lang="en-US" altLang="zh-CN" sz="2400">
                <a:solidFill>
                  <a:srgbClr val="FF3300"/>
                </a:solidFill>
                <a:latin typeface="微软雅黑" panose="020B0503020204020204" pitchFamily="34" charset="-122"/>
                <a:ea typeface="微软雅黑" panose="020B0503020204020204" pitchFamily="34" charset="-122"/>
              </a:rPr>
              <a:t>int x;</a:t>
            </a:r>
          </a:p>
          <a:p>
            <a:r>
              <a:rPr lang="en-US" altLang="zh-CN" sz="2400">
                <a:solidFill>
                  <a:srgbClr val="3333CC"/>
                </a:solidFill>
                <a:latin typeface="微软雅黑" panose="020B0503020204020204" pitchFamily="34" charset="-122"/>
                <a:ea typeface="微软雅黑" panose="020B0503020204020204" pitchFamily="34" charset="-122"/>
              </a:rPr>
              <a:t>	printf(“x=%d\n”, x)</a:t>
            </a:r>
            <a:r>
              <a:rPr lang="zh-CN" altLang="en-US" sz="2400">
                <a:solidFill>
                  <a:srgbClr val="3333CC"/>
                </a:solidFill>
                <a:latin typeface="微软雅黑" panose="020B0503020204020204" pitchFamily="34" charset="-122"/>
                <a:ea typeface="微软雅黑" panose="020B0503020204020204" pitchFamily="34" charset="-122"/>
              </a:rPr>
              <a:t>；</a:t>
            </a:r>
          </a:p>
          <a:p>
            <a:r>
              <a:rPr lang="en-US" altLang="zh-CN" sz="2400">
                <a:solidFill>
                  <a:srgbClr val="3333CC"/>
                </a:solidFill>
                <a:latin typeface="微软雅黑" panose="020B0503020204020204" pitchFamily="34" charset="-122"/>
                <a:ea typeface="微软雅黑" panose="020B0503020204020204" pitchFamily="34" charset="-122"/>
              </a:rPr>
              <a:t>}</a:t>
            </a:r>
          </a:p>
        </p:txBody>
      </p:sp>
      <p:sp>
        <p:nvSpPr>
          <p:cNvPr id="818196" name="Text Box 20">
            <a:extLst>
              <a:ext uri="{FF2B5EF4-FFF2-40B4-BE49-F238E27FC236}">
                <a16:creationId xmlns:a16="http://schemas.microsoft.com/office/drawing/2014/main" id="{56A62F1A-5A35-49C9-8545-0A2CDD267A52}"/>
              </a:ext>
            </a:extLst>
          </p:cNvPr>
          <p:cNvSpPr txBox="1">
            <a:spLocks noChangeArrowheads="1"/>
          </p:cNvSpPr>
          <p:nvPr/>
        </p:nvSpPr>
        <p:spPr bwMode="auto">
          <a:xfrm>
            <a:off x="3986213" y="279400"/>
            <a:ext cx="477202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a:solidFill>
                  <a:srgbClr val="CC3300"/>
                </a:solidFill>
                <a:latin typeface="微软雅黑" panose="020B0503020204020204" pitchFamily="34" charset="-122"/>
                <a:ea typeface="微软雅黑" panose="020B0503020204020204" pitchFamily="34" charset="-122"/>
              </a:rPr>
              <a:t>字符串“</a:t>
            </a:r>
            <a:r>
              <a:rPr lang="en-US" altLang="zh-CN" sz="2400">
                <a:solidFill>
                  <a:srgbClr val="CC3300"/>
                </a:solidFill>
                <a:latin typeface="微软雅黑" panose="020B0503020204020204" pitchFamily="34" charset="-122"/>
                <a:ea typeface="微软雅黑" panose="020B0503020204020204" pitchFamily="34" charset="-122"/>
              </a:rPr>
              <a:t>x=%d\n”</a:t>
            </a:r>
            <a:r>
              <a:rPr lang="zh-CN" altLang="en-US" sz="2400">
                <a:solidFill>
                  <a:srgbClr val="CC3300"/>
                </a:solidFill>
                <a:latin typeface="微软雅黑" panose="020B0503020204020204" pitchFamily="34" charset="-122"/>
                <a:ea typeface="微软雅黑" panose="020B0503020204020204" pitchFamily="34" charset="-122"/>
              </a:rPr>
              <a:t>属于只读数据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18180"/>
                                        </p:tgtEl>
                                        <p:attrNameLst>
                                          <p:attrName>style.visibility</p:attrName>
                                        </p:attrNameLst>
                                      </p:cBhvr>
                                      <p:to>
                                        <p:strVal val="visible"/>
                                      </p:to>
                                    </p:set>
                                    <p:animEffect transition="in" filter="blinds(horizontal)">
                                      <p:cBhvr>
                                        <p:cTn id="7" dur="500"/>
                                        <p:tgtEl>
                                          <p:spTgt spid="8181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18181"/>
                                        </p:tgtEl>
                                        <p:attrNameLst>
                                          <p:attrName>style.visibility</p:attrName>
                                        </p:attrNameLst>
                                      </p:cBhvr>
                                      <p:to>
                                        <p:strVal val="visible"/>
                                      </p:to>
                                    </p:set>
                                    <p:animEffect transition="in" filter="blinds(horizontal)">
                                      <p:cBhvr>
                                        <p:cTn id="12" dur="500"/>
                                        <p:tgtEl>
                                          <p:spTgt spid="818181"/>
                                        </p:tgtEl>
                                      </p:cBhvr>
                                    </p:animEffect>
                                  </p:childTnLst>
                                </p:cTn>
                              </p:par>
                              <p:par>
                                <p:cTn id="13" presetID="3" presetClass="entr" presetSubtype="10" fill="hold" nodeType="withEffect">
                                  <p:stCondLst>
                                    <p:cond delay="0"/>
                                  </p:stCondLst>
                                  <p:childTnLst>
                                    <p:set>
                                      <p:cBhvr>
                                        <p:cTn id="14" dur="1" fill="hold">
                                          <p:stCondLst>
                                            <p:cond delay="0"/>
                                          </p:stCondLst>
                                        </p:cTn>
                                        <p:tgtEl>
                                          <p:spTgt spid="818182"/>
                                        </p:tgtEl>
                                        <p:attrNameLst>
                                          <p:attrName>style.visibility</p:attrName>
                                        </p:attrNameLst>
                                      </p:cBhvr>
                                      <p:to>
                                        <p:strVal val="visible"/>
                                      </p:to>
                                    </p:set>
                                    <p:animEffect transition="in" filter="blinds(horizontal)">
                                      <p:cBhvr>
                                        <p:cTn id="15" dur="500"/>
                                        <p:tgtEl>
                                          <p:spTgt spid="81818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818192"/>
                                        </p:tgtEl>
                                        <p:attrNameLst>
                                          <p:attrName>style.visibility</p:attrName>
                                        </p:attrNameLst>
                                      </p:cBhvr>
                                      <p:to>
                                        <p:strVal val="visible"/>
                                      </p:to>
                                    </p:set>
                                    <p:animEffect transition="in" filter="blinds(horizontal)">
                                      <p:cBhvr>
                                        <p:cTn id="20" dur="500"/>
                                        <p:tgtEl>
                                          <p:spTgt spid="81819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818191"/>
                                        </p:tgtEl>
                                        <p:attrNameLst>
                                          <p:attrName>style.visibility</p:attrName>
                                        </p:attrNameLst>
                                      </p:cBhvr>
                                      <p:to>
                                        <p:strVal val="visible"/>
                                      </p:to>
                                    </p:set>
                                    <p:animEffect transition="in" filter="blinds(horizontal)">
                                      <p:cBhvr>
                                        <p:cTn id="25" dur="500"/>
                                        <p:tgtEl>
                                          <p:spTgt spid="81819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818190"/>
                                        </p:tgtEl>
                                        <p:attrNameLst>
                                          <p:attrName>style.visibility</p:attrName>
                                        </p:attrNameLst>
                                      </p:cBhvr>
                                      <p:to>
                                        <p:strVal val="visible"/>
                                      </p:to>
                                    </p:set>
                                    <p:animEffect transition="in" filter="blinds(horizontal)">
                                      <p:cBhvr>
                                        <p:cTn id="30" dur="500"/>
                                        <p:tgtEl>
                                          <p:spTgt spid="81819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818196"/>
                                        </p:tgtEl>
                                        <p:attrNameLst>
                                          <p:attrName>style.visibility</p:attrName>
                                        </p:attrNameLst>
                                      </p:cBhvr>
                                      <p:to>
                                        <p:strVal val="visible"/>
                                      </p:to>
                                    </p:set>
                                    <p:animEffect transition="in" filter="blinds(horizontal)">
                                      <p:cBhvr>
                                        <p:cTn id="35" dur="500"/>
                                        <p:tgtEl>
                                          <p:spTgt spid="81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8196"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0" name="Rectangle 2">
            <a:extLst>
              <a:ext uri="{FF2B5EF4-FFF2-40B4-BE49-F238E27FC236}">
                <a16:creationId xmlns:a16="http://schemas.microsoft.com/office/drawing/2014/main" id="{1BE3941E-94A8-4EF2-9A3B-50930D56B94B}"/>
              </a:ext>
            </a:extLst>
          </p:cNvPr>
          <p:cNvSpPr>
            <a:spLocks noGrp="1" noChangeArrowheads="1"/>
          </p:cNvSpPr>
          <p:nvPr>
            <p:ph type="title"/>
          </p:nvPr>
        </p:nvSpPr>
        <p:spPr/>
        <p:txBody>
          <a:bodyPr/>
          <a:lstStyle/>
          <a:p>
            <a:endParaRPr lang="zh-CN" altLang="en-US"/>
          </a:p>
        </p:txBody>
      </p:sp>
      <p:sp>
        <p:nvSpPr>
          <p:cNvPr id="857091" name="Rectangle 3">
            <a:extLst>
              <a:ext uri="{FF2B5EF4-FFF2-40B4-BE49-F238E27FC236}">
                <a16:creationId xmlns:a16="http://schemas.microsoft.com/office/drawing/2014/main" id="{C839C538-4A21-4232-9470-4B918F92B981}"/>
              </a:ext>
            </a:extLst>
          </p:cNvPr>
          <p:cNvSpPr>
            <a:spLocks noGrp="1" noChangeArrowheads="1"/>
          </p:cNvSpPr>
          <p:nvPr>
            <p:ph type="body" idx="1"/>
          </p:nvPr>
        </p:nvSpPr>
        <p:spPr>
          <a:xfrm>
            <a:off x="296863" y="323850"/>
            <a:ext cx="8370887" cy="5580063"/>
          </a:xfrm>
          <a:solidFill>
            <a:schemeClr val="bg1"/>
          </a:solidFill>
        </p:spPr>
        <p:txBody>
          <a:bodyPr/>
          <a:lstStyle/>
          <a:p>
            <a:pPr>
              <a:buFontTx/>
              <a:buNone/>
            </a:pPr>
            <a:r>
              <a:rPr lang="zh-CN" altLang="en-US" sz="2000">
                <a:latin typeface="微软雅黑" panose="020B0503020204020204" pitchFamily="34" charset="-122"/>
                <a:ea typeface="微软雅黑" panose="020B0503020204020204" pitchFamily="34" charset="-122"/>
              </a:rPr>
              <a:t>参考答案：</a:t>
            </a:r>
          </a:p>
          <a:p>
            <a:pPr>
              <a:spcBef>
                <a:spcPct val="45000"/>
              </a:spcBef>
              <a:buFontTx/>
              <a:buNone/>
            </a:pPr>
            <a:r>
              <a:rPr lang="zh-CN" altLang="en-US" sz="2200">
                <a:solidFill>
                  <a:srgbClr val="3333CC"/>
                </a:solidFill>
                <a:latin typeface="微软雅黑" panose="020B0503020204020204" pitchFamily="34" charset="-122"/>
                <a:ea typeface="微软雅黑" panose="020B0503020204020204" pitchFamily="34" charset="-122"/>
              </a:rPr>
              <a:t>（</a:t>
            </a:r>
            <a:r>
              <a:rPr lang="en-US" altLang="zh-CN" sz="2200">
                <a:solidFill>
                  <a:srgbClr val="3333CC"/>
                </a:solidFill>
                <a:latin typeface="微软雅黑" panose="020B0503020204020204" pitchFamily="34" charset="-122"/>
                <a:ea typeface="微软雅黑" panose="020B0503020204020204" pitchFamily="34" charset="-122"/>
              </a:rPr>
              <a:t>1</a:t>
            </a:r>
            <a:r>
              <a:rPr lang="zh-CN" altLang="en-US" sz="2200">
                <a:solidFill>
                  <a:srgbClr val="3333CC"/>
                </a:solidFill>
                <a:latin typeface="微软雅黑" panose="020B0503020204020204" pitchFamily="34" charset="-122"/>
                <a:ea typeface="微软雅黑" panose="020B0503020204020204" pitchFamily="34" charset="-122"/>
              </a:rPr>
              <a:t>）程序中有两个变量</a:t>
            </a:r>
            <a:r>
              <a:rPr lang="en-US" altLang="zh-CN" sz="2200">
                <a:solidFill>
                  <a:srgbClr val="3333CC"/>
                </a:solidFill>
                <a:latin typeface="微软雅黑" panose="020B0503020204020204" pitchFamily="34" charset="-122"/>
                <a:ea typeface="微软雅黑" panose="020B0503020204020204" pitchFamily="34" charset="-122"/>
              </a:rPr>
              <a:t>x</a:t>
            </a:r>
            <a:r>
              <a:rPr lang="zh-CN" altLang="en-US" sz="2200">
                <a:solidFill>
                  <a:srgbClr val="3333CC"/>
                </a:solidFill>
                <a:latin typeface="微软雅黑" panose="020B0503020204020204" pitchFamily="34" charset="-122"/>
                <a:ea typeface="微软雅黑" panose="020B0503020204020204" pitchFamily="34" charset="-122"/>
              </a:rPr>
              <a:t>，一个是全局变量</a:t>
            </a:r>
            <a:r>
              <a:rPr lang="en-US" altLang="zh-CN" sz="2200">
                <a:solidFill>
                  <a:srgbClr val="3333CC"/>
                </a:solidFill>
                <a:latin typeface="微软雅黑" panose="020B0503020204020204" pitchFamily="34" charset="-122"/>
                <a:ea typeface="微软雅黑" panose="020B0503020204020204" pitchFamily="34" charset="-122"/>
              </a:rPr>
              <a:t>x</a:t>
            </a:r>
            <a:r>
              <a:rPr lang="zh-CN" altLang="en-US" sz="2200">
                <a:solidFill>
                  <a:srgbClr val="3333CC"/>
                </a:solidFill>
                <a:latin typeface="微软雅黑" panose="020B0503020204020204" pitchFamily="34" charset="-122"/>
                <a:ea typeface="微软雅黑" panose="020B0503020204020204" pitchFamily="34" charset="-122"/>
              </a:rPr>
              <a:t>，初值为</a:t>
            </a:r>
            <a:r>
              <a:rPr lang="en-US" altLang="zh-CN" sz="2200">
                <a:solidFill>
                  <a:srgbClr val="3333CC"/>
                </a:solidFill>
                <a:latin typeface="微软雅黑" panose="020B0503020204020204" pitchFamily="34" charset="-122"/>
                <a:ea typeface="微软雅黑" panose="020B0503020204020204" pitchFamily="34" charset="-122"/>
              </a:rPr>
              <a:t>100</a:t>
            </a:r>
            <a:r>
              <a:rPr lang="zh-CN" altLang="en-US" sz="2200">
                <a:solidFill>
                  <a:srgbClr val="3333CC"/>
                </a:solidFill>
                <a:latin typeface="微软雅黑" panose="020B0503020204020204" pitchFamily="34" charset="-122"/>
                <a:ea typeface="微软雅黑" panose="020B0503020204020204" pitchFamily="34" charset="-122"/>
              </a:rPr>
              <a:t>，另一个是局部变量</a:t>
            </a:r>
            <a:r>
              <a:rPr lang="en-US" altLang="zh-CN" sz="2200">
                <a:solidFill>
                  <a:srgbClr val="3333CC"/>
                </a:solidFill>
                <a:latin typeface="微软雅黑" panose="020B0503020204020204" pitchFamily="34" charset="-122"/>
                <a:ea typeface="微软雅黑" panose="020B0503020204020204" pitchFamily="34" charset="-122"/>
              </a:rPr>
              <a:t>x</a:t>
            </a:r>
            <a:r>
              <a:rPr lang="zh-CN" altLang="en-US" sz="2200">
                <a:solidFill>
                  <a:srgbClr val="3333CC"/>
                </a:solidFill>
                <a:latin typeface="微软雅黑" panose="020B0503020204020204" pitchFamily="34" charset="-122"/>
                <a:ea typeface="微软雅黑" panose="020B0503020204020204" pitchFamily="34" charset="-122"/>
              </a:rPr>
              <a:t>，没有赋初值。这里打印出来的</a:t>
            </a:r>
            <a:r>
              <a:rPr lang="en-US" altLang="zh-CN" sz="2200">
                <a:solidFill>
                  <a:srgbClr val="3333CC"/>
                </a:solidFill>
                <a:latin typeface="微软雅黑" panose="020B0503020204020204" pitchFamily="34" charset="-122"/>
                <a:ea typeface="微软雅黑" panose="020B0503020204020204" pitchFamily="34" charset="-122"/>
              </a:rPr>
              <a:t>x</a:t>
            </a:r>
            <a:r>
              <a:rPr lang="zh-CN" altLang="en-US" sz="2200">
                <a:solidFill>
                  <a:srgbClr val="3333CC"/>
                </a:solidFill>
                <a:latin typeface="微软雅黑" panose="020B0503020204020204" pitchFamily="34" charset="-122"/>
                <a:ea typeface="微软雅黑" panose="020B0503020204020204" pitchFamily="34" charset="-122"/>
              </a:rPr>
              <a:t>的值应该是局部变量</a:t>
            </a:r>
            <a:r>
              <a:rPr lang="en-US" altLang="zh-CN" sz="2200">
                <a:solidFill>
                  <a:srgbClr val="3333CC"/>
                </a:solidFill>
                <a:latin typeface="微软雅黑" panose="020B0503020204020204" pitchFamily="34" charset="-122"/>
                <a:ea typeface="微软雅黑" panose="020B0503020204020204" pitchFamily="34" charset="-122"/>
              </a:rPr>
              <a:t>x</a:t>
            </a:r>
            <a:r>
              <a:rPr lang="zh-CN" altLang="en-US" sz="2200">
                <a:solidFill>
                  <a:srgbClr val="3333CC"/>
                </a:solidFill>
                <a:latin typeface="微软雅黑" panose="020B0503020204020204" pitchFamily="34" charset="-122"/>
                <a:ea typeface="微软雅黑" panose="020B0503020204020204" pitchFamily="34" charset="-122"/>
              </a:rPr>
              <a:t>的值，局部变量</a:t>
            </a:r>
            <a:r>
              <a:rPr lang="en-US" altLang="zh-CN" sz="2200">
                <a:solidFill>
                  <a:srgbClr val="3333CC"/>
                </a:solidFill>
                <a:latin typeface="微软雅黑" panose="020B0503020204020204" pitchFamily="34" charset="-122"/>
                <a:ea typeface="微软雅黑" panose="020B0503020204020204" pitchFamily="34" charset="-122"/>
              </a:rPr>
              <a:t>x</a:t>
            </a:r>
            <a:r>
              <a:rPr lang="zh-CN" altLang="en-US" sz="2200">
                <a:solidFill>
                  <a:srgbClr val="3333CC"/>
                </a:solidFill>
                <a:latin typeface="微软雅黑" panose="020B0503020204020204" pitchFamily="34" charset="-122"/>
                <a:ea typeface="微软雅黑" panose="020B0503020204020204" pitchFamily="34" charset="-122"/>
              </a:rPr>
              <a:t>所占的空间是栈中的</a:t>
            </a:r>
            <a:r>
              <a:rPr lang="en-US" altLang="zh-CN" sz="2200">
                <a:solidFill>
                  <a:srgbClr val="3333CC"/>
                </a:solidFill>
                <a:latin typeface="微软雅黑" panose="020B0503020204020204" pitchFamily="34" charset="-122"/>
                <a:ea typeface="微软雅黑" panose="020B0503020204020204" pitchFamily="34" charset="-122"/>
              </a:rPr>
              <a:t>4</a:t>
            </a:r>
            <a:r>
              <a:rPr lang="zh-CN" altLang="en-US" sz="2200">
                <a:solidFill>
                  <a:srgbClr val="3333CC"/>
                </a:solidFill>
                <a:latin typeface="微软雅黑" panose="020B0503020204020204" pitchFamily="34" charset="-122"/>
                <a:ea typeface="微软雅黑" panose="020B0503020204020204" pitchFamily="34" charset="-122"/>
              </a:rPr>
              <a:t>个单元，栈中存储单元的内容不会进行初始化，除非局部变量赋初值，因而</a:t>
            </a:r>
            <a:r>
              <a:rPr lang="zh-CN" altLang="en-US" sz="2200">
                <a:solidFill>
                  <a:srgbClr val="FF3300"/>
                </a:solidFill>
                <a:latin typeface="微软雅黑" panose="020B0503020204020204" pitchFamily="34" charset="-122"/>
                <a:ea typeface="微软雅黑" panose="020B0503020204020204" pitchFamily="34" charset="-122"/>
              </a:rPr>
              <a:t>局部变量</a:t>
            </a:r>
            <a:r>
              <a:rPr lang="en-US" altLang="zh-CN" sz="2200">
                <a:solidFill>
                  <a:srgbClr val="FF3300"/>
                </a:solidFill>
                <a:latin typeface="微软雅黑" panose="020B0503020204020204" pitchFamily="34" charset="-122"/>
                <a:ea typeface="微软雅黑" panose="020B0503020204020204" pitchFamily="34" charset="-122"/>
              </a:rPr>
              <a:t>x</a:t>
            </a:r>
            <a:r>
              <a:rPr lang="zh-CN" altLang="en-US" sz="2200">
                <a:solidFill>
                  <a:srgbClr val="FF3300"/>
                </a:solidFill>
                <a:latin typeface="微软雅黑" panose="020B0503020204020204" pitchFamily="34" charset="-122"/>
                <a:ea typeface="微软雅黑" panose="020B0503020204020204" pitchFamily="34" charset="-122"/>
              </a:rPr>
              <a:t>的值是一个随机数</a:t>
            </a:r>
            <a:r>
              <a:rPr lang="zh-CN" altLang="en-US" sz="2200">
                <a:solidFill>
                  <a:srgbClr val="3333CC"/>
                </a:solidFill>
                <a:latin typeface="微软雅黑" panose="020B0503020204020204" pitchFamily="34" charset="-122"/>
                <a:ea typeface="微软雅黑" panose="020B0503020204020204" pitchFamily="34" charset="-122"/>
              </a:rPr>
              <a:t>（例如，我运行该程序两次得到的结果分别是 </a:t>
            </a:r>
            <a:r>
              <a:rPr lang="en-US" altLang="zh-CN" sz="2200">
                <a:solidFill>
                  <a:srgbClr val="3333CC"/>
                </a:solidFill>
                <a:latin typeface="微软雅黑" panose="020B0503020204020204" pitchFamily="34" charset="-122"/>
                <a:ea typeface="微软雅黑" panose="020B0503020204020204" pitchFamily="34" charset="-122"/>
              </a:rPr>
              <a:t>x=-1217400844 </a:t>
            </a:r>
            <a:r>
              <a:rPr lang="zh-CN" altLang="en-US" sz="2200">
                <a:solidFill>
                  <a:srgbClr val="3333CC"/>
                </a:solidFill>
                <a:latin typeface="微软雅黑" panose="020B0503020204020204" pitchFamily="34" charset="-122"/>
                <a:ea typeface="微软雅黑" panose="020B0503020204020204" pitchFamily="34" charset="-122"/>
              </a:rPr>
              <a:t>和 </a:t>
            </a:r>
            <a:r>
              <a:rPr lang="en-US" altLang="zh-CN" sz="2200">
                <a:solidFill>
                  <a:srgbClr val="3333CC"/>
                </a:solidFill>
                <a:latin typeface="微软雅黑" panose="020B0503020204020204" pitchFamily="34" charset="-122"/>
                <a:ea typeface="微软雅黑" panose="020B0503020204020204" pitchFamily="34" charset="-122"/>
              </a:rPr>
              <a:t>x=-1217273868</a:t>
            </a:r>
            <a:r>
              <a:rPr lang="zh-CN" altLang="en-US" sz="2200">
                <a:solidFill>
                  <a:srgbClr val="3333CC"/>
                </a:solidFill>
                <a:latin typeface="微软雅黑" panose="020B0503020204020204" pitchFamily="34" charset="-122"/>
                <a:ea typeface="微软雅黑" panose="020B0503020204020204" pitchFamily="34" charset="-122"/>
              </a:rPr>
              <a:t>）。而全局变量所占空间的初值一定是确定的，要么是程序所赋予的初值，要么是</a:t>
            </a:r>
            <a:r>
              <a:rPr lang="en-US" altLang="zh-CN" sz="2200">
                <a:solidFill>
                  <a:srgbClr val="3333CC"/>
                </a:solidFill>
                <a:latin typeface="微软雅黑" panose="020B0503020204020204" pitchFamily="34" charset="-122"/>
                <a:ea typeface="微软雅黑" panose="020B0503020204020204" pitchFamily="34" charset="-122"/>
              </a:rPr>
              <a:t>0</a:t>
            </a:r>
            <a:r>
              <a:rPr lang="zh-CN" altLang="en-US" sz="2200">
                <a:solidFill>
                  <a:srgbClr val="3333CC"/>
                </a:solidFill>
                <a:latin typeface="微软雅黑" panose="020B0503020204020204" pitchFamily="34" charset="-122"/>
                <a:ea typeface="微软雅黑" panose="020B0503020204020204" pitchFamily="34" charset="-122"/>
              </a:rPr>
              <a:t>（未赋初值时）。</a:t>
            </a:r>
          </a:p>
          <a:p>
            <a:pPr>
              <a:spcBef>
                <a:spcPct val="45000"/>
              </a:spcBef>
              <a:buFontTx/>
              <a:buNone/>
            </a:pPr>
            <a:r>
              <a:rPr lang="zh-CN" altLang="en-US" sz="2200">
                <a:solidFill>
                  <a:srgbClr val="3333CC"/>
                </a:solidFill>
                <a:latin typeface="微软雅黑" panose="020B0503020204020204" pitchFamily="34" charset="-122"/>
                <a:ea typeface="微软雅黑" panose="020B0503020204020204" pitchFamily="34" charset="-122"/>
              </a:rPr>
              <a:t>（</a:t>
            </a:r>
            <a:r>
              <a:rPr lang="en-US" altLang="zh-CN" sz="2200">
                <a:solidFill>
                  <a:srgbClr val="3333CC"/>
                </a:solidFill>
                <a:latin typeface="微软雅黑" panose="020B0503020204020204" pitchFamily="34" charset="-122"/>
                <a:ea typeface="微软雅黑" panose="020B0503020204020204" pitchFamily="34" charset="-122"/>
              </a:rPr>
              <a:t>2</a:t>
            </a:r>
            <a:r>
              <a:rPr lang="zh-CN" altLang="en-US" sz="2200">
                <a:solidFill>
                  <a:srgbClr val="3333CC"/>
                </a:solidFill>
                <a:latin typeface="微软雅黑" panose="020B0503020204020204" pitchFamily="34" charset="-122"/>
                <a:ea typeface="微软雅黑" panose="020B0503020204020204" pitchFamily="34" charset="-122"/>
              </a:rPr>
              <a:t>）</a:t>
            </a:r>
            <a:r>
              <a:rPr lang="en-US" altLang="zh-CN" sz="2200">
                <a:solidFill>
                  <a:srgbClr val="3333CC"/>
                </a:solidFill>
                <a:latin typeface="微软雅黑" panose="020B0503020204020204" pitchFamily="34" charset="-122"/>
                <a:ea typeface="微软雅黑" panose="020B0503020204020204" pitchFamily="34" charset="-122"/>
              </a:rPr>
              <a:t>main</a:t>
            </a:r>
            <a:r>
              <a:rPr lang="zh-CN" altLang="en-US" sz="2200">
                <a:solidFill>
                  <a:srgbClr val="3333CC"/>
                </a:solidFill>
                <a:latin typeface="微软雅黑" panose="020B0503020204020204" pitchFamily="34" charset="-122"/>
                <a:ea typeface="微软雅黑" panose="020B0503020204020204" pitchFamily="34" charset="-122"/>
              </a:rPr>
              <a:t>函数反汇编后的结果如下，这里局部变量</a:t>
            </a:r>
            <a:r>
              <a:rPr lang="en-US" altLang="zh-CN" sz="2200">
                <a:solidFill>
                  <a:srgbClr val="3333CC"/>
                </a:solidFill>
                <a:latin typeface="微软雅黑" panose="020B0503020204020204" pitchFamily="34" charset="-122"/>
                <a:ea typeface="微软雅黑" panose="020B0503020204020204" pitchFamily="34" charset="-122"/>
              </a:rPr>
              <a:t>x</a:t>
            </a:r>
            <a:r>
              <a:rPr lang="zh-CN" altLang="en-US" sz="2200">
                <a:solidFill>
                  <a:srgbClr val="3333CC"/>
                </a:solidFill>
                <a:latin typeface="微软雅黑" panose="020B0503020204020204" pitchFamily="34" charset="-122"/>
                <a:ea typeface="微软雅黑" panose="020B0503020204020204" pitchFamily="34" charset="-122"/>
              </a:rPr>
              <a:t>所占空间的首地址为</a:t>
            </a:r>
            <a:r>
              <a:rPr lang="en-US" altLang="zh-CN" sz="2200">
                <a:solidFill>
                  <a:srgbClr val="3333CC"/>
                </a:solidFill>
                <a:latin typeface="微软雅黑" panose="020B0503020204020204" pitchFamily="34" charset="-122"/>
                <a:ea typeface="微软雅黑" panose="020B0503020204020204" pitchFamily="34" charset="-122"/>
              </a:rPr>
              <a:t>R[esp]+0x1c</a:t>
            </a:r>
            <a:r>
              <a:rPr lang="zh-CN" altLang="en-US" sz="2200">
                <a:solidFill>
                  <a:srgbClr val="3333CC"/>
                </a:solidFill>
                <a:latin typeface="微软雅黑" panose="020B0503020204020204" pitchFamily="34" charset="-122"/>
                <a:ea typeface="微软雅黑" panose="020B0503020204020204" pitchFamily="34" charset="-122"/>
              </a:rPr>
              <a:t>，没有任何一条指令对该空间的</a:t>
            </a:r>
            <a:r>
              <a:rPr lang="en-US" altLang="zh-CN" sz="2200">
                <a:solidFill>
                  <a:srgbClr val="3333CC"/>
                </a:solidFill>
                <a:latin typeface="微软雅黑" panose="020B0503020204020204" pitchFamily="34" charset="-122"/>
                <a:ea typeface="微软雅黑" panose="020B0503020204020204" pitchFamily="34" charset="-122"/>
              </a:rPr>
              <a:t>4</a:t>
            </a:r>
            <a:r>
              <a:rPr lang="zh-CN" altLang="en-US" sz="2200">
                <a:solidFill>
                  <a:srgbClr val="3333CC"/>
                </a:solidFill>
                <a:latin typeface="微软雅黑" panose="020B0503020204020204" pitchFamily="34" charset="-122"/>
                <a:ea typeface="微软雅黑" panose="020B0503020204020204" pitchFamily="34" charset="-122"/>
              </a:rPr>
              <a:t>个字节赋值，而是直接将</a:t>
            </a:r>
            <a:r>
              <a:rPr lang="en-US" altLang="zh-CN" sz="2200">
                <a:solidFill>
                  <a:srgbClr val="3333CC"/>
                </a:solidFill>
                <a:latin typeface="微软雅黑" panose="020B0503020204020204" pitchFamily="34" charset="-122"/>
                <a:ea typeface="微软雅黑" panose="020B0503020204020204" pitchFamily="34" charset="-122"/>
              </a:rPr>
              <a:t>4</a:t>
            </a:r>
            <a:r>
              <a:rPr lang="zh-CN" altLang="en-US" sz="2200">
                <a:solidFill>
                  <a:srgbClr val="3333CC"/>
                </a:solidFill>
                <a:latin typeface="微软雅黑" panose="020B0503020204020204" pitchFamily="34" charset="-122"/>
                <a:ea typeface="微软雅黑" panose="020B0503020204020204" pitchFamily="34" charset="-122"/>
              </a:rPr>
              <a:t>个字节取出，作为</a:t>
            </a:r>
            <a:r>
              <a:rPr lang="en-US" altLang="zh-CN" sz="2200">
                <a:solidFill>
                  <a:srgbClr val="3333CC"/>
                </a:solidFill>
                <a:latin typeface="微软雅黑" panose="020B0503020204020204" pitchFamily="34" charset="-122"/>
                <a:ea typeface="微软雅黑" panose="020B0503020204020204" pitchFamily="34" charset="-122"/>
              </a:rPr>
              <a:t>printf()</a:t>
            </a:r>
            <a:r>
              <a:rPr lang="zh-CN" altLang="en-US" sz="2200">
                <a:solidFill>
                  <a:srgbClr val="3333CC"/>
                </a:solidFill>
                <a:latin typeface="微软雅黑" panose="020B0503020204020204" pitchFamily="34" charset="-122"/>
                <a:ea typeface="微软雅黑" panose="020B0503020204020204" pitchFamily="34" charset="-122"/>
              </a:rPr>
              <a:t>函数的参数，存入了首地址为</a:t>
            </a:r>
            <a:r>
              <a:rPr lang="en-US" altLang="zh-CN" sz="2200">
                <a:solidFill>
                  <a:srgbClr val="3333CC"/>
                </a:solidFill>
                <a:latin typeface="微软雅黑" panose="020B0503020204020204" pitchFamily="34" charset="-122"/>
                <a:ea typeface="微软雅黑" panose="020B0503020204020204" pitchFamily="34" charset="-122"/>
              </a:rPr>
              <a:t>R[esp]+4</a:t>
            </a:r>
            <a:r>
              <a:rPr lang="zh-CN" altLang="en-US" sz="2200">
                <a:solidFill>
                  <a:srgbClr val="3333CC"/>
                </a:solidFill>
                <a:latin typeface="微软雅黑" panose="020B0503020204020204" pitchFamily="34" charset="-122"/>
                <a:ea typeface="微软雅黑" panose="020B0503020204020204" pitchFamily="34" charset="-122"/>
              </a:rPr>
              <a:t>的空间。</a:t>
            </a:r>
            <a:endParaRPr lang="zh-CN" altLang="en-US" sz="2200">
              <a:latin typeface="微软雅黑" panose="020B0503020204020204" pitchFamily="34" charset="-122"/>
              <a:ea typeface="微软雅黑" panose="020B0503020204020204" pitchFamily="34" charset="-122"/>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3" name="Rectangle 3">
            <a:extLst>
              <a:ext uri="{FF2B5EF4-FFF2-40B4-BE49-F238E27FC236}">
                <a16:creationId xmlns:a16="http://schemas.microsoft.com/office/drawing/2014/main" id="{C8546A8B-CA77-42B5-B956-C21327BED004}"/>
              </a:ext>
            </a:extLst>
          </p:cNvPr>
          <p:cNvSpPr>
            <a:spLocks noGrp="1" noChangeArrowheads="1"/>
          </p:cNvSpPr>
          <p:nvPr>
            <p:ph type="body" idx="1"/>
          </p:nvPr>
        </p:nvSpPr>
        <p:spPr>
          <a:xfrm>
            <a:off x="468313" y="773113"/>
            <a:ext cx="7704137" cy="1306512"/>
          </a:xfrm>
        </p:spPr>
        <p:txBody>
          <a:bodyPr/>
          <a:lstStyle/>
          <a:p>
            <a:r>
              <a:rPr lang="zh-CN" altLang="en-US" sz="2000">
                <a:latin typeface="微软雅黑" panose="020B0503020204020204" pitchFamily="34" charset="-122"/>
                <a:ea typeface="微软雅黑" panose="020B0503020204020204" pitchFamily="34" charset="-122"/>
              </a:rPr>
              <a:t>以下是网上的一个帖子，请将程序的可执行文件反汇编（基于</a:t>
            </a:r>
            <a:r>
              <a:rPr lang="en-US" altLang="zh-CN" sz="2000">
                <a:latin typeface="微软雅黑" panose="020B0503020204020204" pitchFamily="34" charset="-122"/>
                <a:ea typeface="微软雅黑" panose="020B0503020204020204" pitchFamily="34" charset="-122"/>
              </a:rPr>
              <a:t>IA-32</a:t>
            </a:r>
            <a:r>
              <a:rPr lang="zh-CN" altLang="en-US" sz="2000">
                <a:latin typeface="微软雅黑" panose="020B0503020204020204" pitchFamily="34" charset="-122"/>
                <a:ea typeface="微软雅黑" panose="020B0503020204020204" pitchFamily="34" charset="-122"/>
              </a:rPr>
              <a:t>），并对汇编代码进行分析以正确回答该贴中的问题。</a:t>
            </a:r>
          </a:p>
          <a:p>
            <a:pPr>
              <a:buFontTx/>
              <a:buNone/>
            </a:pPr>
            <a:r>
              <a:rPr lang="zh-CN" altLang="en-US" sz="2000">
                <a:latin typeface="微软雅黑" panose="020B0503020204020204" pitchFamily="34" charset="-122"/>
                <a:ea typeface="微软雅黑" panose="020B0503020204020204" pitchFamily="34" charset="-122"/>
              </a:rPr>
              <a:t>     </a:t>
            </a:r>
            <a:r>
              <a:rPr lang="zh-CN" altLang="en-US" sz="2000">
                <a:solidFill>
                  <a:srgbClr val="3333CC"/>
                </a:solidFill>
                <a:latin typeface="微软雅黑" panose="020B0503020204020204" pitchFamily="34" charset="-122"/>
                <a:ea typeface="微软雅黑" panose="020B0503020204020204" pitchFamily="34" charset="-122"/>
              </a:rPr>
              <a:t>该贴给出的结果是在</a:t>
            </a:r>
            <a:r>
              <a:rPr lang="en-US" altLang="zh-CN" sz="2000">
                <a:solidFill>
                  <a:srgbClr val="3333CC"/>
                </a:solidFill>
                <a:latin typeface="微软雅黑" panose="020B0503020204020204" pitchFamily="34" charset="-122"/>
                <a:ea typeface="微软雅黑" panose="020B0503020204020204" pitchFamily="34" charset="-122"/>
              </a:rPr>
              <a:t>Linux</a:t>
            </a:r>
            <a:r>
              <a:rPr lang="zh-CN" altLang="en-US" sz="2000">
                <a:solidFill>
                  <a:srgbClr val="3333CC"/>
                </a:solidFill>
                <a:latin typeface="微软雅黑" panose="020B0503020204020204" pitchFamily="34" charset="-122"/>
                <a:ea typeface="微软雅黑" panose="020B0503020204020204" pitchFamily="34" charset="-122"/>
              </a:rPr>
              <a:t>还是</a:t>
            </a:r>
            <a:r>
              <a:rPr lang="en-US" altLang="zh-CN" sz="2000">
                <a:solidFill>
                  <a:srgbClr val="3333CC"/>
                </a:solidFill>
                <a:latin typeface="微软雅黑" panose="020B0503020204020204" pitchFamily="34" charset="-122"/>
                <a:ea typeface="微软雅黑" panose="020B0503020204020204" pitchFamily="34" charset="-122"/>
              </a:rPr>
              <a:t>Windows</a:t>
            </a:r>
            <a:r>
              <a:rPr lang="zh-CN" altLang="en-US" sz="2000">
                <a:solidFill>
                  <a:srgbClr val="3333CC"/>
                </a:solidFill>
                <a:latin typeface="微软雅黑" panose="020B0503020204020204" pitchFamily="34" charset="-122"/>
                <a:ea typeface="微软雅黑" panose="020B0503020204020204" pitchFamily="34" charset="-122"/>
              </a:rPr>
              <a:t>上得到的？</a:t>
            </a:r>
          </a:p>
        </p:txBody>
      </p:sp>
      <p:sp>
        <p:nvSpPr>
          <p:cNvPr id="819205" name="Rectangle 5">
            <a:extLst>
              <a:ext uri="{FF2B5EF4-FFF2-40B4-BE49-F238E27FC236}">
                <a16:creationId xmlns:a16="http://schemas.microsoft.com/office/drawing/2014/main" id="{AF01CA39-2283-4D4E-9509-AC3ED4404FF2}"/>
              </a:ext>
            </a:extLst>
          </p:cNvPr>
          <p:cNvSpPr>
            <a:spLocks noChangeArrowheads="1"/>
          </p:cNvSpPr>
          <p:nvPr/>
        </p:nvSpPr>
        <p:spPr bwMode="auto">
          <a:xfrm>
            <a:off x="431800" y="53975"/>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a:defRPr sz="4000" b="1">
                <a:solidFill>
                  <a:srgbClr val="CC3300"/>
                </a:solidFill>
                <a:latin typeface="Arial" panose="020B0604020202020204" pitchFamily="34" charset="0"/>
                <a:ea typeface="黑体" panose="02010609060101010101" pitchFamily="49" charset="-122"/>
              </a:defRPr>
            </a:lvl1pPr>
            <a:lvl2pPr algn="ctr">
              <a:defRPr sz="4000" b="1">
                <a:solidFill>
                  <a:srgbClr val="CC3300"/>
                </a:solidFill>
                <a:latin typeface="Arial" panose="020B0604020202020204" pitchFamily="34" charset="0"/>
                <a:ea typeface="黑体" panose="02010609060101010101" pitchFamily="49" charset="-122"/>
              </a:defRPr>
            </a:lvl2pPr>
            <a:lvl3pPr algn="ctr">
              <a:defRPr sz="4000" b="1">
                <a:solidFill>
                  <a:srgbClr val="CC3300"/>
                </a:solidFill>
                <a:latin typeface="Arial" panose="020B0604020202020204" pitchFamily="34" charset="0"/>
                <a:ea typeface="黑体" panose="02010609060101010101" pitchFamily="49" charset="-122"/>
              </a:defRPr>
            </a:lvl3pPr>
            <a:lvl4pPr algn="ctr">
              <a:defRPr sz="4000" b="1">
                <a:solidFill>
                  <a:srgbClr val="CC3300"/>
                </a:solidFill>
                <a:latin typeface="Arial" panose="020B0604020202020204" pitchFamily="34" charset="0"/>
                <a:ea typeface="黑体" panose="02010609060101010101" pitchFamily="49" charset="-122"/>
              </a:defRPr>
            </a:lvl4pPr>
            <a:lvl5pPr algn="ctr">
              <a:defRPr sz="4000" b="1">
                <a:solidFill>
                  <a:srgbClr val="CC3300"/>
                </a:solidFill>
                <a:latin typeface="Arial" panose="020B0604020202020204" pitchFamily="34" charset="0"/>
                <a:ea typeface="黑体" panose="02010609060101010101" pitchFamily="49" charset="-122"/>
              </a:defRPr>
            </a:lvl5pPr>
            <a:lvl6pPr marL="457200" algn="ctr"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6pPr>
            <a:lvl7pPr marL="914400" algn="ctr"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7pPr>
            <a:lvl8pPr marL="1371600" algn="ctr"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8pPr>
            <a:lvl9pPr marL="1828800" algn="ctr"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9pPr>
          </a:lstStyle>
          <a:p>
            <a:r>
              <a:rPr lang="zh-CN" altLang="en-US" sz="3600"/>
              <a:t>有关</a:t>
            </a:r>
            <a:r>
              <a:rPr lang="zh-CN" altLang="en-US" sz="3600">
                <a:latin typeface="黑体" panose="02010609060101010101" pitchFamily="49" charset="-122"/>
              </a:rPr>
              <a:t>“</a:t>
            </a:r>
            <a:r>
              <a:rPr lang="zh-CN" altLang="en-US" sz="3600"/>
              <a:t>过程调用</a:t>
            </a:r>
            <a:r>
              <a:rPr lang="zh-CN" altLang="en-US" sz="3600">
                <a:latin typeface="黑体" panose="02010609060101010101" pitchFamily="49" charset="-122"/>
              </a:rPr>
              <a:t>”</a:t>
            </a:r>
            <a:r>
              <a:rPr lang="zh-CN" altLang="en-US" sz="3600"/>
              <a:t>的讨论</a:t>
            </a:r>
          </a:p>
        </p:txBody>
      </p:sp>
      <p:pic>
        <p:nvPicPr>
          <p:cNvPr id="819206" name="Picture 6">
            <a:extLst>
              <a:ext uri="{FF2B5EF4-FFF2-40B4-BE49-F238E27FC236}">
                <a16:creationId xmlns:a16="http://schemas.microsoft.com/office/drawing/2014/main" id="{DB98A3BB-04EA-4D82-B291-F198EEDF0E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168525"/>
            <a:ext cx="8507413" cy="4435475"/>
          </a:xfrm>
          <a:prstGeom prst="rect">
            <a:avLst/>
          </a:prstGeom>
          <a:noFill/>
          <a:extLst>
            <a:ext uri="{909E8E84-426E-40DD-AFC4-6F175D3DCCD1}">
              <a14:hiddenFill xmlns:a14="http://schemas.microsoft.com/office/drawing/2010/main">
                <a:solidFill>
                  <a:srgbClr val="FFFFFF"/>
                </a:solidFill>
              </a14:hiddenFill>
            </a:ext>
          </a:extLst>
        </p:spPr>
      </p:pic>
      <p:sp>
        <p:nvSpPr>
          <p:cNvPr id="819207" name="Text Box 7">
            <a:extLst>
              <a:ext uri="{FF2B5EF4-FFF2-40B4-BE49-F238E27FC236}">
                <a16:creationId xmlns:a16="http://schemas.microsoft.com/office/drawing/2014/main" id="{2E1A8085-6B5A-423D-ABF6-16FAADE4804B}"/>
              </a:ext>
            </a:extLst>
          </p:cNvPr>
          <p:cNvSpPr txBox="1">
            <a:spLocks noChangeArrowheads="1"/>
          </p:cNvSpPr>
          <p:nvPr/>
        </p:nvSpPr>
        <p:spPr bwMode="auto">
          <a:xfrm>
            <a:off x="7767638" y="1493838"/>
            <a:ext cx="900112"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微软雅黑" panose="020B0503020204020204" pitchFamily="34" charset="-122"/>
                <a:ea typeface="微软雅黑" panose="020B0503020204020204" pitchFamily="34" charset="-122"/>
                <a:hlinkClick r:id="rId3" action="ppaction://hlinksldjump"/>
              </a:rPr>
              <a:t>SKIP</a:t>
            </a:r>
            <a:endParaRPr lang="en-US" altLang="zh-CN" sz="2400">
              <a:latin typeface="微软雅黑" panose="020B0503020204020204" pitchFamily="34" charset="-122"/>
              <a:ea typeface="微软雅黑" panose="020B0503020204020204" pitchFamily="34" charset="-12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Rectangle 2">
            <a:extLst>
              <a:ext uri="{FF2B5EF4-FFF2-40B4-BE49-F238E27FC236}">
                <a16:creationId xmlns:a16="http://schemas.microsoft.com/office/drawing/2014/main" id="{82AEEA22-961D-4E24-A575-207736F1FB89}"/>
              </a:ext>
            </a:extLst>
          </p:cNvPr>
          <p:cNvSpPr>
            <a:spLocks noGrp="1" noChangeArrowheads="1"/>
          </p:cNvSpPr>
          <p:nvPr>
            <p:ph type="title"/>
          </p:nvPr>
        </p:nvSpPr>
        <p:spPr>
          <a:xfrm>
            <a:off x="457200" y="53975"/>
            <a:ext cx="8229600" cy="561975"/>
          </a:xfrm>
        </p:spPr>
        <p:txBody>
          <a:bodyPr/>
          <a:lstStyle/>
          <a:p>
            <a:r>
              <a:rPr lang="zh-CN" altLang="en-US" sz="3200"/>
              <a:t>有关</a:t>
            </a:r>
            <a:r>
              <a:rPr lang="zh-CN" altLang="en-US" sz="3200">
                <a:latin typeface="黑体" panose="02010609060101010101" pitchFamily="49" charset="-122"/>
              </a:rPr>
              <a:t>“</a:t>
            </a:r>
            <a:r>
              <a:rPr lang="zh-CN" altLang="en-US" sz="3200"/>
              <a:t>过程调用</a:t>
            </a:r>
            <a:r>
              <a:rPr lang="zh-CN" altLang="en-US" sz="3200">
                <a:latin typeface="黑体" panose="02010609060101010101" pitchFamily="49" charset="-122"/>
              </a:rPr>
              <a:t>”</a:t>
            </a:r>
            <a:r>
              <a:rPr lang="zh-CN" altLang="en-US" sz="3200"/>
              <a:t>的讨论</a:t>
            </a:r>
          </a:p>
        </p:txBody>
      </p:sp>
      <p:sp>
        <p:nvSpPr>
          <p:cNvPr id="820227" name="Rectangle 3">
            <a:extLst>
              <a:ext uri="{FF2B5EF4-FFF2-40B4-BE49-F238E27FC236}">
                <a16:creationId xmlns:a16="http://schemas.microsoft.com/office/drawing/2014/main" id="{69A32F51-8411-49A9-AFEC-25E00DE8F75E}"/>
              </a:ext>
            </a:extLst>
          </p:cNvPr>
          <p:cNvSpPr>
            <a:spLocks noGrp="1" noChangeArrowheads="1"/>
          </p:cNvSpPr>
          <p:nvPr>
            <p:ph type="body" idx="1"/>
          </p:nvPr>
        </p:nvSpPr>
        <p:spPr>
          <a:xfrm>
            <a:off x="476250" y="819150"/>
            <a:ext cx="8229600" cy="5218113"/>
          </a:xfrm>
        </p:spPr>
        <p:txBody>
          <a:bodyPr/>
          <a:lstStyle/>
          <a:p>
            <a:pPr>
              <a:buFontTx/>
              <a:buNone/>
            </a:pPr>
            <a:r>
              <a:rPr lang="zh-CN" altLang="en-US" sz="2200">
                <a:latin typeface="微软雅黑" panose="020B0503020204020204" pitchFamily="34" charset="-122"/>
                <a:ea typeface="微软雅黑" panose="020B0503020204020204" pitchFamily="34" charset="-122"/>
              </a:rPr>
              <a:t>在</a:t>
            </a:r>
            <a:r>
              <a:rPr lang="en-US" altLang="zh-CN" sz="2200">
                <a:latin typeface="微软雅黑" panose="020B0503020204020204" pitchFamily="34" charset="-122"/>
                <a:ea typeface="微软雅黑" panose="020B0503020204020204" pitchFamily="34" charset="-122"/>
              </a:rPr>
              <a:t>32</a:t>
            </a:r>
            <a:r>
              <a:rPr lang="zh-CN" altLang="en-US" sz="2200">
                <a:latin typeface="微软雅黑" panose="020B0503020204020204" pitchFamily="34" charset="-122"/>
                <a:ea typeface="微软雅黑" panose="020B0503020204020204" pitchFamily="34" charset="-122"/>
              </a:rPr>
              <a:t>位</a:t>
            </a:r>
            <a:r>
              <a:rPr lang="en-US" altLang="zh-CN" sz="2200">
                <a:latin typeface="微软雅黑" panose="020B0503020204020204" pitchFamily="34" charset="-122"/>
                <a:ea typeface="微软雅黑" panose="020B0503020204020204" pitchFamily="34" charset="-122"/>
              </a:rPr>
              <a:t>Linux</a:t>
            </a:r>
            <a:r>
              <a:rPr lang="zh-CN" altLang="en-US" sz="2200">
                <a:latin typeface="微软雅黑" panose="020B0503020204020204" pitchFamily="34" charset="-122"/>
                <a:ea typeface="微软雅黑" panose="020B0503020204020204" pitchFamily="34" charset="-122"/>
              </a:rPr>
              <a:t>系统中反汇编结果：</a:t>
            </a:r>
            <a:r>
              <a:rPr lang="zh-CN" altLang="en-US"/>
              <a:t> </a:t>
            </a:r>
          </a:p>
        </p:txBody>
      </p:sp>
      <p:pic>
        <p:nvPicPr>
          <p:cNvPr id="820228" name="Picture 4">
            <a:extLst>
              <a:ext uri="{FF2B5EF4-FFF2-40B4-BE49-F238E27FC236}">
                <a16:creationId xmlns:a16="http://schemas.microsoft.com/office/drawing/2014/main" id="{85F17CF9-3AD3-4CDE-8B68-80F17070BA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 y="1449388"/>
            <a:ext cx="8235950" cy="508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0232" name="Group 8">
            <a:extLst>
              <a:ext uri="{FF2B5EF4-FFF2-40B4-BE49-F238E27FC236}">
                <a16:creationId xmlns:a16="http://schemas.microsoft.com/office/drawing/2014/main" id="{45A8D3B2-2DD0-4BE4-91C4-A8C0D0DEB11C}"/>
              </a:ext>
            </a:extLst>
          </p:cNvPr>
          <p:cNvGrpSpPr>
            <a:grpSpLocks/>
          </p:cNvGrpSpPr>
          <p:nvPr/>
        </p:nvGrpSpPr>
        <p:grpSpPr bwMode="auto">
          <a:xfrm>
            <a:off x="71438" y="1898650"/>
            <a:ext cx="3960812" cy="3690938"/>
            <a:chOff x="28" y="1395"/>
            <a:chExt cx="2682" cy="2749"/>
          </a:xfrm>
        </p:grpSpPr>
        <p:pic>
          <p:nvPicPr>
            <p:cNvPr id="820230" name="Picture 6">
              <a:extLst>
                <a:ext uri="{FF2B5EF4-FFF2-40B4-BE49-F238E27FC236}">
                  <a16:creationId xmlns:a16="http://schemas.microsoft.com/office/drawing/2014/main" id="{50169E0B-9960-4503-8E7A-DA2994FB0A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 y="1395"/>
              <a:ext cx="2580" cy="2722"/>
            </a:xfrm>
            <a:prstGeom prst="rect">
              <a:avLst/>
            </a:prstGeom>
            <a:solidFill>
              <a:schemeClr val="bg1">
                <a:alpha val="28000"/>
              </a:schemeClr>
            </a:solidFill>
            <a:ln>
              <a:noFill/>
            </a:ln>
            <a:extLst>
              <a:ext uri="{91240B29-F687-4F45-9708-019B960494DF}">
                <a14:hiddenLine xmlns:a14="http://schemas.microsoft.com/office/drawing/2010/main" w="9525">
                  <a:solidFill>
                    <a:schemeClr val="tx1"/>
                  </a:solidFill>
                  <a:miter lim="800000"/>
                  <a:headEnd/>
                  <a:tailEnd/>
                </a14:hiddenLine>
              </a:ext>
            </a:extLst>
          </p:spPr>
        </p:pic>
        <p:sp>
          <p:nvSpPr>
            <p:cNvPr id="820231" name="Rectangle 7">
              <a:extLst>
                <a:ext uri="{FF2B5EF4-FFF2-40B4-BE49-F238E27FC236}">
                  <a16:creationId xmlns:a16="http://schemas.microsoft.com/office/drawing/2014/main" id="{54C74E12-829C-4CE4-952A-51AE605AA0BC}"/>
                </a:ext>
              </a:extLst>
            </p:cNvPr>
            <p:cNvSpPr>
              <a:spLocks noChangeArrowheads="1"/>
            </p:cNvSpPr>
            <p:nvPr/>
          </p:nvSpPr>
          <p:spPr bwMode="auto">
            <a:xfrm>
              <a:off x="28" y="1423"/>
              <a:ext cx="2682" cy="2721"/>
            </a:xfrm>
            <a:prstGeom prst="rect">
              <a:avLst/>
            </a:prstGeom>
            <a:solidFill>
              <a:schemeClr val="folHlink">
                <a:alpha val="30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820240" name="Group 16">
            <a:extLst>
              <a:ext uri="{FF2B5EF4-FFF2-40B4-BE49-F238E27FC236}">
                <a16:creationId xmlns:a16="http://schemas.microsoft.com/office/drawing/2014/main" id="{607DE467-7D31-43B9-A35B-3C35FC0499EC}"/>
              </a:ext>
            </a:extLst>
          </p:cNvPr>
          <p:cNvGrpSpPr>
            <a:grpSpLocks/>
          </p:cNvGrpSpPr>
          <p:nvPr/>
        </p:nvGrpSpPr>
        <p:grpSpPr bwMode="auto">
          <a:xfrm>
            <a:off x="3627438" y="3608388"/>
            <a:ext cx="1349375" cy="676275"/>
            <a:chOff x="2370" y="2273"/>
            <a:chExt cx="850" cy="510"/>
          </a:xfrm>
        </p:grpSpPr>
        <p:sp>
          <p:nvSpPr>
            <p:cNvPr id="820234" name="AutoShape 10">
              <a:extLst>
                <a:ext uri="{FF2B5EF4-FFF2-40B4-BE49-F238E27FC236}">
                  <a16:creationId xmlns:a16="http://schemas.microsoft.com/office/drawing/2014/main" id="{B7F8EE7B-160D-44F8-8B28-37BD96A68F78}"/>
                </a:ext>
              </a:extLst>
            </p:cNvPr>
            <p:cNvSpPr>
              <a:spLocks/>
            </p:cNvSpPr>
            <p:nvPr/>
          </p:nvSpPr>
          <p:spPr bwMode="auto">
            <a:xfrm>
              <a:off x="2370" y="2273"/>
              <a:ext cx="107" cy="510"/>
            </a:xfrm>
            <a:prstGeom prst="rightBrace">
              <a:avLst>
                <a:gd name="adj1" fmla="val 39720"/>
                <a:gd name="adj2" fmla="val 50000"/>
              </a:avLst>
            </a:prstGeom>
            <a:noFill/>
            <a:ln w="38100">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20235" name="Line 11">
              <a:extLst>
                <a:ext uri="{FF2B5EF4-FFF2-40B4-BE49-F238E27FC236}">
                  <a16:creationId xmlns:a16="http://schemas.microsoft.com/office/drawing/2014/main" id="{56BD50FC-9B29-4D57-8819-8E9299107164}"/>
                </a:ext>
              </a:extLst>
            </p:cNvPr>
            <p:cNvSpPr>
              <a:spLocks noChangeShapeType="1"/>
            </p:cNvSpPr>
            <p:nvPr/>
          </p:nvSpPr>
          <p:spPr bwMode="auto">
            <a:xfrm flipH="1" flipV="1">
              <a:off x="2483" y="2557"/>
              <a:ext cx="737" cy="85"/>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820237" name="Line 13">
            <a:extLst>
              <a:ext uri="{FF2B5EF4-FFF2-40B4-BE49-F238E27FC236}">
                <a16:creationId xmlns:a16="http://schemas.microsoft.com/office/drawing/2014/main" id="{BDF88191-AE77-42BC-A01C-843E6E026CDB}"/>
              </a:ext>
            </a:extLst>
          </p:cNvPr>
          <p:cNvSpPr>
            <a:spLocks noChangeShapeType="1"/>
          </p:cNvSpPr>
          <p:nvPr/>
        </p:nvSpPr>
        <p:spPr bwMode="auto">
          <a:xfrm flipH="1">
            <a:off x="3716338" y="4598988"/>
            <a:ext cx="1395412" cy="179387"/>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20239" name="Text Box 15">
            <a:extLst>
              <a:ext uri="{FF2B5EF4-FFF2-40B4-BE49-F238E27FC236}">
                <a16:creationId xmlns:a16="http://schemas.microsoft.com/office/drawing/2014/main" id="{2BBA0BAD-F06D-40CC-A6E4-FCAC0C524D74}"/>
              </a:ext>
            </a:extLst>
          </p:cNvPr>
          <p:cNvSpPr txBox="1">
            <a:spLocks noChangeArrowheads="1"/>
          </p:cNvSpPr>
          <p:nvPr/>
        </p:nvSpPr>
        <p:spPr bwMode="auto">
          <a:xfrm>
            <a:off x="7046913" y="3114675"/>
            <a:ext cx="1863725"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latin typeface="微软雅黑" panose="020B0503020204020204" pitchFamily="34" charset="-122"/>
                <a:ea typeface="微软雅黑" panose="020B0503020204020204" pitchFamily="34" charset="-122"/>
              </a:rPr>
              <a:t>     </a:t>
            </a:r>
            <a:r>
              <a:rPr lang="zh-CN" altLang="en-US" sz="2000">
                <a:solidFill>
                  <a:srgbClr val="3333CC"/>
                </a:solidFill>
                <a:latin typeface="微软雅黑" panose="020B0503020204020204" pitchFamily="34" charset="-122"/>
                <a:ea typeface="微软雅黑" panose="020B0503020204020204" pitchFamily="34" charset="-122"/>
              </a:rPr>
              <a:t>打印出来的是一个负数</a:t>
            </a:r>
          </a:p>
        </p:txBody>
      </p:sp>
      <p:sp>
        <p:nvSpPr>
          <p:cNvPr id="820241" name="Text Box 17">
            <a:extLst>
              <a:ext uri="{FF2B5EF4-FFF2-40B4-BE49-F238E27FC236}">
                <a16:creationId xmlns:a16="http://schemas.microsoft.com/office/drawing/2014/main" id="{DC6852CD-B9AD-43E2-A8F5-89CD33492217}"/>
              </a:ext>
            </a:extLst>
          </p:cNvPr>
          <p:cNvSpPr txBox="1">
            <a:spLocks noChangeArrowheads="1"/>
          </p:cNvSpPr>
          <p:nvPr/>
        </p:nvSpPr>
        <p:spPr bwMode="auto">
          <a:xfrm>
            <a:off x="5651500" y="638175"/>
            <a:ext cx="3060700" cy="1006475"/>
          </a:xfrm>
          <a:prstGeom prst="rect">
            <a:avLst/>
          </a:prstGeom>
          <a:solidFill>
            <a:srgbClr val="800080">
              <a:alpha val="25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solidFill>
                  <a:srgbClr val="007635"/>
                </a:solidFill>
                <a:latin typeface="微软雅黑" panose="020B0503020204020204" pitchFamily="34" charset="-122"/>
                <a:ea typeface="微软雅黑" panose="020B0503020204020204" pitchFamily="34" charset="-122"/>
              </a:rPr>
              <a:t>Windows</a:t>
            </a:r>
            <a:r>
              <a:rPr lang="zh-CN" altLang="en-US" sz="2000">
                <a:solidFill>
                  <a:srgbClr val="007635"/>
                </a:solidFill>
                <a:latin typeface="微软雅黑" panose="020B0503020204020204" pitchFamily="34" charset="-122"/>
                <a:ea typeface="微软雅黑" panose="020B0503020204020204" pitchFamily="34" charset="-122"/>
              </a:rPr>
              <a:t>下结果如何？</a:t>
            </a:r>
          </a:p>
          <a:p>
            <a:r>
              <a:rPr lang="en-US" altLang="zh-CN" sz="2000">
                <a:solidFill>
                  <a:srgbClr val="007635"/>
                </a:solidFill>
                <a:latin typeface="微软雅黑" panose="020B0503020204020204" pitchFamily="34" charset="-122"/>
                <a:ea typeface="微软雅黑" panose="020B0503020204020204" pitchFamily="34" charset="-122"/>
              </a:rPr>
              <a:t>p: 0x0012ffxx</a:t>
            </a:r>
          </a:p>
          <a:p>
            <a:r>
              <a:rPr lang="en-US" altLang="zh-CN" sz="2000">
                <a:solidFill>
                  <a:srgbClr val="007635"/>
                </a:solidFill>
                <a:latin typeface="微软雅黑" panose="020B0503020204020204" pitchFamily="34" charset="-122"/>
                <a:ea typeface="微软雅黑" panose="020B0503020204020204" pitchFamily="34" charset="-122"/>
              </a:rPr>
              <a:t>a: 0xa</a:t>
            </a:r>
          </a:p>
        </p:txBody>
      </p:sp>
      <p:sp>
        <p:nvSpPr>
          <p:cNvPr id="820242" name="Text Box 18">
            <a:extLst>
              <a:ext uri="{FF2B5EF4-FFF2-40B4-BE49-F238E27FC236}">
                <a16:creationId xmlns:a16="http://schemas.microsoft.com/office/drawing/2014/main" id="{E662C774-2D6D-499E-8C74-D233A72A5C67}"/>
              </a:ext>
            </a:extLst>
          </p:cNvPr>
          <p:cNvSpPr txBox="1">
            <a:spLocks noChangeArrowheads="1"/>
          </p:cNvSpPr>
          <p:nvPr/>
        </p:nvSpPr>
        <p:spPr bwMode="auto">
          <a:xfrm>
            <a:off x="7280275" y="1584325"/>
            <a:ext cx="1701800"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latin typeface="微软雅黑" panose="020B0503020204020204" pitchFamily="34" charset="-122"/>
                <a:ea typeface="微软雅黑" panose="020B0503020204020204" pitchFamily="34" charset="-122"/>
              </a:rPr>
              <a:t>     </a:t>
            </a:r>
            <a:r>
              <a:rPr lang="zh-CN" altLang="en-US" sz="2000">
                <a:solidFill>
                  <a:srgbClr val="3333CC"/>
                </a:solidFill>
                <a:latin typeface="微软雅黑" panose="020B0503020204020204" pitchFamily="34" charset="-122"/>
                <a:ea typeface="微软雅黑" panose="020B0503020204020204" pitchFamily="34" charset="-122"/>
              </a:rPr>
              <a:t>打印出来的是</a:t>
            </a:r>
            <a:r>
              <a:rPr lang="en-US" altLang="zh-CN" sz="2000">
                <a:solidFill>
                  <a:srgbClr val="3333CC"/>
                </a:solidFill>
                <a:latin typeface="微软雅黑" panose="020B0503020204020204" pitchFamily="34" charset="-122"/>
                <a:ea typeface="微软雅黑" panose="020B0503020204020204" pitchFamily="34" charset="-122"/>
              </a:rPr>
              <a:t>0!</a:t>
            </a:r>
          </a:p>
        </p:txBody>
      </p:sp>
      <p:sp>
        <p:nvSpPr>
          <p:cNvPr id="820243" name="Text Box 19">
            <a:extLst>
              <a:ext uri="{FF2B5EF4-FFF2-40B4-BE49-F238E27FC236}">
                <a16:creationId xmlns:a16="http://schemas.microsoft.com/office/drawing/2014/main" id="{A1155F6C-D588-408B-9F79-E6DC79630054}"/>
              </a:ext>
            </a:extLst>
          </p:cNvPr>
          <p:cNvSpPr txBox="1">
            <a:spLocks noChangeArrowheads="1"/>
          </p:cNvSpPr>
          <p:nvPr/>
        </p:nvSpPr>
        <p:spPr bwMode="auto">
          <a:xfrm>
            <a:off x="7721600" y="5094288"/>
            <a:ext cx="1036638"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latin typeface="微软雅黑" panose="020B0503020204020204" pitchFamily="34" charset="-122"/>
                <a:ea typeface="微软雅黑" panose="020B0503020204020204" pitchFamily="34" charset="-122"/>
                <a:hlinkClick r:id="" action="ppaction://hlinkshowjump?jump=previousslide"/>
              </a:rPr>
              <a:t>BACK</a:t>
            </a:r>
            <a:endParaRPr lang="en-US" altLang="zh-CN" sz="20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20232"/>
                                        </p:tgtEl>
                                        <p:attrNameLst>
                                          <p:attrName>style.visibility</p:attrName>
                                        </p:attrNameLst>
                                      </p:cBhvr>
                                      <p:to>
                                        <p:strVal val="visible"/>
                                      </p:to>
                                    </p:set>
                                    <p:animEffect transition="in" filter="blinds(horizontal)">
                                      <p:cBhvr>
                                        <p:cTn id="7" dur="500"/>
                                        <p:tgtEl>
                                          <p:spTgt spid="8202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20240"/>
                                        </p:tgtEl>
                                        <p:attrNameLst>
                                          <p:attrName>style.visibility</p:attrName>
                                        </p:attrNameLst>
                                      </p:cBhvr>
                                      <p:to>
                                        <p:strVal val="visible"/>
                                      </p:to>
                                    </p:set>
                                    <p:animEffect transition="in" filter="blinds(horizontal)">
                                      <p:cBhvr>
                                        <p:cTn id="12" dur="500"/>
                                        <p:tgtEl>
                                          <p:spTgt spid="8202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20237"/>
                                        </p:tgtEl>
                                        <p:attrNameLst>
                                          <p:attrName>style.visibility</p:attrName>
                                        </p:attrNameLst>
                                      </p:cBhvr>
                                      <p:to>
                                        <p:strVal val="visible"/>
                                      </p:to>
                                    </p:set>
                                    <p:animEffect transition="in" filter="blinds(horizontal)">
                                      <p:cBhvr>
                                        <p:cTn id="17" dur="500"/>
                                        <p:tgtEl>
                                          <p:spTgt spid="8202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20239"/>
                                        </p:tgtEl>
                                        <p:attrNameLst>
                                          <p:attrName>style.visibility</p:attrName>
                                        </p:attrNameLst>
                                      </p:cBhvr>
                                      <p:to>
                                        <p:strVal val="visible"/>
                                      </p:to>
                                    </p:set>
                                    <p:animEffect transition="in" filter="blinds(horizontal)">
                                      <p:cBhvr>
                                        <p:cTn id="22" dur="500"/>
                                        <p:tgtEl>
                                          <p:spTgt spid="8202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20241"/>
                                        </p:tgtEl>
                                        <p:attrNameLst>
                                          <p:attrName>style.visibility</p:attrName>
                                        </p:attrNameLst>
                                      </p:cBhvr>
                                      <p:to>
                                        <p:strVal val="visible"/>
                                      </p:to>
                                    </p:set>
                                    <p:animEffect transition="in" filter="blinds(horizontal)">
                                      <p:cBhvr>
                                        <p:cTn id="27" dur="500"/>
                                        <p:tgtEl>
                                          <p:spTgt spid="82024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1" nodeType="clickEffect">
                                  <p:stCondLst>
                                    <p:cond delay="0"/>
                                  </p:stCondLst>
                                  <p:childTnLst>
                                    <p:set>
                                      <p:cBhvr>
                                        <p:cTn id="31" dur="1" fill="hold">
                                          <p:stCondLst>
                                            <p:cond delay="0"/>
                                          </p:stCondLst>
                                        </p:cTn>
                                        <p:tgtEl>
                                          <p:spTgt spid="820242"/>
                                        </p:tgtEl>
                                        <p:attrNameLst>
                                          <p:attrName>style.visibility</p:attrName>
                                        </p:attrNameLst>
                                      </p:cBhvr>
                                      <p:to>
                                        <p:strVal val="visible"/>
                                      </p:to>
                                    </p:set>
                                    <p:animEffect transition="in" filter="blinds(horizontal)">
                                      <p:cBhvr>
                                        <p:cTn id="32" dur="500"/>
                                        <p:tgtEl>
                                          <p:spTgt spid="82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39" grpId="0"/>
      <p:bldP spid="820241" grpId="0" animBg="1"/>
      <p:bldP spid="820242"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a:extLst>
              <a:ext uri="{FF2B5EF4-FFF2-40B4-BE49-F238E27FC236}">
                <a16:creationId xmlns:a16="http://schemas.microsoft.com/office/drawing/2014/main" id="{119B485B-B7F7-4E73-B1DB-3BD2A9F8A6E5}"/>
              </a:ext>
            </a:extLst>
          </p:cNvPr>
          <p:cNvSpPr>
            <a:spLocks noGrp="1" noChangeArrowheads="1"/>
          </p:cNvSpPr>
          <p:nvPr>
            <p:ph type="title"/>
          </p:nvPr>
        </p:nvSpPr>
        <p:spPr/>
        <p:txBody>
          <a:bodyPr/>
          <a:lstStyle/>
          <a:p>
            <a:endParaRPr lang="zh-CN" altLang="en-US"/>
          </a:p>
        </p:txBody>
      </p:sp>
      <p:sp>
        <p:nvSpPr>
          <p:cNvPr id="720899" name="Rectangle 3">
            <a:extLst>
              <a:ext uri="{FF2B5EF4-FFF2-40B4-BE49-F238E27FC236}">
                <a16:creationId xmlns:a16="http://schemas.microsoft.com/office/drawing/2014/main" id="{89999DB7-0100-40B2-8C13-F65B30F848F1}"/>
              </a:ext>
            </a:extLst>
          </p:cNvPr>
          <p:cNvSpPr>
            <a:spLocks noGrp="1" noChangeArrowheads="1"/>
          </p:cNvSpPr>
          <p:nvPr>
            <p:ph type="body" idx="1"/>
          </p:nvPr>
        </p:nvSpPr>
        <p:spPr/>
        <p:txBody>
          <a:bodyPr/>
          <a:lstStyle/>
          <a:p>
            <a:endParaRPr lang="zh-CN" altLang="en-US"/>
          </a:p>
        </p:txBody>
      </p:sp>
      <p:pic>
        <p:nvPicPr>
          <p:cNvPr id="720900" name="Picture 4">
            <a:extLst>
              <a:ext uri="{FF2B5EF4-FFF2-40B4-BE49-F238E27FC236}">
                <a16:creationId xmlns:a16="http://schemas.microsoft.com/office/drawing/2014/main" id="{29CA1B40-4AB3-4511-ADF3-056D43EE3D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9400"/>
            <a:ext cx="8847138" cy="6389688"/>
          </a:xfrm>
          <a:prstGeom prst="rect">
            <a:avLst/>
          </a:prstGeom>
          <a:noFill/>
          <a:extLst>
            <a:ext uri="{909E8E84-426E-40DD-AFC4-6F175D3DCCD1}">
              <a14:hiddenFill xmlns:a14="http://schemas.microsoft.com/office/drawing/2010/main">
                <a:solidFill>
                  <a:srgbClr val="FFFFFF"/>
                </a:solidFill>
              </a14:hiddenFill>
            </a:ext>
          </a:extLst>
        </p:spPr>
      </p:pic>
      <p:grpSp>
        <p:nvGrpSpPr>
          <p:cNvPr id="720901" name="Group 5">
            <a:extLst>
              <a:ext uri="{FF2B5EF4-FFF2-40B4-BE49-F238E27FC236}">
                <a16:creationId xmlns:a16="http://schemas.microsoft.com/office/drawing/2014/main" id="{0BF4E402-08CF-4E23-824E-A45092570E79}"/>
              </a:ext>
            </a:extLst>
          </p:cNvPr>
          <p:cNvGrpSpPr>
            <a:grpSpLocks/>
          </p:cNvGrpSpPr>
          <p:nvPr/>
        </p:nvGrpSpPr>
        <p:grpSpPr bwMode="auto">
          <a:xfrm>
            <a:off x="3402013" y="1989138"/>
            <a:ext cx="1755775" cy="366712"/>
            <a:chOff x="2143" y="1253"/>
            <a:chExt cx="1106" cy="231"/>
          </a:xfrm>
        </p:grpSpPr>
        <p:sp>
          <p:nvSpPr>
            <p:cNvPr id="720902" name="Text Box 6">
              <a:extLst>
                <a:ext uri="{FF2B5EF4-FFF2-40B4-BE49-F238E27FC236}">
                  <a16:creationId xmlns:a16="http://schemas.microsoft.com/office/drawing/2014/main" id="{E8319EF8-6E17-468E-B603-9AE2C00F66EB}"/>
                </a:ext>
              </a:extLst>
            </p:cNvPr>
            <p:cNvSpPr txBox="1">
              <a:spLocks noChangeArrowheads="1"/>
            </p:cNvSpPr>
            <p:nvPr/>
          </p:nvSpPr>
          <p:spPr bwMode="auto">
            <a:xfrm>
              <a:off x="2143" y="1253"/>
              <a:ext cx="879" cy="23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0033CC"/>
                  </a:solidFill>
                  <a:latin typeface="微软雅黑" panose="020B0503020204020204" pitchFamily="34" charset="-122"/>
                  <a:ea typeface="微软雅黑" panose="020B0503020204020204" pitchFamily="34" charset="-122"/>
                </a:rPr>
                <a:t>char c=-1;</a:t>
              </a:r>
            </a:p>
          </p:txBody>
        </p:sp>
        <p:sp>
          <p:nvSpPr>
            <p:cNvPr id="720903" name="Line 7">
              <a:extLst>
                <a:ext uri="{FF2B5EF4-FFF2-40B4-BE49-F238E27FC236}">
                  <a16:creationId xmlns:a16="http://schemas.microsoft.com/office/drawing/2014/main" id="{887B2DC8-268F-4EAA-94E8-C65421AA79E8}"/>
                </a:ext>
              </a:extLst>
            </p:cNvPr>
            <p:cNvSpPr>
              <a:spLocks noChangeShapeType="1"/>
            </p:cNvSpPr>
            <p:nvPr/>
          </p:nvSpPr>
          <p:spPr bwMode="auto">
            <a:xfrm>
              <a:off x="2993" y="1342"/>
              <a:ext cx="256"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720904" name="Group 8">
            <a:extLst>
              <a:ext uri="{FF2B5EF4-FFF2-40B4-BE49-F238E27FC236}">
                <a16:creationId xmlns:a16="http://schemas.microsoft.com/office/drawing/2014/main" id="{EF34724D-CDCE-4A68-BEF6-D24DCA1BAE6D}"/>
              </a:ext>
            </a:extLst>
          </p:cNvPr>
          <p:cNvGrpSpPr>
            <a:grpSpLocks/>
          </p:cNvGrpSpPr>
          <p:nvPr/>
        </p:nvGrpSpPr>
        <p:grpSpPr bwMode="auto">
          <a:xfrm>
            <a:off x="3267075" y="2214563"/>
            <a:ext cx="4905375" cy="628650"/>
            <a:chOff x="2058" y="1395"/>
            <a:chExt cx="3090" cy="396"/>
          </a:xfrm>
        </p:grpSpPr>
        <p:sp>
          <p:nvSpPr>
            <p:cNvPr id="720905" name="Text Box 9">
              <a:extLst>
                <a:ext uri="{FF2B5EF4-FFF2-40B4-BE49-F238E27FC236}">
                  <a16:creationId xmlns:a16="http://schemas.microsoft.com/office/drawing/2014/main" id="{D3CE3CE0-8E1E-43AA-A655-BF9F1ECADA5F}"/>
                </a:ext>
              </a:extLst>
            </p:cNvPr>
            <p:cNvSpPr txBox="1">
              <a:spLocks noChangeArrowheads="1"/>
            </p:cNvSpPr>
            <p:nvPr/>
          </p:nvSpPr>
          <p:spPr bwMode="auto">
            <a:xfrm>
              <a:off x="2058" y="1480"/>
              <a:ext cx="992" cy="17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d=(a&gt;c)?1:0</a:t>
              </a:r>
            </a:p>
          </p:txBody>
        </p:sp>
        <p:sp>
          <p:nvSpPr>
            <p:cNvPr id="720906" name="Rectangle 10">
              <a:extLst>
                <a:ext uri="{FF2B5EF4-FFF2-40B4-BE49-F238E27FC236}">
                  <a16:creationId xmlns:a16="http://schemas.microsoft.com/office/drawing/2014/main" id="{02FED0DD-5483-40C0-A1A6-5DAAD7DE5FCE}"/>
                </a:ext>
              </a:extLst>
            </p:cNvPr>
            <p:cNvSpPr>
              <a:spLocks noChangeArrowheads="1"/>
            </p:cNvSpPr>
            <p:nvPr/>
          </p:nvSpPr>
          <p:spPr bwMode="auto">
            <a:xfrm>
              <a:off x="3249" y="1395"/>
              <a:ext cx="1899" cy="396"/>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20907" name="Line 11">
              <a:extLst>
                <a:ext uri="{FF2B5EF4-FFF2-40B4-BE49-F238E27FC236}">
                  <a16:creationId xmlns:a16="http://schemas.microsoft.com/office/drawing/2014/main" id="{2285AF08-01A3-41F7-B55A-915D5F6BC53E}"/>
                </a:ext>
              </a:extLst>
            </p:cNvPr>
            <p:cNvSpPr>
              <a:spLocks noChangeShapeType="1"/>
            </p:cNvSpPr>
            <p:nvPr/>
          </p:nvSpPr>
          <p:spPr bwMode="auto">
            <a:xfrm>
              <a:off x="3022" y="1565"/>
              <a:ext cx="227"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720908" name="Group 12">
            <a:extLst>
              <a:ext uri="{FF2B5EF4-FFF2-40B4-BE49-F238E27FC236}">
                <a16:creationId xmlns:a16="http://schemas.microsoft.com/office/drawing/2014/main" id="{7AF5430B-4FA1-4C1D-A79E-34FA563D3C96}"/>
              </a:ext>
            </a:extLst>
          </p:cNvPr>
          <p:cNvGrpSpPr>
            <a:grpSpLocks/>
          </p:cNvGrpSpPr>
          <p:nvPr/>
        </p:nvGrpSpPr>
        <p:grpSpPr bwMode="auto">
          <a:xfrm>
            <a:off x="2276475" y="1673225"/>
            <a:ext cx="2881313" cy="366713"/>
            <a:chOff x="1434" y="1054"/>
            <a:chExt cx="1815" cy="231"/>
          </a:xfrm>
        </p:grpSpPr>
        <p:sp>
          <p:nvSpPr>
            <p:cNvPr id="720909" name="Text Box 13">
              <a:extLst>
                <a:ext uri="{FF2B5EF4-FFF2-40B4-BE49-F238E27FC236}">
                  <a16:creationId xmlns:a16="http://schemas.microsoft.com/office/drawing/2014/main" id="{44EE5D3D-BFF7-4F47-97FC-0C6F234E96CE}"/>
                </a:ext>
              </a:extLst>
            </p:cNvPr>
            <p:cNvSpPr txBox="1">
              <a:spLocks noChangeArrowheads="1"/>
            </p:cNvSpPr>
            <p:nvPr/>
          </p:nvSpPr>
          <p:spPr bwMode="auto">
            <a:xfrm>
              <a:off x="1434" y="1054"/>
              <a:ext cx="1814" cy="23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0033CC"/>
                  </a:solidFill>
                  <a:latin typeface="微软雅黑" panose="020B0503020204020204" pitchFamily="34" charset="-122"/>
                  <a:ea typeface="微软雅黑" panose="020B0503020204020204" pitchFamily="34" charset="-122"/>
                </a:rPr>
                <a:t>unsigned short b=1;</a:t>
              </a:r>
            </a:p>
          </p:txBody>
        </p:sp>
        <p:sp>
          <p:nvSpPr>
            <p:cNvPr id="720910" name="Line 14">
              <a:extLst>
                <a:ext uri="{FF2B5EF4-FFF2-40B4-BE49-F238E27FC236}">
                  <a16:creationId xmlns:a16="http://schemas.microsoft.com/office/drawing/2014/main" id="{9D82D48C-4857-457D-83E9-4A7C83A3895F}"/>
                </a:ext>
              </a:extLst>
            </p:cNvPr>
            <p:cNvSpPr>
              <a:spLocks noChangeShapeType="1"/>
            </p:cNvSpPr>
            <p:nvPr/>
          </p:nvSpPr>
          <p:spPr bwMode="auto">
            <a:xfrm>
              <a:off x="2993" y="1196"/>
              <a:ext cx="256"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720911" name="Group 15">
            <a:extLst>
              <a:ext uri="{FF2B5EF4-FFF2-40B4-BE49-F238E27FC236}">
                <a16:creationId xmlns:a16="http://schemas.microsoft.com/office/drawing/2014/main" id="{A8DDCC2D-2188-411F-A49D-0AC7072D2ACA}"/>
              </a:ext>
            </a:extLst>
          </p:cNvPr>
          <p:cNvGrpSpPr>
            <a:grpSpLocks/>
          </p:cNvGrpSpPr>
          <p:nvPr/>
        </p:nvGrpSpPr>
        <p:grpSpPr bwMode="auto">
          <a:xfrm>
            <a:off x="2546350" y="1268413"/>
            <a:ext cx="2611438" cy="366712"/>
            <a:chOff x="1604" y="799"/>
            <a:chExt cx="1645" cy="231"/>
          </a:xfrm>
        </p:grpSpPr>
        <p:sp>
          <p:nvSpPr>
            <p:cNvPr id="720912" name="Text Box 16">
              <a:extLst>
                <a:ext uri="{FF2B5EF4-FFF2-40B4-BE49-F238E27FC236}">
                  <a16:creationId xmlns:a16="http://schemas.microsoft.com/office/drawing/2014/main" id="{51A74CCC-CEF0-47DB-9A9F-10E3CAF46BA7}"/>
                </a:ext>
              </a:extLst>
            </p:cNvPr>
            <p:cNvSpPr txBox="1">
              <a:spLocks noChangeArrowheads="1"/>
            </p:cNvSpPr>
            <p:nvPr/>
          </p:nvSpPr>
          <p:spPr bwMode="auto">
            <a:xfrm>
              <a:off x="1604" y="799"/>
              <a:ext cx="1474" cy="23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0033CC"/>
                  </a:solidFill>
                  <a:latin typeface="微软雅黑" panose="020B0503020204020204" pitchFamily="34" charset="-122"/>
                  <a:ea typeface="微软雅黑" panose="020B0503020204020204" pitchFamily="34" charset="-122"/>
                </a:rPr>
                <a:t>unsigned int a=1;</a:t>
              </a:r>
            </a:p>
          </p:txBody>
        </p:sp>
        <p:sp>
          <p:nvSpPr>
            <p:cNvPr id="720913" name="Line 17">
              <a:extLst>
                <a:ext uri="{FF2B5EF4-FFF2-40B4-BE49-F238E27FC236}">
                  <a16:creationId xmlns:a16="http://schemas.microsoft.com/office/drawing/2014/main" id="{C8260EE7-8D47-49C7-827C-CAFC3D5D173E}"/>
                </a:ext>
              </a:extLst>
            </p:cNvPr>
            <p:cNvSpPr>
              <a:spLocks noChangeShapeType="1"/>
            </p:cNvSpPr>
            <p:nvPr/>
          </p:nvSpPr>
          <p:spPr bwMode="auto">
            <a:xfrm>
              <a:off x="2993" y="913"/>
              <a:ext cx="256"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720914" name="Group 18">
            <a:extLst>
              <a:ext uri="{FF2B5EF4-FFF2-40B4-BE49-F238E27FC236}">
                <a16:creationId xmlns:a16="http://schemas.microsoft.com/office/drawing/2014/main" id="{E9B674BD-D5EB-4629-AA51-1FC81159903D}"/>
              </a:ext>
            </a:extLst>
          </p:cNvPr>
          <p:cNvGrpSpPr>
            <a:grpSpLocks/>
          </p:cNvGrpSpPr>
          <p:nvPr/>
        </p:nvGrpSpPr>
        <p:grpSpPr bwMode="auto">
          <a:xfrm>
            <a:off x="3086100" y="4103688"/>
            <a:ext cx="5086350" cy="855662"/>
            <a:chOff x="1944" y="2585"/>
            <a:chExt cx="3204" cy="539"/>
          </a:xfrm>
        </p:grpSpPr>
        <p:sp>
          <p:nvSpPr>
            <p:cNvPr id="720915" name="Text Box 19">
              <a:extLst>
                <a:ext uri="{FF2B5EF4-FFF2-40B4-BE49-F238E27FC236}">
                  <a16:creationId xmlns:a16="http://schemas.microsoft.com/office/drawing/2014/main" id="{ECF4C4F0-FB9B-42FD-AB55-D7DAA2799771}"/>
                </a:ext>
              </a:extLst>
            </p:cNvPr>
            <p:cNvSpPr txBox="1">
              <a:spLocks noChangeArrowheads="1"/>
            </p:cNvSpPr>
            <p:nvPr/>
          </p:nvSpPr>
          <p:spPr bwMode="auto">
            <a:xfrm>
              <a:off x="1944" y="2755"/>
              <a:ext cx="1049" cy="17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d=(b&gt;c)?1:0</a:t>
              </a:r>
            </a:p>
          </p:txBody>
        </p:sp>
        <p:sp>
          <p:nvSpPr>
            <p:cNvPr id="720916" name="Rectangle 20">
              <a:extLst>
                <a:ext uri="{FF2B5EF4-FFF2-40B4-BE49-F238E27FC236}">
                  <a16:creationId xmlns:a16="http://schemas.microsoft.com/office/drawing/2014/main" id="{D33BF482-7102-4F95-A5DB-8CDE5DC7864C}"/>
                </a:ext>
              </a:extLst>
            </p:cNvPr>
            <p:cNvSpPr>
              <a:spLocks noChangeArrowheads="1"/>
            </p:cNvSpPr>
            <p:nvPr/>
          </p:nvSpPr>
          <p:spPr bwMode="auto">
            <a:xfrm>
              <a:off x="3220" y="2585"/>
              <a:ext cx="1928" cy="539"/>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20917" name="Line 21">
              <a:extLst>
                <a:ext uri="{FF2B5EF4-FFF2-40B4-BE49-F238E27FC236}">
                  <a16:creationId xmlns:a16="http://schemas.microsoft.com/office/drawing/2014/main" id="{17648CB7-D93F-4057-998D-DE8B1240D237}"/>
                </a:ext>
              </a:extLst>
            </p:cNvPr>
            <p:cNvSpPr>
              <a:spLocks noChangeShapeType="1"/>
            </p:cNvSpPr>
            <p:nvPr/>
          </p:nvSpPr>
          <p:spPr bwMode="auto">
            <a:xfrm>
              <a:off x="2908" y="2840"/>
              <a:ext cx="312"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Rectangle 2">
            <a:extLst>
              <a:ext uri="{FF2B5EF4-FFF2-40B4-BE49-F238E27FC236}">
                <a16:creationId xmlns:a16="http://schemas.microsoft.com/office/drawing/2014/main" id="{FCE3577F-BDE1-4C3B-9659-B2C377D9D576}"/>
              </a:ext>
            </a:extLst>
          </p:cNvPr>
          <p:cNvSpPr>
            <a:spLocks noGrp="1" noChangeArrowheads="1"/>
          </p:cNvSpPr>
          <p:nvPr>
            <p:ph type="title"/>
          </p:nvPr>
        </p:nvSpPr>
        <p:spPr>
          <a:xfrm>
            <a:off x="457200" y="53975"/>
            <a:ext cx="8229600" cy="561975"/>
          </a:xfrm>
        </p:spPr>
        <p:txBody>
          <a:bodyPr/>
          <a:lstStyle/>
          <a:p>
            <a:r>
              <a:rPr lang="zh-CN" altLang="en-US" sz="3200"/>
              <a:t>有关</a:t>
            </a:r>
            <a:r>
              <a:rPr lang="zh-CN" altLang="en-US" sz="3200">
                <a:latin typeface="黑体" panose="02010609060101010101" pitchFamily="49" charset="-122"/>
              </a:rPr>
              <a:t>“</a:t>
            </a:r>
            <a:r>
              <a:rPr lang="zh-CN" altLang="en-US" sz="3200"/>
              <a:t>过程调用</a:t>
            </a:r>
            <a:r>
              <a:rPr lang="zh-CN" altLang="en-US" sz="3200">
                <a:latin typeface="黑体" panose="02010609060101010101" pitchFamily="49" charset="-122"/>
              </a:rPr>
              <a:t>”</a:t>
            </a:r>
            <a:r>
              <a:rPr lang="zh-CN" altLang="en-US" sz="3200"/>
              <a:t>的讨论</a:t>
            </a:r>
          </a:p>
        </p:txBody>
      </p:sp>
      <p:sp>
        <p:nvSpPr>
          <p:cNvPr id="821251" name="Rectangle 3">
            <a:extLst>
              <a:ext uri="{FF2B5EF4-FFF2-40B4-BE49-F238E27FC236}">
                <a16:creationId xmlns:a16="http://schemas.microsoft.com/office/drawing/2014/main" id="{582A71D9-FF65-490C-8B39-E752FCE23AAD}"/>
              </a:ext>
            </a:extLst>
          </p:cNvPr>
          <p:cNvSpPr>
            <a:spLocks noGrp="1" noChangeArrowheads="1"/>
          </p:cNvSpPr>
          <p:nvPr>
            <p:ph type="body" idx="1"/>
          </p:nvPr>
        </p:nvSpPr>
        <p:spPr>
          <a:xfrm>
            <a:off x="206375" y="773113"/>
            <a:ext cx="8686800" cy="6084887"/>
          </a:xfrm>
        </p:spPr>
        <p:txBody>
          <a:bodyPr/>
          <a:lstStyle/>
          <a:p>
            <a:pPr>
              <a:lnSpc>
                <a:spcPct val="120000"/>
              </a:lnSpc>
              <a:spcBef>
                <a:spcPct val="0"/>
              </a:spcBef>
            </a:pPr>
            <a:r>
              <a:rPr lang="zh-CN" altLang="en-US" sz="1800">
                <a:solidFill>
                  <a:srgbClr val="3333CC"/>
                </a:solidFill>
                <a:latin typeface="微软雅黑" panose="020B0503020204020204" pitchFamily="34" charset="-122"/>
                <a:ea typeface="微软雅黑" panose="020B0503020204020204" pitchFamily="34" charset="-122"/>
              </a:rPr>
              <a:t>从上述代码可以看出，对于</a:t>
            </a:r>
            <a:r>
              <a:rPr lang="en-US" altLang="zh-CN" sz="1800">
                <a:solidFill>
                  <a:srgbClr val="3333CC"/>
                </a:solidFill>
                <a:latin typeface="微软雅黑" panose="020B0503020204020204" pitchFamily="34" charset="-122"/>
                <a:ea typeface="微软雅黑" panose="020B0503020204020204" pitchFamily="34" charset="-122"/>
              </a:rPr>
              <a:t>double *p=(double *)&amp;a</a:t>
            </a:r>
            <a:r>
              <a:rPr lang="zh-CN" altLang="en-US" sz="1800">
                <a:solidFill>
                  <a:srgbClr val="3333CC"/>
                </a:solidFill>
                <a:latin typeface="微软雅黑" panose="020B0503020204020204" pitchFamily="34" charset="-122"/>
                <a:ea typeface="微软雅黑" panose="020B0503020204020204" pitchFamily="34" charset="-122"/>
              </a:rPr>
              <a:t>，只是把</a:t>
            </a:r>
            <a:r>
              <a:rPr lang="en-US" altLang="zh-CN" sz="1800">
                <a:solidFill>
                  <a:srgbClr val="3333CC"/>
                </a:solidFill>
                <a:latin typeface="微软雅黑" panose="020B0503020204020204" pitchFamily="34" charset="-122"/>
                <a:ea typeface="微软雅黑" panose="020B0503020204020204" pitchFamily="34" charset="-122"/>
              </a:rPr>
              <a:t>a</a:t>
            </a:r>
            <a:r>
              <a:rPr lang="zh-CN" altLang="en-US" sz="1800">
                <a:solidFill>
                  <a:srgbClr val="3333CC"/>
                </a:solidFill>
                <a:latin typeface="微软雅黑" panose="020B0503020204020204" pitchFamily="34" charset="-122"/>
                <a:ea typeface="微软雅黑" panose="020B0503020204020204" pitchFamily="34" charset="-122"/>
              </a:rPr>
              <a:t>的地址直接传送到</a:t>
            </a:r>
            <a:r>
              <a:rPr lang="en-US" altLang="zh-CN" sz="1800">
                <a:solidFill>
                  <a:srgbClr val="3333CC"/>
                </a:solidFill>
                <a:latin typeface="微软雅黑" panose="020B0503020204020204" pitchFamily="34" charset="-122"/>
                <a:ea typeface="微软雅黑" panose="020B0503020204020204" pitchFamily="34" charset="-122"/>
              </a:rPr>
              <a:t>p</a:t>
            </a:r>
            <a:r>
              <a:rPr lang="zh-CN" altLang="en-US" sz="1800">
                <a:solidFill>
                  <a:srgbClr val="3333CC"/>
                </a:solidFill>
                <a:latin typeface="微软雅黑" panose="020B0503020204020204" pitchFamily="34" charset="-122"/>
                <a:ea typeface="微软雅黑" panose="020B0503020204020204" pitchFamily="34" charset="-122"/>
              </a:rPr>
              <a:t>所存放的空间，然后把</a:t>
            </a:r>
            <a:r>
              <a:rPr lang="en-US" altLang="zh-CN" sz="1800">
                <a:solidFill>
                  <a:srgbClr val="3333CC"/>
                </a:solidFill>
                <a:latin typeface="微软雅黑" panose="020B0503020204020204" pitchFamily="34" charset="-122"/>
                <a:ea typeface="微软雅黑" panose="020B0503020204020204" pitchFamily="34" charset="-122"/>
              </a:rPr>
              <a:t>p</a:t>
            </a:r>
            <a:r>
              <a:rPr lang="zh-CN" altLang="en-US" sz="1800">
                <a:solidFill>
                  <a:srgbClr val="3333CC"/>
                </a:solidFill>
                <a:latin typeface="微软雅黑" panose="020B0503020204020204" pitchFamily="34" charset="-122"/>
                <a:ea typeface="微软雅黑" panose="020B0503020204020204" pitchFamily="34" charset="-122"/>
              </a:rPr>
              <a:t>中的内容，也就是</a:t>
            </a:r>
            <a:r>
              <a:rPr lang="en-US" altLang="zh-CN" sz="1800">
                <a:solidFill>
                  <a:srgbClr val="3333CC"/>
                </a:solidFill>
                <a:latin typeface="微软雅黑" panose="020B0503020204020204" pitchFamily="34" charset="-122"/>
                <a:ea typeface="微软雅黑" panose="020B0503020204020204" pitchFamily="34" charset="-122"/>
              </a:rPr>
              <a:t>a</a:t>
            </a:r>
            <a:r>
              <a:rPr lang="zh-CN" altLang="en-US" sz="1800">
                <a:solidFill>
                  <a:srgbClr val="3333CC"/>
                </a:solidFill>
                <a:latin typeface="微软雅黑" panose="020B0503020204020204" pitchFamily="34" charset="-122"/>
                <a:ea typeface="微软雅黑" panose="020B0503020204020204" pitchFamily="34" charset="-122"/>
              </a:rPr>
              <a:t>的地址送到了</a:t>
            </a:r>
            <a:r>
              <a:rPr lang="en-US" altLang="zh-CN" sz="1800">
                <a:solidFill>
                  <a:srgbClr val="3333CC"/>
                </a:solidFill>
                <a:latin typeface="微软雅黑" panose="020B0503020204020204" pitchFamily="34" charset="-122"/>
                <a:ea typeface="微软雅黑" panose="020B0503020204020204" pitchFamily="34" charset="-122"/>
              </a:rPr>
              <a:t>EAX</a:t>
            </a:r>
            <a:r>
              <a:rPr lang="zh-CN" altLang="en-US" sz="1800">
                <a:solidFill>
                  <a:srgbClr val="3333CC"/>
                </a:solidFill>
                <a:latin typeface="微软雅黑" panose="020B0503020204020204" pitchFamily="34" charset="-122"/>
                <a:ea typeface="微软雅黑" panose="020B0503020204020204" pitchFamily="34" charset="-122"/>
              </a:rPr>
              <a:t>中，随后用指令“</a:t>
            </a:r>
            <a:r>
              <a:rPr lang="en-US" altLang="zh-CN" sz="1800">
                <a:solidFill>
                  <a:srgbClr val="3333CC"/>
                </a:solidFill>
                <a:latin typeface="微软雅黑" panose="020B0503020204020204" pitchFamily="34" charset="-122"/>
                <a:ea typeface="微软雅黑" panose="020B0503020204020204" pitchFamily="34" charset="-122"/>
              </a:rPr>
              <a:t>fldl (%eax)”</a:t>
            </a:r>
            <a:r>
              <a:rPr lang="zh-CN" altLang="en-US" sz="1800">
                <a:solidFill>
                  <a:srgbClr val="3333CC"/>
                </a:solidFill>
                <a:latin typeface="微软雅黑" panose="020B0503020204020204" pitchFamily="34" charset="-122"/>
                <a:ea typeface="微软雅黑" panose="020B0503020204020204" pitchFamily="34" charset="-122"/>
              </a:rPr>
              <a:t>将</a:t>
            </a:r>
            <a:r>
              <a:rPr lang="en-US" altLang="zh-CN" sz="1800">
                <a:solidFill>
                  <a:srgbClr val="3333CC"/>
                </a:solidFill>
                <a:latin typeface="微软雅黑" panose="020B0503020204020204" pitchFamily="34" charset="-122"/>
                <a:ea typeface="微软雅黑" panose="020B0503020204020204" pitchFamily="34" charset="-122"/>
              </a:rPr>
              <a:t>a</a:t>
            </a:r>
            <a:r>
              <a:rPr lang="zh-CN" altLang="en-US" sz="1800">
                <a:solidFill>
                  <a:srgbClr val="3333CC"/>
                </a:solidFill>
                <a:latin typeface="微软雅黑" panose="020B0503020204020204" pitchFamily="34" charset="-122"/>
                <a:ea typeface="微软雅黑" panose="020B0503020204020204" pitchFamily="34" charset="-122"/>
              </a:rPr>
              <a:t>的地址处开始的</a:t>
            </a:r>
            <a:r>
              <a:rPr lang="en-US" altLang="zh-CN" sz="1800">
                <a:solidFill>
                  <a:srgbClr val="3333CC"/>
                </a:solidFill>
                <a:latin typeface="微软雅黑" panose="020B0503020204020204" pitchFamily="34" charset="-122"/>
                <a:ea typeface="微软雅黑" panose="020B0503020204020204" pitchFamily="34" charset="-122"/>
              </a:rPr>
              <a:t>8</a:t>
            </a:r>
            <a:r>
              <a:rPr lang="zh-CN" altLang="en-US" sz="1800">
                <a:solidFill>
                  <a:srgbClr val="3333CC"/>
                </a:solidFill>
                <a:latin typeface="微软雅黑" panose="020B0503020204020204" pitchFamily="34" charset="-122"/>
                <a:ea typeface="微软雅黑" panose="020B0503020204020204" pitchFamily="34" charset="-122"/>
              </a:rPr>
              <a:t>个字节的机器数（</a:t>
            </a:r>
            <a:r>
              <a:rPr lang="en-US" altLang="zh-CN" sz="1800">
                <a:solidFill>
                  <a:srgbClr val="3333CC"/>
                </a:solidFill>
                <a:latin typeface="微软雅黑" panose="020B0503020204020204" pitchFamily="34" charset="-122"/>
                <a:ea typeface="微软雅黑" panose="020B0503020204020204" pitchFamily="34" charset="-122"/>
              </a:rPr>
              <a:t>xx…x0000000AH</a:t>
            </a:r>
            <a:r>
              <a:rPr lang="zh-CN" altLang="en-US" sz="1800">
                <a:solidFill>
                  <a:srgbClr val="3333CC"/>
                </a:solidFill>
                <a:latin typeface="微软雅黑" panose="020B0503020204020204" pitchFamily="34" charset="-122"/>
                <a:ea typeface="微软雅黑" panose="020B0503020204020204" pitchFamily="34" charset="-122"/>
              </a:rPr>
              <a:t>）直接加载到</a:t>
            </a:r>
            <a:r>
              <a:rPr lang="en-US" altLang="zh-CN" sz="1800">
                <a:solidFill>
                  <a:srgbClr val="3333CC"/>
                </a:solidFill>
                <a:latin typeface="微软雅黑" panose="020B0503020204020204" pitchFamily="34" charset="-122"/>
                <a:ea typeface="微软雅黑" panose="020B0503020204020204" pitchFamily="34" charset="-122"/>
              </a:rPr>
              <a:t>ST(0)</a:t>
            </a:r>
            <a:r>
              <a:rPr lang="zh-CN" altLang="en-US" sz="1800">
                <a:solidFill>
                  <a:srgbClr val="3333CC"/>
                </a:solidFill>
                <a:latin typeface="微软雅黑" panose="020B0503020204020204" pitchFamily="34" charset="-122"/>
                <a:ea typeface="微软雅黑" panose="020B0503020204020204" pitchFamily="34" charset="-122"/>
              </a:rPr>
              <a:t>中，其中前</a:t>
            </a:r>
            <a:r>
              <a:rPr lang="en-US" altLang="zh-CN" sz="1800">
                <a:solidFill>
                  <a:srgbClr val="3333CC"/>
                </a:solidFill>
                <a:latin typeface="微软雅黑" panose="020B0503020204020204" pitchFamily="34" charset="-122"/>
                <a:ea typeface="微软雅黑" panose="020B0503020204020204" pitchFamily="34" charset="-122"/>
              </a:rPr>
              <a:t>4</a:t>
            </a:r>
            <a:r>
              <a:rPr lang="zh-CN" altLang="en-US" sz="1800">
                <a:solidFill>
                  <a:srgbClr val="3333CC"/>
                </a:solidFill>
                <a:latin typeface="微软雅黑" panose="020B0503020204020204" pitchFamily="34" charset="-122"/>
                <a:ea typeface="微软雅黑" panose="020B0503020204020204" pitchFamily="34" charset="-122"/>
              </a:rPr>
              <a:t>个字节</a:t>
            </a:r>
            <a:r>
              <a:rPr lang="en-US" altLang="zh-CN" sz="1800">
                <a:solidFill>
                  <a:srgbClr val="3333CC"/>
                </a:solidFill>
                <a:latin typeface="微软雅黑" panose="020B0503020204020204" pitchFamily="34" charset="-122"/>
                <a:ea typeface="微软雅黑" panose="020B0503020204020204" pitchFamily="34" charset="-122"/>
              </a:rPr>
              <a:t>xx…x</a:t>
            </a:r>
            <a:r>
              <a:rPr lang="zh-CN" altLang="en-US" sz="1800">
                <a:solidFill>
                  <a:srgbClr val="3333CC"/>
                </a:solidFill>
                <a:latin typeface="微软雅黑" panose="020B0503020204020204" pitchFamily="34" charset="-122"/>
                <a:ea typeface="微软雅黑" panose="020B0503020204020204" pitchFamily="34" charset="-122"/>
              </a:rPr>
              <a:t>表示</a:t>
            </a:r>
            <a:r>
              <a:rPr lang="en-US" altLang="zh-CN" sz="1800">
                <a:solidFill>
                  <a:srgbClr val="3333CC"/>
                </a:solidFill>
                <a:latin typeface="微软雅黑" panose="020B0503020204020204" pitchFamily="34" charset="-122"/>
                <a:ea typeface="微软雅黑" panose="020B0503020204020204" pitchFamily="34" charset="-122"/>
              </a:rPr>
              <a:t>R[esp]+0x28</a:t>
            </a:r>
            <a:r>
              <a:rPr lang="zh-CN" altLang="en-US" sz="1800">
                <a:solidFill>
                  <a:srgbClr val="3333CC"/>
                </a:solidFill>
                <a:latin typeface="微软雅黑" panose="020B0503020204020204" pitchFamily="34" charset="-122"/>
                <a:ea typeface="微软雅黑" panose="020B0503020204020204" pitchFamily="34" charset="-122"/>
              </a:rPr>
              <a:t>，在</a:t>
            </a:r>
            <a:r>
              <a:rPr lang="en-US" altLang="zh-CN" sz="1800">
                <a:solidFill>
                  <a:srgbClr val="3333CC"/>
                </a:solidFill>
                <a:latin typeface="微软雅黑" panose="020B0503020204020204" pitchFamily="34" charset="-122"/>
                <a:ea typeface="微软雅黑" panose="020B0503020204020204" pitchFamily="34" charset="-122"/>
              </a:rPr>
              <a:t>Linux</a:t>
            </a:r>
            <a:r>
              <a:rPr lang="zh-CN" altLang="en-US" sz="1800">
                <a:solidFill>
                  <a:srgbClr val="3333CC"/>
                </a:solidFill>
                <a:latin typeface="微软雅黑" panose="020B0503020204020204" pitchFamily="34" charset="-122"/>
                <a:ea typeface="微软雅黑" panose="020B0503020204020204" pitchFamily="34" charset="-122"/>
              </a:rPr>
              <a:t>系统中它应该是一个很大的数，如</a:t>
            </a:r>
            <a:r>
              <a:rPr lang="en-US" altLang="zh-CN" sz="1800">
                <a:solidFill>
                  <a:srgbClr val="3333CC"/>
                </a:solidFill>
                <a:latin typeface="微软雅黑" panose="020B0503020204020204" pitchFamily="34" charset="-122"/>
                <a:ea typeface="微软雅黑" panose="020B0503020204020204" pitchFamily="34" charset="-122"/>
              </a:rPr>
              <a:t>BFFF…</a:t>
            </a:r>
            <a:r>
              <a:rPr lang="zh-CN" altLang="en-US" sz="1800">
                <a:solidFill>
                  <a:srgbClr val="3333CC"/>
                </a:solidFill>
                <a:latin typeface="微软雅黑" panose="020B0503020204020204" pitchFamily="34" charset="-122"/>
                <a:ea typeface="微软雅黑" panose="020B0503020204020204" pitchFamily="34" charset="-122"/>
              </a:rPr>
              <a:t>，然后再用指令“</a:t>
            </a:r>
            <a:r>
              <a:rPr lang="en-US" altLang="zh-CN" sz="1800">
                <a:solidFill>
                  <a:srgbClr val="3333CC"/>
                </a:solidFill>
                <a:latin typeface="微软雅黑" panose="020B0503020204020204" pitchFamily="34" charset="-122"/>
                <a:ea typeface="微软雅黑" panose="020B0503020204020204" pitchFamily="34" charset="-122"/>
              </a:rPr>
              <a:t>fstpl 0x4(%esp)”</a:t>
            </a:r>
            <a:r>
              <a:rPr lang="zh-CN" altLang="en-US" sz="1800">
                <a:solidFill>
                  <a:srgbClr val="3333CC"/>
                </a:solidFill>
                <a:latin typeface="微软雅黑" panose="020B0503020204020204" pitchFamily="34" charset="-122"/>
                <a:ea typeface="微软雅黑" panose="020B0503020204020204" pitchFamily="34" charset="-122"/>
              </a:rPr>
              <a:t>把</a:t>
            </a:r>
            <a:r>
              <a:rPr lang="en-US" altLang="zh-CN" sz="1800">
                <a:solidFill>
                  <a:srgbClr val="3333CC"/>
                </a:solidFill>
                <a:latin typeface="微软雅黑" panose="020B0503020204020204" pitchFamily="34" charset="-122"/>
                <a:ea typeface="微软雅黑" panose="020B0503020204020204" pitchFamily="34" charset="-122"/>
              </a:rPr>
              <a:t>ST(0)</a:t>
            </a:r>
            <a:r>
              <a:rPr lang="zh-CN" altLang="en-US" sz="1800">
                <a:solidFill>
                  <a:srgbClr val="3333CC"/>
                </a:solidFill>
                <a:latin typeface="微软雅黑" panose="020B0503020204020204" pitchFamily="34" charset="-122"/>
                <a:ea typeface="微软雅黑" panose="020B0503020204020204" pitchFamily="34" charset="-122"/>
              </a:rPr>
              <a:t>中的内容（即</a:t>
            </a:r>
            <a:r>
              <a:rPr lang="en-US" altLang="zh-CN" sz="1800">
                <a:solidFill>
                  <a:srgbClr val="3333CC"/>
                </a:solidFill>
                <a:latin typeface="微软雅黑" panose="020B0503020204020204" pitchFamily="34" charset="-122"/>
                <a:ea typeface="微软雅黑" panose="020B0503020204020204" pitchFamily="34" charset="-122"/>
              </a:rPr>
              <a:t>xx…x0000000AH</a:t>
            </a:r>
            <a:r>
              <a:rPr lang="zh-CN" altLang="en-US" sz="1800">
                <a:solidFill>
                  <a:srgbClr val="3333CC"/>
                </a:solidFill>
                <a:latin typeface="微软雅黑" panose="020B0503020204020204" pitchFamily="34" charset="-122"/>
                <a:ea typeface="微软雅黑" panose="020B0503020204020204" pitchFamily="34" charset="-122"/>
              </a:rPr>
              <a:t>）作为</a:t>
            </a:r>
            <a:r>
              <a:rPr lang="en-US" altLang="zh-CN" sz="1800">
                <a:solidFill>
                  <a:srgbClr val="3333CC"/>
                </a:solidFill>
                <a:latin typeface="微软雅黑" panose="020B0503020204020204" pitchFamily="34" charset="-122"/>
                <a:ea typeface="微软雅黑" panose="020B0503020204020204" pitchFamily="34" charset="-122"/>
              </a:rPr>
              <a:t>printf</a:t>
            </a:r>
            <a:r>
              <a:rPr lang="zh-CN" altLang="en-US" sz="1800">
                <a:solidFill>
                  <a:srgbClr val="3333CC"/>
                </a:solidFill>
                <a:latin typeface="微软雅黑" panose="020B0503020204020204" pitchFamily="34" charset="-122"/>
                <a:ea typeface="微软雅黑" panose="020B0503020204020204" pitchFamily="34" charset="-122"/>
              </a:rPr>
              <a:t>函数的参数送到</a:t>
            </a:r>
            <a:r>
              <a:rPr lang="en-US" altLang="zh-CN" sz="1800">
                <a:solidFill>
                  <a:srgbClr val="3333CC"/>
                </a:solidFill>
                <a:latin typeface="微软雅黑" panose="020B0503020204020204" pitchFamily="34" charset="-122"/>
                <a:ea typeface="微软雅黑" panose="020B0503020204020204" pitchFamily="34" charset="-122"/>
              </a:rPr>
              <a:t>R[esp]+4</a:t>
            </a:r>
            <a:r>
              <a:rPr lang="zh-CN" altLang="en-US" sz="1800">
                <a:solidFill>
                  <a:srgbClr val="3333CC"/>
                </a:solidFill>
                <a:latin typeface="微软雅黑" panose="020B0503020204020204" pitchFamily="34" charset="-122"/>
                <a:ea typeface="微软雅黑" panose="020B0503020204020204" pitchFamily="34" charset="-122"/>
              </a:rPr>
              <a:t>的位置，</a:t>
            </a:r>
            <a:r>
              <a:rPr lang="en-US" altLang="zh-CN" sz="1800">
                <a:solidFill>
                  <a:srgbClr val="3333CC"/>
                </a:solidFill>
                <a:latin typeface="微软雅黑" panose="020B0503020204020204" pitchFamily="34" charset="-122"/>
                <a:ea typeface="微软雅黑" panose="020B0503020204020204" pitchFamily="34" charset="-122"/>
              </a:rPr>
              <a:t>printf(“%lf\n,*p)</a:t>
            </a:r>
            <a:r>
              <a:rPr lang="zh-CN" altLang="en-US" sz="1800">
                <a:solidFill>
                  <a:srgbClr val="3333CC"/>
                </a:solidFill>
                <a:latin typeface="微软雅黑" panose="020B0503020204020204" pitchFamily="34" charset="-122"/>
                <a:ea typeface="微软雅黑" panose="020B0503020204020204" pitchFamily="34" charset="-122"/>
              </a:rPr>
              <a:t>函数将其作为</a:t>
            </a:r>
            <a:r>
              <a:rPr lang="en-US" altLang="zh-CN" sz="1800">
                <a:solidFill>
                  <a:srgbClr val="3333CC"/>
                </a:solidFill>
                <a:latin typeface="微软雅黑" panose="020B0503020204020204" pitchFamily="34" charset="-122"/>
                <a:ea typeface="微软雅黑" panose="020B0503020204020204" pitchFamily="34" charset="-122"/>
              </a:rPr>
              <a:t>double</a:t>
            </a:r>
            <a:r>
              <a:rPr lang="zh-CN" altLang="en-US" sz="1800">
                <a:solidFill>
                  <a:srgbClr val="3333CC"/>
                </a:solidFill>
                <a:latin typeface="微软雅黑" panose="020B0503020204020204" pitchFamily="34" charset="-122"/>
                <a:ea typeface="微软雅黑" panose="020B0503020204020204" pitchFamily="34" charset="-122"/>
              </a:rPr>
              <a:t>类型（</a:t>
            </a:r>
            <a:r>
              <a:rPr lang="en-US" altLang="zh-CN" sz="1800">
                <a:solidFill>
                  <a:srgbClr val="3333CC"/>
                </a:solidFill>
                <a:latin typeface="微软雅黑" panose="020B0503020204020204" pitchFamily="34" charset="-122"/>
                <a:ea typeface="微软雅黑" panose="020B0503020204020204" pitchFamily="34" charset="-122"/>
              </a:rPr>
              <a:t>%lf</a:t>
            </a:r>
            <a:r>
              <a:rPr lang="zh-CN" altLang="en-US" sz="1800">
                <a:solidFill>
                  <a:srgbClr val="3333CC"/>
                </a:solidFill>
                <a:latin typeface="微软雅黑" panose="020B0503020204020204" pitchFamily="34" charset="-122"/>
                <a:ea typeface="微软雅黑" panose="020B0503020204020204" pitchFamily="34" charset="-122"/>
              </a:rPr>
              <a:t>）的数打印出来。显然，这个打印的值不会是</a:t>
            </a:r>
            <a:r>
              <a:rPr lang="en-US" altLang="zh-CN" sz="1800">
                <a:solidFill>
                  <a:srgbClr val="3333CC"/>
                </a:solidFill>
                <a:latin typeface="微软雅黑" panose="020B0503020204020204" pitchFamily="34" charset="-122"/>
                <a:ea typeface="微软雅黑" panose="020B0503020204020204" pitchFamily="34" charset="-122"/>
              </a:rPr>
              <a:t>10.000000</a:t>
            </a:r>
            <a:r>
              <a:rPr lang="zh-CN" altLang="en-US" sz="1800">
                <a:solidFill>
                  <a:srgbClr val="3333CC"/>
                </a:solidFill>
                <a:latin typeface="微软雅黑" panose="020B0503020204020204" pitchFamily="34" charset="-122"/>
                <a:ea typeface="微软雅黑" panose="020B0503020204020204" pitchFamily="34" charset="-122"/>
              </a:rPr>
              <a:t>，而是一个负数。</a:t>
            </a:r>
          </a:p>
          <a:p>
            <a:pPr>
              <a:lnSpc>
                <a:spcPct val="120000"/>
              </a:lnSpc>
              <a:spcBef>
                <a:spcPct val="0"/>
              </a:spcBef>
            </a:pPr>
            <a:r>
              <a:rPr lang="zh-CN" altLang="en-US" sz="1800">
                <a:solidFill>
                  <a:srgbClr val="3333CC"/>
                </a:solidFill>
                <a:latin typeface="微软雅黑" panose="020B0503020204020204" pitchFamily="34" charset="-122"/>
                <a:ea typeface="微软雅黑" panose="020B0503020204020204" pitchFamily="34" charset="-122"/>
              </a:rPr>
              <a:t>因为</a:t>
            </a:r>
            <a:r>
              <a:rPr lang="en-US" altLang="zh-CN" sz="1800">
                <a:solidFill>
                  <a:srgbClr val="3333CC"/>
                </a:solidFill>
                <a:latin typeface="微软雅黑" panose="020B0503020204020204" pitchFamily="34" charset="-122"/>
                <a:ea typeface="微软雅黑" panose="020B0503020204020204" pitchFamily="34" charset="-122"/>
              </a:rPr>
              <a:t>Linux</a:t>
            </a:r>
            <a:r>
              <a:rPr lang="zh-CN" altLang="en-US" sz="1800">
                <a:solidFill>
                  <a:srgbClr val="3333CC"/>
                </a:solidFill>
                <a:latin typeface="微软雅黑" panose="020B0503020204020204" pitchFamily="34" charset="-122"/>
                <a:ea typeface="微软雅黑" panose="020B0503020204020204" pitchFamily="34" charset="-122"/>
              </a:rPr>
              <a:t>和</a:t>
            </a:r>
            <a:r>
              <a:rPr lang="en-US" altLang="zh-CN" sz="1800">
                <a:solidFill>
                  <a:srgbClr val="3333CC"/>
                </a:solidFill>
                <a:latin typeface="微软雅黑" panose="020B0503020204020204" pitchFamily="34" charset="-122"/>
                <a:ea typeface="微软雅黑" panose="020B0503020204020204" pitchFamily="34" charset="-122"/>
              </a:rPr>
              <a:t>Windows</a:t>
            </a:r>
            <a:r>
              <a:rPr lang="zh-CN" altLang="en-US" sz="1800">
                <a:solidFill>
                  <a:srgbClr val="3333CC"/>
                </a:solidFill>
                <a:latin typeface="微软雅黑" panose="020B0503020204020204" pitchFamily="34" charset="-122"/>
                <a:ea typeface="微软雅黑" panose="020B0503020204020204" pitchFamily="34" charset="-122"/>
              </a:rPr>
              <a:t>两种系统所设置的栈底所在地址不同，所以</a:t>
            </a:r>
            <a:r>
              <a:rPr lang="en-US" altLang="zh-CN" sz="1800">
                <a:solidFill>
                  <a:srgbClr val="3333CC"/>
                </a:solidFill>
                <a:latin typeface="微软雅黑" panose="020B0503020204020204" pitchFamily="34" charset="-122"/>
                <a:ea typeface="微软雅黑" panose="020B0503020204020204" pitchFamily="34" charset="-122"/>
              </a:rPr>
              <a:t>ESP</a:t>
            </a:r>
            <a:r>
              <a:rPr lang="zh-CN" altLang="en-US" sz="1800">
                <a:solidFill>
                  <a:srgbClr val="3333CC"/>
                </a:solidFill>
                <a:latin typeface="微软雅黑" panose="020B0503020204020204" pitchFamily="34" charset="-122"/>
                <a:ea typeface="微软雅黑" panose="020B0503020204020204" pitchFamily="34" charset="-122"/>
              </a:rPr>
              <a:t>寄存器中的内容不同，因而打印出来的值也肯定不同。通常，</a:t>
            </a:r>
            <a:r>
              <a:rPr lang="en-US" altLang="zh-CN" sz="1800">
                <a:solidFill>
                  <a:srgbClr val="3333CC"/>
                </a:solidFill>
                <a:latin typeface="微软雅黑" panose="020B0503020204020204" pitchFamily="34" charset="-122"/>
                <a:ea typeface="微软雅黑" panose="020B0503020204020204" pitchFamily="34" charset="-122"/>
              </a:rPr>
              <a:t>Linux</a:t>
            </a:r>
            <a:r>
              <a:rPr lang="zh-CN" altLang="en-US" sz="1800">
                <a:solidFill>
                  <a:srgbClr val="3333CC"/>
                </a:solidFill>
                <a:latin typeface="微软雅黑" panose="020B0503020204020204" pitchFamily="34" charset="-122"/>
                <a:ea typeface="微软雅黑" panose="020B0503020204020204" pitchFamily="34" charset="-122"/>
              </a:rPr>
              <a:t>中栈底在靠近</a:t>
            </a:r>
            <a:r>
              <a:rPr lang="en-US" altLang="zh-CN" sz="1800">
                <a:solidFill>
                  <a:srgbClr val="3333CC"/>
                </a:solidFill>
                <a:latin typeface="微软雅黑" panose="020B0503020204020204" pitchFamily="34" charset="-122"/>
                <a:ea typeface="微软雅黑" panose="020B0503020204020204" pitchFamily="34" charset="-122"/>
              </a:rPr>
              <a:t>C0000000H</a:t>
            </a:r>
            <a:r>
              <a:rPr lang="zh-CN" altLang="en-US" sz="1800">
                <a:solidFill>
                  <a:srgbClr val="3333CC"/>
                </a:solidFill>
                <a:latin typeface="微软雅黑" panose="020B0503020204020204" pitchFamily="34" charset="-122"/>
                <a:ea typeface="微软雅黑" panose="020B0503020204020204" pitchFamily="34" charset="-122"/>
              </a:rPr>
              <a:t>的位置，而在</a:t>
            </a:r>
            <a:r>
              <a:rPr lang="en-US" altLang="zh-CN" sz="1800">
                <a:solidFill>
                  <a:srgbClr val="3333CC"/>
                </a:solidFill>
                <a:latin typeface="微软雅黑" panose="020B0503020204020204" pitchFamily="34" charset="-122"/>
                <a:ea typeface="微软雅黑" panose="020B0503020204020204" pitchFamily="34" charset="-122"/>
              </a:rPr>
              <a:t>Windows</a:t>
            </a:r>
            <a:r>
              <a:rPr lang="zh-CN" altLang="en-US" sz="1800">
                <a:solidFill>
                  <a:srgbClr val="3333CC"/>
                </a:solidFill>
                <a:latin typeface="微软雅黑" panose="020B0503020204020204" pitchFamily="34" charset="-122"/>
                <a:ea typeface="微软雅黑" panose="020B0503020204020204" pitchFamily="34" charset="-122"/>
              </a:rPr>
              <a:t>中栈的大致位置是</a:t>
            </a:r>
            <a:r>
              <a:rPr lang="en-US" altLang="zh-CN" sz="1800">
                <a:solidFill>
                  <a:srgbClr val="3333CC"/>
                </a:solidFill>
                <a:latin typeface="微软雅黑" panose="020B0503020204020204" pitchFamily="34" charset="-122"/>
                <a:ea typeface="微软雅黑" panose="020B0503020204020204" pitchFamily="34" charset="-122"/>
              </a:rPr>
              <a:t>0012FFxxH</a:t>
            </a:r>
            <a:r>
              <a:rPr lang="zh-CN" altLang="en-US" sz="1800">
                <a:solidFill>
                  <a:srgbClr val="3333CC"/>
                </a:solidFill>
                <a:latin typeface="微软雅黑" panose="020B0503020204020204" pitchFamily="34" charset="-122"/>
                <a:ea typeface="微软雅黑" panose="020B0503020204020204" pitchFamily="34" charset="-122"/>
              </a:rPr>
              <a:t>。因此，可以判断出题目中给出的结果应该是在</a:t>
            </a:r>
            <a:r>
              <a:rPr lang="en-US" altLang="zh-CN" sz="1800">
                <a:solidFill>
                  <a:srgbClr val="3333CC"/>
                </a:solidFill>
                <a:latin typeface="微软雅黑" panose="020B0503020204020204" pitchFamily="34" charset="-122"/>
                <a:ea typeface="微软雅黑" panose="020B0503020204020204" pitchFamily="34" charset="-122"/>
              </a:rPr>
              <a:t>Windows</a:t>
            </a:r>
            <a:r>
              <a:rPr lang="zh-CN" altLang="en-US" sz="1800">
                <a:solidFill>
                  <a:srgbClr val="3333CC"/>
                </a:solidFill>
                <a:latin typeface="微软雅黑" panose="020B0503020204020204" pitchFamily="34" charset="-122"/>
                <a:ea typeface="微软雅黑" panose="020B0503020204020204" pitchFamily="34" charset="-122"/>
              </a:rPr>
              <a:t>中执行的结果，打印的值应该是</a:t>
            </a:r>
            <a:r>
              <a:rPr lang="en-US" altLang="zh-CN" sz="1800">
                <a:solidFill>
                  <a:srgbClr val="3333CC"/>
                </a:solidFill>
                <a:latin typeface="微软雅黑" panose="020B0503020204020204" pitchFamily="34" charset="-122"/>
                <a:ea typeface="微软雅黑" panose="020B0503020204020204" pitchFamily="34" charset="-122"/>
              </a:rPr>
              <a:t>0012 FFxx 0000 000AH </a:t>
            </a:r>
            <a:r>
              <a:rPr lang="zh-CN" altLang="en-US" sz="1800">
                <a:solidFill>
                  <a:srgbClr val="3333CC"/>
                </a:solidFill>
                <a:latin typeface="微软雅黑" panose="020B0503020204020204" pitchFamily="34" charset="-122"/>
                <a:ea typeface="微软雅黑" panose="020B0503020204020204" pitchFamily="34" charset="-122"/>
              </a:rPr>
              <a:t>或者 </a:t>
            </a:r>
            <a:r>
              <a:rPr lang="en-US" altLang="zh-CN" sz="1800">
                <a:solidFill>
                  <a:srgbClr val="3333CC"/>
                </a:solidFill>
                <a:latin typeface="微软雅黑" panose="020B0503020204020204" pitchFamily="34" charset="-122"/>
                <a:ea typeface="微软雅黑" panose="020B0503020204020204" pitchFamily="34" charset="-122"/>
              </a:rPr>
              <a:t>0000 000A 0012 FFxxH</a:t>
            </a:r>
            <a:r>
              <a:rPr lang="zh-CN" altLang="en-US" sz="1800">
                <a:solidFill>
                  <a:srgbClr val="3333CC"/>
                </a:solidFill>
                <a:latin typeface="微软雅黑" panose="020B0503020204020204" pitchFamily="34" charset="-122"/>
                <a:ea typeface="微软雅黑" panose="020B0503020204020204" pitchFamily="34" charset="-122"/>
              </a:rPr>
              <a:t>对应的</a:t>
            </a:r>
            <a:r>
              <a:rPr lang="en-US" altLang="zh-CN" sz="1800">
                <a:solidFill>
                  <a:srgbClr val="3333CC"/>
                </a:solidFill>
                <a:latin typeface="微软雅黑" panose="020B0503020204020204" pitchFamily="34" charset="-122"/>
                <a:ea typeface="微软雅黑" panose="020B0503020204020204" pitchFamily="34" charset="-122"/>
              </a:rPr>
              <a:t>double</a:t>
            </a:r>
            <a:r>
              <a:rPr lang="zh-CN" altLang="en-US" sz="1800">
                <a:solidFill>
                  <a:srgbClr val="3333CC"/>
                </a:solidFill>
                <a:latin typeface="微软雅黑" panose="020B0503020204020204" pitchFamily="34" charset="-122"/>
                <a:ea typeface="微软雅黑" panose="020B0503020204020204" pitchFamily="34" charset="-122"/>
              </a:rPr>
              <a:t>类型的值，前者值为</a:t>
            </a:r>
            <a:r>
              <a:rPr lang="en-US" altLang="zh-CN" sz="1800">
                <a:solidFill>
                  <a:srgbClr val="3333CC"/>
                </a:solidFill>
                <a:latin typeface="微软雅黑" panose="020B0503020204020204" pitchFamily="34" charset="-122"/>
                <a:ea typeface="微软雅黑" panose="020B0503020204020204" pitchFamily="34" charset="-122"/>
              </a:rPr>
              <a:t>+1.0010….1010</a:t>
            </a:r>
            <a:r>
              <a:rPr lang="en-US" altLang="zh-CN" sz="1800">
                <a:solidFill>
                  <a:srgbClr val="3333CC"/>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800">
                <a:solidFill>
                  <a:srgbClr val="3333CC"/>
                </a:solidFill>
                <a:latin typeface="微软雅黑" panose="020B0503020204020204" pitchFamily="34" charset="-122"/>
                <a:ea typeface="微软雅黑" panose="020B0503020204020204" pitchFamily="34" charset="-122"/>
              </a:rPr>
              <a:t>2</a:t>
            </a:r>
            <a:r>
              <a:rPr lang="en-US" altLang="zh-CN" sz="1800" baseline="30000">
                <a:solidFill>
                  <a:srgbClr val="3333CC"/>
                </a:solidFill>
                <a:latin typeface="微软雅黑" panose="020B0503020204020204" pitchFamily="34" charset="-122"/>
                <a:ea typeface="微软雅黑" panose="020B0503020204020204" pitchFamily="34" charset="-122"/>
              </a:rPr>
              <a:t>-1022</a:t>
            </a:r>
            <a:r>
              <a:rPr lang="zh-CN" altLang="en-US" sz="1800">
                <a:solidFill>
                  <a:srgbClr val="3333CC"/>
                </a:solidFill>
                <a:latin typeface="微软雅黑" panose="020B0503020204020204" pitchFamily="34" charset="-122"/>
                <a:ea typeface="微软雅黑" panose="020B0503020204020204" pitchFamily="34" charset="-122"/>
              </a:rPr>
              <a:t>，后者为</a:t>
            </a:r>
            <a:r>
              <a:rPr lang="en-US" altLang="zh-CN" sz="1800">
                <a:solidFill>
                  <a:srgbClr val="3333CC"/>
                </a:solidFill>
                <a:latin typeface="微软雅黑" panose="020B0503020204020204" pitchFamily="34" charset="-122"/>
                <a:ea typeface="微软雅黑" panose="020B0503020204020204" pitchFamily="34" charset="-122"/>
              </a:rPr>
              <a:t>+0.0…1… </a:t>
            </a:r>
            <a:r>
              <a:rPr lang="en-US" altLang="zh-CN" sz="1800">
                <a:solidFill>
                  <a:srgbClr val="3333CC"/>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800">
                <a:solidFill>
                  <a:srgbClr val="3333CC"/>
                </a:solidFill>
                <a:latin typeface="微软雅黑" panose="020B0503020204020204" pitchFamily="34" charset="-122"/>
                <a:ea typeface="微软雅黑" panose="020B0503020204020204" pitchFamily="34" charset="-122"/>
              </a:rPr>
              <a:t>2</a:t>
            </a:r>
            <a:r>
              <a:rPr lang="en-US" altLang="zh-CN" sz="1800" baseline="30000">
                <a:solidFill>
                  <a:srgbClr val="3333CC"/>
                </a:solidFill>
                <a:latin typeface="微软雅黑" panose="020B0503020204020204" pitchFamily="34" charset="-122"/>
                <a:ea typeface="微软雅黑" panose="020B0503020204020204" pitchFamily="34" charset="-122"/>
              </a:rPr>
              <a:t>-1023 </a:t>
            </a:r>
            <a:r>
              <a:rPr lang="zh-CN" altLang="en-US" sz="1800">
                <a:solidFill>
                  <a:srgbClr val="3333CC"/>
                </a:solidFill>
                <a:latin typeface="微软雅黑" panose="020B0503020204020204" pitchFamily="34" charset="-122"/>
                <a:ea typeface="微软雅黑" panose="020B0503020204020204" pitchFamily="34" charset="-122"/>
              </a:rPr>
              <a:t>，显然都是接近</a:t>
            </a:r>
            <a:r>
              <a:rPr lang="en-US" altLang="zh-CN" sz="1800">
                <a:solidFill>
                  <a:srgbClr val="3333CC"/>
                </a:solidFill>
                <a:latin typeface="微软雅黑" panose="020B0503020204020204" pitchFamily="34" charset="-122"/>
                <a:ea typeface="微软雅黑" panose="020B0503020204020204" pitchFamily="34" charset="-122"/>
              </a:rPr>
              <a:t>0</a:t>
            </a:r>
            <a:r>
              <a:rPr lang="zh-CN" altLang="en-US" sz="1800">
                <a:solidFill>
                  <a:srgbClr val="3333CC"/>
                </a:solidFill>
                <a:latin typeface="微软雅黑" panose="020B0503020204020204" pitchFamily="34" charset="-122"/>
                <a:ea typeface="微软雅黑" panose="020B0503020204020204" pitchFamily="34" charset="-122"/>
              </a:rPr>
              <a:t>的值，正如题目中程序注释所示，结果为</a:t>
            </a:r>
            <a:r>
              <a:rPr lang="en-US" altLang="zh-CN" sz="1800">
                <a:solidFill>
                  <a:srgbClr val="3333CC"/>
                </a:solidFill>
                <a:latin typeface="微软雅黑" panose="020B0503020204020204" pitchFamily="34" charset="-122"/>
                <a:ea typeface="微软雅黑" panose="020B0503020204020204" pitchFamily="34" charset="-122"/>
              </a:rPr>
              <a:t>0.000000</a:t>
            </a:r>
            <a:r>
              <a:rPr lang="zh-CN" altLang="en-US" sz="1800">
                <a:solidFill>
                  <a:srgbClr val="3333CC"/>
                </a:solidFill>
                <a:latin typeface="微软雅黑" panose="020B0503020204020204" pitchFamily="34" charset="-122"/>
                <a:ea typeface="微软雅黑" panose="020B0503020204020204" pitchFamily="34" charset="-122"/>
              </a:rPr>
              <a:t>。</a:t>
            </a:r>
          </a:p>
          <a:p>
            <a:pPr>
              <a:lnSpc>
                <a:spcPct val="120000"/>
              </a:lnSpc>
              <a:spcBef>
                <a:spcPct val="0"/>
              </a:spcBef>
            </a:pPr>
            <a:r>
              <a:rPr lang="zh-CN" altLang="en-US" sz="1800">
                <a:solidFill>
                  <a:srgbClr val="3333CC"/>
                </a:solidFill>
                <a:latin typeface="微软雅黑" panose="020B0503020204020204" pitchFamily="34" charset="-122"/>
                <a:ea typeface="微软雅黑" panose="020B0503020204020204" pitchFamily="34" charset="-122"/>
              </a:rPr>
              <a:t>对于</a:t>
            </a:r>
            <a:r>
              <a:rPr lang="en-US" altLang="zh-CN" sz="1800">
                <a:solidFill>
                  <a:srgbClr val="3333CC"/>
                </a:solidFill>
                <a:latin typeface="微软雅黑" panose="020B0503020204020204" pitchFamily="34" charset="-122"/>
                <a:ea typeface="微软雅黑" panose="020B0503020204020204" pitchFamily="34" charset="-122"/>
              </a:rPr>
              <a:t>printf(“%lf\n, (double)a) </a:t>
            </a:r>
            <a:r>
              <a:rPr lang="zh-CN" altLang="en-US" sz="1800">
                <a:solidFill>
                  <a:srgbClr val="3333CC"/>
                </a:solidFill>
                <a:latin typeface="微软雅黑" panose="020B0503020204020204" pitchFamily="34" charset="-122"/>
                <a:ea typeface="微软雅黑" panose="020B0503020204020204" pitchFamily="34" charset="-122"/>
              </a:rPr>
              <a:t>函数，使用的指令为</a:t>
            </a:r>
            <a:r>
              <a:rPr lang="en-US" altLang="zh-CN" sz="1800">
                <a:solidFill>
                  <a:srgbClr val="3333CC"/>
                </a:solidFill>
                <a:latin typeface="微软雅黑" panose="020B0503020204020204" pitchFamily="34" charset="-122"/>
                <a:ea typeface="微软雅黑" panose="020B0503020204020204" pitchFamily="34" charset="-122"/>
              </a:rPr>
              <a:t>fildl</a:t>
            </a:r>
            <a:r>
              <a:rPr lang="zh-CN" altLang="en-US" sz="1800">
                <a:solidFill>
                  <a:srgbClr val="3333CC"/>
                </a:solidFill>
                <a:latin typeface="微软雅黑" panose="020B0503020204020204" pitchFamily="34" charset="-122"/>
                <a:ea typeface="微软雅黑" panose="020B0503020204020204" pitchFamily="34" charset="-122"/>
              </a:rPr>
              <a:t>，该指令先将</a:t>
            </a:r>
            <a:r>
              <a:rPr lang="en-US" altLang="zh-CN" sz="1800">
                <a:solidFill>
                  <a:srgbClr val="3333CC"/>
                </a:solidFill>
                <a:latin typeface="微软雅黑" panose="020B0503020204020204" pitchFamily="34" charset="-122"/>
                <a:ea typeface="微软雅黑" panose="020B0503020204020204" pitchFamily="34" charset="-122"/>
              </a:rPr>
              <a:t>a</a:t>
            </a:r>
            <a:r>
              <a:rPr lang="zh-CN" altLang="en-US" sz="1800">
                <a:solidFill>
                  <a:srgbClr val="3333CC"/>
                </a:solidFill>
                <a:latin typeface="微软雅黑" panose="020B0503020204020204" pitchFamily="34" charset="-122"/>
                <a:ea typeface="微软雅黑" panose="020B0503020204020204" pitchFamily="34" charset="-122"/>
              </a:rPr>
              <a:t>作为</a:t>
            </a:r>
            <a:r>
              <a:rPr lang="en-US" altLang="zh-CN" sz="1800">
                <a:solidFill>
                  <a:srgbClr val="3333CC"/>
                </a:solidFill>
                <a:latin typeface="微软雅黑" panose="020B0503020204020204" pitchFamily="34" charset="-122"/>
                <a:ea typeface="微软雅黑" panose="020B0503020204020204" pitchFamily="34" charset="-122"/>
              </a:rPr>
              <a:t>int</a:t>
            </a:r>
            <a:r>
              <a:rPr lang="zh-CN" altLang="en-US" sz="1800">
                <a:solidFill>
                  <a:srgbClr val="3333CC"/>
                </a:solidFill>
                <a:latin typeface="微软雅黑" panose="020B0503020204020204" pitchFamily="34" charset="-122"/>
                <a:ea typeface="微软雅黑" panose="020B0503020204020204" pitchFamily="34" charset="-122"/>
              </a:rPr>
              <a:t>型变量（值为</a:t>
            </a:r>
            <a:r>
              <a:rPr lang="en-US" altLang="zh-CN" sz="1800">
                <a:solidFill>
                  <a:srgbClr val="3333CC"/>
                </a:solidFill>
                <a:latin typeface="微软雅黑" panose="020B0503020204020204" pitchFamily="34" charset="-122"/>
                <a:ea typeface="微软雅黑" panose="020B0503020204020204" pitchFamily="34" charset="-122"/>
              </a:rPr>
              <a:t>10</a:t>
            </a:r>
            <a:r>
              <a:rPr lang="zh-CN" altLang="en-US" sz="1800">
                <a:solidFill>
                  <a:srgbClr val="3333CC"/>
                </a:solidFill>
                <a:latin typeface="微软雅黑" panose="020B0503020204020204" pitchFamily="34" charset="-122"/>
                <a:ea typeface="微软雅黑" panose="020B0503020204020204" pitchFamily="34" charset="-122"/>
              </a:rPr>
              <a:t>）等值转换为</a:t>
            </a:r>
            <a:r>
              <a:rPr lang="en-US" altLang="zh-CN" sz="1800">
                <a:solidFill>
                  <a:srgbClr val="3333CC"/>
                </a:solidFill>
                <a:latin typeface="微软雅黑" panose="020B0503020204020204" pitchFamily="34" charset="-122"/>
                <a:ea typeface="微软雅黑" panose="020B0503020204020204" pitchFamily="34" charset="-122"/>
              </a:rPr>
              <a:t>double</a:t>
            </a:r>
            <a:r>
              <a:rPr lang="zh-CN" altLang="en-US" sz="1800">
                <a:solidFill>
                  <a:srgbClr val="3333CC"/>
                </a:solidFill>
                <a:latin typeface="微软雅黑" panose="020B0503020204020204" pitchFamily="34" charset="-122"/>
                <a:ea typeface="微软雅黑" panose="020B0503020204020204" pitchFamily="34" charset="-122"/>
              </a:rPr>
              <a:t>类型，再加载到</a:t>
            </a:r>
            <a:r>
              <a:rPr lang="en-US" altLang="zh-CN" sz="1800">
                <a:solidFill>
                  <a:srgbClr val="3333CC"/>
                </a:solidFill>
                <a:latin typeface="微软雅黑" panose="020B0503020204020204" pitchFamily="34" charset="-122"/>
                <a:ea typeface="微软雅黑" panose="020B0503020204020204" pitchFamily="34" charset="-122"/>
              </a:rPr>
              <a:t>ST(0)</a:t>
            </a:r>
            <a:r>
              <a:rPr lang="zh-CN" altLang="en-US" sz="1800">
                <a:solidFill>
                  <a:srgbClr val="3333CC"/>
                </a:solidFill>
                <a:latin typeface="微软雅黑" panose="020B0503020204020204" pitchFamily="34" charset="-122"/>
                <a:ea typeface="微软雅黑" panose="020B0503020204020204" pitchFamily="34" charset="-122"/>
              </a:rPr>
              <a:t>中。这样再作为</a:t>
            </a:r>
            <a:r>
              <a:rPr lang="en-US" altLang="zh-CN" sz="1800">
                <a:solidFill>
                  <a:srgbClr val="3333CC"/>
                </a:solidFill>
                <a:latin typeface="微软雅黑" panose="020B0503020204020204" pitchFamily="34" charset="-122"/>
                <a:ea typeface="微软雅黑" panose="020B0503020204020204" pitchFamily="34" charset="-122"/>
              </a:rPr>
              <a:t>double</a:t>
            </a:r>
            <a:r>
              <a:rPr lang="zh-CN" altLang="en-US" sz="1800">
                <a:solidFill>
                  <a:srgbClr val="3333CC"/>
                </a:solidFill>
                <a:latin typeface="微软雅黑" panose="020B0503020204020204" pitchFamily="34" charset="-122"/>
                <a:ea typeface="微软雅黑" panose="020B0503020204020204" pitchFamily="34" charset="-122"/>
              </a:rPr>
              <a:t>类型（</a:t>
            </a:r>
            <a:r>
              <a:rPr lang="en-US" altLang="zh-CN" sz="1800">
                <a:solidFill>
                  <a:srgbClr val="3333CC"/>
                </a:solidFill>
                <a:latin typeface="微软雅黑" panose="020B0503020204020204" pitchFamily="34" charset="-122"/>
                <a:ea typeface="微软雅黑" panose="020B0503020204020204" pitchFamily="34" charset="-122"/>
              </a:rPr>
              <a:t>%lf</a:t>
            </a:r>
            <a:r>
              <a:rPr lang="zh-CN" altLang="en-US" sz="1800">
                <a:solidFill>
                  <a:srgbClr val="3333CC"/>
                </a:solidFill>
                <a:latin typeface="微软雅黑" panose="020B0503020204020204" pitchFamily="34" charset="-122"/>
                <a:ea typeface="微软雅黑" panose="020B0503020204020204" pitchFamily="34" charset="-122"/>
              </a:rPr>
              <a:t>）的数打印时，打印的值就是</a:t>
            </a:r>
            <a:r>
              <a:rPr lang="en-US" altLang="zh-CN" sz="1800">
                <a:solidFill>
                  <a:srgbClr val="3333CC"/>
                </a:solidFill>
                <a:latin typeface="微软雅黑" panose="020B0503020204020204" pitchFamily="34" charset="-122"/>
                <a:ea typeface="微软雅黑" panose="020B0503020204020204" pitchFamily="34" charset="-122"/>
              </a:rPr>
              <a:t>10.000000</a:t>
            </a:r>
            <a:r>
              <a:rPr lang="zh-CN" altLang="en-US" sz="1800">
                <a:solidFill>
                  <a:srgbClr val="3333CC"/>
                </a:solidFill>
                <a:latin typeface="微软雅黑" panose="020B0503020204020204" pitchFamily="34" charset="-122"/>
                <a:ea typeface="微软雅黑" panose="020B0503020204020204" pitchFamily="34" charset="-122"/>
              </a:rPr>
              <a:t>。 </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4" name="Rectangle 2">
            <a:extLst>
              <a:ext uri="{FF2B5EF4-FFF2-40B4-BE49-F238E27FC236}">
                <a16:creationId xmlns:a16="http://schemas.microsoft.com/office/drawing/2014/main" id="{62686D9C-0C0D-4C3E-8C46-8E071295B974}"/>
              </a:ext>
            </a:extLst>
          </p:cNvPr>
          <p:cNvSpPr>
            <a:spLocks noGrp="1" noChangeArrowheads="1"/>
          </p:cNvSpPr>
          <p:nvPr>
            <p:ph type="title"/>
          </p:nvPr>
        </p:nvSpPr>
        <p:spPr>
          <a:xfrm>
            <a:off x="457200" y="98425"/>
            <a:ext cx="8229600" cy="561975"/>
          </a:xfrm>
        </p:spPr>
        <p:txBody>
          <a:bodyPr/>
          <a:lstStyle/>
          <a:p>
            <a:r>
              <a:rPr lang="zh-CN" altLang="en-US" sz="3200"/>
              <a:t>有关</a:t>
            </a:r>
            <a:r>
              <a:rPr lang="zh-CN" altLang="en-US" sz="3200">
                <a:latin typeface="黑体" panose="02010609060101010101" pitchFamily="49" charset="-122"/>
              </a:rPr>
              <a:t>“</a:t>
            </a:r>
            <a:r>
              <a:rPr lang="zh-CN" altLang="en-US" sz="3200"/>
              <a:t>过程调用</a:t>
            </a:r>
            <a:r>
              <a:rPr lang="zh-CN" altLang="en-US" sz="3200">
                <a:latin typeface="黑体" panose="02010609060101010101" pitchFamily="49" charset="-122"/>
              </a:rPr>
              <a:t>”</a:t>
            </a:r>
            <a:r>
              <a:rPr lang="zh-CN" altLang="en-US" sz="3200"/>
              <a:t>的讨论</a:t>
            </a:r>
          </a:p>
        </p:txBody>
      </p:sp>
      <p:sp>
        <p:nvSpPr>
          <p:cNvPr id="822275" name="Rectangle 3">
            <a:extLst>
              <a:ext uri="{FF2B5EF4-FFF2-40B4-BE49-F238E27FC236}">
                <a16:creationId xmlns:a16="http://schemas.microsoft.com/office/drawing/2014/main" id="{63EB5B7E-A1ED-42ED-97C0-65C0ECE42BE7}"/>
              </a:ext>
            </a:extLst>
          </p:cNvPr>
          <p:cNvSpPr>
            <a:spLocks noGrp="1" noChangeArrowheads="1"/>
          </p:cNvSpPr>
          <p:nvPr>
            <p:ph type="body" idx="1"/>
          </p:nvPr>
        </p:nvSpPr>
        <p:spPr>
          <a:xfrm>
            <a:off x="161925" y="819150"/>
            <a:ext cx="8229600" cy="5218113"/>
          </a:xfrm>
        </p:spPr>
        <p:txBody>
          <a:bodyPr/>
          <a:lstStyle/>
          <a:p>
            <a:pPr>
              <a:buFontTx/>
              <a:buNone/>
            </a:pPr>
            <a:r>
              <a:rPr lang="zh-CN" altLang="en-US" sz="2000">
                <a:latin typeface="微软雅黑" panose="020B0503020204020204" pitchFamily="34" charset="-122"/>
                <a:ea typeface="微软雅黑" panose="020B0503020204020204" pitchFamily="34" charset="-122"/>
              </a:rPr>
              <a:t>例：以下是一段</a:t>
            </a:r>
            <a:r>
              <a:rPr lang="en-US" altLang="zh-CN" sz="2000">
                <a:latin typeface="微软雅黑" panose="020B0503020204020204" pitchFamily="34" charset="-122"/>
                <a:ea typeface="微软雅黑" panose="020B0503020204020204" pitchFamily="34" charset="-122"/>
              </a:rPr>
              <a:t>C</a:t>
            </a:r>
            <a:r>
              <a:rPr lang="zh-CN" altLang="en-US" sz="2000">
                <a:latin typeface="微软雅黑" panose="020B0503020204020204" pitchFamily="34" charset="-122"/>
                <a:ea typeface="微软雅黑" panose="020B0503020204020204" pitchFamily="34" charset="-122"/>
              </a:rPr>
              <a:t>语言代码：</a:t>
            </a:r>
          </a:p>
          <a:p>
            <a:pPr>
              <a:buFontTx/>
              <a:buNone/>
            </a:pPr>
            <a:r>
              <a:rPr lang="en-US" altLang="zh-CN" sz="2000">
                <a:latin typeface="微软雅黑" panose="020B0503020204020204" pitchFamily="34" charset="-122"/>
                <a:ea typeface="微软雅黑" panose="020B0503020204020204" pitchFamily="34" charset="-122"/>
              </a:rPr>
              <a:t>#include &lt;stdio.h&gt;</a:t>
            </a:r>
          </a:p>
          <a:p>
            <a:pPr>
              <a:buFontTx/>
              <a:buNone/>
            </a:pPr>
            <a:r>
              <a:rPr lang="en-US" altLang="zh-CN" sz="2000">
                <a:latin typeface="微软雅黑" panose="020B0503020204020204" pitchFamily="34" charset="-122"/>
                <a:ea typeface="微软雅黑" panose="020B0503020204020204" pitchFamily="34" charset="-122"/>
              </a:rPr>
              <a:t>main() </a:t>
            </a:r>
          </a:p>
          <a:p>
            <a:pPr>
              <a:buFontTx/>
              <a:buNone/>
            </a:pPr>
            <a:r>
              <a:rPr lang="en-US" altLang="zh-CN" sz="2000">
                <a:latin typeface="微软雅黑" panose="020B0503020204020204" pitchFamily="34" charset="-122"/>
                <a:ea typeface="微软雅黑" panose="020B0503020204020204" pitchFamily="34" charset="-122"/>
              </a:rPr>
              <a:t>{</a:t>
            </a:r>
          </a:p>
          <a:p>
            <a:pPr>
              <a:buFontTx/>
              <a:buNone/>
            </a:pPr>
            <a:r>
              <a:rPr lang="en-US" altLang="zh-CN" sz="2000">
                <a:latin typeface="微软雅黑" panose="020B0503020204020204" pitchFamily="34" charset="-122"/>
                <a:ea typeface="微软雅黑" panose="020B0503020204020204" pitchFamily="34" charset="-122"/>
              </a:rPr>
              <a:t>	double a = 10;</a:t>
            </a:r>
          </a:p>
          <a:p>
            <a:pPr>
              <a:buFontTx/>
              <a:buNone/>
            </a:pPr>
            <a:r>
              <a:rPr lang="en-US" altLang="zh-CN" sz="2000">
                <a:latin typeface="微软雅黑" panose="020B0503020204020204" pitchFamily="34" charset="-122"/>
                <a:ea typeface="微软雅黑" panose="020B0503020204020204" pitchFamily="34" charset="-122"/>
              </a:rPr>
              <a:t>	printf("a = %d\n", a);</a:t>
            </a:r>
          </a:p>
          <a:p>
            <a:pPr>
              <a:buFontTx/>
              <a:buNone/>
            </a:pPr>
            <a:r>
              <a:rPr lang="en-US" altLang="zh-CN" sz="2000">
                <a:latin typeface="微软雅黑" panose="020B0503020204020204" pitchFamily="34" charset="-122"/>
                <a:ea typeface="微软雅黑" panose="020B0503020204020204" pitchFamily="34" charset="-122"/>
              </a:rPr>
              <a:t>}</a:t>
            </a:r>
          </a:p>
          <a:p>
            <a:pPr>
              <a:buFontTx/>
              <a:buNone/>
            </a:pPr>
            <a:r>
              <a:rPr lang="zh-CN" altLang="en-US" sz="2000">
                <a:latin typeface="微软雅黑" panose="020B0503020204020204" pitchFamily="34" charset="-122"/>
                <a:ea typeface="微软雅黑" panose="020B0503020204020204" pitchFamily="34" charset="-122"/>
              </a:rPr>
              <a:t>在</a:t>
            </a:r>
            <a:r>
              <a:rPr lang="en-US" altLang="zh-CN" sz="2000">
                <a:latin typeface="微软雅黑" panose="020B0503020204020204" pitchFamily="34" charset="-122"/>
                <a:ea typeface="微软雅黑" panose="020B0503020204020204" pitchFamily="34" charset="-122"/>
              </a:rPr>
              <a:t>IA-32</a:t>
            </a:r>
            <a:r>
              <a:rPr lang="zh-CN" altLang="en-US" sz="2000">
                <a:latin typeface="微软雅黑" panose="020B0503020204020204" pitchFamily="34" charset="-122"/>
                <a:ea typeface="微软雅黑" panose="020B0503020204020204" pitchFamily="34" charset="-122"/>
              </a:rPr>
              <a:t>上运行时，打印结果为</a:t>
            </a:r>
            <a:r>
              <a:rPr lang="en-US" altLang="zh-CN" sz="2000">
                <a:latin typeface="微软雅黑" panose="020B0503020204020204" pitchFamily="34" charset="-122"/>
                <a:ea typeface="微软雅黑" panose="020B0503020204020204" pitchFamily="34" charset="-122"/>
              </a:rPr>
              <a:t>a=0</a:t>
            </a:r>
          </a:p>
          <a:p>
            <a:pPr>
              <a:buFontTx/>
              <a:buNone/>
            </a:pPr>
            <a:r>
              <a:rPr lang="zh-CN" altLang="en-US" sz="2000">
                <a:latin typeface="微软雅黑" panose="020B0503020204020204" pitchFamily="34" charset="-122"/>
                <a:ea typeface="微软雅黑" panose="020B0503020204020204" pitchFamily="34" charset="-122"/>
              </a:rPr>
              <a:t>在</a:t>
            </a:r>
            <a:r>
              <a:rPr lang="en-US" altLang="zh-CN" sz="2000">
                <a:latin typeface="微软雅黑" panose="020B0503020204020204" pitchFamily="34" charset="-122"/>
                <a:ea typeface="微软雅黑" panose="020B0503020204020204" pitchFamily="34" charset="-122"/>
              </a:rPr>
              <a:t>x86-64</a:t>
            </a:r>
            <a:r>
              <a:rPr lang="zh-CN" altLang="en-US" sz="2000">
                <a:latin typeface="微软雅黑" panose="020B0503020204020204" pitchFamily="34" charset="-122"/>
                <a:ea typeface="微软雅黑" panose="020B0503020204020204" pitchFamily="34" charset="-122"/>
              </a:rPr>
              <a:t>上运行时，打印一个不确定值</a:t>
            </a:r>
          </a:p>
          <a:p>
            <a:pPr>
              <a:buFontTx/>
              <a:buNone/>
            </a:pPr>
            <a:r>
              <a:rPr lang="zh-CN" altLang="en-US" sz="2000">
                <a:latin typeface="微软雅黑" panose="020B0503020204020204" pitchFamily="34" charset="-122"/>
                <a:ea typeface="微软雅黑" panose="020B0503020204020204" pitchFamily="34" charset="-122"/>
              </a:rPr>
              <a:t>    </a:t>
            </a:r>
            <a:r>
              <a:rPr lang="zh-CN" altLang="en-US" sz="2000">
                <a:solidFill>
                  <a:srgbClr val="FF0000"/>
                </a:solidFill>
                <a:latin typeface="微软雅黑" panose="020B0503020204020204" pitchFamily="34" charset="-122"/>
                <a:ea typeface="微软雅黑" panose="020B0503020204020204" pitchFamily="34" charset="-122"/>
              </a:rPr>
              <a:t>为什么？</a:t>
            </a:r>
          </a:p>
        </p:txBody>
      </p:sp>
      <p:sp>
        <p:nvSpPr>
          <p:cNvPr id="822276" name="Text Box 4">
            <a:extLst>
              <a:ext uri="{FF2B5EF4-FFF2-40B4-BE49-F238E27FC236}">
                <a16:creationId xmlns:a16="http://schemas.microsoft.com/office/drawing/2014/main" id="{B9863BDC-8A70-4B2B-B85B-EA9BF6E775FB}"/>
              </a:ext>
            </a:extLst>
          </p:cNvPr>
          <p:cNvSpPr txBox="1">
            <a:spLocks noChangeArrowheads="1"/>
          </p:cNvSpPr>
          <p:nvPr/>
        </p:nvSpPr>
        <p:spPr bwMode="auto">
          <a:xfrm>
            <a:off x="296863" y="5138738"/>
            <a:ext cx="866775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10000"/>
              </a:spcBef>
            </a:pPr>
            <a:r>
              <a:rPr lang="zh-CN" altLang="en-US" sz="2200">
                <a:solidFill>
                  <a:srgbClr val="0000FF"/>
                </a:solidFill>
              </a:rPr>
              <a:t>在</a:t>
            </a:r>
            <a:r>
              <a:rPr lang="en-US" altLang="zh-CN" sz="2200">
                <a:solidFill>
                  <a:srgbClr val="0000FF"/>
                </a:solidFill>
              </a:rPr>
              <a:t>IA-32</a:t>
            </a:r>
            <a:r>
              <a:rPr lang="zh-CN" altLang="en-US" sz="2200">
                <a:solidFill>
                  <a:srgbClr val="0000FF"/>
                </a:solidFill>
              </a:rPr>
              <a:t>中</a:t>
            </a:r>
            <a:r>
              <a:rPr lang="en-US" altLang="zh-CN" sz="2200">
                <a:solidFill>
                  <a:srgbClr val="0000FF"/>
                </a:solidFill>
              </a:rPr>
              <a:t>a</a:t>
            </a:r>
            <a:r>
              <a:rPr lang="zh-CN" altLang="en-US" sz="2200">
                <a:solidFill>
                  <a:srgbClr val="0000FF"/>
                </a:solidFill>
              </a:rPr>
              <a:t>为</a:t>
            </a:r>
            <a:r>
              <a:rPr lang="en-US" altLang="zh-CN" sz="2200">
                <a:solidFill>
                  <a:srgbClr val="0000FF"/>
                </a:solidFill>
              </a:rPr>
              <a:t>float</a:t>
            </a:r>
            <a:r>
              <a:rPr lang="zh-CN" altLang="en-US" sz="2200">
                <a:solidFill>
                  <a:srgbClr val="0000FF"/>
                </a:solidFill>
              </a:rPr>
              <a:t>型又怎样呢？先执行</a:t>
            </a:r>
            <a:r>
              <a:rPr lang="en-US" altLang="zh-CN" sz="2200">
                <a:solidFill>
                  <a:srgbClr val="FF0000"/>
                </a:solidFill>
              </a:rPr>
              <a:t>flds</a:t>
            </a:r>
            <a:r>
              <a:rPr lang="zh-CN" altLang="en-US" sz="2200">
                <a:solidFill>
                  <a:srgbClr val="0000FF"/>
                </a:solidFill>
              </a:rPr>
              <a:t>，再执行</a:t>
            </a:r>
            <a:r>
              <a:rPr lang="en-US" altLang="zh-CN" sz="2200">
                <a:solidFill>
                  <a:srgbClr val="FF0000"/>
                </a:solidFill>
              </a:rPr>
              <a:t>fstpl</a:t>
            </a:r>
          </a:p>
          <a:p>
            <a:pPr eaLnBrk="1" hangingPunct="1">
              <a:spcBef>
                <a:spcPct val="10000"/>
              </a:spcBef>
            </a:pPr>
            <a:r>
              <a:rPr lang="zh-CN" altLang="en-US" sz="2200">
                <a:solidFill>
                  <a:srgbClr val="008000"/>
                </a:solidFill>
              </a:rPr>
              <a:t>即：</a:t>
            </a:r>
            <a:r>
              <a:rPr lang="en-US" altLang="zh-CN" sz="2200">
                <a:solidFill>
                  <a:srgbClr val="CC3300"/>
                </a:solidFill>
              </a:rPr>
              <a:t>flds</a:t>
            </a:r>
            <a:r>
              <a:rPr lang="zh-CN" altLang="en-US" sz="2200">
                <a:solidFill>
                  <a:srgbClr val="008000"/>
                </a:solidFill>
              </a:rPr>
              <a:t>将</a:t>
            </a:r>
            <a:r>
              <a:rPr lang="en-US" altLang="zh-CN" sz="2200">
                <a:solidFill>
                  <a:srgbClr val="008000"/>
                </a:solidFill>
              </a:rPr>
              <a:t>32</a:t>
            </a:r>
            <a:r>
              <a:rPr lang="zh-CN" altLang="en-US" sz="2200">
                <a:solidFill>
                  <a:srgbClr val="008000"/>
                </a:solidFill>
              </a:rPr>
              <a:t>位单精度转换为</a:t>
            </a:r>
            <a:r>
              <a:rPr lang="en-US" altLang="zh-CN" sz="2200">
                <a:solidFill>
                  <a:srgbClr val="008000"/>
                </a:solidFill>
              </a:rPr>
              <a:t>80</a:t>
            </a:r>
            <a:r>
              <a:rPr lang="zh-CN" altLang="en-US" sz="2200">
                <a:solidFill>
                  <a:srgbClr val="008000"/>
                </a:solidFill>
              </a:rPr>
              <a:t>位格式入浮点寄存器栈，</a:t>
            </a:r>
            <a:r>
              <a:rPr lang="en-US" altLang="zh-CN" sz="2200">
                <a:solidFill>
                  <a:srgbClr val="CC3300"/>
                </a:solidFill>
              </a:rPr>
              <a:t>fstpl</a:t>
            </a:r>
            <a:r>
              <a:rPr lang="zh-CN" altLang="en-US" sz="2200">
                <a:solidFill>
                  <a:srgbClr val="008000"/>
                </a:solidFill>
              </a:rPr>
              <a:t>再将</a:t>
            </a:r>
            <a:r>
              <a:rPr lang="en-US" altLang="zh-CN" sz="2200">
                <a:solidFill>
                  <a:srgbClr val="008000"/>
                </a:solidFill>
              </a:rPr>
              <a:t>80</a:t>
            </a:r>
            <a:r>
              <a:rPr lang="zh-CN" altLang="en-US" sz="2200">
                <a:solidFill>
                  <a:srgbClr val="008000"/>
                </a:solidFill>
              </a:rPr>
              <a:t>位转换为</a:t>
            </a:r>
            <a:r>
              <a:rPr lang="en-US" altLang="zh-CN" sz="2200">
                <a:solidFill>
                  <a:srgbClr val="008000"/>
                </a:solidFill>
              </a:rPr>
              <a:t>64</a:t>
            </a:r>
            <a:r>
              <a:rPr lang="zh-CN" altLang="en-US" sz="2200">
                <a:solidFill>
                  <a:srgbClr val="008000"/>
                </a:solidFill>
              </a:rPr>
              <a:t>位送存储器栈中，故实际上与</a:t>
            </a:r>
            <a:r>
              <a:rPr lang="en-US" altLang="zh-CN" sz="2200">
                <a:solidFill>
                  <a:srgbClr val="008000"/>
                </a:solidFill>
              </a:rPr>
              <a:t>a</a:t>
            </a:r>
            <a:r>
              <a:rPr lang="zh-CN" altLang="en-US" sz="2200">
                <a:solidFill>
                  <a:srgbClr val="008000"/>
                </a:solidFill>
              </a:rPr>
              <a:t>是</a:t>
            </a:r>
            <a:r>
              <a:rPr lang="en-US" altLang="zh-CN" sz="2200">
                <a:solidFill>
                  <a:srgbClr val="008000"/>
                </a:solidFill>
              </a:rPr>
              <a:t>double</a:t>
            </a:r>
            <a:r>
              <a:rPr lang="zh-CN" altLang="en-US" sz="2200">
                <a:solidFill>
                  <a:srgbClr val="008000"/>
                </a:solidFill>
              </a:rPr>
              <a:t>效果一样！</a:t>
            </a:r>
            <a:endParaRPr lang="en-US" altLang="zh-CN" sz="2200">
              <a:solidFill>
                <a:srgbClr val="FF0000"/>
              </a:solidFill>
            </a:endParaRPr>
          </a:p>
        </p:txBody>
      </p:sp>
      <p:sp>
        <p:nvSpPr>
          <p:cNvPr id="822277" name="Text Box 5">
            <a:extLst>
              <a:ext uri="{FF2B5EF4-FFF2-40B4-BE49-F238E27FC236}">
                <a16:creationId xmlns:a16="http://schemas.microsoft.com/office/drawing/2014/main" id="{B22866FF-0E2E-4E45-9B3B-E5132000B3C4}"/>
              </a:ext>
            </a:extLst>
          </p:cNvPr>
          <p:cNvSpPr txBox="1">
            <a:spLocks noChangeArrowheads="1"/>
          </p:cNvSpPr>
          <p:nvPr/>
        </p:nvSpPr>
        <p:spPr bwMode="auto">
          <a:xfrm>
            <a:off x="3986213" y="998538"/>
            <a:ext cx="4591050" cy="19700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15000"/>
              </a:spcBef>
            </a:pPr>
            <a:r>
              <a:rPr lang="en-US" altLang="zh-CN" sz="2200">
                <a:solidFill>
                  <a:srgbClr val="CC3300"/>
                </a:solidFill>
                <a:latin typeface="微软雅黑" panose="020B0503020204020204" pitchFamily="34" charset="-122"/>
                <a:ea typeface="微软雅黑" panose="020B0503020204020204" pitchFamily="34" charset="-122"/>
              </a:rPr>
              <a:t>10=1010B=1.01×2</a:t>
            </a:r>
            <a:r>
              <a:rPr lang="en-US" altLang="zh-CN" sz="2200" baseline="30000">
                <a:solidFill>
                  <a:srgbClr val="CC3300"/>
                </a:solidFill>
                <a:latin typeface="微软雅黑" panose="020B0503020204020204" pitchFamily="34" charset="-122"/>
                <a:ea typeface="微软雅黑" panose="020B0503020204020204" pitchFamily="34" charset="-122"/>
              </a:rPr>
              <a:t>3</a:t>
            </a:r>
          </a:p>
          <a:p>
            <a:pPr>
              <a:spcBef>
                <a:spcPct val="15000"/>
              </a:spcBef>
            </a:pPr>
            <a:r>
              <a:rPr lang="zh-CN" altLang="en-US" sz="2200">
                <a:solidFill>
                  <a:srgbClr val="CC3300"/>
                </a:solidFill>
                <a:latin typeface="微软雅黑" panose="020B0503020204020204" pitchFamily="34" charset="-122"/>
                <a:ea typeface="微软雅黑" panose="020B0503020204020204" pitchFamily="34" charset="-122"/>
              </a:rPr>
              <a:t>阶码</a:t>
            </a:r>
            <a:r>
              <a:rPr lang="en-US" altLang="zh-CN" sz="2200">
                <a:solidFill>
                  <a:srgbClr val="CC3300"/>
                </a:solidFill>
                <a:latin typeface="微软雅黑" panose="020B0503020204020204" pitchFamily="34" charset="-122"/>
                <a:ea typeface="微软雅黑" panose="020B0503020204020204" pitchFamily="34" charset="-122"/>
              </a:rPr>
              <a:t>e=1023+3=10000000010B</a:t>
            </a:r>
          </a:p>
          <a:p>
            <a:pPr>
              <a:spcBef>
                <a:spcPct val="15000"/>
              </a:spcBef>
            </a:pPr>
            <a:r>
              <a:rPr lang="en-US" altLang="zh-CN" sz="2200">
                <a:solidFill>
                  <a:srgbClr val="CC3300"/>
                </a:solidFill>
                <a:latin typeface="微软雅黑" panose="020B0503020204020204" pitchFamily="34" charset="-122"/>
                <a:ea typeface="微软雅黑" panose="020B0503020204020204" pitchFamily="34" charset="-122"/>
              </a:rPr>
              <a:t>10</a:t>
            </a:r>
            <a:r>
              <a:rPr lang="zh-CN" altLang="en-US" sz="2200">
                <a:solidFill>
                  <a:srgbClr val="CC3300"/>
                </a:solidFill>
                <a:latin typeface="微软雅黑" panose="020B0503020204020204" pitchFamily="34" charset="-122"/>
                <a:ea typeface="微软雅黑" panose="020B0503020204020204" pitchFamily="34" charset="-122"/>
              </a:rPr>
              <a:t>的</a:t>
            </a:r>
            <a:r>
              <a:rPr lang="en-US" altLang="zh-CN" sz="2200">
                <a:solidFill>
                  <a:srgbClr val="CC3300"/>
                </a:solidFill>
                <a:latin typeface="微软雅黑" panose="020B0503020204020204" pitchFamily="34" charset="-122"/>
                <a:ea typeface="微软雅黑" panose="020B0503020204020204" pitchFamily="34" charset="-122"/>
              </a:rPr>
              <a:t>double</a:t>
            </a:r>
            <a:r>
              <a:rPr lang="zh-CN" altLang="en-US" sz="2200">
                <a:solidFill>
                  <a:srgbClr val="CC3300"/>
                </a:solidFill>
                <a:latin typeface="微软雅黑" panose="020B0503020204020204" pitchFamily="34" charset="-122"/>
                <a:ea typeface="微软雅黑" panose="020B0503020204020204" pitchFamily="34" charset="-122"/>
              </a:rPr>
              <a:t>型表示为：</a:t>
            </a:r>
          </a:p>
          <a:p>
            <a:pPr>
              <a:spcBef>
                <a:spcPct val="15000"/>
              </a:spcBef>
            </a:pPr>
            <a:r>
              <a:rPr lang="en-US" altLang="zh-CN" sz="2200">
                <a:solidFill>
                  <a:srgbClr val="CC3300"/>
                </a:solidFill>
                <a:latin typeface="微软雅黑" panose="020B0503020204020204" pitchFamily="34" charset="-122"/>
                <a:ea typeface="微软雅黑" panose="020B0503020204020204" pitchFamily="34" charset="-122"/>
              </a:rPr>
              <a:t>0 100</a:t>
            </a:r>
            <a:r>
              <a:rPr lang="en-US" altLang="zh-CN" sz="2200">
                <a:solidFill>
                  <a:srgbClr val="0066CC"/>
                </a:solidFill>
                <a:latin typeface="微软雅黑" panose="020B0503020204020204" pitchFamily="34" charset="-122"/>
                <a:ea typeface="微软雅黑" panose="020B0503020204020204" pitchFamily="34" charset="-122"/>
              </a:rPr>
              <a:t>0000</a:t>
            </a:r>
            <a:r>
              <a:rPr lang="en-US" altLang="zh-CN" sz="2200">
                <a:solidFill>
                  <a:srgbClr val="CC3300"/>
                </a:solidFill>
                <a:latin typeface="微软雅黑" panose="020B0503020204020204" pitchFamily="34" charset="-122"/>
                <a:ea typeface="微软雅黑" panose="020B0503020204020204" pitchFamily="34" charset="-122"/>
              </a:rPr>
              <a:t>0010 </a:t>
            </a:r>
            <a:r>
              <a:rPr lang="en-US" altLang="zh-CN" sz="2200">
                <a:solidFill>
                  <a:srgbClr val="0066CC"/>
                </a:solidFill>
                <a:latin typeface="微软雅黑" panose="020B0503020204020204" pitchFamily="34" charset="-122"/>
                <a:ea typeface="微软雅黑" panose="020B0503020204020204" pitchFamily="34" charset="-122"/>
              </a:rPr>
              <a:t>0100</a:t>
            </a:r>
            <a:r>
              <a:rPr lang="en-US" altLang="zh-CN" sz="2200">
                <a:solidFill>
                  <a:srgbClr val="CC3300"/>
                </a:solidFill>
                <a:latin typeface="微软雅黑" panose="020B0503020204020204" pitchFamily="34" charset="-122"/>
                <a:ea typeface="微软雅黑" panose="020B0503020204020204" pitchFamily="34" charset="-122"/>
              </a:rPr>
              <a:t>…0B</a:t>
            </a:r>
          </a:p>
          <a:p>
            <a:pPr>
              <a:spcBef>
                <a:spcPct val="15000"/>
              </a:spcBef>
            </a:pPr>
            <a:r>
              <a:rPr lang="zh-CN" altLang="en-US" sz="2200">
                <a:solidFill>
                  <a:srgbClr val="CC3300"/>
                </a:solidFill>
                <a:latin typeface="微软雅黑" panose="020B0503020204020204" pitchFamily="34" charset="-122"/>
                <a:ea typeface="微软雅黑" panose="020B0503020204020204" pitchFamily="34" charset="-122"/>
              </a:rPr>
              <a:t>即</a:t>
            </a:r>
            <a:r>
              <a:rPr lang="en-US" altLang="zh-CN" sz="2200">
                <a:solidFill>
                  <a:srgbClr val="CC3300"/>
                </a:solidFill>
                <a:latin typeface="微软雅黑" panose="020B0503020204020204" pitchFamily="34" charset="-122"/>
                <a:ea typeface="微软雅黑" panose="020B0503020204020204" pitchFamily="34" charset="-122"/>
              </a:rPr>
              <a:t>4024 0000 0000 0000H</a:t>
            </a:r>
            <a:endParaRPr lang="en-US" altLang="zh-CN">
              <a:latin typeface="微软雅黑" panose="020B0503020204020204" pitchFamily="34" charset="-122"/>
              <a:ea typeface="微软雅黑" panose="020B0503020204020204" pitchFamily="34" charset="-122"/>
            </a:endParaRPr>
          </a:p>
        </p:txBody>
      </p:sp>
      <p:grpSp>
        <p:nvGrpSpPr>
          <p:cNvPr id="822278" name="Group 6">
            <a:extLst>
              <a:ext uri="{FF2B5EF4-FFF2-40B4-BE49-F238E27FC236}">
                <a16:creationId xmlns:a16="http://schemas.microsoft.com/office/drawing/2014/main" id="{8EFC93BB-0307-4DFB-B80B-4BF8C7BBAEEF}"/>
              </a:ext>
            </a:extLst>
          </p:cNvPr>
          <p:cNvGrpSpPr>
            <a:grpSpLocks/>
          </p:cNvGrpSpPr>
          <p:nvPr/>
        </p:nvGrpSpPr>
        <p:grpSpPr bwMode="auto">
          <a:xfrm>
            <a:off x="3311525" y="3024188"/>
            <a:ext cx="4229100" cy="427037"/>
            <a:chOff x="2171" y="1933"/>
            <a:chExt cx="2664" cy="269"/>
          </a:xfrm>
        </p:grpSpPr>
        <p:sp>
          <p:nvSpPr>
            <p:cNvPr id="822279" name="Rectangle 7">
              <a:extLst>
                <a:ext uri="{FF2B5EF4-FFF2-40B4-BE49-F238E27FC236}">
                  <a16:creationId xmlns:a16="http://schemas.microsoft.com/office/drawing/2014/main" id="{2A099899-8552-4206-9D6A-EA0F72D53E0F}"/>
                </a:ext>
              </a:extLst>
            </p:cNvPr>
            <p:cNvSpPr>
              <a:spLocks noChangeArrowheads="1"/>
            </p:cNvSpPr>
            <p:nvPr/>
          </p:nvSpPr>
          <p:spPr bwMode="auto">
            <a:xfrm>
              <a:off x="2795" y="1933"/>
              <a:ext cx="2040" cy="2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10000"/>
                </a:spcBef>
              </a:pPr>
              <a:r>
                <a:rPr lang="zh-CN" altLang="en-US" sz="2200">
                  <a:solidFill>
                    <a:srgbClr val="0000FF"/>
                  </a:solidFill>
                  <a:latin typeface="微软雅黑" panose="020B0503020204020204" pitchFamily="34" charset="-122"/>
                  <a:ea typeface="微软雅黑" panose="020B0503020204020204" pitchFamily="34" charset="-122"/>
                </a:rPr>
                <a:t>先执行</a:t>
              </a:r>
              <a:r>
                <a:rPr lang="en-US" altLang="zh-CN" sz="2200">
                  <a:solidFill>
                    <a:srgbClr val="FF0000"/>
                  </a:solidFill>
                  <a:latin typeface="微软雅黑" panose="020B0503020204020204" pitchFamily="34" charset="-122"/>
                  <a:ea typeface="微软雅黑" panose="020B0503020204020204" pitchFamily="34" charset="-122"/>
                </a:rPr>
                <a:t>fldl</a:t>
              </a:r>
              <a:r>
                <a:rPr lang="zh-CN" altLang="en-US" sz="2200">
                  <a:solidFill>
                    <a:srgbClr val="0000FF"/>
                  </a:solidFill>
                  <a:latin typeface="微软雅黑" panose="020B0503020204020204" pitchFamily="34" charset="-122"/>
                  <a:ea typeface="微软雅黑" panose="020B0503020204020204" pitchFamily="34" charset="-122"/>
                </a:rPr>
                <a:t>，再执行</a:t>
              </a:r>
              <a:r>
                <a:rPr lang="en-US" altLang="zh-CN" sz="2200">
                  <a:solidFill>
                    <a:srgbClr val="FF0000"/>
                  </a:solidFill>
                  <a:latin typeface="微软雅黑" panose="020B0503020204020204" pitchFamily="34" charset="-122"/>
                  <a:ea typeface="微软雅黑" panose="020B0503020204020204" pitchFamily="34" charset="-122"/>
                </a:rPr>
                <a:t>fstpl</a:t>
              </a:r>
            </a:p>
          </p:txBody>
        </p:sp>
        <p:sp>
          <p:nvSpPr>
            <p:cNvPr id="822280" name="Line 8">
              <a:extLst>
                <a:ext uri="{FF2B5EF4-FFF2-40B4-BE49-F238E27FC236}">
                  <a16:creationId xmlns:a16="http://schemas.microsoft.com/office/drawing/2014/main" id="{80DD403C-3C66-4A96-A9C0-BC3CE8C0E7EE}"/>
                </a:ext>
              </a:extLst>
            </p:cNvPr>
            <p:cNvSpPr>
              <a:spLocks noChangeShapeType="1"/>
            </p:cNvSpPr>
            <p:nvPr/>
          </p:nvSpPr>
          <p:spPr bwMode="auto">
            <a:xfrm flipH="1" flipV="1">
              <a:off x="2171" y="1962"/>
              <a:ext cx="652" cy="85"/>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822281" name="Text Box 9">
            <a:extLst>
              <a:ext uri="{FF2B5EF4-FFF2-40B4-BE49-F238E27FC236}">
                <a16:creationId xmlns:a16="http://schemas.microsoft.com/office/drawing/2014/main" id="{BE3114CC-CD05-407D-808A-EA5657867DE1}"/>
              </a:ext>
            </a:extLst>
          </p:cNvPr>
          <p:cNvSpPr txBox="1">
            <a:spLocks noChangeArrowheads="1"/>
          </p:cNvSpPr>
          <p:nvPr/>
        </p:nvSpPr>
        <p:spPr bwMode="auto">
          <a:xfrm>
            <a:off x="5111750" y="3519488"/>
            <a:ext cx="3600450" cy="812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15000"/>
              </a:spcBef>
            </a:pPr>
            <a:r>
              <a:rPr lang="en-US" altLang="zh-CN" sz="2200">
                <a:solidFill>
                  <a:srgbClr val="FF3300"/>
                </a:solidFill>
                <a:latin typeface="微软雅黑" panose="020B0503020204020204" pitchFamily="34" charset="-122"/>
                <a:ea typeface="微软雅黑" panose="020B0503020204020204" pitchFamily="34" charset="-122"/>
              </a:rPr>
              <a:t>fldl</a:t>
            </a:r>
            <a:r>
              <a:rPr lang="zh-CN" altLang="en-US" sz="2200">
                <a:solidFill>
                  <a:srgbClr val="FF3300"/>
                </a:solidFill>
                <a:latin typeface="微软雅黑" panose="020B0503020204020204" pitchFamily="34" charset="-122"/>
                <a:ea typeface="微软雅黑" panose="020B0503020204020204" pitchFamily="34" charset="-122"/>
              </a:rPr>
              <a:t>：</a:t>
            </a:r>
            <a:r>
              <a:rPr lang="zh-CN" altLang="en-US" sz="2200">
                <a:solidFill>
                  <a:srgbClr val="CC3300"/>
                </a:solidFill>
                <a:latin typeface="微软雅黑" panose="020B0503020204020204" pitchFamily="34" charset="-122"/>
                <a:ea typeface="微软雅黑" panose="020B0503020204020204" pitchFamily="34" charset="-122"/>
              </a:rPr>
              <a:t>局部变量区</a:t>
            </a:r>
            <a:r>
              <a:rPr lang="zh-CN" altLang="en-US" sz="2200">
                <a:solidFill>
                  <a:srgbClr val="CC3300"/>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2200">
                <a:solidFill>
                  <a:srgbClr val="CC3300"/>
                </a:solidFill>
                <a:latin typeface="微软雅黑" panose="020B0503020204020204" pitchFamily="34" charset="-122"/>
                <a:ea typeface="微软雅黑" panose="020B0503020204020204" pitchFamily="34" charset="-122"/>
                <a:cs typeface="Arial" panose="020B0604020202020204" pitchFamily="34" charset="0"/>
              </a:rPr>
              <a:t>ST(0)</a:t>
            </a:r>
          </a:p>
          <a:p>
            <a:pPr>
              <a:spcBef>
                <a:spcPct val="15000"/>
              </a:spcBef>
            </a:pPr>
            <a:r>
              <a:rPr lang="en-US" altLang="zh-CN" sz="2200">
                <a:solidFill>
                  <a:srgbClr val="FF3300"/>
                </a:solidFill>
                <a:latin typeface="微软雅黑" panose="020B0503020204020204" pitchFamily="34" charset="-122"/>
                <a:ea typeface="微软雅黑" panose="020B0503020204020204" pitchFamily="34" charset="-122"/>
                <a:cs typeface="Arial" panose="020B0604020202020204" pitchFamily="34" charset="0"/>
              </a:rPr>
              <a:t>fstpl</a:t>
            </a:r>
            <a:r>
              <a:rPr lang="zh-CN" altLang="en-US" sz="2200">
                <a:solidFill>
                  <a:srgbClr val="FF3300"/>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2200">
                <a:solidFill>
                  <a:srgbClr val="CC3300"/>
                </a:solidFill>
                <a:latin typeface="微软雅黑" panose="020B0503020204020204" pitchFamily="34" charset="-122"/>
                <a:ea typeface="微软雅黑" panose="020B0503020204020204" pitchFamily="34" charset="-122"/>
                <a:cs typeface="Arial" panose="020B0604020202020204" pitchFamily="34" charset="0"/>
              </a:rPr>
              <a:t>ST(0) </a:t>
            </a:r>
            <a:r>
              <a:rPr lang="zh-CN" altLang="en-US" sz="2200">
                <a:solidFill>
                  <a:srgbClr val="CC3300"/>
                </a:solidFill>
                <a:latin typeface="微软雅黑" panose="020B0503020204020204" pitchFamily="34" charset="-122"/>
                <a:ea typeface="微软雅黑" panose="020B0503020204020204" pitchFamily="34" charset="-122"/>
              </a:rPr>
              <a:t>→参数区</a:t>
            </a:r>
            <a:endParaRPr lang="en-US" altLang="zh-CN" sz="2200">
              <a:solidFill>
                <a:srgbClr val="CC33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22278"/>
                                        </p:tgtEl>
                                        <p:attrNameLst>
                                          <p:attrName>style.visibility</p:attrName>
                                        </p:attrNameLst>
                                      </p:cBhvr>
                                      <p:to>
                                        <p:strVal val="visible"/>
                                      </p:to>
                                    </p:set>
                                    <p:animEffect transition="in" filter="blinds(horizontal)">
                                      <p:cBhvr>
                                        <p:cTn id="7" dur="500"/>
                                        <p:tgtEl>
                                          <p:spTgt spid="8222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22277"/>
                                        </p:tgtEl>
                                        <p:attrNameLst>
                                          <p:attrName>style.visibility</p:attrName>
                                        </p:attrNameLst>
                                      </p:cBhvr>
                                      <p:to>
                                        <p:strVal val="visible"/>
                                      </p:to>
                                    </p:set>
                                    <p:animEffect transition="in" filter="blinds(horizontal)">
                                      <p:cBhvr>
                                        <p:cTn id="12" dur="500"/>
                                        <p:tgtEl>
                                          <p:spTgt spid="8222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22281"/>
                                        </p:tgtEl>
                                        <p:attrNameLst>
                                          <p:attrName>style.visibility</p:attrName>
                                        </p:attrNameLst>
                                      </p:cBhvr>
                                      <p:to>
                                        <p:strVal val="visible"/>
                                      </p:to>
                                    </p:set>
                                    <p:animEffect transition="in" filter="blinds(horizontal)">
                                      <p:cBhvr>
                                        <p:cTn id="17" dur="500"/>
                                        <p:tgtEl>
                                          <p:spTgt spid="8222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22276"/>
                                        </p:tgtEl>
                                        <p:attrNameLst>
                                          <p:attrName>style.visibility</p:attrName>
                                        </p:attrNameLst>
                                      </p:cBhvr>
                                      <p:to>
                                        <p:strVal val="visible"/>
                                      </p:to>
                                    </p:set>
                                    <p:animEffect transition="in" filter="blinds(horizontal)">
                                      <p:cBhvr>
                                        <p:cTn id="22" dur="500"/>
                                        <p:tgtEl>
                                          <p:spTgt spid="822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276" grpId="0"/>
      <p:bldP spid="822277" grpId="0"/>
      <p:bldP spid="822281"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a:extLst>
              <a:ext uri="{FF2B5EF4-FFF2-40B4-BE49-F238E27FC236}">
                <a16:creationId xmlns:a16="http://schemas.microsoft.com/office/drawing/2014/main" id="{9052C98D-9780-41BB-A8AF-812A565FFC09}"/>
              </a:ext>
            </a:extLst>
          </p:cNvPr>
          <p:cNvSpPr>
            <a:spLocks noGrp="1" noChangeArrowheads="1"/>
          </p:cNvSpPr>
          <p:nvPr>
            <p:ph type="title"/>
          </p:nvPr>
        </p:nvSpPr>
        <p:spPr>
          <a:xfrm>
            <a:off x="431800" y="76200"/>
            <a:ext cx="8229600" cy="561975"/>
          </a:xfrm>
        </p:spPr>
        <p:txBody>
          <a:bodyPr/>
          <a:lstStyle/>
          <a:p>
            <a:r>
              <a:rPr lang="en-US" altLang="zh-CN" sz="3200"/>
              <a:t>IA-32</a:t>
            </a:r>
            <a:r>
              <a:rPr lang="zh-CN" altLang="en-US" sz="3200"/>
              <a:t>过程调用参数传递</a:t>
            </a:r>
            <a:endParaRPr lang="zh-CN" altLang="en-US" sz="3600"/>
          </a:p>
        </p:txBody>
      </p:sp>
      <p:pic>
        <p:nvPicPr>
          <p:cNvPr id="823299" name="Picture 3">
            <a:extLst>
              <a:ext uri="{FF2B5EF4-FFF2-40B4-BE49-F238E27FC236}">
                <a16:creationId xmlns:a16="http://schemas.microsoft.com/office/drawing/2014/main" id="{A47F3117-5327-4299-817A-1E67AE0F02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363" y="728663"/>
            <a:ext cx="7291387" cy="6129337"/>
          </a:xfrm>
          <a:prstGeom prst="rect">
            <a:avLst/>
          </a:prstGeom>
          <a:noFill/>
          <a:extLst>
            <a:ext uri="{909E8E84-426E-40DD-AFC4-6F175D3DCCD1}">
              <a14:hiddenFill xmlns:a14="http://schemas.microsoft.com/office/drawing/2010/main">
                <a:solidFill>
                  <a:srgbClr val="FFFFFF"/>
                </a:solidFill>
              </a14:hiddenFill>
            </a:ext>
          </a:extLst>
        </p:spPr>
      </p:pic>
      <p:sp>
        <p:nvSpPr>
          <p:cNvPr id="823300" name="Rectangle 4">
            <a:extLst>
              <a:ext uri="{FF2B5EF4-FFF2-40B4-BE49-F238E27FC236}">
                <a16:creationId xmlns:a16="http://schemas.microsoft.com/office/drawing/2014/main" id="{38A381AC-1EA8-457F-8E28-BCB99C64388D}"/>
              </a:ext>
            </a:extLst>
          </p:cNvPr>
          <p:cNvSpPr>
            <a:spLocks noChangeArrowheads="1"/>
          </p:cNvSpPr>
          <p:nvPr/>
        </p:nvSpPr>
        <p:spPr bwMode="auto">
          <a:xfrm>
            <a:off x="611188" y="6359525"/>
            <a:ext cx="7470775" cy="3556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r>
              <a:rPr lang="en-US" altLang="zh-CN" sz="2000"/>
              <a:t>a</a:t>
            </a:r>
            <a:r>
              <a:rPr lang="zh-CN" altLang="en-US" sz="2000"/>
              <a:t>的机器数对应十六进制为：</a:t>
            </a:r>
            <a:r>
              <a:rPr lang="en-US" altLang="zh-CN" sz="2000"/>
              <a:t>40 24 00 00 00 00 00 00H</a:t>
            </a:r>
            <a:endParaRPr lang="zh-CN" altLang="en-US" sz="2000"/>
          </a:p>
        </p:txBody>
      </p:sp>
      <p:sp>
        <p:nvSpPr>
          <p:cNvPr id="823301" name="Text Box 5">
            <a:extLst>
              <a:ext uri="{FF2B5EF4-FFF2-40B4-BE49-F238E27FC236}">
                <a16:creationId xmlns:a16="http://schemas.microsoft.com/office/drawing/2014/main" id="{AECBCB99-5D28-4F25-AA61-269ED30F2BDD}"/>
              </a:ext>
            </a:extLst>
          </p:cNvPr>
          <p:cNvSpPr txBox="1">
            <a:spLocks noChangeArrowheads="1"/>
          </p:cNvSpPr>
          <p:nvPr/>
        </p:nvSpPr>
        <p:spPr bwMode="auto">
          <a:xfrm>
            <a:off x="566738" y="3159125"/>
            <a:ext cx="79057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solidFill>
                  <a:srgbClr val="FF3300"/>
                </a:solidFill>
                <a:latin typeface="微软雅黑" panose="020B0503020204020204" pitchFamily="34" charset="-122"/>
                <a:ea typeface="微软雅黑" panose="020B0503020204020204" pitchFamily="34" charset="-122"/>
              </a:rPr>
              <a:t>参数</a:t>
            </a:r>
            <a:r>
              <a:rPr lang="en-US" altLang="zh-CN">
                <a:solidFill>
                  <a:srgbClr val="FF3300"/>
                </a:solidFill>
                <a:latin typeface="微软雅黑" panose="020B0503020204020204" pitchFamily="34" charset="-122"/>
                <a:ea typeface="微软雅黑" panose="020B0503020204020204" pitchFamily="34" charset="-122"/>
              </a:rPr>
              <a:t>1</a:t>
            </a:r>
          </a:p>
        </p:txBody>
      </p:sp>
      <p:grpSp>
        <p:nvGrpSpPr>
          <p:cNvPr id="823302" name="Group 6">
            <a:extLst>
              <a:ext uri="{FF2B5EF4-FFF2-40B4-BE49-F238E27FC236}">
                <a16:creationId xmlns:a16="http://schemas.microsoft.com/office/drawing/2014/main" id="{DF10543E-42C3-4742-8743-F382B9BCA469}"/>
              </a:ext>
            </a:extLst>
          </p:cNvPr>
          <p:cNvGrpSpPr>
            <a:grpSpLocks/>
          </p:cNvGrpSpPr>
          <p:nvPr/>
        </p:nvGrpSpPr>
        <p:grpSpPr bwMode="auto">
          <a:xfrm>
            <a:off x="431800" y="1989138"/>
            <a:ext cx="1035050" cy="990600"/>
            <a:chOff x="130" y="1224"/>
            <a:chExt cx="595" cy="624"/>
          </a:xfrm>
        </p:grpSpPr>
        <p:sp>
          <p:nvSpPr>
            <p:cNvPr id="823303" name="Text Box 7">
              <a:extLst>
                <a:ext uri="{FF2B5EF4-FFF2-40B4-BE49-F238E27FC236}">
                  <a16:creationId xmlns:a16="http://schemas.microsoft.com/office/drawing/2014/main" id="{664B52A7-9C7F-4CE7-87ED-CA7D1C326F4D}"/>
                </a:ext>
              </a:extLst>
            </p:cNvPr>
            <p:cNvSpPr txBox="1">
              <a:spLocks noChangeArrowheads="1"/>
            </p:cNvSpPr>
            <p:nvPr/>
          </p:nvSpPr>
          <p:spPr bwMode="auto">
            <a:xfrm>
              <a:off x="130" y="1423"/>
              <a:ext cx="510"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solidFill>
                    <a:srgbClr val="FF3300"/>
                  </a:solidFill>
                  <a:latin typeface="微软雅黑" panose="020B0503020204020204" pitchFamily="34" charset="-122"/>
                  <a:ea typeface="微软雅黑" panose="020B0503020204020204" pitchFamily="34" charset="-122"/>
                </a:rPr>
                <a:t>参数</a:t>
              </a:r>
              <a:r>
                <a:rPr lang="en-US" altLang="zh-CN">
                  <a:solidFill>
                    <a:srgbClr val="FF3300"/>
                  </a:solidFill>
                  <a:latin typeface="微软雅黑" panose="020B0503020204020204" pitchFamily="34" charset="-122"/>
                  <a:ea typeface="微软雅黑" panose="020B0503020204020204" pitchFamily="34" charset="-122"/>
                </a:rPr>
                <a:t>2</a:t>
              </a:r>
            </a:p>
          </p:txBody>
        </p:sp>
        <p:sp>
          <p:nvSpPr>
            <p:cNvPr id="823304" name="AutoShape 8">
              <a:extLst>
                <a:ext uri="{FF2B5EF4-FFF2-40B4-BE49-F238E27FC236}">
                  <a16:creationId xmlns:a16="http://schemas.microsoft.com/office/drawing/2014/main" id="{6E562AC4-A935-4768-BDD4-A314BEB66345}"/>
                </a:ext>
              </a:extLst>
            </p:cNvPr>
            <p:cNvSpPr>
              <a:spLocks/>
            </p:cNvSpPr>
            <p:nvPr/>
          </p:nvSpPr>
          <p:spPr bwMode="auto">
            <a:xfrm>
              <a:off x="584" y="1224"/>
              <a:ext cx="141" cy="624"/>
            </a:xfrm>
            <a:prstGeom prst="leftBrace">
              <a:avLst>
                <a:gd name="adj1" fmla="val 36879"/>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823305" name="Group 9">
            <a:extLst>
              <a:ext uri="{FF2B5EF4-FFF2-40B4-BE49-F238E27FC236}">
                <a16:creationId xmlns:a16="http://schemas.microsoft.com/office/drawing/2014/main" id="{75CEC4D4-4035-48D8-879E-81A56EBC61C7}"/>
              </a:ext>
            </a:extLst>
          </p:cNvPr>
          <p:cNvGrpSpPr>
            <a:grpSpLocks/>
          </p:cNvGrpSpPr>
          <p:nvPr/>
        </p:nvGrpSpPr>
        <p:grpSpPr bwMode="auto">
          <a:xfrm>
            <a:off x="1557338" y="2438400"/>
            <a:ext cx="4005262" cy="1169988"/>
            <a:chOff x="981" y="1536"/>
            <a:chExt cx="2523" cy="737"/>
          </a:xfrm>
        </p:grpSpPr>
        <p:sp>
          <p:nvSpPr>
            <p:cNvPr id="823306" name="Rectangle 10">
              <a:extLst>
                <a:ext uri="{FF2B5EF4-FFF2-40B4-BE49-F238E27FC236}">
                  <a16:creationId xmlns:a16="http://schemas.microsoft.com/office/drawing/2014/main" id="{FDDFBEE2-A0FB-45B8-87AC-3DF61D72C90C}"/>
                </a:ext>
              </a:extLst>
            </p:cNvPr>
            <p:cNvSpPr>
              <a:spLocks noChangeArrowheads="1"/>
            </p:cNvSpPr>
            <p:nvPr/>
          </p:nvSpPr>
          <p:spPr bwMode="auto">
            <a:xfrm>
              <a:off x="981" y="1536"/>
              <a:ext cx="2523" cy="341"/>
            </a:xfrm>
            <a:prstGeom prst="rect">
              <a:avLst/>
            </a:prstGeom>
            <a:solidFill>
              <a:srgbClr val="0000FF">
                <a:alpha val="25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23307" name="Rectangle 11">
              <a:extLst>
                <a:ext uri="{FF2B5EF4-FFF2-40B4-BE49-F238E27FC236}">
                  <a16:creationId xmlns:a16="http://schemas.microsoft.com/office/drawing/2014/main" id="{2053E6CE-DB10-44C5-BF8F-6815006BF86E}"/>
                </a:ext>
              </a:extLst>
            </p:cNvPr>
            <p:cNvSpPr>
              <a:spLocks noChangeArrowheads="1"/>
            </p:cNvSpPr>
            <p:nvPr/>
          </p:nvSpPr>
          <p:spPr bwMode="auto">
            <a:xfrm>
              <a:off x="2341" y="1962"/>
              <a:ext cx="256" cy="311"/>
            </a:xfrm>
            <a:prstGeom prst="rect">
              <a:avLst/>
            </a:prstGeom>
            <a:solidFill>
              <a:srgbClr val="0000FF">
                <a:alpha val="22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823308" name="Group 12">
            <a:extLst>
              <a:ext uri="{FF2B5EF4-FFF2-40B4-BE49-F238E27FC236}">
                <a16:creationId xmlns:a16="http://schemas.microsoft.com/office/drawing/2014/main" id="{64593A52-7236-4715-948A-5ECC68B17BD3}"/>
              </a:ext>
            </a:extLst>
          </p:cNvPr>
          <p:cNvGrpSpPr>
            <a:grpSpLocks/>
          </p:cNvGrpSpPr>
          <p:nvPr/>
        </p:nvGrpSpPr>
        <p:grpSpPr bwMode="auto">
          <a:xfrm>
            <a:off x="5292725" y="1042988"/>
            <a:ext cx="3465513" cy="1441450"/>
            <a:chOff x="3334" y="657"/>
            <a:chExt cx="2183" cy="908"/>
          </a:xfrm>
        </p:grpSpPr>
        <p:sp>
          <p:nvSpPr>
            <p:cNvPr id="823309" name="Text Box 13">
              <a:extLst>
                <a:ext uri="{FF2B5EF4-FFF2-40B4-BE49-F238E27FC236}">
                  <a16:creationId xmlns:a16="http://schemas.microsoft.com/office/drawing/2014/main" id="{E5A398F7-FB00-47A4-96EA-1906846978EA}"/>
                </a:ext>
              </a:extLst>
            </p:cNvPr>
            <p:cNvSpPr txBox="1">
              <a:spLocks noChangeArrowheads="1"/>
            </p:cNvSpPr>
            <p:nvPr/>
          </p:nvSpPr>
          <p:spPr bwMode="auto">
            <a:xfrm>
              <a:off x="4042" y="657"/>
              <a:ext cx="147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FF3300"/>
                  </a:solidFill>
                  <a:latin typeface="微软雅黑" panose="020B0503020204020204" pitchFamily="34" charset="-122"/>
                  <a:ea typeface="微软雅黑" panose="020B0503020204020204" pitchFamily="34" charset="-122"/>
                </a:rPr>
                <a:t>打印结果总是全</a:t>
              </a:r>
              <a:r>
                <a:rPr lang="en-US" altLang="zh-CN" sz="2000">
                  <a:solidFill>
                    <a:srgbClr val="FF3300"/>
                  </a:solidFill>
                  <a:latin typeface="微软雅黑" panose="020B0503020204020204" pitchFamily="34" charset="-122"/>
                  <a:ea typeface="微软雅黑" panose="020B0503020204020204" pitchFamily="34" charset="-122"/>
                </a:rPr>
                <a:t>0</a:t>
              </a:r>
            </a:p>
          </p:txBody>
        </p:sp>
        <p:sp>
          <p:nvSpPr>
            <p:cNvPr id="823310" name="Line 14">
              <a:extLst>
                <a:ext uri="{FF2B5EF4-FFF2-40B4-BE49-F238E27FC236}">
                  <a16:creationId xmlns:a16="http://schemas.microsoft.com/office/drawing/2014/main" id="{0F5F62E4-66B7-4DA5-95F4-2287596F8D74}"/>
                </a:ext>
              </a:extLst>
            </p:cNvPr>
            <p:cNvSpPr>
              <a:spLocks noChangeShapeType="1"/>
            </p:cNvSpPr>
            <p:nvPr/>
          </p:nvSpPr>
          <p:spPr bwMode="auto">
            <a:xfrm flipH="1">
              <a:off x="3334" y="828"/>
              <a:ext cx="765" cy="737"/>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23305"/>
                                        </p:tgtEl>
                                        <p:attrNameLst>
                                          <p:attrName>style.visibility</p:attrName>
                                        </p:attrNameLst>
                                      </p:cBhvr>
                                      <p:to>
                                        <p:strVal val="visible"/>
                                      </p:to>
                                    </p:set>
                                    <p:animEffect transition="in" filter="blinds(horizontal)">
                                      <p:cBhvr>
                                        <p:cTn id="7" dur="500"/>
                                        <p:tgtEl>
                                          <p:spTgt spid="8233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23308"/>
                                        </p:tgtEl>
                                        <p:attrNameLst>
                                          <p:attrName>style.visibility</p:attrName>
                                        </p:attrNameLst>
                                      </p:cBhvr>
                                      <p:to>
                                        <p:strVal val="visible"/>
                                      </p:to>
                                    </p:set>
                                    <p:animEffect transition="in" filter="blinds(horizontal)">
                                      <p:cBhvr>
                                        <p:cTn id="12" dur="500"/>
                                        <p:tgtEl>
                                          <p:spTgt spid="823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4322" name="Picture 2">
            <a:extLst>
              <a:ext uri="{FF2B5EF4-FFF2-40B4-BE49-F238E27FC236}">
                <a16:creationId xmlns:a16="http://schemas.microsoft.com/office/drawing/2014/main" id="{29C1C15F-8730-4CF6-B316-88DEA3AC4D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7438" y="593725"/>
            <a:ext cx="5265737" cy="2049463"/>
          </a:xfrm>
          <a:prstGeom prst="rect">
            <a:avLst/>
          </a:prstGeom>
          <a:noFill/>
          <a:extLst>
            <a:ext uri="{909E8E84-426E-40DD-AFC4-6F175D3DCCD1}">
              <a14:hiddenFill xmlns:a14="http://schemas.microsoft.com/office/drawing/2010/main">
                <a:solidFill>
                  <a:srgbClr val="FFFFFF"/>
                </a:solidFill>
              </a14:hiddenFill>
            </a:ext>
          </a:extLst>
        </p:spPr>
      </p:pic>
      <p:sp>
        <p:nvSpPr>
          <p:cNvPr id="824323" name="Rectangle 3">
            <a:extLst>
              <a:ext uri="{FF2B5EF4-FFF2-40B4-BE49-F238E27FC236}">
                <a16:creationId xmlns:a16="http://schemas.microsoft.com/office/drawing/2014/main" id="{3CB5631F-DC5A-4C25-B4F0-875CDF0B8EF6}"/>
              </a:ext>
            </a:extLst>
          </p:cNvPr>
          <p:cNvSpPr>
            <a:spLocks noGrp="1" noChangeArrowheads="1"/>
          </p:cNvSpPr>
          <p:nvPr>
            <p:ph type="title"/>
          </p:nvPr>
        </p:nvSpPr>
        <p:spPr>
          <a:xfrm>
            <a:off x="457200" y="76200"/>
            <a:ext cx="8229600" cy="561975"/>
          </a:xfrm>
        </p:spPr>
        <p:txBody>
          <a:bodyPr/>
          <a:lstStyle/>
          <a:p>
            <a:r>
              <a:rPr lang="en-US" altLang="zh-CN" sz="3600">
                <a:ea typeface="宋体" panose="02010600030101010101" pitchFamily="2" charset="-122"/>
              </a:rPr>
              <a:t>X86-64</a:t>
            </a:r>
            <a:r>
              <a:rPr lang="zh-CN" altLang="en-US" sz="3600"/>
              <a:t>过程调用参数传递</a:t>
            </a:r>
          </a:p>
        </p:txBody>
      </p:sp>
      <p:sp>
        <p:nvSpPr>
          <p:cNvPr id="824324" name="Rectangle 4">
            <a:extLst>
              <a:ext uri="{FF2B5EF4-FFF2-40B4-BE49-F238E27FC236}">
                <a16:creationId xmlns:a16="http://schemas.microsoft.com/office/drawing/2014/main" id="{D4E99F05-7F4F-497F-8CCF-468CBDE72A05}"/>
              </a:ext>
            </a:extLst>
          </p:cNvPr>
          <p:cNvSpPr>
            <a:spLocks noGrp="1" noChangeArrowheads="1"/>
          </p:cNvSpPr>
          <p:nvPr>
            <p:ph type="body" idx="1"/>
          </p:nvPr>
        </p:nvSpPr>
        <p:spPr>
          <a:xfrm>
            <a:off x="5292725" y="2798763"/>
            <a:ext cx="3644900" cy="3465512"/>
          </a:xfrm>
        </p:spPr>
        <p:txBody>
          <a:bodyPr/>
          <a:lstStyle/>
          <a:p>
            <a:pPr>
              <a:lnSpc>
                <a:spcPct val="140000"/>
              </a:lnSpc>
              <a:spcBef>
                <a:spcPct val="25000"/>
              </a:spcBef>
              <a:buFontTx/>
              <a:buNone/>
            </a:pPr>
            <a:r>
              <a:rPr lang="en-US" altLang="zh-CN" sz="2000">
                <a:latin typeface="微软雅黑" panose="020B0503020204020204" pitchFamily="34" charset="-122"/>
                <a:ea typeface="微软雅黑" panose="020B0503020204020204" pitchFamily="34" charset="-122"/>
              </a:rPr>
              <a:t>    </a:t>
            </a:r>
            <a:r>
              <a:rPr lang="en-US" altLang="zh-CN" sz="1900">
                <a:latin typeface="微软雅黑" panose="020B0503020204020204" pitchFamily="34" charset="-122"/>
                <a:ea typeface="微软雅黑" panose="020B0503020204020204" pitchFamily="34" charset="-122"/>
              </a:rPr>
              <a:t>printf</a:t>
            </a:r>
            <a:r>
              <a:rPr lang="zh-CN" altLang="en-US" sz="1900">
                <a:latin typeface="微软雅黑" panose="020B0503020204020204" pitchFamily="34" charset="-122"/>
                <a:ea typeface="微软雅黑" panose="020B0503020204020204" pitchFamily="34" charset="-122"/>
              </a:rPr>
              <a:t>中为</a:t>
            </a:r>
            <a:r>
              <a:rPr lang="en-US" altLang="zh-CN" sz="1900">
                <a:solidFill>
                  <a:srgbClr val="FF3300"/>
                </a:solidFill>
                <a:latin typeface="微软雅黑" panose="020B0503020204020204" pitchFamily="34" charset="-122"/>
                <a:ea typeface="微软雅黑" panose="020B0503020204020204" pitchFamily="34" charset="-122"/>
              </a:rPr>
              <a:t>%d</a:t>
            </a:r>
            <a:r>
              <a:rPr lang="zh-CN" altLang="en-US" sz="1900">
                <a:latin typeface="微软雅黑" panose="020B0503020204020204" pitchFamily="34" charset="-122"/>
                <a:ea typeface="微软雅黑" panose="020B0503020204020204" pitchFamily="34" charset="-122"/>
              </a:rPr>
              <a:t>，故将从</a:t>
            </a:r>
            <a:r>
              <a:rPr lang="en-US" altLang="zh-CN" sz="1900">
                <a:solidFill>
                  <a:srgbClr val="FF3300"/>
                </a:solidFill>
                <a:latin typeface="微软雅黑" panose="020B0503020204020204" pitchFamily="34" charset="-122"/>
                <a:ea typeface="微软雅黑" panose="020B0503020204020204" pitchFamily="34" charset="-122"/>
              </a:rPr>
              <a:t>ESI</a:t>
            </a:r>
            <a:r>
              <a:rPr lang="zh-CN" altLang="en-US" sz="1900">
                <a:latin typeface="微软雅黑" panose="020B0503020204020204" pitchFamily="34" charset="-122"/>
                <a:ea typeface="微软雅黑" panose="020B0503020204020204" pitchFamily="34" charset="-122"/>
              </a:rPr>
              <a:t>中取打印参数进行处理；但</a:t>
            </a:r>
            <a:r>
              <a:rPr lang="en-US" altLang="zh-CN" sz="1900">
                <a:latin typeface="微软雅黑" panose="020B0503020204020204" pitchFamily="34" charset="-122"/>
                <a:ea typeface="微软雅黑" panose="020B0503020204020204" pitchFamily="34" charset="-122"/>
              </a:rPr>
              <a:t>a</a:t>
            </a:r>
            <a:r>
              <a:rPr lang="zh-CN" altLang="en-US" sz="1900">
                <a:latin typeface="微软雅黑" panose="020B0503020204020204" pitchFamily="34" charset="-122"/>
                <a:ea typeface="微软雅黑" panose="020B0503020204020204" pitchFamily="34" charset="-122"/>
              </a:rPr>
              <a:t>是</a:t>
            </a:r>
            <a:r>
              <a:rPr lang="en-US" altLang="zh-CN" sz="1900">
                <a:solidFill>
                  <a:srgbClr val="0066CC"/>
                </a:solidFill>
                <a:latin typeface="微软雅黑" panose="020B0503020204020204" pitchFamily="34" charset="-122"/>
                <a:ea typeface="微软雅黑" panose="020B0503020204020204" pitchFamily="34" charset="-122"/>
              </a:rPr>
              <a:t>double</a:t>
            </a:r>
            <a:r>
              <a:rPr lang="zh-CN" altLang="en-US" sz="1900">
                <a:solidFill>
                  <a:srgbClr val="0066CC"/>
                </a:solidFill>
                <a:latin typeface="微软雅黑" panose="020B0503020204020204" pitchFamily="34" charset="-122"/>
                <a:ea typeface="微软雅黑" panose="020B0503020204020204" pitchFamily="34" charset="-122"/>
              </a:rPr>
              <a:t>型数据</a:t>
            </a:r>
            <a:r>
              <a:rPr lang="zh-CN" altLang="en-US" sz="1900">
                <a:latin typeface="微软雅黑" panose="020B0503020204020204" pitchFamily="34" charset="-122"/>
                <a:ea typeface="微软雅黑" panose="020B0503020204020204" pitchFamily="34" charset="-122"/>
              </a:rPr>
              <a:t>，在</a:t>
            </a:r>
            <a:r>
              <a:rPr lang="en-US" altLang="zh-CN" sz="1900">
                <a:latin typeface="微软雅黑" panose="020B0503020204020204" pitchFamily="34" charset="-122"/>
                <a:ea typeface="微软雅黑" panose="020B0503020204020204" pitchFamily="34" charset="-122"/>
              </a:rPr>
              <a:t>x86-64</a:t>
            </a:r>
            <a:r>
              <a:rPr lang="zh-CN" altLang="en-US" sz="1900">
                <a:latin typeface="微软雅黑" panose="020B0503020204020204" pitchFamily="34" charset="-122"/>
                <a:ea typeface="微软雅黑" panose="020B0503020204020204" pitchFamily="34" charset="-122"/>
              </a:rPr>
              <a:t>中，</a:t>
            </a:r>
            <a:r>
              <a:rPr lang="en-US" altLang="zh-CN" sz="1900">
                <a:latin typeface="微软雅黑" panose="020B0503020204020204" pitchFamily="34" charset="-122"/>
                <a:ea typeface="微软雅黑" panose="020B0503020204020204" pitchFamily="34" charset="-122"/>
              </a:rPr>
              <a:t>a</a:t>
            </a:r>
            <a:r>
              <a:rPr lang="zh-CN" altLang="en-US" sz="1900">
                <a:latin typeface="微软雅黑" panose="020B0503020204020204" pitchFamily="34" charset="-122"/>
                <a:ea typeface="微软雅黑" panose="020B0503020204020204" pitchFamily="34" charset="-122"/>
              </a:rPr>
              <a:t>的值被送到</a:t>
            </a:r>
            <a:r>
              <a:rPr lang="en-US" altLang="zh-CN" sz="1900">
                <a:solidFill>
                  <a:srgbClr val="0066CC"/>
                </a:solidFill>
                <a:latin typeface="微软雅黑" panose="020B0503020204020204" pitchFamily="34" charset="-122"/>
                <a:ea typeface="微软雅黑" panose="020B0503020204020204" pitchFamily="34" charset="-122"/>
              </a:rPr>
              <a:t>XMM</a:t>
            </a:r>
            <a:r>
              <a:rPr lang="zh-CN" altLang="en-US" sz="1900">
                <a:solidFill>
                  <a:srgbClr val="0066CC"/>
                </a:solidFill>
                <a:latin typeface="微软雅黑" panose="020B0503020204020204" pitchFamily="34" charset="-122"/>
                <a:ea typeface="微软雅黑" panose="020B0503020204020204" pitchFamily="34" charset="-122"/>
              </a:rPr>
              <a:t>寄存器</a:t>
            </a:r>
            <a:r>
              <a:rPr lang="zh-CN" altLang="en-US" sz="1900">
                <a:latin typeface="微软雅黑" panose="020B0503020204020204" pitchFamily="34" charset="-122"/>
                <a:ea typeface="微软雅黑" panose="020B0503020204020204" pitchFamily="34" charset="-122"/>
              </a:rPr>
              <a:t>中而不会送到</a:t>
            </a:r>
            <a:r>
              <a:rPr lang="en-US" altLang="zh-CN" sz="1900">
                <a:latin typeface="微软雅黑" panose="020B0503020204020204" pitchFamily="34" charset="-122"/>
                <a:ea typeface="微软雅黑" panose="020B0503020204020204" pitchFamily="34" charset="-122"/>
              </a:rPr>
              <a:t>ESI</a:t>
            </a:r>
            <a:r>
              <a:rPr lang="zh-CN" altLang="en-US" sz="1900">
                <a:latin typeface="微软雅黑" panose="020B0503020204020204" pitchFamily="34" charset="-122"/>
                <a:ea typeface="微软雅黑" panose="020B0503020204020204" pitchFamily="34" charset="-122"/>
              </a:rPr>
              <a:t>中。故在</a:t>
            </a:r>
            <a:r>
              <a:rPr lang="en-US" altLang="zh-CN" sz="1900">
                <a:latin typeface="微软雅黑" panose="020B0503020204020204" pitchFamily="34" charset="-122"/>
                <a:ea typeface="微软雅黑" panose="020B0503020204020204" pitchFamily="34" charset="-122"/>
              </a:rPr>
              <a:t>printf</a:t>
            </a:r>
            <a:r>
              <a:rPr lang="zh-CN" altLang="en-US" sz="1900">
                <a:latin typeface="微软雅黑" panose="020B0503020204020204" pitchFamily="34" charset="-122"/>
                <a:ea typeface="微软雅黑" panose="020B0503020204020204" pitchFamily="34" charset="-122"/>
              </a:rPr>
              <a:t>执行时，从</a:t>
            </a:r>
            <a:r>
              <a:rPr lang="en-US" altLang="zh-CN" sz="1900">
                <a:latin typeface="微软雅黑" panose="020B0503020204020204" pitchFamily="34" charset="-122"/>
                <a:ea typeface="微软雅黑" panose="020B0503020204020204" pitchFamily="34" charset="-122"/>
              </a:rPr>
              <a:t>ESI</a:t>
            </a:r>
            <a:r>
              <a:rPr lang="zh-CN" altLang="en-US" sz="1900">
                <a:latin typeface="微软雅黑" panose="020B0503020204020204" pitchFamily="34" charset="-122"/>
                <a:ea typeface="微软雅黑" panose="020B0503020204020204" pitchFamily="34" charset="-122"/>
              </a:rPr>
              <a:t>中读取的并不是</a:t>
            </a:r>
            <a:r>
              <a:rPr lang="en-US" altLang="zh-CN" sz="1900">
                <a:latin typeface="微软雅黑" panose="020B0503020204020204" pitchFamily="34" charset="-122"/>
                <a:ea typeface="微软雅黑" panose="020B0503020204020204" pitchFamily="34" charset="-122"/>
              </a:rPr>
              <a:t>a</a:t>
            </a:r>
            <a:r>
              <a:rPr lang="zh-CN" altLang="en-US" sz="1900">
                <a:latin typeface="微软雅黑" panose="020B0503020204020204" pitchFamily="34" charset="-122"/>
                <a:ea typeface="微软雅黑" panose="020B0503020204020204" pitchFamily="34" charset="-122"/>
              </a:rPr>
              <a:t>的低</a:t>
            </a:r>
            <a:r>
              <a:rPr lang="en-US" altLang="zh-CN" sz="1900">
                <a:latin typeface="微软雅黑" panose="020B0503020204020204" pitchFamily="34" charset="-122"/>
                <a:ea typeface="微软雅黑" panose="020B0503020204020204" pitchFamily="34" charset="-122"/>
              </a:rPr>
              <a:t>32</a:t>
            </a:r>
            <a:r>
              <a:rPr lang="zh-CN" altLang="en-US" sz="1900">
                <a:latin typeface="微软雅黑" panose="020B0503020204020204" pitchFamily="34" charset="-122"/>
                <a:ea typeface="微软雅黑" panose="020B0503020204020204" pitchFamily="34" charset="-122"/>
              </a:rPr>
              <a:t>位，而是一个不确定的值。</a:t>
            </a:r>
          </a:p>
        </p:txBody>
      </p:sp>
      <p:sp>
        <p:nvSpPr>
          <p:cNvPr id="824325" name="Rectangle 5">
            <a:extLst>
              <a:ext uri="{FF2B5EF4-FFF2-40B4-BE49-F238E27FC236}">
                <a16:creationId xmlns:a16="http://schemas.microsoft.com/office/drawing/2014/main" id="{A68A613E-B42D-4917-A27A-33EC8E23C668}"/>
              </a:ext>
            </a:extLst>
          </p:cNvPr>
          <p:cNvSpPr>
            <a:spLocks noChangeArrowheads="1"/>
          </p:cNvSpPr>
          <p:nvPr/>
        </p:nvSpPr>
        <p:spPr bwMode="auto">
          <a:xfrm>
            <a:off x="115888" y="684213"/>
            <a:ext cx="3330575" cy="1595437"/>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latin typeface="微软雅黑" panose="020B0503020204020204" pitchFamily="34" charset="-122"/>
                <a:ea typeface="微软雅黑" panose="020B0503020204020204" pitchFamily="34" charset="-122"/>
              </a:rPr>
              <a:t>main() </a:t>
            </a:r>
          </a:p>
          <a:p>
            <a:r>
              <a:rPr lang="en-US" altLang="zh-CN" sz="2000">
                <a:latin typeface="微软雅黑" panose="020B0503020204020204" pitchFamily="34" charset="-122"/>
                <a:ea typeface="微软雅黑" panose="020B0503020204020204" pitchFamily="34" charset="-122"/>
              </a:rPr>
              <a:t>{</a:t>
            </a:r>
          </a:p>
          <a:p>
            <a:r>
              <a:rPr lang="en-US" altLang="zh-CN" sz="2000">
                <a:latin typeface="微软雅黑" panose="020B0503020204020204" pitchFamily="34" charset="-122"/>
                <a:ea typeface="微软雅黑" panose="020B0503020204020204" pitchFamily="34" charset="-122"/>
              </a:rPr>
              <a:t>	double a = 10;</a:t>
            </a:r>
          </a:p>
          <a:p>
            <a:r>
              <a:rPr lang="en-US" altLang="zh-CN" sz="2000">
                <a:latin typeface="微软雅黑" panose="020B0503020204020204" pitchFamily="34" charset="-122"/>
                <a:ea typeface="微软雅黑" panose="020B0503020204020204" pitchFamily="34" charset="-122"/>
              </a:rPr>
              <a:t>	printf("a = </a:t>
            </a:r>
            <a:r>
              <a:rPr lang="en-US" altLang="zh-CN" sz="2000">
                <a:solidFill>
                  <a:srgbClr val="FF3300"/>
                </a:solidFill>
                <a:latin typeface="微软雅黑" panose="020B0503020204020204" pitchFamily="34" charset="-122"/>
                <a:ea typeface="微软雅黑" panose="020B0503020204020204" pitchFamily="34" charset="-122"/>
              </a:rPr>
              <a:t>%d</a:t>
            </a:r>
            <a:r>
              <a:rPr lang="en-US" altLang="zh-CN" sz="2000">
                <a:latin typeface="微软雅黑" panose="020B0503020204020204" pitchFamily="34" charset="-122"/>
                <a:ea typeface="微软雅黑" panose="020B0503020204020204" pitchFamily="34" charset="-122"/>
              </a:rPr>
              <a:t>\n", a);</a:t>
            </a:r>
          </a:p>
          <a:p>
            <a:r>
              <a:rPr lang="en-US" altLang="zh-CN">
                <a:latin typeface="微软雅黑" panose="020B0503020204020204" pitchFamily="34" charset="-122"/>
                <a:ea typeface="微软雅黑" panose="020B0503020204020204" pitchFamily="34" charset="-122"/>
              </a:rPr>
              <a:t>}</a:t>
            </a:r>
          </a:p>
        </p:txBody>
      </p:sp>
      <p:sp>
        <p:nvSpPr>
          <p:cNvPr id="824326" name="Line 6">
            <a:extLst>
              <a:ext uri="{FF2B5EF4-FFF2-40B4-BE49-F238E27FC236}">
                <a16:creationId xmlns:a16="http://schemas.microsoft.com/office/drawing/2014/main" id="{B0721FC1-0FBC-4C03-9661-DF640600E3CE}"/>
              </a:ext>
            </a:extLst>
          </p:cNvPr>
          <p:cNvSpPr>
            <a:spLocks noChangeShapeType="1"/>
          </p:cNvSpPr>
          <p:nvPr/>
        </p:nvSpPr>
        <p:spPr bwMode="auto">
          <a:xfrm flipV="1">
            <a:off x="3132138" y="1808163"/>
            <a:ext cx="2160587" cy="46037"/>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24327" name="Line 7">
            <a:extLst>
              <a:ext uri="{FF2B5EF4-FFF2-40B4-BE49-F238E27FC236}">
                <a16:creationId xmlns:a16="http://schemas.microsoft.com/office/drawing/2014/main" id="{0F980E72-C297-4C2F-9634-311A1289CEE9}"/>
              </a:ext>
            </a:extLst>
          </p:cNvPr>
          <p:cNvSpPr>
            <a:spLocks noChangeShapeType="1"/>
          </p:cNvSpPr>
          <p:nvPr/>
        </p:nvSpPr>
        <p:spPr bwMode="auto">
          <a:xfrm flipV="1">
            <a:off x="2771775" y="1493838"/>
            <a:ext cx="1979613" cy="269875"/>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24328" name="Rectangle 8">
            <a:extLst>
              <a:ext uri="{FF2B5EF4-FFF2-40B4-BE49-F238E27FC236}">
                <a16:creationId xmlns:a16="http://schemas.microsoft.com/office/drawing/2014/main" id="{F3B8E23A-4634-40E4-882A-1A5E7376B4A2}"/>
              </a:ext>
            </a:extLst>
          </p:cNvPr>
          <p:cNvSpPr>
            <a:spLocks noChangeArrowheads="1"/>
          </p:cNvSpPr>
          <p:nvPr/>
        </p:nvSpPr>
        <p:spPr bwMode="auto">
          <a:xfrm>
            <a:off x="115888" y="2438400"/>
            <a:ext cx="5130800" cy="3848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900">
                <a:solidFill>
                  <a:srgbClr val="FF3300"/>
                </a:solidFill>
                <a:latin typeface="微软雅黑" panose="020B0503020204020204" pitchFamily="34" charset="-122"/>
                <a:ea typeface="微软雅黑" panose="020B0503020204020204" pitchFamily="34" charset="-122"/>
              </a:rPr>
              <a:t>.LC1:</a:t>
            </a:r>
            <a:br>
              <a:rPr lang="en-US" altLang="zh-CN" sz="1900">
                <a:solidFill>
                  <a:srgbClr val="FF3300"/>
                </a:solidFill>
                <a:latin typeface="微软雅黑" panose="020B0503020204020204" pitchFamily="34" charset="-122"/>
                <a:ea typeface="微软雅黑" panose="020B0503020204020204" pitchFamily="34" charset="-122"/>
              </a:rPr>
            </a:br>
            <a:r>
              <a:rPr lang="en-US" altLang="zh-CN" sz="1900">
                <a:latin typeface="微软雅黑" panose="020B0503020204020204" pitchFamily="34" charset="-122"/>
                <a:ea typeface="微软雅黑" panose="020B0503020204020204" pitchFamily="34" charset="-122"/>
              </a:rPr>
              <a:t>    </a:t>
            </a:r>
            <a:r>
              <a:rPr lang="en-US" altLang="zh-CN" sz="1900">
                <a:solidFill>
                  <a:srgbClr val="007635"/>
                </a:solidFill>
                <a:latin typeface="微软雅黑" panose="020B0503020204020204" pitchFamily="34" charset="-122"/>
                <a:ea typeface="微软雅黑" panose="020B0503020204020204" pitchFamily="34" charset="-122"/>
              </a:rPr>
              <a:t>.string "a = %d\n“</a:t>
            </a:r>
          </a:p>
          <a:p>
            <a:r>
              <a:rPr lang="en-US" altLang="zh-CN" sz="1900">
                <a:latin typeface="微软雅黑" panose="020B0503020204020204" pitchFamily="34" charset="-122"/>
                <a:ea typeface="微软雅黑" panose="020B0503020204020204" pitchFamily="34" charset="-122"/>
              </a:rPr>
              <a:t>……</a:t>
            </a:r>
          </a:p>
          <a:p>
            <a:r>
              <a:rPr lang="en-US" altLang="zh-CN" sz="1900">
                <a:latin typeface="微软雅黑" panose="020B0503020204020204" pitchFamily="34" charset="-122"/>
                <a:ea typeface="微软雅黑" panose="020B0503020204020204" pitchFamily="34" charset="-122"/>
              </a:rPr>
              <a:t>movsd   </a:t>
            </a:r>
            <a:r>
              <a:rPr lang="en-US" altLang="zh-CN" sz="1900">
                <a:solidFill>
                  <a:srgbClr val="FF3300"/>
                </a:solidFill>
                <a:latin typeface="微软雅黑" panose="020B0503020204020204" pitchFamily="34" charset="-122"/>
                <a:ea typeface="微软雅黑" panose="020B0503020204020204" pitchFamily="34" charset="-122"/>
              </a:rPr>
              <a:t>.LC0(%rip)</a:t>
            </a:r>
            <a:r>
              <a:rPr lang="en-US" altLang="zh-CN" sz="1900">
                <a:latin typeface="微软雅黑" panose="020B0503020204020204" pitchFamily="34" charset="-122"/>
                <a:ea typeface="微软雅黑" panose="020B0503020204020204" pitchFamily="34" charset="-122"/>
              </a:rPr>
              <a:t>, %xmm0 </a:t>
            </a:r>
            <a:r>
              <a:rPr lang="en-US" altLang="zh-CN" sz="1900">
                <a:solidFill>
                  <a:srgbClr val="3333CC"/>
                </a:solidFill>
                <a:latin typeface="微软雅黑" panose="020B0503020204020204" pitchFamily="34" charset="-122"/>
                <a:ea typeface="微软雅黑" panose="020B0503020204020204" pitchFamily="34" charset="-122"/>
              </a:rPr>
              <a:t>//a</a:t>
            </a:r>
            <a:r>
              <a:rPr lang="zh-CN" altLang="en-US" sz="1900">
                <a:solidFill>
                  <a:srgbClr val="3333CC"/>
                </a:solidFill>
                <a:latin typeface="微软雅黑" panose="020B0503020204020204" pitchFamily="34" charset="-122"/>
                <a:ea typeface="微软雅黑" panose="020B0503020204020204" pitchFamily="34" charset="-122"/>
              </a:rPr>
              <a:t>送</a:t>
            </a:r>
            <a:r>
              <a:rPr lang="en-US" altLang="zh-CN" sz="1900">
                <a:solidFill>
                  <a:srgbClr val="3333CC"/>
                </a:solidFill>
                <a:latin typeface="微软雅黑" panose="020B0503020204020204" pitchFamily="34" charset="-122"/>
                <a:ea typeface="微软雅黑" panose="020B0503020204020204" pitchFamily="34" charset="-122"/>
              </a:rPr>
              <a:t>xmm0</a:t>
            </a:r>
          </a:p>
          <a:p>
            <a:r>
              <a:rPr lang="en-US" altLang="zh-CN" sz="1900">
                <a:latin typeface="微软雅黑" panose="020B0503020204020204" pitchFamily="34" charset="-122"/>
                <a:ea typeface="微软雅黑" panose="020B0503020204020204" pitchFamily="34" charset="-122"/>
              </a:rPr>
              <a:t>movl    </a:t>
            </a:r>
            <a:r>
              <a:rPr lang="en-US" altLang="zh-CN" sz="1900">
                <a:solidFill>
                  <a:srgbClr val="FF3300"/>
                </a:solidFill>
                <a:latin typeface="微软雅黑" panose="020B0503020204020204" pitchFamily="34" charset="-122"/>
                <a:ea typeface="微软雅黑" panose="020B0503020204020204" pitchFamily="34" charset="-122"/>
              </a:rPr>
              <a:t>$.LC1</a:t>
            </a:r>
            <a:r>
              <a:rPr lang="en-US" altLang="zh-CN" sz="1900">
                <a:latin typeface="微软雅黑" panose="020B0503020204020204" pitchFamily="34" charset="-122"/>
                <a:ea typeface="微软雅黑" panose="020B0503020204020204" pitchFamily="34" charset="-122"/>
              </a:rPr>
              <a:t>, %edi </a:t>
            </a:r>
            <a:r>
              <a:rPr lang="en-US" altLang="zh-CN" sz="1900">
                <a:solidFill>
                  <a:srgbClr val="3333CC"/>
                </a:solidFill>
                <a:latin typeface="微软雅黑" panose="020B0503020204020204" pitchFamily="34" charset="-122"/>
                <a:ea typeface="微软雅黑" panose="020B0503020204020204" pitchFamily="34" charset="-122"/>
              </a:rPr>
              <a:t>//RDI </a:t>
            </a:r>
            <a:r>
              <a:rPr lang="zh-CN" altLang="en-US" sz="1900">
                <a:solidFill>
                  <a:srgbClr val="3333CC"/>
                </a:solidFill>
                <a:latin typeface="微软雅黑" panose="020B0503020204020204" pitchFamily="34" charset="-122"/>
                <a:ea typeface="微软雅黑" panose="020B0503020204020204" pitchFamily="34" charset="-122"/>
              </a:rPr>
              <a:t>高</a:t>
            </a:r>
            <a:r>
              <a:rPr lang="en-US" altLang="zh-CN" sz="1900">
                <a:solidFill>
                  <a:srgbClr val="3333CC"/>
                </a:solidFill>
                <a:latin typeface="微软雅黑" panose="020B0503020204020204" pitchFamily="34" charset="-122"/>
                <a:ea typeface="微软雅黑" panose="020B0503020204020204" pitchFamily="34" charset="-122"/>
              </a:rPr>
              <a:t>32</a:t>
            </a:r>
            <a:r>
              <a:rPr lang="zh-CN" altLang="en-US" sz="1900">
                <a:solidFill>
                  <a:srgbClr val="3333CC"/>
                </a:solidFill>
                <a:latin typeface="微软雅黑" panose="020B0503020204020204" pitchFamily="34" charset="-122"/>
                <a:ea typeface="微软雅黑" panose="020B0503020204020204" pitchFamily="34" charset="-122"/>
              </a:rPr>
              <a:t>位为</a:t>
            </a:r>
            <a:r>
              <a:rPr lang="en-US" altLang="zh-CN" sz="1900">
                <a:solidFill>
                  <a:srgbClr val="3333CC"/>
                </a:solidFill>
                <a:latin typeface="微软雅黑" panose="020B0503020204020204" pitchFamily="34" charset="-122"/>
                <a:ea typeface="微软雅黑" panose="020B0503020204020204" pitchFamily="34" charset="-122"/>
              </a:rPr>
              <a:t>0</a:t>
            </a:r>
          </a:p>
          <a:p>
            <a:r>
              <a:rPr lang="en-US" altLang="zh-CN" sz="1900">
                <a:latin typeface="微软雅黑" panose="020B0503020204020204" pitchFamily="34" charset="-122"/>
                <a:ea typeface="微软雅黑" panose="020B0503020204020204" pitchFamily="34" charset="-122"/>
              </a:rPr>
              <a:t>movl    $1, %eax    </a:t>
            </a:r>
            <a:r>
              <a:rPr lang="en-US" altLang="zh-CN" sz="1900">
                <a:solidFill>
                  <a:srgbClr val="3333CC"/>
                </a:solidFill>
                <a:latin typeface="微软雅黑" panose="020B0503020204020204" pitchFamily="34" charset="-122"/>
                <a:ea typeface="微软雅黑" panose="020B0503020204020204" pitchFamily="34" charset="-122"/>
              </a:rPr>
              <a:t>//</a:t>
            </a:r>
            <a:r>
              <a:rPr lang="zh-CN" altLang="en-US" sz="1900">
                <a:solidFill>
                  <a:srgbClr val="3333CC"/>
                </a:solidFill>
                <a:latin typeface="微软雅黑" panose="020B0503020204020204" pitchFamily="34" charset="-122"/>
                <a:ea typeface="微软雅黑" panose="020B0503020204020204" pitchFamily="34" charset="-122"/>
              </a:rPr>
              <a:t>向量寄存器个数</a:t>
            </a:r>
          </a:p>
          <a:p>
            <a:r>
              <a:rPr lang="en-US" altLang="zh-CN" sz="1900">
                <a:latin typeface="微软雅黑" panose="020B0503020204020204" pitchFamily="34" charset="-122"/>
                <a:ea typeface="微软雅黑" panose="020B0503020204020204" pitchFamily="34" charset="-122"/>
              </a:rPr>
              <a:t>call    	 printf</a:t>
            </a:r>
          </a:p>
          <a:p>
            <a:r>
              <a:rPr lang="en-US" altLang="zh-CN" sz="1900">
                <a:latin typeface="微软雅黑" panose="020B0503020204020204" pitchFamily="34" charset="-122"/>
                <a:ea typeface="微软雅黑" panose="020B0503020204020204" pitchFamily="34" charset="-122"/>
              </a:rPr>
              <a:t>addq    $8, %rsp</a:t>
            </a:r>
          </a:p>
          <a:p>
            <a:r>
              <a:rPr lang="en-US" altLang="zh-CN" sz="1900">
                <a:latin typeface="微软雅黑" panose="020B0503020204020204" pitchFamily="34" charset="-122"/>
                <a:ea typeface="微软雅黑" panose="020B0503020204020204" pitchFamily="34" charset="-122"/>
              </a:rPr>
              <a:t>ret</a:t>
            </a:r>
          </a:p>
          <a:p>
            <a:r>
              <a:rPr lang="en-US" altLang="zh-CN" sz="1900">
                <a:latin typeface="微软雅黑" panose="020B0503020204020204" pitchFamily="34" charset="-122"/>
                <a:ea typeface="微软雅黑" panose="020B0503020204020204" pitchFamily="34" charset="-122"/>
              </a:rPr>
              <a:t>……</a:t>
            </a:r>
          </a:p>
          <a:p>
            <a:r>
              <a:rPr lang="en-US" altLang="zh-CN" sz="1900">
                <a:solidFill>
                  <a:srgbClr val="FF3300"/>
                </a:solidFill>
                <a:latin typeface="微软雅黑" panose="020B0503020204020204" pitchFamily="34" charset="-122"/>
                <a:ea typeface="微软雅黑" panose="020B0503020204020204" pitchFamily="34" charset="-122"/>
              </a:rPr>
              <a:t>.LC0:</a:t>
            </a:r>
          </a:p>
          <a:p>
            <a:r>
              <a:rPr lang="en-US" altLang="zh-CN" sz="1900">
                <a:latin typeface="微软雅黑" panose="020B0503020204020204" pitchFamily="34" charset="-122"/>
                <a:ea typeface="微软雅黑" panose="020B0503020204020204" pitchFamily="34" charset="-122"/>
              </a:rPr>
              <a:t>     </a:t>
            </a:r>
            <a:r>
              <a:rPr lang="en-US" altLang="zh-CN" sz="1900">
                <a:solidFill>
                  <a:srgbClr val="007635"/>
                </a:solidFill>
                <a:latin typeface="微软雅黑" panose="020B0503020204020204" pitchFamily="34" charset="-122"/>
                <a:ea typeface="微软雅黑" panose="020B0503020204020204" pitchFamily="34" charset="-122"/>
              </a:rPr>
              <a:t>.long   0  </a:t>
            </a:r>
          </a:p>
          <a:p>
            <a:r>
              <a:rPr lang="en-US" altLang="zh-CN" sz="1900">
                <a:solidFill>
                  <a:srgbClr val="007635"/>
                </a:solidFill>
                <a:latin typeface="微软雅黑" panose="020B0503020204020204" pitchFamily="34" charset="-122"/>
                <a:ea typeface="微软雅黑" panose="020B0503020204020204" pitchFamily="34" charset="-122"/>
              </a:rPr>
              <a:t>     .long   1076101120</a:t>
            </a:r>
          </a:p>
        </p:txBody>
      </p:sp>
      <p:grpSp>
        <p:nvGrpSpPr>
          <p:cNvPr id="824329" name="Group 9">
            <a:extLst>
              <a:ext uri="{FF2B5EF4-FFF2-40B4-BE49-F238E27FC236}">
                <a16:creationId xmlns:a16="http://schemas.microsoft.com/office/drawing/2014/main" id="{2DEC0681-9A07-4A7B-8503-9E87512FBAA1}"/>
              </a:ext>
            </a:extLst>
          </p:cNvPr>
          <p:cNvGrpSpPr>
            <a:grpSpLocks/>
          </p:cNvGrpSpPr>
          <p:nvPr/>
        </p:nvGrpSpPr>
        <p:grpSpPr bwMode="auto">
          <a:xfrm>
            <a:off x="836613" y="4059238"/>
            <a:ext cx="4814887" cy="1482725"/>
            <a:chOff x="584" y="2784"/>
            <a:chExt cx="3033" cy="1776"/>
          </a:xfrm>
        </p:grpSpPr>
        <p:sp>
          <p:nvSpPr>
            <p:cNvPr id="824330" name="Text Box 10">
              <a:extLst>
                <a:ext uri="{FF2B5EF4-FFF2-40B4-BE49-F238E27FC236}">
                  <a16:creationId xmlns:a16="http://schemas.microsoft.com/office/drawing/2014/main" id="{8545ECDE-2A58-4953-8065-3282286B57FF}"/>
                </a:ext>
              </a:extLst>
            </p:cNvPr>
            <p:cNvSpPr txBox="1">
              <a:spLocks noChangeArrowheads="1"/>
            </p:cNvSpPr>
            <p:nvPr/>
          </p:nvSpPr>
          <p:spPr bwMode="auto">
            <a:xfrm>
              <a:off x="584" y="3720"/>
              <a:ext cx="3033" cy="8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latin typeface="微软雅黑" panose="020B0503020204020204" pitchFamily="34" charset="-122"/>
                  <a:ea typeface="微软雅黑" panose="020B0503020204020204" pitchFamily="34" charset="-122"/>
                </a:rPr>
                <a:t>     </a:t>
              </a:r>
              <a:r>
                <a:rPr lang="zh-CN" altLang="en-US" sz="2000">
                  <a:solidFill>
                    <a:srgbClr val="FF3300"/>
                  </a:solidFill>
                  <a:latin typeface="微软雅黑" panose="020B0503020204020204" pitchFamily="34" charset="-122"/>
                  <a:ea typeface="微软雅黑" panose="020B0503020204020204" pitchFamily="34" charset="-122"/>
                </a:rPr>
                <a:t>因为</a:t>
              </a:r>
              <a:r>
                <a:rPr lang="en-US" altLang="zh-CN" sz="2000">
                  <a:solidFill>
                    <a:srgbClr val="FF3300"/>
                  </a:solidFill>
                  <a:latin typeface="微软雅黑" panose="020B0503020204020204" pitchFamily="34" charset="-122"/>
                  <a:ea typeface="微软雅黑" panose="020B0503020204020204" pitchFamily="34" charset="-122"/>
                </a:rPr>
                <a:t>printf</a:t>
              </a:r>
              <a:r>
                <a:rPr lang="zh-CN" altLang="en-US" sz="2000">
                  <a:solidFill>
                    <a:srgbClr val="FF3300"/>
                  </a:solidFill>
                  <a:latin typeface="微软雅黑" panose="020B0503020204020204" pitchFamily="34" charset="-122"/>
                  <a:ea typeface="微软雅黑" panose="020B0503020204020204" pitchFamily="34" charset="-122"/>
                </a:rPr>
                <a:t>第</a:t>
              </a:r>
              <a:r>
                <a:rPr lang="en-US" altLang="zh-CN" sz="2000">
                  <a:solidFill>
                    <a:srgbClr val="FF3300"/>
                  </a:solidFill>
                  <a:latin typeface="微软雅黑" panose="020B0503020204020204" pitchFamily="34" charset="-122"/>
                  <a:ea typeface="微软雅黑" panose="020B0503020204020204" pitchFamily="34" charset="-122"/>
                </a:rPr>
                <a:t>2</a:t>
              </a:r>
              <a:r>
                <a:rPr lang="zh-CN" altLang="en-US" sz="2000">
                  <a:solidFill>
                    <a:srgbClr val="FF3300"/>
                  </a:solidFill>
                  <a:latin typeface="微软雅黑" panose="020B0503020204020204" pitchFamily="34" charset="-122"/>
                  <a:ea typeface="微软雅黑" panose="020B0503020204020204" pitchFamily="34" charset="-122"/>
                </a:rPr>
                <a:t>个参数为</a:t>
              </a:r>
              <a:r>
                <a:rPr lang="en-US" altLang="zh-CN" sz="2000">
                  <a:solidFill>
                    <a:srgbClr val="FF3300"/>
                  </a:solidFill>
                  <a:latin typeface="微软雅黑" panose="020B0503020204020204" pitchFamily="34" charset="-122"/>
                  <a:ea typeface="微软雅黑" panose="020B0503020204020204" pitchFamily="34" charset="-122"/>
                </a:rPr>
                <a:t>double</a:t>
              </a:r>
              <a:r>
                <a:rPr lang="zh-CN" altLang="en-US" sz="2000">
                  <a:solidFill>
                    <a:srgbClr val="FF3300"/>
                  </a:solidFill>
                  <a:latin typeface="微软雅黑" panose="020B0503020204020204" pitchFamily="34" charset="-122"/>
                  <a:ea typeface="微软雅黑" panose="020B0503020204020204" pitchFamily="34" charset="-122"/>
                </a:rPr>
                <a:t>型，故向量寄存器个数为</a:t>
              </a:r>
              <a:r>
                <a:rPr lang="en-US" altLang="zh-CN" sz="2000">
                  <a:solidFill>
                    <a:srgbClr val="FF3300"/>
                  </a:solidFill>
                  <a:latin typeface="微软雅黑" panose="020B0503020204020204" pitchFamily="34" charset="-122"/>
                  <a:ea typeface="微软雅黑" panose="020B0503020204020204" pitchFamily="34" charset="-122"/>
                </a:rPr>
                <a:t>1</a:t>
              </a:r>
            </a:p>
          </p:txBody>
        </p:sp>
        <p:sp>
          <p:nvSpPr>
            <p:cNvPr id="824331" name="Line 11">
              <a:extLst>
                <a:ext uri="{FF2B5EF4-FFF2-40B4-BE49-F238E27FC236}">
                  <a16:creationId xmlns:a16="http://schemas.microsoft.com/office/drawing/2014/main" id="{E41F7B4B-01D0-4538-9546-9ECD191FCB7A}"/>
                </a:ext>
              </a:extLst>
            </p:cNvPr>
            <p:cNvSpPr>
              <a:spLocks noChangeShapeType="1"/>
            </p:cNvSpPr>
            <p:nvPr/>
          </p:nvSpPr>
          <p:spPr bwMode="auto">
            <a:xfrm flipH="1" flipV="1">
              <a:off x="924" y="2784"/>
              <a:ext cx="1814" cy="964"/>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824332" name="Group 12">
            <a:extLst>
              <a:ext uri="{FF2B5EF4-FFF2-40B4-BE49-F238E27FC236}">
                <a16:creationId xmlns:a16="http://schemas.microsoft.com/office/drawing/2014/main" id="{67791824-9F87-421F-BA36-A71814CC38E0}"/>
              </a:ext>
            </a:extLst>
          </p:cNvPr>
          <p:cNvGrpSpPr>
            <a:grpSpLocks/>
          </p:cNvGrpSpPr>
          <p:nvPr/>
        </p:nvGrpSpPr>
        <p:grpSpPr bwMode="auto">
          <a:xfrm>
            <a:off x="1781175" y="5588000"/>
            <a:ext cx="3284538" cy="669925"/>
            <a:chOff x="1236" y="3634"/>
            <a:chExt cx="2069" cy="422"/>
          </a:xfrm>
        </p:grpSpPr>
        <p:sp>
          <p:nvSpPr>
            <p:cNvPr id="824333" name="Text Box 13">
              <a:extLst>
                <a:ext uri="{FF2B5EF4-FFF2-40B4-BE49-F238E27FC236}">
                  <a16:creationId xmlns:a16="http://schemas.microsoft.com/office/drawing/2014/main" id="{6EA97412-AE95-4801-A6B2-ED5A4B43BF32}"/>
                </a:ext>
              </a:extLst>
            </p:cNvPr>
            <p:cNvSpPr txBox="1">
              <a:spLocks noChangeArrowheads="1"/>
            </p:cNvSpPr>
            <p:nvPr/>
          </p:nvSpPr>
          <p:spPr bwMode="auto">
            <a:xfrm>
              <a:off x="2285" y="3634"/>
              <a:ext cx="1020" cy="4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900">
                  <a:latin typeface="微软雅黑" panose="020B0503020204020204" pitchFamily="34" charset="-122"/>
                  <a:ea typeface="微软雅黑" panose="020B0503020204020204" pitchFamily="34" charset="-122"/>
                </a:rPr>
                <a:t>00000000H</a:t>
              </a:r>
            </a:p>
            <a:p>
              <a:r>
                <a:rPr lang="en-US" altLang="zh-CN" sz="1900">
                  <a:latin typeface="微软雅黑" panose="020B0503020204020204" pitchFamily="34" charset="-122"/>
                  <a:ea typeface="微软雅黑" panose="020B0503020204020204" pitchFamily="34" charset="-122"/>
                </a:rPr>
                <a:t>40240000H</a:t>
              </a:r>
            </a:p>
          </p:txBody>
        </p:sp>
        <p:sp>
          <p:nvSpPr>
            <p:cNvPr id="824334" name="Line 14">
              <a:extLst>
                <a:ext uri="{FF2B5EF4-FFF2-40B4-BE49-F238E27FC236}">
                  <a16:creationId xmlns:a16="http://schemas.microsoft.com/office/drawing/2014/main" id="{03BFCBDB-7C76-4785-B52C-8F648D0C54FA}"/>
                </a:ext>
              </a:extLst>
            </p:cNvPr>
            <p:cNvSpPr>
              <a:spLocks noChangeShapeType="1"/>
            </p:cNvSpPr>
            <p:nvPr/>
          </p:nvSpPr>
          <p:spPr bwMode="auto">
            <a:xfrm flipH="1">
              <a:off x="1236" y="3748"/>
              <a:ext cx="1049"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24335" name="Line 15">
              <a:extLst>
                <a:ext uri="{FF2B5EF4-FFF2-40B4-BE49-F238E27FC236}">
                  <a16:creationId xmlns:a16="http://schemas.microsoft.com/office/drawing/2014/main" id="{A6077516-105C-49F1-9314-DBD9A90218F0}"/>
                </a:ext>
              </a:extLst>
            </p:cNvPr>
            <p:cNvSpPr>
              <a:spLocks noChangeShapeType="1"/>
            </p:cNvSpPr>
            <p:nvPr/>
          </p:nvSpPr>
          <p:spPr bwMode="auto">
            <a:xfrm flipH="1">
              <a:off x="1916" y="3946"/>
              <a:ext cx="397"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824336" name="Text Box 16">
            <a:extLst>
              <a:ext uri="{FF2B5EF4-FFF2-40B4-BE49-F238E27FC236}">
                <a16:creationId xmlns:a16="http://schemas.microsoft.com/office/drawing/2014/main" id="{462FF6AD-C4D2-41C7-8206-1B66B62931BC}"/>
              </a:ext>
            </a:extLst>
          </p:cNvPr>
          <p:cNvSpPr txBox="1">
            <a:spLocks noChangeArrowheads="1"/>
          </p:cNvSpPr>
          <p:nvPr/>
        </p:nvSpPr>
        <p:spPr bwMode="auto">
          <a:xfrm>
            <a:off x="566738" y="6308725"/>
            <a:ext cx="3194050"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900">
                <a:solidFill>
                  <a:srgbClr val="CC3300"/>
                </a:solidFill>
                <a:latin typeface="微软雅黑" panose="020B0503020204020204" pitchFamily="34" charset="-122"/>
                <a:ea typeface="微软雅黑" panose="020B0503020204020204" pitchFamily="34" charset="-122"/>
              </a:rPr>
              <a:t>小端方式！</a:t>
            </a:r>
            <a:r>
              <a:rPr lang="en-US" altLang="zh-CN" sz="1900">
                <a:solidFill>
                  <a:srgbClr val="CC3300"/>
                </a:solidFill>
                <a:latin typeface="微软雅黑" panose="020B0503020204020204" pitchFamily="34" charset="-122"/>
                <a:ea typeface="微软雅黑" panose="020B0503020204020204" pitchFamily="34" charset="-122"/>
              </a:rPr>
              <a:t>0</a:t>
            </a:r>
            <a:r>
              <a:rPr lang="zh-CN" altLang="en-US" sz="1900">
                <a:solidFill>
                  <a:srgbClr val="CC3300"/>
                </a:solidFill>
                <a:latin typeface="微软雅黑" panose="020B0503020204020204" pitchFamily="34" charset="-122"/>
                <a:ea typeface="微软雅黑" panose="020B0503020204020204" pitchFamily="34" charset="-122"/>
              </a:rPr>
              <a:t>存在低地址上</a:t>
            </a:r>
          </a:p>
        </p:txBody>
      </p:sp>
      <p:sp>
        <p:nvSpPr>
          <p:cNvPr id="824337" name="Line 17">
            <a:extLst>
              <a:ext uri="{FF2B5EF4-FFF2-40B4-BE49-F238E27FC236}">
                <a16:creationId xmlns:a16="http://schemas.microsoft.com/office/drawing/2014/main" id="{DF00E2A3-EDF2-40A7-8F81-4FD9F1E1764D}"/>
              </a:ext>
            </a:extLst>
          </p:cNvPr>
          <p:cNvSpPr>
            <a:spLocks noChangeShapeType="1"/>
          </p:cNvSpPr>
          <p:nvPr/>
        </p:nvSpPr>
        <p:spPr bwMode="auto">
          <a:xfrm>
            <a:off x="2997200" y="1943100"/>
            <a:ext cx="314325" cy="144145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24338" name="Line 18">
            <a:extLst>
              <a:ext uri="{FF2B5EF4-FFF2-40B4-BE49-F238E27FC236}">
                <a16:creationId xmlns:a16="http://schemas.microsoft.com/office/drawing/2014/main" id="{AE453BE7-049F-4238-869C-BA90B181045C}"/>
              </a:ext>
            </a:extLst>
          </p:cNvPr>
          <p:cNvSpPr>
            <a:spLocks noChangeShapeType="1"/>
          </p:cNvSpPr>
          <p:nvPr/>
        </p:nvSpPr>
        <p:spPr bwMode="auto">
          <a:xfrm>
            <a:off x="1511300" y="1854200"/>
            <a:ext cx="360363" cy="1844675"/>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a:extLst>
              <a:ext uri="{FF2B5EF4-FFF2-40B4-BE49-F238E27FC236}">
                <a16:creationId xmlns:a16="http://schemas.microsoft.com/office/drawing/2014/main" id="{7BFA3B9E-6457-4E6C-BF1D-06EA1F230B2B}"/>
              </a:ext>
            </a:extLst>
          </p:cNvPr>
          <p:cNvSpPr>
            <a:spLocks noGrp="1" noChangeArrowheads="1"/>
          </p:cNvSpPr>
          <p:nvPr>
            <p:ph type="title"/>
          </p:nvPr>
        </p:nvSpPr>
        <p:spPr>
          <a:xfrm>
            <a:off x="457200" y="98425"/>
            <a:ext cx="8229600" cy="561975"/>
          </a:xfrm>
        </p:spPr>
        <p:txBody>
          <a:bodyPr/>
          <a:lstStyle/>
          <a:p>
            <a:r>
              <a:rPr lang="zh-CN" altLang="en-US" sz="3600"/>
              <a:t>选择结构的机器级表示</a:t>
            </a:r>
          </a:p>
        </p:txBody>
      </p:sp>
      <p:sp>
        <p:nvSpPr>
          <p:cNvPr id="567299" name="Rectangle 3">
            <a:extLst>
              <a:ext uri="{FF2B5EF4-FFF2-40B4-BE49-F238E27FC236}">
                <a16:creationId xmlns:a16="http://schemas.microsoft.com/office/drawing/2014/main" id="{A061FDCF-5902-4B35-AD09-A65C5072ECA6}"/>
              </a:ext>
            </a:extLst>
          </p:cNvPr>
          <p:cNvSpPr>
            <a:spLocks noGrp="1" noChangeArrowheads="1"/>
          </p:cNvSpPr>
          <p:nvPr>
            <p:ph type="body" idx="1"/>
          </p:nvPr>
        </p:nvSpPr>
        <p:spPr>
          <a:xfrm>
            <a:off x="476250" y="819150"/>
            <a:ext cx="8229600" cy="1123950"/>
          </a:xfrm>
        </p:spPr>
        <p:txBody>
          <a:bodyPr/>
          <a:lstStyle/>
          <a:p>
            <a:r>
              <a:rPr lang="zh-CN" altLang="en-US"/>
              <a:t> </a:t>
            </a:r>
            <a:r>
              <a:rPr lang="en-US" altLang="zh-CN">
                <a:solidFill>
                  <a:srgbClr val="3333CC"/>
                </a:solidFill>
                <a:latin typeface="微软雅黑" panose="020B0503020204020204" pitchFamily="34" charset="-122"/>
                <a:ea typeface="微软雅黑" panose="020B0503020204020204" pitchFamily="34" charset="-122"/>
              </a:rPr>
              <a:t>if ~ else</a:t>
            </a:r>
            <a:r>
              <a:rPr lang="zh-CN" altLang="en-US">
                <a:solidFill>
                  <a:srgbClr val="3333CC"/>
                </a:solidFill>
                <a:latin typeface="微软雅黑" panose="020B0503020204020204" pitchFamily="34" charset="-122"/>
                <a:ea typeface="微软雅黑" panose="020B0503020204020204" pitchFamily="34" charset="-122"/>
              </a:rPr>
              <a:t>语句的机器级表示</a:t>
            </a:r>
            <a:r>
              <a:rPr lang="zh-CN" altLang="en-US"/>
              <a:t> </a:t>
            </a:r>
          </a:p>
          <a:p>
            <a:endParaRPr lang="zh-CN" altLang="en-US"/>
          </a:p>
        </p:txBody>
      </p:sp>
      <p:sp>
        <p:nvSpPr>
          <p:cNvPr id="567300" name="Rectangle 4">
            <a:extLst>
              <a:ext uri="{FF2B5EF4-FFF2-40B4-BE49-F238E27FC236}">
                <a16:creationId xmlns:a16="http://schemas.microsoft.com/office/drawing/2014/main" id="{C1D94589-93E4-4FF8-A727-2529A0D33743}"/>
              </a:ext>
            </a:extLst>
          </p:cNvPr>
          <p:cNvSpPr>
            <a:spLocks noChangeArrowheads="1"/>
          </p:cNvSpPr>
          <p:nvPr/>
        </p:nvSpPr>
        <p:spPr bwMode="auto">
          <a:xfrm>
            <a:off x="5202238" y="873125"/>
            <a:ext cx="3509962" cy="14414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987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8000"/>
                </a:solidFill>
                <a:latin typeface="微软雅黑" panose="020B0503020204020204" pitchFamily="34" charset="-122"/>
                <a:ea typeface="微软雅黑" panose="020B0503020204020204" pitchFamily="34" charset="-122"/>
              </a:rPr>
              <a:t>if (cond_expr)</a:t>
            </a:r>
          </a:p>
          <a:p>
            <a:pPr eaLnBrk="1" hangingPunct="1"/>
            <a:r>
              <a:rPr lang="en-US" altLang="zh-CN" sz="2200">
                <a:solidFill>
                  <a:srgbClr val="008000"/>
                </a:solidFill>
                <a:latin typeface="微软雅黑" panose="020B0503020204020204" pitchFamily="34" charset="-122"/>
                <a:ea typeface="微软雅黑" panose="020B0503020204020204" pitchFamily="34" charset="-122"/>
              </a:rPr>
              <a:t>      then_statement</a:t>
            </a:r>
          </a:p>
          <a:p>
            <a:pPr eaLnBrk="1" hangingPunct="1"/>
            <a:r>
              <a:rPr lang="en-US" altLang="zh-CN" sz="2200">
                <a:solidFill>
                  <a:srgbClr val="008000"/>
                </a:solidFill>
                <a:latin typeface="微软雅黑" panose="020B0503020204020204" pitchFamily="34" charset="-122"/>
                <a:ea typeface="微软雅黑" panose="020B0503020204020204" pitchFamily="34" charset="-122"/>
              </a:rPr>
              <a:t>else</a:t>
            </a:r>
          </a:p>
          <a:p>
            <a:pPr eaLnBrk="1" hangingPunct="1"/>
            <a:r>
              <a:rPr lang="en-US" altLang="zh-CN" sz="2200">
                <a:solidFill>
                  <a:srgbClr val="008000"/>
                </a:solidFill>
                <a:latin typeface="微软雅黑" panose="020B0503020204020204" pitchFamily="34" charset="-122"/>
                <a:ea typeface="微软雅黑" panose="020B0503020204020204" pitchFamily="34" charset="-122"/>
              </a:rPr>
              <a:t>      else_statement</a:t>
            </a:r>
            <a:r>
              <a:rPr lang="en-US" altLang="zh-CN">
                <a:solidFill>
                  <a:srgbClr val="008000"/>
                </a:solidFill>
                <a:latin typeface="微软雅黑" panose="020B0503020204020204" pitchFamily="34" charset="-122"/>
                <a:ea typeface="微软雅黑" panose="020B0503020204020204" pitchFamily="34" charset="-122"/>
              </a:rPr>
              <a:t> </a:t>
            </a:r>
          </a:p>
        </p:txBody>
      </p:sp>
      <p:pic>
        <p:nvPicPr>
          <p:cNvPr id="567302" name="Picture 6">
            <a:extLst>
              <a:ext uri="{FF2B5EF4-FFF2-40B4-BE49-F238E27FC236}">
                <a16:creationId xmlns:a16="http://schemas.microsoft.com/office/drawing/2014/main" id="{9C8D1F6F-5DFC-46AB-9BA9-23308FB7D6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0" y="1493838"/>
            <a:ext cx="4437063" cy="3973512"/>
          </a:xfrm>
          <a:prstGeom prst="rect">
            <a:avLst/>
          </a:prstGeom>
          <a:noFill/>
          <a:extLst>
            <a:ext uri="{909E8E84-426E-40DD-AFC4-6F175D3DCCD1}">
              <a14:hiddenFill xmlns:a14="http://schemas.microsoft.com/office/drawing/2010/main">
                <a:solidFill>
                  <a:srgbClr val="FFFFFF"/>
                </a:solidFill>
              </a14:hiddenFill>
            </a:ext>
          </a:extLst>
        </p:spPr>
      </p:pic>
      <p:pic>
        <p:nvPicPr>
          <p:cNvPr id="567303" name="Picture 7">
            <a:extLst>
              <a:ext uri="{FF2B5EF4-FFF2-40B4-BE49-F238E27FC236}">
                <a16:creationId xmlns:a16="http://schemas.microsoft.com/office/drawing/2014/main" id="{EE93CBED-DAB8-4D21-88FD-839A0BA0F3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1513" y="2708275"/>
            <a:ext cx="4456112" cy="4149725"/>
          </a:xfrm>
          <a:prstGeom prst="rect">
            <a:avLst/>
          </a:prstGeom>
          <a:noFill/>
          <a:extLst>
            <a:ext uri="{909E8E84-426E-40DD-AFC4-6F175D3DCCD1}">
              <a14:hiddenFill xmlns:a14="http://schemas.microsoft.com/office/drawing/2010/main">
                <a:solidFill>
                  <a:srgbClr val="FFFFFF"/>
                </a:solidFill>
              </a14:hiddenFill>
            </a:ext>
          </a:extLst>
        </p:spPr>
      </p:pic>
      <p:sp>
        <p:nvSpPr>
          <p:cNvPr id="567304" name="Rectangle 8">
            <a:extLst>
              <a:ext uri="{FF2B5EF4-FFF2-40B4-BE49-F238E27FC236}">
                <a16:creationId xmlns:a16="http://schemas.microsoft.com/office/drawing/2014/main" id="{11CD5A11-FCD6-4559-B3DA-7390BDFCAB4C}"/>
              </a:ext>
            </a:extLst>
          </p:cNvPr>
          <p:cNvSpPr>
            <a:spLocks noChangeArrowheads="1"/>
          </p:cNvSpPr>
          <p:nvPr/>
        </p:nvSpPr>
        <p:spPr bwMode="auto">
          <a:xfrm>
            <a:off x="746125" y="2168525"/>
            <a:ext cx="3151188" cy="900113"/>
          </a:xfrm>
          <a:prstGeom prst="rect">
            <a:avLst/>
          </a:prstGeom>
          <a:solidFill>
            <a:srgbClr val="FF0000">
              <a:alpha val="13000"/>
            </a:srgbClr>
          </a:solidFill>
          <a:ln w="952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7305" name="Rectangle 9">
            <a:extLst>
              <a:ext uri="{FF2B5EF4-FFF2-40B4-BE49-F238E27FC236}">
                <a16:creationId xmlns:a16="http://schemas.microsoft.com/office/drawing/2014/main" id="{1E03CAE2-5C4F-4587-9419-26353E4D0B0E}"/>
              </a:ext>
            </a:extLst>
          </p:cNvPr>
          <p:cNvSpPr>
            <a:spLocks noChangeArrowheads="1"/>
          </p:cNvSpPr>
          <p:nvPr/>
        </p:nvSpPr>
        <p:spPr bwMode="auto">
          <a:xfrm>
            <a:off x="5246688" y="3429000"/>
            <a:ext cx="3151187" cy="900113"/>
          </a:xfrm>
          <a:prstGeom prst="rect">
            <a:avLst/>
          </a:prstGeom>
          <a:solidFill>
            <a:srgbClr val="FF0000">
              <a:alpha val="13000"/>
            </a:srgbClr>
          </a:solidFill>
          <a:ln w="952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7306" name="Rectangle 10">
            <a:extLst>
              <a:ext uri="{FF2B5EF4-FFF2-40B4-BE49-F238E27FC236}">
                <a16:creationId xmlns:a16="http://schemas.microsoft.com/office/drawing/2014/main" id="{0B714A62-3D31-4043-B03C-16F90D97627E}"/>
              </a:ext>
            </a:extLst>
          </p:cNvPr>
          <p:cNvSpPr>
            <a:spLocks noChangeArrowheads="1"/>
          </p:cNvSpPr>
          <p:nvPr/>
        </p:nvSpPr>
        <p:spPr bwMode="auto">
          <a:xfrm>
            <a:off x="881063" y="3519488"/>
            <a:ext cx="1709737" cy="314325"/>
          </a:xfrm>
          <a:prstGeom prst="rect">
            <a:avLst/>
          </a:prstGeom>
          <a:solidFill>
            <a:srgbClr val="0000FF">
              <a:alpha val="25999"/>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7307" name="Rectangle 11">
            <a:extLst>
              <a:ext uri="{FF2B5EF4-FFF2-40B4-BE49-F238E27FC236}">
                <a16:creationId xmlns:a16="http://schemas.microsoft.com/office/drawing/2014/main" id="{D73BA022-0116-4D58-93D6-55EBF318DFEA}"/>
              </a:ext>
            </a:extLst>
          </p:cNvPr>
          <p:cNvSpPr>
            <a:spLocks noChangeArrowheads="1"/>
          </p:cNvSpPr>
          <p:nvPr/>
        </p:nvSpPr>
        <p:spPr bwMode="auto">
          <a:xfrm>
            <a:off x="5292725" y="4868863"/>
            <a:ext cx="1709738" cy="314325"/>
          </a:xfrm>
          <a:prstGeom prst="rect">
            <a:avLst/>
          </a:prstGeom>
          <a:solidFill>
            <a:srgbClr val="0000FF">
              <a:alpha val="25999"/>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567315" name="Group 19">
            <a:extLst>
              <a:ext uri="{FF2B5EF4-FFF2-40B4-BE49-F238E27FC236}">
                <a16:creationId xmlns:a16="http://schemas.microsoft.com/office/drawing/2014/main" id="{AB85804A-BAC3-487E-A410-02B5F0477EE8}"/>
              </a:ext>
            </a:extLst>
          </p:cNvPr>
          <p:cNvGrpSpPr>
            <a:grpSpLocks/>
          </p:cNvGrpSpPr>
          <p:nvPr/>
        </p:nvGrpSpPr>
        <p:grpSpPr bwMode="auto">
          <a:xfrm>
            <a:off x="431800" y="5634038"/>
            <a:ext cx="1484313" cy="404812"/>
            <a:chOff x="272" y="3549"/>
            <a:chExt cx="935" cy="255"/>
          </a:xfrm>
        </p:grpSpPr>
        <p:sp>
          <p:nvSpPr>
            <p:cNvPr id="567308" name="Rectangle 12">
              <a:extLst>
                <a:ext uri="{FF2B5EF4-FFF2-40B4-BE49-F238E27FC236}">
                  <a16:creationId xmlns:a16="http://schemas.microsoft.com/office/drawing/2014/main" id="{AE3F24BD-E6DD-40FB-9DCD-05BA46700FD7}"/>
                </a:ext>
              </a:extLst>
            </p:cNvPr>
            <p:cNvSpPr>
              <a:spLocks noChangeArrowheads="1"/>
            </p:cNvSpPr>
            <p:nvPr/>
          </p:nvSpPr>
          <p:spPr bwMode="auto">
            <a:xfrm>
              <a:off x="272" y="3549"/>
              <a:ext cx="935" cy="255"/>
            </a:xfrm>
            <a:prstGeom prst="rect">
              <a:avLst/>
            </a:prstGeom>
            <a:solidFill>
              <a:srgbClr val="FF0000">
                <a:alpha val="13000"/>
              </a:srgbClr>
            </a:solidFill>
            <a:ln w="952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7309" name="Text Box 13">
              <a:extLst>
                <a:ext uri="{FF2B5EF4-FFF2-40B4-BE49-F238E27FC236}">
                  <a16:creationId xmlns:a16="http://schemas.microsoft.com/office/drawing/2014/main" id="{17DA568B-80F5-441E-8FC1-D69300A57B29}"/>
                </a:ext>
              </a:extLst>
            </p:cNvPr>
            <p:cNvSpPr txBox="1">
              <a:spLocks noChangeArrowheads="1"/>
            </p:cNvSpPr>
            <p:nvPr/>
          </p:nvSpPr>
          <p:spPr bwMode="auto">
            <a:xfrm>
              <a:off x="386" y="3549"/>
              <a:ext cx="79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latin typeface="微软雅黑" panose="020B0503020204020204" pitchFamily="34" charset="-122"/>
                  <a:ea typeface="微软雅黑" panose="020B0503020204020204" pitchFamily="34" charset="-122"/>
                </a:rPr>
                <a:t>Jcc</a:t>
              </a:r>
              <a:r>
                <a:rPr lang="zh-CN" altLang="en-US" sz="2000">
                  <a:latin typeface="微软雅黑" panose="020B0503020204020204" pitchFamily="34" charset="-122"/>
                  <a:ea typeface="微软雅黑" panose="020B0503020204020204" pitchFamily="34" charset="-122"/>
                </a:rPr>
                <a:t>指令</a:t>
              </a:r>
            </a:p>
          </p:txBody>
        </p:sp>
      </p:grpSp>
      <p:grpSp>
        <p:nvGrpSpPr>
          <p:cNvPr id="567314" name="Group 18">
            <a:extLst>
              <a:ext uri="{FF2B5EF4-FFF2-40B4-BE49-F238E27FC236}">
                <a16:creationId xmlns:a16="http://schemas.microsoft.com/office/drawing/2014/main" id="{2E2DE144-3366-4E85-9A4D-BBB55087F20C}"/>
              </a:ext>
            </a:extLst>
          </p:cNvPr>
          <p:cNvGrpSpPr>
            <a:grpSpLocks/>
          </p:cNvGrpSpPr>
          <p:nvPr/>
        </p:nvGrpSpPr>
        <p:grpSpPr bwMode="auto">
          <a:xfrm>
            <a:off x="385763" y="6219825"/>
            <a:ext cx="1530350" cy="449263"/>
            <a:chOff x="1264" y="3549"/>
            <a:chExt cx="964" cy="283"/>
          </a:xfrm>
        </p:grpSpPr>
        <p:sp>
          <p:nvSpPr>
            <p:cNvPr id="567312" name="Rectangle 16">
              <a:extLst>
                <a:ext uri="{FF2B5EF4-FFF2-40B4-BE49-F238E27FC236}">
                  <a16:creationId xmlns:a16="http://schemas.microsoft.com/office/drawing/2014/main" id="{FACDFB55-AD88-41EC-B246-C645C161A707}"/>
                </a:ext>
              </a:extLst>
            </p:cNvPr>
            <p:cNvSpPr>
              <a:spLocks noChangeArrowheads="1"/>
            </p:cNvSpPr>
            <p:nvPr/>
          </p:nvSpPr>
          <p:spPr bwMode="auto">
            <a:xfrm>
              <a:off x="1264" y="3549"/>
              <a:ext cx="964" cy="283"/>
            </a:xfrm>
            <a:prstGeom prst="rect">
              <a:avLst/>
            </a:prstGeom>
            <a:solidFill>
              <a:srgbClr val="000080">
                <a:alpha val="25999"/>
              </a:srgbClr>
            </a:solidFill>
            <a:ln>
              <a:noFill/>
            </a:ln>
            <a:effectLst/>
            <a:extLs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7313" name="Text Box 17">
              <a:extLst>
                <a:ext uri="{FF2B5EF4-FFF2-40B4-BE49-F238E27FC236}">
                  <a16:creationId xmlns:a16="http://schemas.microsoft.com/office/drawing/2014/main" id="{6271493F-497B-4656-8AB3-00D1584D0E4C}"/>
                </a:ext>
              </a:extLst>
            </p:cNvPr>
            <p:cNvSpPr txBox="1">
              <a:spLocks noChangeArrowheads="1"/>
            </p:cNvSpPr>
            <p:nvPr/>
          </p:nvSpPr>
          <p:spPr bwMode="auto">
            <a:xfrm>
              <a:off x="1377" y="3577"/>
              <a:ext cx="79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latin typeface="微软雅黑" panose="020B0503020204020204" pitchFamily="34" charset="-122"/>
                  <a:ea typeface="微软雅黑" panose="020B0503020204020204" pitchFamily="34" charset="-122"/>
                </a:rPr>
                <a:t>JMP</a:t>
              </a:r>
              <a:r>
                <a:rPr lang="zh-CN" altLang="en-US" sz="2000">
                  <a:latin typeface="微软雅黑" panose="020B0503020204020204" pitchFamily="34" charset="-122"/>
                  <a:ea typeface="微软雅黑" panose="020B0503020204020204" pitchFamily="34" charset="-122"/>
                </a:rPr>
                <a:t>指令</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7302"/>
                                        </p:tgtEl>
                                        <p:attrNameLst>
                                          <p:attrName>style.visibility</p:attrName>
                                        </p:attrNameLst>
                                      </p:cBhvr>
                                      <p:to>
                                        <p:strVal val="visible"/>
                                      </p:to>
                                    </p:set>
                                    <p:animEffect transition="in" filter="blinds(horizontal)">
                                      <p:cBhvr>
                                        <p:cTn id="7" dur="500"/>
                                        <p:tgtEl>
                                          <p:spTgt spid="5673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67303"/>
                                        </p:tgtEl>
                                        <p:attrNameLst>
                                          <p:attrName>style.visibility</p:attrName>
                                        </p:attrNameLst>
                                      </p:cBhvr>
                                      <p:to>
                                        <p:strVal val="visible"/>
                                      </p:to>
                                    </p:set>
                                    <p:animEffect transition="in" filter="blinds(horizontal)">
                                      <p:cBhvr>
                                        <p:cTn id="12" dur="500"/>
                                        <p:tgtEl>
                                          <p:spTgt spid="5673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67314"/>
                                        </p:tgtEl>
                                        <p:attrNameLst>
                                          <p:attrName>style.visibility</p:attrName>
                                        </p:attrNameLst>
                                      </p:cBhvr>
                                      <p:to>
                                        <p:strVal val="visible"/>
                                      </p:to>
                                    </p:set>
                                    <p:animEffect transition="in" filter="blinds(horizontal)">
                                      <p:cBhvr>
                                        <p:cTn id="17" dur="500"/>
                                        <p:tgtEl>
                                          <p:spTgt spid="5673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67315"/>
                                        </p:tgtEl>
                                        <p:attrNameLst>
                                          <p:attrName>style.visibility</p:attrName>
                                        </p:attrNameLst>
                                      </p:cBhvr>
                                      <p:to>
                                        <p:strVal val="visible"/>
                                      </p:to>
                                    </p:set>
                                    <p:animEffect transition="in" filter="blinds(horizontal)">
                                      <p:cBhvr>
                                        <p:cTn id="22" dur="500"/>
                                        <p:tgtEl>
                                          <p:spTgt spid="567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a:extLst>
              <a:ext uri="{FF2B5EF4-FFF2-40B4-BE49-F238E27FC236}">
                <a16:creationId xmlns:a16="http://schemas.microsoft.com/office/drawing/2014/main" id="{C575C59E-D83B-41B7-B827-742E9E706153}"/>
              </a:ext>
            </a:extLst>
          </p:cNvPr>
          <p:cNvSpPr>
            <a:spLocks noGrp="1" noChangeArrowheads="1"/>
          </p:cNvSpPr>
          <p:nvPr>
            <p:ph type="title"/>
          </p:nvPr>
        </p:nvSpPr>
        <p:spPr>
          <a:xfrm>
            <a:off x="457200" y="53975"/>
            <a:ext cx="8229600" cy="561975"/>
          </a:xfrm>
        </p:spPr>
        <p:txBody>
          <a:bodyPr/>
          <a:lstStyle/>
          <a:p>
            <a:r>
              <a:rPr lang="en-US" altLang="zh-CN"/>
              <a:t>If-else</a:t>
            </a:r>
            <a:r>
              <a:rPr lang="zh-CN" altLang="en-US"/>
              <a:t>语句举例</a:t>
            </a:r>
          </a:p>
        </p:txBody>
      </p:sp>
      <p:sp>
        <p:nvSpPr>
          <p:cNvPr id="568324" name="Rectangle 4">
            <a:extLst>
              <a:ext uri="{FF2B5EF4-FFF2-40B4-BE49-F238E27FC236}">
                <a16:creationId xmlns:a16="http://schemas.microsoft.com/office/drawing/2014/main" id="{BC8C5C6B-EC8C-4365-ACFA-9B967C36B725}"/>
              </a:ext>
            </a:extLst>
          </p:cNvPr>
          <p:cNvSpPr>
            <a:spLocks noChangeArrowheads="1"/>
          </p:cNvSpPr>
          <p:nvPr/>
        </p:nvSpPr>
        <p:spPr bwMode="auto">
          <a:xfrm>
            <a:off x="115888" y="782638"/>
            <a:ext cx="4500562" cy="1924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en-US" altLang="zh-CN" sz="1900">
                <a:latin typeface="微软雅黑" panose="020B0503020204020204" pitchFamily="34" charset="-122"/>
                <a:ea typeface="微软雅黑" panose="020B0503020204020204" pitchFamily="34" charset="-122"/>
              </a:rPr>
              <a:t>int  get_cont( int *p1, int *p2 ) </a:t>
            </a:r>
          </a:p>
          <a:p>
            <a:pPr eaLnBrk="1" hangingPunct="1">
              <a:lnSpc>
                <a:spcPct val="90000"/>
              </a:lnSpc>
            </a:pPr>
            <a:r>
              <a:rPr lang="en-US" altLang="zh-CN" sz="1900">
                <a:latin typeface="微软雅黑" panose="020B0503020204020204" pitchFamily="34" charset="-122"/>
                <a:ea typeface="微软雅黑" panose="020B0503020204020204" pitchFamily="34" charset="-122"/>
              </a:rPr>
              <a:t>{	   	</a:t>
            </a:r>
          </a:p>
          <a:p>
            <a:pPr eaLnBrk="1" hangingPunct="1">
              <a:lnSpc>
                <a:spcPct val="90000"/>
              </a:lnSpc>
            </a:pPr>
            <a:r>
              <a:rPr lang="en-US" altLang="zh-CN" sz="1900">
                <a:latin typeface="微软雅黑" panose="020B0503020204020204" pitchFamily="34" charset="-122"/>
                <a:ea typeface="微软雅黑" panose="020B0503020204020204" pitchFamily="34" charset="-122"/>
              </a:rPr>
              <a:t>	if  ( p1 &gt; p2 )  </a:t>
            </a:r>
          </a:p>
          <a:p>
            <a:pPr eaLnBrk="1" hangingPunct="1">
              <a:lnSpc>
                <a:spcPct val="90000"/>
              </a:lnSpc>
            </a:pPr>
            <a:r>
              <a:rPr lang="en-US" altLang="zh-CN" sz="1900">
                <a:latin typeface="微软雅黑" panose="020B0503020204020204" pitchFamily="34" charset="-122"/>
                <a:ea typeface="微软雅黑" panose="020B0503020204020204" pitchFamily="34" charset="-122"/>
              </a:rPr>
              <a:t>	        return *p2;</a:t>
            </a:r>
          </a:p>
          <a:p>
            <a:pPr eaLnBrk="1" hangingPunct="1">
              <a:lnSpc>
                <a:spcPct val="90000"/>
              </a:lnSpc>
            </a:pPr>
            <a:r>
              <a:rPr lang="en-US" altLang="zh-CN" sz="1900">
                <a:latin typeface="微软雅黑" panose="020B0503020204020204" pitchFamily="34" charset="-122"/>
                <a:ea typeface="微软雅黑" panose="020B0503020204020204" pitchFamily="34" charset="-122"/>
              </a:rPr>
              <a:t>	else</a:t>
            </a:r>
          </a:p>
          <a:p>
            <a:pPr eaLnBrk="1" hangingPunct="1">
              <a:lnSpc>
                <a:spcPct val="90000"/>
              </a:lnSpc>
            </a:pPr>
            <a:r>
              <a:rPr lang="en-US" altLang="zh-CN" sz="1900">
                <a:latin typeface="微软雅黑" panose="020B0503020204020204" pitchFamily="34" charset="-122"/>
                <a:ea typeface="微软雅黑" panose="020B0503020204020204" pitchFamily="34" charset="-122"/>
              </a:rPr>
              <a:t>	        return *p1;</a:t>
            </a:r>
          </a:p>
          <a:p>
            <a:pPr eaLnBrk="1" hangingPunct="1">
              <a:lnSpc>
                <a:spcPct val="90000"/>
              </a:lnSpc>
            </a:pPr>
            <a:r>
              <a:rPr lang="en-US" altLang="zh-CN" sz="1900">
                <a:latin typeface="微软雅黑" panose="020B0503020204020204" pitchFamily="34" charset="-122"/>
                <a:ea typeface="微软雅黑" panose="020B0503020204020204" pitchFamily="34" charset="-122"/>
              </a:rPr>
              <a:t>} </a:t>
            </a:r>
          </a:p>
        </p:txBody>
      </p:sp>
      <p:sp>
        <p:nvSpPr>
          <p:cNvPr id="568326" name="Text Box 6">
            <a:extLst>
              <a:ext uri="{FF2B5EF4-FFF2-40B4-BE49-F238E27FC236}">
                <a16:creationId xmlns:a16="http://schemas.microsoft.com/office/drawing/2014/main" id="{43F6BBDD-FD41-428B-91B1-D9FF6C7B56D5}"/>
              </a:ext>
            </a:extLst>
          </p:cNvPr>
          <p:cNvSpPr txBox="1">
            <a:spLocks noChangeArrowheads="1"/>
          </p:cNvSpPr>
          <p:nvPr/>
        </p:nvSpPr>
        <p:spPr bwMode="auto">
          <a:xfrm>
            <a:off x="4706938" y="863600"/>
            <a:ext cx="4230687" cy="13255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35000"/>
              </a:lnSpc>
              <a:spcBef>
                <a:spcPct val="50000"/>
              </a:spcBef>
            </a:pPr>
            <a:r>
              <a:rPr lang="en-US" altLang="zh-CN" sz="2000">
                <a:solidFill>
                  <a:srgbClr val="3333CC"/>
                </a:solidFill>
              </a:rPr>
              <a:t>p1</a:t>
            </a:r>
            <a:r>
              <a:rPr lang="zh-CN" altLang="en-US" sz="2000">
                <a:solidFill>
                  <a:srgbClr val="3333CC"/>
                </a:solidFill>
              </a:rPr>
              <a:t>和</a:t>
            </a:r>
            <a:r>
              <a:rPr lang="en-US" altLang="zh-CN" sz="2000">
                <a:solidFill>
                  <a:srgbClr val="3333CC"/>
                </a:solidFill>
              </a:rPr>
              <a:t>p2</a:t>
            </a:r>
            <a:r>
              <a:rPr lang="zh-CN" altLang="en-US" sz="2000">
                <a:solidFill>
                  <a:srgbClr val="3333CC"/>
                </a:solidFill>
              </a:rPr>
              <a:t>对应实参的存储地址分别为</a:t>
            </a:r>
            <a:r>
              <a:rPr lang="en-US" altLang="zh-CN" sz="2000">
                <a:solidFill>
                  <a:srgbClr val="3333CC"/>
                </a:solidFill>
              </a:rPr>
              <a:t>R[ebp]+8</a:t>
            </a:r>
            <a:r>
              <a:rPr lang="zh-CN" altLang="en-US" sz="2000">
                <a:solidFill>
                  <a:srgbClr val="3333CC"/>
                </a:solidFill>
              </a:rPr>
              <a:t>、</a:t>
            </a:r>
            <a:r>
              <a:rPr lang="en-US" altLang="zh-CN" sz="2000">
                <a:solidFill>
                  <a:srgbClr val="3333CC"/>
                </a:solidFill>
              </a:rPr>
              <a:t>R[ebp]+12</a:t>
            </a:r>
            <a:r>
              <a:rPr lang="zh-CN" altLang="en-US" sz="2000">
                <a:solidFill>
                  <a:srgbClr val="3333CC"/>
                </a:solidFill>
              </a:rPr>
              <a:t>，</a:t>
            </a:r>
            <a:r>
              <a:rPr lang="en-US" altLang="zh-CN" sz="2000">
                <a:solidFill>
                  <a:srgbClr val="3333CC"/>
                </a:solidFill>
              </a:rPr>
              <a:t>EBP</a:t>
            </a:r>
            <a:r>
              <a:rPr lang="zh-CN" altLang="en-US" sz="2000">
                <a:solidFill>
                  <a:srgbClr val="3333CC"/>
                </a:solidFill>
              </a:rPr>
              <a:t>指向当前栈帧底部，结果存放在</a:t>
            </a:r>
            <a:r>
              <a:rPr lang="en-US" altLang="zh-CN" sz="2000">
                <a:solidFill>
                  <a:srgbClr val="3333CC"/>
                </a:solidFill>
              </a:rPr>
              <a:t>EAX</a:t>
            </a:r>
            <a:r>
              <a:rPr lang="zh-CN" altLang="en-US" sz="2000">
                <a:solidFill>
                  <a:srgbClr val="3333CC"/>
                </a:solidFill>
              </a:rPr>
              <a:t>。</a:t>
            </a:r>
          </a:p>
        </p:txBody>
      </p:sp>
      <p:pic>
        <p:nvPicPr>
          <p:cNvPr id="568328" name="Picture 8">
            <a:extLst>
              <a:ext uri="{FF2B5EF4-FFF2-40B4-BE49-F238E27FC236}">
                <a16:creationId xmlns:a16="http://schemas.microsoft.com/office/drawing/2014/main" id="{2064B14A-DE1A-4436-A776-A88593F663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13" y="2889250"/>
            <a:ext cx="8054975" cy="3735388"/>
          </a:xfrm>
          <a:prstGeom prst="rect">
            <a:avLst/>
          </a:prstGeom>
          <a:noFill/>
          <a:extLst>
            <a:ext uri="{909E8E84-426E-40DD-AFC4-6F175D3DCCD1}">
              <a14:hiddenFill xmlns:a14="http://schemas.microsoft.com/office/drawing/2010/main">
                <a:solidFill>
                  <a:srgbClr val="FFFFFF"/>
                </a:solidFill>
              </a14:hiddenFill>
            </a:ext>
          </a:extLst>
        </p:spPr>
      </p:pic>
      <p:sp>
        <p:nvSpPr>
          <p:cNvPr id="568329" name="Line 9">
            <a:extLst>
              <a:ext uri="{FF2B5EF4-FFF2-40B4-BE49-F238E27FC236}">
                <a16:creationId xmlns:a16="http://schemas.microsoft.com/office/drawing/2014/main" id="{9494B1DE-85DA-4E15-B567-16F7B67A4908}"/>
              </a:ext>
            </a:extLst>
          </p:cNvPr>
          <p:cNvSpPr>
            <a:spLocks noChangeShapeType="1"/>
          </p:cNvSpPr>
          <p:nvPr/>
        </p:nvSpPr>
        <p:spPr bwMode="auto">
          <a:xfrm>
            <a:off x="3311525" y="4508500"/>
            <a:ext cx="360045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8330" name="Line 10">
            <a:extLst>
              <a:ext uri="{FF2B5EF4-FFF2-40B4-BE49-F238E27FC236}">
                <a16:creationId xmlns:a16="http://schemas.microsoft.com/office/drawing/2014/main" id="{B2C19919-B0F2-42DD-97DC-1F40E61E6A2F}"/>
              </a:ext>
            </a:extLst>
          </p:cNvPr>
          <p:cNvSpPr>
            <a:spLocks noChangeShapeType="1"/>
          </p:cNvSpPr>
          <p:nvPr/>
        </p:nvSpPr>
        <p:spPr bwMode="auto">
          <a:xfrm>
            <a:off x="3222625" y="5364163"/>
            <a:ext cx="360045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68333" name="Group 13">
            <a:extLst>
              <a:ext uri="{FF2B5EF4-FFF2-40B4-BE49-F238E27FC236}">
                <a16:creationId xmlns:a16="http://schemas.microsoft.com/office/drawing/2014/main" id="{1078E82C-C5C8-4460-BF81-C8FBADF5C127}"/>
              </a:ext>
            </a:extLst>
          </p:cNvPr>
          <p:cNvGrpSpPr>
            <a:grpSpLocks/>
          </p:cNvGrpSpPr>
          <p:nvPr/>
        </p:nvGrpSpPr>
        <p:grpSpPr bwMode="auto">
          <a:xfrm>
            <a:off x="1781175" y="2303463"/>
            <a:ext cx="6345238" cy="2025650"/>
            <a:chOff x="1179" y="1451"/>
            <a:chExt cx="3742" cy="1248"/>
          </a:xfrm>
        </p:grpSpPr>
        <p:sp>
          <p:nvSpPr>
            <p:cNvPr id="568331" name="Text Box 11">
              <a:extLst>
                <a:ext uri="{FF2B5EF4-FFF2-40B4-BE49-F238E27FC236}">
                  <a16:creationId xmlns:a16="http://schemas.microsoft.com/office/drawing/2014/main" id="{58C43849-2C9C-4363-9FF9-424FE0755B6F}"/>
                </a:ext>
              </a:extLst>
            </p:cNvPr>
            <p:cNvSpPr txBox="1">
              <a:spLocks noChangeArrowheads="1"/>
            </p:cNvSpPr>
            <p:nvPr/>
          </p:nvSpPr>
          <p:spPr bwMode="auto">
            <a:xfrm>
              <a:off x="2823" y="1451"/>
              <a:ext cx="2098"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FF3300"/>
                  </a:solidFill>
                  <a:latin typeface="微软雅黑" panose="020B0503020204020204" pitchFamily="34" charset="-122"/>
                  <a:ea typeface="微软雅黑" panose="020B0503020204020204" pitchFamily="34" charset="-122"/>
                </a:rPr>
                <a:t>为何这里是</a:t>
              </a:r>
              <a:r>
                <a:rPr lang="en-US" altLang="zh-CN" sz="2000">
                  <a:solidFill>
                    <a:srgbClr val="FF3300"/>
                  </a:solidFill>
                  <a:latin typeface="微软雅黑" panose="020B0503020204020204" pitchFamily="34" charset="-122"/>
                  <a:ea typeface="微软雅黑" panose="020B0503020204020204" pitchFamily="34" charset="-122"/>
                </a:rPr>
                <a:t>”jbe”</a:t>
              </a:r>
              <a:r>
                <a:rPr lang="zh-CN" altLang="en-US" sz="2000">
                  <a:solidFill>
                    <a:srgbClr val="FF3300"/>
                  </a:solidFill>
                  <a:latin typeface="微软雅黑" panose="020B0503020204020204" pitchFamily="34" charset="-122"/>
                  <a:ea typeface="微软雅黑" panose="020B0503020204020204" pitchFamily="34" charset="-122"/>
                </a:rPr>
                <a:t>指令？</a:t>
              </a:r>
            </a:p>
          </p:txBody>
        </p:sp>
        <p:sp>
          <p:nvSpPr>
            <p:cNvPr id="568332" name="Line 12">
              <a:extLst>
                <a:ext uri="{FF2B5EF4-FFF2-40B4-BE49-F238E27FC236}">
                  <a16:creationId xmlns:a16="http://schemas.microsoft.com/office/drawing/2014/main" id="{5734B88A-4B15-4222-A7CA-A1A926C4DDF7}"/>
                </a:ext>
              </a:extLst>
            </p:cNvPr>
            <p:cNvSpPr>
              <a:spLocks noChangeShapeType="1"/>
            </p:cNvSpPr>
            <p:nvPr/>
          </p:nvSpPr>
          <p:spPr bwMode="auto">
            <a:xfrm flipH="1">
              <a:off x="1179" y="1650"/>
              <a:ext cx="1673" cy="1049"/>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8326"/>
                                        </p:tgtEl>
                                        <p:attrNameLst>
                                          <p:attrName>style.visibility</p:attrName>
                                        </p:attrNameLst>
                                      </p:cBhvr>
                                      <p:to>
                                        <p:strVal val="visible"/>
                                      </p:to>
                                    </p:set>
                                    <p:animEffect transition="in" filter="blinds(horizontal)">
                                      <p:cBhvr>
                                        <p:cTn id="7" dur="500"/>
                                        <p:tgtEl>
                                          <p:spTgt spid="5683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68328"/>
                                        </p:tgtEl>
                                        <p:attrNameLst>
                                          <p:attrName>style.visibility</p:attrName>
                                        </p:attrNameLst>
                                      </p:cBhvr>
                                      <p:to>
                                        <p:strVal val="visible"/>
                                      </p:to>
                                    </p:set>
                                    <p:animEffect transition="in" filter="blinds(horizontal)">
                                      <p:cBhvr>
                                        <p:cTn id="12" dur="500"/>
                                        <p:tgtEl>
                                          <p:spTgt spid="5683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68329"/>
                                        </p:tgtEl>
                                        <p:attrNameLst>
                                          <p:attrName>style.visibility</p:attrName>
                                        </p:attrNameLst>
                                      </p:cBhvr>
                                      <p:to>
                                        <p:strVal val="visible"/>
                                      </p:to>
                                    </p:set>
                                    <p:animEffect transition="in" filter="blinds(horizontal)">
                                      <p:cBhvr>
                                        <p:cTn id="17" dur="500"/>
                                        <p:tgtEl>
                                          <p:spTgt spid="5683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68330"/>
                                        </p:tgtEl>
                                        <p:attrNameLst>
                                          <p:attrName>style.visibility</p:attrName>
                                        </p:attrNameLst>
                                      </p:cBhvr>
                                      <p:to>
                                        <p:strVal val="visible"/>
                                      </p:to>
                                    </p:set>
                                    <p:animEffect transition="in" filter="blinds(horizontal)">
                                      <p:cBhvr>
                                        <p:cTn id="22" dur="500"/>
                                        <p:tgtEl>
                                          <p:spTgt spid="5683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68333"/>
                                        </p:tgtEl>
                                        <p:attrNameLst>
                                          <p:attrName>style.visibility</p:attrName>
                                        </p:attrNameLst>
                                      </p:cBhvr>
                                      <p:to>
                                        <p:strVal val="visible"/>
                                      </p:to>
                                    </p:set>
                                    <p:animEffect transition="in" filter="blinds(horizontal)">
                                      <p:cBhvr>
                                        <p:cTn id="27" dur="500"/>
                                        <p:tgtEl>
                                          <p:spTgt spid="568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6"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a:extLst>
              <a:ext uri="{FF2B5EF4-FFF2-40B4-BE49-F238E27FC236}">
                <a16:creationId xmlns:a16="http://schemas.microsoft.com/office/drawing/2014/main" id="{ACE88993-9E71-410C-AC54-C080FD725D5D}"/>
              </a:ext>
            </a:extLst>
          </p:cNvPr>
          <p:cNvSpPr>
            <a:spLocks noGrp="1" noChangeArrowheads="1"/>
          </p:cNvSpPr>
          <p:nvPr>
            <p:ph type="title"/>
          </p:nvPr>
        </p:nvSpPr>
        <p:spPr>
          <a:xfrm>
            <a:off x="457200" y="98425"/>
            <a:ext cx="8229600" cy="561975"/>
          </a:xfrm>
        </p:spPr>
        <p:txBody>
          <a:bodyPr/>
          <a:lstStyle/>
          <a:p>
            <a:r>
              <a:rPr lang="en-US" altLang="zh-CN" sz="3600"/>
              <a:t>    switch-case</a:t>
            </a:r>
            <a:r>
              <a:rPr lang="zh-CN" altLang="en-US" sz="3600"/>
              <a:t>语句举例</a:t>
            </a:r>
          </a:p>
        </p:txBody>
      </p:sp>
      <p:sp>
        <p:nvSpPr>
          <p:cNvPr id="572423" name="Rectangle 7">
            <a:extLst>
              <a:ext uri="{FF2B5EF4-FFF2-40B4-BE49-F238E27FC236}">
                <a16:creationId xmlns:a16="http://schemas.microsoft.com/office/drawing/2014/main" id="{4964FAF9-7D12-481B-ABEA-133C989554B1}"/>
              </a:ext>
            </a:extLst>
          </p:cNvPr>
          <p:cNvSpPr>
            <a:spLocks noChangeArrowheads="1"/>
          </p:cNvSpPr>
          <p:nvPr/>
        </p:nvSpPr>
        <p:spPr bwMode="auto">
          <a:xfrm>
            <a:off x="0" y="819150"/>
            <a:ext cx="3395663" cy="58594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tabLst>
                <a:tab pos="242888" algn="l"/>
              </a:tabLst>
              <a:defRPr>
                <a:solidFill>
                  <a:schemeClr val="tx1"/>
                </a:solidFill>
                <a:latin typeface="Arial" panose="020B0604020202020204" pitchFamily="34" charset="0"/>
                <a:ea typeface="宋体" panose="02010600030101010101" pitchFamily="2" charset="-122"/>
              </a:defRPr>
            </a:lvl1pPr>
            <a:lvl2pPr>
              <a:tabLst>
                <a:tab pos="242888" algn="l"/>
              </a:tabLst>
              <a:defRPr>
                <a:solidFill>
                  <a:schemeClr val="tx1"/>
                </a:solidFill>
                <a:latin typeface="Arial" panose="020B0604020202020204" pitchFamily="34" charset="0"/>
                <a:ea typeface="宋体" panose="02010600030101010101" pitchFamily="2" charset="-122"/>
              </a:defRPr>
            </a:lvl2pPr>
            <a:lvl3pPr>
              <a:tabLst>
                <a:tab pos="242888" algn="l"/>
              </a:tabLst>
              <a:defRPr>
                <a:solidFill>
                  <a:schemeClr val="tx1"/>
                </a:solidFill>
                <a:latin typeface="Arial" panose="020B0604020202020204" pitchFamily="34" charset="0"/>
                <a:ea typeface="宋体" panose="02010600030101010101" pitchFamily="2" charset="-122"/>
              </a:defRPr>
            </a:lvl3pPr>
            <a:lvl4pPr>
              <a:tabLst>
                <a:tab pos="242888" algn="l"/>
              </a:tabLst>
              <a:defRPr>
                <a:solidFill>
                  <a:schemeClr val="tx1"/>
                </a:solidFill>
                <a:latin typeface="Arial" panose="020B0604020202020204" pitchFamily="34" charset="0"/>
                <a:ea typeface="宋体" panose="02010600030101010101" pitchFamily="2" charset="-122"/>
              </a:defRPr>
            </a:lvl4pPr>
            <a:lvl5pPr>
              <a:tabLst>
                <a:tab pos="242888" algn="l"/>
              </a:tabLst>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tabLst>
                <a:tab pos="242888" algn="l"/>
              </a:tabLs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tabLst>
                <a:tab pos="242888" algn="l"/>
              </a:tabLs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tabLst>
                <a:tab pos="242888" algn="l"/>
              </a:tabLs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tabLst>
                <a:tab pos="242888" algn="l"/>
              </a:tabLst>
              <a:defRPr>
                <a:solidFill>
                  <a:schemeClr val="tx1"/>
                </a:solidFill>
                <a:latin typeface="Arial" panose="020B0604020202020204" pitchFamily="34" charset="0"/>
                <a:ea typeface="宋体" panose="02010600030101010101" pitchFamily="2" charset="-122"/>
              </a:defRPr>
            </a:lvl9pPr>
          </a:lstStyle>
          <a:p>
            <a:r>
              <a:rPr lang="en-US" altLang="zh-CN">
                <a:latin typeface="微软雅黑" panose="020B0503020204020204" pitchFamily="34" charset="-122"/>
                <a:ea typeface="微软雅黑" panose="020B0503020204020204" pitchFamily="34" charset="-122"/>
              </a:rPr>
              <a:t>int sw_test(int a, int b, int c)</a:t>
            </a:r>
          </a:p>
          <a:p>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int result;</a:t>
            </a:r>
          </a:p>
          <a:p>
            <a:r>
              <a:rPr lang="en-US" altLang="zh-CN">
                <a:latin typeface="微软雅黑" panose="020B0503020204020204" pitchFamily="34" charset="-122"/>
                <a:ea typeface="微软雅黑" panose="020B0503020204020204" pitchFamily="34" charset="-122"/>
              </a:rPr>
              <a:t>   switch(a) {</a:t>
            </a:r>
          </a:p>
          <a:p>
            <a:r>
              <a:rPr lang="en-US" altLang="zh-CN">
                <a:latin typeface="微软雅黑" panose="020B0503020204020204" pitchFamily="34" charset="-122"/>
                <a:ea typeface="微软雅黑" panose="020B0503020204020204" pitchFamily="34" charset="-122"/>
              </a:rPr>
              <a:t>   case 15:</a:t>
            </a:r>
          </a:p>
          <a:p>
            <a:r>
              <a:rPr lang="en-US" altLang="zh-CN">
                <a:latin typeface="微软雅黑" panose="020B0503020204020204" pitchFamily="34" charset="-122"/>
                <a:ea typeface="微软雅黑" panose="020B0503020204020204" pitchFamily="34" charset="-122"/>
              </a:rPr>
              <a:t>       c=b&amp;0x0f;</a:t>
            </a:r>
          </a:p>
          <a:p>
            <a:r>
              <a:rPr lang="en-US" altLang="zh-CN">
                <a:latin typeface="微软雅黑" panose="020B0503020204020204" pitchFamily="34" charset="-122"/>
                <a:ea typeface="微软雅黑" panose="020B0503020204020204" pitchFamily="34" charset="-122"/>
              </a:rPr>
              <a:t>   </a:t>
            </a:r>
            <a:r>
              <a:rPr lang="en-US" altLang="zh-CN">
                <a:solidFill>
                  <a:srgbClr val="008000"/>
                </a:solidFill>
                <a:latin typeface="微软雅黑" panose="020B0503020204020204" pitchFamily="34" charset="-122"/>
                <a:ea typeface="微软雅黑" panose="020B0503020204020204" pitchFamily="34" charset="-122"/>
              </a:rPr>
              <a:t>case 10: </a:t>
            </a:r>
          </a:p>
          <a:p>
            <a:r>
              <a:rPr lang="en-US" altLang="zh-CN">
                <a:latin typeface="微软雅黑" panose="020B0503020204020204" pitchFamily="34" charset="-122"/>
                <a:ea typeface="微软雅黑" panose="020B0503020204020204" pitchFamily="34" charset="-122"/>
              </a:rPr>
              <a:t>       result=c+50;</a:t>
            </a:r>
          </a:p>
          <a:p>
            <a:r>
              <a:rPr lang="en-US" altLang="zh-CN">
                <a:latin typeface="微软雅黑" panose="020B0503020204020204" pitchFamily="34" charset="-122"/>
                <a:ea typeface="微软雅黑" panose="020B0503020204020204" pitchFamily="34" charset="-122"/>
              </a:rPr>
              <a:t>       break;</a:t>
            </a:r>
          </a:p>
          <a:p>
            <a:r>
              <a:rPr lang="en-US" altLang="zh-CN">
                <a:latin typeface="微软雅黑" panose="020B0503020204020204" pitchFamily="34" charset="-122"/>
                <a:ea typeface="微软雅黑" panose="020B0503020204020204" pitchFamily="34" charset="-122"/>
              </a:rPr>
              <a:t>   case 12:</a:t>
            </a:r>
          </a:p>
          <a:p>
            <a:r>
              <a:rPr lang="en-US" altLang="zh-CN">
                <a:latin typeface="微软雅黑" panose="020B0503020204020204" pitchFamily="34" charset="-122"/>
                <a:ea typeface="微软雅黑" panose="020B0503020204020204" pitchFamily="34" charset="-122"/>
              </a:rPr>
              <a:t>   </a:t>
            </a:r>
            <a:r>
              <a:rPr lang="en-US" altLang="zh-CN">
                <a:solidFill>
                  <a:srgbClr val="008000"/>
                </a:solidFill>
                <a:latin typeface="微软雅黑" panose="020B0503020204020204" pitchFamily="34" charset="-122"/>
                <a:ea typeface="微软雅黑" panose="020B0503020204020204" pitchFamily="34" charset="-122"/>
              </a:rPr>
              <a:t>case 17:</a:t>
            </a:r>
          </a:p>
          <a:p>
            <a:r>
              <a:rPr lang="en-US" altLang="zh-CN">
                <a:latin typeface="微软雅黑" panose="020B0503020204020204" pitchFamily="34" charset="-122"/>
                <a:ea typeface="微软雅黑" panose="020B0503020204020204" pitchFamily="34" charset="-122"/>
              </a:rPr>
              <a:t>       result=b+50;</a:t>
            </a:r>
          </a:p>
          <a:p>
            <a:r>
              <a:rPr lang="en-US" altLang="zh-CN">
                <a:latin typeface="微软雅黑" panose="020B0503020204020204" pitchFamily="34" charset="-122"/>
                <a:ea typeface="微软雅黑" panose="020B0503020204020204" pitchFamily="34" charset="-122"/>
              </a:rPr>
              <a:t>       break;</a:t>
            </a:r>
          </a:p>
          <a:p>
            <a:r>
              <a:rPr lang="en-US" altLang="zh-CN">
                <a:latin typeface="微软雅黑" panose="020B0503020204020204" pitchFamily="34" charset="-122"/>
                <a:ea typeface="微软雅黑" panose="020B0503020204020204" pitchFamily="34" charset="-122"/>
              </a:rPr>
              <a:t>   case 14:</a:t>
            </a:r>
          </a:p>
          <a:p>
            <a:r>
              <a:rPr lang="en-US" altLang="zh-CN">
                <a:latin typeface="微软雅黑" panose="020B0503020204020204" pitchFamily="34" charset="-122"/>
                <a:ea typeface="微软雅黑" panose="020B0503020204020204" pitchFamily="34" charset="-122"/>
              </a:rPr>
              <a:t>       result=b</a:t>
            </a:r>
          </a:p>
          <a:p>
            <a:r>
              <a:rPr lang="en-US" altLang="zh-CN">
                <a:latin typeface="微软雅黑" panose="020B0503020204020204" pitchFamily="34" charset="-122"/>
                <a:ea typeface="微软雅黑" panose="020B0503020204020204" pitchFamily="34" charset="-122"/>
              </a:rPr>
              <a:t>       break;</a:t>
            </a:r>
          </a:p>
          <a:p>
            <a:r>
              <a:rPr lang="en-US" altLang="zh-CN">
                <a:latin typeface="微软雅黑" panose="020B0503020204020204" pitchFamily="34" charset="-122"/>
                <a:ea typeface="微软雅黑" panose="020B0503020204020204" pitchFamily="34" charset="-122"/>
              </a:rPr>
              <a:t>   default:</a:t>
            </a:r>
          </a:p>
          <a:p>
            <a:r>
              <a:rPr lang="en-US" altLang="zh-CN">
                <a:latin typeface="微软雅黑" panose="020B0503020204020204" pitchFamily="34" charset="-122"/>
                <a:ea typeface="微软雅黑" panose="020B0503020204020204" pitchFamily="34" charset="-122"/>
              </a:rPr>
              <a:t>       result=a;</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   return result;</a:t>
            </a:r>
          </a:p>
          <a:p>
            <a:r>
              <a:rPr lang="en-US" altLang="zh-CN">
                <a:latin typeface="微软雅黑" panose="020B0503020204020204" pitchFamily="34" charset="-122"/>
                <a:ea typeface="微软雅黑" panose="020B0503020204020204" pitchFamily="34" charset="-122"/>
              </a:rPr>
              <a:t>}</a:t>
            </a:r>
          </a:p>
        </p:txBody>
      </p:sp>
      <p:pic>
        <p:nvPicPr>
          <p:cNvPr id="572425" name="Picture 9">
            <a:extLst>
              <a:ext uri="{FF2B5EF4-FFF2-40B4-BE49-F238E27FC236}">
                <a16:creationId xmlns:a16="http://schemas.microsoft.com/office/drawing/2014/main" id="{F79C71D3-85B7-4598-A534-577405F082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6463" y="728663"/>
            <a:ext cx="2789237" cy="60309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72426" name="Picture 10">
            <a:extLst>
              <a:ext uri="{FF2B5EF4-FFF2-40B4-BE49-F238E27FC236}">
                <a16:creationId xmlns:a16="http://schemas.microsoft.com/office/drawing/2014/main" id="{4B1542EA-0D6E-4963-BE73-CD6673110B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5750" y="3968750"/>
            <a:ext cx="2257425" cy="2700338"/>
          </a:xfrm>
          <a:prstGeom prst="rect">
            <a:avLst/>
          </a:prstGeom>
          <a:noFill/>
          <a:ln w="28575">
            <a:solidFill>
              <a:srgbClr val="3333CC"/>
            </a:solidFill>
            <a:miter lim="800000"/>
            <a:headEnd/>
            <a:tailEnd/>
          </a:ln>
          <a:extLst>
            <a:ext uri="{909E8E84-426E-40DD-AFC4-6F175D3DCCD1}">
              <a14:hiddenFill xmlns:a14="http://schemas.microsoft.com/office/drawing/2010/main">
                <a:solidFill>
                  <a:srgbClr val="FFFFFF"/>
                </a:solidFill>
              </a14:hiddenFill>
            </a:ext>
          </a:extLst>
        </p:spPr>
      </p:pic>
      <p:sp>
        <p:nvSpPr>
          <p:cNvPr id="572428" name="Text Box 12">
            <a:extLst>
              <a:ext uri="{FF2B5EF4-FFF2-40B4-BE49-F238E27FC236}">
                <a16:creationId xmlns:a16="http://schemas.microsoft.com/office/drawing/2014/main" id="{E1381802-EFEF-49F9-AC77-014BC8824EF1}"/>
              </a:ext>
            </a:extLst>
          </p:cNvPr>
          <p:cNvSpPr txBox="1">
            <a:spLocks noChangeArrowheads="1"/>
          </p:cNvSpPr>
          <p:nvPr/>
        </p:nvSpPr>
        <p:spPr bwMode="auto">
          <a:xfrm>
            <a:off x="6281738" y="2663825"/>
            <a:ext cx="2655887"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solidFill>
                  <a:srgbClr val="FF3300"/>
                </a:solidFill>
                <a:latin typeface="微软雅黑" panose="020B0503020204020204" pitchFamily="34" charset="-122"/>
                <a:ea typeface="微软雅黑" panose="020B0503020204020204" pitchFamily="34" charset="-122"/>
              </a:rPr>
              <a:t>    </a:t>
            </a:r>
            <a:r>
              <a:rPr lang="zh-CN" altLang="en-US" sz="2000">
                <a:solidFill>
                  <a:srgbClr val="FF3300"/>
                </a:solidFill>
                <a:latin typeface="微软雅黑" panose="020B0503020204020204" pitchFamily="34" charset="-122"/>
                <a:ea typeface="微软雅黑" panose="020B0503020204020204" pitchFamily="34" charset="-122"/>
              </a:rPr>
              <a:t>跳转表在目标文件的只读节中，按</a:t>
            </a:r>
            <a:r>
              <a:rPr lang="en-US" altLang="zh-CN" sz="2000">
                <a:solidFill>
                  <a:srgbClr val="FF3300"/>
                </a:solidFill>
                <a:latin typeface="微软雅黑" panose="020B0503020204020204" pitchFamily="34" charset="-122"/>
                <a:ea typeface="微软雅黑" panose="020B0503020204020204" pitchFamily="34" charset="-122"/>
              </a:rPr>
              <a:t>4</a:t>
            </a:r>
            <a:r>
              <a:rPr lang="zh-CN" altLang="en-US" sz="2000">
                <a:solidFill>
                  <a:srgbClr val="FF3300"/>
                </a:solidFill>
                <a:latin typeface="微软雅黑" panose="020B0503020204020204" pitchFamily="34" charset="-122"/>
                <a:ea typeface="微软雅黑" panose="020B0503020204020204" pitchFamily="34" charset="-122"/>
              </a:rPr>
              <a:t>字节边界对齐。</a:t>
            </a:r>
          </a:p>
        </p:txBody>
      </p:sp>
      <p:sp>
        <p:nvSpPr>
          <p:cNvPr id="572429" name="Line 13">
            <a:extLst>
              <a:ext uri="{FF2B5EF4-FFF2-40B4-BE49-F238E27FC236}">
                <a16:creationId xmlns:a16="http://schemas.microsoft.com/office/drawing/2014/main" id="{099D2BEE-3B5D-441C-8587-C773A2BF6AEA}"/>
              </a:ext>
            </a:extLst>
          </p:cNvPr>
          <p:cNvSpPr>
            <a:spLocks noChangeShapeType="1"/>
          </p:cNvSpPr>
          <p:nvPr/>
        </p:nvSpPr>
        <p:spPr bwMode="auto">
          <a:xfrm>
            <a:off x="1285875" y="2124075"/>
            <a:ext cx="2116138" cy="90488"/>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2430" name="Line 14">
            <a:extLst>
              <a:ext uri="{FF2B5EF4-FFF2-40B4-BE49-F238E27FC236}">
                <a16:creationId xmlns:a16="http://schemas.microsoft.com/office/drawing/2014/main" id="{CACC018E-1FDA-45DB-B550-5435104E1FBE}"/>
              </a:ext>
            </a:extLst>
          </p:cNvPr>
          <p:cNvSpPr>
            <a:spLocks noChangeShapeType="1"/>
          </p:cNvSpPr>
          <p:nvPr/>
        </p:nvSpPr>
        <p:spPr bwMode="auto">
          <a:xfrm>
            <a:off x="1241425" y="2619375"/>
            <a:ext cx="2160588" cy="53975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2431" name="Line 15">
            <a:extLst>
              <a:ext uri="{FF2B5EF4-FFF2-40B4-BE49-F238E27FC236}">
                <a16:creationId xmlns:a16="http://schemas.microsoft.com/office/drawing/2014/main" id="{829FAAF1-F9C7-4843-A31E-F8798C0E47A9}"/>
              </a:ext>
            </a:extLst>
          </p:cNvPr>
          <p:cNvSpPr>
            <a:spLocks noChangeShapeType="1"/>
          </p:cNvSpPr>
          <p:nvPr/>
        </p:nvSpPr>
        <p:spPr bwMode="auto">
          <a:xfrm>
            <a:off x="1196975" y="3473450"/>
            <a:ext cx="2249488" cy="720725"/>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2432" name="Line 16">
            <a:extLst>
              <a:ext uri="{FF2B5EF4-FFF2-40B4-BE49-F238E27FC236}">
                <a16:creationId xmlns:a16="http://schemas.microsoft.com/office/drawing/2014/main" id="{917B8266-34CB-462A-B447-2989F48D0DB4}"/>
              </a:ext>
            </a:extLst>
          </p:cNvPr>
          <p:cNvSpPr>
            <a:spLocks noChangeShapeType="1"/>
          </p:cNvSpPr>
          <p:nvPr/>
        </p:nvSpPr>
        <p:spPr bwMode="auto">
          <a:xfrm>
            <a:off x="1241425" y="5364163"/>
            <a:ext cx="2205038" cy="630237"/>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2433" name="Line 17">
            <a:extLst>
              <a:ext uri="{FF2B5EF4-FFF2-40B4-BE49-F238E27FC236}">
                <a16:creationId xmlns:a16="http://schemas.microsoft.com/office/drawing/2014/main" id="{87F01332-C69C-4680-BE83-246CCD16ED79}"/>
              </a:ext>
            </a:extLst>
          </p:cNvPr>
          <p:cNvSpPr>
            <a:spLocks noChangeShapeType="1"/>
          </p:cNvSpPr>
          <p:nvPr/>
        </p:nvSpPr>
        <p:spPr bwMode="auto">
          <a:xfrm>
            <a:off x="1241425" y="4598988"/>
            <a:ext cx="2160588" cy="674687"/>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2434" name="Line 18">
            <a:extLst>
              <a:ext uri="{FF2B5EF4-FFF2-40B4-BE49-F238E27FC236}">
                <a16:creationId xmlns:a16="http://schemas.microsoft.com/office/drawing/2014/main" id="{DA05FD32-884B-4636-9355-14CE2DAE850B}"/>
              </a:ext>
            </a:extLst>
          </p:cNvPr>
          <p:cNvSpPr>
            <a:spLocks noChangeShapeType="1"/>
          </p:cNvSpPr>
          <p:nvPr/>
        </p:nvSpPr>
        <p:spPr bwMode="auto">
          <a:xfrm>
            <a:off x="1241425" y="3743325"/>
            <a:ext cx="2160588" cy="49530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2435" name="Line 19">
            <a:extLst>
              <a:ext uri="{FF2B5EF4-FFF2-40B4-BE49-F238E27FC236}">
                <a16:creationId xmlns:a16="http://schemas.microsoft.com/office/drawing/2014/main" id="{C69511C3-DB57-495E-923D-E4FAD7D9F08E}"/>
              </a:ext>
            </a:extLst>
          </p:cNvPr>
          <p:cNvSpPr>
            <a:spLocks noChangeShapeType="1"/>
          </p:cNvSpPr>
          <p:nvPr/>
        </p:nvSpPr>
        <p:spPr bwMode="auto">
          <a:xfrm>
            <a:off x="4302125" y="2033588"/>
            <a:ext cx="1800225"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72442" name="Group 26">
            <a:extLst>
              <a:ext uri="{FF2B5EF4-FFF2-40B4-BE49-F238E27FC236}">
                <a16:creationId xmlns:a16="http://schemas.microsoft.com/office/drawing/2014/main" id="{FBD41EC0-E5F2-4F4F-A537-F2BBF949D988}"/>
              </a:ext>
            </a:extLst>
          </p:cNvPr>
          <p:cNvGrpSpPr>
            <a:grpSpLocks/>
          </p:cNvGrpSpPr>
          <p:nvPr/>
        </p:nvGrpSpPr>
        <p:grpSpPr bwMode="auto">
          <a:xfrm>
            <a:off x="5516563" y="863600"/>
            <a:ext cx="3060700" cy="366713"/>
            <a:chOff x="3475" y="544"/>
            <a:chExt cx="1928" cy="231"/>
          </a:xfrm>
        </p:grpSpPr>
        <p:sp>
          <p:nvSpPr>
            <p:cNvPr id="572436" name="Text Box 20">
              <a:extLst>
                <a:ext uri="{FF2B5EF4-FFF2-40B4-BE49-F238E27FC236}">
                  <a16:creationId xmlns:a16="http://schemas.microsoft.com/office/drawing/2014/main" id="{49AB6DC9-21F6-4F22-96D0-D36A1CEA485F}"/>
                </a:ext>
              </a:extLst>
            </p:cNvPr>
            <p:cNvSpPr txBox="1">
              <a:spLocks noChangeArrowheads="1"/>
            </p:cNvSpPr>
            <p:nvPr/>
          </p:nvSpPr>
          <p:spPr bwMode="auto">
            <a:xfrm>
              <a:off x="4071" y="544"/>
              <a:ext cx="1332"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R[eax]=a-10=i</a:t>
              </a:r>
            </a:p>
          </p:txBody>
        </p:sp>
        <p:sp>
          <p:nvSpPr>
            <p:cNvPr id="572437" name="Line 21">
              <a:extLst>
                <a:ext uri="{FF2B5EF4-FFF2-40B4-BE49-F238E27FC236}">
                  <a16:creationId xmlns:a16="http://schemas.microsoft.com/office/drawing/2014/main" id="{CE50D957-25FC-45C7-B7C8-27694927E4CF}"/>
                </a:ext>
              </a:extLst>
            </p:cNvPr>
            <p:cNvSpPr>
              <a:spLocks noChangeShapeType="1"/>
            </p:cNvSpPr>
            <p:nvPr/>
          </p:nvSpPr>
          <p:spPr bwMode="auto">
            <a:xfrm flipH="1">
              <a:off x="3475" y="686"/>
              <a:ext cx="596"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72443" name="Group 27">
            <a:extLst>
              <a:ext uri="{FF2B5EF4-FFF2-40B4-BE49-F238E27FC236}">
                <a16:creationId xmlns:a16="http://schemas.microsoft.com/office/drawing/2014/main" id="{3A082A73-F7B7-4A9E-B54D-8675D32E57B2}"/>
              </a:ext>
            </a:extLst>
          </p:cNvPr>
          <p:cNvGrpSpPr>
            <a:grpSpLocks/>
          </p:cNvGrpSpPr>
          <p:nvPr/>
        </p:nvGrpSpPr>
        <p:grpSpPr bwMode="auto">
          <a:xfrm>
            <a:off x="5607050" y="1314450"/>
            <a:ext cx="2970213" cy="404813"/>
            <a:chOff x="3532" y="828"/>
            <a:chExt cx="1871" cy="255"/>
          </a:xfrm>
        </p:grpSpPr>
        <p:sp>
          <p:nvSpPr>
            <p:cNvPr id="572438" name="Text Box 22">
              <a:extLst>
                <a:ext uri="{FF2B5EF4-FFF2-40B4-BE49-F238E27FC236}">
                  <a16:creationId xmlns:a16="http://schemas.microsoft.com/office/drawing/2014/main" id="{4091622E-948B-490F-8589-2BFD2D530647}"/>
                </a:ext>
              </a:extLst>
            </p:cNvPr>
            <p:cNvSpPr txBox="1">
              <a:spLocks noChangeArrowheads="1"/>
            </p:cNvSpPr>
            <p:nvPr/>
          </p:nvSpPr>
          <p:spPr bwMode="auto">
            <a:xfrm>
              <a:off x="4071" y="828"/>
              <a:ext cx="1332"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if (a-10)</a:t>
              </a:r>
              <a:r>
                <a:rPr lang="en-US" altLang="zh-CN">
                  <a:solidFill>
                    <a:srgbClr val="FF3300"/>
                  </a:solidFill>
                  <a:latin typeface="微软雅黑" panose="020B0503020204020204" pitchFamily="34" charset="-122"/>
                  <a:ea typeface="微软雅黑" panose="020B0503020204020204" pitchFamily="34" charset="-122"/>
                  <a:sym typeface="Symbol" panose="05050102010706020507" pitchFamily="18" charset="2"/>
                </a:rPr>
                <a:t>&gt;7 </a:t>
              </a:r>
              <a:r>
                <a:rPr lang="zh-CN" altLang="en-US">
                  <a:solidFill>
                    <a:srgbClr val="FF3300"/>
                  </a:solidFill>
                  <a:latin typeface="微软雅黑" panose="020B0503020204020204" pitchFamily="34" charset="-122"/>
                  <a:ea typeface="微软雅黑" panose="020B0503020204020204" pitchFamily="34" charset="-122"/>
                  <a:sym typeface="Symbol" panose="05050102010706020507" pitchFamily="18" charset="2"/>
                </a:rPr>
                <a:t>转 </a:t>
              </a:r>
              <a:r>
                <a:rPr lang="en-US" altLang="zh-CN">
                  <a:solidFill>
                    <a:srgbClr val="FF3300"/>
                  </a:solidFill>
                  <a:latin typeface="微软雅黑" panose="020B0503020204020204" pitchFamily="34" charset="-122"/>
                  <a:ea typeface="微软雅黑" panose="020B0503020204020204" pitchFamily="34" charset="-122"/>
                  <a:sym typeface="Symbol" panose="05050102010706020507" pitchFamily="18" charset="2"/>
                </a:rPr>
                <a:t>L5</a:t>
              </a:r>
            </a:p>
          </p:txBody>
        </p:sp>
        <p:sp>
          <p:nvSpPr>
            <p:cNvPr id="572439" name="AutoShape 23">
              <a:extLst>
                <a:ext uri="{FF2B5EF4-FFF2-40B4-BE49-F238E27FC236}">
                  <a16:creationId xmlns:a16="http://schemas.microsoft.com/office/drawing/2014/main" id="{BD157D85-CAF9-4624-8A08-64CEBDD8063F}"/>
                </a:ext>
              </a:extLst>
            </p:cNvPr>
            <p:cNvSpPr>
              <a:spLocks/>
            </p:cNvSpPr>
            <p:nvPr/>
          </p:nvSpPr>
          <p:spPr bwMode="auto">
            <a:xfrm>
              <a:off x="3532" y="828"/>
              <a:ext cx="57" cy="255"/>
            </a:xfrm>
            <a:prstGeom prst="rightBracket">
              <a:avLst>
                <a:gd name="adj" fmla="val 37281"/>
              </a:avLst>
            </a:prstGeom>
            <a:noFill/>
            <a:ln w="9525">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2440" name="Line 24">
              <a:extLst>
                <a:ext uri="{FF2B5EF4-FFF2-40B4-BE49-F238E27FC236}">
                  <a16:creationId xmlns:a16="http://schemas.microsoft.com/office/drawing/2014/main" id="{59255F4B-3650-42B7-8BC2-68F0173E25C4}"/>
                </a:ext>
              </a:extLst>
            </p:cNvPr>
            <p:cNvSpPr>
              <a:spLocks noChangeShapeType="1"/>
            </p:cNvSpPr>
            <p:nvPr/>
          </p:nvSpPr>
          <p:spPr bwMode="auto">
            <a:xfrm flipH="1">
              <a:off x="3589" y="941"/>
              <a:ext cx="425"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72447" name="Group 31">
            <a:extLst>
              <a:ext uri="{FF2B5EF4-FFF2-40B4-BE49-F238E27FC236}">
                <a16:creationId xmlns:a16="http://schemas.microsoft.com/office/drawing/2014/main" id="{F266B8EB-94FE-4F07-BD08-11F6E88DACC1}"/>
              </a:ext>
            </a:extLst>
          </p:cNvPr>
          <p:cNvGrpSpPr>
            <a:grpSpLocks/>
          </p:cNvGrpSpPr>
          <p:nvPr/>
        </p:nvGrpSpPr>
        <p:grpSpPr bwMode="auto">
          <a:xfrm>
            <a:off x="6102350" y="1763713"/>
            <a:ext cx="2700338" cy="366712"/>
            <a:chOff x="3844" y="1111"/>
            <a:chExt cx="1701" cy="231"/>
          </a:xfrm>
        </p:grpSpPr>
        <p:sp>
          <p:nvSpPr>
            <p:cNvPr id="572441" name="Line 25">
              <a:extLst>
                <a:ext uri="{FF2B5EF4-FFF2-40B4-BE49-F238E27FC236}">
                  <a16:creationId xmlns:a16="http://schemas.microsoft.com/office/drawing/2014/main" id="{A29B36DE-9162-42A2-8D00-EE0110C3167D}"/>
                </a:ext>
              </a:extLst>
            </p:cNvPr>
            <p:cNvSpPr>
              <a:spLocks noChangeShapeType="1"/>
            </p:cNvSpPr>
            <p:nvPr/>
          </p:nvSpPr>
          <p:spPr bwMode="auto">
            <a:xfrm flipH="1">
              <a:off x="3844" y="1196"/>
              <a:ext cx="198"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2444" name="Text Box 28">
              <a:extLst>
                <a:ext uri="{FF2B5EF4-FFF2-40B4-BE49-F238E27FC236}">
                  <a16:creationId xmlns:a16="http://schemas.microsoft.com/office/drawing/2014/main" id="{364A29B9-3618-45D9-A481-01354DF53E4A}"/>
                </a:ext>
              </a:extLst>
            </p:cNvPr>
            <p:cNvSpPr txBox="1">
              <a:spLocks noChangeArrowheads="1"/>
            </p:cNvSpPr>
            <p:nvPr/>
          </p:nvSpPr>
          <p:spPr bwMode="auto">
            <a:xfrm>
              <a:off x="4071" y="1111"/>
              <a:ext cx="1474"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latin typeface="微软雅黑" panose="020B0503020204020204" pitchFamily="34" charset="-122"/>
                  <a:ea typeface="微软雅黑" panose="020B0503020204020204" pitchFamily="34" charset="-122"/>
                </a:rPr>
                <a:t>转</a:t>
              </a:r>
              <a:r>
                <a:rPr lang="en-US" altLang="zh-CN">
                  <a:solidFill>
                    <a:srgbClr val="3333CC"/>
                  </a:solidFill>
                  <a:latin typeface="微软雅黑" panose="020B0503020204020204" pitchFamily="34" charset="-122"/>
                  <a:ea typeface="微软雅黑" panose="020B0503020204020204" pitchFamily="34" charset="-122"/>
                </a:rPr>
                <a:t>.L8+4*i</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处的地址</a:t>
              </a:r>
            </a:p>
          </p:txBody>
        </p:sp>
      </p:grpSp>
      <p:grpSp>
        <p:nvGrpSpPr>
          <p:cNvPr id="572446" name="Group 30">
            <a:extLst>
              <a:ext uri="{FF2B5EF4-FFF2-40B4-BE49-F238E27FC236}">
                <a16:creationId xmlns:a16="http://schemas.microsoft.com/office/drawing/2014/main" id="{27DE03FA-1F52-4A14-8C8B-E441FE2F4749}"/>
              </a:ext>
            </a:extLst>
          </p:cNvPr>
          <p:cNvGrpSpPr>
            <a:grpSpLocks/>
          </p:cNvGrpSpPr>
          <p:nvPr/>
        </p:nvGrpSpPr>
        <p:grpSpPr bwMode="auto">
          <a:xfrm>
            <a:off x="8216900" y="4306888"/>
            <a:ext cx="628650" cy="2362200"/>
            <a:chOff x="5177" y="2699"/>
            <a:chExt cx="396" cy="1488"/>
          </a:xfrm>
        </p:grpSpPr>
        <p:sp>
          <p:nvSpPr>
            <p:cNvPr id="572427" name="Text Box 11">
              <a:extLst>
                <a:ext uri="{FF2B5EF4-FFF2-40B4-BE49-F238E27FC236}">
                  <a16:creationId xmlns:a16="http://schemas.microsoft.com/office/drawing/2014/main" id="{08BEC0D7-6A61-4D9A-AE5C-12A454A8DCA4}"/>
                </a:ext>
              </a:extLst>
            </p:cNvPr>
            <p:cNvSpPr txBox="1">
              <a:spLocks noChangeArrowheads="1"/>
            </p:cNvSpPr>
            <p:nvPr/>
          </p:nvSpPr>
          <p:spPr bwMode="auto">
            <a:xfrm>
              <a:off x="5204" y="2889"/>
              <a:ext cx="369" cy="129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5000"/>
                </a:lnSpc>
              </a:pPr>
              <a:r>
                <a:rPr lang="en-US" altLang="zh-CN" sz="1700">
                  <a:solidFill>
                    <a:srgbClr val="FF3300"/>
                  </a:solidFill>
                  <a:latin typeface="微软雅黑" panose="020B0503020204020204" pitchFamily="34" charset="-122"/>
                  <a:ea typeface="微软雅黑" panose="020B0503020204020204" pitchFamily="34" charset="-122"/>
                </a:rPr>
                <a:t>10</a:t>
              </a:r>
            </a:p>
            <a:p>
              <a:pPr>
                <a:lnSpc>
                  <a:spcPct val="95000"/>
                </a:lnSpc>
              </a:pPr>
              <a:r>
                <a:rPr lang="en-US" altLang="zh-CN" sz="1700">
                  <a:solidFill>
                    <a:srgbClr val="007635"/>
                  </a:solidFill>
                  <a:latin typeface="微软雅黑" panose="020B0503020204020204" pitchFamily="34" charset="-122"/>
                  <a:ea typeface="微软雅黑" panose="020B0503020204020204" pitchFamily="34" charset="-122"/>
                </a:rPr>
                <a:t>11</a:t>
              </a:r>
            </a:p>
            <a:p>
              <a:pPr>
                <a:lnSpc>
                  <a:spcPct val="95000"/>
                </a:lnSpc>
              </a:pPr>
              <a:r>
                <a:rPr lang="en-US" altLang="zh-CN" sz="1700">
                  <a:solidFill>
                    <a:srgbClr val="FF3300"/>
                  </a:solidFill>
                  <a:latin typeface="微软雅黑" panose="020B0503020204020204" pitchFamily="34" charset="-122"/>
                  <a:ea typeface="微软雅黑" panose="020B0503020204020204" pitchFamily="34" charset="-122"/>
                </a:rPr>
                <a:t>12</a:t>
              </a:r>
            </a:p>
            <a:p>
              <a:pPr>
                <a:lnSpc>
                  <a:spcPct val="95000"/>
                </a:lnSpc>
              </a:pPr>
              <a:r>
                <a:rPr lang="en-US" altLang="zh-CN" sz="1700">
                  <a:solidFill>
                    <a:srgbClr val="007635"/>
                  </a:solidFill>
                  <a:latin typeface="微软雅黑" panose="020B0503020204020204" pitchFamily="34" charset="-122"/>
                  <a:ea typeface="微软雅黑" panose="020B0503020204020204" pitchFamily="34" charset="-122"/>
                </a:rPr>
                <a:t>13</a:t>
              </a:r>
            </a:p>
            <a:p>
              <a:pPr>
                <a:lnSpc>
                  <a:spcPct val="95000"/>
                </a:lnSpc>
              </a:pPr>
              <a:r>
                <a:rPr lang="en-US" altLang="zh-CN" sz="1700">
                  <a:solidFill>
                    <a:srgbClr val="FF3300"/>
                  </a:solidFill>
                  <a:latin typeface="微软雅黑" panose="020B0503020204020204" pitchFamily="34" charset="-122"/>
                  <a:ea typeface="微软雅黑" panose="020B0503020204020204" pitchFamily="34" charset="-122"/>
                </a:rPr>
                <a:t>14</a:t>
              </a:r>
            </a:p>
            <a:p>
              <a:pPr>
                <a:lnSpc>
                  <a:spcPct val="95000"/>
                </a:lnSpc>
              </a:pPr>
              <a:r>
                <a:rPr lang="en-US" altLang="zh-CN" sz="1700">
                  <a:solidFill>
                    <a:srgbClr val="FF3300"/>
                  </a:solidFill>
                  <a:latin typeface="微软雅黑" panose="020B0503020204020204" pitchFamily="34" charset="-122"/>
                  <a:ea typeface="微软雅黑" panose="020B0503020204020204" pitchFamily="34" charset="-122"/>
                </a:rPr>
                <a:t>15</a:t>
              </a:r>
            </a:p>
            <a:p>
              <a:pPr>
                <a:lnSpc>
                  <a:spcPct val="95000"/>
                </a:lnSpc>
              </a:pPr>
              <a:r>
                <a:rPr lang="en-US" altLang="zh-CN" sz="1700">
                  <a:solidFill>
                    <a:srgbClr val="007635"/>
                  </a:solidFill>
                  <a:latin typeface="微软雅黑" panose="020B0503020204020204" pitchFamily="34" charset="-122"/>
                  <a:ea typeface="微软雅黑" panose="020B0503020204020204" pitchFamily="34" charset="-122"/>
                </a:rPr>
                <a:t>16</a:t>
              </a:r>
            </a:p>
            <a:p>
              <a:pPr>
                <a:lnSpc>
                  <a:spcPct val="95000"/>
                </a:lnSpc>
              </a:pPr>
              <a:r>
                <a:rPr lang="en-US" altLang="zh-CN" sz="1700">
                  <a:solidFill>
                    <a:srgbClr val="FF3300"/>
                  </a:solidFill>
                  <a:latin typeface="微软雅黑" panose="020B0503020204020204" pitchFamily="34" charset="-122"/>
                  <a:ea typeface="微软雅黑" panose="020B0503020204020204" pitchFamily="34" charset="-122"/>
                </a:rPr>
                <a:t>17</a:t>
              </a:r>
            </a:p>
          </p:txBody>
        </p:sp>
        <p:sp>
          <p:nvSpPr>
            <p:cNvPr id="572445" name="Text Box 29">
              <a:extLst>
                <a:ext uri="{FF2B5EF4-FFF2-40B4-BE49-F238E27FC236}">
                  <a16:creationId xmlns:a16="http://schemas.microsoft.com/office/drawing/2014/main" id="{EEC64C6B-CED4-4554-A054-A22FC1205272}"/>
                </a:ext>
              </a:extLst>
            </p:cNvPr>
            <p:cNvSpPr txBox="1">
              <a:spLocks noChangeArrowheads="1"/>
            </p:cNvSpPr>
            <p:nvPr/>
          </p:nvSpPr>
          <p:spPr bwMode="auto">
            <a:xfrm>
              <a:off x="5177" y="2699"/>
              <a:ext cx="368"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a=</a:t>
              </a:r>
            </a:p>
          </p:txBody>
        </p:sp>
      </p:grpSp>
      <p:sp>
        <p:nvSpPr>
          <p:cNvPr id="572448" name="Line 32">
            <a:extLst>
              <a:ext uri="{FF2B5EF4-FFF2-40B4-BE49-F238E27FC236}">
                <a16:creationId xmlns:a16="http://schemas.microsoft.com/office/drawing/2014/main" id="{9FB0B176-ADC8-488A-8C44-FDB64569A934}"/>
              </a:ext>
            </a:extLst>
          </p:cNvPr>
          <p:cNvSpPr>
            <a:spLocks noChangeShapeType="1"/>
          </p:cNvSpPr>
          <p:nvPr/>
        </p:nvSpPr>
        <p:spPr bwMode="auto">
          <a:xfrm>
            <a:off x="1331913" y="3249613"/>
            <a:ext cx="2205037" cy="719137"/>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2449" name="Line 33">
            <a:extLst>
              <a:ext uri="{FF2B5EF4-FFF2-40B4-BE49-F238E27FC236}">
                <a16:creationId xmlns:a16="http://schemas.microsoft.com/office/drawing/2014/main" id="{1008F139-6E4A-4A08-8A92-A37923F588DB}"/>
              </a:ext>
            </a:extLst>
          </p:cNvPr>
          <p:cNvSpPr>
            <a:spLocks noChangeShapeType="1"/>
          </p:cNvSpPr>
          <p:nvPr/>
        </p:nvSpPr>
        <p:spPr bwMode="auto">
          <a:xfrm>
            <a:off x="1376363" y="4329113"/>
            <a:ext cx="2205037" cy="674687"/>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2450" name="Line 34">
            <a:extLst>
              <a:ext uri="{FF2B5EF4-FFF2-40B4-BE49-F238E27FC236}">
                <a16:creationId xmlns:a16="http://schemas.microsoft.com/office/drawing/2014/main" id="{7A913035-7A91-4326-946F-B04DD3648329}"/>
              </a:ext>
            </a:extLst>
          </p:cNvPr>
          <p:cNvSpPr>
            <a:spLocks noChangeShapeType="1"/>
          </p:cNvSpPr>
          <p:nvPr/>
        </p:nvSpPr>
        <p:spPr bwMode="auto">
          <a:xfrm>
            <a:off x="1376363" y="5184775"/>
            <a:ext cx="2205037" cy="58420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2451" name="Line 35">
            <a:extLst>
              <a:ext uri="{FF2B5EF4-FFF2-40B4-BE49-F238E27FC236}">
                <a16:creationId xmlns:a16="http://schemas.microsoft.com/office/drawing/2014/main" id="{0E0BC6EA-79C1-457A-A380-5740952717FC}"/>
              </a:ext>
            </a:extLst>
          </p:cNvPr>
          <p:cNvSpPr>
            <a:spLocks noChangeShapeType="1"/>
          </p:cNvSpPr>
          <p:nvPr/>
        </p:nvSpPr>
        <p:spPr bwMode="auto">
          <a:xfrm>
            <a:off x="7947025" y="4194175"/>
            <a:ext cx="946150"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2452" name="Line 36">
            <a:extLst>
              <a:ext uri="{FF2B5EF4-FFF2-40B4-BE49-F238E27FC236}">
                <a16:creationId xmlns:a16="http://schemas.microsoft.com/office/drawing/2014/main" id="{619A978E-FD42-438D-A093-D74D67245FEE}"/>
              </a:ext>
            </a:extLst>
          </p:cNvPr>
          <p:cNvSpPr>
            <a:spLocks noChangeShapeType="1"/>
          </p:cNvSpPr>
          <p:nvPr/>
        </p:nvSpPr>
        <p:spPr bwMode="auto">
          <a:xfrm>
            <a:off x="7677150" y="3249613"/>
            <a:ext cx="630238" cy="674687"/>
          </a:xfrm>
          <a:prstGeom prst="line">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2453" name="Text Box 37">
            <a:extLst>
              <a:ext uri="{FF2B5EF4-FFF2-40B4-BE49-F238E27FC236}">
                <a16:creationId xmlns:a16="http://schemas.microsoft.com/office/drawing/2014/main" id="{7C998643-D9F8-4DCB-B1B6-F1D5956D07F5}"/>
              </a:ext>
            </a:extLst>
          </p:cNvPr>
          <p:cNvSpPr txBox="1">
            <a:spLocks noChangeArrowheads="1"/>
          </p:cNvSpPr>
          <p:nvPr/>
        </p:nvSpPr>
        <p:spPr bwMode="auto">
          <a:xfrm>
            <a:off x="522288" y="6354763"/>
            <a:ext cx="2520950"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900">
                <a:solidFill>
                  <a:srgbClr val="FF3300"/>
                </a:solidFill>
                <a:latin typeface="微软雅黑" panose="020B0503020204020204" pitchFamily="34" charset="-122"/>
                <a:ea typeface="微软雅黑" panose="020B0503020204020204" pitchFamily="34" charset="-122"/>
              </a:rPr>
              <a:t>a</a:t>
            </a:r>
            <a:r>
              <a:rPr lang="zh-CN" altLang="en-US" sz="1900">
                <a:solidFill>
                  <a:srgbClr val="FF3300"/>
                </a:solidFill>
                <a:latin typeface="微软雅黑" panose="020B0503020204020204" pitchFamily="34" charset="-122"/>
                <a:ea typeface="微软雅黑" panose="020B0503020204020204" pitchFamily="34" charset="-122"/>
              </a:rPr>
              <a:t>在</a:t>
            </a:r>
            <a:r>
              <a:rPr lang="en-US" altLang="zh-CN" sz="1900">
                <a:solidFill>
                  <a:srgbClr val="FF3300"/>
                </a:solidFill>
                <a:latin typeface="微软雅黑" panose="020B0503020204020204" pitchFamily="34" charset="-122"/>
                <a:ea typeface="微软雅黑" panose="020B0503020204020204" pitchFamily="34" charset="-122"/>
              </a:rPr>
              <a:t>10</a:t>
            </a:r>
            <a:r>
              <a:rPr lang="zh-CN" altLang="en-US" sz="1900">
                <a:solidFill>
                  <a:srgbClr val="FF3300"/>
                </a:solidFill>
                <a:latin typeface="微软雅黑" panose="020B0503020204020204" pitchFamily="34" charset="-122"/>
                <a:ea typeface="微软雅黑" panose="020B0503020204020204" pitchFamily="34" charset="-122"/>
              </a:rPr>
              <a:t>和</a:t>
            </a:r>
            <a:r>
              <a:rPr lang="en-US" altLang="zh-CN" sz="1900">
                <a:solidFill>
                  <a:srgbClr val="FF3300"/>
                </a:solidFill>
                <a:latin typeface="微软雅黑" panose="020B0503020204020204" pitchFamily="34" charset="-122"/>
                <a:ea typeface="微软雅黑" panose="020B0503020204020204" pitchFamily="34" charset="-122"/>
              </a:rPr>
              <a:t>17</a:t>
            </a:r>
            <a:r>
              <a:rPr lang="zh-CN" altLang="en-US" sz="1900">
                <a:solidFill>
                  <a:srgbClr val="FF3300"/>
                </a:solidFill>
                <a:latin typeface="微软雅黑" panose="020B0503020204020204" pitchFamily="34" charset="-122"/>
                <a:ea typeface="微软雅黑" panose="020B0503020204020204" pitchFamily="34" charset="-122"/>
              </a:rPr>
              <a:t>之间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2453"/>
                                        </p:tgtEl>
                                        <p:attrNameLst>
                                          <p:attrName>style.visibility</p:attrName>
                                        </p:attrNameLst>
                                      </p:cBhvr>
                                      <p:to>
                                        <p:strVal val="visible"/>
                                      </p:to>
                                    </p:set>
                                    <p:animEffect transition="in" filter="blinds(horizontal)">
                                      <p:cBhvr>
                                        <p:cTn id="7" dur="500"/>
                                        <p:tgtEl>
                                          <p:spTgt spid="5724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2429"/>
                                        </p:tgtEl>
                                        <p:attrNameLst>
                                          <p:attrName>style.visibility</p:attrName>
                                        </p:attrNameLst>
                                      </p:cBhvr>
                                      <p:to>
                                        <p:strVal val="visible"/>
                                      </p:to>
                                    </p:set>
                                    <p:animEffect transition="in" filter="blinds(horizontal)">
                                      <p:cBhvr>
                                        <p:cTn id="12" dur="500"/>
                                        <p:tgtEl>
                                          <p:spTgt spid="5724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2430"/>
                                        </p:tgtEl>
                                        <p:attrNameLst>
                                          <p:attrName>style.visibility</p:attrName>
                                        </p:attrNameLst>
                                      </p:cBhvr>
                                      <p:to>
                                        <p:strVal val="visible"/>
                                      </p:to>
                                    </p:set>
                                    <p:animEffect transition="in" filter="blinds(horizontal)">
                                      <p:cBhvr>
                                        <p:cTn id="17" dur="500"/>
                                        <p:tgtEl>
                                          <p:spTgt spid="5724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72431"/>
                                        </p:tgtEl>
                                        <p:attrNameLst>
                                          <p:attrName>style.visibility</p:attrName>
                                        </p:attrNameLst>
                                      </p:cBhvr>
                                      <p:to>
                                        <p:strVal val="visible"/>
                                      </p:to>
                                    </p:set>
                                    <p:animEffect transition="in" filter="blinds(horizontal)">
                                      <p:cBhvr>
                                        <p:cTn id="22" dur="500"/>
                                        <p:tgtEl>
                                          <p:spTgt spid="5724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72434"/>
                                        </p:tgtEl>
                                        <p:attrNameLst>
                                          <p:attrName>style.visibility</p:attrName>
                                        </p:attrNameLst>
                                      </p:cBhvr>
                                      <p:to>
                                        <p:strVal val="visible"/>
                                      </p:to>
                                    </p:set>
                                    <p:animEffect transition="in" filter="blinds(horizontal)">
                                      <p:cBhvr>
                                        <p:cTn id="27" dur="500"/>
                                        <p:tgtEl>
                                          <p:spTgt spid="57243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72433"/>
                                        </p:tgtEl>
                                        <p:attrNameLst>
                                          <p:attrName>style.visibility</p:attrName>
                                        </p:attrNameLst>
                                      </p:cBhvr>
                                      <p:to>
                                        <p:strVal val="visible"/>
                                      </p:to>
                                    </p:set>
                                    <p:animEffect transition="in" filter="blinds(horizontal)">
                                      <p:cBhvr>
                                        <p:cTn id="32" dur="500"/>
                                        <p:tgtEl>
                                          <p:spTgt spid="57243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72432"/>
                                        </p:tgtEl>
                                        <p:attrNameLst>
                                          <p:attrName>style.visibility</p:attrName>
                                        </p:attrNameLst>
                                      </p:cBhvr>
                                      <p:to>
                                        <p:strVal val="visible"/>
                                      </p:to>
                                    </p:set>
                                    <p:animEffect transition="in" filter="blinds(horizontal)">
                                      <p:cBhvr>
                                        <p:cTn id="37" dur="500"/>
                                        <p:tgtEl>
                                          <p:spTgt spid="57243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72446"/>
                                        </p:tgtEl>
                                        <p:attrNameLst>
                                          <p:attrName>style.visibility</p:attrName>
                                        </p:attrNameLst>
                                      </p:cBhvr>
                                      <p:to>
                                        <p:strVal val="visible"/>
                                      </p:to>
                                    </p:set>
                                    <p:animEffect transition="in" filter="blinds(horizontal)">
                                      <p:cBhvr>
                                        <p:cTn id="42" dur="500"/>
                                        <p:tgtEl>
                                          <p:spTgt spid="57244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72452"/>
                                        </p:tgtEl>
                                        <p:attrNameLst>
                                          <p:attrName>style.visibility</p:attrName>
                                        </p:attrNameLst>
                                      </p:cBhvr>
                                      <p:to>
                                        <p:strVal val="visible"/>
                                      </p:to>
                                    </p:set>
                                    <p:animEffect transition="in" filter="blinds(horizontal)">
                                      <p:cBhvr>
                                        <p:cTn id="47" dur="500"/>
                                        <p:tgtEl>
                                          <p:spTgt spid="57245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72442"/>
                                        </p:tgtEl>
                                        <p:attrNameLst>
                                          <p:attrName>style.visibility</p:attrName>
                                        </p:attrNameLst>
                                      </p:cBhvr>
                                      <p:to>
                                        <p:strVal val="visible"/>
                                      </p:to>
                                    </p:set>
                                    <p:animEffect transition="in" filter="blinds(horizontal)">
                                      <p:cBhvr>
                                        <p:cTn id="52" dur="500"/>
                                        <p:tgtEl>
                                          <p:spTgt spid="57244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572443"/>
                                        </p:tgtEl>
                                        <p:attrNameLst>
                                          <p:attrName>style.visibility</p:attrName>
                                        </p:attrNameLst>
                                      </p:cBhvr>
                                      <p:to>
                                        <p:strVal val="visible"/>
                                      </p:to>
                                    </p:set>
                                    <p:animEffect transition="in" filter="blinds(horizontal)">
                                      <p:cBhvr>
                                        <p:cTn id="57" dur="500"/>
                                        <p:tgtEl>
                                          <p:spTgt spid="57244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572447"/>
                                        </p:tgtEl>
                                        <p:attrNameLst>
                                          <p:attrName>style.visibility</p:attrName>
                                        </p:attrNameLst>
                                      </p:cBhvr>
                                      <p:to>
                                        <p:strVal val="visible"/>
                                      </p:to>
                                    </p:set>
                                    <p:animEffect transition="in" filter="blinds(horizontal)">
                                      <p:cBhvr>
                                        <p:cTn id="62" dur="500"/>
                                        <p:tgtEl>
                                          <p:spTgt spid="57244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572448"/>
                                        </p:tgtEl>
                                        <p:attrNameLst>
                                          <p:attrName>style.visibility</p:attrName>
                                        </p:attrNameLst>
                                      </p:cBhvr>
                                      <p:to>
                                        <p:strVal val="visible"/>
                                      </p:to>
                                    </p:set>
                                    <p:animEffect transition="in" filter="blinds(horizontal)">
                                      <p:cBhvr>
                                        <p:cTn id="67" dur="500"/>
                                        <p:tgtEl>
                                          <p:spTgt spid="57244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572449"/>
                                        </p:tgtEl>
                                        <p:attrNameLst>
                                          <p:attrName>style.visibility</p:attrName>
                                        </p:attrNameLst>
                                      </p:cBhvr>
                                      <p:to>
                                        <p:strVal val="visible"/>
                                      </p:to>
                                    </p:set>
                                    <p:animEffect transition="in" filter="blinds(horizontal)">
                                      <p:cBhvr>
                                        <p:cTn id="72" dur="500"/>
                                        <p:tgtEl>
                                          <p:spTgt spid="57244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572450"/>
                                        </p:tgtEl>
                                        <p:attrNameLst>
                                          <p:attrName>style.visibility</p:attrName>
                                        </p:attrNameLst>
                                      </p:cBhvr>
                                      <p:to>
                                        <p:strVal val="visible"/>
                                      </p:to>
                                    </p:set>
                                    <p:animEffect transition="in" filter="blinds(horizontal)">
                                      <p:cBhvr>
                                        <p:cTn id="77" dur="500"/>
                                        <p:tgtEl>
                                          <p:spTgt spid="572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53"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a:extLst>
              <a:ext uri="{FF2B5EF4-FFF2-40B4-BE49-F238E27FC236}">
                <a16:creationId xmlns:a16="http://schemas.microsoft.com/office/drawing/2014/main" id="{74B2DB9B-394E-4738-B2F5-695D5A3D063C}"/>
              </a:ext>
            </a:extLst>
          </p:cNvPr>
          <p:cNvSpPr>
            <a:spLocks noGrp="1" noChangeArrowheads="1"/>
          </p:cNvSpPr>
          <p:nvPr>
            <p:ph type="title"/>
          </p:nvPr>
        </p:nvSpPr>
        <p:spPr>
          <a:xfrm>
            <a:off x="457200" y="98425"/>
            <a:ext cx="8229600" cy="561975"/>
          </a:xfrm>
        </p:spPr>
        <p:txBody>
          <a:bodyPr/>
          <a:lstStyle/>
          <a:p>
            <a:r>
              <a:rPr lang="zh-CN" altLang="en-US" sz="3600"/>
              <a:t>         循环结构的机器级表示 </a:t>
            </a:r>
          </a:p>
        </p:txBody>
      </p:sp>
      <p:sp>
        <p:nvSpPr>
          <p:cNvPr id="570371" name="Rectangle 3">
            <a:extLst>
              <a:ext uri="{FF2B5EF4-FFF2-40B4-BE49-F238E27FC236}">
                <a16:creationId xmlns:a16="http://schemas.microsoft.com/office/drawing/2014/main" id="{A6495232-D9AB-49E1-913A-7ECE1DF89E65}"/>
              </a:ext>
            </a:extLst>
          </p:cNvPr>
          <p:cNvSpPr>
            <a:spLocks noGrp="1" noChangeArrowheads="1"/>
          </p:cNvSpPr>
          <p:nvPr>
            <p:ph type="body" idx="1"/>
          </p:nvPr>
        </p:nvSpPr>
        <p:spPr>
          <a:xfrm>
            <a:off x="115888" y="684213"/>
            <a:ext cx="3960812" cy="495300"/>
          </a:xfrm>
        </p:spPr>
        <p:txBody>
          <a:bodyPr/>
          <a:lstStyle/>
          <a:p>
            <a:r>
              <a:rPr lang="en-US" altLang="zh-CN" sz="2000">
                <a:solidFill>
                  <a:srgbClr val="3333CC"/>
                </a:solidFill>
                <a:latin typeface="微软雅黑" panose="020B0503020204020204" pitchFamily="34" charset="-122"/>
                <a:ea typeface="微软雅黑" panose="020B0503020204020204" pitchFamily="34" charset="-122"/>
              </a:rPr>
              <a:t>do~while</a:t>
            </a:r>
            <a:r>
              <a:rPr lang="zh-CN" altLang="en-US" sz="2000">
                <a:solidFill>
                  <a:srgbClr val="3333CC"/>
                </a:solidFill>
                <a:latin typeface="微软雅黑" panose="020B0503020204020204" pitchFamily="34" charset="-122"/>
                <a:ea typeface="微软雅黑" panose="020B0503020204020204" pitchFamily="34" charset="-122"/>
              </a:rPr>
              <a:t>循环的机器级表示 </a:t>
            </a:r>
            <a:endParaRPr lang="zh-CN" altLang="en-US">
              <a:solidFill>
                <a:srgbClr val="3333CC"/>
              </a:solidFill>
              <a:latin typeface="微软雅黑" panose="020B0503020204020204" pitchFamily="34" charset="-122"/>
              <a:ea typeface="微软雅黑" panose="020B0503020204020204" pitchFamily="34" charset="-122"/>
            </a:endParaRPr>
          </a:p>
        </p:txBody>
      </p:sp>
      <p:sp>
        <p:nvSpPr>
          <p:cNvPr id="570372" name="Rectangle 4">
            <a:extLst>
              <a:ext uri="{FF2B5EF4-FFF2-40B4-BE49-F238E27FC236}">
                <a16:creationId xmlns:a16="http://schemas.microsoft.com/office/drawing/2014/main" id="{BABFA236-AF72-42FF-99E2-02894EBAC7A7}"/>
              </a:ext>
            </a:extLst>
          </p:cNvPr>
          <p:cNvSpPr>
            <a:spLocks noChangeArrowheads="1"/>
          </p:cNvSpPr>
          <p:nvPr/>
        </p:nvSpPr>
        <p:spPr bwMode="auto">
          <a:xfrm>
            <a:off x="87313" y="1133475"/>
            <a:ext cx="3270250" cy="711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000">
                <a:solidFill>
                  <a:srgbClr val="007635"/>
                </a:solidFill>
                <a:latin typeface="Arial" panose="020B0604020202020204" pitchFamily="34" charset="0"/>
                <a:ea typeface="宋体" panose="02010600030101010101" pitchFamily="2" charset="-122"/>
              </a:rPr>
              <a:t>do  loop_body_statement</a:t>
            </a:r>
          </a:p>
          <a:p>
            <a:pPr eaLnBrk="1" hangingPunct="1"/>
            <a:r>
              <a:rPr lang="en-US" altLang="zh-CN" sz="2000">
                <a:solidFill>
                  <a:srgbClr val="007635"/>
                </a:solidFill>
                <a:latin typeface="Arial" panose="020B0604020202020204" pitchFamily="34" charset="0"/>
                <a:ea typeface="宋体" panose="02010600030101010101" pitchFamily="2" charset="-122"/>
              </a:rPr>
              <a:t>     </a:t>
            </a:r>
            <a:r>
              <a:rPr lang="zh-CN" altLang="en-US" sz="2000">
                <a:solidFill>
                  <a:srgbClr val="007635"/>
                </a:solidFill>
                <a:latin typeface="Arial" panose="020B0604020202020204" pitchFamily="34" charset="0"/>
                <a:ea typeface="宋体" panose="02010600030101010101" pitchFamily="2" charset="-122"/>
              </a:rPr>
              <a:t>  </a:t>
            </a:r>
            <a:r>
              <a:rPr lang="en-US" altLang="zh-CN" sz="2000">
                <a:solidFill>
                  <a:srgbClr val="007635"/>
                </a:solidFill>
                <a:latin typeface="Arial" panose="020B0604020202020204" pitchFamily="34" charset="0"/>
                <a:ea typeface="宋体" panose="02010600030101010101" pitchFamily="2" charset="-122"/>
              </a:rPr>
              <a:t>while (cond_expr);</a:t>
            </a:r>
          </a:p>
        </p:txBody>
      </p:sp>
      <p:sp>
        <p:nvSpPr>
          <p:cNvPr id="570373" name="Rectangle 5">
            <a:extLst>
              <a:ext uri="{FF2B5EF4-FFF2-40B4-BE49-F238E27FC236}">
                <a16:creationId xmlns:a16="http://schemas.microsoft.com/office/drawing/2014/main" id="{5827176D-528A-4747-A2C0-54BE4E444652}"/>
              </a:ext>
            </a:extLst>
          </p:cNvPr>
          <p:cNvSpPr>
            <a:spLocks noChangeArrowheads="1"/>
          </p:cNvSpPr>
          <p:nvPr/>
        </p:nvSpPr>
        <p:spPr bwMode="auto">
          <a:xfrm>
            <a:off x="74613" y="1898650"/>
            <a:ext cx="3327400" cy="1320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000"/>
              <a:t>loop</a:t>
            </a:r>
            <a:r>
              <a:rPr lang="zh-CN" altLang="en-US" sz="2000"/>
              <a:t>：</a:t>
            </a:r>
          </a:p>
          <a:p>
            <a:pPr eaLnBrk="1" hangingPunct="1"/>
            <a:r>
              <a:rPr lang="zh-CN" altLang="en-US" sz="2000"/>
              <a:t>     </a:t>
            </a:r>
            <a:r>
              <a:rPr lang="en-US" altLang="zh-CN" sz="2000"/>
              <a:t>loop_body_statement</a:t>
            </a:r>
          </a:p>
          <a:p>
            <a:pPr eaLnBrk="1" hangingPunct="1"/>
            <a:r>
              <a:rPr lang="en-US" altLang="zh-CN" sz="2000"/>
              <a:t>     c=cond_expr;</a:t>
            </a:r>
          </a:p>
          <a:p>
            <a:pPr eaLnBrk="1" hangingPunct="1"/>
            <a:r>
              <a:rPr lang="en-US" altLang="zh-CN" sz="2000"/>
              <a:t>     </a:t>
            </a:r>
            <a:r>
              <a:rPr lang="en-US" altLang="zh-CN" sz="2000">
                <a:solidFill>
                  <a:srgbClr val="FF3300"/>
                </a:solidFill>
              </a:rPr>
              <a:t>if (c) goto loop;</a:t>
            </a:r>
          </a:p>
        </p:txBody>
      </p:sp>
      <p:sp>
        <p:nvSpPr>
          <p:cNvPr id="570374" name="Rectangle 6">
            <a:extLst>
              <a:ext uri="{FF2B5EF4-FFF2-40B4-BE49-F238E27FC236}">
                <a16:creationId xmlns:a16="http://schemas.microsoft.com/office/drawing/2014/main" id="{CE99250B-F793-4005-A40C-C439994A2C44}"/>
              </a:ext>
            </a:extLst>
          </p:cNvPr>
          <p:cNvSpPr>
            <a:spLocks noChangeArrowheads="1"/>
          </p:cNvSpPr>
          <p:nvPr/>
        </p:nvSpPr>
        <p:spPr bwMode="auto">
          <a:xfrm>
            <a:off x="158750" y="3833813"/>
            <a:ext cx="3378200" cy="711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000">
                <a:solidFill>
                  <a:srgbClr val="007635"/>
                </a:solidFill>
                <a:latin typeface="Arial" panose="020B0604020202020204" pitchFamily="34" charset="0"/>
                <a:ea typeface="宋体" panose="02010600030101010101" pitchFamily="2" charset="-122"/>
              </a:rPr>
              <a:t>while (cond_expr)</a:t>
            </a:r>
          </a:p>
          <a:p>
            <a:pPr eaLnBrk="1" hangingPunct="1"/>
            <a:r>
              <a:rPr lang="en-US" altLang="zh-CN" sz="2000">
                <a:solidFill>
                  <a:srgbClr val="007635"/>
                </a:solidFill>
                <a:latin typeface="Arial" panose="020B0604020202020204" pitchFamily="34" charset="0"/>
                <a:ea typeface="宋体" panose="02010600030101010101" pitchFamily="2" charset="-122"/>
              </a:rPr>
              <a:t>        loop_body_statement</a:t>
            </a:r>
          </a:p>
        </p:txBody>
      </p:sp>
      <p:sp>
        <p:nvSpPr>
          <p:cNvPr id="570377" name="Rectangle 9">
            <a:extLst>
              <a:ext uri="{FF2B5EF4-FFF2-40B4-BE49-F238E27FC236}">
                <a16:creationId xmlns:a16="http://schemas.microsoft.com/office/drawing/2014/main" id="{FF1AB21B-C2D9-4D57-9295-FCCE26B7B2FC}"/>
              </a:ext>
            </a:extLst>
          </p:cNvPr>
          <p:cNvSpPr>
            <a:spLocks noChangeArrowheads="1"/>
          </p:cNvSpPr>
          <p:nvPr/>
        </p:nvSpPr>
        <p:spPr bwMode="auto">
          <a:xfrm>
            <a:off x="160338" y="4643438"/>
            <a:ext cx="3556000" cy="214312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c=cond_expr;</a:t>
            </a:r>
          </a:p>
          <a:p>
            <a:r>
              <a:rPr lang="en-US" altLang="zh-CN" sz="2000">
                <a:latin typeface="微软雅黑" panose="020B0503020204020204" pitchFamily="34" charset="-122"/>
                <a:ea typeface="微软雅黑" panose="020B0503020204020204" pitchFamily="34" charset="-122"/>
              </a:rPr>
              <a:t>      </a:t>
            </a:r>
            <a:r>
              <a:rPr lang="en-US" altLang="zh-CN" sz="2000">
                <a:solidFill>
                  <a:srgbClr val="FF3300"/>
                </a:solidFill>
                <a:latin typeface="微软雅黑" panose="020B0503020204020204" pitchFamily="34" charset="-122"/>
                <a:ea typeface="微软雅黑" panose="020B0503020204020204" pitchFamily="34" charset="-122"/>
              </a:rPr>
              <a:t>if (!c) goto done;</a:t>
            </a:r>
          </a:p>
          <a:p>
            <a:r>
              <a:rPr lang="en-US" altLang="zh-CN" sz="2000">
                <a:latin typeface="微软雅黑" panose="020B0503020204020204" pitchFamily="34" charset="-122"/>
                <a:ea typeface="微软雅黑" panose="020B0503020204020204" pitchFamily="34" charset="-122"/>
              </a:rPr>
              <a:t>loop</a:t>
            </a:r>
            <a:r>
              <a:rPr lang="zh-CN" altLang="en-US" sz="2000">
                <a:latin typeface="微软雅黑" panose="020B0503020204020204" pitchFamily="34" charset="-122"/>
                <a:ea typeface="微软雅黑" panose="020B0503020204020204" pitchFamily="34" charset="-122"/>
              </a:rPr>
              <a:t>：</a:t>
            </a:r>
          </a:p>
          <a:p>
            <a:r>
              <a:rPr lang="zh-CN" altLang="en-US" sz="2000">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loop_body_statement</a:t>
            </a:r>
          </a:p>
          <a:p>
            <a:r>
              <a:rPr lang="en-US" altLang="zh-CN" sz="2000">
                <a:latin typeface="微软雅黑" panose="020B0503020204020204" pitchFamily="34" charset="-122"/>
                <a:ea typeface="微软雅黑" panose="020B0503020204020204" pitchFamily="34" charset="-122"/>
              </a:rPr>
              <a:t>      c=cond_expr;</a:t>
            </a:r>
          </a:p>
          <a:p>
            <a:r>
              <a:rPr lang="en-US" altLang="zh-CN" sz="2000">
                <a:latin typeface="微软雅黑" panose="020B0503020204020204" pitchFamily="34" charset="-122"/>
                <a:ea typeface="微软雅黑" panose="020B0503020204020204" pitchFamily="34" charset="-122"/>
              </a:rPr>
              <a:t>      </a:t>
            </a:r>
            <a:r>
              <a:rPr lang="en-US" altLang="zh-CN" sz="2000">
                <a:solidFill>
                  <a:srgbClr val="FF3300"/>
                </a:solidFill>
                <a:latin typeface="微软雅黑" panose="020B0503020204020204" pitchFamily="34" charset="-122"/>
                <a:ea typeface="微软雅黑" panose="020B0503020204020204" pitchFamily="34" charset="-122"/>
              </a:rPr>
              <a:t>if (c) goto loop;</a:t>
            </a:r>
          </a:p>
          <a:p>
            <a:r>
              <a:rPr lang="en-US" altLang="zh-CN" sz="2000">
                <a:latin typeface="微软雅黑" panose="020B0503020204020204" pitchFamily="34" charset="-122"/>
                <a:ea typeface="微软雅黑" panose="020B0503020204020204" pitchFamily="34" charset="-122"/>
              </a:rPr>
              <a:t>done</a:t>
            </a:r>
            <a:r>
              <a:rPr lang="zh-CN" altLang="en-US" sz="2000">
                <a:latin typeface="微软雅黑" panose="020B0503020204020204" pitchFamily="34" charset="-122"/>
                <a:ea typeface="微软雅黑" panose="020B0503020204020204" pitchFamily="34" charset="-122"/>
              </a:rPr>
              <a:t>：</a:t>
            </a:r>
          </a:p>
        </p:txBody>
      </p:sp>
      <p:sp>
        <p:nvSpPr>
          <p:cNvPr id="570378" name="Rectangle 10">
            <a:extLst>
              <a:ext uri="{FF2B5EF4-FFF2-40B4-BE49-F238E27FC236}">
                <a16:creationId xmlns:a16="http://schemas.microsoft.com/office/drawing/2014/main" id="{46ED15E7-A362-41A5-84FA-4BF64EE829B9}"/>
              </a:ext>
            </a:extLst>
          </p:cNvPr>
          <p:cNvSpPr>
            <a:spLocks noChangeArrowheads="1"/>
          </p:cNvSpPr>
          <p:nvPr/>
        </p:nvSpPr>
        <p:spPr bwMode="auto">
          <a:xfrm>
            <a:off x="3627438" y="2698750"/>
            <a:ext cx="5230812" cy="711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000">
                <a:solidFill>
                  <a:srgbClr val="007635"/>
                </a:solidFill>
                <a:latin typeface="Arial" panose="020B0604020202020204" pitchFamily="34" charset="0"/>
                <a:ea typeface="宋体" panose="02010600030101010101" pitchFamily="2" charset="-122"/>
              </a:rPr>
              <a:t>for (begin_expr; cond_expr; update_expr)</a:t>
            </a:r>
          </a:p>
          <a:p>
            <a:pPr eaLnBrk="1" hangingPunct="1"/>
            <a:r>
              <a:rPr lang="en-US" altLang="zh-CN" sz="2000">
                <a:solidFill>
                  <a:srgbClr val="007635"/>
                </a:solidFill>
                <a:latin typeface="Arial" panose="020B0604020202020204" pitchFamily="34" charset="0"/>
                <a:ea typeface="宋体" panose="02010600030101010101" pitchFamily="2" charset="-122"/>
              </a:rPr>
              <a:t> 	loop_body_statement</a:t>
            </a:r>
          </a:p>
        </p:txBody>
      </p:sp>
      <p:sp>
        <p:nvSpPr>
          <p:cNvPr id="570379" name="Rectangle 11">
            <a:extLst>
              <a:ext uri="{FF2B5EF4-FFF2-40B4-BE49-F238E27FC236}">
                <a16:creationId xmlns:a16="http://schemas.microsoft.com/office/drawing/2014/main" id="{144B6DB0-EB27-4288-8457-B2750257007E}"/>
              </a:ext>
            </a:extLst>
          </p:cNvPr>
          <p:cNvSpPr>
            <a:spLocks noChangeArrowheads="1"/>
          </p:cNvSpPr>
          <p:nvPr/>
        </p:nvSpPr>
        <p:spPr bwMode="auto">
          <a:xfrm>
            <a:off x="0" y="3338513"/>
            <a:ext cx="3960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35000"/>
              </a:lnSpc>
            </a:pPr>
            <a:r>
              <a:rPr lang="en-US" altLang="zh-CN" sz="2000">
                <a:solidFill>
                  <a:srgbClr val="3333CC"/>
                </a:solidFill>
                <a:latin typeface="微软雅黑" panose="020B0503020204020204" pitchFamily="34" charset="-122"/>
                <a:ea typeface="微软雅黑" panose="020B0503020204020204" pitchFamily="34" charset="-122"/>
              </a:rPr>
              <a:t>while</a:t>
            </a:r>
            <a:r>
              <a:rPr lang="zh-CN" altLang="en-US" sz="2000">
                <a:solidFill>
                  <a:srgbClr val="3333CC"/>
                </a:solidFill>
                <a:latin typeface="微软雅黑" panose="020B0503020204020204" pitchFamily="34" charset="-122"/>
                <a:ea typeface="微软雅黑" panose="020B0503020204020204" pitchFamily="34" charset="-122"/>
              </a:rPr>
              <a:t>循环的机器级表示</a:t>
            </a:r>
          </a:p>
          <a:p>
            <a:pPr lvl="1">
              <a:buFontTx/>
              <a:buNone/>
            </a:pPr>
            <a:r>
              <a:rPr lang="zh-CN" altLang="en-US">
                <a:latin typeface="微软雅黑" panose="020B0503020204020204" pitchFamily="34" charset="-122"/>
                <a:ea typeface="微软雅黑" panose="020B0503020204020204" pitchFamily="34" charset="-122"/>
              </a:rPr>
              <a:t> </a:t>
            </a:r>
          </a:p>
        </p:txBody>
      </p:sp>
      <p:sp>
        <p:nvSpPr>
          <p:cNvPr id="570380" name="Rectangle 12">
            <a:extLst>
              <a:ext uri="{FF2B5EF4-FFF2-40B4-BE49-F238E27FC236}">
                <a16:creationId xmlns:a16="http://schemas.microsoft.com/office/drawing/2014/main" id="{B91653CB-7552-49C2-AB49-FD96326B6539}"/>
              </a:ext>
            </a:extLst>
          </p:cNvPr>
          <p:cNvSpPr>
            <a:spLocks noChangeArrowheads="1"/>
          </p:cNvSpPr>
          <p:nvPr/>
        </p:nvSpPr>
        <p:spPr bwMode="auto">
          <a:xfrm>
            <a:off x="4346575" y="2114550"/>
            <a:ext cx="3960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r>
              <a:rPr lang="en-US" altLang="zh-CN" sz="2000">
                <a:solidFill>
                  <a:srgbClr val="3333CC"/>
                </a:solidFill>
                <a:latin typeface="微软雅黑" panose="020B0503020204020204" pitchFamily="34" charset="-122"/>
                <a:ea typeface="微软雅黑" panose="020B0503020204020204" pitchFamily="34" charset="-122"/>
              </a:rPr>
              <a:t>for</a:t>
            </a:r>
            <a:r>
              <a:rPr lang="zh-CN" altLang="en-US" sz="2000">
                <a:solidFill>
                  <a:srgbClr val="3333CC"/>
                </a:solidFill>
                <a:latin typeface="微软雅黑" panose="020B0503020204020204" pitchFamily="34" charset="-122"/>
                <a:ea typeface="微软雅黑" panose="020B0503020204020204" pitchFamily="34" charset="-122"/>
              </a:rPr>
              <a:t>循环的机器级表示 </a:t>
            </a:r>
            <a:endParaRPr lang="zh-CN" altLang="en-US">
              <a:solidFill>
                <a:srgbClr val="3333CC"/>
              </a:solidFill>
              <a:latin typeface="微软雅黑" panose="020B0503020204020204" pitchFamily="34" charset="-122"/>
              <a:ea typeface="微软雅黑" panose="020B0503020204020204" pitchFamily="34" charset="-122"/>
            </a:endParaRPr>
          </a:p>
        </p:txBody>
      </p:sp>
      <p:sp>
        <p:nvSpPr>
          <p:cNvPr id="570381" name="Rectangle 13">
            <a:extLst>
              <a:ext uri="{FF2B5EF4-FFF2-40B4-BE49-F238E27FC236}">
                <a16:creationId xmlns:a16="http://schemas.microsoft.com/office/drawing/2014/main" id="{26E44D5F-CB4F-4D30-8244-4CED27A4D332}"/>
              </a:ext>
            </a:extLst>
          </p:cNvPr>
          <p:cNvSpPr>
            <a:spLocks noChangeArrowheads="1"/>
          </p:cNvSpPr>
          <p:nvPr/>
        </p:nvSpPr>
        <p:spPr bwMode="auto">
          <a:xfrm>
            <a:off x="4346575" y="3689350"/>
            <a:ext cx="4140200" cy="284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60007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0"/>
              <a:t>     </a:t>
            </a:r>
            <a:r>
              <a:rPr lang="en-US" altLang="zh-CN" sz="2000">
                <a:solidFill>
                  <a:srgbClr val="3333CC"/>
                </a:solidFill>
                <a:latin typeface="微软雅黑" panose="020B0503020204020204" pitchFamily="34" charset="-122"/>
                <a:ea typeface="微软雅黑" panose="020B0503020204020204" pitchFamily="34" charset="-122"/>
              </a:rPr>
              <a:t>begin_expr;</a:t>
            </a:r>
          </a:p>
          <a:p>
            <a:pPr eaLnBrk="1" hangingPunct="1"/>
            <a:r>
              <a:rPr lang="en-US" altLang="zh-CN" sz="2000">
                <a:latin typeface="微软雅黑" panose="020B0503020204020204" pitchFamily="34" charset="-122"/>
                <a:ea typeface="微软雅黑" panose="020B0503020204020204" pitchFamily="34" charset="-122"/>
              </a:rPr>
              <a:t>     c=cond_expr;</a:t>
            </a:r>
          </a:p>
          <a:p>
            <a:pPr eaLnBrk="1" hangingPunct="1"/>
            <a:r>
              <a:rPr lang="en-US" altLang="zh-CN" sz="2000">
                <a:latin typeface="微软雅黑" panose="020B0503020204020204" pitchFamily="34" charset="-122"/>
                <a:ea typeface="微软雅黑" panose="020B0503020204020204" pitchFamily="34" charset="-122"/>
              </a:rPr>
              <a:t>     </a:t>
            </a:r>
            <a:r>
              <a:rPr lang="en-US" altLang="zh-CN" sz="2000">
                <a:solidFill>
                  <a:srgbClr val="FF3300"/>
                </a:solidFill>
                <a:latin typeface="微软雅黑" panose="020B0503020204020204" pitchFamily="34" charset="-122"/>
                <a:ea typeface="微软雅黑" panose="020B0503020204020204" pitchFamily="34" charset="-122"/>
              </a:rPr>
              <a:t>if (!c) goto done;</a:t>
            </a:r>
          </a:p>
          <a:p>
            <a:pPr eaLnBrk="1" hangingPunct="1"/>
            <a:r>
              <a:rPr lang="en-US" altLang="zh-CN" sz="2000">
                <a:latin typeface="微软雅黑" panose="020B0503020204020204" pitchFamily="34" charset="-122"/>
                <a:ea typeface="微软雅黑" panose="020B0503020204020204" pitchFamily="34" charset="-122"/>
              </a:rPr>
              <a:t>loop</a:t>
            </a:r>
            <a:r>
              <a:rPr lang="zh-CN" altLang="en-US" sz="2000">
                <a:latin typeface="微软雅黑" panose="020B0503020204020204" pitchFamily="34" charset="-122"/>
                <a:ea typeface="微软雅黑" panose="020B0503020204020204" pitchFamily="34" charset="-122"/>
              </a:rPr>
              <a:t>：</a:t>
            </a:r>
          </a:p>
          <a:p>
            <a:pPr eaLnBrk="1" hangingPunct="1"/>
            <a:r>
              <a:rPr lang="zh-CN" altLang="en-US" sz="2000">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loop_body_statement</a:t>
            </a:r>
          </a:p>
          <a:p>
            <a:pPr eaLnBrk="1" hangingPunct="1"/>
            <a:r>
              <a:rPr lang="en-US" altLang="zh-CN" sz="2000">
                <a:latin typeface="微软雅黑" panose="020B0503020204020204" pitchFamily="34" charset="-122"/>
                <a:ea typeface="微软雅黑" panose="020B0503020204020204" pitchFamily="34" charset="-122"/>
              </a:rPr>
              <a:t>     </a:t>
            </a:r>
            <a:r>
              <a:rPr lang="en-US" altLang="zh-CN" sz="2000">
                <a:solidFill>
                  <a:srgbClr val="3333CC"/>
                </a:solidFill>
                <a:latin typeface="微软雅黑" panose="020B0503020204020204" pitchFamily="34" charset="-122"/>
                <a:ea typeface="微软雅黑" panose="020B0503020204020204" pitchFamily="34" charset="-122"/>
              </a:rPr>
              <a:t>update_expr;</a:t>
            </a:r>
          </a:p>
          <a:p>
            <a:pPr eaLnBrk="1" hangingPunct="1"/>
            <a:r>
              <a:rPr lang="en-US" altLang="zh-CN" sz="2000">
                <a:latin typeface="微软雅黑" panose="020B0503020204020204" pitchFamily="34" charset="-122"/>
                <a:ea typeface="微软雅黑" panose="020B0503020204020204" pitchFamily="34" charset="-122"/>
              </a:rPr>
              <a:t>     c=cond_expr;</a:t>
            </a:r>
          </a:p>
          <a:p>
            <a:pPr eaLnBrk="1" hangingPunct="1"/>
            <a:r>
              <a:rPr lang="en-US" altLang="zh-CN" sz="2000">
                <a:latin typeface="微软雅黑" panose="020B0503020204020204" pitchFamily="34" charset="-122"/>
                <a:ea typeface="微软雅黑" panose="020B0503020204020204" pitchFamily="34" charset="-122"/>
              </a:rPr>
              <a:t>     </a:t>
            </a:r>
            <a:r>
              <a:rPr lang="en-US" altLang="zh-CN" sz="2000">
                <a:solidFill>
                  <a:srgbClr val="FF3300"/>
                </a:solidFill>
                <a:latin typeface="微软雅黑" panose="020B0503020204020204" pitchFamily="34" charset="-122"/>
                <a:ea typeface="微软雅黑" panose="020B0503020204020204" pitchFamily="34" charset="-122"/>
              </a:rPr>
              <a:t>if (c) goto loop;</a:t>
            </a:r>
          </a:p>
          <a:p>
            <a:pPr eaLnBrk="1" hangingPunct="1"/>
            <a:r>
              <a:rPr lang="en-US" altLang="zh-CN" sz="2000">
                <a:latin typeface="微软雅黑" panose="020B0503020204020204" pitchFamily="34" charset="-122"/>
                <a:ea typeface="微软雅黑" panose="020B0503020204020204" pitchFamily="34" charset="-122"/>
              </a:rPr>
              <a:t>done</a:t>
            </a:r>
            <a:r>
              <a:rPr lang="zh-CN" altLang="en-US" sz="2000">
                <a:latin typeface="微软雅黑" panose="020B0503020204020204" pitchFamily="34" charset="-122"/>
                <a:ea typeface="微软雅黑" panose="020B0503020204020204" pitchFamily="34" charset="-122"/>
              </a:rPr>
              <a:t>：</a:t>
            </a:r>
          </a:p>
        </p:txBody>
      </p:sp>
      <p:sp>
        <p:nvSpPr>
          <p:cNvPr id="570382" name="Text Box 14">
            <a:extLst>
              <a:ext uri="{FF2B5EF4-FFF2-40B4-BE49-F238E27FC236}">
                <a16:creationId xmlns:a16="http://schemas.microsoft.com/office/drawing/2014/main" id="{15A6AE3C-0D4C-48E8-8F80-0B5A841BF0FB}"/>
              </a:ext>
            </a:extLst>
          </p:cNvPr>
          <p:cNvSpPr txBox="1">
            <a:spLocks noChangeArrowheads="1"/>
          </p:cNvSpPr>
          <p:nvPr/>
        </p:nvSpPr>
        <p:spPr bwMode="auto">
          <a:xfrm>
            <a:off x="4437063" y="1179513"/>
            <a:ext cx="391477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a:solidFill>
                  <a:srgbClr val="FF3300"/>
                </a:solidFill>
                <a:latin typeface="微软雅黑" panose="020B0503020204020204" pitchFamily="34" charset="-122"/>
                <a:ea typeface="微软雅黑" panose="020B0503020204020204" pitchFamily="34" charset="-122"/>
              </a:rPr>
              <a:t>红色处为条件转移指令！</a:t>
            </a:r>
            <a:endParaRPr lang="en-US" altLang="zh-CN" sz="2400">
              <a:solidFill>
                <a:srgbClr val="FF33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0372"/>
                                        </p:tgtEl>
                                        <p:attrNameLst>
                                          <p:attrName>style.visibility</p:attrName>
                                        </p:attrNameLst>
                                      </p:cBhvr>
                                      <p:to>
                                        <p:strVal val="visible"/>
                                      </p:to>
                                    </p:set>
                                    <p:animEffect transition="in" filter="blinds(horizontal)">
                                      <p:cBhvr>
                                        <p:cTn id="7" dur="500"/>
                                        <p:tgtEl>
                                          <p:spTgt spid="5703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0373"/>
                                        </p:tgtEl>
                                        <p:attrNameLst>
                                          <p:attrName>style.visibility</p:attrName>
                                        </p:attrNameLst>
                                      </p:cBhvr>
                                      <p:to>
                                        <p:strVal val="visible"/>
                                      </p:to>
                                    </p:set>
                                    <p:animEffect transition="in" filter="blinds(horizontal)">
                                      <p:cBhvr>
                                        <p:cTn id="12" dur="500"/>
                                        <p:tgtEl>
                                          <p:spTgt spid="5703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0374"/>
                                        </p:tgtEl>
                                        <p:attrNameLst>
                                          <p:attrName>style.visibility</p:attrName>
                                        </p:attrNameLst>
                                      </p:cBhvr>
                                      <p:to>
                                        <p:strVal val="visible"/>
                                      </p:to>
                                    </p:set>
                                    <p:animEffect transition="in" filter="blinds(horizontal)">
                                      <p:cBhvr>
                                        <p:cTn id="17" dur="500"/>
                                        <p:tgtEl>
                                          <p:spTgt spid="5703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70377"/>
                                        </p:tgtEl>
                                        <p:attrNameLst>
                                          <p:attrName>style.visibility</p:attrName>
                                        </p:attrNameLst>
                                      </p:cBhvr>
                                      <p:to>
                                        <p:strVal val="visible"/>
                                      </p:to>
                                    </p:set>
                                    <p:animEffect transition="in" filter="blinds(horizontal)">
                                      <p:cBhvr>
                                        <p:cTn id="22" dur="500"/>
                                        <p:tgtEl>
                                          <p:spTgt spid="5703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70378"/>
                                        </p:tgtEl>
                                        <p:attrNameLst>
                                          <p:attrName>style.visibility</p:attrName>
                                        </p:attrNameLst>
                                      </p:cBhvr>
                                      <p:to>
                                        <p:strVal val="visible"/>
                                      </p:to>
                                    </p:set>
                                    <p:animEffect transition="in" filter="blinds(horizontal)">
                                      <p:cBhvr>
                                        <p:cTn id="27" dur="500"/>
                                        <p:tgtEl>
                                          <p:spTgt spid="57037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70381"/>
                                        </p:tgtEl>
                                        <p:attrNameLst>
                                          <p:attrName>style.visibility</p:attrName>
                                        </p:attrNameLst>
                                      </p:cBhvr>
                                      <p:to>
                                        <p:strVal val="visible"/>
                                      </p:to>
                                    </p:set>
                                    <p:animEffect transition="in" filter="blinds(horizontal)">
                                      <p:cBhvr>
                                        <p:cTn id="32" dur="500"/>
                                        <p:tgtEl>
                                          <p:spTgt spid="57038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70382"/>
                                        </p:tgtEl>
                                        <p:attrNameLst>
                                          <p:attrName>style.visibility</p:attrName>
                                        </p:attrNameLst>
                                      </p:cBhvr>
                                      <p:to>
                                        <p:strVal val="visible"/>
                                      </p:to>
                                    </p:set>
                                    <p:animEffect transition="in" filter="blinds(horizontal)">
                                      <p:cBhvr>
                                        <p:cTn id="37" dur="500"/>
                                        <p:tgtEl>
                                          <p:spTgt spid="570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2" grpId="0" animBg="1"/>
      <p:bldP spid="570373" grpId="0" animBg="1"/>
      <p:bldP spid="570374" grpId="0" animBg="1"/>
      <p:bldP spid="570377" grpId="0" animBg="1"/>
      <p:bldP spid="570378" grpId="0" animBg="1"/>
      <p:bldP spid="570381" grpId="0" animBg="1"/>
      <p:bldP spid="570382"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a:extLst>
              <a:ext uri="{FF2B5EF4-FFF2-40B4-BE49-F238E27FC236}">
                <a16:creationId xmlns:a16="http://schemas.microsoft.com/office/drawing/2014/main" id="{1AF0A85E-8301-42B1-8E5B-F6BD2131664B}"/>
              </a:ext>
            </a:extLst>
          </p:cNvPr>
          <p:cNvSpPr>
            <a:spLocks noGrp="1" noChangeArrowheads="1"/>
          </p:cNvSpPr>
          <p:nvPr>
            <p:ph type="title"/>
          </p:nvPr>
        </p:nvSpPr>
        <p:spPr>
          <a:xfrm>
            <a:off x="457200" y="53975"/>
            <a:ext cx="8229600" cy="561975"/>
          </a:xfrm>
        </p:spPr>
        <p:txBody>
          <a:bodyPr/>
          <a:lstStyle/>
          <a:p>
            <a:r>
              <a:rPr lang="zh-CN" altLang="en-US" sz="3600"/>
              <a:t>循环结构与递归的比较</a:t>
            </a:r>
            <a:endParaRPr lang="en-US" altLang="zh-CN" sz="3600"/>
          </a:p>
        </p:txBody>
      </p:sp>
      <p:sp>
        <p:nvSpPr>
          <p:cNvPr id="574467" name="Rectangle 3">
            <a:extLst>
              <a:ext uri="{FF2B5EF4-FFF2-40B4-BE49-F238E27FC236}">
                <a16:creationId xmlns:a16="http://schemas.microsoft.com/office/drawing/2014/main" id="{693ED3BC-0950-472D-A226-13BC6915194B}"/>
              </a:ext>
            </a:extLst>
          </p:cNvPr>
          <p:cNvSpPr>
            <a:spLocks noGrp="1" noChangeArrowheads="1"/>
          </p:cNvSpPr>
          <p:nvPr>
            <p:ph type="body" idx="1"/>
          </p:nvPr>
        </p:nvSpPr>
        <p:spPr>
          <a:xfrm>
            <a:off x="161925" y="641350"/>
            <a:ext cx="8596313" cy="5218113"/>
          </a:xfrm>
        </p:spPr>
        <p:txBody>
          <a:bodyPr/>
          <a:lstStyle/>
          <a:p>
            <a:pPr>
              <a:buFontTx/>
              <a:buNone/>
            </a:pPr>
            <a:r>
              <a:rPr lang="zh-CN" altLang="en-US"/>
              <a:t>    </a:t>
            </a:r>
            <a:r>
              <a:rPr lang="zh-CN" altLang="en-US" sz="2000">
                <a:latin typeface="微软雅黑" panose="020B0503020204020204" pitchFamily="34" charset="-122"/>
                <a:ea typeface="微软雅黑" panose="020B0503020204020204" pitchFamily="34" charset="-122"/>
              </a:rPr>
              <a:t>递归函数</a:t>
            </a:r>
            <a:r>
              <a:rPr lang="en-US" altLang="zh-CN" sz="2000">
                <a:latin typeface="微软雅黑" panose="020B0503020204020204" pitchFamily="34" charset="-122"/>
                <a:ea typeface="微软雅黑" panose="020B0503020204020204" pitchFamily="34" charset="-122"/>
              </a:rPr>
              <a:t>nn_sum</a:t>
            </a:r>
            <a:r>
              <a:rPr lang="zh-CN" altLang="en-US" sz="2000">
                <a:latin typeface="微软雅黑" panose="020B0503020204020204" pitchFamily="34" charset="-122"/>
                <a:ea typeface="微软雅黑" panose="020B0503020204020204" pitchFamily="34" charset="-122"/>
              </a:rPr>
              <a:t>仅为说明原理，实际上可直接用公式，为说明循环的机器级表示，这里用循环实现。</a:t>
            </a:r>
            <a:r>
              <a:rPr lang="zh-CN" altLang="en-US"/>
              <a:t> </a:t>
            </a:r>
          </a:p>
        </p:txBody>
      </p:sp>
      <p:sp>
        <p:nvSpPr>
          <p:cNvPr id="574468" name="Rectangle 4">
            <a:extLst>
              <a:ext uri="{FF2B5EF4-FFF2-40B4-BE49-F238E27FC236}">
                <a16:creationId xmlns:a16="http://schemas.microsoft.com/office/drawing/2014/main" id="{B5222297-878D-48F5-8B5A-B1F9E7CFD85B}"/>
              </a:ext>
            </a:extLst>
          </p:cNvPr>
          <p:cNvSpPr>
            <a:spLocks noChangeArrowheads="1"/>
          </p:cNvSpPr>
          <p:nvPr/>
        </p:nvSpPr>
        <p:spPr bwMode="auto">
          <a:xfrm>
            <a:off x="144463" y="1624013"/>
            <a:ext cx="3532187" cy="2298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微软雅黑" panose="020B0503020204020204" pitchFamily="34" charset="-122"/>
                <a:ea typeface="微软雅黑" panose="020B0503020204020204" pitchFamily="34" charset="-122"/>
              </a:rPr>
              <a:t>int  nn_sum ( int n) </a:t>
            </a:r>
          </a:p>
          <a:p>
            <a:pPr eaLnBrk="1" hangingPunct="1"/>
            <a:r>
              <a:rPr lang="en-US" altLang="zh-CN">
                <a:latin typeface="微软雅黑" panose="020B0503020204020204" pitchFamily="34" charset="-122"/>
                <a:ea typeface="微软雅黑" panose="020B0503020204020204" pitchFamily="34" charset="-122"/>
              </a:rPr>
              <a:t>{</a:t>
            </a:r>
          </a:p>
          <a:p>
            <a:pPr eaLnBrk="1" hangingPunct="1"/>
            <a:r>
              <a:rPr lang="en-US" altLang="zh-CN">
                <a:latin typeface="微软雅黑" panose="020B0503020204020204" pitchFamily="34" charset="-122"/>
                <a:ea typeface="微软雅黑" panose="020B0503020204020204" pitchFamily="34" charset="-122"/>
              </a:rPr>
              <a:t>     	int i;</a:t>
            </a:r>
          </a:p>
          <a:p>
            <a:pPr eaLnBrk="1" hangingPunct="1"/>
            <a:r>
              <a:rPr lang="en-US" altLang="zh-CN">
                <a:latin typeface="微软雅黑" panose="020B0503020204020204" pitchFamily="34" charset="-122"/>
                <a:ea typeface="微软雅黑" panose="020B0503020204020204" pitchFamily="34" charset="-122"/>
              </a:rPr>
              <a:t>         	int result=0;	</a:t>
            </a:r>
          </a:p>
          <a:p>
            <a:pPr eaLnBrk="1" hangingPunct="1"/>
            <a:r>
              <a:rPr lang="en-US" altLang="zh-CN">
                <a:latin typeface="微软雅黑" panose="020B0503020204020204" pitchFamily="34" charset="-122"/>
                <a:ea typeface="微软雅黑" panose="020B0503020204020204" pitchFamily="34" charset="-122"/>
              </a:rPr>
              <a:t>	for (i=1; i &lt;=n; i++)  </a:t>
            </a:r>
          </a:p>
          <a:p>
            <a:pPr eaLnBrk="1" hangingPunct="1"/>
            <a:r>
              <a:rPr lang="en-US" altLang="zh-CN">
                <a:latin typeface="微软雅黑" panose="020B0503020204020204" pitchFamily="34" charset="-122"/>
                <a:ea typeface="微软雅黑" panose="020B0503020204020204" pitchFamily="34" charset="-122"/>
              </a:rPr>
              <a:t>	      result+=i;   </a:t>
            </a:r>
          </a:p>
          <a:p>
            <a:pPr eaLnBrk="1" hangingPunct="1"/>
            <a:r>
              <a:rPr lang="en-US" altLang="zh-CN">
                <a:latin typeface="微软雅黑" panose="020B0503020204020204" pitchFamily="34" charset="-122"/>
                <a:ea typeface="微软雅黑" panose="020B0503020204020204" pitchFamily="34" charset="-122"/>
              </a:rPr>
              <a:t>	return result</a:t>
            </a:r>
            <a:r>
              <a:rPr lang="zh-CN" altLang="en-US">
                <a:latin typeface="微软雅黑" panose="020B0503020204020204" pitchFamily="34" charset="-122"/>
                <a:ea typeface="微软雅黑" panose="020B0503020204020204" pitchFamily="34" charset="-122"/>
              </a:rPr>
              <a:t>；</a:t>
            </a:r>
          </a:p>
          <a:p>
            <a:pPr eaLnBrk="1" hangingPunct="1"/>
            <a:r>
              <a:rPr lang="en-US" altLang="zh-CN">
                <a:latin typeface="微软雅黑" panose="020B0503020204020204" pitchFamily="34" charset="-122"/>
                <a:ea typeface="微软雅黑" panose="020B0503020204020204" pitchFamily="34" charset="-122"/>
              </a:rPr>
              <a:t>}</a:t>
            </a:r>
          </a:p>
        </p:txBody>
      </p:sp>
      <p:sp>
        <p:nvSpPr>
          <p:cNvPr id="574469" name="Rectangle 5">
            <a:extLst>
              <a:ext uri="{FF2B5EF4-FFF2-40B4-BE49-F238E27FC236}">
                <a16:creationId xmlns:a16="http://schemas.microsoft.com/office/drawing/2014/main" id="{C50016A4-625D-4503-868B-5DC05DC4A3E6}"/>
              </a:ext>
            </a:extLst>
          </p:cNvPr>
          <p:cNvSpPr>
            <a:spLocks noChangeArrowheads="1"/>
          </p:cNvSpPr>
          <p:nvPr/>
        </p:nvSpPr>
        <p:spPr bwMode="auto">
          <a:xfrm>
            <a:off x="4167188" y="1358900"/>
            <a:ext cx="2700337" cy="31226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542925" algn="l"/>
              </a:tabLst>
              <a:defRPr>
                <a:solidFill>
                  <a:schemeClr val="tx1"/>
                </a:solidFill>
                <a:latin typeface="Arial" panose="020B0604020202020204" pitchFamily="34" charset="0"/>
                <a:ea typeface="宋体" panose="02010600030101010101" pitchFamily="2" charset="-122"/>
              </a:defRPr>
            </a:lvl1pPr>
            <a:lvl2pPr>
              <a:tabLst>
                <a:tab pos="542925" algn="l"/>
              </a:tabLst>
              <a:defRPr>
                <a:solidFill>
                  <a:schemeClr val="tx1"/>
                </a:solidFill>
                <a:latin typeface="Arial" panose="020B0604020202020204" pitchFamily="34" charset="0"/>
                <a:ea typeface="宋体" panose="02010600030101010101" pitchFamily="2" charset="-122"/>
              </a:defRPr>
            </a:lvl2pPr>
            <a:lvl3pPr>
              <a:tabLst>
                <a:tab pos="542925" algn="l"/>
              </a:tabLst>
              <a:defRPr>
                <a:solidFill>
                  <a:schemeClr val="tx1"/>
                </a:solidFill>
                <a:latin typeface="Arial" panose="020B0604020202020204" pitchFamily="34" charset="0"/>
                <a:ea typeface="宋体" panose="02010600030101010101" pitchFamily="2" charset="-122"/>
              </a:defRPr>
            </a:lvl3pPr>
            <a:lvl4pPr>
              <a:tabLst>
                <a:tab pos="542925" algn="l"/>
              </a:tabLst>
              <a:defRPr>
                <a:solidFill>
                  <a:schemeClr val="tx1"/>
                </a:solidFill>
                <a:latin typeface="Arial" panose="020B0604020202020204" pitchFamily="34" charset="0"/>
                <a:ea typeface="宋体" panose="02010600030101010101" pitchFamily="2" charset="-122"/>
              </a:defRPr>
            </a:lvl4pPr>
            <a:lvl5pPr>
              <a:tabLst>
                <a:tab pos="542925" algn="l"/>
              </a:tabLst>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tabLst>
                <a:tab pos="542925" algn="l"/>
              </a:tabLs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tabLst>
                <a:tab pos="542925" algn="l"/>
              </a:tabLs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tabLst>
                <a:tab pos="542925" algn="l"/>
              </a:tabLs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tabLst>
                <a:tab pos="542925" algn="l"/>
              </a:tabLst>
              <a:defRPr>
                <a:solidFill>
                  <a:schemeClr val="tx1"/>
                </a:solidFill>
                <a:latin typeface="Arial" panose="020B0604020202020204" pitchFamily="34" charset="0"/>
                <a:ea typeface="宋体" panose="02010600030101010101" pitchFamily="2" charset="-122"/>
              </a:defRPr>
            </a:lvl9pPr>
          </a:lstStyle>
          <a:p>
            <a:pPr eaLnBrk="1" hangingPunct="1"/>
            <a:r>
              <a:rPr lang="en-US" altLang="zh-CN" b="0"/>
              <a:t>  </a:t>
            </a:r>
            <a:r>
              <a:rPr lang="en-US" altLang="zh-CN"/>
              <a:t>movl  8(%ebp), %ecx</a:t>
            </a:r>
          </a:p>
          <a:p>
            <a:pPr eaLnBrk="1" hangingPunct="1"/>
            <a:r>
              <a:rPr lang="en-US" altLang="zh-CN"/>
              <a:t>  movl  $0, %eax</a:t>
            </a:r>
          </a:p>
          <a:p>
            <a:pPr eaLnBrk="1" hangingPunct="1"/>
            <a:r>
              <a:rPr lang="en-US" altLang="zh-CN"/>
              <a:t>  movl  $1, %edx</a:t>
            </a:r>
          </a:p>
          <a:p>
            <a:pPr eaLnBrk="1" hangingPunct="1"/>
            <a:r>
              <a:rPr lang="en-US" altLang="zh-CN"/>
              <a:t>  cmpl  %ecx, %edx</a:t>
            </a:r>
          </a:p>
          <a:p>
            <a:pPr eaLnBrk="1" hangingPunct="1"/>
            <a:r>
              <a:rPr lang="en-US" altLang="zh-CN"/>
              <a:t>  jg    .L2</a:t>
            </a:r>
          </a:p>
          <a:p>
            <a:pPr eaLnBrk="1" hangingPunct="1"/>
            <a:r>
              <a:rPr lang="en-US" altLang="zh-CN"/>
              <a:t>.L1:</a:t>
            </a:r>
          </a:p>
          <a:p>
            <a:pPr eaLnBrk="1" hangingPunct="1"/>
            <a:r>
              <a:rPr lang="en-US" altLang="zh-CN"/>
              <a:t>  addl  %edx, %eax</a:t>
            </a:r>
          </a:p>
          <a:p>
            <a:pPr eaLnBrk="1" hangingPunct="1"/>
            <a:r>
              <a:rPr lang="en-US" altLang="zh-CN"/>
              <a:t>  addl  $1, %edx</a:t>
            </a:r>
          </a:p>
          <a:p>
            <a:pPr eaLnBrk="1" hangingPunct="1"/>
            <a:r>
              <a:rPr lang="en-US" altLang="zh-CN"/>
              <a:t>  cmpl  %ecx, %edx</a:t>
            </a:r>
          </a:p>
          <a:p>
            <a:pPr eaLnBrk="1" hangingPunct="1"/>
            <a:r>
              <a:rPr lang="en-US" altLang="zh-CN"/>
              <a:t>  jle   .L1</a:t>
            </a:r>
          </a:p>
          <a:p>
            <a:pPr eaLnBrk="1" hangingPunct="1"/>
            <a:r>
              <a:rPr lang="en-US" altLang="zh-CN"/>
              <a:t>.L2   </a:t>
            </a:r>
          </a:p>
        </p:txBody>
      </p:sp>
      <p:sp>
        <p:nvSpPr>
          <p:cNvPr id="574470" name="Rectangle 6">
            <a:extLst>
              <a:ext uri="{FF2B5EF4-FFF2-40B4-BE49-F238E27FC236}">
                <a16:creationId xmlns:a16="http://schemas.microsoft.com/office/drawing/2014/main" id="{B0D2A4B1-D5C8-40FC-A941-51FF48EF9EED}"/>
              </a:ext>
            </a:extLst>
          </p:cNvPr>
          <p:cNvSpPr>
            <a:spLocks noChangeArrowheads="1"/>
          </p:cNvSpPr>
          <p:nvPr/>
        </p:nvSpPr>
        <p:spPr bwMode="auto">
          <a:xfrm>
            <a:off x="385763" y="4722813"/>
            <a:ext cx="8235950" cy="182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pPr>
            <a:r>
              <a:rPr lang="zh-CN" altLang="en-US" sz="1900">
                <a:solidFill>
                  <a:srgbClr val="FF0000"/>
                </a:solidFill>
              </a:rPr>
              <a:t>过程体中没用到</a:t>
            </a:r>
            <a:r>
              <a:rPr lang="zh-CN" altLang="en-US" sz="1900">
                <a:solidFill>
                  <a:srgbClr val="3333CC"/>
                </a:solidFill>
              </a:rPr>
              <a:t>被调用过程保存寄存器</a:t>
            </a:r>
            <a:r>
              <a:rPr lang="zh-CN" altLang="en-US" sz="1900">
                <a:solidFill>
                  <a:srgbClr val="FF0000"/>
                </a:solidFill>
              </a:rPr>
              <a:t>。因而，该过程栈帧中仅需保留</a:t>
            </a:r>
            <a:r>
              <a:rPr lang="en-US" altLang="zh-CN" sz="1900">
                <a:solidFill>
                  <a:srgbClr val="FF0000"/>
                </a:solidFill>
              </a:rPr>
              <a:t>EBP</a:t>
            </a:r>
            <a:r>
              <a:rPr lang="zh-CN" altLang="en-US" sz="1900">
                <a:solidFill>
                  <a:srgbClr val="FF0000"/>
                </a:solidFill>
              </a:rPr>
              <a:t>，即其栈帧仅占用</a:t>
            </a:r>
            <a:r>
              <a:rPr lang="en-US" altLang="zh-CN" sz="1900">
                <a:solidFill>
                  <a:srgbClr val="FF0000"/>
                </a:solidFill>
              </a:rPr>
              <a:t>4</a:t>
            </a:r>
            <a:r>
              <a:rPr lang="zh-CN" altLang="en-US" sz="1900">
                <a:solidFill>
                  <a:srgbClr val="FF0000"/>
                </a:solidFill>
              </a:rPr>
              <a:t>字节空间，而</a:t>
            </a:r>
            <a:r>
              <a:rPr lang="zh-CN" altLang="en-US" sz="1900">
                <a:solidFill>
                  <a:srgbClr val="FF0000"/>
                </a:solidFill>
                <a:hlinkClick r:id="" action="ppaction://hlinkshowjump?jump=nextslide"/>
              </a:rPr>
              <a:t>递归方式</a:t>
            </a:r>
            <a:r>
              <a:rPr lang="zh-CN" altLang="en-US" sz="1900">
                <a:solidFill>
                  <a:srgbClr val="FF0000"/>
                </a:solidFill>
              </a:rPr>
              <a:t>则占用了</a:t>
            </a:r>
            <a:r>
              <a:rPr lang="en-US" altLang="zh-CN" sz="1900">
                <a:solidFill>
                  <a:srgbClr val="FF0000"/>
                </a:solidFill>
              </a:rPr>
              <a:t>(16n+12)</a:t>
            </a:r>
            <a:r>
              <a:rPr lang="zh-CN" altLang="en-US" sz="1900">
                <a:solidFill>
                  <a:srgbClr val="FF0000"/>
                </a:solidFill>
              </a:rPr>
              <a:t>字节栈空间，多用了</a:t>
            </a:r>
            <a:r>
              <a:rPr lang="en-US" altLang="zh-CN" sz="1900">
                <a:solidFill>
                  <a:srgbClr val="FF0000"/>
                </a:solidFill>
              </a:rPr>
              <a:t>(16n+8)</a:t>
            </a:r>
            <a:r>
              <a:rPr lang="zh-CN" altLang="en-US" sz="1900">
                <a:solidFill>
                  <a:srgbClr val="FF0000"/>
                </a:solidFill>
              </a:rPr>
              <a:t>字节，每次递归调用都要执行</a:t>
            </a:r>
            <a:r>
              <a:rPr lang="en-US" altLang="zh-CN" sz="1900">
                <a:solidFill>
                  <a:srgbClr val="FF0000"/>
                </a:solidFill>
              </a:rPr>
              <a:t>16</a:t>
            </a:r>
            <a:r>
              <a:rPr lang="zh-CN" altLang="en-US" sz="1900">
                <a:solidFill>
                  <a:srgbClr val="FF0000"/>
                </a:solidFill>
              </a:rPr>
              <a:t>条指令，一共多了</a:t>
            </a:r>
            <a:r>
              <a:rPr lang="en-US" altLang="zh-CN" sz="1900">
                <a:solidFill>
                  <a:srgbClr val="FF0000"/>
                </a:solidFill>
              </a:rPr>
              <a:t>n</a:t>
            </a:r>
            <a:r>
              <a:rPr lang="zh-CN" altLang="en-US" sz="1900">
                <a:solidFill>
                  <a:srgbClr val="FF0000"/>
                </a:solidFill>
              </a:rPr>
              <a:t>次过程调用，因而，递归方式比循环方式至少多执行了</a:t>
            </a:r>
            <a:r>
              <a:rPr lang="en-US" altLang="zh-CN" sz="1900">
                <a:solidFill>
                  <a:srgbClr val="FF0000"/>
                </a:solidFill>
              </a:rPr>
              <a:t>16n</a:t>
            </a:r>
            <a:r>
              <a:rPr lang="zh-CN" altLang="en-US" sz="1900">
                <a:solidFill>
                  <a:srgbClr val="FF0000"/>
                </a:solidFill>
              </a:rPr>
              <a:t>条指令。由此可以看出，</a:t>
            </a:r>
            <a:r>
              <a:rPr lang="zh-CN" altLang="en-US" sz="1900">
                <a:solidFill>
                  <a:srgbClr val="3333CC"/>
                </a:solidFill>
              </a:rPr>
              <a:t>为了提高程序的性能，若能用非递归方式执行则最好用非递归方式。</a:t>
            </a:r>
            <a:r>
              <a:rPr lang="zh-CN" altLang="en-US">
                <a:solidFill>
                  <a:srgbClr val="3333CC"/>
                </a:solidFill>
              </a:rPr>
              <a:t> </a:t>
            </a:r>
          </a:p>
        </p:txBody>
      </p:sp>
      <p:sp>
        <p:nvSpPr>
          <p:cNvPr id="574471" name="Text Box 7">
            <a:extLst>
              <a:ext uri="{FF2B5EF4-FFF2-40B4-BE49-F238E27FC236}">
                <a16:creationId xmlns:a16="http://schemas.microsoft.com/office/drawing/2014/main" id="{03105AA8-F7EA-49D7-884A-4FBD0412C85C}"/>
              </a:ext>
            </a:extLst>
          </p:cNvPr>
          <p:cNvSpPr txBox="1">
            <a:spLocks noChangeArrowheads="1"/>
          </p:cNvSpPr>
          <p:nvPr/>
        </p:nvSpPr>
        <p:spPr bwMode="auto">
          <a:xfrm>
            <a:off x="6964363" y="1493838"/>
            <a:ext cx="2179637" cy="228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5000"/>
              </a:lnSpc>
              <a:spcBef>
                <a:spcPct val="50000"/>
              </a:spcBef>
            </a:pPr>
            <a:r>
              <a:rPr lang="zh-CN" altLang="en-US">
                <a:solidFill>
                  <a:srgbClr val="0000FF"/>
                </a:solidFill>
              </a:rPr>
              <a:t>局部变量 </a:t>
            </a:r>
            <a:r>
              <a:rPr lang="en-US" altLang="zh-CN">
                <a:solidFill>
                  <a:srgbClr val="0000FF"/>
                </a:solidFill>
              </a:rPr>
              <a:t>i </a:t>
            </a:r>
            <a:r>
              <a:rPr lang="zh-CN" altLang="en-US">
                <a:solidFill>
                  <a:srgbClr val="0000FF"/>
                </a:solidFill>
              </a:rPr>
              <a:t>和 </a:t>
            </a:r>
            <a:r>
              <a:rPr lang="en-US" altLang="zh-CN">
                <a:solidFill>
                  <a:srgbClr val="0000FF"/>
                </a:solidFill>
              </a:rPr>
              <a:t>result </a:t>
            </a:r>
            <a:r>
              <a:rPr lang="zh-CN" altLang="en-US">
                <a:solidFill>
                  <a:srgbClr val="0000FF"/>
                </a:solidFill>
              </a:rPr>
              <a:t>被分别分配在</a:t>
            </a:r>
            <a:r>
              <a:rPr lang="en-US" altLang="zh-CN">
                <a:solidFill>
                  <a:srgbClr val="0000FF"/>
                </a:solidFill>
              </a:rPr>
              <a:t>EDX</a:t>
            </a:r>
            <a:r>
              <a:rPr lang="zh-CN" altLang="en-US">
                <a:solidFill>
                  <a:srgbClr val="0000FF"/>
                </a:solidFill>
              </a:rPr>
              <a:t>和</a:t>
            </a:r>
            <a:r>
              <a:rPr lang="en-US" altLang="zh-CN">
                <a:solidFill>
                  <a:srgbClr val="0000FF"/>
                </a:solidFill>
              </a:rPr>
              <a:t>EAX</a:t>
            </a:r>
            <a:r>
              <a:rPr lang="zh-CN" altLang="en-US">
                <a:solidFill>
                  <a:srgbClr val="0000FF"/>
                </a:solidFill>
              </a:rPr>
              <a:t>中。</a:t>
            </a:r>
          </a:p>
          <a:p>
            <a:pPr eaLnBrk="1" hangingPunct="1">
              <a:lnSpc>
                <a:spcPct val="125000"/>
              </a:lnSpc>
              <a:spcBef>
                <a:spcPct val="50000"/>
              </a:spcBef>
            </a:pPr>
            <a:r>
              <a:rPr lang="zh-CN" altLang="en-US">
                <a:solidFill>
                  <a:srgbClr val="0000FF"/>
                </a:solidFill>
              </a:rPr>
              <a:t>通常复杂局部变量被分配在栈中，而这里都是简单变量</a:t>
            </a:r>
          </a:p>
        </p:txBody>
      </p:sp>
      <p:sp>
        <p:nvSpPr>
          <p:cNvPr id="574472" name="Line 8">
            <a:extLst>
              <a:ext uri="{FF2B5EF4-FFF2-40B4-BE49-F238E27FC236}">
                <a16:creationId xmlns:a16="http://schemas.microsoft.com/office/drawing/2014/main" id="{F4396790-B70E-45A1-96D9-07880DC1B788}"/>
              </a:ext>
            </a:extLst>
          </p:cNvPr>
          <p:cNvSpPr>
            <a:spLocks noChangeShapeType="1"/>
          </p:cNvSpPr>
          <p:nvPr/>
        </p:nvSpPr>
        <p:spPr bwMode="auto">
          <a:xfrm flipV="1">
            <a:off x="2727325" y="1538288"/>
            <a:ext cx="1619250" cy="31591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4473" name="Line 9">
            <a:extLst>
              <a:ext uri="{FF2B5EF4-FFF2-40B4-BE49-F238E27FC236}">
                <a16:creationId xmlns:a16="http://schemas.microsoft.com/office/drawing/2014/main" id="{18FA825D-0C52-4AA6-9CD1-CCD74021B5C1}"/>
              </a:ext>
            </a:extLst>
          </p:cNvPr>
          <p:cNvSpPr>
            <a:spLocks noChangeShapeType="1"/>
          </p:cNvSpPr>
          <p:nvPr/>
        </p:nvSpPr>
        <p:spPr bwMode="auto">
          <a:xfrm flipV="1">
            <a:off x="2501900" y="1854200"/>
            <a:ext cx="1844675" cy="674688"/>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4474" name="Line 10">
            <a:extLst>
              <a:ext uri="{FF2B5EF4-FFF2-40B4-BE49-F238E27FC236}">
                <a16:creationId xmlns:a16="http://schemas.microsoft.com/office/drawing/2014/main" id="{57841326-EEDF-4B14-AAFB-AAB115ED76D2}"/>
              </a:ext>
            </a:extLst>
          </p:cNvPr>
          <p:cNvSpPr>
            <a:spLocks noChangeShapeType="1"/>
          </p:cNvSpPr>
          <p:nvPr/>
        </p:nvSpPr>
        <p:spPr bwMode="auto">
          <a:xfrm flipV="1">
            <a:off x="2051050" y="2079625"/>
            <a:ext cx="2295525" cy="763588"/>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4475" name="Line 11">
            <a:extLst>
              <a:ext uri="{FF2B5EF4-FFF2-40B4-BE49-F238E27FC236}">
                <a16:creationId xmlns:a16="http://schemas.microsoft.com/office/drawing/2014/main" id="{552A3BE0-27E2-4BCE-B301-3A14B94D04C8}"/>
              </a:ext>
            </a:extLst>
          </p:cNvPr>
          <p:cNvSpPr>
            <a:spLocks noChangeShapeType="1"/>
          </p:cNvSpPr>
          <p:nvPr/>
        </p:nvSpPr>
        <p:spPr bwMode="auto">
          <a:xfrm flipV="1">
            <a:off x="2681288" y="2438400"/>
            <a:ext cx="1711325" cy="360363"/>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4476" name="Line 12">
            <a:extLst>
              <a:ext uri="{FF2B5EF4-FFF2-40B4-BE49-F238E27FC236}">
                <a16:creationId xmlns:a16="http://schemas.microsoft.com/office/drawing/2014/main" id="{04CC5C9D-A1D1-4232-8D08-03A3B98DDC37}"/>
              </a:ext>
            </a:extLst>
          </p:cNvPr>
          <p:cNvSpPr>
            <a:spLocks noChangeShapeType="1"/>
          </p:cNvSpPr>
          <p:nvPr/>
        </p:nvSpPr>
        <p:spPr bwMode="auto">
          <a:xfrm>
            <a:off x="2727325" y="3203575"/>
            <a:ext cx="161925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4477" name="Line 13">
            <a:extLst>
              <a:ext uri="{FF2B5EF4-FFF2-40B4-BE49-F238E27FC236}">
                <a16:creationId xmlns:a16="http://schemas.microsoft.com/office/drawing/2014/main" id="{C8AB8287-3E7D-4C09-BCF5-214F7A4FF475}"/>
              </a:ext>
            </a:extLst>
          </p:cNvPr>
          <p:cNvSpPr>
            <a:spLocks noChangeShapeType="1"/>
          </p:cNvSpPr>
          <p:nvPr/>
        </p:nvSpPr>
        <p:spPr bwMode="auto">
          <a:xfrm>
            <a:off x="3132138" y="2979738"/>
            <a:ext cx="1214437" cy="49371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4478" name="Line 14">
            <a:extLst>
              <a:ext uri="{FF2B5EF4-FFF2-40B4-BE49-F238E27FC236}">
                <a16:creationId xmlns:a16="http://schemas.microsoft.com/office/drawing/2014/main" id="{B96849FC-0325-47DE-9206-2D24126040A0}"/>
              </a:ext>
            </a:extLst>
          </p:cNvPr>
          <p:cNvSpPr>
            <a:spLocks noChangeShapeType="1"/>
          </p:cNvSpPr>
          <p:nvPr/>
        </p:nvSpPr>
        <p:spPr bwMode="auto">
          <a:xfrm>
            <a:off x="2681288" y="2979738"/>
            <a:ext cx="1620837" cy="854075"/>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4479" name="Text Box 15">
            <a:extLst>
              <a:ext uri="{FF2B5EF4-FFF2-40B4-BE49-F238E27FC236}">
                <a16:creationId xmlns:a16="http://schemas.microsoft.com/office/drawing/2014/main" id="{2D8D2A87-D8BC-4A8F-A8D3-BBE62F8FFA52}"/>
              </a:ext>
            </a:extLst>
          </p:cNvPr>
          <p:cNvSpPr txBox="1">
            <a:spLocks noChangeArrowheads="1"/>
          </p:cNvSpPr>
          <p:nvPr/>
        </p:nvSpPr>
        <p:spPr bwMode="auto">
          <a:xfrm>
            <a:off x="7451725" y="4014788"/>
            <a:ext cx="85566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微软雅黑" panose="020B0503020204020204" pitchFamily="34" charset="-122"/>
                <a:ea typeface="微软雅黑" panose="020B0503020204020204" pitchFamily="34" charset="-122"/>
                <a:hlinkClick r:id="rId2" action="ppaction://hlinksldjump"/>
              </a:rPr>
              <a:t>SKIP</a:t>
            </a:r>
            <a:endParaRPr lang="en-US" altLang="zh-CN">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4468"/>
                                        </p:tgtEl>
                                        <p:attrNameLst>
                                          <p:attrName>style.visibility</p:attrName>
                                        </p:attrNameLst>
                                      </p:cBhvr>
                                      <p:to>
                                        <p:strVal val="visible"/>
                                      </p:to>
                                    </p:set>
                                    <p:animEffect transition="in" filter="blinds(horizontal)">
                                      <p:cBhvr>
                                        <p:cTn id="7" dur="500"/>
                                        <p:tgtEl>
                                          <p:spTgt spid="5744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4469"/>
                                        </p:tgtEl>
                                        <p:attrNameLst>
                                          <p:attrName>style.visibility</p:attrName>
                                        </p:attrNameLst>
                                      </p:cBhvr>
                                      <p:to>
                                        <p:strVal val="visible"/>
                                      </p:to>
                                    </p:set>
                                    <p:animEffect transition="in" filter="blinds(horizontal)">
                                      <p:cBhvr>
                                        <p:cTn id="12" dur="500"/>
                                        <p:tgtEl>
                                          <p:spTgt spid="5744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4471"/>
                                        </p:tgtEl>
                                        <p:attrNameLst>
                                          <p:attrName>style.visibility</p:attrName>
                                        </p:attrNameLst>
                                      </p:cBhvr>
                                      <p:to>
                                        <p:strVal val="visible"/>
                                      </p:to>
                                    </p:set>
                                    <p:animEffect transition="in" filter="blinds(horizontal)">
                                      <p:cBhvr>
                                        <p:cTn id="17" dur="500"/>
                                        <p:tgtEl>
                                          <p:spTgt spid="5744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74472"/>
                                        </p:tgtEl>
                                        <p:attrNameLst>
                                          <p:attrName>style.visibility</p:attrName>
                                        </p:attrNameLst>
                                      </p:cBhvr>
                                      <p:to>
                                        <p:strVal val="visible"/>
                                      </p:to>
                                    </p:set>
                                    <p:animEffect transition="in" filter="blinds(horizontal)">
                                      <p:cBhvr>
                                        <p:cTn id="22" dur="500"/>
                                        <p:tgtEl>
                                          <p:spTgt spid="5744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74473"/>
                                        </p:tgtEl>
                                        <p:attrNameLst>
                                          <p:attrName>style.visibility</p:attrName>
                                        </p:attrNameLst>
                                      </p:cBhvr>
                                      <p:to>
                                        <p:strVal val="visible"/>
                                      </p:to>
                                    </p:set>
                                    <p:animEffect transition="in" filter="blinds(horizontal)">
                                      <p:cBhvr>
                                        <p:cTn id="27" dur="500"/>
                                        <p:tgtEl>
                                          <p:spTgt spid="57447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74474"/>
                                        </p:tgtEl>
                                        <p:attrNameLst>
                                          <p:attrName>style.visibility</p:attrName>
                                        </p:attrNameLst>
                                      </p:cBhvr>
                                      <p:to>
                                        <p:strVal val="visible"/>
                                      </p:to>
                                    </p:set>
                                    <p:animEffect transition="in" filter="blinds(horizontal)">
                                      <p:cBhvr>
                                        <p:cTn id="32" dur="500"/>
                                        <p:tgtEl>
                                          <p:spTgt spid="57447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74475"/>
                                        </p:tgtEl>
                                        <p:attrNameLst>
                                          <p:attrName>style.visibility</p:attrName>
                                        </p:attrNameLst>
                                      </p:cBhvr>
                                      <p:to>
                                        <p:strVal val="visible"/>
                                      </p:to>
                                    </p:set>
                                    <p:animEffect transition="in" filter="blinds(horizontal)">
                                      <p:cBhvr>
                                        <p:cTn id="37" dur="500"/>
                                        <p:tgtEl>
                                          <p:spTgt spid="57447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74476"/>
                                        </p:tgtEl>
                                        <p:attrNameLst>
                                          <p:attrName>style.visibility</p:attrName>
                                        </p:attrNameLst>
                                      </p:cBhvr>
                                      <p:to>
                                        <p:strVal val="visible"/>
                                      </p:to>
                                    </p:set>
                                    <p:animEffect transition="in" filter="blinds(horizontal)">
                                      <p:cBhvr>
                                        <p:cTn id="42" dur="500"/>
                                        <p:tgtEl>
                                          <p:spTgt spid="57447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74477"/>
                                        </p:tgtEl>
                                        <p:attrNameLst>
                                          <p:attrName>style.visibility</p:attrName>
                                        </p:attrNameLst>
                                      </p:cBhvr>
                                      <p:to>
                                        <p:strVal val="visible"/>
                                      </p:to>
                                    </p:set>
                                    <p:animEffect transition="in" filter="blinds(horizontal)">
                                      <p:cBhvr>
                                        <p:cTn id="47" dur="500"/>
                                        <p:tgtEl>
                                          <p:spTgt spid="57447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74478"/>
                                        </p:tgtEl>
                                        <p:attrNameLst>
                                          <p:attrName>style.visibility</p:attrName>
                                        </p:attrNameLst>
                                      </p:cBhvr>
                                      <p:to>
                                        <p:strVal val="visible"/>
                                      </p:to>
                                    </p:set>
                                    <p:animEffect transition="in" filter="blinds(horizontal)">
                                      <p:cBhvr>
                                        <p:cTn id="52" dur="500"/>
                                        <p:tgtEl>
                                          <p:spTgt spid="57447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74470"/>
                                        </p:tgtEl>
                                        <p:attrNameLst>
                                          <p:attrName>style.visibility</p:attrName>
                                        </p:attrNameLst>
                                      </p:cBhvr>
                                      <p:to>
                                        <p:strVal val="visible"/>
                                      </p:to>
                                    </p:set>
                                    <p:animEffect transition="in" filter="blinds(horizontal)">
                                      <p:cBhvr>
                                        <p:cTn id="57" dur="500"/>
                                        <p:tgtEl>
                                          <p:spTgt spid="57447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74479"/>
                                        </p:tgtEl>
                                        <p:attrNameLst>
                                          <p:attrName>style.visibility</p:attrName>
                                        </p:attrNameLst>
                                      </p:cBhvr>
                                      <p:to>
                                        <p:strVal val="visible"/>
                                      </p:to>
                                    </p:set>
                                    <p:animEffect transition="in" filter="blinds(horizontal)">
                                      <p:cBhvr>
                                        <p:cTn id="62" dur="500"/>
                                        <p:tgtEl>
                                          <p:spTgt spid="574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8" grpId="0" animBg="1"/>
      <p:bldP spid="574469" grpId="0" animBg="1"/>
      <p:bldP spid="574470" grpId="0"/>
      <p:bldP spid="574471" grpId="0"/>
      <p:bldP spid="574479"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5" name="Rectangle 3">
            <a:extLst>
              <a:ext uri="{FF2B5EF4-FFF2-40B4-BE49-F238E27FC236}">
                <a16:creationId xmlns:a16="http://schemas.microsoft.com/office/drawing/2014/main" id="{CBF72036-2360-4142-93F9-CCD6AD41BC23}"/>
              </a:ext>
            </a:extLst>
          </p:cNvPr>
          <p:cNvSpPr>
            <a:spLocks noGrp="1" noChangeArrowheads="1"/>
          </p:cNvSpPr>
          <p:nvPr>
            <p:ph type="title"/>
          </p:nvPr>
        </p:nvSpPr>
        <p:spPr>
          <a:xfrm>
            <a:off x="457200" y="53975"/>
            <a:ext cx="8229600" cy="561975"/>
          </a:xfrm>
        </p:spPr>
        <p:txBody>
          <a:bodyPr/>
          <a:lstStyle/>
          <a:p>
            <a:r>
              <a:rPr lang="zh-CN" altLang="en-US" sz="3600"/>
              <a:t>                                  递归过程调用举例</a:t>
            </a:r>
          </a:p>
        </p:txBody>
      </p:sp>
      <p:pic>
        <p:nvPicPr>
          <p:cNvPr id="648196" name="Picture 4">
            <a:extLst>
              <a:ext uri="{FF2B5EF4-FFF2-40B4-BE49-F238E27FC236}">
                <a16:creationId xmlns:a16="http://schemas.microsoft.com/office/drawing/2014/main" id="{E1E280A2-C9D4-4D99-B7DB-2AC2330949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1263" y="684213"/>
            <a:ext cx="3330575" cy="4868862"/>
          </a:xfrm>
          <a:prstGeom prst="rect">
            <a:avLst/>
          </a:prstGeom>
          <a:noFill/>
          <a:extLst>
            <a:ext uri="{909E8E84-426E-40DD-AFC4-6F175D3DCCD1}">
              <a14:hiddenFill xmlns:a14="http://schemas.microsoft.com/office/drawing/2010/main">
                <a:solidFill>
                  <a:srgbClr val="FFFFFF"/>
                </a:solidFill>
              </a14:hiddenFill>
            </a:ext>
          </a:extLst>
        </p:spPr>
      </p:pic>
      <p:sp>
        <p:nvSpPr>
          <p:cNvPr id="648197" name="Rectangle 5">
            <a:extLst>
              <a:ext uri="{FF2B5EF4-FFF2-40B4-BE49-F238E27FC236}">
                <a16:creationId xmlns:a16="http://schemas.microsoft.com/office/drawing/2014/main" id="{307AFDC7-4F32-479E-B813-DC787BA94C9B}"/>
              </a:ext>
            </a:extLst>
          </p:cNvPr>
          <p:cNvSpPr>
            <a:spLocks noChangeArrowheads="1"/>
          </p:cNvSpPr>
          <p:nvPr/>
        </p:nvSpPr>
        <p:spPr bwMode="auto">
          <a:xfrm>
            <a:off x="115888" y="157163"/>
            <a:ext cx="4140200" cy="2192337"/>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a:latin typeface="微软雅黑" panose="020B0503020204020204" pitchFamily="34" charset="-122"/>
                <a:ea typeface="微软雅黑" panose="020B0503020204020204" pitchFamily="34" charset="-122"/>
              </a:rPr>
              <a:t>int  nn_sum ( int n) </a:t>
            </a:r>
          </a:p>
          <a:p>
            <a:pPr>
              <a:lnSpc>
                <a:spcPct val="85000"/>
              </a:lnSpc>
            </a:pPr>
            <a:r>
              <a:rPr lang="en-US" altLang="zh-CN">
                <a:latin typeface="微软雅黑" panose="020B0503020204020204" pitchFamily="34" charset="-122"/>
                <a:ea typeface="微软雅黑" panose="020B0503020204020204" pitchFamily="34" charset="-122"/>
              </a:rPr>
              <a:t>{</a:t>
            </a:r>
          </a:p>
          <a:p>
            <a:pPr>
              <a:lnSpc>
                <a:spcPct val="85000"/>
              </a:lnSpc>
            </a:pPr>
            <a:r>
              <a:rPr lang="en-US" altLang="zh-CN">
                <a:latin typeface="微软雅黑" panose="020B0503020204020204" pitchFamily="34" charset="-122"/>
                <a:ea typeface="微软雅黑" panose="020B0503020204020204" pitchFamily="34" charset="-122"/>
              </a:rPr>
              <a:t>	int result;	</a:t>
            </a:r>
          </a:p>
          <a:p>
            <a:pPr>
              <a:lnSpc>
                <a:spcPct val="85000"/>
              </a:lnSpc>
            </a:pPr>
            <a:r>
              <a:rPr lang="en-US" altLang="zh-CN">
                <a:latin typeface="微软雅黑" panose="020B0503020204020204" pitchFamily="34" charset="-122"/>
                <a:ea typeface="微软雅黑" panose="020B0503020204020204" pitchFamily="34" charset="-122"/>
              </a:rPr>
              <a:t>	if  (n&lt;=0 )  </a:t>
            </a:r>
          </a:p>
          <a:p>
            <a:pPr>
              <a:lnSpc>
                <a:spcPct val="85000"/>
              </a:lnSpc>
            </a:pPr>
            <a:r>
              <a:rPr lang="en-US" altLang="zh-CN">
                <a:latin typeface="微软雅黑" panose="020B0503020204020204" pitchFamily="34" charset="-122"/>
                <a:ea typeface="微软雅黑" panose="020B0503020204020204" pitchFamily="34" charset="-122"/>
              </a:rPr>
              <a:t>	    result=0;   </a:t>
            </a:r>
          </a:p>
          <a:p>
            <a:pPr>
              <a:lnSpc>
                <a:spcPct val="85000"/>
              </a:lnSpc>
            </a:pPr>
            <a:r>
              <a:rPr lang="en-US" altLang="zh-CN">
                <a:latin typeface="微软雅黑" panose="020B0503020204020204" pitchFamily="34" charset="-122"/>
                <a:ea typeface="微软雅黑" panose="020B0503020204020204" pitchFamily="34" charset="-122"/>
              </a:rPr>
              <a:t>	else	</a:t>
            </a:r>
          </a:p>
          <a:p>
            <a:pPr>
              <a:lnSpc>
                <a:spcPct val="85000"/>
              </a:lnSpc>
            </a:pPr>
            <a:r>
              <a:rPr lang="en-US" altLang="zh-CN">
                <a:latin typeface="微软雅黑" panose="020B0503020204020204" pitchFamily="34" charset="-122"/>
                <a:ea typeface="微软雅黑" panose="020B0503020204020204" pitchFamily="34" charset="-122"/>
              </a:rPr>
              <a:t>	    result=n+nn_sum(n-1); </a:t>
            </a:r>
          </a:p>
          <a:p>
            <a:pPr>
              <a:lnSpc>
                <a:spcPct val="85000"/>
              </a:lnSpc>
            </a:pPr>
            <a:r>
              <a:rPr lang="en-US" altLang="zh-CN">
                <a:latin typeface="微软雅黑" panose="020B0503020204020204" pitchFamily="34" charset="-122"/>
                <a:ea typeface="微软雅黑" panose="020B0503020204020204" pitchFamily="34" charset="-122"/>
              </a:rPr>
              <a:t>	return  result</a:t>
            </a:r>
            <a:r>
              <a:rPr lang="zh-CN" altLang="en-US">
                <a:latin typeface="微软雅黑" panose="020B0503020204020204" pitchFamily="34" charset="-122"/>
                <a:ea typeface="微软雅黑" panose="020B0503020204020204" pitchFamily="34" charset="-122"/>
              </a:rPr>
              <a:t>；</a:t>
            </a:r>
          </a:p>
          <a:p>
            <a:pPr>
              <a:lnSpc>
                <a:spcPct val="85000"/>
              </a:lnSpc>
            </a:pPr>
            <a:r>
              <a:rPr lang="en-US" altLang="zh-CN">
                <a:latin typeface="微软雅黑" panose="020B0503020204020204" pitchFamily="34" charset="-122"/>
                <a:ea typeface="微软雅黑" panose="020B0503020204020204" pitchFamily="34" charset="-122"/>
              </a:rPr>
              <a:t>}</a:t>
            </a:r>
          </a:p>
        </p:txBody>
      </p:sp>
      <p:grpSp>
        <p:nvGrpSpPr>
          <p:cNvPr id="648198" name="Group 6">
            <a:extLst>
              <a:ext uri="{FF2B5EF4-FFF2-40B4-BE49-F238E27FC236}">
                <a16:creationId xmlns:a16="http://schemas.microsoft.com/office/drawing/2014/main" id="{5B03FEF7-9CB6-4947-86E8-51BBF16743BA}"/>
              </a:ext>
            </a:extLst>
          </p:cNvPr>
          <p:cNvGrpSpPr>
            <a:grpSpLocks/>
          </p:cNvGrpSpPr>
          <p:nvPr/>
        </p:nvGrpSpPr>
        <p:grpSpPr bwMode="auto">
          <a:xfrm>
            <a:off x="8351838" y="962025"/>
            <a:ext cx="539750" cy="1125538"/>
            <a:chOff x="5290" y="374"/>
            <a:chExt cx="340" cy="680"/>
          </a:xfrm>
        </p:grpSpPr>
        <p:sp>
          <p:nvSpPr>
            <p:cNvPr id="648199" name="AutoShape 7">
              <a:extLst>
                <a:ext uri="{FF2B5EF4-FFF2-40B4-BE49-F238E27FC236}">
                  <a16:creationId xmlns:a16="http://schemas.microsoft.com/office/drawing/2014/main" id="{C4703946-3926-4692-9118-F204F4915427}"/>
                </a:ext>
              </a:extLst>
            </p:cNvPr>
            <p:cNvSpPr>
              <a:spLocks/>
            </p:cNvSpPr>
            <p:nvPr/>
          </p:nvSpPr>
          <p:spPr bwMode="auto">
            <a:xfrm>
              <a:off x="5290" y="374"/>
              <a:ext cx="113" cy="680"/>
            </a:xfrm>
            <a:prstGeom prst="rightBrace">
              <a:avLst>
                <a:gd name="adj1" fmla="val 50147"/>
                <a:gd name="adj2" fmla="val 50000"/>
              </a:avLst>
            </a:prstGeom>
            <a:solidFill>
              <a:schemeClr val="bg1"/>
            </a:solidFill>
            <a:ln w="28575">
              <a:solidFill>
                <a:srgbClr val="FF33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48200" name="Text Box 8">
              <a:extLst>
                <a:ext uri="{FF2B5EF4-FFF2-40B4-BE49-F238E27FC236}">
                  <a16:creationId xmlns:a16="http://schemas.microsoft.com/office/drawing/2014/main" id="{AE759CD2-D3EB-4D50-83D1-F2378F57D452}"/>
                </a:ext>
              </a:extLst>
            </p:cNvPr>
            <p:cNvSpPr txBox="1">
              <a:spLocks noChangeArrowheads="1"/>
            </p:cNvSpPr>
            <p:nvPr/>
          </p:nvSpPr>
          <p:spPr bwMode="auto">
            <a:xfrm>
              <a:off x="5403" y="601"/>
              <a:ext cx="227" cy="22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P</a:t>
              </a:r>
            </a:p>
          </p:txBody>
        </p:sp>
      </p:grpSp>
      <p:grpSp>
        <p:nvGrpSpPr>
          <p:cNvPr id="648205" name="Group 13">
            <a:extLst>
              <a:ext uri="{FF2B5EF4-FFF2-40B4-BE49-F238E27FC236}">
                <a16:creationId xmlns:a16="http://schemas.microsoft.com/office/drawing/2014/main" id="{C3C04B45-6140-46E3-8044-1E0BF79D6792}"/>
              </a:ext>
            </a:extLst>
          </p:cNvPr>
          <p:cNvGrpSpPr>
            <a:grpSpLocks/>
          </p:cNvGrpSpPr>
          <p:nvPr/>
        </p:nvGrpSpPr>
        <p:grpSpPr bwMode="auto">
          <a:xfrm>
            <a:off x="8351838" y="2178050"/>
            <a:ext cx="539750" cy="1371600"/>
            <a:chOff x="5290" y="1139"/>
            <a:chExt cx="340" cy="864"/>
          </a:xfrm>
        </p:grpSpPr>
        <p:sp>
          <p:nvSpPr>
            <p:cNvPr id="648206" name="AutoShape 14">
              <a:extLst>
                <a:ext uri="{FF2B5EF4-FFF2-40B4-BE49-F238E27FC236}">
                  <a16:creationId xmlns:a16="http://schemas.microsoft.com/office/drawing/2014/main" id="{38C126C9-9954-433B-8EA9-5A9BB3836441}"/>
                </a:ext>
              </a:extLst>
            </p:cNvPr>
            <p:cNvSpPr>
              <a:spLocks/>
            </p:cNvSpPr>
            <p:nvPr/>
          </p:nvSpPr>
          <p:spPr bwMode="auto">
            <a:xfrm>
              <a:off x="5290" y="1139"/>
              <a:ext cx="113" cy="794"/>
            </a:xfrm>
            <a:prstGeom prst="rightBrace">
              <a:avLst>
                <a:gd name="adj1" fmla="val 58555"/>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48207" name="Text Box 15">
              <a:extLst>
                <a:ext uri="{FF2B5EF4-FFF2-40B4-BE49-F238E27FC236}">
                  <a16:creationId xmlns:a16="http://schemas.microsoft.com/office/drawing/2014/main" id="{D692EB03-2816-404F-9ABA-08B25F045BDC}"/>
                </a:ext>
              </a:extLst>
            </p:cNvPr>
            <p:cNvSpPr txBox="1">
              <a:spLocks noChangeArrowheads="1"/>
            </p:cNvSpPr>
            <p:nvPr/>
          </p:nvSpPr>
          <p:spPr bwMode="auto">
            <a:xfrm>
              <a:off x="5341" y="1253"/>
              <a:ext cx="289" cy="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Sum(n)</a:t>
              </a:r>
            </a:p>
          </p:txBody>
        </p:sp>
      </p:grpSp>
      <p:grpSp>
        <p:nvGrpSpPr>
          <p:cNvPr id="648208" name="Group 16">
            <a:extLst>
              <a:ext uri="{FF2B5EF4-FFF2-40B4-BE49-F238E27FC236}">
                <a16:creationId xmlns:a16="http://schemas.microsoft.com/office/drawing/2014/main" id="{11668066-B6F6-4CDD-B7CE-50677176C43B}"/>
              </a:ext>
            </a:extLst>
          </p:cNvPr>
          <p:cNvGrpSpPr>
            <a:grpSpLocks/>
          </p:cNvGrpSpPr>
          <p:nvPr/>
        </p:nvGrpSpPr>
        <p:grpSpPr bwMode="auto">
          <a:xfrm>
            <a:off x="8351838" y="3482975"/>
            <a:ext cx="539750" cy="1439863"/>
            <a:chOff x="5290" y="1139"/>
            <a:chExt cx="340" cy="864"/>
          </a:xfrm>
        </p:grpSpPr>
        <p:sp>
          <p:nvSpPr>
            <p:cNvPr id="648209" name="AutoShape 17">
              <a:extLst>
                <a:ext uri="{FF2B5EF4-FFF2-40B4-BE49-F238E27FC236}">
                  <a16:creationId xmlns:a16="http://schemas.microsoft.com/office/drawing/2014/main" id="{0E4C1BC9-0D5E-494A-A282-F36CF0538617}"/>
                </a:ext>
              </a:extLst>
            </p:cNvPr>
            <p:cNvSpPr>
              <a:spLocks/>
            </p:cNvSpPr>
            <p:nvPr/>
          </p:nvSpPr>
          <p:spPr bwMode="auto">
            <a:xfrm>
              <a:off x="5290" y="1139"/>
              <a:ext cx="113" cy="794"/>
            </a:xfrm>
            <a:prstGeom prst="rightBrace">
              <a:avLst>
                <a:gd name="adj1" fmla="val 58555"/>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48210" name="Text Box 18">
              <a:extLst>
                <a:ext uri="{FF2B5EF4-FFF2-40B4-BE49-F238E27FC236}">
                  <a16:creationId xmlns:a16="http://schemas.microsoft.com/office/drawing/2014/main" id="{BA007872-3633-45B7-AB95-A32015CB167F}"/>
                </a:ext>
              </a:extLst>
            </p:cNvPr>
            <p:cNvSpPr txBox="1">
              <a:spLocks noChangeArrowheads="1"/>
            </p:cNvSpPr>
            <p:nvPr/>
          </p:nvSpPr>
          <p:spPr bwMode="auto">
            <a:xfrm>
              <a:off x="5341" y="1253"/>
              <a:ext cx="289" cy="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Sum(n-1)</a:t>
              </a:r>
            </a:p>
          </p:txBody>
        </p:sp>
      </p:grpSp>
      <p:sp>
        <p:nvSpPr>
          <p:cNvPr id="648230" name="Text Box 38">
            <a:extLst>
              <a:ext uri="{FF2B5EF4-FFF2-40B4-BE49-F238E27FC236}">
                <a16:creationId xmlns:a16="http://schemas.microsoft.com/office/drawing/2014/main" id="{2C653242-58C7-46BC-8FBC-8657252C932D}"/>
              </a:ext>
            </a:extLst>
          </p:cNvPr>
          <p:cNvSpPr txBox="1">
            <a:spLocks noChangeArrowheads="1"/>
          </p:cNvSpPr>
          <p:nvPr/>
        </p:nvSpPr>
        <p:spPr bwMode="auto">
          <a:xfrm>
            <a:off x="7991475" y="3797300"/>
            <a:ext cx="225425" cy="27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n</a:t>
            </a:r>
          </a:p>
        </p:txBody>
      </p:sp>
      <p:pic>
        <p:nvPicPr>
          <p:cNvPr id="648236" name="Picture 44">
            <a:extLst>
              <a:ext uri="{FF2B5EF4-FFF2-40B4-BE49-F238E27FC236}">
                <a16:creationId xmlns:a16="http://schemas.microsoft.com/office/drawing/2014/main" id="{804CD757-7D3C-4194-A4ED-A4B376AE9B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 y="2393950"/>
            <a:ext cx="3267075" cy="4464050"/>
          </a:xfrm>
          <a:prstGeom prst="rect">
            <a:avLst/>
          </a:prstGeom>
          <a:noFill/>
          <a:extLst>
            <a:ext uri="{909E8E84-426E-40DD-AFC4-6F175D3DCCD1}">
              <a14:hiddenFill xmlns:a14="http://schemas.microsoft.com/office/drawing/2010/main">
                <a:solidFill>
                  <a:srgbClr val="FFFFFF"/>
                </a:solidFill>
              </a14:hiddenFill>
            </a:ext>
          </a:extLst>
        </p:spPr>
      </p:pic>
      <p:sp>
        <p:nvSpPr>
          <p:cNvPr id="648235" name="Text Box 43">
            <a:extLst>
              <a:ext uri="{FF2B5EF4-FFF2-40B4-BE49-F238E27FC236}">
                <a16:creationId xmlns:a16="http://schemas.microsoft.com/office/drawing/2014/main" id="{C4226A53-F093-4779-827E-EE3A26921D79}"/>
              </a:ext>
            </a:extLst>
          </p:cNvPr>
          <p:cNvSpPr txBox="1">
            <a:spLocks noChangeArrowheads="1"/>
          </p:cNvSpPr>
          <p:nvPr/>
        </p:nvSpPr>
        <p:spPr bwMode="auto">
          <a:xfrm>
            <a:off x="2951163" y="5724525"/>
            <a:ext cx="5986462" cy="854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3333CC"/>
                </a:solidFill>
                <a:latin typeface="微软雅黑" panose="020B0503020204020204" pitchFamily="34" charset="-122"/>
                <a:ea typeface="微软雅黑" panose="020B0503020204020204" pitchFamily="34" charset="-122"/>
              </a:rPr>
              <a:t>时间开销：每次递归执行</a:t>
            </a:r>
            <a:r>
              <a:rPr lang="en-US" altLang="zh-CN" sz="2000">
                <a:solidFill>
                  <a:srgbClr val="3333CC"/>
                </a:solidFill>
                <a:latin typeface="微软雅黑" panose="020B0503020204020204" pitchFamily="34" charset="-122"/>
                <a:ea typeface="微软雅黑" panose="020B0503020204020204" pitchFamily="34" charset="-122"/>
              </a:rPr>
              <a:t>16</a:t>
            </a:r>
            <a:r>
              <a:rPr lang="zh-CN" altLang="en-US" sz="2000">
                <a:solidFill>
                  <a:srgbClr val="3333CC"/>
                </a:solidFill>
                <a:latin typeface="微软雅黑" panose="020B0503020204020204" pitchFamily="34" charset="-122"/>
                <a:ea typeface="微软雅黑" panose="020B0503020204020204" pitchFamily="34" charset="-122"/>
              </a:rPr>
              <a:t>条指令，共</a:t>
            </a:r>
            <a:r>
              <a:rPr lang="en-US" altLang="zh-CN" sz="2000">
                <a:solidFill>
                  <a:srgbClr val="3333CC"/>
                </a:solidFill>
                <a:latin typeface="微软雅黑" panose="020B0503020204020204" pitchFamily="34" charset="-122"/>
                <a:ea typeface="微软雅黑" panose="020B0503020204020204" pitchFamily="34" charset="-122"/>
              </a:rPr>
              <a:t>16n</a:t>
            </a:r>
            <a:r>
              <a:rPr lang="zh-CN" altLang="en-US" sz="2000">
                <a:solidFill>
                  <a:srgbClr val="3333CC"/>
                </a:solidFill>
                <a:latin typeface="微软雅黑" panose="020B0503020204020204" pitchFamily="34" charset="-122"/>
                <a:ea typeface="微软雅黑" panose="020B0503020204020204" pitchFamily="34" charset="-122"/>
              </a:rPr>
              <a:t>条指令</a:t>
            </a:r>
          </a:p>
          <a:p>
            <a:pPr>
              <a:spcBef>
                <a:spcPct val="50000"/>
              </a:spcBef>
            </a:pPr>
            <a:r>
              <a:rPr lang="zh-CN" altLang="en-US" sz="2000">
                <a:solidFill>
                  <a:srgbClr val="3333CC"/>
                </a:solidFill>
                <a:latin typeface="微软雅黑" panose="020B0503020204020204" pitchFamily="34" charset="-122"/>
                <a:ea typeface="微软雅黑" panose="020B0503020204020204" pitchFamily="34" charset="-122"/>
              </a:rPr>
              <a:t>空间开销：一次调用增加</a:t>
            </a:r>
            <a:r>
              <a:rPr lang="en-US" altLang="zh-CN" sz="2000">
                <a:solidFill>
                  <a:srgbClr val="3333CC"/>
                </a:solidFill>
                <a:latin typeface="微软雅黑" panose="020B0503020204020204" pitchFamily="34" charset="-122"/>
                <a:ea typeface="微软雅黑" panose="020B0503020204020204" pitchFamily="34" charset="-122"/>
              </a:rPr>
              <a:t>16B</a:t>
            </a:r>
            <a:r>
              <a:rPr lang="zh-CN" altLang="en-US" sz="2000">
                <a:solidFill>
                  <a:srgbClr val="3333CC"/>
                </a:solidFill>
                <a:latin typeface="微软雅黑" panose="020B0503020204020204" pitchFamily="34" charset="-122"/>
                <a:ea typeface="微软雅黑" panose="020B0503020204020204" pitchFamily="34" charset="-122"/>
              </a:rPr>
              <a:t>栈帧，共</a:t>
            </a:r>
            <a:r>
              <a:rPr lang="en-US" altLang="zh-CN" sz="2000">
                <a:solidFill>
                  <a:srgbClr val="3333CC"/>
                </a:solidFill>
                <a:latin typeface="微软雅黑" panose="020B0503020204020204" pitchFamily="34" charset="-122"/>
                <a:ea typeface="微软雅黑" panose="020B0503020204020204" pitchFamily="34" charset="-122"/>
              </a:rPr>
              <a:t>16n+12</a:t>
            </a:r>
          </a:p>
        </p:txBody>
      </p:sp>
      <p:sp>
        <p:nvSpPr>
          <p:cNvPr id="648237" name="Text Box 45">
            <a:extLst>
              <a:ext uri="{FF2B5EF4-FFF2-40B4-BE49-F238E27FC236}">
                <a16:creationId xmlns:a16="http://schemas.microsoft.com/office/drawing/2014/main" id="{B96BF116-8401-429E-B483-6C74F99D44CF}"/>
              </a:ext>
            </a:extLst>
          </p:cNvPr>
          <p:cNvSpPr txBox="1">
            <a:spLocks noChangeArrowheads="1"/>
          </p:cNvSpPr>
          <p:nvPr/>
        </p:nvSpPr>
        <p:spPr bwMode="auto">
          <a:xfrm>
            <a:off x="3806825" y="4778375"/>
            <a:ext cx="85566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微软雅黑" panose="020B0503020204020204" pitchFamily="34" charset="-122"/>
                <a:ea typeface="微软雅黑" panose="020B0503020204020204" pitchFamily="34" charset="-122"/>
                <a:hlinkClick r:id="" action="ppaction://hlinkshowjump?jump=previousslide"/>
              </a:rPr>
              <a:t>BACK</a:t>
            </a:r>
            <a:endParaRPr lang="en-US" altLang="zh-CN">
              <a:latin typeface="微软雅黑" panose="020B0503020204020204" pitchFamily="34" charset="-122"/>
              <a:ea typeface="微软雅黑" panose="020B0503020204020204" pitchFamily="34" charset="-122"/>
            </a:endParaRPr>
          </a:p>
        </p:txBody>
      </p:sp>
      <p:sp>
        <p:nvSpPr>
          <p:cNvPr id="648238" name="Text Box 46">
            <a:extLst>
              <a:ext uri="{FF2B5EF4-FFF2-40B4-BE49-F238E27FC236}">
                <a16:creationId xmlns:a16="http://schemas.microsoft.com/office/drawing/2014/main" id="{0AB15265-5B8D-4568-8FB2-1EA0E4573230}"/>
              </a:ext>
            </a:extLst>
          </p:cNvPr>
          <p:cNvSpPr txBox="1">
            <a:spLocks noChangeArrowheads="1"/>
          </p:cNvSpPr>
          <p:nvPr/>
        </p:nvSpPr>
        <p:spPr bwMode="auto">
          <a:xfrm>
            <a:off x="5562600" y="908050"/>
            <a:ext cx="2339975" cy="3810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900">
                <a:solidFill>
                  <a:srgbClr val="3333CC"/>
                </a:solidFill>
                <a:latin typeface="微软雅黑" panose="020B0503020204020204" pitchFamily="34" charset="-122"/>
                <a:ea typeface="微软雅黑" panose="020B0503020204020204" pitchFamily="34" charset="-122"/>
              </a:rPr>
              <a:t>P</a:t>
            </a:r>
            <a:r>
              <a:rPr lang="zh-CN" altLang="en-US" sz="1900">
                <a:solidFill>
                  <a:srgbClr val="3333CC"/>
                </a:solidFill>
                <a:latin typeface="微软雅黑" panose="020B0503020204020204" pitchFamily="34" charset="-122"/>
                <a:ea typeface="微软雅黑" panose="020B0503020204020204" pitchFamily="34" charset="-122"/>
              </a:rPr>
              <a:t>的栈帧至少占</a:t>
            </a:r>
            <a:r>
              <a:rPr lang="en-US" altLang="zh-CN" sz="1900">
                <a:solidFill>
                  <a:srgbClr val="3333CC"/>
                </a:solidFill>
                <a:latin typeface="微软雅黑" panose="020B0503020204020204" pitchFamily="34" charset="-122"/>
                <a:ea typeface="微软雅黑" panose="020B0503020204020204" pitchFamily="34" charset="-122"/>
              </a:rPr>
              <a:t>12B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8238"/>
                                        </p:tgtEl>
                                        <p:attrNameLst>
                                          <p:attrName>style.visibility</p:attrName>
                                        </p:attrNameLst>
                                      </p:cBhvr>
                                      <p:to>
                                        <p:strVal val="visible"/>
                                      </p:to>
                                    </p:set>
                                    <p:animEffect transition="in" filter="blinds(horizontal)">
                                      <p:cBhvr>
                                        <p:cTn id="7" dur="500"/>
                                        <p:tgtEl>
                                          <p:spTgt spid="648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238"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85B84DF2-FA37-4E83-81D5-89299DC9D09E}"/>
              </a:ext>
            </a:extLst>
          </p:cNvPr>
          <p:cNvSpPr>
            <a:spLocks noGrp="1" noChangeArrowheads="1"/>
          </p:cNvSpPr>
          <p:nvPr>
            <p:ph type="ctrTitle"/>
          </p:nvPr>
        </p:nvSpPr>
        <p:spPr>
          <a:xfrm>
            <a:off x="476250" y="204788"/>
            <a:ext cx="8145463" cy="5969000"/>
          </a:xfrm>
        </p:spPr>
        <p:txBody>
          <a:bodyPr/>
          <a:lstStyle/>
          <a:p>
            <a:pPr eaLnBrk="1" hangingPunct="1">
              <a:lnSpc>
                <a:spcPct val="135000"/>
              </a:lnSpc>
            </a:pPr>
            <a:br>
              <a:rPr lang="en-US" altLang="zh-CN"/>
            </a:br>
            <a:br>
              <a:rPr lang="zh-CN" altLang="en-US">
                <a:solidFill>
                  <a:srgbClr val="FF0000"/>
                </a:solidFill>
              </a:rPr>
            </a:br>
            <a:r>
              <a:rPr lang="zh-CN" altLang="en-US">
                <a:solidFill>
                  <a:srgbClr val="FF0000"/>
                </a:solidFill>
              </a:rPr>
              <a:t>第三章 程序的转换与机器级表示</a:t>
            </a:r>
            <a:br>
              <a:rPr lang="zh-CN" altLang="en-US">
                <a:solidFill>
                  <a:srgbClr val="FF0000"/>
                </a:solidFill>
              </a:rPr>
            </a:br>
            <a:br>
              <a:rPr lang="zh-CN" altLang="en-US">
                <a:solidFill>
                  <a:srgbClr val="FF0000"/>
                </a:solidFill>
              </a:rPr>
            </a:br>
            <a:r>
              <a:rPr lang="zh-CN" altLang="en-US" sz="2800">
                <a:solidFill>
                  <a:srgbClr val="3333CC"/>
                </a:solidFill>
                <a:latin typeface="微软雅黑" panose="020B0503020204020204" pitchFamily="34" charset="-122"/>
                <a:ea typeface="微软雅黑" panose="020B0503020204020204" pitchFamily="34" charset="-122"/>
              </a:rPr>
              <a:t>程序转换概述</a:t>
            </a:r>
            <a:br>
              <a:rPr lang="zh-CN" altLang="en-US" sz="2800">
                <a:solidFill>
                  <a:srgbClr val="3333CC"/>
                </a:solidFill>
                <a:latin typeface="微软雅黑" panose="020B0503020204020204" pitchFamily="34" charset="-122"/>
                <a:ea typeface="微软雅黑" panose="020B0503020204020204" pitchFamily="34" charset="-122"/>
              </a:rPr>
            </a:br>
            <a:r>
              <a:rPr lang="en-US" altLang="zh-CN" sz="2800">
                <a:solidFill>
                  <a:srgbClr val="3333CC"/>
                </a:solidFill>
                <a:latin typeface="微软雅黑" panose="020B0503020204020204" pitchFamily="34" charset="-122"/>
                <a:ea typeface="微软雅黑" panose="020B0503020204020204" pitchFamily="34" charset="-122"/>
              </a:rPr>
              <a:t>IA-32 /x86-64</a:t>
            </a:r>
            <a:r>
              <a:rPr lang="zh-CN" altLang="en-US" sz="2800">
                <a:solidFill>
                  <a:srgbClr val="3333CC"/>
                </a:solidFill>
                <a:latin typeface="微软雅黑" panose="020B0503020204020204" pitchFamily="34" charset="-122"/>
                <a:ea typeface="微软雅黑" panose="020B0503020204020204" pitchFamily="34" charset="-122"/>
              </a:rPr>
              <a:t>指令系统</a:t>
            </a:r>
            <a:br>
              <a:rPr lang="en-US" altLang="zh-CN" sz="2800">
                <a:solidFill>
                  <a:srgbClr val="3333CC"/>
                </a:solidFill>
                <a:latin typeface="微软雅黑" panose="020B0503020204020204" pitchFamily="34" charset="-122"/>
                <a:ea typeface="微软雅黑" panose="020B0503020204020204" pitchFamily="34" charset="-122"/>
              </a:rPr>
            </a:br>
            <a:r>
              <a:rPr lang="en-US" altLang="zh-CN" sz="2800">
                <a:solidFill>
                  <a:srgbClr val="3333CC"/>
                </a:solidFill>
                <a:latin typeface="微软雅黑" panose="020B0503020204020204" pitchFamily="34" charset="-122"/>
                <a:ea typeface="微软雅黑" panose="020B0503020204020204" pitchFamily="34" charset="-122"/>
              </a:rPr>
              <a:t>C</a:t>
            </a:r>
            <a:r>
              <a:rPr lang="zh-CN" altLang="en-US" sz="2800">
                <a:solidFill>
                  <a:srgbClr val="3333CC"/>
                </a:solidFill>
                <a:latin typeface="微软雅黑" panose="020B0503020204020204" pitchFamily="34" charset="-122"/>
                <a:ea typeface="微软雅黑" panose="020B0503020204020204" pitchFamily="34" charset="-122"/>
              </a:rPr>
              <a:t>语言程序的机器级表示</a:t>
            </a:r>
            <a:br>
              <a:rPr lang="zh-CN" altLang="en-US" sz="2800">
                <a:solidFill>
                  <a:srgbClr val="3333CC"/>
                </a:solidFill>
                <a:latin typeface="微软雅黑" panose="020B0503020204020204" pitchFamily="34" charset="-122"/>
                <a:ea typeface="微软雅黑" panose="020B0503020204020204" pitchFamily="34" charset="-122"/>
              </a:rPr>
            </a:br>
            <a:r>
              <a:rPr lang="zh-CN" altLang="en-US" sz="2800">
                <a:solidFill>
                  <a:srgbClr val="3333CC"/>
                </a:solidFill>
                <a:latin typeface="微软雅黑" panose="020B0503020204020204" pitchFamily="34" charset="-122"/>
                <a:ea typeface="微软雅黑" panose="020B0503020204020204" pitchFamily="34" charset="-122"/>
              </a:rPr>
              <a:t>复杂数据类型的分配和访问</a:t>
            </a:r>
            <a:br>
              <a:rPr lang="zh-CN" altLang="en-US" sz="2800">
                <a:solidFill>
                  <a:srgbClr val="3333CC"/>
                </a:solidFill>
                <a:latin typeface="微软雅黑" panose="020B0503020204020204" pitchFamily="34" charset="-122"/>
                <a:ea typeface="微软雅黑" panose="020B0503020204020204" pitchFamily="34" charset="-122"/>
              </a:rPr>
            </a:br>
            <a:r>
              <a:rPr lang="zh-CN" altLang="en-US" sz="2800">
                <a:solidFill>
                  <a:srgbClr val="3333CC"/>
                </a:solidFill>
                <a:latin typeface="微软雅黑" panose="020B0503020204020204" pitchFamily="34" charset="-122"/>
                <a:ea typeface="微软雅黑" panose="020B0503020204020204" pitchFamily="34" charset="-122"/>
              </a:rPr>
              <a:t>越界访问和缓冲区溢出、</a:t>
            </a:r>
            <a:r>
              <a:rPr lang="en-US" altLang="zh-CN" sz="2800">
                <a:solidFill>
                  <a:srgbClr val="3333CC"/>
                </a:solidFill>
                <a:latin typeface="微软雅黑" panose="020B0503020204020204" pitchFamily="34" charset="-122"/>
                <a:ea typeface="微软雅黑" panose="020B0503020204020204" pitchFamily="34" charset="-122"/>
              </a:rPr>
              <a:t>x86-64</a:t>
            </a:r>
            <a:r>
              <a:rPr lang="zh-CN" altLang="en-US" sz="2800">
                <a:solidFill>
                  <a:srgbClr val="3333CC"/>
                </a:solidFill>
                <a:latin typeface="微软雅黑" panose="020B0503020204020204" pitchFamily="34" charset="-122"/>
                <a:ea typeface="微软雅黑" panose="020B0503020204020204" pitchFamily="34" charset="-122"/>
              </a:rPr>
              <a:t>架构</a:t>
            </a:r>
            <a:endParaRPr lang="en-US" altLang="zh-CN" sz="2800">
              <a:solidFill>
                <a:srgbClr val="3333CC"/>
              </a:solidFill>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a:extLst>
              <a:ext uri="{FF2B5EF4-FFF2-40B4-BE49-F238E27FC236}">
                <a16:creationId xmlns:a16="http://schemas.microsoft.com/office/drawing/2014/main" id="{43D8A8C8-DF44-4C61-8FC9-47D9BEF2FF61}"/>
              </a:ext>
            </a:extLst>
          </p:cNvPr>
          <p:cNvSpPr>
            <a:spLocks noGrp="1" noChangeArrowheads="1"/>
          </p:cNvSpPr>
          <p:nvPr>
            <p:ph type="title"/>
          </p:nvPr>
        </p:nvSpPr>
        <p:spPr>
          <a:xfrm>
            <a:off x="457200" y="53975"/>
            <a:ext cx="8229600" cy="561975"/>
          </a:xfrm>
        </p:spPr>
        <p:txBody>
          <a:bodyPr/>
          <a:lstStyle/>
          <a:p>
            <a:r>
              <a:rPr lang="zh-CN" altLang="en-US"/>
              <a:t>逆向工程举例</a:t>
            </a:r>
          </a:p>
        </p:txBody>
      </p:sp>
      <p:sp>
        <p:nvSpPr>
          <p:cNvPr id="582660" name="Rectangle 4">
            <a:extLst>
              <a:ext uri="{FF2B5EF4-FFF2-40B4-BE49-F238E27FC236}">
                <a16:creationId xmlns:a16="http://schemas.microsoft.com/office/drawing/2014/main" id="{85669FEA-99E2-41BB-A773-F8DE62850337}"/>
              </a:ext>
            </a:extLst>
          </p:cNvPr>
          <p:cNvSpPr>
            <a:spLocks noChangeArrowheads="1"/>
          </p:cNvSpPr>
          <p:nvPr/>
        </p:nvSpPr>
        <p:spPr bwMode="auto">
          <a:xfrm>
            <a:off x="5472113" y="684213"/>
            <a:ext cx="3508375"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542925" algn="l"/>
              </a:tabLst>
              <a:defRPr>
                <a:solidFill>
                  <a:schemeClr val="tx1"/>
                </a:solidFill>
                <a:latin typeface="Arial" panose="020B0604020202020204" pitchFamily="34" charset="0"/>
                <a:ea typeface="宋体" panose="02010600030101010101" pitchFamily="2" charset="-122"/>
              </a:defRPr>
            </a:lvl1pPr>
            <a:lvl2pPr>
              <a:tabLst>
                <a:tab pos="542925" algn="l"/>
              </a:tabLst>
              <a:defRPr>
                <a:solidFill>
                  <a:schemeClr val="tx1"/>
                </a:solidFill>
                <a:latin typeface="Arial" panose="020B0604020202020204" pitchFamily="34" charset="0"/>
                <a:ea typeface="宋体" panose="02010600030101010101" pitchFamily="2" charset="-122"/>
              </a:defRPr>
            </a:lvl2pPr>
            <a:lvl3pPr>
              <a:tabLst>
                <a:tab pos="542925" algn="l"/>
              </a:tabLst>
              <a:defRPr>
                <a:solidFill>
                  <a:schemeClr val="tx1"/>
                </a:solidFill>
                <a:latin typeface="Arial" panose="020B0604020202020204" pitchFamily="34" charset="0"/>
                <a:ea typeface="宋体" panose="02010600030101010101" pitchFamily="2" charset="-122"/>
              </a:defRPr>
            </a:lvl3pPr>
            <a:lvl4pPr>
              <a:tabLst>
                <a:tab pos="542925" algn="l"/>
              </a:tabLst>
              <a:defRPr>
                <a:solidFill>
                  <a:schemeClr val="tx1"/>
                </a:solidFill>
                <a:latin typeface="Arial" panose="020B0604020202020204" pitchFamily="34" charset="0"/>
                <a:ea typeface="宋体" panose="02010600030101010101" pitchFamily="2" charset="-122"/>
              </a:defRPr>
            </a:lvl4pPr>
            <a:lvl5pPr>
              <a:tabLst>
                <a:tab pos="542925" algn="l"/>
              </a:tabLst>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tabLst>
                <a:tab pos="542925" algn="l"/>
              </a:tabLs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tabLst>
                <a:tab pos="542925" algn="l"/>
              </a:tabLs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tabLst>
                <a:tab pos="542925" algn="l"/>
              </a:tabLs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tabLst>
                <a:tab pos="542925" algn="l"/>
              </a:tabLst>
              <a:defRPr>
                <a:solidFill>
                  <a:schemeClr val="tx1"/>
                </a:solidFill>
                <a:latin typeface="Arial" panose="020B0604020202020204" pitchFamily="34" charset="0"/>
                <a:ea typeface="宋体" panose="02010600030101010101" pitchFamily="2" charset="-122"/>
              </a:defRPr>
            </a:lvl9pPr>
          </a:lstStyle>
          <a:p>
            <a:pPr eaLnBrk="1" hangingPunct="1"/>
            <a:r>
              <a:rPr lang="zh-CN" altLang="en-US" b="0"/>
              <a:t>  </a:t>
            </a:r>
            <a:r>
              <a:rPr lang="en-US" altLang="zh-CN">
                <a:latin typeface="微软雅黑" panose="020B0503020204020204" pitchFamily="34" charset="-122"/>
                <a:ea typeface="微软雅黑" panose="020B0503020204020204" pitchFamily="34" charset="-122"/>
              </a:rPr>
              <a:t>movl  	8(%ebp), %ebx</a:t>
            </a:r>
          </a:p>
          <a:p>
            <a:pPr eaLnBrk="1" hangingPunct="1"/>
            <a:r>
              <a:rPr lang="en-US" altLang="zh-CN">
                <a:latin typeface="微软雅黑" panose="020B0503020204020204" pitchFamily="34" charset="-122"/>
                <a:ea typeface="微软雅黑" panose="020B0503020204020204" pitchFamily="34" charset="-122"/>
              </a:rPr>
              <a:t>  movl  	$0, %eax</a:t>
            </a:r>
          </a:p>
          <a:p>
            <a:pPr eaLnBrk="1" hangingPunct="1"/>
            <a:r>
              <a:rPr lang="en-US" altLang="zh-CN">
                <a:latin typeface="微软雅黑" panose="020B0503020204020204" pitchFamily="34" charset="-122"/>
                <a:ea typeface="微软雅黑" panose="020B0503020204020204" pitchFamily="34" charset="-122"/>
              </a:rPr>
              <a:t>  movl  	$0, %ecx</a:t>
            </a:r>
          </a:p>
          <a:p>
            <a:pPr eaLnBrk="1" hangingPunct="1"/>
            <a:r>
              <a:rPr lang="en-US" altLang="zh-CN">
                <a:latin typeface="微软雅黑" panose="020B0503020204020204" pitchFamily="34" charset="-122"/>
                <a:ea typeface="微软雅黑" panose="020B0503020204020204" pitchFamily="34" charset="-122"/>
              </a:rPr>
              <a:t>.L12:</a:t>
            </a:r>
          </a:p>
          <a:p>
            <a:pPr eaLnBrk="1" hangingPunct="1"/>
            <a:r>
              <a:rPr lang="en-US" altLang="zh-CN">
                <a:latin typeface="微软雅黑" panose="020B0503020204020204" pitchFamily="34" charset="-122"/>
                <a:ea typeface="微软雅黑" panose="020B0503020204020204" pitchFamily="34" charset="-122"/>
              </a:rPr>
              <a:t>  </a:t>
            </a:r>
            <a:r>
              <a:rPr lang="en-US" altLang="zh-CN">
                <a:solidFill>
                  <a:srgbClr val="0000FF"/>
                </a:solidFill>
                <a:latin typeface="微软雅黑" panose="020B0503020204020204" pitchFamily="34" charset="-122"/>
                <a:ea typeface="微软雅黑" panose="020B0503020204020204" pitchFamily="34" charset="-122"/>
              </a:rPr>
              <a:t>leal   	(%eax,%eax), %edx</a:t>
            </a:r>
          </a:p>
          <a:p>
            <a:pPr eaLnBrk="1" hangingPunct="1"/>
            <a:r>
              <a:rPr lang="en-US" altLang="zh-CN">
                <a:solidFill>
                  <a:srgbClr val="0000FF"/>
                </a:solidFill>
                <a:latin typeface="微软雅黑" panose="020B0503020204020204" pitchFamily="34" charset="-122"/>
                <a:ea typeface="微软雅黑" panose="020B0503020204020204" pitchFamily="34" charset="-122"/>
              </a:rPr>
              <a:t>  movl  	%ebx, %eax</a:t>
            </a:r>
          </a:p>
          <a:p>
            <a:pPr eaLnBrk="1" hangingPunct="1"/>
            <a:r>
              <a:rPr lang="en-US" altLang="zh-CN">
                <a:solidFill>
                  <a:srgbClr val="0000FF"/>
                </a:solidFill>
                <a:latin typeface="微软雅黑" panose="020B0503020204020204" pitchFamily="34" charset="-122"/>
                <a:ea typeface="微软雅黑" panose="020B0503020204020204" pitchFamily="34" charset="-122"/>
              </a:rPr>
              <a:t>  andl  	$1, %eax</a:t>
            </a:r>
          </a:p>
          <a:p>
            <a:pPr eaLnBrk="1" hangingPunct="1"/>
            <a:r>
              <a:rPr lang="en-US" altLang="zh-CN">
                <a:solidFill>
                  <a:srgbClr val="0000FF"/>
                </a:solidFill>
                <a:latin typeface="微软雅黑" panose="020B0503020204020204" pitchFamily="34" charset="-122"/>
                <a:ea typeface="微软雅黑" panose="020B0503020204020204" pitchFamily="34" charset="-122"/>
              </a:rPr>
              <a:t>  orl       %edx, %eax</a:t>
            </a:r>
          </a:p>
          <a:p>
            <a:pPr eaLnBrk="1" hangingPunct="1"/>
            <a:r>
              <a:rPr lang="en-US" altLang="zh-CN">
                <a:solidFill>
                  <a:srgbClr val="0000FF"/>
                </a:solidFill>
                <a:latin typeface="微软雅黑" panose="020B0503020204020204" pitchFamily="34" charset="-122"/>
                <a:ea typeface="微软雅黑" panose="020B0503020204020204" pitchFamily="34" charset="-122"/>
              </a:rPr>
              <a:t>  shrl     %ebx</a:t>
            </a:r>
            <a:r>
              <a:rPr lang="en-US" altLang="zh-CN">
                <a:latin typeface="微软雅黑" panose="020B0503020204020204" pitchFamily="34" charset="-122"/>
                <a:ea typeface="微软雅黑" panose="020B0503020204020204" pitchFamily="34" charset="-122"/>
              </a:rPr>
              <a:t>  </a:t>
            </a:r>
          </a:p>
          <a:p>
            <a:pPr eaLnBrk="1" hangingPunct="1"/>
            <a:r>
              <a:rPr lang="en-US" altLang="zh-CN">
                <a:latin typeface="微软雅黑" panose="020B0503020204020204" pitchFamily="34" charset="-122"/>
                <a:ea typeface="微软雅黑" panose="020B0503020204020204" pitchFamily="34" charset="-122"/>
              </a:rPr>
              <a:t>  addl   	$1, %ecx   </a:t>
            </a:r>
          </a:p>
          <a:p>
            <a:pPr eaLnBrk="1" hangingPunct="1"/>
            <a:r>
              <a:rPr lang="en-US" altLang="zh-CN">
                <a:latin typeface="微软雅黑" panose="020B0503020204020204" pitchFamily="34" charset="-122"/>
                <a:ea typeface="微软雅黑" panose="020B0503020204020204" pitchFamily="34" charset="-122"/>
              </a:rPr>
              <a:t>  cmpl  	$32, %ecx</a:t>
            </a:r>
          </a:p>
          <a:p>
            <a:pPr eaLnBrk="1" hangingPunct="1"/>
            <a:r>
              <a:rPr lang="en-US" altLang="zh-CN">
                <a:latin typeface="微软雅黑" panose="020B0503020204020204" pitchFamily="34" charset="-122"/>
                <a:ea typeface="微软雅黑" panose="020B0503020204020204" pitchFamily="34" charset="-122"/>
              </a:rPr>
              <a:t>  jne    	.L12</a:t>
            </a:r>
          </a:p>
        </p:txBody>
      </p:sp>
      <p:sp>
        <p:nvSpPr>
          <p:cNvPr id="582662" name="Rectangle 6">
            <a:extLst>
              <a:ext uri="{FF2B5EF4-FFF2-40B4-BE49-F238E27FC236}">
                <a16:creationId xmlns:a16="http://schemas.microsoft.com/office/drawing/2014/main" id="{4835A0D6-9B01-41BE-8E24-50BAB169A80A}"/>
              </a:ext>
            </a:extLst>
          </p:cNvPr>
          <p:cNvSpPr>
            <a:spLocks noChangeArrowheads="1"/>
          </p:cNvSpPr>
          <p:nvPr/>
        </p:nvSpPr>
        <p:spPr bwMode="auto">
          <a:xfrm>
            <a:off x="134938" y="4284663"/>
            <a:ext cx="8847137"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lnSpc>
                <a:spcPct val="120000"/>
              </a:lnSpc>
            </a:pPr>
            <a:r>
              <a:rPr lang="zh-CN" altLang="en-US" sz="2000"/>
              <a:t>① 处为</a:t>
            </a:r>
            <a:r>
              <a:rPr lang="en-US" altLang="zh-CN" sz="2000"/>
              <a:t>i=0</a:t>
            </a:r>
            <a:r>
              <a:rPr lang="zh-CN" altLang="en-US" sz="2000"/>
              <a:t>，② 处为</a:t>
            </a:r>
            <a:r>
              <a:rPr lang="en-US" altLang="zh-CN" sz="2000"/>
              <a:t>i≠32</a:t>
            </a:r>
            <a:r>
              <a:rPr lang="zh-CN" altLang="en-US" sz="2000"/>
              <a:t>，③ 处为</a:t>
            </a:r>
            <a:r>
              <a:rPr lang="en-US" altLang="zh-CN" sz="2000"/>
              <a:t>i++</a:t>
            </a:r>
            <a:r>
              <a:rPr lang="zh-CN" altLang="en-US" sz="2000"/>
              <a:t>。</a:t>
            </a:r>
          </a:p>
          <a:p>
            <a:pPr eaLnBrk="1" hangingPunct="1">
              <a:lnSpc>
                <a:spcPct val="120000"/>
              </a:lnSpc>
            </a:pPr>
            <a:r>
              <a:rPr lang="zh-CN" altLang="en-US" sz="2000"/>
              <a:t>入口参数 </a:t>
            </a:r>
            <a:r>
              <a:rPr lang="en-US" altLang="zh-CN" sz="2000"/>
              <a:t>x </a:t>
            </a:r>
            <a:r>
              <a:rPr lang="zh-CN" altLang="en-US" sz="2000"/>
              <a:t>在</a:t>
            </a:r>
            <a:r>
              <a:rPr lang="en-US" altLang="zh-CN" sz="2000"/>
              <a:t>EBX</a:t>
            </a:r>
            <a:r>
              <a:rPr lang="zh-CN" altLang="en-US" sz="2000"/>
              <a:t>中，返回参数 </a:t>
            </a:r>
            <a:r>
              <a:rPr lang="en-US" altLang="zh-CN" sz="2000"/>
              <a:t>result </a:t>
            </a:r>
            <a:r>
              <a:rPr lang="zh-CN" altLang="en-US" sz="2000"/>
              <a:t>在</a:t>
            </a:r>
            <a:r>
              <a:rPr lang="en-US" altLang="zh-CN" sz="2000"/>
              <a:t>EAX</a:t>
            </a:r>
            <a:r>
              <a:rPr lang="zh-CN" altLang="en-US" sz="2000"/>
              <a:t>中。</a:t>
            </a:r>
            <a:r>
              <a:rPr lang="en-US" altLang="zh-CN" sz="2000"/>
              <a:t>LEA</a:t>
            </a:r>
            <a:r>
              <a:rPr lang="zh-CN" altLang="en-US" sz="2000"/>
              <a:t>实现“</a:t>
            </a:r>
            <a:r>
              <a:rPr lang="en-US" altLang="zh-CN" sz="2000"/>
              <a:t>2*result”</a:t>
            </a:r>
            <a:r>
              <a:rPr lang="zh-CN" altLang="en-US" sz="2000"/>
              <a:t>，即：将</a:t>
            </a:r>
            <a:r>
              <a:rPr lang="en-US" altLang="zh-CN" sz="2000"/>
              <a:t>result</a:t>
            </a:r>
            <a:r>
              <a:rPr lang="zh-CN" altLang="en-US" sz="2000"/>
              <a:t>左移一位；第</a:t>
            </a:r>
            <a:r>
              <a:rPr lang="en-US" altLang="zh-CN" sz="2000"/>
              <a:t>6</a:t>
            </a:r>
            <a:r>
              <a:rPr lang="zh-CN" altLang="en-US" sz="2000"/>
              <a:t>和第</a:t>
            </a:r>
            <a:r>
              <a:rPr lang="en-US" altLang="zh-CN" sz="2000"/>
              <a:t>7</a:t>
            </a:r>
            <a:r>
              <a:rPr lang="zh-CN" altLang="en-US" sz="2000"/>
              <a:t>条指令则实现“</a:t>
            </a:r>
            <a:r>
              <a:rPr lang="en-US" altLang="zh-CN" sz="2000"/>
              <a:t>x&amp;0x01”</a:t>
            </a:r>
            <a:r>
              <a:rPr lang="zh-CN" altLang="en-US" sz="2000"/>
              <a:t>；第</a:t>
            </a:r>
            <a:r>
              <a:rPr lang="en-US" altLang="zh-CN" sz="2000"/>
              <a:t>8</a:t>
            </a:r>
            <a:r>
              <a:rPr lang="zh-CN" altLang="en-US" sz="2000"/>
              <a:t>条指令实现“</a:t>
            </a:r>
            <a:r>
              <a:rPr lang="en-US" altLang="zh-CN" sz="2000"/>
              <a:t>result=(result&lt;&lt;1) | (x &amp; 0x01)”</a:t>
            </a:r>
            <a:r>
              <a:rPr lang="zh-CN" altLang="en-US" sz="2000"/>
              <a:t>，第</a:t>
            </a:r>
            <a:r>
              <a:rPr lang="en-US" altLang="zh-CN" sz="2000"/>
              <a:t>9</a:t>
            </a:r>
            <a:r>
              <a:rPr lang="zh-CN" altLang="en-US" sz="2000"/>
              <a:t>条指令实现“</a:t>
            </a:r>
            <a:r>
              <a:rPr lang="en-US" altLang="zh-CN" sz="2000"/>
              <a:t>x&gt;&gt;=1”</a:t>
            </a:r>
            <a:r>
              <a:rPr lang="zh-CN" altLang="en-US" sz="2000"/>
              <a:t>。综上所述，④ 处的</a:t>
            </a:r>
            <a:r>
              <a:rPr lang="en-US" altLang="zh-CN" sz="2000"/>
              <a:t>C</a:t>
            </a:r>
            <a:r>
              <a:rPr lang="zh-CN" altLang="en-US" sz="2000"/>
              <a:t>语言语句是</a:t>
            </a:r>
            <a:r>
              <a:rPr lang="zh-CN" altLang="en-US" sz="2000">
                <a:solidFill>
                  <a:srgbClr val="3333CC"/>
                </a:solidFill>
              </a:rPr>
              <a:t>“</a:t>
            </a:r>
            <a:r>
              <a:rPr lang="en-US" altLang="zh-CN" sz="2000">
                <a:solidFill>
                  <a:srgbClr val="3333CC"/>
                </a:solidFill>
              </a:rPr>
              <a:t>result=(result&lt;&lt;1) | (x &amp; 0x01); x&gt;&gt;=1;”</a:t>
            </a:r>
            <a:r>
              <a:rPr lang="zh-CN" altLang="en-US" sz="2000"/>
              <a:t>。</a:t>
            </a:r>
          </a:p>
        </p:txBody>
      </p:sp>
      <p:sp>
        <p:nvSpPr>
          <p:cNvPr id="582664" name="Rectangle 8">
            <a:extLst>
              <a:ext uri="{FF2B5EF4-FFF2-40B4-BE49-F238E27FC236}">
                <a16:creationId xmlns:a16="http://schemas.microsoft.com/office/drawing/2014/main" id="{B2299ED6-090F-4B1C-B8B3-4F482BA3185C}"/>
              </a:ext>
            </a:extLst>
          </p:cNvPr>
          <p:cNvSpPr>
            <a:spLocks noChangeArrowheads="1"/>
          </p:cNvSpPr>
          <p:nvPr/>
        </p:nvSpPr>
        <p:spPr bwMode="auto">
          <a:xfrm>
            <a:off x="71438" y="819150"/>
            <a:ext cx="4456112" cy="25638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微软雅黑" panose="020B0503020204020204" pitchFamily="34" charset="-122"/>
                <a:ea typeface="微软雅黑" panose="020B0503020204020204" pitchFamily="34" charset="-122"/>
              </a:rPr>
              <a:t>int function_test( unsigned x) </a:t>
            </a:r>
          </a:p>
          <a:p>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int result=0;</a:t>
            </a:r>
          </a:p>
          <a:p>
            <a:r>
              <a:rPr lang="en-US" altLang="zh-CN">
                <a:latin typeface="微软雅黑" panose="020B0503020204020204" pitchFamily="34" charset="-122"/>
                <a:ea typeface="微软雅黑" panose="020B0503020204020204" pitchFamily="34" charset="-122"/>
              </a:rPr>
              <a:t>    int i</a:t>
            </a:r>
            <a:r>
              <a:rPr lang="zh-CN" altLang="en-US">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for ( </a:t>
            </a:r>
            <a:r>
              <a:rPr lang="en-US" altLang="zh-CN" u="sng">
                <a:latin typeface="微软雅黑" panose="020B0503020204020204" pitchFamily="34" charset="-122"/>
                <a:ea typeface="微软雅黑" panose="020B0503020204020204" pitchFamily="34" charset="-122"/>
              </a:rPr>
              <a:t>     ①     </a:t>
            </a:r>
            <a:r>
              <a:rPr lang="en-US" altLang="zh-CN">
                <a:latin typeface="微软雅黑" panose="020B0503020204020204" pitchFamily="34" charset="-122"/>
                <a:ea typeface="微软雅黑" panose="020B0503020204020204" pitchFamily="34" charset="-122"/>
              </a:rPr>
              <a:t> ; </a:t>
            </a:r>
            <a:r>
              <a:rPr lang="en-US" altLang="zh-CN" u="sng">
                <a:latin typeface="微软雅黑" panose="020B0503020204020204" pitchFamily="34" charset="-122"/>
                <a:ea typeface="微软雅黑" panose="020B0503020204020204" pitchFamily="34" charset="-122"/>
              </a:rPr>
              <a:t>    ②     </a:t>
            </a:r>
            <a:r>
              <a:rPr lang="en-US" altLang="zh-CN">
                <a:latin typeface="微软雅黑" panose="020B0503020204020204" pitchFamily="34" charset="-122"/>
                <a:ea typeface="微软雅黑" panose="020B0503020204020204" pitchFamily="34" charset="-122"/>
              </a:rPr>
              <a:t> ; </a:t>
            </a:r>
            <a:r>
              <a:rPr lang="en-US" altLang="zh-CN" u="sng">
                <a:latin typeface="微软雅黑" panose="020B0503020204020204" pitchFamily="34" charset="-122"/>
                <a:ea typeface="微软雅黑" panose="020B0503020204020204" pitchFamily="34" charset="-122"/>
              </a:rPr>
              <a:t>     ③     </a:t>
            </a:r>
            <a:r>
              <a:rPr lang="en-US" altLang="zh-CN">
                <a:latin typeface="微软雅黑" panose="020B0503020204020204" pitchFamily="34" charset="-122"/>
                <a:ea typeface="微软雅黑" panose="020B0503020204020204" pitchFamily="34" charset="-122"/>
              </a:rPr>
              <a:t> ) {</a:t>
            </a:r>
          </a:p>
          <a:p>
            <a:r>
              <a:rPr lang="en-US" altLang="zh-CN">
                <a:latin typeface="微软雅黑" panose="020B0503020204020204" pitchFamily="34" charset="-122"/>
                <a:ea typeface="微软雅黑" panose="020B0503020204020204" pitchFamily="34" charset="-122"/>
              </a:rPr>
              <a:t>            </a:t>
            </a:r>
            <a:r>
              <a:rPr lang="en-US" altLang="zh-CN" u="sng">
                <a:latin typeface="微软雅黑" panose="020B0503020204020204" pitchFamily="34" charset="-122"/>
                <a:ea typeface="微软雅黑" panose="020B0503020204020204" pitchFamily="34" charset="-122"/>
              </a:rPr>
              <a:t>               ④                </a:t>
            </a:r>
            <a:r>
              <a:rPr lang="zh-CN" altLang="en-US">
                <a:latin typeface="微软雅黑" panose="020B0503020204020204" pitchFamily="34" charset="-122"/>
                <a:ea typeface="微软雅黑" panose="020B0503020204020204" pitchFamily="34" charset="-122"/>
              </a:rPr>
              <a:t>；</a:t>
            </a:r>
            <a:r>
              <a:rPr lang="zh-CN" altLang="en-US" u="sng">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     return result;</a:t>
            </a:r>
          </a:p>
          <a:p>
            <a:r>
              <a:rPr lang="en-US" altLang="zh-CN">
                <a:latin typeface="微软雅黑" panose="020B0503020204020204" pitchFamily="34" charset="-122"/>
                <a:ea typeface="微软雅黑" panose="020B0503020204020204" pitchFamily="34" charset="-122"/>
              </a:rPr>
              <a:t>} </a:t>
            </a:r>
          </a:p>
        </p:txBody>
      </p:sp>
      <p:sp>
        <p:nvSpPr>
          <p:cNvPr id="582665" name="Line 9">
            <a:extLst>
              <a:ext uri="{FF2B5EF4-FFF2-40B4-BE49-F238E27FC236}">
                <a16:creationId xmlns:a16="http://schemas.microsoft.com/office/drawing/2014/main" id="{6E994B01-396D-4F04-A8B3-FCA9ED4F4B61}"/>
              </a:ext>
            </a:extLst>
          </p:cNvPr>
          <p:cNvSpPr>
            <a:spLocks noChangeShapeType="1"/>
          </p:cNvSpPr>
          <p:nvPr/>
        </p:nvSpPr>
        <p:spPr bwMode="auto">
          <a:xfrm flipV="1">
            <a:off x="3627438" y="863600"/>
            <a:ext cx="2024062" cy="134938"/>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2666" name="Line 10">
            <a:extLst>
              <a:ext uri="{FF2B5EF4-FFF2-40B4-BE49-F238E27FC236}">
                <a16:creationId xmlns:a16="http://schemas.microsoft.com/office/drawing/2014/main" id="{50F26E7E-53C6-45ED-9AE9-571792FC488D}"/>
              </a:ext>
            </a:extLst>
          </p:cNvPr>
          <p:cNvSpPr>
            <a:spLocks noChangeShapeType="1"/>
          </p:cNvSpPr>
          <p:nvPr/>
        </p:nvSpPr>
        <p:spPr bwMode="auto">
          <a:xfrm flipV="1">
            <a:off x="1871663" y="1133475"/>
            <a:ext cx="3779837" cy="360363"/>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2667" name="Line 11">
            <a:extLst>
              <a:ext uri="{FF2B5EF4-FFF2-40B4-BE49-F238E27FC236}">
                <a16:creationId xmlns:a16="http://schemas.microsoft.com/office/drawing/2014/main" id="{AD8582CB-3820-4F33-AA76-B3329AB71F64}"/>
              </a:ext>
            </a:extLst>
          </p:cNvPr>
          <p:cNvSpPr>
            <a:spLocks noChangeShapeType="1"/>
          </p:cNvSpPr>
          <p:nvPr/>
        </p:nvSpPr>
        <p:spPr bwMode="auto">
          <a:xfrm flipV="1">
            <a:off x="1646238" y="1449388"/>
            <a:ext cx="3960812" cy="53975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82668" name="Group 12">
            <a:extLst>
              <a:ext uri="{FF2B5EF4-FFF2-40B4-BE49-F238E27FC236}">
                <a16:creationId xmlns:a16="http://schemas.microsoft.com/office/drawing/2014/main" id="{94791B4F-45DC-4B0C-9855-049E12DE8487}"/>
              </a:ext>
            </a:extLst>
          </p:cNvPr>
          <p:cNvGrpSpPr>
            <a:grpSpLocks/>
          </p:cNvGrpSpPr>
          <p:nvPr/>
        </p:nvGrpSpPr>
        <p:grpSpPr bwMode="auto">
          <a:xfrm flipH="1">
            <a:off x="8442325" y="1628775"/>
            <a:ext cx="360363" cy="2251075"/>
            <a:chOff x="130" y="1565"/>
            <a:chExt cx="170" cy="1701"/>
          </a:xfrm>
        </p:grpSpPr>
        <p:sp>
          <p:nvSpPr>
            <p:cNvPr id="582669" name="Line 13">
              <a:extLst>
                <a:ext uri="{FF2B5EF4-FFF2-40B4-BE49-F238E27FC236}">
                  <a16:creationId xmlns:a16="http://schemas.microsoft.com/office/drawing/2014/main" id="{7CBA9B39-66B9-4586-A0D5-8E19C90CF77B}"/>
                </a:ext>
              </a:extLst>
            </p:cNvPr>
            <p:cNvSpPr>
              <a:spLocks noChangeShapeType="1"/>
            </p:cNvSpPr>
            <p:nvPr/>
          </p:nvSpPr>
          <p:spPr bwMode="auto">
            <a:xfrm>
              <a:off x="130" y="3266"/>
              <a:ext cx="17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2670" name="Line 14">
              <a:extLst>
                <a:ext uri="{FF2B5EF4-FFF2-40B4-BE49-F238E27FC236}">
                  <a16:creationId xmlns:a16="http://schemas.microsoft.com/office/drawing/2014/main" id="{9FE1F4EE-29AC-4E63-989F-0E6B8CA3C9F7}"/>
                </a:ext>
              </a:extLst>
            </p:cNvPr>
            <p:cNvSpPr>
              <a:spLocks noChangeShapeType="1"/>
            </p:cNvSpPr>
            <p:nvPr/>
          </p:nvSpPr>
          <p:spPr bwMode="auto">
            <a:xfrm flipH="1">
              <a:off x="130" y="1565"/>
              <a:ext cx="0" cy="1701"/>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2671" name="Line 15">
              <a:extLst>
                <a:ext uri="{FF2B5EF4-FFF2-40B4-BE49-F238E27FC236}">
                  <a16:creationId xmlns:a16="http://schemas.microsoft.com/office/drawing/2014/main" id="{FE810C53-9326-4F37-9DD7-D8EF703B0611}"/>
                </a:ext>
              </a:extLst>
            </p:cNvPr>
            <p:cNvSpPr>
              <a:spLocks noChangeShapeType="1"/>
            </p:cNvSpPr>
            <p:nvPr/>
          </p:nvSpPr>
          <p:spPr bwMode="auto">
            <a:xfrm>
              <a:off x="130" y="1565"/>
              <a:ext cx="17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82674" name="Group 18">
            <a:extLst>
              <a:ext uri="{FF2B5EF4-FFF2-40B4-BE49-F238E27FC236}">
                <a16:creationId xmlns:a16="http://schemas.microsoft.com/office/drawing/2014/main" id="{066AF207-6D99-49C2-97EE-F6D329E9FC3E}"/>
              </a:ext>
            </a:extLst>
          </p:cNvPr>
          <p:cNvGrpSpPr>
            <a:grpSpLocks/>
          </p:cNvGrpSpPr>
          <p:nvPr/>
        </p:nvGrpSpPr>
        <p:grpSpPr bwMode="auto">
          <a:xfrm>
            <a:off x="2592388" y="2214563"/>
            <a:ext cx="3016250" cy="1844675"/>
            <a:chOff x="1604" y="1395"/>
            <a:chExt cx="1900" cy="1162"/>
          </a:xfrm>
        </p:grpSpPr>
        <p:sp>
          <p:nvSpPr>
            <p:cNvPr id="582672" name="AutoShape 16">
              <a:extLst>
                <a:ext uri="{FF2B5EF4-FFF2-40B4-BE49-F238E27FC236}">
                  <a16:creationId xmlns:a16="http://schemas.microsoft.com/office/drawing/2014/main" id="{FEC276B8-06C8-4B50-81A5-6A26A1B181FB}"/>
                </a:ext>
              </a:extLst>
            </p:cNvPr>
            <p:cNvSpPr>
              <a:spLocks/>
            </p:cNvSpPr>
            <p:nvPr/>
          </p:nvSpPr>
          <p:spPr bwMode="auto">
            <a:xfrm>
              <a:off x="3419" y="2245"/>
              <a:ext cx="85" cy="312"/>
            </a:xfrm>
            <a:prstGeom prst="leftBracket">
              <a:avLst>
                <a:gd name="adj" fmla="val 30588"/>
              </a:avLst>
            </a:prstGeom>
            <a:noFill/>
            <a:ln w="38100">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2673" name="Line 17">
              <a:extLst>
                <a:ext uri="{FF2B5EF4-FFF2-40B4-BE49-F238E27FC236}">
                  <a16:creationId xmlns:a16="http://schemas.microsoft.com/office/drawing/2014/main" id="{618FE94C-8FCA-411A-B639-F9B53A1478BD}"/>
                </a:ext>
              </a:extLst>
            </p:cNvPr>
            <p:cNvSpPr>
              <a:spLocks noChangeShapeType="1"/>
            </p:cNvSpPr>
            <p:nvPr/>
          </p:nvSpPr>
          <p:spPr bwMode="auto">
            <a:xfrm flipH="1" flipV="1">
              <a:off x="1604" y="1395"/>
              <a:ext cx="1786" cy="1048"/>
            </a:xfrm>
            <a:prstGeom prst="line">
              <a:avLst/>
            </a:prstGeom>
            <a:noFill/>
            <a:ln w="3810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82675" name="Line 19">
            <a:extLst>
              <a:ext uri="{FF2B5EF4-FFF2-40B4-BE49-F238E27FC236}">
                <a16:creationId xmlns:a16="http://schemas.microsoft.com/office/drawing/2014/main" id="{37EFB853-C7B6-464C-B752-C61A36A507AD}"/>
              </a:ext>
            </a:extLst>
          </p:cNvPr>
          <p:cNvSpPr>
            <a:spLocks noChangeShapeType="1"/>
          </p:cNvSpPr>
          <p:nvPr/>
        </p:nvSpPr>
        <p:spPr bwMode="auto">
          <a:xfrm>
            <a:off x="3762375" y="2214563"/>
            <a:ext cx="1889125" cy="1169987"/>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82678" name="Group 22">
            <a:extLst>
              <a:ext uri="{FF2B5EF4-FFF2-40B4-BE49-F238E27FC236}">
                <a16:creationId xmlns:a16="http://schemas.microsoft.com/office/drawing/2014/main" id="{7B5707EB-4F96-4796-B984-F16320F32B0C}"/>
              </a:ext>
            </a:extLst>
          </p:cNvPr>
          <p:cNvGrpSpPr>
            <a:grpSpLocks/>
          </p:cNvGrpSpPr>
          <p:nvPr/>
        </p:nvGrpSpPr>
        <p:grpSpPr bwMode="auto">
          <a:xfrm>
            <a:off x="3535363" y="1898650"/>
            <a:ext cx="2160587" cy="1169988"/>
            <a:chOff x="2227" y="1196"/>
            <a:chExt cx="1361" cy="737"/>
          </a:xfrm>
        </p:grpSpPr>
        <p:sp>
          <p:nvSpPr>
            <p:cNvPr id="582676" name="AutoShape 20">
              <a:extLst>
                <a:ext uri="{FF2B5EF4-FFF2-40B4-BE49-F238E27FC236}">
                  <a16:creationId xmlns:a16="http://schemas.microsoft.com/office/drawing/2014/main" id="{D3B0C356-19B0-45D8-8C2E-45CAEA8C9026}"/>
                </a:ext>
              </a:extLst>
            </p:cNvPr>
            <p:cNvSpPr>
              <a:spLocks/>
            </p:cNvSpPr>
            <p:nvPr/>
          </p:nvSpPr>
          <p:spPr bwMode="auto">
            <a:xfrm>
              <a:off x="3475" y="1196"/>
              <a:ext cx="113" cy="737"/>
            </a:xfrm>
            <a:prstGeom prst="leftBracket">
              <a:avLst>
                <a:gd name="adj" fmla="val 54351"/>
              </a:avLst>
            </a:prstGeom>
            <a:noFill/>
            <a:ln w="38100">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2677" name="Line 21">
              <a:extLst>
                <a:ext uri="{FF2B5EF4-FFF2-40B4-BE49-F238E27FC236}">
                  <a16:creationId xmlns:a16="http://schemas.microsoft.com/office/drawing/2014/main" id="{2842550E-CD3F-4937-8FB5-B03C128EAA1A}"/>
                </a:ext>
              </a:extLst>
            </p:cNvPr>
            <p:cNvSpPr>
              <a:spLocks noChangeShapeType="1"/>
            </p:cNvSpPr>
            <p:nvPr/>
          </p:nvSpPr>
          <p:spPr bwMode="auto">
            <a:xfrm>
              <a:off x="2227" y="1536"/>
              <a:ext cx="1247"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82679" name="Text Box 23">
            <a:extLst>
              <a:ext uri="{FF2B5EF4-FFF2-40B4-BE49-F238E27FC236}">
                <a16:creationId xmlns:a16="http://schemas.microsoft.com/office/drawing/2014/main" id="{5C4707E2-D007-457D-BE60-B357D2D3EA14}"/>
              </a:ext>
            </a:extLst>
          </p:cNvPr>
          <p:cNvSpPr txBox="1">
            <a:spLocks noChangeArrowheads="1"/>
          </p:cNvSpPr>
          <p:nvPr/>
        </p:nvSpPr>
        <p:spPr bwMode="auto">
          <a:xfrm>
            <a:off x="385763" y="3473450"/>
            <a:ext cx="2565400" cy="7318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FF3300"/>
                </a:solidFill>
                <a:latin typeface="微软雅黑" panose="020B0503020204020204" pitchFamily="34" charset="-122"/>
                <a:ea typeface="微软雅黑" panose="020B0503020204020204" pitchFamily="34" charset="-122"/>
              </a:rPr>
              <a:t>该函数有几个参数？</a:t>
            </a:r>
          </a:p>
          <a:p>
            <a:pPr>
              <a:spcBef>
                <a:spcPct val="10000"/>
              </a:spcBef>
            </a:pPr>
            <a:r>
              <a:rPr lang="zh-CN" altLang="en-US" sz="2000">
                <a:solidFill>
                  <a:srgbClr val="FF3300"/>
                </a:solidFill>
                <a:latin typeface="微软雅黑" panose="020B0503020204020204" pitchFamily="34" charset="-122"/>
                <a:ea typeface="微软雅黑" panose="020B0503020204020204" pitchFamily="34" charset="-122"/>
              </a:rPr>
              <a:t>处理结构是怎样的？</a:t>
            </a:r>
          </a:p>
        </p:txBody>
      </p:sp>
      <p:sp>
        <p:nvSpPr>
          <p:cNvPr id="582680" name="Text Box 24">
            <a:extLst>
              <a:ext uri="{FF2B5EF4-FFF2-40B4-BE49-F238E27FC236}">
                <a16:creationId xmlns:a16="http://schemas.microsoft.com/office/drawing/2014/main" id="{29112B36-40E2-4AE3-87F0-C92387E026CF}"/>
              </a:ext>
            </a:extLst>
          </p:cNvPr>
          <p:cNvSpPr txBox="1">
            <a:spLocks noChangeArrowheads="1"/>
          </p:cNvSpPr>
          <p:nvPr/>
        </p:nvSpPr>
        <p:spPr bwMode="auto">
          <a:xfrm>
            <a:off x="2906713" y="3429000"/>
            <a:ext cx="1800225" cy="7318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10000"/>
              </a:spcBef>
            </a:pPr>
            <a:r>
              <a:rPr lang="en-US" altLang="zh-CN" sz="2000">
                <a:solidFill>
                  <a:srgbClr val="0066FF"/>
                </a:solidFill>
                <a:latin typeface="微软雅黑" panose="020B0503020204020204" pitchFamily="34" charset="-122"/>
                <a:ea typeface="微软雅黑" panose="020B0503020204020204" pitchFamily="34" charset="-122"/>
              </a:rPr>
              <a:t>1</a:t>
            </a:r>
            <a:r>
              <a:rPr lang="zh-CN" altLang="en-US" sz="2000">
                <a:solidFill>
                  <a:srgbClr val="0066FF"/>
                </a:solidFill>
                <a:latin typeface="微软雅黑" panose="020B0503020204020204" pitchFamily="34" charset="-122"/>
                <a:ea typeface="微软雅黑" panose="020B0503020204020204" pitchFamily="34" charset="-122"/>
              </a:rPr>
              <a:t>个</a:t>
            </a:r>
          </a:p>
          <a:p>
            <a:pPr>
              <a:spcBef>
                <a:spcPct val="10000"/>
              </a:spcBef>
            </a:pPr>
            <a:r>
              <a:rPr lang="zh-CN" altLang="en-US" sz="2000">
                <a:solidFill>
                  <a:srgbClr val="0066FF"/>
                </a:solidFill>
                <a:latin typeface="微软雅黑" panose="020B0503020204020204" pitchFamily="34" charset="-122"/>
                <a:ea typeface="微软雅黑" panose="020B0503020204020204" pitchFamily="34" charset="-122"/>
              </a:rPr>
              <a:t>循环结构！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2679"/>
                                        </p:tgtEl>
                                        <p:attrNameLst>
                                          <p:attrName>style.visibility</p:attrName>
                                        </p:attrNameLst>
                                      </p:cBhvr>
                                      <p:to>
                                        <p:strVal val="visible"/>
                                      </p:to>
                                    </p:set>
                                    <p:animEffect transition="in" filter="blinds(horizontal)">
                                      <p:cBhvr>
                                        <p:cTn id="7" dur="500"/>
                                        <p:tgtEl>
                                          <p:spTgt spid="5826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2680"/>
                                        </p:tgtEl>
                                        <p:attrNameLst>
                                          <p:attrName>style.visibility</p:attrName>
                                        </p:attrNameLst>
                                      </p:cBhvr>
                                      <p:to>
                                        <p:strVal val="visible"/>
                                      </p:to>
                                    </p:set>
                                    <p:animEffect transition="in" filter="blinds(horizontal)">
                                      <p:cBhvr>
                                        <p:cTn id="12" dur="500"/>
                                        <p:tgtEl>
                                          <p:spTgt spid="5826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2664"/>
                                        </p:tgtEl>
                                        <p:attrNameLst>
                                          <p:attrName>style.visibility</p:attrName>
                                        </p:attrNameLst>
                                      </p:cBhvr>
                                      <p:to>
                                        <p:strVal val="visible"/>
                                      </p:to>
                                    </p:set>
                                    <p:animEffect transition="in" filter="blinds(horizontal)">
                                      <p:cBhvr>
                                        <p:cTn id="17" dur="500"/>
                                        <p:tgtEl>
                                          <p:spTgt spid="5826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82665"/>
                                        </p:tgtEl>
                                        <p:attrNameLst>
                                          <p:attrName>style.visibility</p:attrName>
                                        </p:attrNameLst>
                                      </p:cBhvr>
                                      <p:to>
                                        <p:strVal val="visible"/>
                                      </p:to>
                                    </p:set>
                                    <p:animEffect transition="in" filter="blinds(horizontal)">
                                      <p:cBhvr>
                                        <p:cTn id="22" dur="500"/>
                                        <p:tgtEl>
                                          <p:spTgt spid="5826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82666"/>
                                        </p:tgtEl>
                                        <p:attrNameLst>
                                          <p:attrName>style.visibility</p:attrName>
                                        </p:attrNameLst>
                                      </p:cBhvr>
                                      <p:to>
                                        <p:strVal val="visible"/>
                                      </p:to>
                                    </p:set>
                                    <p:animEffect transition="in" filter="blinds(horizontal)">
                                      <p:cBhvr>
                                        <p:cTn id="27" dur="500"/>
                                        <p:tgtEl>
                                          <p:spTgt spid="58266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82667"/>
                                        </p:tgtEl>
                                        <p:attrNameLst>
                                          <p:attrName>style.visibility</p:attrName>
                                        </p:attrNameLst>
                                      </p:cBhvr>
                                      <p:to>
                                        <p:strVal val="visible"/>
                                      </p:to>
                                    </p:set>
                                    <p:animEffect transition="in" filter="blinds(horizontal)">
                                      <p:cBhvr>
                                        <p:cTn id="32" dur="500"/>
                                        <p:tgtEl>
                                          <p:spTgt spid="58266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82675"/>
                                        </p:tgtEl>
                                        <p:attrNameLst>
                                          <p:attrName>style.visibility</p:attrName>
                                        </p:attrNameLst>
                                      </p:cBhvr>
                                      <p:to>
                                        <p:strVal val="visible"/>
                                      </p:to>
                                    </p:set>
                                    <p:animEffect transition="in" filter="blinds(horizontal)">
                                      <p:cBhvr>
                                        <p:cTn id="37" dur="500"/>
                                        <p:tgtEl>
                                          <p:spTgt spid="58267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82668"/>
                                        </p:tgtEl>
                                        <p:attrNameLst>
                                          <p:attrName>style.visibility</p:attrName>
                                        </p:attrNameLst>
                                      </p:cBhvr>
                                      <p:to>
                                        <p:strVal val="visible"/>
                                      </p:to>
                                    </p:set>
                                    <p:animEffect transition="in" filter="blinds(horizontal)">
                                      <p:cBhvr>
                                        <p:cTn id="42" dur="500"/>
                                        <p:tgtEl>
                                          <p:spTgt spid="58266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82674"/>
                                        </p:tgtEl>
                                        <p:attrNameLst>
                                          <p:attrName>style.visibility</p:attrName>
                                        </p:attrNameLst>
                                      </p:cBhvr>
                                      <p:to>
                                        <p:strVal val="visible"/>
                                      </p:to>
                                    </p:set>
                                    <p:animEffect transition="in" filter="blinds(horizontal)">
                                      <p:cBhvr>
                                        <p:cTn id="47" dur="500"/>
                                        <p:tgtEl>
                                          <p:spTgt spid="58267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82678"/>
                                        </p:tgtEl>
                                        <p:attrNameLst>
                                          <p:attrName>style.visibility</p:attrName>
                                        </p:attrNameLst>
                                      </p:cBhvr>
                                      <p:to>
                                        <p:strVal val="visible"/>
                                      </p:to>
                                    </p:set>
                                    <p:animEffect transition="in" filter="blinds(horizontal)">
                                      <p:cBhvr>
                                        <p:cTn id="52" dur="500"/>
                                        <p:tgtEl>
                                          <p:spTgt spid="58267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582662">
                                            <p:txEl>
                                              <p:pRg st="0" end="0"/>
                                            </p:txEl>
                                          </p:spTgt>
                                        </p:tgtEl>
                                        <p:attrNameLst>
                                          <p:attrName>style.visibility</p:attrName>
                                        </p:attrNameLst>
                                      </p:cBhvr>
                                      <p:to>
                                        <p:strVal val="visible"/>
                                      </p:to>
                                    </p:set>
                                    <p:animEffect transition="in" filter="blinds(horizontal)">
                                      <p:cBhvr>
                                        <p:cTn id="57" dur="500"/>
                                        <p:tgtEl>
                                          <p:spTgt spid="582662">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582662">
                                            <p:txEl>
                                              <p:pRg st="1" end="1"/>
                                            </p:txEl>
                                          </p:spTgt>
                                        </p:tgtEl>
                                        <p:attrNameLst>
                                          <p:attrName>style.visibility</p:attrName>
                                        </p:attrNameLst>
                                      </p:cBhvr>
                                      <p:to>
                                        <p:strVal val="visible"/>
                                      </p:to>
                                    </p:set>
                                    <p:animEffect transition="in" filter="blinds(horizontal)">
                                      <p:cBhvr>
                                        <p:cTn id="62" dur="500"/>
                                        <p:tgtEl>
                                          <p:spTgt spid="5826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64" grpId="0"/>
      <p:bldP spid="582679" grpId="0"/>
      <p:bldP spid="582680"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a:extLst>
              <a:ext uri="{FF2B5EF4-FFF2-40B4-BE49-F238E27FC236}">
                <a16:creationId xmlns:a16="http://schemas.microsoft.com/office/drawing/2014/main" id="{019A627A-450C-44BB-8EDF-4A0CEC3664FB}"/>
              </a:ext>
            </a:extLst>
          </p:cNvPr>
          <p:cNvSpPr>
            <a:spLocks noGrp="1" noChangeArrowheads="1"/>
          </p:cNvSpPr>
          <p:nvPr>
            <p:ph type="title"/>
          </p:nvPr>
        </p:nvSpPr>
        <p:spPr>
          <a:xfrm>
            <a:off x="457200" y="98425"/>
            <a:ext cx="8229600" cy="561975"/>
          </a:xfrm>
        </p:spPr>
        <p:txBody>
          <a:bodyPr/>
          <a:lstStyle/>
          <a:p>
            <a:r>
              <a:rPr lang="zh-CN" altLang="en-US" sz="3200"/>
              <a:t>程序的机器级表示</a:t>
            </a:r>
          </a:p>
        </p:txBody>
      </p:sp>
      <p:sp>
        <p:nvSpPr>
          <p:cNvPr id="647171" name="Rectangle 3">
            <a:extLst>
              <a:ext uri="{FF2B5EF4-FFF2-40B4-BE49-F238E27FC236}">
                <a16:creationId xmlns:a16="http://schemas.microsoft.com/office/drawing/2014/main" id="{EAEEE03E-0859-49FC-9206-DB3DB7C637D9}"/>
              </a:ext>
            </a:extLst>
          </p:cNvPr>
          <p:cNvSpPr>
            <a:spLocks noGrp="1" noChangeArrowheads="1"/>
          </p:cNvSpPr>
          <p:nvPr>
            <p:ph type="body" idx="1"/>
          </p:nvPr>
        </p:nvSpPr>
        <p:spPr>
          <a:xfrm>
            <a:off x="476250" y="728663"/>
            <a:ext cx="8229600" cy="5940425"/>
          </a:xfrm>
        </p:spPr>
        <p:txBody>
          <a:bodyPr/>
          <a:lstStyle/>
          <a:p>
            <a:pPr>
              <a:lnSpc>
                <a:spcPct val="100000"/>
              </a:lnSpc>
            </a:pPr>
            <a:r>
              <a:rPr lang="zh-CN" altLang="en-US" sz="2000">
                <a:latin typeface="微软雅黑" panose="020B0503020204020204" pitchFamily="34" charset="-122"/>
                <a:ea typeface="微软雅黑" panose="020B0503020204020204" pitchFamily="34" charset="-122"/>
              </a:rPr>
              <a:t>分以下五个部分介绍</a:t>
            </a:r>
          </a:p>
          <a:p>
            <a:pPr lvl="1">
              <a:lnSpc>
                <a:spcPct val="100000"/>
              </a:lnSpc>
            </a:pPr>
            <a:r>
              <a:rPr lang="zh-CN" altLang="en-US">
                <a:solidFill>
                  <a:srgbClr val="3333CC"/>
                </a:solidFill>
                <a:latin typeface="微软雅黑" panose="020B0503020204020204" pitchFamily="34" charset="-122"/>
                <a:ea typeface="微软雅黑" panose="020B0503020204020204" pitchFamily="34" charset="-122"/>
              </a:rPr>
              <a:t>第一讲：程序转换概述</a:t>
            </a:r>
          </a:p>
          <a:p>
            <a:pPr lvl="2">
              <a:lnSpc>
                <a:spcPct val="100000"/>
              </a:lnSpc>
            </a:pPr>
            <a:r>
              <a:rPr lang="zh-CN" altLang="en-US" sz="2000">
                <a:latin typeface="微软雅黑" panose="020B0503020204020204" pitchFamily="34" charset="-122"/>
                <a:ea typeface="微软雅黑" panose="020B0503020204020204" pitchFamily="34" charset="-122"/>
              </a:rPr>
              <a:t>机器指令和汇编指令</a:t>
            </a:r>
          </a:p>
          <a:p>
            <a:pPr lvl="2">
              <a:lnSpc>
                <a:spcPct val="100000"/>
              </a:lnSpc>
            </a:pPr>
            <a:r>
              <a:rPr lang="zh-CN" altLang="en-US" sz="2000">
                <a:latin typeface="微软雅黑" panose="020B0503020204020204" pitchFamily="34" charset="-122"/>
                <a:ea typeface="微软雅黑" panose="020B0503020204020204" pitchFamily="34" charset="-122"/>
              </a:rPr>
              <a:t>机器级程序员感觉到的属性和功能特性</a:t>
            </a:r>
          </a:p>
          <a:p>
            <a:pPr lvl="2">
              <a:lnSpc>
                <a:spcPct val="100000"/>
              </a:lnSpc>
            </a:pPr>
            <a:r>
              <a:rPr lang="zh-CN" altLang="en-US" sz="2000">
                <a:latin typeface="微软雅黑" panose="020B0503020204020204" pitchFamily="34" charset="-122"/>
                <a:ea typeface="微软雅黑" panose="020B0503020204020204" pitchFamily="34" charset="-122"/>
              </a:rPr>
              <a:t>高级语言程序转换为机器代码的过程</a:t>
            </a:r>
          </a:p>
          <a:p>
            <a:pPr lvl="1">
              <a:lnSpc>
                <a:spcPct val="100000"/>
              </a:lnSpc>
            </a:pPr>
            <a:r>
              <a:rPr lang="zh-CN" altLang="en-US">
                <a:latin typeface="微软雅黑" panose="020B0503020204020204" pitchFamily="34" charset="-122"/>
                <a:ea typeface="微软雅黑" panose="020B0503020204020204" pitchFamily="34" charset="-122"/>
              </a:rPr>
              <a:t>第二讲：</a:t>
            </a:r>
            <a:r>
              <a:rPr lang="en-US" altLang="zh-CN">
                <a:latin typeface="微软雅黑" panose="020B0503020204020204" pitchFamily="34" charset="-122"/>
                <a:ea typeface="微软雅黑" panose="020B0503020204020204" pitchFamily="34" charset="-122"/>
              </a:rPr>
              <a:t>IA-32 /x86-64</a:t>
            </a:r>
            <a:r>
              <a:rPr lang="zh-CN" altLang="en-US">
                <a:latin typeface="微软雅黑" panose="020B0503020204020204" pitchFamily="34" charset="-122"/>
                <a:ea typeface="微软雅黑" panose="020B0503020204020204" pitchFamily="34" charset="-122"/>
              </a:rPr>
              <a:t>指令系统</a:t>
            </a:r>
            <a:endParaRPr lang="en-US" altLang="zh-CN">
              <a:latin typeface="微软雅黑" panose="020B0503020204020204" pitchFamily="34" charset="-122"/>
              <a:ea typeface="微软雅黑" panose="020B0503020204020204" pitchFamily="34" charset="-122"/>
            </a:endParaRPr>
          </a:p>
          <a:p>
            <a:pPr lvl="1">
              <a:lnSpc>
                <a:spcPct val="100000"/>
              </a:lnSpc>
            </a:pPr>
            <a:r>
              <a:rPr lang="zh-CN" altLang="en-US">
                <a:solidFill>
                  <a:srgbClr val="3333CC"/>
                </a:solidFill>
                <a:latin typeface="微软雅黑" panose="020B0503020204020204" pitchFamily="34" charset="-122"/>
                <a:ea typeface="微软雅黑" panose="020B0503020204020204" pitchFamily="34" charset="-122"/>
              </a:rPr>
              <a:t>第三讲：</a:t>
            </a:r>
            <a:r>
              <a:rPr lang="en-US" altLang="zh-CN">
                <a:solidFill>
                  <a:srgbClr val="3333CC"/>
                </a:solidFill>
                <a:latin typeface="微软雅黑" panose="020B0503020204020204" pitchFamily="34" charset="-122"/>
                <a:ea typeface="微软雅黑" panose="020B0503020204020204" pitchFamily="34" charset="-122"/>
              </a:rPr>
              <a:t> C</a:t>
            </a:r>
            <a:r>
              <a:rPr lang="zh-CN" altLang="en-US">
                <a:solidFill>
                  <a:srgbClr val="3333CC"/>
                </a:solidFill>
                <a:latin typeface="微软雅黑" panose="020B0503020204020204" pitchFamily="34" charset="-122"/>
                <a:ea typeface="微软雅黑" panose="020B0503020204020204" pitchFamily="34" charset="-122"/>
              </a:rPr>
              <a:t>语言程序的机器级表示</a:t>
            </a:r>
            <a:r>
              <a:rPr lang="zh-CN" altLang="en-US">
                <a:latin typeface="微软雅黑" panose="020B0503020204020204" pitchFamily="34" charset="-122"/>
                <a:ea typeface="微软雅黑" panose="020B0503020204020204" pitchFamily="34" charset="-122"/>
              </a:rPr>
              <a:t>  </a:t>
            </a:r>
          </a:p>
          <a:p>
            <a:pPr lvl="2">
              <a:lnSpc>
                <a:spcPct val="100000"/>
              </a:lnSpc>
            </a:pPr>
            <a:r>
              <a:rPr lang="zh-CN" altLang="en-US" sz="2000">
                <a:latin typeface="微软雅黑" panose="020B0503020204020204" pitchFamily="34" charset="-122"/>
                <a:ea typeface="微软雅黑" panose="020B0503020204020204" pitchFamily="34" charset="-122"/>
              </a:rPr>
              <a:t>过程调用的机器级表示</a:t>
            </a:r>
          </a:p>
          <a:p>
            <a:pPr lvl="2">
              <a:lnSpc>
                <a:spcPct val="100000"/>
              </a:lnSpc>
            </a:pPr>
            <a:r>
              <a:rPr lang="zh-CN" altLang="en-US" sz="2000">
                <a:latin typeface="微软雅黑" panose="020B0503020204020204" pitchFamily="34" charset="-122"/>
                <a:ea typeface="微软雅黑" panose="020B0503020204020204" pitchFamily="34" charset="-122"/>
              </a:rPr>
              <a:t>选择语句的机器级表示</a:t>
            </a:r>
          </a:p>
          <a:p>
            <a:pPr lvl="2">
              <a:lnSpc>
                <a:spcPct val="100000"/>
              </a:lnSpc>
            </a:pPr>
            <a:r>
              <a:rPr lang="zh-CN" altLang="en-US" sz="2000">
                <a:latin typeface="微软雅黑" panose="020B0503020204020204" pitchFamily="34" charset="-122"/>
                <a:ea typeface="微软雅黑" panose="020B0503020204020204" pitchFamily="34" charset="-122"/>
              </a:rPr>
              <a:t>循环结构的机器级表示 </a:t>
            </a:r>
          </a:p>
          <a:p>
            <a:pPr lvl="1">
              <a:lnSpc>
                <a:spcPct val="100000"/>
              </a:lnSpc>
            </a:pPr>
            <a:r>
              <a:rPr lang="zh-CN" altLang="en-US">
                <a:solidFill>
                  <a:srgbClr val="FF3300"/>
                </a:solidFill>
                <a:latin typeface="微软雅黑" panose="020B0503020204020204" pitchFamily="34" charset="-122"/>
                <a:ea typeface="微软雅黑" panose="020B0503020204020204" pitchFamily="34" charset="-122"/>
              </a:rPr>
              <a:t>第四讲：复杂数据类型的分配和访问</a:t>
            </a:r>
            <a:r>
              <a:rPr lang="zh-CN" altLang="en-US">
                <a:latin typeface="微软雅黑" panose="020B0503020204020204" pitchFamily="34" charset="-122"/>
                <a:ea typeface="微软雅黑" panose="020B0503020204020204" pitchFamily="34" charset="-122"/>
              </a:rPr>
              <a:t> </a:t>
            </a:r>
          </a:p>
          <a:p>
            <a:pPr lvl="2">
              <a:lnSpc>
                <a:spcPct val="100000"/>
              </a:lnSpc>
            </a:pPr>
            <a:r>
              <a:rPr lang="zh-CN" altLang="en-US" sz="2000">
                <a:latin typeface="微软雅黑" panose="020B0503020204020204" pitchFamily="34" charset="-122"/>
                <a:ea typeface="微软雅黑" panose="020B0503020204020204" pitchFamily="34" charset="-122"/>
              </a:rPr>
              <a:t>数组的分配和访问 </a:t>
            </a:r>
          </a:p>
          <a:p>
            <a:pPr lvl="2">
              <a:lnSpc>
                <a:spcPct val="100000"/>
              </a:lnSpc>
            </a:pPr>
            <a:r>
              <a:rPr lang="zh-CN" altLang="en-US" sz="2000">
                <a:latin typeface="微软雅黑" panose="020B0503020204020204" pitchFamily="34" charset="-122"/>
                <a:ea typeface="微软雅黑" panose="020B0503020204020204" pitchFamily="34" charset="-122"/>
              </a:rPr>
              <a:t>结构体数据的分配和访问 </a:t>
            </a:r>
          </a:p>
          <a:p>
            <a:pPr lvl="2">
              <a:lnSpc>
                <a:spcPct val="100000"/>
              </a:lnSpc>
            </a:pPr>
            <a:r>
              <a:rPr lang="zh-CN" altLang="en-US" sz="2000">
                <a:latin typeface="微软雅黑" panose="020B0503020204020204" pitchFamily="34" charset="-122"/>
                <a:ea typeface="微软雅黑" panose="020B0503020204020204" pitchFamily="34" charset="-122"/>
              </a:rPr>
              <a:t>联合体数据的分配和访问 </a:t>
            </a:r>
          </a:p>
          <a:p>
            <a:pPr lvl="2">
              <a:lnSpc>
                <a:spcPct val="100000"/>
              </a:lnSpc>
            </a:pPr>
            <a:r>
              <a:rPr lang="zh-CN" altLang="en-US" sz="2000">
                <a:latin typeface="微软雅黑" panose="020B0503020204020204" pitchFamily="34" charset="-122"/>
                <a:ea typeface="微软雅黑" panose="020B0503020204020204" pitchFamily="34" charset="-122"/>
              </a:rPr>
              <a:t>数据的对齐 </a:t>
            </a:r>
          </a:p>
          <a:p>
            <a:pPr lvl="1">
              <a:lnSpc>
                <a:spcPct val="100000"/>
              </a:lnSpc>
            </a:pPr>
            <a:r>
              <a:rPr lang="zh-CN" altLang="en-US">
                <a:latin typeface="微软雅黑" panose="020B0503020204020204" pitchFamily="34" charset="-122"/>
                <a:ea typeface="微软雅黑" panose="020B0503020204020204" pitchFamily="34" charset="-122"/>
              </a:rPr>
              <a:t>第五讲：越界访问和缓冲区溢出 </a:t>
            </a:r>
          </a:p>
        </p:txBody>
      </p:sp>
      <p:sp>
        <p:nvSpPr>
          <p:cNvPr id="647172" name="Text Box 4">
            <a:extLst>
              <a:ext uri="{FF2B5EF4-FFF2-40B4-BE49-F238E27FC236}">
                <a16:creationId xmlns:a16="http://schemas.microsoft.com/office/drawing/2014/main" id="{43FDBE88-845C-47B7-8EDD-2F9BEBFBA20A}"/>
              </a:ext>
            </a:extLst>
          </p:cNvPr>
          <p:cNvSpPr txBox="1">
            <a:spLocks noChangeArrowheads="1"/>
          </p:cNvSpPr>
          <p:nvPr/>
        </p:nvSpPr>
        <p:spPr bwMode="auto">
          <a:xfrm>
            <a:off x="6416675" y="1042988"/>
            <a:ext cx="23399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spcBef>
                <a:spcPct val="50000"/>
              </a:spcBef>
            </a:pPr>
            <a:r>
              <a:rPr lang="zh-CN" altLang="en-US" sz="2000">
                <a:solidFill>
                  <a:srgbClr val="FF0000"/>
                </a:solidFill>
                <a:latin typeface="Arial" panose="020B0604020202020204" pitchFamily="34" charset="0"/>
              </a:rPr>
              <a:t>从高级语言程序出发，用其对应的机器级代码以及内存（栈）中信息的变化来说明底层实现</a:t>
            </a:r>
            <a:endParaRPr lang="en-US" altLang="zh-CN" sz="2000">
              <a:solidFill>
                <a:srgbClr val="FF0000"/>
              </a:solidFill>
              <a:latin typeface="Arial" panose="020B0604020202020204" pitchFamily="34" charset="0"/>
            </a:endParaRPr>
          </a:p>
        </p:txBody>
      </p:sp>
      <p:sp>
        <p:nvSpPr>
          <p:cNvPr id="647173" name="AutoShape 5">
            <a:extLst>
              <a:ext uri="{FF2B5EF4-FFF2-40B4-BE49-F238E27FC236}">
                <a16:creationId xmlns:a16="http://schemas.microsoft.com/office/drawing/2014/main" id="{67E48AF6-CFB1-443C-8694-DEB6B9B3998F}"/>
              </a:ext>
            </a:extLst>
          </p:cNvPr>
          <p:cNvSpPr>
            <a:spLocks/>
          </p:cNvSpPr>
          <p:nvPr/>
        </p:nvSpPr>
        <p:spPr bwMode="auto">
          <a:xfrm>
            <a:off x="5472113" y="3114675"/>
            <a:ext cx="630237" cy="3195638"/>
          </a:xfrm>
          <a:prstGeom prst="rightBrace">
            <a:avLst>
              <a:gd name="adj1" fmla="val 42254"/>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7174" name="Text Box 6">
            <a:extLst>
              <a:ext uri="{FF2B5EF4-FFF2-40B4-BE49-F238E27FC236}">
                <a16:creationId xmlns:a16="http://schemas.microsoft.com/office/drawing/2014/main" id="{B8FDAF25-E9ED-4CD1-B45E-287137BB51DE}"/>
              </a:ext>
            </a:extLst>
          </p:cNvPr>
          <p:cNvSpPr txBox="1">
            <a:spLocks noChangeArrowheads="1"/>
          </p:cNvSpPr>
          <p:nvPr/>
        </p:nvSpPr>
        <p:spPr bwMode="auto">
          <a:xfrm>
            <a:off x="6146800" y="3878263"/>
            <a:ext cx="2386013"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30000"/>
              </a:lnSpc>
              <a:spcBef>
                <a:spcPct val="50000"/>
              </a:spcBef>
            </a:pPr>
            <a:r>
              <a:rPr lang="zh-CN" altLang="en-US" sz="2000"/>
              <a:t>围绕</a:t>
            </a:r>
            <a:r>
              <a:rPr lang="en-US" altLang="zh-CN" sz="2000"/>
              <a:t>C</a:t>
            </a:r>
            <a:r>
              <a:rPr lang="zh-CN" altLang="en-US" sz="2000"/>
              <a:t>语言中的语句和复杂数据类型，解释其在底层机器级的实现方法</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a:extLst>
              <a:ext uri="{FF2B5EF4-FFF2-40B4-BE49-F238E27FC236}">
                <a16:creationId xmlns:a16="http://schemas.microsoft.com/office/drawing/2014/main" id="{5B1DCB60-FEA0-4174-A92C-BDF38F7C6DCE}"/>
              </a:ext>
            </a:extLst>
          </p:cNvPr>
          <p:cNvSpPr>
            <a:spLocks noGrp="1" noChangeArrowheads="1"/>
          </p:cNvSpPr>
          <p:nvPr>
            <p:ph type="title"/>
          </p:nvPr>
        </p:nvSpPr>
        <p:spPr>
          <a:xfrm>
            <a:off x="457200" y="98425"/>
            <a:ext cx="8229600" cy="561975"/>
          </a:xfrm>
        </p:spPr>
        <p:txBody>
          <a:bodyPr/>
          <a:lstStyle/>
          <a:p>
            <a:r>
              <a:rPr lang="zh-CN" altLang="en-US" sz="3600"/>
              <a:t>数组的分配和访问</a:t>
            </a:r>
          </a:p>
        </p:txBody>
      </p:sp>
      <p:sp>
        <p:nvSpPr>
          <p:cNvPr id="575491" name="Rectangle 3">
            <a:extLst>
              <a:ext uri="{FF2B5EF4-FFF2-40B4-BE49-F238E27FC236}">
                <a16:creationId xmlns:a16="http://schemas.microsoft.com/office/drawing/2014/main" id="{5E32E784-794D-41CA-A59B-32751F7DB136}"/>
              </a:ext>
            </a:extLst>
          </p:cNvPr>
          <p:cNvSpPr>
            <a:spLocks noGrp="1" noChangeArrowheads="1"/>
          </p:cNvSpPr>
          <p:nvPr>
            <p:ph type="body" idx="1"/>
          </p:nvPr>
        </p:nvSpPr>
        <p:spPr>
          <a:xfrm>
            <a:off x="468313" y="773113"/>
            <a:ext cx="8229600" cy="5281612"/>
          </a:xfrm>
        </p:spPr>
        <p:txBody>
          <a:bodyPr/>
          <a:lstStyle/>
          <a:p>
            <a:r>
              <a:rPr lang="zh-CN" altLang="en-US" sz="2000">
                <a:latin typeface="微软雅黑" panose="020B0503020204020204" pitchFamily="34" charset="-122"/>
                <a:ea typeface="微软雅黑" panose="020B0503020204020204" pitchFamily="34" charset="-122"/>
              </a:rPr>
              <a:t>数组元素在内存的存放和访问 </a:t>
            </a:r>
          </a:p>
          <a:p>
            <a:pPr lvl="1"/>
            <a:r>
              <a:rPr lang="zh-CN" altLang="en-US">
                <a:latin typeface="微软雅黑" panose="020B0503020204020204" pitchFamily="34" charset="-122"/>
                <a:ea typeface="微软雅黑" panose="020B0503020204020204" pitchFamily="34" charset="-122"/>
              </a:rPr>
              <a:t>例如，定义一个具有</a:t>
            </a:r>
            <a:r>
              <a:rPr lang="en-US" altLang="zh-CN">
                <a:latin typeface="微软雅黑" panose="020B0503020204020204" pitchFamily="34" charset="-122"/>
                <a:ea typeface="微软雅黑" panose="020B0503020204020204" pitchFamily="34" charset="-122"/>
              </a:rPr>
              <a:t>4</a:t>
            </a:r>
            <a:r>
              <a:rPr lang="zh-CN" altLang="en-US">
                <a:latin typeface="微软雅黑" panose="020B0503020204020204" pitchFamily="34" charset="-122"/>
                <a:ea typeface="微软雅黑" panose="020B0503020204020204" pitchFamily="34" charset="-122"/>
              </a:rPr>
              <a:t>个元素的静态存储型 </a:t>
            </a:r>
            <a:r>
              <a:rPr lang="en-US" altLang="zh-CN">
                <a:latin typeface="微软雅黑" panose="020B0503020204020204" pitchFamily="34" charset="-122"/>
                <a:ea typeface="微软雅黑" panose="020B0503020204020204" pitchFamily="34" charset="-122"/>
              </a:rPr>
              <a:t>short </a:t>
            </a:r>
            <a:r>
              <a:rPr lang="zh-CN" altLang="en-US">
                <a:latin typeface="微软雅黑" panose="020B0503020204020204" pitchFamily="34" charset="-122"/>
                <a:ea typeface="微软雅黑" panose="020B0503020204020204" pitchFamily="34" charset="-122"/>
              </a:rPr>
              <a:t>数据类型数组</a:t>
            </a:r>
            <a:r>
              <a:rPr lang="en-US" altLang="zh-CN">
                <a:latin typeface="微软雅黑" panose="020B0503020204020204" pitchFamily="34" charset="-122"/>
                <a:ea typeface="微软雅黑" panose="020B0503020204020204" pitchFamily="34" charset="-122"/>
              </a:rPr>
              <a:t>A</a:t>
            </a:r>
            <a:r>
              <a:rPr lang="zh-CN" altLang="en-US">
                <a:latin typeface="微软雅黑" panose="020B0503020204020204" pitchFamily="34" charset="-122"/>
                <a:ea typeface="微软雅黑" panose="020B0503020204020204" pitchFamily="34" charset="-122"/>
              </a:rPr>
              <a:t>，可以写成“</a:t>
            </a:r>
            <a:r>
              <a:rPr lang="en-US" altLang="zh-CN">
                <a:latin typeface="微软雅黑" panose="020B0503020204020204" pitchFamily="34" charset="-122"/>
                <a:ea typeface="微软雅黑" panose="020B0503020204020204" pitchFamily="34" charset="-122"/>
              </a:rPr>
              <a:t>static short A[4];” </a:t>
            </a:r>
          </a:p>
          <a:p>
            <a:pPr lvl="1"/>
            <a:r>
              <a:rPr lang="zh-CN" altLang="en-US">
                <a:latin typeface="微软雅黑" panose="020B0503020204020204" pitchFamily="34" charset="-122"/>
                <a:ea typeface="微软雅黑" panose="020B0503020204020204" pitchFamily="34" charset="-122"/>
              </a:rPr>
              <a:t>第 </a:t>
            </a:r>
            <a:r>
              <a:rPr lang="en-US" altLang="zh-CN">
                <a:latin typeface="微软雅黑" panose="020B0503020204020204" pitchFamily="34" charset="-122"/>
                <a:ea typeface="微软雅黑" panose="020B0503020204020204" pitchFamily="34" charset="-122"/>
              </a:rPr>
              <a:t>i</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0≤i≤3</a:t>
            </a:r>
            <a:r>
              <a:rPr lang="zh-CN" altLang="en-US">
                <a:latin typeface="微软雅黑" panose="020B0503020204020204" pitchFamily="34" charset="-122"/>
                <a:ea typeface="微软雅黑" panose="020B0503020204020204" pitchFamily="34" charset="-122"/>
              </a:rPr>
              <a:t>）个元素的地址计算公式为</a:t>
            </a:r>
            <a:r>
              <a:rPr lang="en-US" altLang="zh-CN">
                <a:solidFill>
                  <a:srgbClr val="FF3300"/>
                </a:solidFill>
                <a:latin typeface="微软雅黑" panose="020B0503020204020204" pitchFamily="34" charset="-122"/>
                <a:ea typeface="微软雅黑" panose="020B0503020204020204" pitchFamily="34" charset="-122"/>
              </a:rPr>
              <a:t>&amp;A[0]+2*i</a:t>
            </a:r>
            <a:r>
              <a:rPr lang="zh-CN" altLang="en-US">
                <a:latin typeface="微软雅黑" panose="020B0503020204020204" pitchFamily="34" charset="-122"/>
                <a:ea typeface="微软雅黑" panose="020B0503020204020204" pitchFamily="34" charset="-122"/>
              </a:rPr>
              <a:t>。</a:t>
            </a:r>
          </a:p>
          <a:p>
            <a:pPr lvl="1"/>
            <a:r>
              <a:rPr lang="zh-CN" altLang="en-US">
                <a:latin typeface="微软雅黑" panose="020B0503020204020204" pitchFamily="34" charset="-122"/>
                <a:ea typeface="微软雅黑" panose="020B0503020204020204" pitchFamily="34" charset="-122"/>
              </a:rPr>
              <a:t>假定数组</a:t>
            </a:r>
            <a:r>
              <a:rPr lang="en-US" altLang="zh-CN">
                <a:latin typeface="微软雅黑" panose="020B0503020204020204" pitchFamily="34" charset="-122"/>
                <a:ea typeface="微软雅黑" panose="020B0503020204020204" pitchFamily="34" charset="-122"/>
              </a:rPr>
              <a:t>A</a:t>
            </a:r>
            <a:r>
              <a:rPr lang="zh-CN" altLang="en-US">
                <a:latin typeface="微软雅黑" panose="020B0503020204020204" pitchFamily="34" charset="-122"/>
                <a:ea typeface="微软雅黑" panose="020B0503020204020204" pitchFamily="34" charset="-122"/>
              </a:rPr>
              <a:t>的首地址存放在</a:t>
            </a:r>
            <a:r>
              <a:rPr lang="en-US" altLang="zh-CN">
                <a:latin typeface="微软雅黑" panose="020B0503020204020204" pitchFamily="34" charset="-122"/>
                <a:ea typeface="微软雅黑" panose="020B0503020204020204" pitchFamily="34" charset="-122"/>
              </a:rPr>
              <a:t>EDX</a:t>
            </a:r>
            <a:r>
              <a:rPr lang="zh-CN" altLang="en-US">
                <a:latin typeface="微软雅黑" panose="020B0503020204020204" pitchFamily="34" charset="-122"/>
                <a:ea typeface="微软雅黑" panose="020B0503020204020204" pitchFamily="34" charset="-122"/>
              </a:rPr>
              <a:t>中，</a:t>
            </a:r>
            <a:r>
              <a:rPr lang="en-US" altLang="zh-CN">
                <a:latin typeface="微软雅黑" panose="020B0503020204020204" pitchFamily="34" charset="-122"/>
                <a:ea typeface="微软雅黑" panose="020B0503020204020204" pitchFamily="34" charset="-122"/>
              </a:rPr>
              <a:t>i </a:t>
            </a:r>
            <a:r>
              <a:rPr lang="zh-CN" altLang="en-US">
                <a:latin typeface="微软雅黑" panose="020B0503020204020204" pitchFamily="34" charset="-122"/>
                <a:ea typeface="微软雅黑" panose="020B0503020204020204" pitchFamily="34" charset="-122"/>
              </a:rPr>
              <a:t>存放在</a:t>
            </a:r>
            <a:r>
              <a:rPr lang="en-US" altLang="zh-CN">
                <a:latin typeface="微软雅黑" panose="020B0503020204020204" pitchFamily="34" charset="-122"/>
                <a:ea typeface="微软雅黑" panose="020B0503020204020204" pitchFamily="34" charset="-122"/>
              </a:rPr>
              <a:t>ECX</a:t>
            </a:r>
            <a:r>
              <a:rPr lang="zh-CN" altLang="en-US">
                <a:latin typeface="微软雅黑" panose="020B0503020204020204" pitchFamily="34" charset="-122"/>
                <a:ea typeface="微软雅黑" panose="020B0503020204020204" pitchFamily="34" charset="-122"/>
              </a:rPr>
              <a:t>中，现要将</a:t>
            </a:r>
            <a:r>
              <a:rPr lang="en-US" altLang="zh-CN">
                <a:latin typeface="微软雅黑" panose="020B0503020204020204" pitchFamily="34" charset="-122"/>
                <a:ea typeface="微软雅黑" panose="020B0503020204020204" pitchFamily="34" charset="-122"/>
              </a:rPr>
              <a:t>A[i]</a:t>
            </a:r>
            <a:r>
              <a:rPr lang="zh-CN" altLang="en-US">
                <a:latin typeface="微软雅黑" panose="020B0503020204020204" pitchFamily="34" charset="-122"/>
                <a:ea typeface="微软雅黑" panose="020B0503020204020204" pitchFamily="34" charset="-122"/>
              </a:rPr>
              <a:t>取到</a:t>
            </a:r>
            <a:r>
              <a:rPr lang="en-US" altLang="zh-CN">
                <a:latin typeface="微软雅黑" panose="020B0503020204020204" pitchFamily="34" charset="-122"/>
                <a:ea typeface="微软雅黑" panose="020B0503020204020204" pitchFamily="34" charset="-122"/>
              </a:rPr>
              <a:t>AX</a:t>
            </a:r>
            <a:r>
              <a:rPr lang="zh-CN" altLang="en-US">
                <a:latin typeface="微软雅黑" panose="020B0503020204020204" pitchFamily="34" charset="-122"/>
                <a:ea typeface="微软雅黑" panose="020B0503020204020204" pitchFamily="34" charset="-122"/>
              </a:rPr>
              <a:t>中，则所用的汇编指令是什么？</a:t>
            </a:r>
          </a:p>
          <a:p>
            <a:pPr lvl="1">
              <a:buFontTx/>
              <a:buNone/>
            </a:pPr>
            <a:r>
              <a:rPr lang="en-US" altLang="zh-CN">
                <a:latin typeface="微软雅黑" panose="020B0503020204020204" pitchFamily="34" charset="-122"/>
                <a:ea typeface="微软雅黑" panose="020B0503020204020204" pitchFamily="34" charset="-122"/>
              </a:rPr>
              <a:t>         movw  (%edx, %ecx, </a:t>
            </a:r>
            <a:r>
              <a:rPr lang="en-US" altLang="zh-CN">
                <a:solidFill>
                  <a:srgbClr val="FF0000"/>
                </a:solidFill>
                <a:latin typeface="微软雅黑" panose="020B0503020204020204" pitchFamily="34" charset="-122"/>
                <a:ea typeface="微软雅黑" panose="020B0503020204020204" pitchFamily="34" charset="-122"/>
              </a:rPr>
              <a:t>2</a:t>
            </a:r>
            <a:r>
              <a:rPr lang="en-US" altLang="zh-CN">
                <a:latin typeface="微软雅黑" panose="020B0503020204020204" pitchFamily="34" charset="-122"/>
                <a:ea typeface="微软雅黑" panose="020B0503020204020204" pitchFamily="34" charset="-122"/>
              </a:rPr>
              <a:t>), %ax </a:t>
            </a:r>
          </a:p>
          <a:p>
            <a:pPr lvl="1">
              <a:buFontTx/>
              <a:buNone/>
            </a:pPr>
            <a:r>
              <a:rPr lang="zh-CN" altLang="en-US">
                <a:latin typeface="微软雅黑" panose="020B0503020204020204" pitchFamily="34" charset="-122"/>
                <a:ea typeface="微软雅黑" panose="020B0503020204020204" pitchFamily="34" charset="-122"/>
              </a:rPr>
              <a:t>其中，</a:t>
            </a:r>
            <a:r>
              <a:rPr lang="en-US" altLang="zh-CN">
                <a:latin typeface="微软雅黑" panose="020B0503020204020204" pitchFamily="34" charset="-122"/>
                <a:ea typeface="微软雅黑" panose="020B0503020204020204" pitchFamily="34" charset="-122"/>
              </a:rPr>
              <a:t>ECX</a:t>
            </a:r>
            <a:r>
              <a:rPr lang="zh-CN" altLang="en-US">
                <a:latin typeface="微软雅黑" panose="020B0503020204020204" pitchFamily="34" charset="-122"/>
                <a:ea typeface="微软雅黑" panose="020B0503020204020204" pitchFamily="34" charset="-122"/>
              </a:rPr>
              <a:t>为</a:t>
            </a:r>
            <a:r>
              <a:rPr lang="zh-CN" altLang="en-US">
                <a:solidFill>
                  <a:srgbClr val="FF3300"/>
                </a:solidFill>
                <a:latin typeface="微软雅黑" panose="020B0503020204020204" pitchFamily="34" charset="-122"/>
                <a:ea typeface="微软雅黑" panose="020B0503020204020204" pitchFamily="34" charset="-122"/>
              </a:rPr>
              <a:t>变址（索引）寄存器</a:t>
            </a:r>
            <a:r>
              <a:rPr lang="zh-CN" altLang="en-US">
                <a:latin typeface="微软雅黑" panose="020B0503020204020204" pitchFamily="34" charset="-122"/>
                <a:ea typeface="微软雅黑" panose="020B0503020204020204" pitchFamily="34" charset="-122"/>
              </a:rPr>
              <a:t>，在循环体中增量</a:t>
            </a:r>
          </a:p>
        </p:txBody>
      </p:sp>
      <p:sp>
        <p:nvSpPr>
          <p:cNvPr id="575492" name="Text Box 4">
            <a:extLst>
              <a:ext uri="{FF2B5EF4-FFF2-40B4-BE49-F238E27FC236}">
                <a16:creationId xmlns:a16="http://schemas.microsoft.com/office/drawing/2014/main" id="{A2620632-B448-4A49-A079-1C2476C503B8}"/>
              </a:ext>
            </a:extLst>
          </p:cNvPr>
          <p:cNvSpPr txBox="1">
            <a:spLocks noChangeArrowheads="1"/>
          </p:cNvSpPr>
          <p:nvPr/>
        </p:nvSpPr>
        <p:spPr bwMode="auto">
          <a:xfrm>
            <a:off x="5607050" y="3068638"/>
            <a:ext cx="1935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000"/>
              <a:t>比例因子是</a:t>
            </a:r>
            <a:r>
              <a:rPr lang="en-US" altLang="zh-CN" sz="2000"/>
              <a:t>2</a:t>
            </a:r>
            <a:r>
              <a:rPr lang="zh-CN" altLang="en-US" sz="2000"/>
              <a:t>！</a:t>
            </a:r>
          </a:p>
        </p:txBody>
      </p:sp>
      <p:pic>
        <p:nvPicPr>
          <p:cNvPr id="575494" name="Picture 6">
            <a:extLst>
              <a:ext uri="{FF2B5EF4-FFF2-40B4-BE49-F238E27FC236}">
                <a16:creationId xmlns:a16="http://schemas.microsoft.com/office/drawing/2014/main" id="{442793D7-703F-4AB9-9433-515E4DA13F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968750"/>
            <a:ext cx="9144000" cy="2700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5491">
                                            <p:txEl>
                                              <p:pRg st="1" end="1"/>
                                            </p:txEl>
                                          </p:spTgt>
                                        </p:tgtEl>
                                        <p:attrNameLst>
                                          <p:attrName>style.visibility</p:attrName>
                                        </p:attrNameLst>
                                      </p:cBhvr>
                                      <p:to>
                                        <p:strVal val="visible"/>
                                      </p:to>
                                    </p:set>
                                    <p:animEffect transition="in" filter="blinds(horizontal)">
                                      <p:cBhvr>
                                        <p:cTn id="7" dur="500"/>
                                        <p:tgtEl>
                                          <p:spTgt spid="5754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5491">
                                            <p:txEl>
                                              <p:pRg st="2" end="2"/>
                                            </p:txEl>
                                          </p:spTgt>
                                        </p:tgtEl>
                                        <p:attrNameLst>
                                          <p:attrName>style.visibility</p:attrName>
                                        </p:attrNameLst>
                                      </p:cBhvr>
                                      <p:to>
                                        <p:strVal val="visible"/>
                                      </p:to>
                                    </p:set>
                                    <p:animEffect transition="in" filter="blinds(horizontal)">
                                      <p:cBhvr>
                                        <p:cTn id="12" dur="500"/>
                                        <p:tgtEl>
                                          <p:spTgt spid="5754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5491">
                                            <p:txEl>
                                              <p:pRg st="3" end="3"/>
                                            </p:txEl>
                                          </p:spTgt>
                                        </p:tgtEl>
                                        <p:attrNameLst>
                                          <p:attrName>style.visibility</p:attrName>
                                        </p:attrNameLst>
                                      </p:cBhvr>
                                      <p:to>
                                        <p:strVal val="visible"/>
                                      </p:to>
                                    </p:set>
                                    <p:animEffect transition="in" filter="blinds(horizontal)">
                                      <p:cBhvr>
                                        <p:cTn id="17" dur="500"/>
                                        <p:tgtEl>
                                          <p:spTgt spid="57549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75491">
                                            <p:txEl>
                                              <p:pRg st="4" end="4"/>
                                            </p:txEl>
                                          </p:spTgt>
                                        </p:tgtEl>
                                        <p:attrNameLst>
                                          <p:attrName>style.visibility</p:attrName>
                                        </p:attrNameLst>
                                      </p:cBhvr>
                                      <p:to>
                                        <p:strVal val="visible"/>
                                      </p:to>
                                    </p:set>
                                    <p:animEffect transition="in" filter="blinds(horizontal)">
                                      <p:cBhvr>
                                        <p:cTn id="22" dur="500"/>
                                        <p:tgtEl>
                                          <p:spTgt spid="57549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75492"/>
                                        </p:tgtEl>
                                        <p:attrNameLst>
                                          <p:attrName>style.visibility</p:attrName>
                                        </p:attrNameLst>
                                      </p:cBhvr>
                                      <p:to>
                                        <p:strVal val="visible"/>
                                      </p:to>
                                    </p:set>
                                    <p:animEffect transition="in" filter="blinds(horizontal)">
                                      <p:cBhvr>
                                        <p:cTn id="27" dur="500"/>
                                        <p:tgtEl>
                                          <p:spTgt spid="57549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75491">
                                            <p:txEl>
                                              <p:pRg st="5" end="5"/>
                                            </p:txEl>
                                          </p:spTgt>
                                        </p:tgtEl>
                                        <p:attrNameLst>
                                          <p:attrName>style.visibility</p:attrName>
                                        </p:attrNameLst>
                                      </p:cBhvr>
                                      <p:to>
                                        <p:strVal val="visible"/>
                                      </p:to>
                                    </p:set>
                                    <p:animEffect transition="in" filter="blinds(horizontal)">
                                      <p:cBhvr>
                                        <p:cTn id="32" dur="500"/>
                                        <p:tgtEl>
                                          <p:spTgt spid="57549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75494"/>
                                        </p:tgtEl>
                                        <p:attrNameLst>
                                          <p:attrName>style.visibility</p:attrName>
                                        </p:attrNameLst>
                                      </p:cBhvr>
                                      <p:to>
                                        <p:strVal val="visible"/>
                                      </p:to>
                                    </p:set>
                                    <p:animEffect transition="in" filter="blinds(horizontal)">
                                      <p:cBhvr>
                                        <p:cTn id="37" dur="500"/>
                                        <p:tgtEl>
                                          <p:spTgt spid="575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2"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a:extLst>
              <a:ext uri="{FF2B5EF4-FFF2-40B4-BE49-F238E27FC236}">
                <a16:creationId xmlns:a16="http://schemas.microsoft.com/office/drawing/2014/main" id="{EFED4452-31AA-488F-9F28-06249ADBC65F}"/>
              </a:ext>
            </a:extLst>
          </p:cNvPr>
          <p:cNvSpPr>
            <a:spLocks noGrp="1" noChangeArrowheads="1"/>
          </p:cNvSpPr>
          <p:nvPr>
            <p:ph type="title"/>
          </p:nvPr>
        </p:nvSpPr>
        <p:spPr>
          <a:xfrm>
            <a:off x="457200" y="98425"/>
            <a:ext cx="8229600" cy="561975"/>
          </a:xfrm>
        </p:spPr>
        <p:txBody>
          <a:bodyPr/>
          <a:lstStyle/>
          <a:p>
            <a:r>
              <a:rPr lang="zh-CN" altLang="en-US" sz="3600"/>
              <a:t>数组元素在内存的存放和访问</a:t>
            </a:r>
          </a:p>
        </p:txBody>
      </p:sp>
      <p:sp>
        <p:nvSpPr>
          <p:cNvPr id="576515" name="Rectangle 3">
            <a:extLst>
              <a:ext uri="{FF2B5EF4-FFF2-40B4-BE49-F238E27FC236}">
                <a16:creationId xmlns:a16="http://schemas.microsoft.com/office/drawing/2014/main" id="{0A773327-FDDC-4537-BE46-65942C7D8DE5}"/>
              </a:ext>
            </a:extLst>
          </p:cNvPr>
          <p:cNvSpPr>
            <a:spLocks noGrp="1" noChangeArrowheads="1"/>
          </p:cNvSpPr>
          <p:nvPr>
            <p:ph type="body" idx="1"/>
          </p:nvPr>
        </p:nvSpPr>
        <p:spPr>
          <a:xfrm>
            <a:off x="296863" y="866775"/>
            <a:ext cx="8229600" cy="401638"/>
          </a:xfrm>
        </p:spPr>
        <p:txBody>
          <a:bodyPr/>
          <a:lstStyle/>
          <a:p>
            <a:pPr>
              <a:lnSpc>
                <a:spcPct val="95000"/>
              </a:lnSpc>
            </a:pPr>
            <a:r>
              <a:rPr lang="zh-CN" altLang="en-US" sz="2200">
                <a:latin typeface="微软雅黑" panose="020B0503020204020204" pitchFamily="34" charset="-122"/>
                <a:ea typeface="微软雅黑" panose="020B0503020204020204" pitchFamily="34" charset="-122"/>
              </a:rPr>
              <a:t>分配在</a:t>
            </a:r>
            <a:r>
              <a:rPr lang="zh-CN" altLang="en-US" sz="2200">
                <a:solidFill>
                  <a:srgbClr val="FF3300"/>
                </a:solidFill>
                <a:latin typeface="微软雅黑" panose="020B0503020204020204" pitchFamily="34" charset="-122"/>
                <a:ea typeface="微软雅黑" panose="020B0503020204020204" pitchFamily="34" charset="-122"/>
                <a:hlinkClick r:id="" action="ppaction://hlinkshowjump?jump=nextslide"/>
              </a:rPr>
              <a:t>静态区</a:t>
            </a:r>
            <a:r>
              <a:rPr lang="zh-CN" altLang="en-US" sz="2200">
                <a:latin typeface="微软雅黑" panose="020B0503020204020204" pitchFamily="34" charset="-122"/>
                <a:ea typeface="微软雅黑" panose="020B0503020204020204" pitchFamily="34" charset="-122"/>
              </a:rPr>
              <a:t>的数组的初始化和访问</a:t>
            </a:r>
            <a:endParaRPr lang="zh-CN" altLang="en-US" sz="2000">
              <a:latin typeface="微软雅黑" panose="020B0503020204020204" pitchFamily="34" charset="-122"/>
              <a:ea typeface="微软雅黑" panose="020B0503020204020204" pitchFamily="34" charset="-122"/>
            </a:endParaRPr>
          </a:p>
        </p:txBody>
      </p:sp>
      <p:sp>
        <p:nvSpPr>
          <p:cNvPr id="576517" name="Rectangle 5">
            <a:extLst>
              <a:ext uri="{FF2B5EF4-FFF2-40B4-BE49-F238E27FC236}">
                <a16:creationId xmlns:a16="http://schemas.microsoft.com/office/drawing/2014/main" id="{4FC3F649-86CA-4A3F-BDE5-ED6752CB7540}"/>
              </a:ext>
            </a:extLst>
          </p:cNvPr>
          <p:cNvSpPr>
            <a:spLocks noChangeArrowheads="1"/>
          </p:cNvSpPr>
          <p:nvPr/>
        </p:nvSpPr>
        <p:spPr bwMode="auto">
          <a:xfrm>
            <a:off x="3627438" y="1435100"/>
            <a:ext cx="50863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35000"/>
              </a:lnSpc>
            </a:pPr>
            <a:r>
              <a:rPr lang="en-US" altLang="zh-CN" sz="2000">
                <a:solidFill>
                  <a:srgbClr val="3333CC"/>
                </a:solidFill>
              </a:rPr>
              <a:t>buf</a:t>
            </a:r>
            <a:r>
              <a:rPr lang="zh-CN" altLang="en-US" sz="2000">
                <a:solidFill>
                  <a:srgbClr val="3333CC"/>
                </a:solidFill>
              </a:rPr>
              <a:t>是在静态区分配的数组，链接后，</a:t>
            </a:r>
            <a:r>
              <a:rPr lang="en-US" altLang="zh-CN" sz="2000">
                <a:solidFill>
                  <a:srgbClr val="3333CC"/>
                </a:solidFill>
              </a:rPr>
              <a:t>buf</a:t>
            </a:r>
            <a:r>
              <a:rPr lang="zh-CN" altLang="en-US" sz="2000">
                <a:solidFill>
                  <a:srgbClr val="3333CC"/>
                </a:solidFill>
              </a:rPr>
              <a:t>在可执行目标文件的数据段中分配了空间</a:t>
            </a:r>
          </a:p>
        </p:txBody>
      </p:sp>
      <p:sp>
        <p:nvSpPr>
          <p:cNvPr id="576518" name="Rectangle 6">
            <a:extLst>
              <a:ext uri="{FF2B5EF4-FFF2-40B4-BE49-F238E27FC236}">
                <a16:creationId xmlns:a16="http://schemas.microsoft.com/office/drawing/2014/main" id="{D27BDDA2-77B2-414D-8D55-519E3C4C282D}"/>
              </a:ext>
            </a:extLst>
          </p:cNvPr>
          <p:cNvSpPr>
            <a:spLocks noChangeArrowheads="1"/>
          </p:cNvSpPr>
          <p:nvPr/>
        </p:nvSpPr>
        <p:spPr bwMode="auto">
          <a:xfrm>
            <a:off x="3762375" y="2454275"/>
            <a:ext cx="49926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495300" algn="l"/>
              </a:tabLst>
              <a:defRPr>
                <a:solidFill>
                  <a:schemeClr val="tx1"/>
                </a:solidFill>
                <a:latin typeface="Arial" panose="020B0604020202020204" pitchFamily="34" charset="0"/>
                <a:ea typeface="宋体" panose="02010600030101010101" pitchFamily="2" charset="-122"/>
              </a:defRPr>
            </a:lvl1pPr>
            <a:lvl2pPr>
              <a:tabLst>
                <a:tab pos="495300" algn="l"/>
              </a:tabLst>
              <a:defRPr>
                <a:solidFill>
                  <a:schemeClr val="tx1"/>
                </a:solidFill>
                <a:latin typeface="Arial" panose="020B0604020202020204" pitchFamily="34" charset="0"/>
                <a:ea typeface="宋体" panose="02010600030101010101" pitchFamily="2" charset="-122"/>
              </a:defRPr>
            </a:lvl2pPr>
            <a:lvl3pPr>
              <a:tabLst>
                <a:tab pos="495300" algn="l"/>
              </a:tabLst>
              <a:defRPr>
                <a:solidFill>
                  <a:schemeClr val="tx1"/>
                </a:solidFill>
                <a:latin typeface="Arial" panose="020B0604020202020204" pitchFamily="34" charset="0"/>
                <a:ea typeface="宋体" panose="02010600030101010101" pitchFamily="2" charset="-122"/>
              </a:defRPr>
            </a:lvl3pPr>
            <a:lvl4pPr>
              <a:tabLst>
                <a:tab pos="495300" algn="l"/>
              </a:tabLst>
              <a:defRPr>
                <a:solidFill>
                  <a:schemeClr val="tx1"/>
                </a:solidFill>
                <a:latin typeface="Arial" panose="020B0604020202020204" pitchFamily="34" charset="0"/>
                <a:ea typeface="宋体" panose="02010600030101010101" pitchFamily="2" charset="-122"/>
              </a:defRPr>
            </a:lvl4pPr>
            <a:lvl5pPr>
              <a:tabLst>
                <a:tab pos="495300" algn="l"/>
              </a:tabLst>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tabLst>
                <a:tab pos="495300" algn="l"/>
              </a:tabLs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tabLst>
                <a:tab pos="495300" algn="l"/>
              </a:tabLs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tabLst>
                <a:tab pos="495300" algn="l"/>
              </a:tabLs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tabLst>
                <a:tab pos="495300" algn="l"/>
              </a:tabLs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微软雅黑" panose="020B0503020204020204" pitchFamily="34" charset="-122"/>
                <a:ea typeface="微软雅黑" panose="020B0503020204020204" pitchFamily="34" charset="-122"/>
              </a:rPr>
              <a:t>08049908 &lt;buf&gt;</a:t>
            </a:r>
            <a:r>
              <a:rPr lang="zh-CN" altLang="en-US" sz="2000">
                <a:latin typeface="微软雅黑" panose="020B0503020204020204" pitchFamily="34" charset="-122"/>
                <a:ea typeface="微软雅黑" panose="020B0503020204020204" pitchFamily="34" charset="-122"/>
              </a:rPr>
              <a:t>：</a:t>
            </a:r>
          </a:p>
          <a:p>
            <a:pPr eaLnBrk="1" hangingPunct="1"/>
            <a:r>
              <a:rPr lang="en-US" altLang="zh-CN" sz="2000">
                <a:latin typeface="微软雅黑" panose="020B0503020204020204" pitchFamily="34" charset="-122"/>
                <a:ea typeface="微软雅黑" panose="020B0503020204020204" pitchFamily="34" charset="-122"/>
              </a:rPr>
              <a:t>08049908</a:t>
            </a:r>
            <a:r>
              <a:rPr lang="zh-CN" altLang="en-US" sz="2000">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0A 00 00 00 14 00 00 00</a:t>
            </a:r>
            <a:r>
              <a:rPr lang="en-US" altLang="zh-CN" b="0"/>
              <a:t> </a:t>
            </a:r>
          </a:p>
        </p:txBody>
      </p:sp>
      <p:sp>
        <p:nvSpPr>
          <p:cNvPr id="576519" name="Rectangle 7">
            <a:extLst>
              <a:ext uri="{FF2B5EF4-FFF2-40B4-BE49-F238E27FC236}">
                <a16:creationId xmlns:a16="http://schemas.microsoft.com/office/drawing/2014/main" id="{0F0DD771-503F-4E9F-B89E-573021056CDB}"/>
              </a:ext>
            </a:extLst>
          </p:cNvPr>
          <p:cNvSpPr>
            <a:spLocks noChangeArrowheads="1"/>
          </p:cNvSpPr>
          <p:nvPr/>
        </p:nvSpPr>
        <p:spPr bwMode="auto">
          <a:xfrm>
            <a:off x="250825" y="4252913"/>
            <a:ext cx="8686800" cy="203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5000"/>
              </a:lnSpc>
              <a:spcBef>
                <a:spcPct val="40000"/>
              </a:spcBef>
            </a:pPr>
            <a:r>
              <a:rPr lang="zh-CN" altLang="en-US" sz="2200">
                <a:solidFill>
                  <a:srgbClr val="FF0000"/>
                </a:solidFill>
              </a:rPr>
              <a:t>假定 </a:t>
            </a:r>
            <a:r>
              <a:rPr lang="en-US" altLang="zh-CN" sz="2200">
                <a:solidFill>
                  <a:srgbClr val="FF0000"/>
                </a:solidFill>
              </a:rPr>
              <a:t>i </a:t>
            </a:r>
            <a:r>
              <a:rPr lang="zh-CN" altLang="en-US" sz="2200">
                <a:solidFill>
                  <a:srgbClr val="FF0000"/>
                </a:solidFill>
              </a:rPr>
              <a:t>被分配在</a:t>
            </a:r>
            <a:r>
              <a:rPr lang="en-US" altLang="zh-CN" sz="2200">
                <a:solidFill>
                  <a:srgbClr val="FF0000"/>
                </a:solidFill>
              </a:rPr>
              <a:t>ECX</a:t>
            </a:r>
            <a:r>
              <a:rPr lang="zh-CN" altLang="en-US" sz="2200">
                <a:solidFill>
                  <a:srgbClr val="FF0000"/>
                </a:solidFill>
              </a:rPr>
              <a:t>中，</a:t>
            </a:r>
            <a:r>
              <a:rPr lang="en-US" altLang="zh-CN" sz="2200">
                <a:solidFill>
                  <a:srgbClr val="FF0000"/>
                </a:solidFill>
              </a:rPr>
              <a:t>sum</a:t>
            </a:r>
            <a:r>
              <a:rPr lang="zh-CN" altLang="en-US" sz="2200">
                <a:solidFill>
                  <a:srgbClr val="FF0000"/>
                </a:solidFill>
              </a:rPr>
              <a:t>被分配在</a:t>
            </a:r>
            <a:r>
              <a:rPr lang="en-US" altLang="zh-CN" sz="2200">
                <a:solidFill>
                  <a:srgbClr val="FF0000"/>
                </a:solidFill>
              </a:rPr>
              <a:t>EAX</a:t>
            </a:r>
            <a:r>
              <a:rPr lang="zh-CN" altLang="en-US" sz="2200">
                <a:solidFill>
                  <a:srgbClr val="FF0000"/>
                </a:solidFill>
              </a:rPr>
              <a:t>中，则“</a:t>
            </a:r>
            <a:r>
              <a:rPr lang="en-US" altLang="zh-CN" sz="2200">
                <a:solidFill>
                  <a:srgbClr val="FF0000"/>
                </a:solidFill>
              </a:rPr>
              <a:t>sum+=buf[i];”</a:t>
            </a:r>
            <a:r>
              <a:rPr lang="zh-CN" altLang="en-US" sz="2200">
                <a:solidFill>
                  <a:srgbClr val="FF0000"/>
                </a:solidFill>
              </a:rPr>
              <a:t>和 </a:t>
            </a:r>
            <a:r>
              <a:rPr lang="en-US" altLang="zh-CN" sz="2200">
                <a:solidFill>
                  <a:srgbClr val="FF0000"/>
                </a:solidFill>
              </a:rPr>
              <a:t>i++ </a:t>
            </a:r>
            <a:r>
              <a:rPr lang="zh-CN" altLang="en-US" sz="2200">
                <a:solidFill>
                  <a:srgbClr val="FF0000"/>
                </a:solidFill>
              </a:rPr>
              <a:t>可用什么指令实现？</a:t>
            </a:r>
            <a:endParaRPr lang="en-US" altLang="zh-CN" sz="2200">
              <a:solidFill>
                <a:srgbClr val="FF0000"/>
              </a:solidFill>
            </a:endParaRPr>
          </a:p>
          <a:p>
            <a:pPr>
              <a:lnSpc>
                <a:spcPct val="125000"/>
              </a:lnSpc>
              <a:spcBef>
                <a:spcPct val="40000"/>
              </a:spcBef>
            </a:pPr>
            <a:r>
              <a:rPr lang="en-US" altLang="zh-CN" sz="2200">
                <a:solidFill>
                  <a:srgbClr val="3333CC"/>
                </a:solidFill>
              </a:rPr>
              <a:t>addl </a:t>
            </a:r>
            <a:r>
              <a:rPr lang="en-US" altLang="zh-CN" sz="2200">
                <a:solidFill>
                  <a:srgbClr val="007635"/>
                </a:solidFill>
              </a:rPr>
              <a:t>buf</a:t>
            </a:r>
            <a:r>
              <a:rPr lang="en-US" altLang="zh-CN" sz="2200">
                <a:solidFill>
                  <a:srgbClr val="3333CC"/>
                </a:solidFill>
              </a:rPr>
              <a:t>( , %ecx, </a:t>
            </a:r>
            <a:r>
              <a:rPr lang="en-US" altLang="zh-CN" sz="2200">
                <a:solidFill>
                  <a:srgbClr val="007635"/>
                </a:solidFill>
              </a:rPr>
              <a:t>4</a:t>
            </a:r>
            <a:r>
              <a:rPr lang="en-US" altLang="zh-CN" sz="2200">
                <a:solidFill>
                  <a:srgbClr val="3333CC"/>
                </a:solidFill>
              </a:rPr>
              <a:t>), %eax</a:t>
            </a:r>
            <a:r>
              <a:rPr lang="en-US" altLang="zh-CN" sz="2200" b="0">
                <a:solidFill>
                  <a:srgbClr val="3333CC"/>
                </a:solidFill>
              </a:rPr>
              <a:t> </a:t>
            </a:r>
            <a:r>
              <a:rPr lang="zh-CN" altLang="en-US" sz="2200">
                <a:solidFill>
                  <a:srgbClr val="FF3300"/>
                </a:solidFill>
              </a:rPr>
              <a:t>或</a:t>
            </a:r>
            <a:r>
              <a:rPr lang="zh-CN" altLang="en-US" sz="2200" b="0">
                <a:solidFill>
                  <a:srgbClr val="3333CC"/>
                </a:solidFill>
              </a:rPr>
              <a:t> </a:t>
            </a:r>
            <a:r>
              <a:rPr lang="en-US" altLang="zh-CN" sz="2200">
                <a:solidFill>
                  <a:srgbClr val="3333CC"/>
                </a:solidFill>
              </a:rPr>
              <a:t>addl </a:t>
            </a:r>
            <a:r>
              <a:rPr lang="en-US" altLang="zh-CN" sz="2200">
                <a:solidFill>
                  <a:srgbClr val="007635"/>
                </a:solidFill>
              </a:rPr>
              <a:t>0</a:t>
            </a:r>
            <a:r>
              <a:rPr lang="en-US" altLang="zh-CN" sz="2200">
                <a:solidFill>
                  <a:srgbClr val="3333CC"/>
                </a:solidFill>
              </a:rPr>
              <a:t>(%edx , %ecx, </a:t>
            </a:r>
            <a:r>
              <a:rPr lang="en-US" altLang="zh-CN" sz="2200">
                <a:solidFill>
                  <a:srgbClr val="007635"/>
                </a:solidFill>
              </a:rPr>
              <a:t>4</a:t>
            </a:r>
            <a:r>
              <a:rPr lang="en-US" altLang="zh-CN" sz="2200">
                <a:solidFill>
                  <a:srgbClr val="3333CC"/>
                </a:solidFill>
              </a:rPr>
              <a:t>), %eax</a:t>
            </a:r>
            <a:r>
              <a:rPr lang="en-US" altLang="zh-CN" sz="2200"/>
              <a:t> </a:t>
            </a:r>
            <a:endParaRPr lang="zh-CN" altLang="en-US" sz="2200" b="0">
              <a:solidFill>
                <a:srgbClr val="3333CC"/>
              </a:solidFill>
            </a:endParaRPr>
          </a:p>
          <a:p>
            <a:pPr>
              <a:lnSpc>
                <a:spcPct val="125000"/>
              </a:lnSpc>
              <a:spcBef>
                <a:spcPct val="40000"/>
              </a:spcBef>
            </a:pPr>
            <a:r>
              <a:rPr lang="en-US" altLang="zh-CN" sz="2200">
                <a:solidFill>
                  <a:srgbClr val="3333CC"/>
                </a:solidFill>
              </a:rPr>
              <a:t>addl</a:t>
            </a:r>
            <a:r>
              <a:rPr lang="en-US" altLang="zh-CN" sz="2200" b="0">
                <a:solidFill>
                  <a:srgbClr val="3333CC"/>
                </a:solidFill>
              </a:rPr>
              <a:t>  </a:t>
            </a:r>
            <a:r>
              <a:rPr lang="en-US" altLang="zh-CN" sz="2200">
                <a:solidFill>
                  <a:srgbClr val="3333CC"/>
                </a:solidFill>
              </a:rPr>
              <a:t>$1</a:t>
            </a:r>
            <a:r>
              <a:rPr lang="zh-CN" altLang="en-US" sz="2200">
                <a:solidFill>
                  <a:srgbClr val="3333CC"/>
                </a:solidFill>
              </a:rPr>
              <a:t>，</a:t>
            </a:r>
            <a:r>
              <a:rPr lang="en-US" altLang="zh-CN" sz="2200">
                <a:solidFill>
                  <a:srgbClr val="3333CC"/>
                </a:solidFill>
              </a:rPr>
              <a:t>%ecx</a:t>
            </a:r>
          </a:p>
        </p:txBody>
      </p:sp>
      <p:sp>
        <p:nvSpPr>
          <p:cNvPr id="576520" name="Text Box 8">
            <a:extLst>
              <a:ext uri="{FF2B5EF4-FFF2-40B4-BE49-F238E27FC236}">
                <a16:creationId xmlns:a16="http://schemas.microsoft.com/office/drawing/2014/main" id="{B3A4D0B9-B07E-4432-BDB1-DB3A097E7B0C}"/>
              </a:ext>
            </a:extLst>
          </p:cNvPr>
          <p:cNvSpPr txBox="1">
            <a:spLocks noChangeArrowheads="1"/>
          </p:cNvSpPr>
          <p:nvPr/>
        </p:nvSpPr>
        <p:spPr bwMode="auto">
          <a:xfrm>
            <a:off x="3446463" y="3248025"/>
            <a:ext cx="5084762"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000">
                <a:solidFill>
                  <a:srgbClr val="FF0000"/>
                </a:solidFill>
              </a:rPr>
              <a:t>此时，</a:t>
            </a:r>
            <a:r>
              <a:rPr lang="en-US" altLang="zh-CN" sz="2000">
                <a:solidFill>
                  <a:srgbClr val="FF0000"/>
                </a:solidFill>
              </a:rPr>
              <a:t>buf=&amp;buf[0]=0x08049908</a:t>
            </a:r>
          </a:p>
          <a:p>
            <a:pPr eaLnBrk="1" hangingPunct="1">
              <a:spcBef>
                <a:spcPct val="50000"/>
              </a:spcBef>
            </a:pPr>
            <a:r>
              <a:rPr lang="zh-CN" altLang="en-US" sz="2000">
                <a:solidFill>
                  <a:srgbClr val="FF0000"/>
                </a:solidFill>
              </a:rPr>
              <a:t>编译器通常将其先存放到寄存器</a:t>
            </a:r>
            <a:r>
              <a:rPr lang="en-US" altLang="zh-CN" sz="2000">
                <a:solidFill>
                  <a:srgbClr val="FF0000"/>
                </a:solidFill>
              </a:rPr>
              <a:t>(</a:t>
            </a:r>
            <a:r>
              <a:rPr lang="zh-CN" altLang="en-US" sz="2000">
                <a:solidFill>
                  <a:srgbClr val="FF0000"/>
                </a:solidFill>
              </a:rPr>
              <a:t>如</a:t>
            </a:r>
            <a:r>
              <a:rPr lang="en-US" altLang="zh-CN" sz="2000">
                <a:solidFill>
                  <a:srgbClr val="FF0000"/>
                </a:solidFill>
              </a:rPr>
              <a:t>EDX)</a:t>
            </a:r>
            <a:r>
              <a:rPr lang="zh-CN" altLang="en-US" sz="2000">
                <a:solidFill>
                  <a:srgbClr val="FF0000"/>
                </a:solidFill>
              </a:rPr>
              <a:t>中</a:t>
            </a:r>
          </a:p>
        </p:txBody>
      </p:sp>
      <p:sp>
        <p:nvSpPr>
          <p:cNvPr id="576521" name="Rectangle 9">
            <a:extLst>
              <a:ext uri="{FF2B5EF4-FFF2-40B4-BE49-F238E27FC236}">
                <a16:creationId xmlns:a16="http://schemas.microsoft.com/office/drawing/2014/main" id="{3C231D52-729B-45C2-BC13-9B6B3D81A367}"/>
              </a:ext>
            </a:extLst>
          </p:cNvPr>
          <p:cNvSpPr>
            <a:spLocks noChangeArrowheads="1"/>
          </p:cNvSpPr>
          <p:nvPr/>
        </p:nvSpPr>
        <p:spPr bwMode="auto">
          <a:xfrm>
            <a:off x="250825" y="1493838"/>
            <a:ext cx="2925763" cy="2530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latin typeface="微软雅黑" panose="020B0503020204020204" pitchFamily="34" charset="-122"/>
                <a:ea typeface="微软雅黑" panose="020B0503020204020204" pitchFamily="34" charset="-122"/>
              </a:rPr>
              <a:t>int buf[2] = {10, 20};</a:t>
            </a:r>
          </a:p>
          <a:p>
            <a:r>
              <a:rPr lang="en-US" altLang="zh-CN" sz="2000">
                <a:latin typeface="微软雅黑" panose="020B0503020204020204" pitchFamily="34" charset="-122"/>
                <a:ea typeface="微软雅黑" panose="020B0503020204020204" pitchFamily="34" charset="-122"/>
              </a:rPr>
              <a:t>int main ( )</a:t>
            </a:r>
          </a:p>
          <a:p>
            <a:r>
              <a:rPr lang="en-US" altLang="zh-CN" sz="2000">
                <a:latin typeface="微软雅黑" panose="020B0503020204020204" pitchFamily="34" charset="-122"/>
                <a:ea typeface="微软雅黑" panose="020B0503020204020204" pitchFamily="34" charset="-122"/>
              </a:rPr>
              <a:t>{ </a:t>
            </a:r>
          </a:p>
          <a:p>
            <a:r>
              <a:rPr lang="en-US" altLang="zh-CN" sz="2000">
                <a:latin typeface="微软雅黑" panose="020B0503020204020204" pitchFamily="34" charset="-122"/>
                <a:ea typeface="微软雅黑" panose="020B0503020204020204" pitchFamily="34" charset="-122"/>
              </a:rPr>
              <a:t>      int i, sum=0;</a:t>
            </a:r>
          </a:p>
          <a:p>
            <a:r>
              <a:rPr lang="en-US" altLang="zh-CN" sz="2000">
                <a:latin typeface="微软雅黑" panose="020B0503020204020204" pitchFamily="34" charset="-122"/>
                <a:ea typeface="微软雅黑" panose="020B0503020204020204" pitchFamily="34" charset="-122"/>
              </a:rPr>
              <a:t>      for (i=0; i&lt;2; i++)</a:t>
            </a:r>
          </a:p>
          <a:p>
            <a:r>
              <a:rPr lang="en-US" altLang="zh-CN" sz="2000">
                <a:latin typeface="微软雅黑" panose="020B0503020204020204" pitchFamily="34" charset="-122"/>
                <a:ea typeface="微软雅黑" panose="020B0503020204020204" pitchFamily="34" charset="-122"/>
              </a:rPr>
              <a:t>             sum+=buf[i];</a:t>
            </a:r>
          </a:p>
          <a:p>
            <a:r>
              <a:rPr lang="en-US" altLang="zh-CN" sz="2000">
                <a:latin typeface="微软雅黑" panose="020B0503020204020204" pitchFamily="34" charset="-122"/>
                <a:ea typeface="微软雅黑" panose="020B0503020204020204" pitchFamily="34" charset="-122"/>
              </a:rPr>
              <a:t>      return sum;</a:t>
            </a:r>
          </a:p>
          <a:p>
            <a:r>
              <a:rPr lang="en-US" altLang="zh-CN" sz="2000">
                <a:latin typeface="微软雅黑" panose="020B0503020204020204" pitchFamily="34" charset="-122"/>
                <a:ea typeface="微软雅黑" panose="020B0503020204020204" pitchFamily="34" charset="-122"/>
              </a:rPr>
              <a:t>}</a:t>
            </a:r>
          </a:p>
        </p:txBody>
      </p:sp>
      <p:sp>
        <p:nvSpPr>
          <p:cNvPr id="576522" name="Line 10">
            <a:extLst>
              <a:ext uri="{FF2B5EF4-FFF2-40B4-BE49-F238E27FC236}">
                <a16:creationId xmlns:a16="http://schemas.microsoft.com/office/drawing/2014/main" id="{2E0A197D-08CB-4865-B64B-DBC9E70F810C}"/>
              </a:ext>
            </a:extLst>
          </p:cNvPr>
          <p:cNvSpPr>
            <a:spLocks noChangeShapeType="1"/>
          </p:cNvSpPr>
          <p:nvPr/>
        </p:nvSpPr>
        <p:spPr bwMode="auto">
          <a:xfrm>
            <a:off x="341313" y="1854200"/>
            <a:ext cx="2519362"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6523" name="Text Box 11">
            <a:extLst>
              <a:ext uri="{FF2B5EF4-FFF2-40B4-BE49-F238E27FC236}">
                <a16:creationId xmlns:a16="http://schemas.microsoft.com/office/drawing/2014/main" id="{B1A64494-AA00-4AFB-B375-B13E9FD395A0}"/>
              </a:ext>
            </a:extLst>
          </p:cNvPr>
          <p:cNvSpPr txBox="1">
            <a:spLocks noChangeArrowheads="1"/>
          </p:cNvSpPr>
          <p:nvPr/>
        </p:nvSpPr>
        <p:spPr bwMode="auto">
          <a:xfrm>
            <a:off x="5921375" y="6173788"/>
            <a:ext cx="189071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latin typeface="微软雅黑" panose="020B0503020204020204" pitchFamily="34" charset="-122"/>
                <a:ea typeface="微软雅黑" panose="020B0503020204020204" pitchFamily="34" charset="-122"/>
                <a:hlinkClick r:id="rId2" action="ppaction://hlinksldjump"/>
              </a:rPr>
              <a:t>SKIP</a:t>
            </a:r>
            <a:endParaRPr lang="en-US" altLang="zh-CN" sz="20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6517"/>
                                        </p:tgtEl>
                                        <p:attrNameLst>
                                          <p:attrName>style.visibility</p:attrName>
                                        </p:attrNameLst>
                                      </p:cBhvr>
                                      <p:to>
                                        <p:strVal val="visible"/>
                                      </p:to>
                                    </p:set>
                                    <p:animEffect transition="in" filter="blinds(horizontal)">
                                      <p:cBhvr>
                                        <p:cTn id="7" dur="500"/>
                                        <p:tgtEl>
                                          <p:spTgt spid="5765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6518"/>
                                        </p:tgtEl>
                                        <p:attrNameLst>
                                          <p:attrName>style.visibility</p:attrName>
                                        </p:attrNameLst>
                                      </p:cBhvr>
                                      <p:to>
                                        <p:strVal val="visible"/>
                                      </p:to>
                                    </p:set>
                                    <p:animEffect transition="in" filter="blinds(horizontal)">
                                      <p:cBhvr>
                                        <p:cTn id="12" dur="500"/>
                                        <p:tgtEl>
                                          <p:spTgt spid="5765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6520"/>
                                        </p:tgtEl>
                                        <p:attrNameLst>
                                          <p:attrName>style.visibility</p:attrName>
                                        </p:attrNameLst>
                                      </p:cBhvr>
                                      <p:to>
                                        <p:strVal val="visible"/>
                                      </p:to>
                                    </p:set>
                                    <p:animEffect transition="in" filter="blinds(horizontal)">
                                      <p:cBhvr>
                                        <p:cTn id="17" dur="500"/>
                                        <p:tgtEl>
                                          <p:spTgt spid="5765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76519">
                                            <p:txEl>
                                              <p:pRg st="0" end="0"/>
                                            </p:txEl>
                                          </p:spTgt>
                                        </p:tgtEl>
                                        <p:attrNameLst>
                                          <p:attrName>style.visibility</p:attrName>
                                        </p:attrNameLst>
                                      </p:cBhvr>
                                      <p:to>
                                        <p:strVal val="visible"/>
                                      </p:to>
                                    </p:set>
                                    <p:animEffect transition="in" filter="blinds(horizontal)">
                                      <p:cBhvr>
                                        <p:cTn id="22" dur="500"/>
                                        <p:tgtEl>
                                          <p:spTgt spid="57651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76519">
                                            <p:txEl>
                                              <p:pRg st="1" end="1"/>
                                            </p:txEl>
                                          </p:spTgt>
                                        </p:tgtEl>
                                        <p:attrNameLst>
                                          <p:attrName>style.visibility</p:attrName>
                                        </p:attrNameLst>
                                      </p:cBhvr>
                                      <p:to>
                                        <p:strVal val="visible"/>
                                      </p:to>
                                    </p:set>
                                    <p:animEffect transition="in" filter="blinds(horizontal)">
                                      <p:cBhvr>
                                        <p:cTn id="27" dur="500"/>
                                        <p:tgtEl>
                                          <p:spTgt spid="576519">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76519">
                                            <p:txEl>
                                              <p:pRg st="2" end="2"/>
                                            </p:txEl>
                                          </p:spTgt>
                                        </p:tgtEl>
                                        <p:attrNameLst>
                                          <p:attrName>style.visibility</p:attrName>
                                        </p:attrNameLst>
                                      </p:cBhvr>
                                      <p:to>
                                        <p:strVal val="visible"/>
                                      </p:to>
                                    </p:set>
                                    <p:animEffect transition="in" filter="blinds(horizontal)">
                                      <p:cBhvr>
                                        <p:cTn id="32" dur="500"/>
                                        <p:tgtEl>
                                          <p:spTgt spid="576519">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76523"/>
                                        </p:tgtEl>
                                        <p:attrNameLst>
                                          <p:attrName>style.visibility</p:attrName>
                                        </p:attrNameLst>
                                      </p:cBhvr>
                                      <p:to>
                                        <p:strVal val="visible"/>
                                      </p:to>
                                    </p:set>
                                    <p:animEffect transition="in" filter="blinds(horizontal)">
                                      <p:cBhvr>
                                        <p:cTn id="37" dur="500"/>
                                        <p:tgtEl>
                                          <p:spTgt spid="576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7" grpId="0"/>
      <p:bldP spid="576518" grpId="0"/>
      <p:bldP spid="576520" grpId="0"/>
      <p:bldP spid="576523"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a:extLst>
              <a:ext uri="{FF2B5EF4-FFF2-40B4-BE49-F238E27FC236}">
                <a16:creationId xmlns:a16="http://schemas.microsoft.com/office/drawing/2014/main" id="{9409499F-0872-4A94-93D5-E78D290E90C7}"/>
              </a:ext>
            </a:extLst>
          </p:cNvPr>
          <p:cNvSpPr>
            <a:spLocks noChangeArrowheads="1"/>
          </p:cNvSpPr>
          <p:nvPr/>
        </p:nvSpPr>
        <p:spPr bwMode="auto">
          <a:xfrm>
            <a:off x="5002213" y="1889125"/>
            <a:ext cx="2832100" cy="7254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0531" name="Rectangle 1">
            <a:extLst>
              <a:ext uri="{FF2B5EF4-FFF2-40B4-BE49-F238E27FC236}">
                <a16:creationId xmlns:a16="http://schemas.microsoft.com/office/drawing/2014/main" id="{7907BE04-895F-4A52-BCDA-7A063E3981E7}"/>
              </a:ext>
            </a:extLst>
          </p:cNvPr>
          <p:cNvSpPr>
            <a:spLocks noGrp="1" noChangeArrowheads="1"/>
          </p:cNvSpPr>
          <p:nvPr>
            <p:ph type="title" idx="4294967295"/>
          </p:nvPr>
        </p:nvSpPr>
        <p:spPr>
          <a:xfrm>
            <a:off x="427038" y="0"/>
            <a:ext cx="8716962" cy="617538"/>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t>可执行文件的存储器映像</a:t>
            </a:r>
          </a:p>
        </p:txBody>
      </p:sp>
      <p:sp>
        <p:nvSpPr>
          <p:cNvPr id="790532" name="Text Box 12">
            <a:extLst>
              <a:ext uri="{FF2B5EF4-FFF2-40B4-BE49-F238E27FC236}">
                <a16:creationId xmlns:a16="http://schemas.microsoft.com/office/drawing/2014/main" id="{1D3A89B7-23C9-4AC8-8BD1-9766BC476209}"/>
              </a:ext>
            </a:extLst>
          </p:cNvPr>
          <p:cNvSpPr txBox="1">
            <a:spLocks noChangeArrowheads="1"/>
          </p:cNvSpPr>
          <p:nvPr/>
        </p:nvSpPr>
        <p:spPr bwMode="auto">
          <a:xfrm>
            <a:off x="3181350" y="1576388"/>
            <a:ext cx="3222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en-GB" altLang="zh-CN">
                <a:latin typeface="微软雅黑" panose="020B0503020204020204" pitchFamily="34" charset="-122"/>
                <a:ea typeface="微软雅黑" panose="020B0503020204020204" pitchFamily="34" charset="-122"/>
                <a:cs typeface="msgothic"/>
              </a:rPr>
              <a:t>0</a:t>
            </a:r>
          </a:p>
        </p:txBody>
      </p:sp>
      <p:grpSp>
        <p:nvGrpSpPr>
          <p:cNvPr id="790533" name="Group 5">
            <a:extLst>
              <a:ext uri="{FF2B5EF4-FFF2-40B4-BE49-F238E27FC236}">
                <a16:creationId xmlns:a16="http://schemas.microsoft.com/office/drawing/2014/main" id="{75EA09F4-8668-42A3-A927-199E211D18E8}"/>
              </a:ext>
            </a:extLst>
          </p:cNvPr>
          <p:cNvGrpSpPr>
            <a:grpSpLocks/>
          </p:cNvGrpSpPr>
          <p:nvPr/>
        </p:nvGrpSpPr>
        <p:grpSpPr bwMode="auto">
          <a:xfrm>
            <a:off x="7858125" y="1735138"/>
            <a:ext cx="1138238" cy="620712"/>
            <a:chOff x="4950" y="1093"/>
            <a:chExt cx="717" cy="391"/>
          </a:xfrm>
        </p:grpSpPr>
        <p:sp>
          <p:nvSpPr>
            <p:cNvPr id="790534" name="Text Box 25">
              <a:extLst>
                <a:ext uri="{FF2B5EF4-FFF2-40B4-BE49-F238E27FC236}">
                  <a16:creationId xmlns:a16="http://schemas.microsoft.com/office/drawing/2014/main" id="{7F58DF20-9F3D-4B2A-8F0A-34D03A81DA4C}"/>
                </a:ext>
              </a:extLst>
            </p:cNvPr>
            <p:cNvSpPr txBox="1">
              <a:spLocks noChangeArrowheads="1"/>
            </p:cNvSpPr>
            <p:nvPr/>
          </p:nvSpPr>
          <p:spPr bwMode="auto">
            <a:xfrm>
              <a:off x="5206" y="1093"/>
              <a:ext cx="461"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46800" rIns="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a:solidFill>
                    <a:srgbClr val="FF3300"/>
                  </a:solidFill>
                  <a:latin typeface="微软雅黑" panose="020B0503020204020204" pitchFamily="34" charset="-122"/>
                  <a:ea typeface="微软雅黑" panose="020B0503020204020204" pitchFamily="34" charset="-122"/>
                  <a:cs typeface="msgothic"/>
                </a:rPr>
                <a:t>ESP </a:t>
              </a:r>
            </a:p>
            <a:p>
              <a:pPr algn="ctr">
                <a:lnSpc>
                  <a:spcPct val="98000"/>
                </a:lnSpc>
              </a:pPr>
              <a:r>
                <a:rPr lang="en-GB" altLang="zh-CN">
                  <a:solidFill>
                    <a:srgbClr val="FF3300"/>
                  </a:solidFill>
                  <a:latin typeface="微软雅黑" panose="020B0503020204020204" pitchFamily="34" charset="-122"/>
                  <a:ea typeface="微软雅黑" panose="020B0503020204020204" pitchFamily="34" charset="-122"/>
                  <a:cs typeface="msgothic"/>
                </a:rPr>
                <a:t>(</a:t>
              </a:r>
              <a:r>
                <a:rPr lang="zh-CN" altLang="en-GB">
                  <a:solidFill>
                    <a:srgbClr val="FF3300"/>
                  </a:solidFill>
                  <a:latin typeface="微软雅黑" panose="020B0503020204020204" pitchFamily="34" charset="-122"/>
                  <a:ea typeface="微软雅黑" panose="020B0503020204020204" pitchFamily="34" charset="-122"/>
                  <a:cs typeface="msgothic"/>
                </a:rPr>
                <a:t>栈顶</a:t>
              </a:r>
              <a:r>
                <a:rPr lang="en-GB" altLang="zh-CN">
                  <a:solidFill>
                    <a:srgbClr val="FF3300"/>
                  </a:solidFill>
                  <a:latin typeface="微软雅黑" panose="020B0503020204020204" pitchFamily="34" charset="-122"/>
                  <a:ea typeface="微软雅黑" panose="020B0503020204020204" pitchFamily="34" charset="-122"/>
                  <a:cs typeface="msgothic"/>
                </a:rPr>
                <a:t>)</a:t>
              </a:r>
            </a:p>
          </p:txBody>
        </p:sp>
        <p:sp>
          <p:nvSpPr>
            <p:cNvPr id="790535" name="Line 26">
              <a:extLst>
                <a:ext uri="{FF2B5EF4-FFF2-40B4-BE49-F238E27FC236}">
                  <a16:creationId xmlns:a16="http://schemas.microsoft.com/office/drawing/2014/main" id="{8A9D59CF-7C25-473B-B567-475479561BB5}"/>
                </a:ext>
              </a:extLst>
            </p:cNvPr>
            <p:cNvSpPr>
              <a:spLocks noChangeShapeType="1"/>
            </p:cNvSpPr>
            <p:nvPr/>
          </p:nvSpPr>
          <p:spPr bwMode="auto">
            <a:xfrm flipH="1">
              <a:off x="4950" y="1196"/>
              <a:ext cx="242" cy="1"/>
            </a:xfrm>
            <a:prstGeom prst="line">
              <a:avLst/>
            </a:prstGeom>
            <a:noFill/>
            <a:ln w="38100">
              <a:solidFill>
                <a:srgbClr val="FF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790536" name="Line 28">
            <a:extLst>
              <a:ext uri="{FF2B5EF4-FFF2-40B4-BE49-F238E27FC236}">
                <a16:creationId xmlns:a16="http://schemas.microsoft.com/office/drawing/2014/main" id="{AFA2F050-E410-489E-A7BF-2B98C3FD11A7}"/>
              </a:ext>
            </a:extLst>
          </p:cNvPr>
          <p:cNvSpPr>
            <a:spLocks noChangeShapeType="1"/>
          </p:cNvSpPr>
          <p:nvPr/>
        </p:nvSpPr>
        <p:spPr bwMode="auto">
          <a:xfrm flipV="1">
            <a:off x="7974013" y="830263"/>
            <a:ext cx="1587" cy="460375"/>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0537" name="Text Box 29">
            <a:extLst>
              <a:ext uri="{FF2B5EF4-FFF2-40B4-BE49-F238E27FC236}">
                <a16:creationId xmlns:a16="http://schemas.microsoft.com/office/drawing/2014/main" id="{BDD5F9D2-4E51-4DEA-B2C1-6EF751966324}"/>
              </a:ext>
            </a:extLst>
          </p:cNvPr>
          <p:cNvSpPr txBox="1">
            <a:spLocks noChangeArrowheads="1"/>
          </p:cNvSpPr>
          <p:nvPr/>
        </p:nvSpPr>
        <p:spPr bwMode="auto">
          <a:xfrm>
            <a:off x="8288338" y="3959225"/>
            <a:ext cx="587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900">
                <a:latin typeface="微软雅黑" panose="020B0503020204020204" pitchFamily="34" charset="-122"/>
                <a:ea typeface="微软雅黑" panose="020B0503020204020204" pitchFamily="34" charset="-122"/>
                <a:cs typeface="msgothic"/>
              </a:rPr>
              <a:t>brk</a:t>
            </a:r>
          </a:p>
        </p:txBody>
      </p:sp>
      <p:sp>
        <p:nvSpPr>
          <p:cNvPr id="790538" name="Line 30">
            <a:extLst>
              <a:ext uri="{FF2B5EF4-FFF2-40B4-BE49-F238E27FC236}">
                <a16:creationId xmlns:a16="http://schemas.microsoft.com/office/drawing/2014/main" id="{7A5921EB-B515-4724-AB25-795F933DF401}"/>
              </a:ext>
            </a:extLst>
          </p:cNvPr>
          <p:cNvSpPr>
            <a:spLocks noChangeShapeType="1"/>
          </p:cNvSpPr>
          <p:nvPr/>
        </p:nvSpPr>
        <p:spPr bwMode="auto">
          <a:xfrm flipH="1">
            <a:off x="7904163" y="4125913"/>
            <a:ext cx="384175" cy="1587"/>
          </a:xfrm>
          <a:prstGeom prst="line">
            <a:avLst/>
          </a:prstGeom>
          <a:noFill/>
          <a:ln w="324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0539" name="Text Box 31">
            <a:extLst>
              <a:ext uri="{FF2B5EF4-FFF2-40B4-BE49-F238E27FC236}">
                <a16:creationId xmlns:a16="http://schemas.microsoft.com/office/drawing/2014/main" id="{1E505E4B-2818-4E30-93A1-777820AC07CC}"/>
              </a:ext>
            </a:extLst>
          </p:cNvPr>
          <p:cNvSpPr txBox="1">
            <a:spLocks noChangeArrowheads="1"/>
          </p:cNvSpPr>
          <p:nvPr/>
        </p:nvSpPr>
        <p:spPr bwMode="auto">
          <a:xfrm>
            <a:off x="3530600" y="1076325"/>
            <a:ext cx="1565275"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600">
                <a:latin typeface="微软雅黑" panose="020B0503020204020204" pitchFamily="34" charset="-122"/>
                <a:ea typeface="微软雅黑" panose="020B0503020204020204" pitchFamily="34" charset="-122"/>
                <a:cs typeface="msgothic"/>
              </a:rPr>
              <a:t>0xC00000000</a:t>
            </a:r>
          </a:p>
        </p:txBody>
      </p:sp>
      <p:sp>
        <p:nvSpPr>
          <p:cNvPr id="790540" name="Text Box 32">
            <a:extLst>
              <a:ext uri="{FF2B5EF4-FFF2-40B4-BE49-F238E27FC236}">
                <a16:creationId xmlns:a16="http://schemas.microsoft.com/office/drawing/2014/main" id="{4B725B56-6B15-458B-8DD2-FD3C3A938A4B}"/>
              </a:ext>
            </a:extLst>
          </p:cNvPr>
          <p:cNvSpPr txBox="1">
            <a:spLocks noChangeArrowheads="1"/>
          </p:cNvSpPr>
          <p:nvPr/>
        </p:nvSpPr>
        <p:spPr bwMode="auto">
          <a:xfrm>
            <a:off x="3649663" y="5916613"/>
            <a:ext cx="142875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600">
                <a:latin typeface="微软雅黑" panose="020B0503020204020204" pitchFamily="34" charset="-122"/>
                <a:ea typeface="微软雅黑" panose="020B0503020204020204" pitchFamily="34" charset="-122"/>
                <a:cs typeface="msgothic"/>
              </a:rPr>
              <a:t>0x08048000</a:t>
            </a:r>
          </a:p>
        </p:txBody>
      </p:sp>
      <p:sp>
        <p:nvSpPr>
          <p:cNvPr id="790541" name="Rectangle 14">
            <a:extLst>
              <a:ext uri="{FF2B5EF4-FFF2-40B4-BE49-F238E27FC236}">
                <a16:creationId xmlns:a16="http://schemas.microsoft.com/office/drawing/2014/main" id="{089B505A-D1DC-4734-AD2A-10275C3C8765}"/>
              </a:ext>
            </a:extLst>
          </p:cNvPr>
          <p:cNvSpPr>
            <a:spLocks noChangeArrowheads="1"/>
          </p:cNvSpPr>
          <p:nvPr/>
        </p:nvSpPr>
        <p:spPr bwMode="auto">
          <a:xfrm>
            <a:off x="5003800" y="814388"/>
            <a:ext cx="2830513" cy="517525"/>
          </a:xfrm>
          <a:prstGeom prst="rect">
            <a:avLst/>
          </a:prstGeom>
          <a:solidFill>
            <a:srgbClr val="F1C7C7"/>
          </a:solidFill>
          <a:ln w="324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2000">
                <a:latin typeface="微软雅黑" panose="020B0503020204020204" pitchFamily="34" charset="-122"/>
                <a:ea typeface="微软雅黑" panose="020B0503020204020204" pitchFamily="34" charset="-122"/>
                <a:cs typeface="msgothic"/>
              </a:rPr>
              <a:t>内核虚存区</a:t>
            </a:r>
          </a:p>
        </p:txBody>
      </p:sp>
      <p:sp>
        <p:nvSpPr>
          <p:cNvPr id="790542" name="Rectangle 15">
            <a:extLst>
              <a:ext uri="{FF2B5EF4-FFF2-40B4-BE49-F238E27FC236}">
                <a16:creationId xmlns:a16="http://schemas.microsoft.com/office/drawing/2014/main" id="{BE8B6062-245A-4494-B4B2-B4B68860BB53}"/>
              </a:ext>
            </a:extLst>
          </p:cNvPr>
          <p:cNvSpPr>
            <a:spLocks noChangeArrowheads="1"/>
          </p:cNvSpPr>
          <p:nvPr/>
        </p:nvSpPr>
        <p:spPr bwMode="auto">
          <a:xfrm>
            <a:off x="5003800" y="2622550"/>
            <a:ext cx="2830513" cy="711200"/>
          </a:xfrm>
          <a:prstGeom prst="rect">
            <a:avLst/>
          </a:prstGeom>
          <a:solidFill>
            <a:srgbClr val="D5F1CF"/>
          </a:solidFill>
          <a:ln w="324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2000">
                <a:latin typeface="微软雅黑" panose="020B0503020204020204" pitchFamily="34" charset="-122"/>
                <a:ea typeface="微软雅黑" panose="020B0503020204020204" pitchFamily="34" charset="-122"/>
                <a:cs typeface="msgothic"/>
              </a:rPr>
              <a:t>共享库区域</a:t>
            </a:r>
          </a:p>
        </p:txBody>
      </p:sp>
      <p:sp>
        <p:nvSpPr>
          <p:cNvPr id="33808" name="Rectangle 16">
            <a:extLst>
              <a:ext uri="{FF2B5EF4-FFF2-40B4-BE49-F238E27FC236}">
                <a16:creationId xmlns:a16="http://schemas.microsoft.com/office/drawing/2014/main" id="{CFBD5209-072A-4561-BE2D-C5CE80458D2D}"/>
              </a:ext>
            </a:extLst>
          </p:cNvPr>
          <p:cNvSpPr>
            <a:spLocks noChangeArrowheads="1"/>
          </p:cNvSpPr>
          <p:nvPr/>
        </p:nvSpPr>
        <p:spPr bwMode="auto">
          <a:xfrm>
            <a:off x="5003800" y="3328988"/>
            <a:ext cx="2830513" cy="768350"/>
          </a:xfrm>
          <a:prstGeom prst="rect">
            <a:avLst/>
          </a:prstGeom>
          <a:solidFill>
            <a:schemeClr val="bg1"/>
          </a:solidFill>
          <a:ln w="3302">
            <a:solidFill>
              <a:schemeClr val="tx1"/>
            </a:solidFill>
            <a:miter lim="800000"/>
            <a:headEnd/>
            <a:tailEnd/>
          </a:ln>
        </p:spPr>
        <p:txBody>
          <a:bodyPr wrap="none" anchor="ctr"/>
          <a:lstStyle/>
          <a:p>
            <a:pPr>
              <a:defRPr/>
            </a:pPr>
            <a:endParaRPr lang="en-US" sz="2400">
              <a:latin typeface="Arial Narrow" pitchFamily="34" charset="0"/>
              <a:ea typeface="+mn-ea"/>
            </a:endParaRPr>
          </a:p>
        </p:txBody>
      </p:sp>
      <p:sp>
        <p:nvSpPr>
          <p:cNvPr id="790544" name="Rectangle 17">
            <a:extLst>
              <a:ext uri="{FF2B5EF4-FFF2-40B4-BE49-F238E27FC236}">
                <a16:creationId xmlns:a16="http://schemas.microsoft.com/office/drawing/2014/main" id="{4B9DE41A-209E-4201-9D3F-C104F17BBD87}"/>
              </a:ext>
            </a:extLst>
          </p:cNvPr>
          <p:cNvSpPr>
            <a:spLocks noChangeArrowheads="1"/>
          </p:cNvSpPr>
          <p:nvPr/>
        </p:nvSpPr>
        <p:spPr bwMode="auto">
          <a:xfrm>
            <a:off x="5003800" y="4095750"/>
            <a:ext cx="2830513" cy="711200"/>
          </a:xfrm>
          <a:prstGeom prst="rect">
            <a:avLst/>
          </a:prstGeom>
          <a:solidFill>
            <a:srgbClr val="D5F1CF"/>
          </a:solidFill>
          <a:ln w="324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2000">
                <a:latin typeface="微软雅黑" panose="020B0503020204020204" pitchFamily="34" charset="-122"/>
                <a:ea typeface="微软雅黑" panose="020B0503020204020204" pitchFamily="34" charset="-122"/>
                <a:cs typeface="msgothic"/>
              </a:rPr>
              <a:t>堆（</a:t>
            </a:r>
            <a:r>
              <a:rPr lang="en-GB" altLang="zh-CN" sz="2000">
                <a:latin typeface="微软雅黑" panose="020B0503020204020204" pitchFamily="34" charset="-122"/>
                <a:ea typeface="微软雅黑" panose="020B0503020204020204" pitchFamily="34" charset="-122"/>
                <a:cs typeface="msgothic"/>
              </a:rPr>
              <a:t>heap</a:t>
            </a:r>
            <a:r>
              <a:rPr lang="zh-CN" altLang="en-GB" sz="2000">
                <a:latin typeface="微软雅黑" panose="020B0503020204020204" pitchFamily="34" charset="-122"/>
                <a:ea typeface="微软雅黑" panose="020B0503020204020204" pitchFamily="34" charset="-122"/>
                <a:cs typeface="msgothic"/>
              </a:rPr>
              <a:t>）</a:t>
            </a:r>
          </a:p>
          <a:p>
            <a:pPr algn="ctr">
              <a:lnSpc>
                <a:spcPct val="98000"/>
              </a:lnSpc>
            </a:pPr>
            <a:r>
              <a:rPr lang="en-GB" altLang="zh-CN" sz="2000">
                <a:latin typeface="微软雅黑" panose="020B0503020204020204" pitchFamily="34" charset="-122"/>
                <a:ea typeface="微软雅黑" panose="020B0503020204020204" pitchFamily="34" charset="-122"/>
                <a:cs typeface="msgothic"/>
              </a:rPr>
              <a:t>(</a:t>
            </a:r>
            <a:r>
              <a:rPr lang="zh-CN" altLang="en-GB" sz="2000">
                <a:latin typeface="微软雅黑" panose="020B0503020204020204" pitchFamily="34" charset="-122"/>
                <a:ea typeface="微软雅黑" panose="020B0503020204020204" pitchFamily="34" charset="-122"/>
                <a:cs typeface="msgothic"/>
              </a:rPr>
              <a:t>由</a:t>
            </a:r>
            <a:r>
              <a:rPr lang="en-GB" altLang="zh-CN" sz="2000">
                <a:latin typeface="微软雅黑" panose="020B0503020204020204" pitchFamily="34" charset="-122"/>
                <a:ea typeface="微软雅黑" panose="020B0503020204020204" pitchFamily="34" charset="-122"/>
                <a:cs typeface="msgothic"/>
              </a:rPr>
              <a:t>malloc</a:t>
            </a:r>
            <a:r>
              <a:rPr lang="zh-CN" altLang="en-GB" sz="2000">
                <a:latin typeface="微软雅黑" panose="020B0503020204020204" pitchFamily="34" charset="-122"/>
                <a:ea typeface="微软雅黑" panose="020B0503020204020204" pitchFamily="34" charset="-122"/>
                <a:cs typeface="msgothic"/>
              </a:rPr>
              <a:t>动态生成</a:t>
            </a:r>
            <a:r>
              <a:rPr lang="en-GB" altLang="zh-CN" sz="2000">
                <a:latin typeface="Calibri" panose="020F0502020204030204" pitchFamily="34" charset="0"/>
                <a:ea typeface="微软雅黑" panose="020B0503020204020204" pitchFamily="34" charset="-122"/>
                <a:cs typeface="msgothic"/>
              </a:rPr>
              <a:t>)</a:t>
            </a:r>
          </a:p>
        </p:txBody>
      </p:sp>
      <p:sp>
        <p:nvSpPr>
          <p:cNvPr id="790545" name="Line 19">
            <a:extLst>
              <a:ext uri="{FF2B5EF4-FFF2-40B4-BE49-F238E27FC236}">
                <a16:creationId xmlns:a16="http://schemas.microsoft.com/office/drawing/2014/main" id="{378F0540-2F9A-49CE-A440-FC2C00B343BB}"/>
              </a:ext>
            </a:extLst>
          </p:cNvPr>
          <p:cNvSpPr>
            <a:spLocks noChangeShapeType="1"/>
          </p:cNvSpPr>
          <p:nvPr/>
        </p:nvSpPr>
        <p:spPr bwMode="auto">
          <a:xfrm flipV="1">
            <a:off x="6415088" y="3678238"/>
            <a:ext cx="1587" cy="407987"/>
          </a:xfrm>
          <a:prstGeom prst="line">
            <a:avLst/>
          </a:prstGeom>
          <a:noFill/>
          <a:ln w="324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0546" name="Rectangle 20">
            <a:extLst>
              <a:ext uri="{FF2B5EF4-FFF2-40B4-BE49-F238E27FC236}">
                <a16:creationId xmlns:a16="http://schemas.microsoft.com/office/drawing/2014/main" id="{3AFD6A0C-F794-4034-BDC9-DB496636EAF9}"/>
              </a:ext>
            </a:extLst>
          </p:cNvPr>
          <p:cNvSpPr>
            <a:spLocks noChangeArrowheads="1"/>
          </p:cNvSpPr>
          <p:nvPr/>
        </p:nvSpPr>
        <p:spPr bwMode="auto">
          <a:xfrm>
            <a:off x="5003800" y="1300163"/>
            <a:ext cx="2830513" cy="598487"/>
          </a:xfrm>
          <a:prstGeom prst="rect">
            <a:avLst/>
          </a:prstGeom>
          <a:solidFill>
            <a:srgbClr val="D5F1CF"/>
          </a:solidFill>
          <a:ln w="324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a:latin typeface="微软雅黑" panose="020B0503020204020204" pitchFamily="34" charset="-122"/>
                <a:ea typeface="微软雅黑" panose="020B0503020204020204" pitchFamily="34" charset="-122"/>
                <a:cs typeface="msgothic"/>
              </a:rPr>
              <a:t>用户栈（</a:t>
            </a:r>
            <a:r>
              <a:rPr lang="en-GB" altLang="zh-CN">
                <a:latin typeface="微软雅黑" panose="020B0503020204020204" pitchFamily="34" charset="-122"/>
                <a:ea typeface="微软雅黑" panose="020B0503020204020204" pitchFamily="34" charset="-122"/>
                <a:cs typeface="msgothic"/>
              </a:rPr>
              <a:t>User stack</a:t>
            </a:r>
            <a:r>
              <a:rPr lang="zh-CN" altLang="en-GB">
                <a:latin typeface="微软雅黑" panose="020B0503020204020204" pitchFamily="34" charset="-122"/>
                <a:ea typeface="微软雅黑" panose="020B0503020204020204" pitchFamily="34" charset="-122"/>
                <a:cs typeface="msgothic"/>
              </a:rPr>
              <a:t>）</a:t>
            </a:r>
          </a:p>
          <a:p>
            <a:pPr algn="ctr">
              <a:lnSpc>
                <a:spcPct val="98000"/>
              </a:lnSpc>
            </a:pPr>
            <a:r>
              <a:rPr lang="zh-CN" altLang="en-GB" sz="2000">
                <a:latin typeface="Calibri" panose="020F0502020204030204" pitchFamily="34" charset="0"/>
                <a:ea typeface="微软雅黑" panose="020B0503020204020204" pitchFamily="34" charset="-122"/>
                <a:cs typeface="msgothic"/>
              </a:rPr>
              <a:t>动态生成</a:t>
            </a:r>
          </a:p>
        </p:txBody>
      </p:sp>
      <p:sp>
        <p:nvSpPr>
          <p:cNvPr id="790547" name="Line 21">
            <a:extLst>
              <a:ext uri="{FF2B5EF4-FFF2-40B4-BE49-F238E27FC236}">
                <a16:creationId xmlns:a16="http://schemas.microsoft.com/office/drawing/2014/main" id="{D55C9A33-4E6A-4187-9448-234D6050B5B3}"/>
              </a:ext>
            </a:extLst>
          </p:cNvPr>
          <p:cNvSpPr>
            <a:spLocks noChangeShapeType="1"/>
          </p:cNvSpPr>
          <p:nvPr/>
        </p:nvSpPr>
        <p:spPr bwMode="auto">
          <a:xfrm flipV="1">
            <a:off x="6415088" y="2382838"/>
            <a:ext cx="1587" cy="246062"/>
          </a:xfrm>
          <a:prstGeom prst="line">
            <a:avLst/>
          </a:prstGeom>
          <a:noFill/>
          <a:ln w="324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0548" name="Line 22">
            <a:extLst>
              <a:ext uri="{FF2B5EF4-FFF2-40B4-BE49-F238E27FC236}">
                <a16:creationId xmlns:a16="http://schemas.microsoft.com/office/drawing/2014/main" id="{B853B1DF-FD74-490E-B1DC-2587A0C66C6E}"/>
              </a:ext>
            </a:extLst>
          </p:cNvPr>
          <p:cNvSpPr>
            <a:spLocks noChangeShapeType="1"/>
          </p:cNvSpPr>
          <p:nvPr/>
        </p:nvSpPr>
        <p:spPr bwMode="auto">
          <a:xfrm>
            <a:off x="6415088" y="1898650"/>
            <a:ext cx="1587" cy="242888"/>
          </a:xfrm>
          <a:prstGeom prst="line">
            <a:avLst/>
          </a:prstGeom>
          <a:noFill/>
          <a:ln w="324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15" name="Rectangle 23">
            <a:extLst>
              <a:ext uri="{FF2B5EF4-FFF2-40B4-BE49-F238E27FC236}">
                <a16:creationId xmlns:a16="http://schemas.microsoft.com/office/drawing/2014/main" id="{DE659DC6-1868-4ABF-973F-1BA2B5470E9A}"/>
              </a:ext>
            </a:extLst>
          </p:cNvPr>
          <p:cNvSpPr>
            <a:spLocks noChangeArrowheads="1"/>
          </p:cNvSpPr>
          <p:nvPr/>
        </p:nvSpPr>
        <p:spPr bwMode="auto">
          <a:xfrm>
            <a:off x="5003800" y="6180138"/>
            <a:ext cx="2830513" cy="422275"/>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a:latin typeface="微软雅黑" panose="020B0503020204020204" pitchFamily="34" charset="-122"/>
                <a:ea typeface="微软雅黑" panose="020B0503020204020204" pitchFamily="34" charset="-122"/>
                <a:cs typeface="msgothic"/>
              </a:rPr>
              <a:t>未使用</a:t>
            </a:r>
          </a:p>
        </p:txBody>
      </p:sp>
      <p:sp>
        <p:nvSpPr>
          <p:cNvPr id="790550" name="Text Box 24">
            <a:extLst>
              <a:ext uri="{FF2B5EF4-FFF2-40B4-BE49-F238E27FC236}">
                <a16:creationId xmlns:a16="http://schemas.microsoft.com/office/drawing/2014/main" id="{2D6C5575-E71B-4D30-91B1-CC0343BCC472}"/>
              </a:ext>
            </a:extLst>
          </p:cNvPr>
          <p:cNvSpPr txBox="1">
            <a:spLocks noChangeArrowheads="1"/>
          </p:cNvSpPr>
          <p:nvPr/>
        </p:nvSpPr>
        <p:spPr bwMode="auto">
          <a:xfrm>
            <a:off x="4735513" y="6411913"/>
            <a:ext cx="315912"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en-GB" altLang="zh-CN" sz="1600">
                <a:latin typeface="Arial Black" panose="020B0A04020102020204" pitchFamily="34" charset="0"/>
                <a:ea typeface="msgothic"/>
                <a:cs typeface="msgothic"/>
              </a:rPr>
              <a:t>0</a:t>
            </a:r>
          </a:p>
        </p:txBody>
      </p:sp>
      <p:sp>
        <p:nvSpPr>
          <p:cNvPr id="33826" name="Rectangle 34">
            <a:extLst>
              <a:ext uri="{FF2B5EF4-FFF2-40B4-BE49-F238E27FC236}">
                <a16:creationId xmlns:a16="http://schemas.microsoft.com/office/drawing/2014/main" id="{3BBCD1F9-879C-4196-AF16-A131222BFDEA}"/>
              </a:ext>
            </a:extLst>
          </p:cNvPr>
          <p:cNvSpPr>
            <a:spLocks noChangeArrowheads="1"/>
          </p:cNvSpPr>
          <p:nvPr/>
        </p:nvSpPr>
        <p:spPr bwMode="auto">
          <a:xfrm>
            <a:off x="5003800" y="4803775"/>
            <a:ext cx="2830513" cy="712788"/>
          </a:xfrm>
          <a:prstGeom prst="rect">
            <a:avLst/>
          </a:prstGeom>
          <a:solidFill>
            <a:schemeClr val="accent2">
              <a:lumMod val="20000"/>
              <a:lumOff val="80000"/>
            </a:schemeClr>
          </a:solidFill>
          <a:ln w="324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2000">
                <a:solidFill>
                  <a:srgbClr val="FF3300"/>
                </a:solidFill>
                <a:latin typeface="微软雅黑" panose="020B0503020204020204" pitchFamily="34" charset="-122"/>
                <a:ea typeface="微软雅黑" panose="020B0503020204020204" pitchFamily="34" charset="-122"/>
                <a:cs typeface="msgothic"/>
              </a:rPr>
              <a:t>读写数据段</a:t>
            </a:r>
          </a:p>
          <a:p>
            <a:pPr algn="ctr">
              <a:lnSpc>
                <a:spcPct val="98000"/>
              </a:lnSpc>
            </a:pPr>
            <a:r>
              <a:rPr lang="en-GB" altLang="zh-CN">
                <a:solidFill>
                  <a:srgbClr val="FF3300"/>
                </a:solidFill>
                <a:latin typeface="微软雅黑" panose="020B0503020204020204" pitchFamily="34" charset="-122"/>
                <a:ea typeface="微软雅黑" panose="020B0503020204020204" pitchFamily="34" charset="-122"/>
                <a:cs typeface="msgothic"/>
              </a:rPr>
              <a:t>(.data, .bss)</a:t>
            </a:r>
          </a:p>
        </p:txBody>
      </p:sp>
      <p:sp>
        <p:nvSpPr>
          <p:cNvPr id="790552" name="Rectangle 35">
            <a:extLst>
              <a:ext uri="{FF2B5EF4-FFF2-40B4-BE49-F238E27FC236}">
                <a16:creationId xmlns:a16="http://schemas.microsoft.com/office/drawing/2014/main" id="{C3C66D5C-1390-42E7-A207-CBBEE70FDBC2}"/>
              </a:ext>
            </a:extLst>
          </p:cNvPr>
          <p:cNvSpPr>
            <a:spLocks noChangeArrowheads="1"/>
          </p:cNvSpPr>
          <p:nvPr/>
        </p:nvSpPr>
        <p:spPr bwMode="auto">
          <a:xfrm>
            <a:off x="5003800" y="5468938"/>
            <a:ext cx="2830513" cy="711200"/>
          </a:xfrm>
          <a:prstGeom prst="rect">
            <a:avLst/>
          </a:prstGeom>
          <a:solidFill>
            <a:srgbClr val="F6F5BD"/>
          </a:solidFill>
          <a:ln w="324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2000">
                <a:latin typeface="微软雅黑" panose="020B0503020204020204" pitchFamily="34" charset="-122"/>
                <a:ea typeface="微软雅黑" panose="020B0503020204020204" pitchFamily="34" charset="-122"/>
                <a:cs typeface="msgothic"/>
              </a:rPr>
              <a:t>只读代码段</a:t>
            </a:r>
          </a:p>
          <a:p>
            <a:pPr algn="ctr">
              <a:lnSpc>
                <a:spcPct val="98000"/>
              </a:lnSpc>
            </a:pPr>
            <a:r>
              <a:rPr lang="en-GB" altLang="zh-CN">
                <a:latin typeface="微软雅黑" panose="020B0503020204020204" pitchFamily="34" charset="-122"/>
                <a:ea typeface="微软雅黑" panose="020B0503020204020204" pitchFamily="34" charset="-122"/>
                <a:cs typeface="msgothic"/>
              </a:rPr>
              <a:t>(.init, .text</a:t>
            </a:r>
            <a:r>
              <a:rPr lang="en-GB" altLang="zh-CN" sz="1600">
                <a:latin typeface="Calibri" panose="020F0502020204030204" pitchFamily="34" charset="0"/>
                <a:ea typeface="微软雅黑" panose="020B0503020204020204" pitchFamily="34" charset="-122"/>
                <a:cs typeface="msgothic"/>
              </a:rPr>
              <a:t>, </a:t>
            </a:r>
            <a:r>
              <a:rPr lang="en-GB" altLang="zh-CN">
                <a:latin typeface="微软雅黑" panose="020B0503020204020204" pitchFamily="34" charset="-122"/>
                <a:ea typeface="微软雅黑" panose="020B0503020204020204" pitchFamily="34" charset="-122"/>
                <a:cs typeface="msgothic"/>
              </a:rPr>
              <a:t>.rodata</a:t>
            </a:r>
            <a:r>
              <a:rPr lang="en-GB" altLang="zh-CN" sz="1600">
                <a:latin typeface="Calibri" panose="020F0502020204030204" pitchFamily="34" charset="0"/>
                <a:ea typeface="微软雅黑" panose="020B0503020204020204" pitchFamily="34" charset="-122"/>
                <a:cs typeface="msgothic"/>
              </a:rPr>
              <a:t>)</a:t>
            </a:r>
          </a:p>
        </p:txBody>
      </p:sp>
      <p:grpSp>
        <p:nvGrpSpPr>
          <p:cNvPr id="790553" name="Group 25">
            <a:extLst>
              <a:ext uri="{FF2B5EF4-FFF2-40B4-BE49-F238E27FC236}">
                <a16:creationId xmlns:a16="http://schemas.microsoft.com/office/drawing/2014/main" id="{1158A74F-8EFF-43C5-A278-ADE0803EB521}"/>
              </a:ext>
            </a:extLst>
          </p:cNvPr>
          <p:cNvGrpSpPr>
            <a:grpSpLocks/>
          </p:cNvGrpSpPr>
          <p:nvPr/>
        </p:nvGrpSpPr>
        <p:grpSpPr bwMode="auto">
          <a:xfrm>
            <a:off x="7867650" y="4879975"/>
            <a:ext cx="1071563" cy="1327150"/>
            <a:chOff x="4956" y="3074"/>
            <a:chExt cx="675" cy="836"/>
          </a:xfrm>
        </p:grpSpPr>
        <p:sp>
          <p:nvSpPr>
            <p:cNvPr id="790554" name="AutoShape 36">
              <a:extLst>
                <a:ext uri="{FF2B5EF4-FFF2-40B4-BE49-F238E27FC236}">
                  <a16:creationId xmlns:a16="http://schemas.microsoft.com/office/drawing/2014/main" id="{7FEF8AE5-8E69-4C92-9A1C-E3E33EE6BB01}"/>
                </a:ext>
              </a:extLst>
            </p:cNvPr>
            <p:cNvSpPr>
              <a:spLocks/>
            </p:cNvSpPr>
            <p:nvPr/>
          </p:nvSpPr>
          <p:spPr bwMode="auto">
            <a:xfrm>
              <a:off x="4956" y="3094"/>
              <a:ext cx="140" cy="816"/>
            </a:xfrm>
            <a:prstGeom prst="rightBrace">
              <a:avLst>
                <a:gd name="adj1" fmla="val 48571"/>
                <a:gd name="adj2" fmla="val 50000"/>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2400">
                <a:latin typeface="Arial Narrow" panose="020B0606020202030204" pitchFamily="34" charset="0"/>
              </a:endParaRPr>
            </a:p>
          </p:txBody>
        </p:sp>
        <p:sp>
          <p:nvSpPr>
            <p:cNvPr id="790555" name="Text Box 37">
              <a:extLst>
                <a:ext uri="{FF2B5EF4-FFF2-40B4-BE49-F238E27FC236}">
                  <a16:creationId xmlns:a16="http://schemas.microsoft.com/office/drawing/2014/main" id="{1741E800-16E6-41BC-A82D-9DD447E8B320}"/>
                </a:ext>
              </a:extLst>
            </p:cNvPr>
            <p:cNvSpPr txBox="1">
              <a:spLocks noChangeArrowheads="1"/>
            </p:cNvSpPr>
            <p:nvPr/>
          </p:nvSpPr>
          <p:spPr bwMode="auto">
            <a:xfrm>
              <a:off x="5161" y="3074"/>
              <a:ext cx="470" cy="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zh-CN" altLang="en-GB" sz="1900">
                  <a:solidFill>
                    <a:srgbClr val="FF0000"/>
                  </a:solidFill>
                  <a:latin typeface="Calibri" panose="020F0502020204030204" pitchFamily="34" charset="0"/>
                  <a:ea typeface="微软雅黑" panose="020B0503020204020204" pitchFamily="34" charset="-122"/>
                  <a:cs typeface="msgothic"/>
                </a:rPr>
                <a:t>从可执行文件装入</a:t>
              </a:r>
            </a:p>
          </p:txBody>
        </p:sp>
      </p:grpSp>
      <p:sp>
        <p:nvSpPr>
          <p:cNvPr id="790556" name="Text Box 28">
            <a:extLst>
              <a:ext uri="{FF2B5EF4-FFF2-40B4-BE49-F238E27FC236}">
                <a16:creationId xmlns:a16="http://schemas.microsoft.com/office/drawing/2014/main" id="{8B0BE315-CD9F-4F8D-8136-AC1BEE6FB18B}"/>
              </a:ext>
            </a:extLst>
          </p:cNvPr>
          <p:cNvSpPr txBox="1">
            <a:spLocks noChangeArrowheads="1"/>
          </p:cNvSpPr>
          <p:nvPr/>
        </p:nvSpPr>
        <p:spPr bwMode="auto">
          <a:xfrm>
            <a:off x="292100" y="827088"/>
            <a:ext cx="326866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1900">
                <a:solidFill>
                  <a:srgbClr val="FF0000"/>
                </a:solidFill>
              </a:rPr>
              <a:t>程序</a:t>
            </a:r>
            <a:r>
              <a:rPr lang="en-US" altLang="zh-CN" sz="1900">
                <a:solidFill>
                  <a:srgbClr val="FF0000"/>
                </a:solidFill>
              </a:rPr>
              <a:t>(</a:t>
            </a:r>
            <a:r>
              <a:rPr lang="zh-CN" altLang="en-US" sz="1900">
                <a:solidFill>
                  <a:srgbClr val="FF0000"/>
                </a:solidFill>
              </a:rPr>
              <a:t>段</a:t>
            </a:r>
            <a:r>
              <a:rPr lang="en-US" altLang="zh-CN" sz="1900">
                <a:solidFill>
                  <a:srgbClr val="FF0000"/>
                </a:solidFill>
              </a:rPr>
              <a:t>)</a:t>
            </a:r>
            <a:r>
              <a:rPr lang="zh-CN" altLang="en-US" sz="1900">
                <a:solidFill>
                  <a:srgbClr val="FF0000"/>
                </a:solidFill>
              </a:rPr>
              <a:t>头表描述如何映射</a:t>
            </a:r>
          </a:p>
        </p:txBody>
      </p:sp>
      <p:sp>
        <p:nvSpPr>
          <p:cNvPr id="33794" name="Rectangle 2">
            <a:extLst>
              <a:ext uri="{FF2B5EF4-FFF2-40B4-BE49-F238E27FC236}">
                <a16:creationId xmlns:a16="http://schemas.microsoft.com/office/drawing/2014/main" id="{C6499016-82D2-44E9-94A7-ACCE21CBEE80}"/>
              </a:ext>
            </a:extLst>
          </p:cNvPr>
          <p:cNvSpPr>
            <a:spLocks noChangeArrowheads="1"/>
          </p:cNvSpPr>
          <p:nvPr/>
        </p:nvSpPr>
        <p:spPr bwMode="auto">
          <a:xfrm>
            <a:off x="247650" y="1554163"/>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ELF </a:t>
            </a:r>
            <a:r>
              <a:rPr lang="zh-CN" altLang="en-GB">
                <a:latin typeface="微软雅黑" panose="020B0503020204020204" pitchFamily="34" charset="-122"/>
                <a:ea typeface="微软雅黑" panose="020B0503020204020204" pitchFamily="34" charset="-122"/>
                <a:cs typeface="msgothic"/>
              </a:rPr>
              <a:t>头</a:t>
            </a:r>
          </a:p>
        </p:txBody>
      </p:sp>
      <p:sp>
        <p:nvSpPr>
          <p:cNvPr id="33795" name="Rectangle 3">
            <a:extLst>
              <a:ext uri="{FF2B5EF4-FFF2-40B4-BE49-F238E27FC236}">
                <a16:creationId xmlns:a16="http://schemas.microsoft.com/office/drawing/2014/main" id="{9BD8B3D4-7ABD-4648-9221-3450AAA44120}"/>
              </a:ext>
            </a:extLst>
          </p:cNvPr>
          <p:cNvSpPr>
            <a:spLocks noChangeArrowheads="1"/>
          </p:cNvSpPr>
          <p:nvPr/>
        </p:nvSpPr>
        <p:spPr bwMode="auto">
          <a:xfrm>
            <a:off x="247650" y="1989138"/>
            <a:ext cx="2971800" cy="695325"/>
          </a:xfrm>
          <a:prstGeom prst="rect">
            <a:avLst/>
          </a:prstGeom>
          <a:solidFill>
            <a:srgbClr val="993366">
              <a:alpha val="9000"/>
            </a:srgbClr>
          </a:solidFill>
          <a:ln w="25527">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2000">
                <a:solidFill>
                  <a:srgbClr val="3333CC"/>
                </a:solidFill>
                <a:latin typeface="微软雅黑" panose="020B0503020204020204" pitchFamily="34" charset="-122"/>
                <a:ea typeface="微软雅黑" panose="020B0503020204020204" pitchFamily="34" charset="-122"/>
                <a:cs typeface="msgothic"/>
              </a:rPr>
              <a:t>程序（段）头表</a:t>
            </a:r>
          </a:p>
        </p:txBody>
      </p:sp>
      <p:sp>
        <p:nvSpPr>
          <p:cNvPr id="790559" name="Rectangle 4">
            <a:extLst>
              <a:ext uri="{FF2B5EF4-FFF2-40B4-BE49-F238E27FC236}">
                <a16:creationId xmlns:a16="http://schemas.microsoft.com/office/drawing/2014/main" id="{23793894-4FF4-4358-BD40-0D0EB6058FCB}"/>
              </a:ext>
            </a:extLst>
          </p:cNvPr>
          <p:cNvSpPr>
            <a:spLocks noChangeArrowheads="1"/>
          </p:cNvSpPr>
          <p:nvPr/>
        </p:nvSpPr>
        <p:spPr bwMode="auto">
          <a:xfrm>
            <a:off x="247650" y="3119438"/>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.text </a:t>
            </a:r>
            <a:r>
              <a:rPr lang="zh-CN" altLang="en-GB">
                <a:latin typeface="微软雅黑" panose="020B0503020204020204" pitchFamily="34" charset="-122"/>
                <a:ea typeface="微软雅黑" panose="020B0503020204020204" pitchFamily="34" charset="-122"/>
                <a:cs typeface="msgothic"/>
              </a:rPr>
              <a:t>节</a:t>
            </a:r>
          </a:p>
        </p:txBody>
      </p:sp>
      <p:sp>
        <p:nvSpPr>
          <p:cNvPr id="33797" name="Rectangle 5">
            <a:extLst>
              <a:ext uri="{FF2B5EF4-FFF2-40B4-BE49-F238E27FC236}">
                <a16:creationId xmlns:a16="http://schemas.microsoft.com/office/drawing/2014/main" id="{535B6F00-9DDA-4BF5-B601-C60D6FAB1E4C}"/>
              </a:ext>
            </a:extLst>
          </p:cNvPr>
          <p:cNvSpPr>
            <a:spLocks noChangeArrowheads="1"/>
          </p:cNvSpPr>
          <p:nvPr/>
        </p:nvSpPr>
        <p:spPr bwMode="auto">
          <a:xfrm>
            <a:off x="247650" y="3989388"/>
            <a:ext cx="2971800" cy="434975"/>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.data </a:t>
            </a:r>
            <a:r>
              <a:rPr lang="zh-CN" altLang="en-GB">
                <a:latin typeface="微软雅黑" panose="020B0503020204020204" pitchFamily="34" charset="-122"/>
                <a:ea typeface="微软雅黑" panose="020B0503020204020204" pitchFamily="34" charset="-122"/>
                <a:cs typeface="msgothic"/>
              </a:rPr>
              <a:t>节</a:t>
            </a:r>
          </a:p>
        </p:txBody>
      </p:sp>
      <p:sp>
        <p:nvSpPr>
          <p:cNvPr id="33798" name="Rectangle 6">
            <a:extLst>
              <a:ext uri="{FF2B5EF4-FFF2-40B4-BE49-F238E27FC236}">
                <a16:creationId xmlns:a16="http://schemas.microsoft.com/office/drawing/2014/main" id="{3D9539A3-7B67-4E9C-8494-DF0CB743951A}"/>
              </a:ext>
            </a:extLst>
          </p:cNvPr>
          <p:cNvSpPr>
            <a:spLocks noChangeArrowheads="1"/>
          </p:cNvSpPr>
          <p:nvPr/>
        </p:nvSpPr>
        <p:spPr bwMode="auto">
          <a:xfrm>
            <a:off x="247650" y="4424363"/>
            <a:ext cx="2971800" cy="433387"/>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.bss </a:t>
            </a:r>
            <a:r>
              <a:rPr lang="zh-CN" altLang="en-GB">
                <a:latin typeface="微软雅黑" panose="020B0503020204020204" pitchFamily="34" charset="-122"/>
                <a:ea typeface="微软雅黑" panose="020B0503020204020204" pitchFamily="34" charset="-122"/>
                <a:cs typeface="msgothic"/>
              </a:rPr>
              <a:t>节</a:t>
            </a:r>
          </a:p>
        </p:txBody>
      </p:sp>
      <p:sp>
        <p:nvSpPr>
          <p:cNvPr id="33799" name="Rectangle 7">
            <a:extLst>
              <a:ext uri="{FF2B5EF4-FFF2-40B4-BE49-F238E27FC236}">
                <a16:creationId xmlns:a16="http://schemas.microsoft.com/office/drawing/2014/main" id="{8E272DFD-8D26-42F3-B239-C7FB3E710A17}"/>
              </a:ext>
            </a:extLst>
          </p:cNvPr>
          <p:cNvSpPr>
            <a:spLocks noChangeArrowheads="1"/>
          </p:cNvSpPr>
          <p:nvPr/>
        </p:nvSpPr>
        <p:spPr bwMode="auto">
          <a:xfrm>
            <a:off x="247650" y="4857750"/>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.symtab </a:t>
            </a:r>
            <a:r>
              <a:rPr lang="zh-CN" altLang="en-GB">
                <a:latin typeface="微软雅黑" panose="020B0503020204020204" pitchFamily="34" charset="-122"/>
                <a:ea typeface="微软雅黑" panose="020B0503020204020204" pitchFamily="34" charset="-122"/>
                <a:cs typeface="msgothic"/>
              </a:rPr>
              <a:t>节</a:t>
            </a:r>
          </a:p>
        </p:txBody>
      </p:sp>
      <p:sp>
        <p:nvSpPr>
          <p:cNvPr id="33802" name="Rectangle 10">
            <a:extLst>
              <a:ext uri="{FF2B5EF4-FFF2-40B4-BE49-F238E27FC236}">
                <a16:creationId xmlns:a16="http://schemas.microsoft.com/office/drawing/2014/main" id="{17A31EAF-B228-4453-B83F-6C4B0102AF9B}"/>
              </a:ext>
            </a:extLst>
          </p:cNvPr>
          <p:cNvSpPr>
            <a:spLocks noChangeArrowheads="1"/>
          </p:cNvSpPr>
          <p:nvPr/>
        </p:nvSpPr>
        <p:spPr bwMode="auto">
          <a:xfrm>
            <a:off x="247650" y="5292725"/>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.debug </a:t>
            </a:r>
            <a:r>
              <a:rPr lang="zh-CN" altLang="en-GB">
                <a:latin typeface="微软雅黑" panose="020B0503020204020204" pitchFamily="34" charset="-122"/>
                <a:ea typeface="微软雅黑" panose="020B0503020204020204" pitchFamily="34" charset="-122"/>
                <a:cs typeface="msgothic"/>
              </a:rPr>
              <a:t>节</a:t>
            </a:r>
          </a:p>
        </p:txBody>
      </p:sp>
      <p:sp>
        <p:nvSpPr>
          <p:cNvPr id="790564" name="Rectangle 5">
            <a:extLst>
              <a:ext uri="{FF2B5EF4-FFF2-40B4-BE49-F238E27FC236}">
                <a16:creationId xmlns:a16="http://schemas.microsoft.com/office/drawing/2014/main" id="{52905CBE-B873-426B-AC8A-EEB65ACDE30C}"/>
              </a:ext>
            </a:extLst>
          </p:cNvPr>
          <p:cNvSpPr>
            <a:spLocks noChangeArrowheads="1"/>
          </p:cNvSpPr>
          <p:nvPr/>
        </p:nvSpPr>
        <p:spPr bwMode="auto">
          <a:xfrm>
            <a:off x="247650" y="3554413"/>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.rodata </a:t>
            </a:r>
            <a:r>
              <a:rPr lang="zh-CN" altLang="en-GB">
                <a:latin typeface="微软雅黑" panose="020B0503020204020204" pitchFamily="34" charset="-122"/>
                <a:ea typeface="微软雅黑" panose="020B0503020204020204" pitchFamily="34" charset="-122"/>
                <a:cs typeface="msgothic"/>
              </a:rPr>
              <a:t>节</a:t>
            </a:r>
          </a:p>
        </p:txBody>
      </p:sp>
      <p:sp>
        <p:nvSpPr>
          <p:cNvPr id="40" name="Rectangle 10">
            <a:extLst>
              <a:ext uri="{FF2B5EF4-FFF2-40B4-BE49-F238E27FC236}">
                <a16:creationId xmlns:a16="http://schemas.microsoft.com/office/drawing/2014/main" id="{A7B0D35A-EC68-42CF-94B8-75B690CE09CF}"/>
              </a:ext>
            </a:extLst>
          </p:cNvPr>
          <p:cNvSpPr>
            <a:spLocks noChangeArrowheads="1"/>
          </p:cNvSpPr>
          <p:nvPr/>
        </p:nvSpPr>
        <p:spPr bwMode="auto">
          <a:xfrm>
            <a:off x="247650" y="5727700"/>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.line </a:t>
            </a:r>
            <a:r>
              <a:rPr lang="zh-CN" altLang="en-GB">
                <a:latin typeface="微软雅黑" panose="020B0503020204020204" pitchFamily="34" charset="-122"/>
                <a:ea typeface="微软雅黑" panose="020B0503020204020204" pitchFamily="34" charset="-122"/>
                <a:cs typeface="msgothic"/>
              </a:rPr>
              <a:t>节</a:t>
            </a:r>
          </a:p>
        </p:txBody>
      </p:sp>
      <p:sp>
        <p:nvSpPr>
          <p:cNvPr id="790566" name="Rectangle 4">
            <a:extLst>
              <a:ext uri="{FF2B5EF4-FFF2-40B4-BE49-F238E27FC236}">
                <a16:creationId xmlns:a16="http://schemas.microsoft.com/office/drawing/2014/main" id="{07AC3031-F360-44D1-A5BA-90D0027283E6}"/>
              </a:ext>
            </a:extLst>
          </p:cNvPr>
          <p:cNvSpPr>
            <a:spLocks noChangeArrowheads="1"/>
          </p:cNvSpPr>
          <p:nvPr/>
        </p:nvSpPr>
        <p:spPr bwMode="auto">
          <a:xfrm>
            <a:off x="247650" y="2684463"/>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.init </a:t>
            </a:r>
            <a:r>
              <a:rPr lang="zh-CN" altLang="en-GB">
                <a:latin typeface="微软雅黑" panose="020B0503020204020204" pitchFamily="34" charset="-122"/>
                <a:ea typeface="微软雅黑" panose="020B0503020204020204" pitchFamily="34" charset="-122"/>
                <a:cs typeface="msgothic"/>
              </a:rPr>
              <a:t>节</a:t>
            </a:r>
          </a:p>
        </p:txBody>
      </p:sp>
      <p:sp>
        <p:nvSpPr>
          <p:cNvPr id="42" name="Rectangle 10">
            <a:extLst>
              <a:ext uri="{FF2B5EF4-FFF2-40B4-BE49-F238E27FC236}">
                <a16:creationId xmlns:a16="http://schemas.microsoft.com/office/drawing/2014/main" id="{EC0F7911-85E8-47BA-85FC-998012D4F394}"/>
              </a:ext>
            </a:extLst>
          </p:cNvPr>
          <p:cNvSpPr>
            <a:spLocks noChangeArrowheads="1"/>
          </p:cNvSpPr>
          <p:nvPr/>
        </p:nvSpPr>
        <p:spPr bwMode="auto">
          <a:xfrm>
            <a:off x="247650" y="6162675"/>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.strtab </a:t>
            </a:r>
            <a:r>
              <a:rPr lang="zh-CN" altLang="en-GB">
                <a:latin typeface="微软雅黑" panose="020B0503020204020204" pitchFamily="34" charset="-122"/>
                <a:ea typeface="微软雅黑" panose="020B0503020204020204" pitchFamily="34" charset="-122"/>
                <a:cs typeface="msgothic"/>
              </a:rPr>
              <a:t>节</a:t>
            </a:r>
          </a:p>
        </p:txBody>
      </p:sp>
      <p:grpSp>
        <p:nvGrpSpPr>
          <p:cNvPr id="790568" name="Group 40">
            <a:extLst>
              <a:ext uri="{FF2B5EF4-FFF2-40B4-BE49-F238E27FC236}">
                <a16:creationId xmlns:a16="http://schemas.microsoft.com/office/drawing/2014/main" id="{0BC0DAAD-0865-4FB8-9C86-BA41C7A2AA4F}"/>
              </a:ext>
            </a:extLst>
          </p:cNvPr>
          <p:cNvGrpSpPr>
            <a:grpSpLocks/>
          </p:cNvGrpSpPr>
          <p:nvPr/>
        </p:nvGrpSpPr>
        <p:grpSpPr bwMode="auto">
          <a:xfrm>
            <a:off x="3322638" y="3990975"/>
            <a:ext cx="1652587" cy="1214438"/>
            <a:chOff x="2039" y="2533"/>
            <a:chExt cx="1114" cy="746"/>
          </a:xfrm>
        </p:grpSpPr>
        <p:sp>
          <p:nvSpPr>
            <p:cNvPr id="790569" name="Line 41">
              <a:extLst>
                <a:ext uri="{FF2B5EF4-FFF2-40B4-BE49-F238E27FC236}">
                  <a16:creationId xmlns:a16="http://schemas.microsoft.com/office/drawing/2014/main" id="{571BF319-E27A-4A92-BFF7-BB2D2A30C2CF}"/>
                </a:ext>
              </a:extLst>
            </p:cNvPr>
            <p:cNvSpPr>
              <a:spLocks noChangeShapeType="1"/>
            </p:cNvSpPr>
            <p:nvPr/>
          </p:nvSpPr>
          <p:spPr bwMode="auto">
            <a:xfrm>
              <a:off x="2257" y="2823"/>
              <a:ext cx="896" cy="456"/>
            </a:xfrm>
            <a:prstGeom prst="line">
              <a:avLst/>
            </a:prstGeom>
            <a:noFill/>
            <a:ln w="38100">
              <a:solidFill>
                <a:srgbClr val="00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0570" name="AutoShape 42">
              <a:extLst>
                <a:ext uri="{FF2B5EF4-FFF2-40B4-BE49-F238E27FC236}">
                  <a16:creationId xmlns:a16="http://schemas.microsoft.com/office/drawing/2014/main" id="{59BE261C-D474-41E9-BFD9-3154E5E22A17}"/>
                </a:ext>
              </a:extLst>
            </p:cNvPr>
            <p:cNvSpPr>
              <a:spLocks/>
            </p:cNvSpPr>
            <p:nvPr/>
          </p:nvSpPr>
          <p:spPr bwMode="auto">
            <a:xfrm>
              <a:off x="2039" y="2533"/>
              <a:ext cx="192" cy="539"/>
            </a:xfrm>
            <a:prstGeom prst="rightBrace">
              <a:avLst>
                <a:gd name="adj1" fmla="val 23394"/>
                <a:gd name="adj2" fmla="val 50000"/>
              </a:avLst>
            </a:prstGeom>
            <a:noFill/>
            <a:ln w="38100">
              <a:solidFill>
                <a:srgbClr val="0066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90571" name="Group 43">
            <a:extLst>
              <a:ext uri="{FF2B5EF4-FFF2-40B4-BE49-F238E27FC236}">
                <a16:creationId xmlns:a16="http://schemas.microsoft.com/office/drawing/2014/main" id="{A3F9B092-47DB-4EEE-B03D-2E958C7B8768}"/>
              </a:ext>
            </a:extLst>
          </p:cNvPr>
          <p:cNvGrpSpPr>
            <a:grpSpLocks/>
          </p:cNvGrpSpPr>
          <p:nvPr/>
        </p:nvGrpSpPr>
        <p:grpSpPr bwMode="auto">
          <a:xfrm>
            <a:off x="3402013" y="1719263"/>
            <a:ext cx="1581150" cy="4122737"/>
            <a:chOff x="2157" y="1070"/>
            <a:chExt cx="996" cy="2597"/>
          </a:xfrm>
        </p:grpSpPr>
        <p:sp>
          <p:nvSpPr>
            <p:cNvPr id="790572" name="Line 44">
              <a:extLst>
                <a:ext uri="{FF2B5EF4-FFF2-40B4-BE49-F238E27FC236}">
                  <a16:creationId xmlns:a16="http://schemas.microsoft.com/office/drawing/2014/main" id="{991B963C-E32A-4BBC-ADBE-8DCFF0C2BA99}"/>
                </a:ext>
              </a:extLst>
            </p:cNvPr>
            <p:cNvSpPr>
              <a:spLocks noChangeShapeType="1"/>
            </p:cNvSpPr>
            <p:nvPr/>
          </p:nvSpPr>
          <p:spPr bwMode="auto">
            <a:xfrm>
              <a:off x="2313" y="1790"/>
              <a:ext cx="840" cy="187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0573" name="AutoShape 45">
              <a:extLst>
                <a:ext uri="{FF2B5EF4-FFF2-40B4-BE49-F238E27FC236}">
                  <a16:creationId xmlns:a16="http://schemas.microsoft.com/office/drawing/2014/main" id="{92207877-49D6-49D2-882D-F381031170B1}"/>
                </a:ext>
              </a:extLst>
            </p:cNvPr>
            <p:cNvSpPr>
              <a:spLocks/>
            </p:cNvSpPr>
            <p:nvPr/>
          </p:nvSpPr>
          <p:spPr bwMode="auto">
            <a:xfrm>
              <a:off x="2157" y="1070"/>
              <a:ext cx="129" cy="1417"/>
            </a:xfrm>
            <a:prstGeom prst="rightBrace">
              <a:avLst>
                <a:gd name="adj1" fmla="val 91537"/>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90574" name="Text Box 46">
            <a:extLst>
              <a:ext uri="{FF2B5EF4-FFF2-40B4-BE49-F238E27FC236}">
                <a16:creationId xmlns:a16="http://schemas.microsoft.com/office/drawing/2014/main" id="{3698E607-6421-4FEA-920C-16AB84E64EC7}"/>
              </a:ext>
            </a:extLst>
          </p:cNvPr>
          <p:cNvSpPr txBox="1">
            <a:spLocks noChangeArrowheads="1"/>
          </p:cNvSpPr>
          <p:nvPr/>
        </p:nvSpPr>
        <p:spPr bwMode="auto">
          <a:xfrm>
            <a:off x="8026400" y="898525"/>
            <a:ext cx="841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t>1GB</a:t>
            </a:r>
          </a:p>
        </p:txBody>
      </p:sp>
      <p:sp>
        <p:nvSpPr>
          <p:cNvPr id="790575" name="Text Box 47">
            <a:extLst>
              <a:ext uri="{FF2B5EF4-FFF2-40B4-BE49-F238E27FC236}">
                <a16:creationId xmlns:a16="http://schemas.microsoft.com/office/drawing/2014/main" id="{7DD8BAE4-DDC1-4E61-93AE-545D129AA111}"/>
              </a:ext>
            </a:extLst>
          </p:cNvPr>
          <p:cNvSpPr txBox="1">
            <a:spLocks noChangeArrowheads="1"/>
          </p:cNvSpPr>
          <p:nvPr/>
        </p:nvSpPr>
        <p:spPr bwMode="auto">
          <a:xfrm>
            <a:off x="3581400" y="1808163"/>
            <a:ext cx="1349375" cy="1311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latin typeface="微软雅黑" panose="020B0503020204020204" pitchFamily="34" charset="-122"/>
                <a:ea typeface="微软雅黑" panose="020B0503020204020204" pitchFamily="34" charset="-122"/>
              </a:rPr>
              <a:t>	</a:t>
            </a:r>
            <a:r>
              <a:rPr lang="zh-CN" altLang="en-US" sz="2000">
                <a:solidFill>
                  <a:srgbClr val="3333CC"/>
                </a:solidFill>
                <a:latin typeface="微软雅黑" panose="020B0503020204020204" pitchFamily="34" charset="-122"/>
                <a:ea typeface="微软雅黑" panose="020B0503020204020204" pitchFamily="34" charset="-122"/>
              </a:rPr>
              <a:t>从高地址向低地址增长！</a:t>
            </a:r>
          </a:p>
        </p:txBody>
      </p:sp>
      <p:sp>
        <p:nvSpPr>
          <p:cNvPr id="790576" name="Text Box 48">
            <a:extLst>
              <a:ext uri="{FF2B5EF4-FFF2-40B4-BE49-F238E27FC236}">
                <a16:creationId xmlns:a16="http://schemas.microsoft.com/office/drawing/2014/main" id="{B97EAF3F-7E76-4A36-AAB2-E6347F3527BD}"/>
              </a:ext>
            </a:extLst>
          </p:cNvPr>
          <p:cNvSpPr txBox="1">
            <a:spLocks noChangeArrowheads="1"/>
          </p:cNvSpPr>
          <p:nvPr/>
        </p:nvSpPr>
        <p:spPr bwMode="auto">
          <a:xfrm>
            <a:off x="7993063" y="6308725"/>
            <a:ext cx="90011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latin typeface="微软雅黑" panose="020B0503020204020204" pitchFamily="34" charset="-122"/>
                <a:ea typeface="微软雅黑" panose="020B0503020204020204" pitchFamily="34" charset="-122"/>
                <a:hlinkClick r:id="" action="ppaction://hlinkshowjump?jump=previousslide"/>
              </a:rPr>
              <a:t>BACK</a:t>
            </a:r>
            <a:endParaRPr lang="en-US" altLang="zh-CN" sz="2000">
              <a:latin typeface="微软雅黑" panose="020B0503020204020204" pitchFamily="34" charset="-122"/>
              <a:ea typeface="微软雅黑" panose="020B0503020204020204" pitchFamily="34" charset="-122"/>
            </a:endParaRPr>
          </a:p>
        </p:txBody>
      </p:sp>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a:extLst>
              <a:ext uri="{FF2B5EF4-FFF2-40B4-BE49-F238E27FC236}">
                <a16:creationId xmlns:a16="http://schemas.microsoft.com/office/drawing/2014/main" id="{DF00C363-7214-4A22-9530-B0CDD6BCF097}"/>
              </a:ext>
            </a:extLst>
          </p:cNvPr>
          <p:cNvSpPr>
            <a:spLocks noGrp="1" noChangeArrowheads="1"/>
          </p:cNvSpPr>
          <p:nvPr>
            <p:ph type="title"/>
          </p:nvPr>
        </p:nvSpPr>
        <p:spPr>
          <a:xfrm>
            <a:off x="457200" y="98425"/>
            <a:ext cx="8229600" cy="561975"/>
          </a:xfrm>
        </p:spPr>
        <p:txBody>
          <a:bodyPr/>
          <a:lstStyle/>
          <a:p>
            <a:r>
              <a:rPr lang="zh-CN" altLang="en-US" sz="3600"/>
              <a:t>数组元素在内存的存放和访问</a:t>
            </a:r>
          </a:p>
        </p:txBody>
      </p:sp>
      <p:sp>
        <p:nvSpPr>
          <p:cNvPr id="649219" name="Rectangle 3">
            <a:extLst>
              <a:ext uri="{FF2B5EF4-FFF2-40B4-BE49-F238E27FC236}">
                <a16:creationId xmlns:a16="http://schemas.microsoft.com/office/drawing/2014/main" id="{B026AFB0-0839-4337-B132-4356EE07F446}"/>
              </a:ext>
            </a:extLst>
          </p:cNvPr>
          <p:cNvSpPr>
            <a:spLocks noGrp="1" noChangeArrowheads="1"/>
          </p:cNvSpPr>
          <p:nvPr>
            <p:ph type="body" idx="1"/>
          </p:nvPr>
        </p:nvSpPr>
        <p:spPr>
          <a:xfrm>
            <a:off x="341313" y="925513"/>
            <a:ext cx="8229600" cy="342900"/>
          </a:xfrm>
        </p:spPr>
        <p:txBody>
          <a:bodyPr/>
          <a:lstStyle/>
          <a:p>
            <a:pPr>
              <a:lnSpc>
                <a:spcPct val="95000"/>
              </a:lnSpc>
            </a:pPr>
            <a:r>
              <a:rPr lang="en-US" altLang="zh-CN" sz="2200">
                <a:latin typeface="微软雅黑" panose="020B0503020204020204" pitchFamily="34" charset="-122"/>
                <a:ea typeface="微软雅黑" panose="020B0503020204020204" pitchFamily="34" charset="-122"/>
              </a:rPr>
              <a:t>auto</a:t>
            </a:r>
            <a:r>
              <a:rPr lang="zh-CN" altLang="en-US" sz="2200">
                <a:latin typeface="微软雅黑" panose="020B0503020204020204" pitchFamily="34" charset="-122"/>
                <a:ea typeface="微软雅黑" panose="020B0503020204020204" pitchFamily="34" charset="-122"/>
              </a:rPr>
              <a:t>型数组的初始化和访问</a:t>
            </a:r>
          </a:p>
        </p:txBody>
      </p:sp>
      <p:pic>
        <p:nvPicPr>
          <p:cNvPr id="649221" name="Picture 5">
            <a:extLst>
              <a:ext uri="{FF2B5EF4-FFF2-40B4-BE49-F238E27FC236}">
                <a16:creationId xmlns:a16="http://schemas.microsoft.com/office/drawing/2014/main" id="{8DF43345-45E1-4901-8FE3-EF1C5BDEBD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6325" y="863600"/>
            <a:ext cx="4006850" cy="3286125"/>
          </a:xfrm>
          <a:prstGeom prst="rect">
            <a:avLst/>
          </a:prstGeom>
          <a:noFill/>
          <a:extLst>
            <a:ext uri="{909E8E84-426E-40DD-AFC4-6F175D3DCCD1}">
              <a14:hiddenFill xmlns:a14="http://schemas.microsoft.com/office/drawing/2010/main">
                <a:solidFill>
                  <a:srgbClr val="FFFFFF"/>
                </a:solidFill>
              </a14:hiddenFill>
            </a:ext>
          </a:extLst>
        </p:spPr>
      </p:pic>
      <p:sp>
        <p:nvSpPr>
          <p:cNvPr id="649222" name="Rectangle 6">
            <a:extLst>
              <a:ext uri="{FF2B5EF4-FFF2-40B4-BE49-F238E27FC236}">
                <a16:creationId xmlns:a16="http://schemas.microsoft.com/office/drawing/2014/main" id="{2DDA3539-510D-4254-89DF-331D5FD04BB3}"/>
              </a:ext>
            </a:extLst>
          </p:cNvPr>
          <p:cNvSpPr>
            <a:spLocks noChangeArrowheads="1"/>
          </p:cNvSpPr>
          <p:nvPr/>
        </p:nvSpPr>
        <p:spPr bwMode="auto">
          <a:xfrm>
            <a:off x="3402013" y="1989138"/>
            <a:ext cx="1844675" cy="1235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r>
              <a:rPr lang="zh-CN" altLang="en-US" sz="2000">
                <a:solidFill>
                  <a:srgbClr val="FF3300"/>
                </a:solidFill>
              </a:rPr>
              <a:t>分配在栈中，故数组首址通过</a:t>
            </a:r>
            <a:r>
              <a:rPr lang="en-US" altLang="zh-CN" sz="2000">
                <a:solidFill>
                  <a:srgbClr val="FF3300"/>
                </a:solidFill>
              </a:rPr>
              <a:t>EBP</a:t>
            </a:r>
            <a:r>
              <a:rPr lang="zh-CN" altLang="en-US" sz="2000">
                <a:solidFill>
                  <a:srgbClr val="FF3300"/>
                </a:solidFill>
              </a:rPr>
              <a:t>来定位</a:t>
            </a:r>
            <a:r>
              <a:rPr lang="zh-CN" altLang="en-US">
                <a:solidFill>
                  <a:srgbClr val="FF3300"/>
                </a:solidFill>
              </a:rPr>
              <a:t> </a:t>
            </a:r>
          </a:p>
        </p:txBody>
      </p:sp>
      <p:sp>
        <p:nvSpPr>
          <p:cNvPr id="649223" name="Line 7">
            <a:extLst>
              <a:ext uri="{FF2B5EF4-FFF2-40B4-BE49-F238E27FC236}">
                <a16:creationId xmlns:a16="http://schemas.microsoft.com/office/drawing/2014/main" id="{AA3C6438-C444-46ED-98D2-563AF946A0A4}"/>
              </a:ext>
            </a:extLst>
          </p:cNvPr>
          <p:cNvSpPr>
            <a:spLocks noChangeShapeType="1"/>
          </p:cNvSpPr>
          <p:nvPr/>
        </p:nvSpPr>
        <p:spPr bwMode="auto">
          <a:xfrm>
            <a:off x="657225" y="2393950"/>
            <a:ext cx="2519363"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49224" name="Rectangle 8">
            <a:extLst>
              <a:ext uri="{FF2B5EF4-FFF2-40B4-BE49-F238E27FC236}">
                <a16:creationId xmlns:a16="http://schemas.microsoft.com/office/drawing/2014/main" id="{40FF97FA-248C-4828-99E2-FFD8CDDC20A7}"/>
              </a:ext>
            </a:extLst>
          </p:cNvPr>
          <p:cNvSpPr>
            <a:spLocks noChangeArrowheads="1"/>
          </p:cNvSpPr>
          <p:nvPr/>
        </p:nvSpPr>
        <p:spPr bwMode="auto">
          <a:xfrm>
            <a:off x="206375" y="4768850"/>
            <a:ext cx="8580438" cy="1720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45000"/>
              </a:spcBef>
            </a:pPr>
            <a:r>
              <a:rPr lang="en-US" altLang="zh-CN" sz="2000">
                <a:solidFill>
                  <a:srgbClr val="3333CC"/>
                </a:solidFill>
                <a:latin typeface="微软雅黑" panose="020B0503020204020204" pitchFamily="34" charset="-122"/>
                <a:ea typeface="微软雅黑" panose="020B0503020204020204" pitchFamily="34" charset="-122"/>
              </a:rPr>
              <a:t>movl $10, -8(%ebp)    //buf[0]</a:t>
            </a:r>
            <a:r>
              <a:rPr lang="zh-CN" altLang="en-US" sz="2000">
                <a:solidFill>
                  <a:srgbClr val="3333CC"/>
                </a:solidFill>
                <a:latin typeface="微软雅黑" panose="020B0503020204020204" pitchFamily="34" charset="-122"/>
                <a:ea typeface="微软雅黑" panose="020B0503020204020204" pitchFamily="34" charset="-122"/>
              </a:rPr>
              <a:t>的地址为</a:t>
            </a:r>
            <a:r>
              <a:rPr lang="en-US" altLang="zh-CN" sz="2000">
                <a:solidFill>
                  <a:srgbClr val="3333CC"/>
                </a:solidFill>
                <a:latin typeface="微软雅黑" panose="020B0503020204020204" pitchFamily="34" charset="-122"/>
                <a:ea typeface="微软雅黑" panose="020B0503020204020204" pitchFamily="34" charset="-122"/>
              </a:rPr>
              <a:t>R[ebp]-8</a:t>
            </a:r>
            <a:r>
              <a:rPr lang="zh-CN" altLang="en-US" sz="2000">
                <a:solidFill>
                  <a:srgbClr val="3333CC"/>
                </a:solidFill>
                <a:latin typeface="微软雅黑" panose="020B0503020204020204" pitchFamily="34" charset="-122"/>
                <a:ea typeface="微软雅黑" panose="020B0503020204020204" pitchFamily="34" charset="-122"/>
              </a:rPr>
              <a:t>，将</a:t>
            </a:r>
            <a:r>
              <a:rPr lang="en-US" altLang="zh-CN" sz="2000">
                <a:solidFill>
                  <a:srgbClr val="3333CC"/>
                </a:solidFill>
                <a:latin typeface="微软雅黑" panose="020B0503020204020204" pitchFamily="34" charset="-122"/>
                <a:ea typeface="微软雅黑" panose="020B0503020204020204" pitchFamily="34" charset="-122"/>
              </a:rPr>
              <a:t>10</a:t>
            </a:r>
            <a:r>
              <a:rPr lang="zh-CN" altLang="en-US" sz="2000">
                <a:solidFill>
                  <a:srgbClr val="3333CC"/>
                </a:solidFill>
                <a:latin typeface="微软雅黑" panose="020B0503020204020204" pitchFamily="34" charset="-122"/>
                <a:ea typeface="微软雅黑" panose="020B0503020204020204" pitchFamily="34" charset="-122"/>
              </a:rPr>
              <a:t>赋给</a:t>
            </a:r>
            <a:r>
              <a:rPr lang="en-US" altLang="zh-CN" sz="2000">
                <a:solidFill>
                  <a:srgbClr val="3333CC"/>
                </a:solidFill>
                <a:latin typeface="微软雅黑" panose="020B0503020204020204" pitchFamily="34" charset="-122"/>
                <a:ea typeface="微软雅黑" panose="020B0503020204020204" pitchFamily="34" charset="-122"/>
              </a:rPr>
              <a:t>buf[0]</a:t>
            </a:r>
          </a:p>
          <a:p>
            <a:pPr>
              <a:spcBef>
                <a:spcPct val="45000"/>
              </a:spcBef>
            </a:pPr>
            <a:r>
              <a:rPr lang="en-US" altLang="zh-CN" sz="2000">
                <a:solidFill>
                  <a:srgbClr val="3333CC"/>
                </a:solidFill>
                <a:latin typeface="微软雅黑" panose="020B0503020204020204" pitchFamily="34" charset="-122"/>
                <a:ea typeface="微软雅黑" panose="020B0503020204020204" pitchFamily="34" charset="-122"/>
              </a:rPr>
              <a:t>movl $20, -4(%ebp)    //buf[1]</a:t>
            </a:r>
            <a:r>
              <a:rPr lang="zh-CN" altLang="en-US" sz="2000">
                <a:solidFill>
                  <a:srgbClr val="3333CC"/>
                </a:solidFill>
                <a:latin typeface="微软雅黑" panose="020B0503020204020204" pitchFamily="34" charset="-122"/>
                <a:ea typeface="微软雅黑" panose="020B0503020204020204" pitchFamily="34" charset="-122"/>
              </a:rPr>
              <a:t>的地址为</a:t>
            </a:r>
            <a:r>
              <a:rPr lang="en-US" altLang="zh-CN" sz="2000">
                <a:solidFill>
                  <a:srgbClr val="3333CC"/>
                </a:solidFill>
                <a:latin typeface="微软雅黑" panose="020B0503020204020204" pitchFamily="34" charset="-122"/>
                <a:ea typeface="微软雅黑" panose="020B0503020204020204" pitchFamily="34" charset="-122"/>
              </a:rPr>
              <a:t>R[ebp]-4</a:t>
            </a:r>
            <a:r>
              <a:rPr lang="zh-CN" altLang="en-US" sz="2000">
                <a:solidFill>
                  <a:srgbClr val="3333CC"/>
                </a:solidFill>
                <a:latin typeface="微软雅黑" panose="020B0503020204020204" pitchFamily="34" charset="-122"/>
                <a:ea typeface="微软雅黑" panose="020B0503020204020204" pitchFamily="34" charset="-122"/>
              </a:rPr>
              <a:t>，将</a:t>
            </a:r>
            <a:r>
              <a:rPr lang="en-US" altLang="zh-CN" sz="2000">
                <a:solidFill>
                  <a:srgbClr val="3333CC"/>
                </a:solidFill>
                <a:latin typeface="微软雅黑" panose="020B0503020204020204" pitchFamily="34" charset="-122"/>
                <a:ea typeface="微软雅黑" panose="020B0503020204020204" pitchFamily="34" charset="-122"/>
              </a:rPr>
              <a:t>20</a:t>
            </a:r>
            <a:r>
              <a:rPr lang="zh-CN" altLang="en-US" sz="2000">
                <a:solidFill>
                  <a:srgbClr val="3333CC"/>
                </a:solidFill>
                <a:latin typeface="微软雅黑" panose="020B0503020204020204" pitchFamily="34" charset="-122"/>
                <a:ea typeface="微软雅黑" panose="020B0503020204020204" pitchFamily="34" charset="-122"/>
              </a:rPr>
              <a:t>赋给</a:t>
            </a:r>
            <a:r>
              <a:rPr lang="en-US" altLang="zh-CN" sz="2000">
                <a:solidFill>
                  <a:srgbClr val="3333CC"/>
                </a:solidFill>
                <a:latin typeface="微软雅黑" panose="020B0503020204020204" pitchFamily="34" charset="-122"/>
                <a:ea typeface="微软雅黑" panose="020B0503020204020204" pitchFamily="34" charset="-122"/>
              </a:rPr>
              <a:t>buf[1]</a:t>
            </a:r>
          </a:p>
          <a:p>
            <a:pPr>
              <a:spcBef>
                <a:spcPct val="45000"/>
              </a:spcBef>
            </a:pPr>
            <a:endParaRPr lang="en-US" altLang="zh-CN" sz="2000">
              <a:latin typeface="微软雅黑" panose="020B0503020204020204" pitchFamily="34" charset="-122"/>
              <a:ea typeface="微软雅黑" panose="020B0503020204020204" pitchFamily="34" charset="-122"/>
            </a:endParaRPr>
          </a:p>
          <a:p>
            <a:pPr>
              <a:spcBef>
                <a:spcPct val="45000"/>
              </a:spcBef>
            </a:pPr>
            <a:r>
              <a:rPr lang="en-US" altLang="zh-CN" sz="2000">
                <a:solidFill>
                  <a:srgbClr val="3333CC"/>
                </a:solidFill>
                <a:latin typeface="微软雅黑" panose="020B0503020204020204" pitchFamily="34" charset="-122"/>
                <a:ea typeface="微软雅黑" panose="020B0503020204020204" pitchFamily="34" charset="-122"/>
              </a:rPr>
              <a:t>leal -8(%ebp), %edx  //buf[0]</a:t>
            </a:r>
            <a:r>
              <a:rPr lang="zh-CN" altLang="en-US" sz="2000">
                <a:solidFill>
                  <a:srgbClr val="3333CC"/>
                </a:solidFill>
                <a:latin typeface="微软雅黑" panose="020B0503020204020204" pitchFamily="34" charset="-122"/>
                <a:ea typeface="微软雅黑" panose="020B0503020204020204" pitchFamily="34" charset="-122"/>
              </a:rPr>
              <a:t>的地址为</a:t>
            </a:r>
            <a:r>
              <a:rPr lang="en-US" altLang="zh-CN" sz="2000">
                <a:solidFill>
                  <a:srgbClr val="3333CC"/>
                </a:solidFill>
                <a:latin typeface="微软雅黑" panose="020B0503020204020204" pitchFamily="34" charset="-122"/>
                <a:ea typeface="微软雅黑" panose="020B0503020204020204" pitchFamily="34" charset="-122"/>
              </a:rPr>
              <a:t>R[ebp]-8</a:t>
            </a:r>
            <a:r>
              <a:rPr lang="zh-CN" altLang="en-US" sz="2000">
                <a:solidFill>
                  <a:srgbClr val="3333CC"/>
                </a:solidFill>
                <a:latin typeface="微软雅黑" panose="020B0503020204020204" pitchFamily="34" charset="-122"/>
                <a:ea typeface="微软雅黑" panose="020B0503020204020204" pitchFamily="34" charset="-122"/>
              </a:rPr>
              <a:t>，将</a:t>
            </a:r>
            <a:r>
              <a:rPr lang="en-US" altLang="zh-CN" sz="2000">
                <a:solidFill>
                  <a:srgbClr val="3333CC"/>
                </a:solidFill>
                <a:latin typeface="微软雅黑" panose="020B0503020204020204" pitchFamily="34" charset="-122"/>
                <a:ea typeface="微软雅黑" panose="020B0503020204020204" pitchFamily="34" charset="-122"/>
              </a:rPr>
              <a:t>buf</a:t>
            </a:r>
            <a:r>
              <a:rPr lang="zh-CN" altLang="en-US" sz="2000">
                <a:solidFill>
                  <a:srgbClr val="3333CC"/>
                </a:solidFill>
                <a:latin typeface="微软雅黑" panose="020B0503020204020204" pitchFamily="34" charset="-122"/>
                <a:ea typeface="微软雅黑" panose="020B0503020204020204" pitchFamily="34" charset="-122"/>
              </a:rPr>
              <a:t>首址送</a:t>
            </a:r>
            <a:r>
              <a:rPr lang="en-US" altLang="zh-CN" sz="2000">
                <a:solidFill>
                  <a:srgbClr val="3333CC"/>
                </a:solidFill>
                <a:latin typeface="微软雅黑" panose="020B0503020204020204" pitchFamily="34" charset="-122"/>
                <a:ea typeface="微软雅黑" panose="020B0503020204020204" pitchFamily="34" charset="-122"/>
              </a:rPr>
              <a:t>EDX</a:t>
            </a:r>
          </a:p>
        </p:txBody>
      </p:sp>
      <p:sp>
        <p:nvSpPr>
          <p:cNvPr id="649225" name="Text Box 9">
            <a:extLst>
              <a:ext uri="{FF2B5EF4-FFF2-40B4-BE49-F238E27FC236}">
                <a16:creationId xmlns:a16="http://schemas.microsoft.com/office/drawing/2014/main" id="{25729F1B-8EAE-476A-8278-0B0FE7F8BB61}"/>
              </a:ext>
            </a:extLst>
          </p:cNvPr>
          <p:cNvSpPr txBox="1">
            <a:spLocks noChangeArrowheads="1"/>
          </p:cNvSpPr>
          <p:nvPr/>
        </p:nvSpPr>
        <p:spPr bwMode="auto">
          <a:xfrm>
            <a:off x="296863" y="4284663"/>
            <a:ext cx="49053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FF3300"/>
                </a:solidFill>
                <a:latin typeface="微软雅黑" panose="020B0503020204020204" pitchFamily="34" charset="-122"/>
                <a:ea typeface="微软雅黑" panose="020B0503020204020204" pitchFamily="34" charset="-122"/>
              </a:rPr>
              <a:t>对</a:t>
            </a:r>
            <a:r>
              <a:rPr lang="en-US" altLang="zh-CN" sz="2000">
                <a:solidFill>
                  <a:srgbClr val="FF3300"/>
                </a:solidFill>
                <a:latin typeface="微软雅黑" panose="020B0503020204020204" pitchFamily="34" charset="-122"/>
                <a:ea typeface="微软雅黑" panose="020B0503020204020204" pitchFamily="34" charset="-122"/>
              </a:rPr>
              <a:t>buf</a:t>
            </a:r>
            <a:r>
              <a:rPr lang="zh-CN" altLang="en-US" sz="2000">
                <a:solidFill>
                  <a:srgbClr val="FF3300"/>
                </a:solidFill>
                <a:latin typeface="微软雅黑" panose="020B0503020204020204" pitchFamily="34" charset="-122"/>
                <a:ea typeface="微软雅黑" panose="020B0503020204020204" pitchFamily="34" charset="-122"/>
              </a:rPr>
              <a:t>进行初始化的指令是什么？</a:t>
            </a:r>
          </a:p>
        </p:txBody>
      </p:sp>
      <p:sp>
        <p:nvSpPr>
          <p:cNvPr id="649226" name="Text Box 10">
            <a:extLst>
              <a:ext uri="{FF2B5EF4-FFF2-40B4-BE49-F238E27FC236}">
                <a16:creationId xmlns:a16="http://schemas.microsoft.com/office/drawing/2014/main" id="{265A7865-B9A8-4A10-88B0-6CBA3A35604D}"/>
              </a:ext>
            </a:extLst>
          </p:cNvPr>
          <p:cNvSpPr txBox="1">
            <a:spLocks noChangeArrowheads="1"/>
          </p:cNvSpPr>
          <p:nvPr/>
        </p:nvSpPr>
        <p:spPr bwMode="auto">
          <a:xfrm>
            <a:off x="250825" y="5678488"/>
            <a:ext cx="7786688"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FF3300"/>
                </a:solidFill>
                <a:latin typeface="微软雅黑" panose="020B0503020204020204" pitchFamily="34" charset="-122"/>
                <a:ea typeface="微软雅黑" panose="020B0503020204020204" pitchFamily="34" charset="-122"/>
              </a:rPr>
              <a:t>若</a:t>
            </a:r>
            <a:r>
              <a:rPr lang="en-US" altLang="zh-CN" sz="2000">
                <a:solidFill>
                  <a:srgbClr val="FF3300"/>
                </a:solidFill>
                <a:latin typeface="微软雅黑" panose="020B0503020204020204" pitchFamily="34" charset="-122"/>
                <a:ea typeface="微软雅黑" panose="020B0503020204020204" pitchFamily="34" charset="-122"/>
              </a:rPr>
              <a:t>buf</a:t>
            </a:r>
            <a:r>
              <a:rPr lang="zh-CN" altLang="en-US" sz="2000">
                <a:solidFill>
                  <a:srgbClr val="FF3300"/>
                </a:solidFill>
                <a:latin typeface="微软雅黑" panose="020B0503020204020204" pitchFamily="34" charset="-122"/>
                <a:ea typeface="微软雅黑" panose="020B0503020204020204" pitchFamily="34" charset="-122"/>
              </a:rPr>
              <a:t>首址在</a:t>
            </a:r>
            <a:r>
              <a:rPr lang="en-US" altLang="zh-CN" sz="2000">
                <a:solidFill>
                  <a:srgbClr val="FF3300"/>
                </a:solidFill>
                <a:latin typeface="微软雅黑" panose="020B0503020204020204" pitchFamily="34" charset="-122"/>
                <a:ea typeface="微软雅黑" panose="020B0503020204020204" pitchFamily="34" charset="-122"/>
              </a:rPr>
              <a:t>EDX</a:t>
            </a:r>
            <a:r>
              <a:rPr lang="zh-CN" altLang="en-US" sz="2000">
                <a:solidFill>
                  <a:srgbClr val="FF3300"/>
                </a:solidFill>
                <a:latin typeface="微软雅黑" panose="020B0503020204020204" pitchFamily="34" charset="-122"/>
                <a:ea typeface="微软雅黑" panose="020B0503020204020204" pitchFamily="34" charset="-122"/>
              </a:rPr>
              <a:t>中，则获得</a:t>
            </a:r>
            <a:r>
              <a:rPr lang="en-US" altLang="zh-CN" sz="2000">
                <a:solidFill>
                  <a:srgbClr val="FF3300"/>
                </a:solidFill>
                <a:latin typeface="微软雅黑" panose="020B0503020204020204" pitchFamily="34" charset="-122"/>
                <a:ea typeface="微软雅黑" panose="020B0503020204020204" pitchFamily="34" charset="-122"/>
              </a:rPr>
              <a:t>buf</a:t>
            </a:r>
            <a:r>
              <a:rPr lang="zh-CN" altLang="en-US" sz="2000">
                <a:solidFill>
                  <a:srgbClr val="FF3300"/>
                </a:solidFill>
                <a:latin typeface="微软雅黑" panose="020B0503020204020204" pitchFamily="34" charset="-122"/>
                <a:ea typeface="微软雅黑" panose="020B0503020204020204" pitchFamily="34" charset="-122"/>
              </a:rPr>
              <a:t>首址的对应指令是什么？</a:t>
            </a:r>
          </a:p>
        </p:txBody>
      </p:sp>
      <p:sp>
        <p:nvSpPr>
          <p:cNvPr id="649227" name="Rectangle 11">
            <a:extLst>
              <a:ext uri="{FF2B5EF4-FFF2-40B4-BE49-F238E27FC236}">
                <a16:creationId xmlns:a16="http://schemas.microsoft.com/office/drawing/2014/main" id="{8D3B58EA-E248-4989-8610-870AFF2F8B2B}"/>
              </a:ext>
            </a:extLst>
          </p:cNvPr>
          <p:cNvSpPr>
            <a:spLocks noChangeArrowheads="1"/>
          </p:cNvSpPr>
          <p:nvPr/>
        </p:nvSpPr>
        <p:spPr bwMode="auto">
          <a:xfrm>
            <a:off x="206375" y="1403350"/>
            <a:ext cx="4572000" cy="2530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latin typeface="微软雅黑" panose="020B0503020204020204" pitchFamily="34" charset="-122"/>
                <a:ea typeface="微软雅黑" panose="020B0503020204020204" pitchFamily="34" charset="-122"/>
              </a:rPr>
              <a:t>int adder ( )</a:t>
            </a:r>
          </a:p>
          <a:p>
            <a:r>
              <a:rPr lang="en-US" altLang="zh-CN" sz="2000">
                <a:latin typeface="微软雅黑" panose="020B0503020204020204" pitchFamily="34" charset="-122"/>
                <a:ea typeface="微软雅黑" panose="020B0503020204020204" pitchFamily="34" charset="-122"/>
              </a:rPr>
              <a:t>{ </a:t>
            </a:r>
          </a:p>
          <a:p>
            <a:r>
              <a:rPr lang="en-US" altLang="zh-CN" sz="2000">
                <a:latin typeface="微软雅黑" panose="020B0503020204020204" pitchFamily="34" charset="-122"/>
                <a:ea typeface="微软雅黑" panose="020B0503020204020204" pitchFamily="34" charset="-122"/>
              </a:rPr>
              <a:t>    	int buf[2] = {10, 20};</a:t>
            </a:r>
          </a:p>
          <a:p>
            <a:r>
              <a:rPr lang="en-US" altLang="zh-CN" sz="2000">
                <a:latin typeface="微软雅黑" panose="020B0503020204020204" pitchFamily="34" charset="-122"/>
                <a:ea typeface="微软雅黑" panose="020B0503020204020204" pitchFamily="34" charset="-122"/>
              </a:rPr>
              <a:t>	int i, sum=0;</a:t>
            </a:r>
          </a:p>
          <a:p>
            <a:r>
              <a:rPr lang="en-US" altLang="zh-CN" sz="2000">
                <a:latin typeface="微软雅黑" panose="020B0503020204020204" pitchFamily="34" charset="-122"/>
                <a:ea typeface="微软雅黑" panose="020B0503020204020204" pitchFamily="34" charset="-122"/>
              </a:rPr>
              <a:t>	for (i=0; i&lt;2; i++)</a:t>
            </a:r>
          </a:p>
          <a:p>
            <a:r>
              <a:rPr lang="en-US" altLang="zh-CN" sz="2000">
                <a:latin typeface="微软雅黑" panose="020B0503020204020204" pitchFamily="34" charset="-122"/>
                <a:ea typeface="微软雅黑" panose="020B0503020204020204" pitchFamily="34" charset="-122"/>
              </a:rPr>
              <a:t>	         sum+=buf[i];</a:t>
            </a:r>
          </a:p>
          <a:p>
            <a:r>
              <a:rPr lang="en-US" altLang="zh-CN" sz="2000">
                <a:latin typeface="微软雅黑" panose="020B0503020204020204" pitchFamily="34" charset="-122"/>
                <a:ea typeface="微软雅黑" panose="020B0503020204020204" pitchFamily="34" charset="-122"/>
              </a:rPr>
              <a:t>	return sum;</a:t>
            </a:r>
          </a:p>
          <a:p>
            <a:r>
              <a:rPr lang="en-US" altLang="zh-CN" sz="2000">
                <a:latin typeface="微软雅黑" panose="020B0503020204020204" pitchFamily="34" charset="-122"/>
                <a:ea typeface="微软雅黑" panose="020B0503020204020204" pitchFamily="34" charset="-122"/>
              </a:rPr>
              <a:t>}</a:t>
            </a:r>
          </a:p>
        </p:txBody>
      </p:sp>
      <p:grpSp>
        <p:nvGrpSpPr>
          <p:cNvPr id="649230" name="Group 14">
            <a:extLst>
              <a:ext uri="{FF2B5EF4-FFF2-40B4-BE49-F238E27FC236}">
                <a16:creationId xmlns:a16="http://schemas.microsoft.com/office/drawing/2014/main" id="{8CB335EE-10FF-424E-A231-5AA9AF7FB195}"/>
              </a:ext>
            </a:extLst>
          </p:cNvPr>
          <p:cNvGrpSpPr>
            <a:grpSpLocks/>
          </p:cNvGrpSpPr>
          <p:nvPr/>
        </p:nvGrpSpPr>
        <p:grpSpPr bwMode="auto">
          <a:xfrm>
            <a:off x="5157788" y="1681163"/>
            <a:ext cx="449262" cy="765175"/>
            <a:chOff x="3249" y="1059"/>
            <a:chExt cx="283" cy="482"/>
          </a:xfrm>
        </p:grpSpPr>
        <p:sp>
          <p:nvSpPr>
            <p:cNvPr id="649228" name="Text Box 12">
              <a:extLst>
                <a:ext uri="{FF2B5EF4-FFF2-40B4-BE49-F238E27FC236}">
                  <a16:creationId xmlns:a16="http://schemas.microsoft.com/office/drawing/2014/main" id="{8FE75BAA-F4DE-4B27-B754-16C6DC2FC898}"/>
                </a:ext>
              </a:extLst>
            </p:cNvPr>
            <p:cNvSpPr txBox="1">
              <a:spLocks noChangeArrowheads="1"/>
            </p:cNvSpPr>
            <p:nvPr/>
          </p:nvSpPr>
          <p:spPr bwMode="auto">
            <a:xfrm>
              <a:off x="3249" y="1059"/>
              <a:ext cx="283"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-4</a:t>
              </a:r>
            </a:p>
          </p:txBody>
        </p:sp>
        <p:sp>
          <p:nvSpPr>
            <p:cNvPr id="649229" name="Text Box 13">
              <a:extLst>
                <a:ext uri="{FF2B5EF4-FFF2-40B4-BE49-F238E27FC236}">
                  <a16:creationId xmlns:a16="http://schemas.microsoft.com/office/drawing/2014/main" id="{8269C4FC-AA27-46CC-B549-5C7D12A34C3C}"/>
                </a:ext>
              </a:extLst>
            </p:cNvPr>
            <p:cNvSpPr txBox="1">
              <a:spLocks noChangeArrowheads="1"/>
            </p:cNvSpPr>
            <p:nvPr/>
          </p:nvSpPr>
          <p:spPr bwMode="auto">
            <a:xfrm>
              <a:off x="3249" y="1310"/>
              <a:ext cx="283"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-8</a:t>
              </a:r>
            </a:p>
          </p:txBody>
        </p:sp>
      </p:grpSp>
      <p:grpSp>
        <p:nvGrpSpPr>
          <p:cNvPr id="649238" name="Group 22">
            <a:extLst>
              <a:ext uri="{FF2B5EF4-FFF2-40B4-BE49-F238E27FC236}">
                <a16:creationId xmlns:a16="http://schemas.microsoft.com/office/drawing/2014/main" id="{E16475C3-5B8E-4EDB-93E1-1F54C1ED4196}"/>
              </a:ext>
            </a:extLst>
          </p:cNvPr>
          <p:cNvGrpSpPr>
            <a:grpSpLocks/>
          </p:cNvGrpSpPr>
          <p:nvPr/>
        </p:nvGrpSpPr>
        <p:grpSpPr bwMode="auto">
          <a:xfrm>
            <a:off x="2097088" y="3294063"/>
            <a:ext cx="3741737" cy="801687"/>
            <a:chOff x="1321" y="2075"/>
            <a:chExt cx="2357" cy="505"/>
          </a:xfrm>
        </p:grpSpPr>
        <p:sp>
          <p:nvSpPr>
            <p:cNvPr id="649231" name="Rectangle 15">
              <a:extLst>
                <a:ext uri="{FF2B5EF4-FFF2-40B4-BE49-F238E27FC236}">
                  <a16:creationId xmlns:a16="http://schemas.microsoft.com/office/drawing/2014/main" id="{DDB142DA-75C6-4E73-B932-F5C18EB39335}"/>
                </a:ext>
              </a:extLst>
            </p:cNvPr>
            <p:cNvSpPr>
              <a:spLocks noChangeArrowheads="1"/>
            </p:cNvSpPr>
            <p:nvPr/>
          </p:nvSpPr>
          <p:spPr bwMode="auto">
            <a:xfrm>
              <a:off x="1321" y="2330"/>
              <a:ext cx="2357"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en-US" altLang="zh-CN" sz="2000">
                  <a:solidFill>
                    <a:srgbClr val="3333CC"/>
                  </a:solidFill>
                </a:rPr>
                <a:t>addl (%edx, %ecx, 4), %eax </a:t>
              </a:r>
            </a:p>
          </p:txBody>
        </p:sp>
        <p:sp>
          <p:nvSpPr>
            <p:cNvPr id="649232" name="Line 16">
              <a:extLst>
                <a:ext uri="{FF2B5EF4-FFF2-40B4-BE49-F238E27FC236}">
                  <a16:creationId xmlns:a16="http://schemas.microsoft.com/office/drawing/2014/main" id="{AC597523-6653-4A95-8805-5AC1D9EB7B7F}"/>
                </a:ext>
              </a:extLst>
            </p:cNvPr>
            <p:cNvSpPr>
              <a:spLocks noChangeShapeType="1"/>
            </p:cNvSpPr>
            <p:nvPr/>
          </p:nvSpPr>
          <p:spPr bwMode="auto">
            <a:xfrm>
              <a:off x="1463" y="2075"/>
              <a:ext cx="340" cy="283"/>
            </a:xfrm>
            <a:prstGeom prst="line">
              <a:avLst/>
            </a:prstGeom>
            <a:noFill/>
            <a:ln w="5715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649236" name="Line 20">
            <a:extLst>
              <a:ext uri="{FF2B5EF4-FFF2-40B4-BE49-F238E27FC236}">
                <a16:creationId xmlns:a16="http://schemas.microsoft.com/office/drawing/2014/main" id="{49883550-6236-4529-BC77-420DAC526695}"/>
              </a:ext>
            </a:extLst>
          </p:cNvPr>
          <p:cNvSpPr>
            <a:spLocks noChangeShapeType="1"/>
          </p:cNvSpPr>
          <p:nvPr/>
        </p:nvSpPr>
        <p:spPr bwMode="auto">
          <a:xfrm>
            <a:off x="792163" y="1314450"/>
            <a:ext cx="944562"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49237" name="Text Box 21">
            <a:extLst>
              <a:ext uri="{FF2B5EF4-FFF2-40B4-BE49-F238E27FC236}">
                <a16:creationId xmlns:a16="http://schemas.microsoft.com/office/drawing/2014/main" id="{E5B2E5C0-1944-4DDD-B6D4-9C4C7FAFF298}"/>
              </a:ext>
            </a:extLst>
          </p:cNvPr>
          <p:cNvSpPr txBox="1">
            <a:spLocks noChangeArrowheads="1"/>
          </p:cNvSpPr>
          <p:nvPr/>
        </p:nvSpPr>
        <p:spPr bwMode="auto">
          <a:xfrm>
            <a:off x="2951163" y="3338513"/>
            <a:ext cx="256540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007635"/>
                </a:solidFill>
                <a:latin typeface="微软雅黑" panose="020B0503020204020204" pitchFamily="34" charset="-122"/>
                <a:ea typeface="微软雅黑" panose="020B0503020204020204" pitchFamily="34" charset="-122"/>
              </a:rPr>
              <a:t>EDX</a:t>
            </a:r>
            <a:r>
              <a:rPr lang="zh-CN" altLang="en-US">
                <a:solidFill>
                  <a:srgbClr val="007635"/>
                </a:solidFill>
                <a:latin typeface="微软雅黑" panose="020B0503020204020204" pitchFamily="34" charset="-122"/>
                <a:ea typeface="微软雅黑" panose="020B0503020204020204" pitchFamily="34" charset="-122"/>
              </a:rPr>
              <a:t>、</a:t>
            </a:r>
            <a:r>
              <a:rPr lang="en-US" altLang="zh-CN">
                <a:solidFill>
                  <a:srgbClr val="007635"/>
                </a:solidFill>
                <a:latin typeface="微软雅黑" panose="020B0503020204020204" pitchFamily="34" charset="-122"/>
                <a:ea typeface="微软雅黑" panose="020B0503020204020204" pitchFamily="34" charset="-122"/>
              </a:rPr>
              <a:t>ECX</a:t>
            </a:r>
            <a:r>
              <a:rPr lang="zh-CN" altLang="en-US">
                <a:solidFill>
                  <a:srgbClr val="007635"/>
                </a:solidFill>
                <a:latin typeface="微软雅黑" panose="020B0503020204020204" pitchFamily="34" charset="-122"/>
                <a:ea typeface="微软雅黑" panose="020B0503020204020204" pitchFamily="34" charset="-122"/>
              </a:rPr>
              <a:t>各是什么？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49223"/>
                                        </p:tgtEl>
                                        <p:attrNameLst>
                                          <p:attrName>style.visibility</p:attrName>
                                        </p:attrNameLst>
                                      </p:cBhvr>
                                      <p:to>
                                        <p:strVal val="visible"/>
                                      </p:to>
                                    </p:set>
                                    <p:animEffect transition="in" filter="blinds(horizontal)">
                                      <p:cBhvr>
                                        <p:cTn id="7" dur="500"/>
                                        <p:tgtEl>
                                          <p:spTgt spid="6492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9222"/>
                                        </p:tgtEl>
                                        <p:attrNameLst>
                                          <p:attrName>style.visibility</p:attrName>
                                        </p:attrNameLst>
                                      </p:cBhvr>
                                      <p:to>
                                        <p:strVal val="visible"/>
                                      </p:to>
                                    </p:set>
                                    <p:animEffect transition="in" filter="blinds(horizontal)">
                                      <p:cBhvr>
                                        <p:cTn id="12" dur="500"/>
                                        <p:tgtEl>
                                          <p:spTgt spid="6492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49221"/>
                                        </p:tgtEl>
                                        <p:attrNameLst>
                                          <p:attrName>style.visibility</p:attrName>
                                        </p:attrNameLst>
                                      </p:cBhvr>
                                      <p:to>
                                        <p:strVal val="visible"/>
                                      </p:to>
                                    </p:set>
                                    <p:animEffect transition="in" filter="blinds(horizontal)">
                                      <p:cBhvr>
                                        <p:cTn id="17" dur="500"/>
                                        <p:tgtEl>
                                          <p:spTgt spid="6492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49230"/>
                                        </p:tgtEl>
                                        <p:attrNameLst>
                                          <p:attrName>style.visibility</p:attrName>
                                        </p:attrNameLst>
                                      </p:cBhvr>
                                      <p:to>
                                        <p:strVal val="visible"/>
                                      </p:to>
                                    </p:set>
                                    <p:animEffect transition="in" filter="blinds(horizontal)">
                                      <p:cBhvr>
                                        <p:cTn id="22" dur="500"/>
                                        <p:tgtEl>
                                          <p:spTgt spid="6492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49225">
                                            <p:txEl>
                                              <p:pRg st="0" end="0"/>
                                            </p:txEl>
                                          </p:spTgt>
                                        </p:tgtEl>
                                        <p:attrNameLst>
                                          <p:attrName>style.visibility</p:attrName>
                                        </p:attrNameLst>
                                      </p:cBhvr>
                                      <p:to>
                                        <p:strVal val="visible"/>
                                      </p:to>
                                    </p:set>
                                    <p:animEffect transition="in" filter="blinds(horizontal)">
                                      <p:cBhvr>
                                        <p:cTn id="27" dur="500"/>
                                        <p:tgtEl>
                                          <p:spTgt spid="649225">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49224">
                                            <p:txEl>
                                              <p:pRg st="0" end="0"/>
                                            </p:txEl>
                                          </p:spTgt>
                                        </p:tgtEl>
                                        <p:attrNameLst>
                                          <p:attrName>style.visibility</p:attrName>
                                        </p:attrNameLst>
                                      </p:cBhvr>
                                      <p:to>
                                        <p:strVal val="visible"/>
                                      </p:to>
                                    </p:set>
                                    <p:animEffect transition="in" filter="blinds(horizontal)">
                                      <p:cBhvr>
                                        <p:cTn id="32" dur="500"/>
                                        <p:tgtEl>
                                          <p:spTgt spid="649224">
                                            <p:txEl>
                                              <p:pRg st="0" end="0"/>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649224">
                                            <p:txEl>
                                              <p:pRg st="1" end="1"/>
                                            </p:txEl>
                                          </p:spTgt>
                                        </p:tgtEl>
                                        <p:attrNameLst>
                                          <p:attrName>style.visibility</p:attrName>
                                        </p:attrNameLst>
                                      </p:cBhvr>
                                      <p:to>
                                        <p:strVal val="visible"/>
                                      </p:to>
                                    </p:set>
                                    <p:animEffect transition="in" filter="blinds(horizontal)">
                                      <p:cBhvr>
                                        <p:cTn id="35" dur="500"/>
                                        <p:tgtEl>
                                          <p:spTgt spid="649224">
                                            <p:txEl>
                                              <p:pRg st="1" end="1"/>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649226"/>
                                        </p:tgtEl>
                                        <p:attrNameLst>
                                          <p:attrName>style.visibility</p:attrName>
                                        </p:attrNameLst>
                                      </p:cBhvr>
                                      <p:to>
                                        <p:strVal val="visible"/>
                                      </p:to>
                                    </p:set>
                                    <p:animEffect transition="in" filter="blinds(horizontal)">
                                      <p:cBhvr>
                                        <p:cTn id="40" dur="500"/>
                                        <p:tgtEl>
                                          <p:spTgt spid="64922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649224">
                                            <p:txEl>
                                              <p:pRg st="3" end="3"/>
                                            </p:txEl>
                                          </p:spTgt>
                                        </p:tgtEl>
                                        <p:attrNameLst>
                                          <p:attrName>style.visibility</p:attrName>
                                        </p:attrNameLst>
                                      </p:cBhvr>
                                      <p:to>
                                        <p:strVal val="visible"/>
                                      </p:to>
                                    </p:set>
                                    <p:animEffect transition="in" filter="blinds(horizontal)">
                                      <p:cBhvr>
                                        <p:cTn id="45" dur="500"/>
                                        <p:tgtEl>
                                          <p:spTgt spid="649224">
                                            <p:txEl>
                                              <p:pRg st="3" end="3"/>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649238"/>
                                        </p:tgtEl>
                                        <p:attrNameLst>
                                          <p:attrName>style.visibility</p:attrName>
                                        </p:attrNameLst>
                                      </p:cBhvr>
                                      <p:to>
                                        <p:strVal val="visible"/>
                                      </p:to>
                                    </p:set>
                                    <p:animEffect transition="in" filter="blinds(horizontal)">
                                      <p:cBhvr>
                                        <p:cTn id="50" dur="500"/>
                                        <p:tgtEl>
                                          <p:spTgt spid="64923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649237"/>
                                        </p:tgtEl>
                                        <p:attrNameLst>
                                          <p:attrName>style.visibility</p:attrName>
                                        </p:attrNameLst>
                                      </p:cBhvr>
                                      <p:to>
                                        <p:strVal val="visible"/>
                                      </p:to>
                                    </p:set>
                                    <p:animEffect transition="in" filter="blinds(horizontal)">
                                      <p:cBhvr>
                                        <p:cTn id="55" dur="500"/>
                                        <p:tgtEl>
                                          <p:spTgt spid="649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222" grpId="0"/>
      <p:bldP spid="649226" grpId="0"/>
      <p:bldP spid="649237"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a:extLst>
              <a:ext uri="{FF2B5EF4-FFF2-40B4-BE49-F238E27FC236}">
                <a16:creationId xmlns:a16="http://schemas.microsoft.com/office/drawing/2014/main" id="{15FCF7B4-2307-4A55-9F61-73552E65FC9E}"/>
              </a:ext>
            </a:extLst>
          </p:cNvPr>
          <p:cNvSpPr>
            <a:spLocks noGrp="1" noChangeArrowheads="1"/>
          </p:cNvSpPr>
          <p:nvPr>
            <p:ph type="title"/>
          </p:nvPr>
        </p:nvSpPr>
        <p:spPr>
          <a:xfrm>
            <a:off x="457200" y="98425"/>
            <a:ext cx="8229600" cy="561975"/>
          </a:xfrm>
        </p:spPr>
        <p:txBody>
          <a:bodyPr/>
          <a:lstStyle/>
          <a:p>
            <a:r>
              <a:rPr lang="zh-CN" altLang="en-US" sz="3600"/>
              <a:t>数组元素在内存的存放和访问</a:t>
            </a:r>
          </a:p>
        </p:txBody>
      </p:sp>
      <p:sp>
        <p:nvSpPr>
          <p:cNvPr id="571395" name="Rectangle 3">
            <a:extLst>
              <a:ext uri="{FF2B5EF4-FFF2-40B4-BE49-F238E27FC236}">
                <a16:creationId xmlns:a16="http://schemas.microsoft.com/office/drawing/2014/main" id="{FFA57471-FFDD-44A7-9EE5-2B0CE85880C4}"/>
              </a:ext>
            </a:extLst>
          </p:cNvPr>
          <p:cNvSpPr>
            <a:spLocks noGrp="1" noChangeArrowheads="1"/>
          </p:cNvSpPr>
          <p:nvPr>
            <p:ph type="body" idx="1"/>
          </p:nvPr>
        </p:nvSpPr>
        <p:spPr>
          <a:xfrm>
            <a:off x="161925" y="819150"/>
            <a:ext cx="4140200" cy="5805488"/>
          </a:xfrm>
        </p:spPr>
        <p:txBody>
          <a:bodyPr/>
          <a:lstStyle/>
          <a:p>
            <a:pPr>
              <a:lnSpc>
                <a:spcPct val="125000"/>
              </a:lnSpc>
            </a:pPr>
            <a:r>
              <a:rPr lang="zh-CN" altLang="en-US" sz="2000">
                <a:latin typeface="微软雅黑" panose="020B0503020204020204" pitchFamily="34" charset="-122"/>
                <a:ea typeface="微软雅黑" panose="020B0503020204020204" pitchFamily="34" charset="-122"/>
              </a:rPr>
              <a:t>数组与指针 </a:t>
            </a:r>
          </a:p>
          <a:p>
            <a:pPr>
              <a:lnSpc>
                <a:spcPct val="125000"/>
              </a:lnSpc>
              <a:buFont typeface="Wingdings" panose="05000000000000000000" pitchFamily="2" charset="2"/>
              <a:buChar char="ü"/>
            </a:pPr>
            <a:r>
              <a:rPr lang="zh-CN" altLang="en-US" sz="2000">
                <a:solidFill>
                  <a:srgbClr val="3333CC"/>
                </a:solidFill>
                <a:latin typeface="微软雅黑" panose="020B0503020204020204" pitchFamily="34" charset="-122"/>
                <a:ea typeface="微软雅黑" panose="020B0503020204020204" pitchFamily="34" charset="-122"/>
              </a:rPr>
              <a:t>在</a:t>
            </a:r>
            <a:r>
              <a:rPr lang="zh-CN" altLang="en-US" sz="2000">
                <a:solidFill>
                  <a:srgbClr val="FF3300"/>
                </a:solidFill>
                <a:latin typeface="微软雅黑" panose="020B0503020204020204" pitchFamily="34" charset="-122"/>
                <a:ea typeface="微软雅黑" panose="020B0503020204020204" pitchFamily="34" charset="-122"/>
              </a:rPr>
              <a:t>指针变量目标数据类型</a:t>
            </a:r>
            <a:r>
              <a:rPr lang="zh-CN" altLang="en-US" sz="2000">
                <a:solidFill>
                  <a:srgbClr val="3333CC"/>
                </a:solidFill>
                <a:latin typeface="微软雅黑" panose="020B0503020204020204" pitchFamily="34" charset="-122"/>
                <a:ea typeface="微软雅黑" panose="020B0503020204020204" pitchFamily="34" charset="-122"/>
              </a:rPr>
              <a:t>与</a:t>
            </a:r>
            <a:r>
              <a:rPr lang="zh-CN" altLang="en-US" sz="2000">
                <a:solidFill>
                  <a:srgbClr val="FF3300"/>
                </a:solidFill>
                <a:latin typeface="微软雅黑" panose="020B0503020204020204" pitchFamily="34" charset="-122"/>
                <a:ea typeface="微软雅黑" panose="020B0503020204020204" pitchFamily="34" charset="-122"/>
              </a:rPr>
              <a:t>数组类型</a:t>
            </a:r>
            <a:r>
              <a:rPr lang="zh-CN" altLang="en-US" sz="2000">
                <a:solidFill>
                  <a:srgbClr val="3333CC"/>
                </a:solidFill>
                <a:latin typeface="微软雅黑" panose="020B0503020204020204" pitchFamily="34" charset="-122"/>
                <a:ea typeface="微软雅黑" panose="020B0503020204020204" pitchFamily="34" charset="-122"/>
              </a:rPr>
              <a:t>相同的前提下，指针变量可以指向数组或数组中任意元素</a:t>
            </a:r>
          </a:p>
          <a:p>
            <a:pPr>
              <a:lnSpc>
                <a:spcPct val="125000"/>
              </a:lnSpc>
              <a:buFont typeface="Wingdings" panose="05000000000000000000" pitchFamily="2" charset="2"/>
              <a:buChar char="ü"/>
            </a:pPr>
            <a:r>
              <a:rPr lang="zh-CN" altLang="en-US" sz="2000">
                <a:solidFill>
                  <a:srgbClr val="3333CC"/>
                </a:solidFill>
                <a:latin typeface="微软雅黑" panose="020B0503020204020204" pitchFamily="34" charset="-122"/>
                <a:ea typeface="微软雅黑" panose="020B0503020204020204" pitchFamily="34" charset="-122"/>
              </a:rPr>
              <a:t>以下两个程序段功能完全相同，都是使</a:t>
            </a:r>
            <a:r>
              <a:rPr lang="en-US" altLang="zh-CN" sz="2000">
                <a:solidFill>
                  <a:srgbClr val="3333CC"/>
                </a:solidFill>
                <a:latin typeface="微软雅黑" panose="020B0503020204020204" pitchFamily="34" charset="-122"/>
                <a:ea typeface="微软雅黑" panose="020B0503020204020204" pitchFamily="34" charset="-122"/>
              </a:rPr>
              <a:t>ptr</a:t>
            </a:r>
            <a:r>
              <a:rPr lang="zh-CN" altLang="en-US" sz="2000">
                <a:solidFill>
                  <a:srgbClr val="3333CC"/>
                </a:solidFill>
                <a:latin typeface="微软雅黑" panose="020B0503020204020204" pitchFamily="34" charset="-122"/>
                <a:ea typeface="微软雅黑" panose="020B0503020204020204" pitchFamily="34" charset="-122"/>
              </a:rPr>
              <a:t>指向数组</a:t>
            </a:r>
            <a:r>
              <a:rPr lang="en-US" altLang="zh-CN" sz="2000">
                <a:solidFill>
                  <a:srgbClr val="3333CC"/>
                </a:solidFill>
                <a:latin typeface="微软雅黑" panose="020B0503020204020204" pitchFamily="34" charset="-122"/>
                <a:ea typeface="微软雅黑" panose="020B0503020204020204" pitchFamily="34" charset="-122"/>
              </a:rPr>
              <a:t>a</a:t>
            </a:r>
            <a:r>
              <a:rPr lang="zh-CN" altLang="en-US" sz="2000">
                <a:solidFill>
                  <a:srgbClr val="3333CC"/>
                </a:solidFill>
                <a:latin typeface="微软雅黑" panose="020B0503020204020204" pitchFamily="34" charset="-122"/>
                <a:ea typeface="微软雅黑" panose="020B0503020204020204" pitchFamily="34" charset="-122"/>
              </a:rPr>
              <a:t>的第</a:t>
            </a:r>
            <a:r>
              <a:rPr lang="en-US" altLang="zh-CN" sz="2000">
                <a:solidFill>
                  <a:srgbClr val="3333CC"/>
                </a:solidFill>
                <a:latin typeface="微软雅黑" panose="020B0503020204020204" pitchFamily="34" charset="-122"/>
                <a:ea typeface="微软雅黑" panose="020B0503020204020204" pitchFamily="34" charset="-122"/>
              </a:rPr>
              <a:t>0</a:t>
            </a:r>
            <a:r>
              <a:rPr lang="zh-CN" altLang="en-US" sz="2000">
                <a:solidFill>
                  <a:srgbClr val="3333CC"/>
                </a:solidFill>
                <a:latin typeface="微软雅黑" panose="020B0503020204020204" pitchFamily="34" charset="-122"/>
                <a:ea typeface="微软雅黑" panose="020B0503020204020204" pitchFamily="34" charset="-122"/>
              </a:rPr>
              <a:t>个元素</a:t>
            </a:r>
            <a:r>
              <a:rPr lang="en-US" altLang="zh-CN" sz="2000">
                <a:solidFill>
                  <a:srgbClr val="3333CC"/>
                </a:solidFill>
                <a:latin typeface="微软雅黑" panose="020B0503020204020204" pitchFamily="34" charset="-122"/>
                <a:ea typeface="微软雅黑" panose="020B0503020204020204" pitchFamily="34" charset="-122"/>
              </a:rPr>
              <a:t>a[0]</a:t>
            </a:r>
            <a:r>
              <a:rPr lang="zh-CN" altLang="en-US" sz="2000">
                <a:solidFill>
                  <a:srgbClr val="3333CC"/>
                </a:solidFill>
                <a:latin typeface="微软雅黑" panose="020B0503020204020204" pitchFamily="34" charset="-122"/>
                <a:ea typeface="微软雅黑" panose="020B0503020204020204" pitchFamily="34" charset="-122"/>
              </a:rPr>
              <a:t>。</a:t>
            </a:r>
            <a:r>
              <a:rPr lang="en-US" altLang="zh-CN" sz="2000">
                <a:solidFill>
                  <a:srgbClr val="3333CC"/>
                </a:solidFill>
                <a:latin typeface="微软雅黑" panose="020B0503020204020204" pitchFamily="34" charset="-122"/>
                <a:ea typeface="微软雅黑" panose="020B0503020204020204" pitchFamily="34" charset="-122"/>
              </a:rPr>
              <a:t>a</a:t>
            </a:r>
            <a:r>
              <a:rPr lang="zh-CN" altLang="en-US" sz="2000">
                <a:solidFill>
                  <a:srgbClr val="3333CC"/>
                </a:solidFill>
                <a:latin typeface="微软雅黑" panose="020B0503020204020204" pitchFamily="34" charset="-122"/>
                <a:ea typeface="微软雅黑" panose="020B0503020204020204" pitchFamily="34" charset="-122"/>
              </a:rPr>
              <a:t>的值就是其首地址，即 </a:t>
            </a:r>
            <a:r>
              <a:rPr lang="en-US" altLang="zh-CN" sz="2000">
                <a:solidFill>
                  <a:srgbClr val="3333CC"/>
                </a:solidFill>
                <a:latin typeface="微软雅黑" panose="020B0503020204020204" pitchFamily="34" charset="-122"/>
                <a:ea typeface="微软雅黑" panose="020B0503020204020204" pitchFamily="34" charset="-122"/>
              </a:rPr>
              <a:t>a=&amp;a[0]</a:t>
            </a:r>
            <a:r>
              <a:rPr lang="zh-CN" altLang="en-US" sz="2000">
                <a:solidFill>
                  <a:srgbClr val="3333CC"/>
                </a:solidFill>
                <a:latin typeface="微软雅黑" panose="020B0503020204020204" pitchFamily="34" charset="-122"/>
                <a:ea typeface="微软雅黑" panose="020B0503020204020204" pitchFamily="34" charset="-122"/>
              </a:rPr>
              <a:t>，因而 </a:t>
            </a:r>
            <a:r>
              <a:rPr lang="en-US" altLang="zh-CN" sz="2000">
                <a:solidFill>
                  <a:srgbClr val="3333CC"/>
                </a:solidFill>
                <a:latin typeface="微软雅黑" panose="020B0503020204020204" pitchFamily="34" charset="-122"/>
                <a:ea typeface="微软雅黑" panose="020B0503020204020204" pitchFamily="34" charset="-122"/>
              </a:rPr>
              <a:t>a=ptr</a:t>
            </a:r>
            <a:r>
              <a:rPr lang="zh-CN" altLang="en-US" sz="2000">
                <a:solidFill>
                  <a:srgbClr val="3333CC"/>
                </a:solidFill>
                <a:latin typeface="微软雅黑" panose="020B0503020204020204" pitchFamily="34" charset="-122"/>
                <a:ea typeface="微软雅黑" panose="020B0503020204020204" pitchFamily="34" charset="-122"/>
              </a:rPr>
              <a:t>，从而有 </a:t>
            </a:r>
            <a:r>
              <a:rPr lang="en-US" altLang="zh-CN" sz="2000">
                <a:solidFill>
                  <a:srgbClr val="3333CC"/>
                </a:solidFill>
                <a:latin typeface="微软雅黑" panose="020B0503020204020204" pitchFamily="34" charset="-122"/>
                <a:ea typeface="微软雅黑" panose="020B0503020204020204" pitchFamily="34" charset="-122"/>
              </a:rPr>
              <a:t>&amp;a[i]=ptr+i=a+i </a:t>
            </a:r>
            <a:r>
              <a:rPr lang="zh-CN" altLang="en-US" sz="2000">
                <a:solidFill>
                  <a:srgbClr val="3333CC"/>
                </a:solidFill>
                <a:latin typeface="微软雅黑" panose="020B0503020204020204" pitchFamily="34" charset="-122"/>
                <a:ea typeface="微软雅黑" panose="020B0503020204020204" pitchFamily="34" charset="-122"/>
              </a:rPr>
              <a:t>以及</a:t>
            </a:r>
            <a:r>
              <a:rPr lang="en-US" altLang="zh-CN" sz="2000">
                <a:solidFill>
                  <a:srgbClr val="3333CC"/>
                </a:solidFill>
                <a:latin typeface="微软雅黑" panose="020B0503020204020204" pitchFamily="34" charset="-122"/>
                <a:ea typeface="微软雅黑" panose="020B0503020204020204" pitchFamily="34" charset="-122"/>
              </a:rPr>
              <a:t>a[i]=ptr[i]=*(ptr+i)=*(a+i)</a:t>
            </a:r>
            <a:r>
              <a:rPr lang="zh-CN" altLang="en-US" sz="2000">
                <a:solidFill>
                  <a:srgbClr val="3333CC"/>
                </a:solidFill>
                <a:latin typeface="微软雅黑" panose="020B0503020204020204" pitchFamily="34" charset="-122"/>
                <a:ea typeface="微软雅黑" panose="020B0503020204020204" pitchFamily="34" charset="-122"/>
              </a:rPr>
              <a:t>。            </a:t>
            </a:r>
          </a:p>
          <a:p>
            <a:pPr>
              <a:lnSpc>
                <a:spcPct val="125000"/>
              </a:lnSpc>
              <a:buFont typeface="Wingdings" panose="05000000000000000000" pitchFamily="2" charset="2"/>
              <a:buNone/>
            </a:pPr>
            <a:r>
              <a:rPr lang="zh-CN" altLang="en-US" sz="2000">
                <a:solidFill>
                  <a:srgbClr val="FF3300"/>
                </a:solidFill>
                <a:latin typeface="微软雅黑" panose="020B0503020204020204" pitchFamily="34" charset="-122"/>
                <a:ea typeface="微软雅黑" panose="020B0503020204020204" pitchFamily="34" charset="-122"/>
              </a:rPr>
              <a:t>      （</a:t>
            </a:r>
            <a:r>
              <a:rPr lang="en-US" altLang="zh-CN" sz="2000">
                <a:solidFill>
                  <a:srgbClr val="FF3300"/>
                </a:solidFill>
                <a:latin typeface="微软雅黑" panose="020B0503020204020204" pitchFamily="34" charset="-122"/>
                <a:ea typeface="微软雅黑" panose="020B0503020204020204" pitchFamily="34" charset="-122"/>
              </a:rPr>
              <a:t>1</a:t>
            </a:r>
            <a:r>
              <a:rPr lang="zh-CN" altLang="en-US" sz="2000">
                <a:solidFill>
                  <a:srgbClr val="FF3300"/>
                </a:solidFill>
                <a:latin typeface="微软雅黑" panose="020B0503020204020204" pitchFamily="34" charset="-122"/>
                <a:ea typeface="微软雅黑" panose="020B0503020204020204" pitchFamily="34" charset="-122"/>
              </a:rPr>
              <a:t>）</a:t>
            </a:r>
            <a:r>
              <a:rPr lang="en-US" altLang="zh-CN" sz="2000">
                <a:solidFill>
                  <a:srgbClr val="FF3300"/>
                </a:solidFill>
                <a:latin typeface="微软雅黑" panose="020B0503020204020204" pitchFamily="34" charset="-122"/>
                <a:ea typeface="微软雅黑" panose="020B0503020204020204" pitchFamily="34" charset="-122"/>
              </a:rPr>
              <a:t>int  a[10];</a:t>
            </a:r>
          </a:p>
          <a:p>
            <a:pPr lvl="1">
              <a:lnSpc>
                <a:spcPct val="125000"/>
              </a:lnSpc>
              <a:buFontTx/>
              <a:buNone/>
            </a:pPr>
            <a:r>
              <a:rPr lang="en-US" altLang="zh-CN">
                <a:solidFill>
                  <a:srgbClr val="FF3300"/>
                </a:solidFill>
                <a:latin typeface="微软雅黑" panose="020B0503020204020204" pitchFamily="34" charset="-122"/>
                <a:ea typeface="微软雅黑" panose="020B0503020204020204" pitchFamily="34" charset="-122"/>
              </a:rPr>
              <a:t>         int  *ptr=&amp;a[0];</a:t>
            </a:r>
          </a:p>
          <a:p>
            <a:pPr lvl="1">
              <a:lnSpc>
                <a:spcPct val="125000"/>
              </a:lnSpc>
              <a:buFontTx/>
              <a:buNone/>
            </a:pPr>
            <a:r>
              <a:rPr lang="zh-CN" altLang="en-US">
                <a:solidFill>
                  <a:srgbClr val="FF3300"/>
                </a:solidFill>
                <a:latin typeface="微软雅黑" panose="020B0503020204020204" pitchFamily="34" charset="-122"/>
                <a:ea typeface="微软雅黑" panose="020B0503020204020204" pitchFamily="34" charset="-122"/>
              </a:rPr>
              <a:t>（</a:t>
            </a:r>
            <a:r>
              <a:rPr lang="en-US" altLang="zh-CN">
                <a:solidFill>
                  <a:srgbClr val="FF3300"/>
                </a:solidFill>
                <a:latin typeface="微软雅黑" panose="020B0503020204020204" pitchFamily="34" charset="-122"/>
                <a:ea typeface="微软雅黑" panose="020B0503020204020204" pitchFamily="34" charset="-122"/>
              </a:rPr>
              <a:t>2</a:t>
            </a:r>
            <a:r>
              <a:rPr lang="zh-CN" altLang="en-US">
                <a:solidFill>
                  <a:srgbClr val="FF3300"/>
                </a:solidFill>
                <a:latin typeface="微软雅黑" panose="020B0503020204020204" pitchFamily="34" charset="-122"/>
                <a:ea typeface="微软雅黑" panose="020B0503020204020204" pitchFamily="34" charset="-122"/>
              </a:rPr>
              <a:t>） </a:t>
            </a:r>
            <a:r>
              <a:rPr lang="en-US" altLang="zh-CN">
                <a:solidFill>
                  <a:srgbClr val="FF3300"/>
                </a:solidFill>
                <a:latin typeface="微软雅黑" panose="020B0503020204020204" pitchFamily="34" charset="-122"/>
                <a:ea typeface="微软雅黑" panose="020B0503020204020204" pitchFamily="34" charset="-122"/>
              </a:rPr>
              <a:t>int  a[10], *ptr;</a:t>
            </a:r>
          </a:p>
          <a:p>
            <a:pPr lvl="1">
              <a:lnSpc>
                <a:spcPct val="125000"/>
              </a:lnSpc>
              <a:buFontTx/>
              <a:buNone/>
            </a:pPr>
            <a:r>
              <a:rPr lang="en-US" altLang="zh-CN">
                <a:solidFill>
                  <a:srgbClr val="FF3300"/>
                </a:solidFill>
                <a:latin typeface="微软雅黑" panose="020B0503020204020204" pitchFamily="34" charset="-122"/>
                <a:ea typeface="微软雅黑" panose="020B0503020204020204" pitchFamily="34" charset="-122"/>
              </a:rPr>
              <a:t>          ptr=&amp;a[0];</a:t>
            </a:r>
            <a:endParaRPr lang="zh-CN" altLang="en-US">
              <a:solidFill>
                <a:srgbClr val="FF3300"/>
              </a:solidFill>
              <a:latin typeface="微软雅黑" panose="020B0503020204020204" pitchFamily="34" charset="-122"/>
              <a:ea typeface="微软雅黑" panose="020B0503020204020204" pitchFamily="34" charset="-122"/>
            </a:endParaRPr>
          </a:p>
        </p:txBody>
      </p:sp>
      <p:pic>
        <p:nvPicPr>
          <p:cNvPr id="571396" name="Picture 4">
            <a:extLst>
              <a:ext uri="{FF2B5EF4-FFF2-40B4-BE49-F238E27FC236}">
                <a16:creationId xmlns:a16="http://schemas.microsoft.com/office/drawing/2014/main" id="{657B272B-65F4-41C0-BB06-35003182EC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2125" y="728663"/>
            <a:ext cx="4841875" cy="3935412"/>
          </a:xfrm>
          <a:prstGeom prst="rect">
            <a:avLst/>
          </a:prstGeom>
          <a:noFill/>
          <a:extLst>
            <a:ext uri="{909E8E84-426E-40DD-AFC4-6F175D3DCCD1}">
              <a14:hiddenFill xmlns:a14="http://schemas.microsoft.com/office/drawing/2010/main">
                <a:solidFill>
                  <a:srgbClr val="FFFFFF"/>
                </a:solidFill>
              </a14:hiddenFill>
            </a:ext>
          </a:extLst>
        </p:spPr>
      </p:pic>
      <p:sp>
        <p:nvSpPr>
          <p:cNvPr id="571397" name="Rectangle 5">
            <a:extLst>
              <a:ext uri="{FF2B5EF4-FFF2-40B4-BE49-F238E27FC236}">
                <a16:creationId xmlns:a16="http://schemas.microsoft.com/office/drawing/2014/main" id="{E3934789-11A1-4FDE-9D3E-55EFBD96E47A}"/>
              </a:ext>
            </a:extLst>
          </p:cNvPr>
          <p:cNvSpPr>
            <a:spLocks noChangeArrowheads="1"/>
          </p:cNvSpPr>
          <p:nvPr/>
        </p:nvSpPr>
        <p:spPr bwMode="auto">
          <a:xfrm>
            <a:off x="4346575" y="4822825"/>
            <a:ext cx="4725988" cy="189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000"/>
              <a:t>小端方式下</a:t>
            </a:r>
            <a:r>
              <a:rPr lang="en-US" altLang="zh-CN" sz="2000"/>
              <a:t>a[0]=?,a[1]=?</a:t>
            </a:r>
          </a:p>
          <a:p>
            <a:r>
              <a:rPr lang="en-US" altLang="zh-CN" sz="2000">
                <a:solidFill>
                  <a:srgbClr val="005024"/>
                </a:solidFill>
              </a:rPr>
              <a:t>a[0]=0x67452301, a[1]=0x0efcdab</a:t>
            </a:r>
            <a:endParaRPr lang="en-US" altLang="zh-CN" sz="2000" b="0">
              <a:solidFill>
                <a:srgbClr val="005024"/>
              </a:solidFill>
            </a:endParaRPr>
          </a:p>
          <a:p>
            <a:pPr>
              <a:lnSpc>
                <a:spcPct val="130000"/>
              </a:lnSpc>
            </a:pPr>
            <a:r>
              <a:rPr lang="zh-CN" altLang="en-US" sz="2000">
                <a:solidFill>
                  <a:srgbClr val="FF3300"/>
                </a:solidFill>
              </a:rPr>
              <a:t>数组首址</a:t>
            </a:r>
            <a:r>
              <a:rPr lang="en-US" altLang="zh-CN" sz="2000">
                <a:solidFill>
                  <a:srgbClr val="FF3300"/>
                </a:solidFill>
              </a:rPr>
              <a:t>0x8048A00</a:t>
            </a:r>
            <a:r>
              <a:rPr lang="zh-CN" altLang="en-US" sz="2000">
                <a:solidFill>
                  <a:srgbClr val="FF3300"/>
                </a:solidFill>
              </a:rPr>
              <a:t>在</a:t>
            </a:r>
            <a:r>
              <a:rPr lang="en-US" altLang="zh-CN" sz="2000">
                <a:solidFill>
                  <a:srgbClr val="FF3300"/>
                </a:solidFill>
              </a:rPr>
              <a:t>ptr</a:t>
            </a:r>
            <a:r>
              <a:rPr lang="zh-CN" altLang="en-US" sz="2000">
                <a:solidFill>
                  <a:srgbClr val="FF3300"/>
                </a:solidFill>
              </a:rPr>
              <a:t>中，</a:t>
            </a:r>
            <a:r>
              <a:rPr lang="en-US" altLang="zh-CN" sz="2000">
                <a:solidFill>
                  <a:srgbClr val="FF3300"/>
                </a:solidFill>
              </a:rPr>
              <a:t>ptr+i </a:t>
            </a:r>
            <a:r>
              <a:rPr lang="zh-CN" altLang="en-US" sz="2000">
                <a:solidFill>
                  <a:srgbClr val="FF3300"/>
                </a:solidFill>
              </a:rPr>
              <a:t>并不是用</a:t>
            </a:r>
            <a:r>
              <a:rPr lang="en-US" altLang="zh-CN" sz="2000">
                <a:solidFill>
                  <a:srgbClr val="FF3300"/>
                </a:solidFill>
              </a:rPr>
              <a:t>0x8048A00</a:t>
            </a:r>
            <a:r>
              <a:rPr lang="zh-CN" altLang="en-US" sz="2000">
                <a:solidFill>
                  <a:srgbClr val="FF3300"/>
                </a:solidFill>
              </a:rPr>
              <a:t>加 </a:t>
            </a:r>
            <a:r>
              <a:rPr lang="en-US" altLang="zh-CN" sz="2000">
                <a:solidFill>
                  <a:srgbClr val="FF3300"/>
                </a:solidFill>
              </a:rPr>
              <a:t>i </a:t>
            </a:r>
            <a:r>
              <a:rPr lang="zh-CN" altLang="en-US" sz="2000">
                <a:solidFill>
                  <a:srgbClr val="FF3300"/>
                </a:solidFill>
              </a:rPr>
              <a:t>得到，而是等于</a:t>
            </a:r>
            <a:r>
              <a:rPr lang="en-US" altLang="zh-CN" sz="2000">
                <a:solidFill>
                  <a:srgbClr val="3333CC"/>
                </a:solidFill>
              </a:rPr>
              <a:t>0x8048A00+4*i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1395">
                                            <p:txEl>
                                              <p:pRg st="1" end="1"/>
                                            </p:txEl>
                                          </p:spTgt>
                                        </p:tgtEl>
                                        <p:attrNameLst>
                                          <p:attrName>style.visibility</p:attrName>
                                        </p:attrNameLst>
                                      </p:cBhvr>
                                      <p:to>
                                        <p:strVal val="visible"/>
                                      </p:to>
                                    </p:set>
                                    <p:animEffect transition="in" filter="blinds(horizontal)">
                                      <p:cBhvr>
                                        <p:cTn id="7" dur="500"/>
                                        <p:tgtEl>
                                          <p:spTgt spid="5713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1395">
                                            <p:txEl>
                                              <p:pRg st="2" end="2"/>
                                            </p:txEl>
                                          </p:spTgt>
                                        </p:tgtEl>
                                        <p:attrNameLst>
                                          <p:attrName>style.visibility</p:attrName>
                                        </p:attrNameLst>
                                      </p:cBhvr>
                                      <p:to>
                                        <p:strVal val="visible"/>
                                      </p:to>
                                    </p:set>
                                    <p:animEffect transition="in" filter="blinds(horizontal)">
                                      <p:cBhvr>
                                        <p:cTn id="12" dur="500"/>
                                        <p:tgtEl>
                                          <p:spTgt spid="5713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1395">
                                            <p:txEl>
                                              <p:pRg st="3" end="3"/>
                                            </p:txEl>
                                          </p:spTgt>
                                        </p:tgtEl>
                                        <p:attrNameLst>
                                          <p:attrName>style.visibility</p:attrName>
                                        </p:attrNameLst>
                                      </p:cBhvr>
                                      <p:to>
                                        <p:strVal val="visible"/>
                                      </p:to>
                                    </p:set>
                                    <p:animEffect transition="in" filter="blinds(horizontal)">
                                      <p:cBhvr>
                                        <p:cTn id="17" dur="500"/>
                                        <p:tgtEl>
                                          <p:spTgt spid="571395">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71395">
                                            <p:txEl>
                                              <p:pRg st="4" end="4"/>
                                            </p:txEl>
                                          </p:spTgt>
                                        </p:tgtEl>
                                        <p:attrNameLst>
                                          <p:attrName>style.visibility</p:attrName>
                                        </p:attrNameLst>
                                      </p:cBhvr>
                                      <p:to>
                                        <p:strVal val="visible"/>
                                      </p:to>
                                    </p:set>
                                    <p:animEffect transition="in" filter="blinds(horizontal)">
                                      <p:cBhvr>
                                        <p:cTn id="20" dur="500"/>
                                        <p:tgtEl>
                                          <p:spTgt spid="571395">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71395">
                                            <p:txEl>
                                              <p:pRg st="5" end="5"/>
                                            </p:txEl>
                                          </p:spTgt>
                                        </p:tgtEl>
                                        <p:attrNameLst>
                                          <p:attrName>style.visibility</p:attrName>
                                        </p:attrNameLst>
                                      </p:cBhvr>
                                      <p:to>
                                        <p:strVal val="visible"/>
                                      </p:to>
                                    </p:set>
                                    <p:animEffect transition="in" filter="blinds(horizontal)">
                                      <p:cBhvr>
                                        <p:cTn id="23" dur="500"/>
                                        <p:tgtEl>
                                          <p:spTgt spid="571395">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71395">
                                            <p:txEl>
                                              <p:pRg st="6" end="6"/>
                                            </p:txEl>
                                          </p:spTgt>
                                        </p:tgtEl>
                                        <p:attrNameLst>
                                          <p:attrName>style.visibility</p:attrName>
                                        </p:attrNameLst>
                                      </p:cBhvr>
                                      <p:to>
                                        <p:strVal val="visible"/>
                                      </p:to>
                                    </p:set>
                                    <p:animEffect transition="in" filter="blinds(horizontal)">
                                      <p:cBhvr>
                                        <p:cTn id="26" dur="500"/>
                                        <p:tgtEl>
                                          <p:spTgt spid="571395">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571397">
                                            <p:txEl>
                                              <p:pRg st="0" end="0"/>
                                            </p:txEl>
                                          </p:spTgt>
                                        </p:tgtEl>
                                        <p:attrNameLst>
                                          <p:attrName>style.visibility</p:attrName>
                                        </p:attrNameLst>
                                      </p:cBhvr>
                                      <p:to>
                                        <p:strVal val="visible"/>
                                      </p:to>
                                    </p:set>
                                    <p:animEffect transition="in" filter="blinds(horizontal)">
                                      <p:cBhvr>
                                        <p:cTn id="31" dur="500"/>
                                        <p:tgtEl>
                                          <p:spTgt spid="571397">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571397">
                                            <p:txEl>
                                              <p:pRg st="1" end="1"/>
                                            </p:txEl>
                                          </p:spTgt>
                                        </p:tgtEl>
                                        <p:attrNameLst>
                                          <p:attrName>style.visibility</p:attrName>
                                        </p:attrNameLst>
                                      </p:cBhvr>
                                      <p:to>
                                        <p:strVal val="visible"/>
                                      </p:to>
                                    </p:set>
                                    <p:animEffect transition="in" filter="blinds(horizontal)">
                                      <p:cBhvr>
                                        <p:cTn id="36" dur="500"/>
                                        <p:tgtEl>
                                          <p:spTgt spid="571397">
                                            <p:txEl>
                                              <p:pRg st="1" end="1"/>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571397">
                                            <p:txEl>
                                              <p:pRg st="2" end="2"/>
                                            </p:txEl>
                                          </p:spTgt>
                                        </p:tgtEl>
                                        <p:attrNameLst>
                                          <p:attrName>style.visibility</p:attrName>
                                        </p:attrNameLst>
                                      </p:cBhvr>
                                      <p:to>
                                        <p:strVal val="visible"/>
                                      </p:to>
                                    </p:set>
                                    <p:animEffect transition="in" filter="blinds(horizontal)">
                                      <p:cBhvr>
                                        <p:cTn id="41" dur="500"/>
                                        <p:tgtEl>
                                          <p:spTgt spid="57139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1275" name="Picture 11">
            <a:extLst>
              <a:ext uri="{FF2B5EF4-FFF2-40B4-BE49-F238E27FC236}">
                <a16:creationId xmlns:a16="http://schemas.microsoft.com/office/drawing/2014/main" id="{96A54FF2-AC72-45F0-8EED-09BE65F766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23963"/>
            <a:ext cx="9144000" cy="4140200"/>
          </a:xfrm>
          <a:prstGeom prst="rect">
            <a:avLst/>
          </a:prstGeom>
          <a:noFill/>
          <a:extLst>
            <a:ext uri="{909E8E84-426E-40DD-AFC4-6F175D3DCCD1}">
              <a14:hiddenFill xmlns:a14="http://schemas.microsoft.com/office/drawing/2010/main">
                <a:solidFill>
                  <a:srgbClr val="FFFFFF"/>
                </a:solidFill>
              </a14:hiddenFill>
            </a:ext>
          </a:extLst>
        </p:spPr>
      </p:pic>
      <p:sp>
        <p:nvSpPr>
          <p:cNvPr id="651266" name="Rectangle 2">
            <a:extLst>
              <a:ext uri="{FF2B5EF4-FFF2-40B4-BE49-F238E27FC236}">
                <a16:creationId xmlns:a16="http://schemas.microsoft.com/office/drawing/2014/main" id="{ABF03D97-1C26-4D11-9864-283F243BA91A}"/>
              </a:ext>
            </a:extLst>
          </p:cNvPr>
          <p:cNvSpPr>
            <a:spLocks noGrp="1" noChangeArrowheads="1"/>
          </p:cNvSpPr>
          <p:nvPr>
            <p:ph type="title"/>
          </p:nvPr>
        </p:nvSpPr>
        <p:spPr>
          <a:xfrm>
            <a:off x="457200" y="53975"/>
            <a:ext cx="8229600" cy="561975"/>
          </a:xfrm>
        </p:spPr>
        <p:txBody>
          <a:bodyPr/>
          <a:lstStyle/>
          <a:p>
            <a:r>
              <a:rPr lang="zh-CN" altLang="en-US" sz="3600"/>
              <a:t>数组元素在内存的存放和访问</a:t>
            </a:r>
          </a:p>
        </p:txBody>
      </p:sp>
      <p:sp>
        <p:nvSpPr>
          <p:cNvPr id="651267" name="Rectangle 3">
            <a:extLst>
              <a:ext uri="{FF2B5EF4-FFF2-40B4-BE49-F238E27FC236}">
                <a16:creationId xmlns:a16="http://schemas.microsoft.com/office/drawing/2014/main" id="{04467AC9-6419-4314-AF28-E2C138BC2FF5}"/>
              </a:ext>
            </a:extLst>
          </p:cNvPr>
          <p:cNvSpPr>
            <a:spLocks noGrp="1" noChangeArrowheads="1"/>
          </p:cNvSpPr>
          <p:nvPr>
            <p:ph type="body" idx="1"/>
          </p:nvPr>
        </p:nvSpPr>
        <p:spPr>
          <a:xfrm>
            <a:off x="476250" y="684213"/>
            <a:ext cx="8229600" cy="539750"/>
          </a:xfrm>
        </p:spPr>
        <p:txBody>
          <a:bodyPr/>
          <a:lstStyle/>
          <a:p>
            <a:r>
              <a:rPr lang="zh-CN" altLang="en-US">
                <a:ea typeface="微软雅黑" panose="020B0503020204020204" pitchFamily="34" charset="-122"/>
              </a:rPr>
              <a:t>数组与指针</a:t>
            </a:r>
          </a:p>
        </p:txBody>
      </p:sp>
      <p:sp>
        <p:nvSpPr>
          <p:cNvPr id="651268" name="Rectangle 4">
            <a:extLst>
              <a:ext uri="{FF2B5EF4-FFF2-40B4-BE49-F238E27FC236}">
                <a16:creationId xmlns:a16="http://schemas.microsoft.com/office/drawing/2014/main" id="{14C31E4E-AD14-49A8-9AE9-999AEE89589C}"/>
              </a:ext>
            </a:extLst>
          </p:cNvPr>
          <p:cNvSpPr>
            <a:spLocks noChangeArrowheads="1"/>
          </p:cNvSpPr>
          <p:nvPr/>
        </p:nvSpPr>
        <p:spPr bwMode="auto">
          <a:xfrm>
            <a:off x="341313" y="5481638"/>
            <a:ext cx="850741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pPr>
            <a:r>
              <a:rPr lang="en-US" altLang="zh-CN" sz="2000">
                <a:solidFill>
                  <a:srgbClr val="0000FF"/>
                </a:solidFill>
              </a:rPr>
              <a:t>2</a:t>
            </a:r>
            <a:r>
              <a:rPr lang="zh-CN" altLang="en-US" sz="2000">
                <a:solidFill>
                  <a:srgbClr val="0000FF"/>
                </a:solidFill>
              </a:rPr>
              <a:t>、</a:t>
            </a:r>
            <a:r>
              <a:rPr lang="en-US" altLang="zh-CN" sz="2000">
                <a:solidFill>
                  <a:srgbClr val="0000FF"/>
                </a:solidFill>
              </a:rPr>
              <a:t>3</a:t>
            </a:r>
            <a:r>
              <a:rPr lang="zh-CN" altLang="en-US" sz="2000">
                <a:solidFill>
                  <a:srgbClr val="0000FF"/>
                </a:solidFill>
              </a:rPr>
              <a:t>、</a:t>
            </a:r>
            <a:r>
              <a:rPr lang="en-US" altLang="zh-CN" sz="2000">
                <a:solidFill>
                  <a:srgbClr val="0000FF"/>
                </a:solidFill>
              </a:rPr>
              <a:t>6</a:t>
            </a:r>
            <a:r>
              <a:rPr lang="zh-CN" altLang="en-US" sz="2000">
                <a:solidFill>
                  <a:srgbClr val="0000FF"/>
                </a:solidFill>
              </a:rPr>
              <a:t>和</a:t>
            </a:r>
            <a:r>
              <a:rPr lang="en-US" altLang="zh-CN" sz="2000">
                <a:solidFill>
                  <a:srgbClr val="0000FF"/>
                </a:solidFill>
              </a:rPr>
              <a:t>7</a:t>
            </a:r>
            <a:r>
              <a:rPr lang="zh-CN" altLang="en-US" sz="2000">
                <a:solidFill>
                  <a:srgbClr val="0000FF"/>
                </a:solidFill>
              </a:rPr>
              <a:t>对应汇编指令都需访存，指令中源操作数的寻址方式分别是“基址”、“基址加比例变址”、“基址加比例变址”和“基址加比例变址加位移”的方式，因为数组元素的类型为</a:t>
            </a:r>
            <a:r>
              <a:rPr lang="en-US" altLang="zh-CN" sz="2000">
                <a:solidFill>
                  <a:srgbClr val="0000FF"/>
                </a:solidFill>
              </a:rPr>
              <a:t>int</a:t>
            </a:r>
            <a:r>
              <a:rPr lang="zh-CN" altLang="en-US" sz="2000">
                <a:solidFill>
                  <a:srgbClr val="0000FF"/>
                </a:solidFill>
              </a:rPr>
              <a:t>型，故比例因子为</a:t>
            </a:r>
            <a:r>
              <a:rPr lang="en-US" altLang="zh-CN" sz="2000">
                <a:solidFill>
                  <a:srgbClr val="0000FF"/>
                </a:solidFill>
              </a:rPr>
              <a:t>4</a:t>
            </a:r>
            <a:r>
              <a:rPr lang="zh-CN" altLang="en-US" sz="2000">
                <a:solidFill>
                  <a:srgbClr val="0000FF"/>
                </a:solidFill>
                <a:latin typeface="Arial" panose="020B0604020202020204" pitchFamily="34" charset="0"/>
                <a:ea typeface="宋体" panose="02010600030101010101" pitchFamily="2" charset="-122"/>
              </a:rPr>
              <a:t>。</a:t>
            </a:r>
          </a:p>
        </p:txBody>
      </p:sp>
      <p:grpSp>
        <p:nvGrpSpPr>
          <p:cNvPr id="651274" name="Group 10">
            <a:extLst>
              <a:ext uri="{FF2B5EF4-FFF2-40B4-BE49-F238E27FC236}">
                <a16:creationId xmlns:a16="http://schemas.microsoft.com/office/drawing/2014/main" id="{A1D2B829-69CD-43A5-A996-D284AAB54D84}"/>
              </a:ext>
            </a:extLst>
          </p:cNvPr>
          <p:cNvGrpSpPr>
            <a:grpSpLocks/>
          </p:cNvGrpSpPr>
          <p:nvPr/>
        </p:nvGrpSpPr>
        <p:grpSpPr bwMode="auto">
          <a:xfrm>
            <a:off x="3402013" y="1808163"/>
            <a:ext cx="5653087" cy="3465512"/>
            <a:chOff x="2245" y="1621"/>
            <a:chExt cx="3515" cy="2013"/>
          </a:xfrm>
        </p:grpSpPr>
        <p:sp>
          <p:nvSpPr>
            <p:cNvPr id="651272" name="Rectangle 8">
              <a:extLst>
                <a:ext uri="{FF2B5EF4-FFF2-40B4-BE49-F238E27FC236}">
                  <a16:creationId xmlns:a16="http://schemas.microsoft.com/office/drawing/2014/main" id="{95015D2F-F445-4260-BEB8-DF51F52C4F5A}"/>
                </a:ext>
              </a:extLst>
            </p:cNvPr>
            <p:cNvSpPr>
              <a:spLocks noChangeArrowheads="1"/>
            </p:cNvSpPr>
            <p:nvPr/>
          </p:nvSpPr>
          <p:spPr bwMode="auto">
            <a:xfrm>
              <a:off x="2245" y="1621"/>
              <a:ext cx="3515" cy="201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51273" name="Text Box 9">
              <a:extLst>
                <a:ext uri="{FF2B5EF4-FFF2-40B4-BE49-F238E27FC236}">
                  <a16:creationId xmlns:a16="http://schemas.microsoft.com/office/drawing/2014/main" id="{82359E18-8BDD-4B43-A8AD-6897C62F29EA}"/>
                </a:ext>
              </a:extLst>
            </p:cNvPr>
            <p:cNvSpPr txBox="1">
              <a:spLocks noChangeArrowheads="1"/>
            </p:cNvSpPr>
            <p:nvPr/>
          </p:nvSpPr>
          <p:spPr bwMode="auto">
            <a:xfrm>
              <a:off x="2823" y="1962"/>
              <a:ext cx="2637" cy="12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spcBef>
                  <a:spcPct val="50000"/>
                </a:spcBef>
              </a:pPr>
              <a:r>
                <a:rPr lang="zh-CN" altLang="en-US" sz="2000">
                  <a:solidFill>
                    <a:srgbClr val="FF3300"/>
                  </a:solidFill>
                  <a:latin typeface="微软雅黑" panose="020B0503020204020204" pitchFamily="34" charset="-122"/>
                  <a:ea typeface="微软雅黑" panose="020B0503020204020204" pitchFamily="34" charset="-122"/>
                </a:rPr>
                <a:t>问题：</a:t>
              </a:r>
            </a:p>
            <a:p>
              <a:pPr>
                <a:lnSpc>
                  <a:spcPct val="125000"/>
                </a:lnSpc>
                <a:spcBef>
                  <a:spcPct val="50000"/>
                </a:spcBef>
              </a:pPr>
              <a:r>
                <a:rPr lang="zh-CN" altLang="en-US" sz="2000">
                  <a:solidFill>
                    <a:srgbClr val="FF3300"/>
                  </a:solidFill>
                  <a:latin typeface="微软雅黑" panose="020B0503020204020204" pitchFamily="34" charset="-122"/>
                  <a:ea typeface="微软雅黑" panose="020B0503020204020204" pitchFamily="34" charset="-122"/>
                </a:rPr>
                <a:t>    假定数组</a:t>
              </a:r>
              <a:r>
                <a:rPr lang="en-US" altLang="zh-CN" sz="2000">
                  <a:solidFill>
                    <a:srgbClr val="3333CC"/>
                  </a:solidFill>
                  <a:latin typeface="微软雅黑" panose="020B0503020204020204" pitchFamily="34" charset="-122"/>
                  <a:ea typeface="微软雅黑" panose="020B0503020204020204" pitchFamily="34" charset="-122"/>
                </a:rPr>
                <a:t>A</a:t>
              </a:r>
              <a:r>
                <a:rPr lang="zh-CN" altLang="en-US" sz="2000">
                  <a:solidFill>
                    <a:srgbClr val="3333CC"/>
                  </a:solidFill>
                  <a:latin typeface="微软雅黑" panose="020B0503020204020204" pitchFamily="34" charset="-122"/>
                  <a:ea typeface="微软雅黑" panose="020B0503020204020204" pitchFamily="34" charset="-122"/>
                </a:rPr>
                <a:t>的首址</a:t>
              </a:r>
              <a:r>
                <a:rPr lang="en-US" altLang="zh-CN" sz="2000">
                  <a:solidFill>
                    <a:srgbClr val="3333CC"/>
                  </a:solidFill>
                  <a:latin typeface="微软雅黑" panose="020B0503020204020204" pitchFamily="34" charset="-122"/>
                  <a:ea typeface="微软雅黑" panose="020B0503020204020204" pitchFamily="34" charset="-122"/>
                </a:rPr>
                <a:t>SA</a:t>
              </a:r>
              <a:r>
                <a:rPr lang="zh-CN" altLang="en-US" sz="2000">
                  <a:solidFill>
                    <a:srgbClr val="3333CC"/>
                  </a:solidFill>
                  <a:latin typeface="微软雅黑" panose="020B0503020204020204" pitchFamily="34" charset="-122"/>
                  <a:ea typeface="微软雅黑" panose="020B0503020204020204" pitchFamily="34" charset="-122"/>
                </a:rPr>
                <a:t>在</a:t>
              </a:r>
              <a:r>
                <a:rPr lang="en-US" altLang="zh-CN" sz="2000">
                  <a:solidFill>
                    <a:srgbClr val="3333CC"/>
                  </a:solidFill>
                  <a:latin typeface="微软雅黑" panose="020B0503020204020204" pitchFamily="34" charset="-122"/>
                  <a:ea typeface="微软雅黑" panose="020B0503020204020204" pitchFamily="34" charset="-122"/>
                </a:rPr>
                <a:t>ECX</a:t>
              </a:r>
              <a:r>
                <a:rPr lang="zh-CN" altLang="en-US" sz="2000">
                  <a:solidFill>
                    <a:srgbClr val="3333CC"/>
                  </a:solidFill>
                  <a:latin typeface="微软雅黑" panose="020B0503020204020204" pitchFamily="34" charset="-122"/>
                  <a:ea typeface="微软雅黑" panose="020B0503020204020204" pitchFamily="34" charset="-122"/>
                </a:rPr>
                <a:t>中，</a:t>
              </a:r>
              <a:r>
                <a:rPr lang="en-US" altLang="zh-CN" sz="2000">
                  <a:solidFill>
                    <a:srgbClr val="3333CC"/>
                  </a:solidFill>
                  <a:latin typeface="微软雅黑" panose="020B0503020204020204" pitchFamily="34" charset="-122"/>
                  <a:ea typeface="微软雅黑" panose="020B0503020204020204" pitchFamily="34" charset="-122"/>
                </a:rPr>
                <a:t>i</a:t>
              </a:r>
              <a:r>
                <a:rPr lang="zh-CN" altLang="en-US" sz="2000">
                  <a:solidFill>
                    <a:srgbClr val="3333CC"/>
                  </a:solidFill>
                  <a:latin typeface="微软雅黑" panose="020B0503020204020204" pitchFamily="34" charset="-122"/>
                  <a:ea typeface="微软雅黑" panose="020B0503020204020204" pitchFamily="34" charset="-122"/>
                </a:rPr>
                <a:t>在</a:t>
              </a:r>
              <a:r>
                <a:rPr lang="en-US" altLang="zh-CN" sz="2000">
                  <a:solidFill>
                    <a:srgbClr val="3333CC"/>
                  </a:solidFill>
                  <a:latin typeface="微软雅黑" panose="020B0503020204020204" pitchFamily="34" charset="-122"/>
                  <a:ea typeface="微软雅黑" panose="020B0503020204020204" pitchFamily="34" charset="-122"/>
                </a:rPr>
                <a:t>EDX</a:t>
              </a:r>
              <a:r>
                <a:rPr lang="zh-CN" altLang="en-US" sz="2000">
                  <a:solidFill>
                    <a:srgbClr val="3333CC"/>
                  </a:solidFill>
                  <a:latin typeface="微软雅黑" panose="020B0503020204020204" pitchFamily="34" charset="-122"/>
                  <a:ea typeface="微软雅黑" panose="020B0503020204020204" pitchFamily="34" charset="-122"/>
                </a:rPr>
                <a:t>中，表达式结果在</a:t>
              </a:r>
              <a:r>
                <a:rPr lang="en-US" altLang="zh-CN" sz="2000">
                  <a:solidFill>
                    <a:srgbClr val="3333CC"/>
                  </a:solidFill>
                  <a:latin typeface="微软雅黑" panose="020B0503020204020204" pitchFamily="34" charset="-122"/>
                  <a:ea typeface="微软雅黑" panose="020B0503020204020204" pitchFamily="34" charset="-122"/>
                </a:rPr>
                <a:t>EAX</a:t>
              </a:r>
              <a:r>
                <a:rPr lang="zh-CN" altLang="en-US" sz="2000">
                  <a:solidFill>
                    <a:srgbClr val="3333CC"/>
                  </a:solidFill>
                  <a:latin typeface="微软雅黑" panose="020B0503020204020204" pitchFamily="34" charset="-122"/>
                  <a:ea typeface="微软雅黑" panose="020B0503020204020204" pitchFamily="34" charset="-122"/>
                </a:rPr>
                <a:t>中</a:t>
              </a:r>
              <a:r>
                <a:rPr lang="zh-CN" altLang="en-US" sz="2000">
                  <a:solidFill>
                    <a:srgbClr val="FF3300"/>
                  </a:solidFill>
                  <a:latin typeface="微软雅黑" panose="020B0503020204020204" pitchFamily="34" charset="-122"/>
                  <a:ea typeface="微软雅黑" panose="020B0503020204020204" pitchFamily="34" charset="-122"/>
                </a:rPr>
                <a:t>，各表达式的计算方式以及汇编代码各是什么？</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1268"/>
                                        </p:tgtEl>
                                        <p:attrNameLst>
                                          <p:attrName>style.visibility</p:attrName>
                                        </p:attrNameLst>
                                      </p:cBhvr>
                                      <p:to>
                                        <p:strVal val="visible"/>
                                      </p:to>
                                    </p:set>
                                    <p:animEffect transition="in" filter="blinds(horizontal)">
                                      <p:cBhvr>
                                        <p:cTn id="7" dur="500"/>
                                        <p:tgtEl>
                                          <p:spTgt spid="65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1268"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0249" name="Picture 9">
            <a:extLst>
              <a:ext uri="{FF2B5EF4-FFF2-40B4-BE49-F238E27FC236}">
                <a16:creationId xmlns:a16="http://schemas.microsoft.com/office/drawing/2014/main" id="{91D7DD5B-C741-4B57-A568-B8F978D527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16038"/>
            <a:ext cx="9144000" cy="3868737"/>
          </a:xfrm>
          <a:prstGeom prst="rect">
            <a:avLst/>
          </a:prstGeom>
          <a:noFill/>
          <a:extLst>
            <a:ext uri="{909E8E84-426E-40DD-AFC4-6F175D3DCCD1}">
              <a14:hiddenFill xmlns:a14="http://schemas.microsoft.com/office/drawing/2010/main">
                <a:solidFill>
                  <a:srgbClr val="FFFFFF"/>
                </a:solidFill>
              </a14:hiddenFill>
            </a:ext>
          </a:extLst>
        </p:spPr>
      </p:pic>
      <p:sp>
        <p:nvSpPr>
          <p:cNvPr id="650242" name="Rectangle 2">
            <a:extLst>
              <a:ext uri="{FF2B5EF4-FFF2-40B4-BE49-F238E27FC236}">
                <a16:creationId xmlns:a16="http://schemas.microsoft.com/office/drawing/2014/main" id="{B91D9222-6726-4EFF-9CAC-037C6828B5F2}"/>
              </a:ext>
            </a:extLst>
          </p:cNvPr>
          <p:cNvSpPr>
            <a:spLocks noGrp="1" noChangeArrowheads="1"/>
          </p:cNvSpPr>
          <p:nvPr>
            <p:ph type="title"/>
          </p:nvPr>
        </p:nvSpPr>
        <p:spPr>
          <a:xfrm>
            <a:off x="457200" y="53975"/>
            <a:ext cx="8229600" cy="561975"/>
          </a:xfrm>
        </p:spPr>
        <p:txBody>
          <a:bodyPr/>
          <a:lstStyle/>
          <a:p>
            <a:r>
              <a:rPr lang="zh-CN" altLang="en-US" sz="3600"/>
              <a:t>数组元素在内存的存放和访问</a:t>
            </a:r>
          </a:p>
        </p:txBody>
      </p:sp>
      <p:sp>
        <p:nvSpPr>
          <p:cNvPr id="650243" name="Rectangle 3">
            <a:extLst>
              <a:ext uri="{FF2B5EF4-FFF2-40B4-BE49-F238E27FC236}">
                <a16:creationId xmlns:a16="http://schemas.microsoft.com/office/drawing/2014/main" id="{EEB9D1C9-5224-4380-8D3C-E1043698AC25}"/>
              </a:ext>
            </a:extLst>
          </p:cNvPr>
          <p:cNvSpPr>
            <a:spLocks noGrp="1" noChangeArrowheads="1"/>
          </p:cNvSpPr>
          <p:nvPr>
            <p:ph type="body" idx="1"/>
          </p:nvPr>
        </p:nvSpPr>
        <p:spPr>
          <a:xfrm>
            <a:off x="476250" y="684213"/>
            <a:ext cx="8229600" cy="539750"/>
          </a:xfrm>
        </p:spPr>
        <p:txBody>
          <a:bodyPr/>
          <a:lstStyle/>
          <a:p>
            <a:r>
              <a:rPr lang="zh-CN" altLang="en-US">
                <a:ea typeface="微软雅黑" panose="020B0503020204020204" pitchFamily="34" charset="-122"/>
              </a:rPr>
              <a:t>数组与指针</a:t>
            </a:r>
          </a:p>
        </p:txBody>
      </p:sp>
      <p:sp>
        <p:nvSpPr>
          <p:cNvPr id="650244" name="Rectangle 4">
            <a:extLst>
              <a:ext uri="{FF2B5EF4-FFF2-40B4-BE49-F238E27FC236}">
                <a16:creationId xmlns:a16="http://schemas.microsoft.com/office/drawing/2014/main" id="{A8525D9C-A12A-4A79-B1B6-CD0BE67AC229}"/>
              </a:ext>
            </a:extLst>
          </p:cNvPr>
          <p:cNvSpPr>
            <a:spLocks noChangeArrowheads="1"/>
          </p:cNvSpPr>
          <p:nvPr/>
        </p:nvSpPr>
        <p:spPr bwMode="auto">
          <a:xfrm>
            <a:off x="385763" y="5299075"/>
            <a:ext cx="850741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pPr>
            <a:r>
              <a:rPr lang="en-US" altLang="zh-CN" sz="2000">
                <a:solidFill>
                  <a:srgbClr val="0000FF"/>
                </a:solidFill>
              </a:rPr>
              <a:t>2</a:t>
            </a:r>
            <a:r>
              <a:rPr lang="zh-CN" altLang="en-US" sz="2000">
                <a:solidFill>
                  <a:srgbClr val="0000FF"/>
                </a:solidFill>
              </a:rPr>
              <a:t>、</a:t>
            </a:r>
            <a:r>
              <a:rPr lang="en-US" altLang="zh-CN" sz="2000">
                <a:solidFill>
                  <a:srgbClr val="0000FF"/>
                </a:solidFill>
              </a:rPr>
              <a:t>3</a:t>
            </a:r>
            <a:r>
              <a:rPr lang="zh-CN" altLang="en-US" sz="2000">
                <a:solidFill>
                  <a:srgbClr val="0000FF"/>
                </a:solidFill>
              </a:rPr>
              <a:t>、</a:t>
            </a:r>
            <a:r>
              <a:rPr lang="en-US" altLang="zh-CN" sz="2000">
                <a:solidFill>
                  <a:srgbClr val="0000FF"/>
                </a:solidFill>
              </a:rPr>
              <a:t>6</a:t>
            </a:r>
            <a:r>
              <a:rPr lang="zh-CN" altLang="en-US" sz="2000">
                <a:solidFill>
                  <a:srgbClr val="0000FF"/>
                </a:solidFill>
              </a:rPr>
              <a:t>和</a:t>
            </a:r>
            <a:r>
              <a:rPr lang="en-US" altLang="zh-CN" sz="2000">
                <a:solidFill>
                  <a:srgbClr val="0000FF"/>
                </a:solidFill>
              </a:rPr>
              <a:t>7</a:t>
            </a:r>
            <a:r>
              <a:rPr lang="zh-CN" altLang="en-US" sz="2000">
                <a:solidFill>
                  <a:srgbClr val="0000FF"/>
                </a:solidFill>
              </a:rPr>
              <a:t>对应汇编指令都需访存，指令中源操作数的寻址方式分别是“基址”、“基址加比例变址”、“基址加比例变址”和“基址加比例变址加位移”的方式，因为数组元素的类型为</a:t>
            </a:r>
            <a:r>
              <a:rPr lang="en-US" altLang="zh-CN" sz="2000">
                <a:solidFill>
                  <a:srgbClr val="0000FF"/>
                </a:solidFill>
              </a:rPr>
              <a:t>int</a:t>
            </a:r>
            <a:r>
              <a:rPr lang="zh-CN" altLang="en-US" sz="2000">
                <a:solidFill>
                  <a:srgbClr val="0000FF"/>
                </a:solidFill>
              </a:rPr>
              <a:t>型，故比例因子为</a:t>
            </a:r>
            <a:r>
              <a:rPr lang="en-US" altLang="zh-CN" sz="2000">
                <a:solidFill>
                  <a:srgbClr val="0000FF"/>
                </a:solidFill>
              </a:rPr>
              <a:t>4</a:t>
            </a:r>
            <a:r>
              <a:rPr lang="en-US" altLang="zh-CN" sz="2000">
                <a:solidFill>
                  <a:srgbClr val="0000FF"/>
                </a:solidFill>
                <a:latin typeface="Arial" panose="020B0604020202020204" pitchFamily="34" charset="0"/>
                <a:ea typeface="宋体" panose="02010600030101010101" pitchFamily="2" charset="-122"/>
              </a:rPr>
              <a:t> </a:t>
            </a:r>
            <a:r>
              <a:rPr lang="zh-CN" altLang="en-US" sz="2000">
                <a:solidFill>
                  <a:srgbClr val="0000FF"/>
                </a:solidFill>
                <a:latin typeface="Arial" panose="020B0604020202020204" pitchFamily="34" charset="0"/>
                <a:ea typeface="宋体" panose="02010600030101010101" pitchFamily="2" charset="-122"/>
              </a:rPr>
              <a:t>。</a:t>
            </a:r>
          </a:p>
        </p:txBody>
      </p:sp>
      <p:sp>
        <p:nvSpPr>
          <p:cNvPr id="650247" name="Text Box 7">
            <a:extLst>
              <a:ext uri="{FF2B5EF4-FFF2-40B4-BE49-F238E27FC236}">
                <a16:creationId xmlns:a16="http://schemas.microsoft.com/office/drawing/2014/main" id="{219F209A-ECBD-46A8-9F39-1563D55214F6}"/>
              </a:ext>
            </a:extLst>
          </p:cNvPr>
          <p:cNvSpPr txBox="1">
            <a:spLocks noChangeArrowheads="1"/>
          </p:cNvSpPr>
          <p:nvPr/>
        </p:nvSpPr>
        <p:spPr bwMode="auto">
          <a:xfrm>
            <a:off x="2682875" y="773113"/>
            <a:ext cx="59848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FF3300"/>
                </a:solidFill>
                <a:latin typeface="微软雅黑" panose="020B0503020204020204" pitchFamily="34" charset="-122"/>
                <a:ea typeface="微软雅黑" panose="020B0503020204020204" pitchFamily="34" charset="-122"/>
              </a:rPr>
              <a:t>假设</a:t>
            </a:r>
            <a:r>
              <a:rPr lang="en-US" altLang="zh-CN" sz="2000">
                <a:solidFill>
                  <a:srgbClr val="FF3300"/>
                </a:solidFill>
                <a:latin typeface="微软雅黑" panose="020B0503020204020204" pitchFamily="34" charset="-122"/>
                <a:ea typeface="微软雅黑" panose="020B0503020204020204" pitchFamily="34" charset="-122"/>
              </a:rPr>
              <a:t>A</a:t>
            </a:r>
            <a:r>
              <a:rPr lang="zh-CN" altLang="en-US" sz="2000">
                <a:solidFill>
                  <a:srgbClr val="FF3300"/>
                </a:solidFill>
                <a:latin typeface="微软雅黑" panose="020B0503020204020204" pitchFamily="34" charset="-122"/>
                <a:ea typeface="微软雅黑" panose="020B0503020204020204" pitchFamily="34" charset="-122"/>
              </a:rPr>
              <a:t>首址</a:t>
            </a:r>
            <a:r>
              <a:rPr lang="en-US" altLang="zh-CN" sz="2000">
                <a:solidFill>
                  <a:srgbClr val="FF3300"/>
                </a:solidFill>
                <a:latin typeface="微软雅黑" panose="020B0503020204020204" pitchFamily="34" charset="-122"/>
                <a:ea typeface="微软雅黑" panose="020B0503020204020204" pitchFamily="34" charset="-122"/>
              </a:rPr>
              <a:t>SA</a:t>
            </a:r>
            <a:r>
              <a:rPr lang="zh-CN" altLang="en-US" sz="2000">
                <a:solidFill>
                  <a:srgbClr val="FF3300"/>
                </a:solidFill>
                <a:latin typeface="微软雅黑" panose="020B0503020204020204" pitchFamily="34" charset="-122"/>
                <a:ea typeface="微软雅黑" panose="020B0503020204020204" pitchFamily="34" charset="-122"/>
              </a:rPr>
              <a:t>在</a:t>
            </a:r>
            <a:r>
              <a:rPr lang="en-US" altLang="zh-CN" sz="2000">
                <a:solidFill>
                  <a:srgbClr val="FF3300"/>
                </a:solidFill>
                <a:latin typeface="微软雅黑" panose="020B0503020204020204" pitchFamily="34" charset="-122"/>
                <a:ea typeface="微软雅黑" panose="020B0503020204020204" pitchFamily="34" charset="-122"/>
              </a:rPr>
              <a:t>ECX</a:t>
            </a:r>
            <a:r>
              <a:rPr lang="zh-CN" altLang="en-US" sz="2000">
                <a:solidFill>
                  <a:srgbClr val="FF3300"/>
                </a:solidFill>
                <a:latin typeface="微软雅黑" panose="020B0503020204020204" pitchFamily="34" charset="-122"/>
                <a:ea typeface="微软雅黑" panose="020B0503020204020204" pitchFamily="34" charset="-122"/>
              </a:rPr>
              <a:t>，</a:t>
            </a:r>
            <a:r>
              <a:rPr lang="en-US" altLang="zh-CN" sz="2000">
                <a:solidFill>
                  <a:srgbClr val="FF3300"/>
                </a:solidFill>
                <a:latin typeface="微软雅黑" panose="020B0503020204020204" pitchFamily="34" charset="-122"/>
                <a:ea typeface="微软雅黑" panose="020B0503020204020204" pitchFamily="34" charset="-122"/>
              </a:rPr>
              <a:t>i </a:t>
            </a:r>
            <a:r>
              <a:rPr lang="zh-CN" altLang="en-US" sz="2000">
                <a:solidFill>
                  <a:srgbClr val="FF3300"/>
                </a:solidFill>
                <a:latin typeface="微软雅黑" panose="020B0503020204020204" pitchFamily="34" charset="-122"/>
                <a:ea typeface="微软雅黑" panose="020B0503020204020204" pitchFamily="34" charset="-122"/>
              </a:rPr>
              <a:t>在</a:t>
            </a:r>
            <a:r>
              <a:rPr lang="en-US" altLang="zh-CN" sz="2000">
                <a:solidFill>
                  <a:srgbClr val="FF3300"/>
                </a:solidFill>
                <a:latin typeface="微软雅黑" panose="020B0503020204020204" pitchFamily="34" charset="-122"/>
                <a:ea typeface="微软雅黑" panose="020B0503020204020204" pitchFamily="34" charset="-122"/>
              </a:rPr>
              <a:t>EDX</a:t>
            </a:r>
            <a:r>
              <a:rPr lang="zh-CN" altLang="en-US" sz="2000">
                <a:solidFill>
                  <a:srgbClr val="FF3300"/>
                </a:solidFill>
                <a:latin typeface="微软雅黑" panose="020B0503020204020204" pitchFamily="34" charset="-122"/>
                <a:ea typeface="微软雅黑" panose="020B0503020204020204" pitchFamily="34" charset="-122"/>
              </a:rPr>
              <a:t>，结果在</a:t>
            </a:r>
            <a:r>
              <a:rPr lang="en-US" altLang="zh-CN" sz="2000">
                <a:solidFill>
                  <a:srgbClr val="FF3300"/>
                </a:solidFill>
                <a:latin typeface="微软雅黑" panose="020B0503020204020204" pitchFamily="34" charset="-122"/>
                <a:ea typeface="微软雅黑" panose="020B0503020204020204" pitchFamily="34" charset="-122"/>
              </a:rPr>
              <a:t>EAX</a:t>
            </a:r>
          </a:p>
        </p:txBody>
      </p:sp>
      <p:sp>
        <p:nvSpPr>
          <p:cNvPr id="650248" name="Rectangle 8">
            <a:extLst>
              <a:ext uri="{FF2B5EF4-FFF2-40B4-BE49-F238E27FC236}">
                <a16:creationId xmlns:a16="http://schemas.microsoft.com/office/drawing/2014/main" id="{C16942CA-B74F-4DDC-9CC9-17315EF10A33}"/>
              </a:ext>
            </a:extLst>
          </p:cNvPr>
          <p:cNvSpPr>
            <a:spLocks noChangeArrowheads="1"/>
          </p:cNvSpPr>
          <p:nvPr/>
        </p:nvSpPr>
        <p:spPr bwMode="auto">
          <a:xfrm>
            <a:off x="3357563" y="1808163"/>
            <a:ext cx="5697537" cy="3241675"/>
          </a:xfrm>
          <a:prstGeom prst="rect">
            <a:avLst/>
          </a:prstGeom>
          <a:solidFill>
            <a:srgbClr val="0000FF">
              <a:alpha val="2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a:extLst>
              <a:ext uri="{FF2B5EF4-FFF2-40B4-BE49-F238E27FC236}">
                <a16:creationId xmlns:a16="http://schemas.microsoft.com/office/drawing/2014/main" id="{A61958EE-6646-4577-A950-F00EF738F2F0}"/>
              </a:ext>
            </a:extLst>
          </p:cNvPr>
          <p:cNvSpPr>
            <a:spLocks noGrp="1" noChangeArrowheads="1"/>
          </p:cNvSpPr>
          <p:nvPr>
            <p:ph type="title"/>
          </p:nvPr>
        </p:nvSpPr>
        <p:spPr>
          <a:xfrm>
            <a:off x="457200" y="53975"/>
            <a:ext cx="8229600" cy="561975"/>
          </a:xfrm>
        </p:spPr>
        <p:txBody>
          <a:bodyPr/>
          <a:lstStyle/>
          <a:p>
            <a:r>
              <a:rPr lang="zh-CN" altLang="en-US" sz="3600"/>
              <a:t>数组元素在内存的存放和访问</a:t>
            </a:r>
          </a:p>
        </p:txBody>
      </p:sp>
      <p:sp>
        <p:nvSpPr>
          <p:cNvPr id="578563" name="Rectangle 3">
            <a:extLst>
              <a:ext uri="{FF2B5EF4-FFF2-40B4-BE49-F238E27FC236}">
                <a16:creationId xmlns:a16="http://schemas.microsoft.com/office/drawing/2014/main" id="{FD688245-4D15-4ADF-85CC-28298DF3E644}"/>
              </a:ext>
            </a:extLst>
          </p:cNvPr>
          <p:cNvSpPr>
            <a:spLocks noGrp="1" noChangeArrowheads="1"/>
          </p:cNvSpPr>
          <p:nvPr>
            <p:ph type="body" idx="1"/>
          </p:nvPr>
        </p:nvSpPr>
        <p:spPr>
          <a:xfrm>
            <a:off x="468313" y="836613"/>
            <a:ext cx="8229600" cy="3762375"/>
          </a:xfrm>
        </p:spPr>
        <p:txBody>
          <a:bodyPr/>
          <a:lstStyle/>
          <a:p>
            <a:pPr>
              <a:lnSpc>
                <a:spcPct val="130000"/>
              </a:lnSpc>
              <a:spcBef>
                <a:spcPct val="30000"/>
              </a:spcBef>
            </a:pPr>
            <a:r>
              <a:rPr lang="zh-CN" altLang="en-US" sz="2200">
                <a:latin typeface="微软雅黑" panose="020B0503020204020204" pitchFamily="34" charset="-122"/>
                <a:ea typeface="微软雅黑" panose="020B0503020204020204" pitchFamily="34" charset="-122"/>
              </a:rPr>
              <a:t>指针数组和多维数组</a:t>
            </a:r>
          </a:p>
          <a:p>
            <a:pPr lvl="1">
              <a:lnSpc>
                <a:spcPct val="130000"/>
              </a:lnSpc>
              <a:spcBef>
                <a:spcPct val="30000"/>
              </a:spcBef>
            </a:pPr>
            <a:r>
              <a:rPr lang="zh-CN" altLang="en-US" sz="2200">
                <a:latin typeface="微软雅黑" panose="020B0503020204020204" pitchFamily="34" charset="-122"/>
                <a:ea typeface="微软雅黑" panose="020B0503020204020204" pitchFamily="34" charset="-122"/>
              </a:rPr>
              <a:t>由若干指向同类目标的指针变量组成的数组称为指针数组。 </a:t>
            </a:r>
          </a:p>
          <a:p>
            <a:pPr lvl="1">
              <a:lnSpc>
                <a:spcPct val="130000"/>
              </a:lnSpc>
              <a:spcBef>
                <a:spcPct val="30000"/>
              </a:spcBef>
            </a:pPr>
            <a:r>
              <a:rPr lang="zh-CN" altLang="en-US" sz="2200">
                <a:latin typeface="微软雅黑" panose="020B0503020204020204" pitchFamily="34" charset="-122"/>
                <a:ea typeface="微软雅黑" panose="020B0503020204020204" pitchFamily="34" charset="-122"/>
              </a:rPr>
              <a:t>其定义的一般形式如下：</a:t>
            </a:r>
          </a:p>
          <a:p>
            <a:pPr lvl="1">
              <a:lnSpc>
                <a:spcPct val="130000"/>
              </a:lnSpc>
              <a:spcBef>
                <a:spcPct val="30000"/>
              </a:spcBef>
              <a:buFontTx/>
              <a:buNone/>
            </a:pPr>
            <a:r>
              <a:rPr lang="zh-CN" altLang="en-US" sz="2200">
                <a:solidFill>
                  <a:srgbClr val="996600"/>
                </a:solidFill>
                <a:latin typeface="微软雅黑" panose="020B0503020204020204" pitchFamily="34" charset="-122"/>
                <a:ea typeface="微软雅黑" panose="020B0503020204020204" pitchFamily="34" charset="-122"/>
              </a:rPr>
              <a:t>      存储类型 数据类型 *指针数组名</a:t>
            </a:r>
            <a:r>
              <a:rPr lang="en-US" altLang="zh-CN" sz="2200">
                <a:solidFill>
                  <a:srgbClr val="996600"/>
                </a:solidFill>
                <a:latin typeface="微软雅黑" panose="020B0503020204020204" pitchFamily="34" charset="-122"/>
                <a:ea typeface="微软雅黑" panose="020B0503020204020204" pitchFamily="34" charset="-122"/>
              </a:rPr>
              <a:t>[</a:t>
            </a:r>
            <a:r>
              <a:rPr lang="zh-CN" altLang="en-US" sz="2200">
                <a:solidFill>
                  <a:srgbClr val="996600"/>
                </a:solidFill>
                <a:latin typeface="微软雅黑" panose="020B0503020204020204" pitchFamily="34" charset="-122"/>
                <a:ea typeface="微软雅黑" panose="020B0503020204020204" pitchFamily="34" charset="-122"/>
              </a:rPr>
              <a:t>元素个数</a:t>
            </a:r>
            <a:r>
              <a:rPr lang="en-US" altLang="zh-CN" sz="2200">
                <a:solidFill>
                  <a:srgbClr val="996600"/>
                </a:solidFill>
                <a:latin typeface="微软雅黑" panose="020B0503020204020204" pitchFamily="34" charset="-122"/>
                <a:ea typeface="微软雅黑" panose="020B0503020204020204" pitchFamily="34" charset="-122"/>
              </a:rPr>
              <a:t>]</a:t>
            </a:r>
            <a:r>
              <a:rPr lang="zh-CN" altLang="en-US" sz="2200">
                <a:solidFill>
                  <a:srgbClr val="996600"/>
                </a:solidFill>
                <a:latin typeface="微软雅黑" panose="020B0503020204020204" pitchFamily="34" charset="-122"/>
                <a:ea typeface="微软雅黑" panose="020B0503020204020204" pitchFamily="34" charset="-122"/>
              </a:rPr>
              <a:t>；</a:t>
            </a:r>
          </a:p>
          <a:p>
            <a:pPr lvl="1">
              <a:lnSpc>
                <a:spcPct val="130000"/>
              </a:lnSpc>
              <a:spcBef>
                <a:spcPct val="30000"/>
              </a:spcBef>
            </a:pPr>
            <a:r>
              <a:rPr lang="zh-CN" altLang="en-US" sz="2200">
                <a:latin typeface="微软雅黑" panose="020B0503020204020204" pitchFamily="34" charset="-122"/>
                <a:ea typeface="微软雅黑" panose="020B0503020204020204" pitchFamily="34" charset="-122"/>
              </a:rPr>
              <a:t>例如，“</a:t>
            </a:r>
            <a:r>
              <a:rPr lang="en-US" altLang="zh-CN" sz="2200">
                <a:latin typeface="微软雅黑" panose="020B0503020204020204" pitchFamily="34" charset="-122"/>
                <a:ea typeface="微软雅黑" panose="020B0503020204020204" pitchFamily="34" charset="-122"/>
              </a:rPr>
              <a:t>int *a[10];”</a:t>
            </a:r>
            <a:r>
              <a:rPr lang="zh-CN" altLang="en-US" sz="2200">
                <a:latin typeface="微软雅黑" panose="020B0503020204020204" pitchFamily="34" charset="-122"/>
                <a:ea typeface="微软雅黑" panose="020B0503020204020204" pitchFamily="34" charset="-122"/>
              </a:rPr>
              <a:t>定义了一个指针数组</a:t>
            </a:r>
            <a:r>
              <a:rPr lang="en-US" altLang="zh-CN" sz="2200">
                <a:latin typeface="微软雅黑" panose="020B0503020204020204" pitchFamily="34" charset="-122"/>
                <a:ea typeface="微软雅黑" panose="020B0503020204020204" pitchFamily="34" charset="-122"/>
              </a:rPr>
              <a:t>a</a:t>
            </a:r>
            <a:r>
              <a:rPr lang="zh-CN" altLang="en-US" sz="2200">
                <a:latin typeface="微软雅黑" panose="020B0503020204020204" pitchFamily="34" charset="-122"/>
                <a:ea typeface="微软雅黑" panose="020B0503020204020204" pitchFamily="34" charset="-122"/>
              </a:rPr>
              <a:t>，它有</a:t>
            </a:r>
            <a:r>
              <a:rPr lang="en-US" altLang="zh-CN" sz="2200">
                <a:latin typeface="微软雅黑" panose="020B0503020204020204" pitchFamily="34" charset="-122"/>
                <a:ea typeface="微软雅黑" panose="020B0503020204020204" pitchFamily="34" charset="-122"/>
              </a:rPr>
              <a:t>10</a:t>
            </a:r>
            <a:r>
              <a:rPr lang="zh-CN" altLang="en-US" sz="2200">
                <a:latin typeface="微软雅黑" panose="020B0503020204020204" pitchFamily="34" charset="-122"/>
                <a:ea typeface="微软雅黑" panose="020B0503020204020204" pitchFamily="34" charset="-122"/>
              </a:rPr>
              <a:t>个元素，每个元素都是一个指向</a:t>
            </a:r>
            <a:r>
              <a:rPr lang="en-US" altLang="zh-CN" sz="2200">
                <a:latin typeface="微软雅黑" panose="020B0503020204020204" pitchFamily="34" charset="-122"/>
                <a:ea typeface="微软雅黑" panose="020B0503020204020204" pitchFamily="34" charset="-122"/>
              </a:rPr>
              <a:t>int</a:t>
            </a:r>
            <a:r>
              <a:rPr lang="zh-CN" altLang="en-US" sz="2200">
                <a:latin typeface="微软雅黑" panose="020B0503020204020204" pitchFamily="34" charset="-122"/>
                <a:ea typeface="微软雅黑" panose="020B0503020204020204" pitchFamily="34" charset="-122"/>
              </a:rPr>
              <a:t>型数据的指针。</a:t>
            </a:r>
          </a:p>
          <a:p>
            <a:pPr lvl="2">
              <a:lnSpc>
                <a:spcPct val="130000"/>
              </a:lnSpc>
              <a:spcBef>
                <a:spcPct val="30000"/>
              </a:spcBef>
            </a:pPr>
            <a:r>
              <a:rPr lang="zh-CN" altLang="en-US" sz="2200">
                <a:latin typeface="微软雅黑" panose="020B0503020204020204" pitchFamily="34" charset="-122"/>
                <a:ea typeface="微软雅黑" panose="020B0503020204020204" pitchFamily="34" charset="-122"/>
              </a:rPr>
              <a:t>一个指针数组可以实现一个二维数组。</a:t>
            </a:r>
          </a:p>
          <a:p>
            <a:pPr lvl="2">
              <a:lnSpc>
                <a:spcPct val="130000"/>
              </a:lnSpc>
              <a:spcBef>
                <a:spcPct val="30000"/>
              </a:spcBef>
              <a:buFontTx/>
              <a:buNone/>
            </a:pPr>
            <a:endParaRPr lang="en-US" altLang="zh-CN" sz="2200">
              <a:latin typeface="微软雅黑" panose="020B0503020204020204" pitchFamily="34" charset="-122"/>
              <a:ea typeface="微软雅黑" panose="020B0503020204020204" pitchFamily="34" charset="-122"/>
            </a:endParaRPr>
          </a:p>
        </p:txBody>
      </p:sp>
      <p:sp>
        <p:nvSpPr>
          <p:cNvPr id="578564" name="Rectangle 4">
            <a:extLst>
              <a:ext uri="{FF2B5EF4-FFF2-40B4-BE49-F238E27FC236}">
                <a16:creationId xmlns:a16="http://schemas.microsoft.com/office/drawing/2014/main" id="{F1E3AF00-5829-4162-BA03-35E59AE11D6F}"/>
              </a:ext>
            </a:extLst>
          </p:cNvPr>
          <p:cNvSpPr>
            <a:spLocks noChangeArrowheads="1"/>
          </p:cNvSpPr>
          <p:nvPr/>
        </p:nvSpPr>
        <p:spPr bwMode="auto">
          <a:xfrm>
            <a:off x="1466850" y="4689475"/>
            <a:ext cx="1844675" cy="1979613"/>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8565" name="Line 5">
            <a:extLst>
              <a:ext uri="{FF2B5EF4-FFF2-40B4-BE49-F238E27FC236}">
                <a16:creationId xmlns:a16="http://schemas.microsoft.com/office/drawing/2014/main" id="{93FF9C22-96DE-466E-AD2C-2D50AAA1FDEE}"/>
              </a:ext>
            </a:extLst>
          </p:cNvPr>
          <p:cNvSpPr>
            <a:spLocks noChangeShapeType="1"/>
          </p:cNvSpPr>
          <p:nvPr/>
        </p:nvSpPr>
        <p:spPr bwMode="auto">
          <a:xfrm>
            <a:off x="1466850" y="5138738"/>
            <a:ext cx="18446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8566" name="Line 6">
            <a:extLst>
              <a:ext uri="{FF2B5EF4-FFF2-40B4-BE49-F238E27FC236}">
                <a16:creationId xmlns:a16="http://schemas.microsoft.com/office/drawing/2014/main" id="{7B8494DF-0F46-4D8A-AEDB-58FF6CC914FD}"/>
              </a:ext>
            </a:extLst>
          </p:cNvPr>
          <p:cNvSpPr>
            <a:spLocks noChangeShapeType="1"/>
          </p:cNvSpPr>
          <p:nvPr/>
        </p:nvSpPr>
        <p:spPr bwMode="auto">
          <a:xfrm>
            <a:off x="1466850" y="5543550"/>
            <a:ext cx="18446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8567" name="Line 7">
            <a:extLst>
              <a:ext uri="{FF2B5EF4-FFF2-40B4-BE49-F238E27FC236}">
                <a16:creationId xmlns:a16="http://schemas.microsoft.com/office/drawing/2014/main" id="{B813C1FD-3B7A-4A09-924D-E4104B47E5CF}"/>
              </a:ext>
            </a:extLst>
          </p:cNvPr>
          <p:cNvSpPr>
            <a:spLocks noChangeShapeType="1"/>
          </p:cNvSpPr>
          <p:nvPr/>
        </p:nvSpPr>
        <p:spPr bwMode="auto">
          <a:xfrm>
            <a:off x="1466850" y="6219825"/>
            <a:ext cx="18446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8568" name="Line 8">
            <a:extLst>
              <a:ext uri="{FF2B5EF4-FFF2-40B4-BE49-F238E27FC236}">
                <a16:creationId xmlns:a16="http://schemas.microsoft.com/office/drawing/2014/main" id="{0B3BCFEC-77FC-4496-9501-20B339764484}"/>
              </a:ext>
            </a:extLst>
          </p:cNvPr>
          <p:cNvSpPr>
            <a:spLocks noChangeShapeType="1"/>
          </p:cNvSpPr>
          <p:nvPr/>
        </p:nvSpPr>
        <p:spPr bwMode="auto">
          <a:xfrm>
            <a:off x="2411413" y="5724525"/>
            <a:ext cx="0" cy="269875"/>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78575" name="Group 15">
            <a:extLst>
              <a:ext uri="{FF2B5EF4-FFF2-40B4-BE49-F238E27FC236}">
                <a16:creationId xmlns:a16="http://schemas.microsoft.com/office/drawing/2014/main" id="{17492232-8FC2-4438-95D0-8AE4ECC0CD7E}"/>
              </a:ext>
            </a:extLst>
          </p:cNvPr>
          <p:cNvGrpSpPr>
            <a:grpSpLocks/>
          </p:cNvGrpSpPr>
          <p:nvPr/>
        </p:nvGrpSpPr>
        <p:grpSpPr bwMode="auto">
          <a:xfrm>
            <a:off x="3176588" y="4689475"/>
            <a:ext cx="4545012" cy="360363"/>
            <a:chOff x="2001" y="2954"/>
            <a:chExt cx="2863" cy="284"/>
          </a:xfrm>
        </p:grpSpPr>
        <p:sp>
          <p:nvSpPr>
            <p:cNvPr id="578569" name="Line 9">
              <a:extLst>
                <a:ext uri="{FF2B5EF4-FFF2-40B4-BE49-F238E27FC236}">
                  <a16:creationId xmlns:a16="http://schemas.microsoft.com/office/drawing/2014/main" id="{1BB34246-91F3-404F-8774-606A0C66D7F7}"/>
                </a:ext>
              </a:extLst>
            </p:cNvPr>
            <p:cNvSpPr>
              <a:spLocks noChangeShapeType="1"/>
            </p:cNvSpPr>
            <p:nvPr/>
          </p:nvSpPr>
          <p:spPr bwMode="auto">
            <a:xfrm>
              <a:off x="2001" y="3096"/>
              <a:ext cx="34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8570" name="Rectangle 10">
              <a:extLst>
                <a:ext uri="{FF2B5EF4-FFF2-40B4-BE49-F238E27FC236}">
                  <a16:creationId xmlns:a16="http://schemas.microsoft.com/office/drawing/2014/main" id="{E4CDB76C-5505-471D-9EF9-9D72E8D1E777}"/>
                </a:ext>
              </a:extLst>
            </p:cNvPr>
            <p:cNvSpPr>
              <a:spLocks noChangeArrowheads="1"/>
            </p:cNvSpPr>
            <p:nvPr/>
          </p:nvSpPr>
          <p:spPr bwMode="auto">
            <a:xfrm>
              <a:off x="2341" y="2954"/>
              <a:ext cx="2523" cy="284"/>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8571" name="Line 11">
              <a:extLst>
                <a:ext uri="{FF2B5EF4-FFF2-40B4-BE49-F238E27FC236}">
                  <a16:creationId xmlns:a16="http://schemas.microsoft.com/office/drawing/2014/main" id="{C8A8AABA-BEC1-420C-9A08-19D0885ED362}"/>
                </a:ext>
              </a:extLst>
            </p:cNvPr>
            <p:cNvSpPr>
              <a:spLocks noChangeShapeType="1"/>
            </p:cNvSpPr>
            <p:nvPr/>
          </p:nvSpPr>
          <p:spPr bwMode="auto">
            <a:xfrm>
              <a:off x="2880" y="2954"/>
              <a:ext cx="0" cy="28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8572" name="Line 12">
              <a:extLst>
                <a:ext uri="{FF2B5EF4-FFF2-40B4-BE49-F238E27FC236}">
                  <a16:creationId xmlns:a16="http://schemas.microsoft.com/office/drawing/2014/main" id="{5B439D4F-F3CB-4104-9D17-76FE37523E48}"/>
                </a:ext>
              </a:extLst>
            </p:cNvPr>
            <p:cNvSpPr>
              <a:spLocks noChangeShapeType="1"/>
            </p:cNvSpPr>
            <p:nvPr/>
          </p:nvSpPr>
          <p:spPr bwMode="auto">
            <a:xfrm>
              <a:off x="3447" y="2954"/>
              <a:ext cx="0" cy="28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8573" name="Line 13">
              <a:extLst>
                <a:ext uri="{FF2B5EF4-FFF2-40B4-BE49-F238E27FC236}">
                  <a16:creationId xmlns:a16="http://schemas.microsoft.com/office/drawing/2014/main" id="{660F275E-8D35-405D-9BE2-4307142D1B7E}"/>
                </a:ext>
              </a:extLst>
            </p:cNvPr>
            <p:cNvSpPr>
              <a:spLocks noChangeShapeType="1"/>
            </p:cNvSpPr>
            <p:nvPr/>
          </p:nvSpPr>
          <p:spPr bwMode="auto">
            <a:xfrm>
              <a:off x="4326" y="2954"/>
              <a:ext cx="0" cy="28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8574" name="Line 14">
              <a:extLst>
                <a:ext uri="{FF2B5EF4-FFF2-40B4-BE49-F238E27FC236}">
                  <a16:creationId xmlns:a16="http://schemas.microsoft.com/office/drawing/2014/main" id="{2AC1B24F-6600-4893-89C1-60123C038ED3}"/>
                </a:ext>
              </a:extLst>
            </p:cNvPr>
            <p:cNvSpPr>
              <a:spLocks noChangeShapeType="1"/>
            </p:cNvSpPr>
            <p:nvPr/>
          </p:nvSpPr>
          <p:spPr bwMode="auto">
            <a:xfrm>
              <a:off x="3730" y="3096"/>
              <a:ext cx="256"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78576" name="Group 16">
            <a:extLst>
              <a:ext uri="{FF2B5EF4-FFF2-40B4-BE49-F238E27FC236}">
                <a16:creationId xmlns:a16="http://schemas.microsoft.com/office/drawing/2014/main" id="{3B408F84-E80E-4909-9C6A-499D3FDEAE85}"/>
              </a:ext>
            </a:extLst>
          </p:cNvPr>
          <p:cNvGrpSpPr>
            <a:grpSpLocks/>
          </p:cNvGrpSpPr>
          <p:nvPr/>
        </p:nvGrpSpPr>
        <p:grpSpPr bwMode="auto">
          <a:xfrm>
            <a:off x="3176588" y="5184775"/>
            <a:ext cx="4545012" cy="360363"/>
            <a:chOff x="2001" y="2954"/>
            <a:chExt cx="2863" cy="284"/>
          </a:xfrm>
        </p:grpSpPr>
        <p:sp>
          <p:nvSpPr>
            <p:cNvPr id="578577" name="Line 17">
              <a:extLst>
                <a:ext uri="{FF2B5EF4-FFF2-40B4-BE49-F238E27FC236}">
                  <a16:creationId xmlns:a16="http://schemas.microsoft.com/office/drawing/2014/main" id="{12C5CA2F-4D5D-446A-894C-67D92E09E091}"/>
                </a:ext>
              </a:extLst>
            </p:cNvPr>
            <p:cNvSpPr>
              <a:spLocks noChangeShapeType="1"/>
            </p:cNvSpPr>
            <p:nvPr/>
          </p:nvSpPr>
          <p:spPr bwMode="auto">
            <a:xfrm>
              <a:off x="2001" y="3096"/>
              <a:ext cx="34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8578" name="Rectangle 18">
              <a:extLst>
                <a:ext uri="{FF2B5EF4-FFF2-40B4-BE49-F238E27FC236}">
                  <a16:creationId xmlns:a16="http://schemas.microsoft.com/office/drawing/2014/main" id="{F519C491-1F5C-42A5-9A6F-A5BB554D7D17}"/>
                </a:ext>
              </a:extLst>
            </p:cNvPr>
            <p:cNvSpPr>
              <a:spLocks noChangeArrowheads="1"/>
            </p:cNvSpPr>
            <p:nvPr/>
          </p:nvSpPr>
          <p:spPr bwMode="auto">
            <a:xfrm>
              <a:off x="2341" y="2954"/>
              <a:ext cx="2523" cy="284"/>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8579" name="Line 19">
              <a:extLst>
                <a:ext uri="{FF2B5EF4-FFF2-40B4-BE49-F238E27FC236}">
                  <a16:creationId xmlns:a16="http://schemas.microsoft.com/office/drawing/2014/main" id="{81147866-40B1-4CA6-89DD-AA6D952CCA5B}"/>
                </a:ext>
              </a:extLst>
            </p:cNvPr>
            <p:cNvSpPr>
              <a:spLocks noChangeShapeType="1"/>
            </p:cNvSpPr>
            <p:nvPr/>
          </p:nvSpPr>
          <p:spPr bwMode="auto">
            <a:xfrm>
              <a:off x="2880" y="2954"/>
              <a:ext cx="0" cy="28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8580" name="Line 20">
              <a:extLst>
                <a:ext uri="{FF2B5EF4-FFF2-40B4-BE49-F238E27FC236}">
                  <a16:creationId xmlns:a16="http://schemas.microsoft.com/office/drawing/2014/main" id="{7811CCEB-6032-4359-937F-0F72380728AF}"/>
                </a:ext>
              </a:extLst>
            </p:cNvPr>
            <p:cNvSpPr>
              <a:spLocks noChangeShapeType="1"/>
            </p:cNvSpPr>
            <p:nvPr/>
          </p:nvSpPr>
          <p:spPr bwMode="auto">
            <a:xfrm>
              <a:off x="3447" y="2954"/>
              <a:ext cx="0" cy="28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8581" name="Line 21">
              <a:extLst>
                <a:ext uri="{FF2B5EF4-FFF2-40B4-BE49-F238E27FC236}">
                  <a16:creationId xmlns:a16="http://schemas.microsoft.com/office/drawing/2014/main" id="{B7667BCC-E7EC-49D8-8B90-3B07F3231F73}"/>
                </a:ext>
              </a:extLst>
            </p:cNvPr>
            <p:cNvSpPr>
              <a:spLocks noChangeShapeType="1"/>
            </p:cNvSpPr>
            <p:nvPr/>
          </p:nvSpPr>
          <p:spPr bwMode="auto">
            <a:xfrm>
              <a:off x="4326" y="2954"/>
              <a:ext cx="0" cy="28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8582" name="Line 22">
              <a:extLst>
                <a:ext uri="{FF2B5EF4-FFF2-40B4-BE49-F238E27FC236}">
                  <a16:creationId xmlns:a16="http://schemas.microsoft.com/office/drawing/2014/main" id="{C8861251-7C9D-47C2-A957-D90BBAFDD781}"/>
                </a:ext>
              </a:extLst>
            </p:cNvPr>
            <p:cNvSpPr>
              <a:spLocks noChangeShapeType="1"/>
            </p:cNvSpPr>
            <p:nvPr/>
          </p:nvSpPr>
          <p:spPr bwMode="auto">
            <a:xfrm>
              <a:off x="3730" y="3096"/>
              <a:ext cx="256"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78583" name="Group 23">
            <a:extLst>
              <a:ext uri="{FF2B5EF4-FFF2-40B4-BE49-F238E27FC236}">
                <a16:creationId xmlns:a16="http://schemas.microsoft.com/office/drawing/2014/main" id="{512C3FDD-1E1D-45F9-BB7D-DC084D5D9A57}"/>
              </a:ext>
            </a:extLst>
          </p:cNvPr>
          <p:cNvGrpSpPr>
            <a:grpSpLocks/>
          </p:cNvGrpSpPr>
          <p:nvPr/>
        </p:nvGrpSpPr>
        <p:grpSpPr bwMode="auto">
          <a:xfrm>
            <a:off x="3176588" y="6219825"/>
            <a:ext cx="4545012" cy="360363"/>
            <a:chOff x="2001" y="2954"/>
            <a:chExt cx="2863" cy="284"/>
          </a:xfrm>
        </p:grpSpPr>
        <p:sp>
          <p:nvSpPr>
            <p:cNvPr id="578584" name="Line 24">
              <a:extLst>
                <a:ext uri="{FF2B5EF4-FFF2-40B4-BE49-F238E27FC236}">
                  <a16:creationId xmlns:a16="http://schemas.microsoft.com/office/drawing/2014/main" id="{82CC9E74-FDD7-46C7-80C7-3FB19248F24F}"/>
                </a:ext>
              </a:extLst>
            </p:cNvPr>
            <p:cNvSpPr>
              <a:spLocks noChangeShapeType="1"/>
            </p:cNvSpPr>
            <p:nvPr/>
          </p:nvSpPr>
          <p:spPr bwMode="auto">
            <a:xfrm>
              <a:off x="2001" y="3096"/>
              <a:ext cx="34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8585" name="Rectangle 25">
              <a:extLst>
                <a:ext uri="{FF2B5EF4-FFF2-40B4-BE49-F238E27FC236}">
                  <a16:creationId xmlns:a16="http://schemas.microsoft.com/office/drawing/2014/main" id="{0F049FB3-9263-4C4B-8E4A-BE97109C3176}"/>
                </a:ext>
              </a:extLst>
            </p:cNvPr>
            <p:cNvSpPr>
              <a:spLocks noChangeArrowheads="1"/>
            </p:cNvSpPr>
            <p:nvPr/>
          </p:nvSpPr>
          <p:spPr bwMode="auto">
            <a:xfrm>
              <a:off x="2341" y="2954"/>
              <a:ext cx="2523" cy="284"/>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8586" name="Line 26">
              <a:extLst>
                <a:ext uri="{FF2B5EF4-FFF2-40B4-BE49-F238E27FC236}">
                  <a16:creationId xmlns:a16="http://schemas.microsoft.com/office/drawing/2014/main" id="{F8276760-D64D-44BC-8983-550AB8A61315}"/>
                </a:ext>
              </a:extLst>
            </p:cNvPr>
            <p:cNvSpPr>
              <a:spLocks noChangeShapeType="1"/>
            </p:cNvSpPr>
            <p:nvPr/>
          </p:nvSpPr>
          <p:spPr bwMode="auto">
            <a:xfrm>
              <a:off x="2880" y="2954"/>
              <a:ext cx="0" cy="28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8587" name="Line 27">
              <a:extLst>
                <a:ext uri="{FF2B5EF4-FFF2-40B4-BE49-F238E27FC236}">
                  <a16:creationId xmlns:a16="http://schemas.microsoft.com/office/drawing/2014/main" id="{4478A102-5D91-4F75-9836-354FD72AA249}"/>
                </a:ext>
              </a:extLst>
            </p:cNvPr>
            <p:cNvSpPr>
              <a:spLocks noChangeShapeType="1"/>
            </p:cNvSpPr>
            <p:nvPr/>
          </p:nvSpPr>
          <p:spPr bwMode="auto">
            <a:xfrm>
              <a:off x="3447" y="2954"/>
              <a:ext cx="0" cy="28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8588" name="Line 28">
              <a:extLst>
                <a:ext uri="{FF2B5EF4-FFF2-40B4-BE49-F238E27FC236}">
                  <a16:creationId xmlns:a16="http://schemas.microsoft.com/office/drawing/2014/main" id="{B1789032-13BE-4630-83ED-AA2285DAF1B3}"/>
                </a:ext>
              </a:extLst>
            </p:cNvPr>
            <p:cNvSpPr>
              <a:spLocks noChangeShapeType="1"/>
            </p:cNvSpPr>
            <p:nvPr/>
          </p:nvSpPr>
          <p:spPr bwMode="auto">
            <a:xfrm>
              <a:off x="4326" y="2954"/>
              <a:ext cx="0" cy="28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8589" name="Line 29">
              <a:extLst>
                <a:ext uri="{FF2B5EF4-FFF2-40B4-BE49-F238E27FC236}">
                  <a16:creationId xmlns:a16="http://schemas.microsoft.com/office/drawing/2014/main" id="{CA074281-04E2-4982-B3C6-CF4C64C67739}"/>
                </a:ext>
              </a:extLst>
            </p:cNvPr>
            <p:cNvSpPr>
              <a:spLocks noChangeShapeType="1"/>
            </p:cNvSpPr>
            <p:nvPr/>
          </p:nvSpPr>
          <p:spPr bwMode="auto">
            <a:xfrm>
              <a:off x="3730" y="3096"/>
              <a:ext cx="256"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78590" name="Text Box 30">
            <a:extLst>
              <a:ext uri="{FF2B5EF4-FFF2-40B4-BE49-F238E27FC236}">
                <a16:creationId xmlns:a16="http://schemas.microsoft.com/office/drawing/2014/main" id="{C6F996DF-2343-420D-9F20-E4FF237FA100}"/>
              </a:ext>
            </a:extLst>
          </p:cNvPr>
          <p:cNvSpPr txBox="1">
            <a:spLocks noChangeArrowheads="1"/>
          </p:cNvSpPr>
          <p:nvPr/>
        </p:nvSpPr>
        <p:spPr bwMode="auto">
          <a:xfrm>
            <a:off x="2097088" y="4775200"/>
            <a:ext cx="990600" cy="27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微软雅黑" panose="020B0503020204020204" pitchFamily="34" charset="-122"/>
                <a:ea typeface="微软雅黑" panose="020B0503020204020204" pitchFamily="34" charset="-122"/>
              </a:rPr>
              <a:t>a[0]</a:t>
            </a:r>
          </a:p>
        </p:txBody>
      </p:sp>
      <p:sp>
        <p:nvSpPr>
          <p:cNvPr id="578591" name="Text Box 31">
            <a:extLst>
              <a:ext uri="{FF2B5EF4-FFF2-40B4-BE49-F238E27FC236}">
                <a16:creationId xmlns:a16="http://schemas.microsoft.com/office/drawing/2014/main" id="{76E0ABB7-3FDC-499C-A18D-1D5C263B4F4C}"/>
              </a:ext>
            </a:extLst>
          </p:cNvPr>
          <p:cNvSpPr txBox="1">
            <a:spLocks noChangeArrowheads="1"/>
          </p:cNvSpPr>
          <p:nvPr/>
        </p:nvSpPr>
        <p:spPr bwMode="auto">
          <a:xfrm>
            <a:off x="2095500" y="5180013"/>
            <a:ext cx="990600" cy="2746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微软雅黑" panose="020B0503020204020204" pitchFamily="34" charset="-122"/>
                <a:ea typeface="微软雅黑" panose="020B0503020204020204" pitchFamily="34" charset="-122"/>
              </a:rPr>
              <a:t>a[1]</a:t>
            </a:r>
          </a:p>
        </p:txBody>
      </p:sp>
      <p:sp>
        <p:nvSpPr>
          <p:cNvPr id="578592" name="Text Box 32">
            <a:extLst>
              <a:ext uri="{FF2B5EF4-FFF2-40B4-BE49-F238E27FC236}">
                <a16:creationId xmlns:a16="http://schemas.microsoft.com/office/drawing/2014/main" id="{F9CD5B84-A47B-4C08-B2B2-2B6BA07B11E8}"/>
              </a:ext>
            </a:extLst>
          </p:cNvPr>
          <p:cNvSpPr txBox="1">
            <a:spLocks noChangeArrowheads="1"/>
          </p:cNvSpPr>
          <p:nvPr/>
        </p:nvSpPr>
        <p:spPr bwMode="auto">
          <a:xfrm>
            <a:off x="2141538" y="6303963"/>
            <a:ext cx="990600" cy="2746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微软雅黑" panose="020B0503020204020204" pitchFamily="34" charset="-122"/>
                <a:ea typeface="微软雅黑" panose="020B0503020204020204" pitchFamily="34" charset="-122"/>
              </a:rPr>
              <a:t>a[9]</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3CFCAEF3-1135-441E-9336-69F981994710}"/>
              </a:ext>
            </a:extLst>
          </p:cNvPr>
          <p:cNvSpPr>
            <a:spLocks noGrp="1" noChangeArrowheads="1"/>
          </p:cNvSpPr>
          <p:nvPr>
            <p:ph type="title" idx="4294967295"/>
          </p:nvPr>
        </p:nvSpPr>
        <p:spPr>
          <a:xfrm>
            <a:off x="457200" y="98425"/>
            <a:ext cx="8229600" cy="561975"/>
          </a:xfrm>
        </p:spPr>
        <p:txBody>
          <a:bodyPr/>
          <a:lstStyle/>
          <a:p>
            <a:r>
              <a:rPr lang="zh-CN" altLang="en-US" sz="3200"/>
              <a:t>程序的转换与机器级表示</a:t>
            </a:r>
          </a:p>
        </p:txBody>
      </p:sp>
      <p:sp>
        <p:nvSpPr>
          <p:cNvPr id="136195" name="Rectangle 3">
            <a:extLst>
              <a:ext uri="{FF2B5EF4-FFF2-40B4-BE49-F238E27FC236}">
                <a16:creationId xmlns:a16="http://schemas.microsoft.com/office/drawing/2014/main" id="{C1F3A42D-9A5B-4326-9B7D-3B73BEB4D68F}"/>
              </a:ext>
            </a:extLst>
          </p:cNvPr>
          <p:cNvSpPr>
            <a:spLocks noGrp="1" noChangeArrowheads="1"/>
          </p:cNvSpPr>
          <p:nvPr>
            <p:ph type="body" idx="4294967295"/>
          </p:nvPr>
        </p:nvSpPr>
        <p:spPr>
          <a:xfrm>
            <a:off x="161925" y="819150"/>
            <a:ext cx="8640763" cy="5670550"/>
          </a:xfrm>
        </p:spPr>
        <p:txBody>
          <a:bodyPr/>
          <a:lstStyle/>
          <a:p>
            <a:pPr marL="457200" indent="-457200">
              <a:lnSpc>
                <a:spcPct val="100000"/>
              </a:lnSpc>
              <a:spcBef>
                <a:spcPts val="1300"/>
              </a:spcBef>
            </a:pPr>
            <a:r>
              <a:rPr lang="zh-CN" altLang="en-US" sz="2200">
                <a:latin typeface="微软雅黑" panose="020B0503020204020204" pitchFamily="34" charset="-122"/>
                <a:ea typeface="微软雅黑" panose="020B0503020204020204" pitchFamily="34" charset="-122"/>
              </a:rPr>
              <a:t>主要教学目标</a:t>
            </a:r>
          </a:p>
          <a:p>
            <a:pPr marL="838200" lvl="1" indent="-381000">
              <a:lnSpc>
                <a:spcPct val="135000"/>
              </a:lnSpc>
              <a:spcBef>
                <a:spcPct val="0"/>
              </a:spcBef>
            </a:pPr>
            <a:r>
              <a:rPr lang="zh-CN" altLang="en-US" sz="2200">
                <a:latin typeface="微软雅黑" panose="020B0503020204020204" pitchFamily="34" charset="-122"/>
                <a:ea typeface="微软雅黑" panose="020B0503020204020204" pitchFamily="34" charset="-122"/>
              </a:rPr>
              <a:t>了解高级语言与汇编语言、汇编语言与机器语言之间的关系</a:t>
            </a:r>
          </a:p>
          <a:p>
            <a:pPr marL="838200" lvl="1" indent="-381000">
              <a:lnSpc>
                <a:spcPct val="135000"/>
              </a:lnSpc>
              <a:spcBef>
                <a:spcPct val="0"/>
              </a:spcBef>
            </a:pPr>
            <a:r>
              <a:rPr lang="zh-CN" altLang="en-US" sz="2200">
                <a:latin typeface="微软雅黑" panose="020B0503020204020204" pitchFamily="34" charset="-122"/>
                <a:ea typeface="微软雅黑" panose="020B0503020204020204" pitchFamily="34" charset="-122"/>
              </a:rPr>
              <a:t>掌握有关指令格式、操作数类型、寻址方式、操作类型等内容</a:t>
            </a:r>
          </a:p>
          <a:p>
            <a:pPr marL="838200" lvl="1" indent="-381000">
              <a:lnSpc>
                <a:spcPct val="135000"/>
              </a:lnSpc>
              <a:spcBef>
                <a:spcPct val="0"/>
              </a:spcBef>
            </a:pPr>
            <a:r>
              <a:rPr lang="zh-CN" altLang="en-US" sz="2200">
                <a:latin typeface="微软雅黑" panose="020B0503020204020204" pitchFamily="34" charset="-122"/>
                <a:ea typeface="微软雅黑" panose="020B0503020204020204" pitchFamily="34" charset="-122"/>
              </a:rPr>
              <a:t>了解高级语言源程序中的语句与机器级代码之间的对应关系</a:t>
            </a:r>
          </a:p>
          <a:p>
            <a:pPr marL="838200" lvl="1" indent="-381000">
              <a:lnSpc>
                <a:spcPct val="100000"/>
              </a:lnSpc>
              <a:spcBef>
                <a:spcPts val="1300"/>
              </a:spcBef>
            </a:pPr>
            <a:r>
              <a:rPr lang="zh-CN" altLang="en-US" sz="2200">
                <a:latin typeface="微软雅黑" panose="020B0503020204020204" pitchFamily="34" charset="-122"/>
                <a:ea typeface="微软雅黑" panose="020B0503020204020204" pitchFamily="34" charset="-122"/>
              </a:rPr>
              <a:t>了解复杂数据类型（数组、结构等）的机器级实现</a:t>
            </a:r>
          </a:p>
          <a:p>
            <a:pPr marL="457200" indent="-457200">
              <a:lnSpc>
                <a:spcPct val="100000"/>
              </a:lnSpc>
              <a:spcBef>
                <a:spcPts val="1300"/>
              </a:spcBef>
            </a:pPr>
            <a:r>
              <a:rPr lang="zh-CN" altLang="en-US" sz="2200">
                <a:latin typeface="微软雅黑" panose="020B0503020204020204" pitchFamily="34" charset="-122"/>
                <a:ea typeface="微软雅黑" panose="020B0503020204020204" pitchFamily="34" charset="-122"/>
              </a:rPr>
              <a:t>主要教学内容</a:t>
            </a:r>
          </a:p>
          <a:p>
            <a:pPr marL="838200" lvl="1" indent="-381000">
              <a:lnSpc>
                <a:spcPct val="100000"/>
              </a:lnSpc>
              <a:spcBef>
                <a:spcPts val="1300"/>
              </a:spcBef>
            </a:pPr>
            <a:r>
              <a:rPr lang="zh-CN" altLang="en-US" sz="2200">
                <a:latin typeface="微软雅黑" panose="020B0503020204020204" pitchFamily="34" charset="-122"/>
                <a:ea typeface="微软雅黑" panose="020B0503020204020204" pitchFamily="34" charset="-122"/>
              </a:rPr>
              <a:t>介绍</a:t>
            </a:r>
            <a:r>
              <a:rPr lang="en-US" altLang="zh-CN" sz="2200">
                <a:latin typeface="微软雅黑" panose="020B0503020204020204" pitchFamily="34" charset="-122"/>
                <a:ea typeface="微软雅黑" panose="020B0503020204020204" pitchFamily="34" charset="-122"/>
              </a:rPr>
              <a:t>C</a:t>
            </a:r>
            <a:r>
              <a:rPr lang="zh-CN" altLang="en-US" sz="2200">
                <a:latin typeface="微软雅黑" panose="020B0503020204020204" pitchFamily="34" charset="-122"/>
                <a:ea typeface="微软雅黑" panose="020B0503020204020204" pitchFamily="34" charset="-122"/>
              </a:rPr>
              <a:t>语言程序与</a:t>
            </a:r>
            <a:r>
              <a:rPr lang="en-US" altLang="zh-CN" sz="2200">
                <a:latin typeface="微软雅黑" panose="020B0503020204020204" pitchFamily="34" charset="-122"/>
                <a:ea typeface="微软雅黑" panose="020B0503020204020204" pitchFamily="34" charset="-122"/>
              </a:rPr>
              <a:t>IA-32</a:t>
            </a:r>
            <a:r>
              <a:rPr lang="zh-CN" altLang="en-US" sz="2200">
                <a:latin typeface="微软雅黑" panose="020B0503020204020204" pitchFamily="34" charset="-122"/>
                <a:ea typeface="微软雅黑" panose="020B0503020204020204" pitchFamily="34" charset="-122"/>
              </a:rPr>
              <a:t>机器级指令之间的对应关系。</a:t>
            </a:r>
          </a:p>
          <a:p>
            <a:pPr marL="838200" lvl="1" indent="-381000">
              <a:lnSpc>
                <a:spcPct val="100000"/>
              </a:lnSpc>
              <a:spcBef>
                <a:spcPts val="1300"/>
              </a:spcBef>
            </a:pPr>
            <a:r>
              <a:rPr lang="zh-CN" altLang="en-US" sz="2200">
                <a:latin typeface="微软雅黑" panose="020B0503020204020204" pitchFamily="34" charset="-122"/>
                <a:ea typeface="微软雅黑" panose="020B0503020204020204" pitchFamily="34" charset="-122"/>
              </a:rPr>
              <a:t>主要包括：程序转换概述、</a:t>
            </a:r>
            <a:r>
              <a:rPr lang="en-US" altLang="zh-CN" sz="2200">
                <a:latin typeface="微软雅黑" panose="020B0503020204020204" pitchFamily="34" charset="-122"/>
                <a:ea typeface="微软雅黑" panose="020B0503020204020204" pitchFamily="34" charset="-122"/>
              </a:rPr>
              <a:t>IA-32</a:t>
            </a:r>
            <a:r>
              <a:rPr lang="zh-CN" altLang="en-US" sz="2200">
                <a:latin typeface="微软雅黑" panose="020B0503020204020204" pitchFamily="34" charset="-122"/>
                <a:ea typeface="微软雅黑" panose="020B0503020204020204" pitchFamily="34" charset="-122"/>
              </a:rPr>
              <a:t>指令系统、</a:t>
            </a:r>
            <a:r>
              <a:rPr lang="en-US" altLang="zh-CN" sz="2200">
                <a:latin typeface="微软雅黑" panose="020B0503020204020204" pitchFamily="34" charset="-122"/>
                <a:ea typeface="微软雅黑" panose="020B0503020204020204" pitchFamily="34" charset="-122"/>
              </a:rPr>
              <a:t>C</a:t>
            </a:r>
            <a:r>
              <a:rPr lang="zh-CN" altLang="en-US" sz="2200">
                <a:latin typeface="微软雅黑" panose="020B0503020204020204" pitchFamily="34" charset="-122"/>
                <a:ea typeface="微软雅黑" panose="020B0503020204020204" pitchFamily="34" charset="-122"/>
              </a:rPr>
              <a:t>语言中控制语句和过程调用等机器级实现、复杂数据类型（数组、结构等）的机器级实现等。</a:t>
            </a:r>
          </a:p>
          <a:p>
            <a:pPr marL="838200" lvl="1" indent="-381000">
              <a:lnSpc>
                <a:spcPct val="100000"/>
              </a:lnSpc>
              <a:spcBef>
                <a:spcPts val="1300"/>
              </a:spcBef>
            </a:pPr>
            <a:r>
              <a:rPr lang="zh-CN" altLang="en-US" sz="2200">
                <a:latin typeface="微软雅黑" panose="020B0503020204020204" pitchFamily="34" charset="-122"/>
                <a:ea typeface="微软雅黑" panose="020B0503020204020204" pitchFamily="34" charset="-122"/>
              </a:rPr>
              <a:t>本章所用的机器级表示主要以汇编语言形式表示为主。</a:t>
            </a:r>
          </a:p>
        </p:txBody>
      </p:sp>
      <p:sp>
        <p:nvSpPr>
          <p:cNvPr id="136196" name="Text Box 4">
            <a:extLst>
              <a:ext uri="{FF2B5EF4-FFF2-40B4-BE49-F238E27FC236}">
                <a16:creationId xmlns:a16="http://schemas.microsoft.com/office/drawing/2014/main" id="{25B32A7B-8EB6-4FCA-B020-BCB698CA9041}"/>
              </a:ext>
            </a:extLst>
          </p:cNvPr>
          <p:cNvSpPr txBox="1">
            <a:spLocks noChangeArrowheads="1"/>
          </p:cNvSpPr>
          <p:nvPr/>
        </p:nvSpPr>
        <p:spPr bwMode="auto">
          <a:xfrm>
            <a:off x="4437063" y="6084888"/>
            <a:ext cx="34655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400">
                <a:solidFill>
                  <a:srgbClr val="FF0000"/>
                </a:solidFill>
                <a:latin typeface="Arial" panose="020B0604020202020204" pitchFamily="34" charset="0"/>
              </a:rPr>
              <a:t>采用逆向工程方法！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6195">
                                            <p:txEl>
                                              <p:pRg st="1" end="1"/>
                                            </p:txEl>
                                          </p:spTgt>
                                        </p:tgtEl>
                                        <p:attrNameLst>
                                          <p:attrName>style.visibility</p:attrName>
                                        </p:attrNameLst>
                                      </p:cBhvr>
                                      <p:to>
                                        <p:strVal val="visible"/>
                                      </p:to>
                                    </p:set>
                                    <p:animEffect transition="in" filter="blinds(horizontal)">
                                      <p:cBhvr>
                                        <p:cTn id="7" dur="500"/>
                                        <p:tgtEl>
                                          <p:spTgt spid="1361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6195">
                                            <p:txEl>
                                              <p:pRg st="2" end="2"/>
                                            </p:txEl>
                                          </p:spTgt>
                                        </p:tgtEl>
                                        <p:attrNameLst>
                                          <p:attrName>style.visibility</p:attrName>
                                        </p:attrNameLst>
                                      </p:cBhvr>
                                      <p:to>
                                        <p:strVal val="visible"/>
                                      </p:to>
                                    </p:set>
                                    <p:animEffect transition="in" filter="blinds(horizontal)">
                                      <p:cBhvr>
                                        <p:cTn id="12" dur="500"/>
                                        <p:tgtEl>
                                          <p:spTgt spid="1361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6195">
                                            <p:txEl>
                                              <p:pRg st="3" end="3"/>
                                            </p:txEl>
                                          </p:spTgt>
                                        </p:tgtEl>
                                        <p:attrNameLst>
                                          <p:attrName>style.visibility</p:attrName>
                                        </p:attrNameLst>
                                      </p:cBhvr>
                                      <p:to>
                                        <p:strVal val="visible"/>
                                      </p:to>
                                    </p:set>
                                    <p:animEffect transition="in" filter="blinds(horizontal)">
                                      <p:cBhvr>
                                        <p:cTn id="17" dur="500"/>
                                        <p:tgtEl>
                                          <p:spTgt spid="13619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36195">
                                            <p:txEl>
                                              <p:pRg st="4" end="4"/>
                                            </p:txEl>
                                          </p:spTgt>
                                        </p:tgtEl>
                                        <p:attrNameLst>
                                          <p:attrName>style.visibility</p:attrName>
                                        </p:attrNameLst>
                                      </p:cBhvr>
                                      <p:to>
                                        <p:strVal val="visible"/>
                                      </p:to>
                                    </p:set>
                                    <p:animEffect transition="in" filter="blinds(horizontal)">
                                      <p:cBhvr>
                                        <p:cTn id="22" dur="500"/>
                                        <p:tgtEl>
                                          <p:spTgt spid="13619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36195">
                                            <p:txEl>
                                              <p:pRg st="6" end="6"/>
                                            </p:txEl>
                                          </p:spTgt>
                                        </p:tgtEl>
                                        <p:attrNameLst>
                                          <p:attrName>style.visibility</p:attrName>
                                        </p:attrNameLst>
                                      </p:cBhvr>
                                      <p:to>
                                        <p:strVal val="visible"/>
                                      </p:to>
                                    </p:set>
                                    <p:animEffect transition="in" filter="blinds(horizontal)">
                                      <p:cBhvr>
                                        <p:cTn id="27" dur="500"/>
                                        <p:tgtEl>
                                          <p:spTgt spid="136195">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36195">
                                            <p:txEl>
                                              <p:pRg st="7" end="7"/>
                                            </p:txEl>
                                          </p:spTgt>
                                        </p:tgtEl>
                                        <p:attrNameLst>
                                          <p:attrName>style.visibility</p:attrName>
                                        </p:attrNameLst>
                                      </p:cBhvr>
                                      <p:to>
                                        <p:strVal val="visible"/>
                                      </p:to>
                                    </p:set>
                                    <p:animEffect transition="in" filter="blinds(horizontal)">
                                      <p:cBhvr>
                                        <p:cTn id="32" dur="500"/>
                                        <p:tgtEl>
                                          <p:spTgt spid="136195">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36195">
                                            <p:txEl>
                                              <p:pRg st="8" end="8"/>
                                            </p:txEl>
                                          </p:spTgt>
                                        </p:tgtEl>
                                        <p:attrNameLst>
                                          <p:attrName>style.visibility</p:attrName>
                                        </p:attrNameLst>
                                      </p:cBhvr>
                                      <p:to>
                                        <p:strVal val="visible"/>
                                      </p:to>
                                    </p:set>
                                    <p:animEffect transition="in" filter="blinds(horizontal)">
                                      <p:cBhvr>
                                        <p:cTn id="37" dur="500"/>
                                        <p:tgtEl>
                                          <p:spTgt spid="136195">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6196"/>
                                        </p:tgtEl>
                                        <p:attrNameLst>
                                          <p:attrName>style.visibility</p:attrName>
                                        </p:attrNameLst>
                                      </p:cBhvr>
                                      <p:to>
                                        <p:strVal val="visible"/>
                                      </p:to>
                                    </p:set>
                                    <p:animEffect transition="in" filter="blinds(horizontal)">
                                      <p:cBhvr>
                                        <p:cTn id="42" dur="500"/>
                                        <p:tgtEl>
                                          <p:spTgt spid="136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6"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a:extLst>
              <a:ext uri="{FF2B5EF4-FFF2-40B4-BE49-F238E27FC236}">
                <a16:creationId xmlns:a16="http://schemas.microsoft.com/office/drawing/2014/main" id="{D03D87AE-773B-43DA-805B-54335A101AED}"/>
              </a:ext>
            </a:extLst>
          </p:cNvPr>
          <p:cNvSpPr>
            <a:spLocks noGrp="1" noChangeArrowheads="1"/>
          </p:cNvSpPr>
          <p:nvPr>
            <p:ph type="title"/>
          </p:nvPr>
        </p:nvSpPr>
        <p:spPr>
          <a:xfrm>
            <a:off x="457200" y="53975"/>
            <a:ext cx="8229600" cy="561975"/>
          </a:xfrm>
        </p:spPr>
        <p:txBody>
          <a:bodyPr/>
          <a:lstStyle/>
          <a:p>
            <a:r>
              <a:rPr lang="zh-CN" altLang="en-US"/>
              <a:t>数组元素在内存的存放和访问</a:t>
            </a:r>
          </a:p>
        </p:txBody>
      </p:sp>
      <p:sp>
        <p:nvSpPr>
          <p:cNvPr id="579587" name="Rectangle 3">
            <a:extLst>
              <a:ext uri="{FF2B5EF4-FFF2-40B4-BE49-F238E27FC236}">
                <a16:creationId xmlns:a16="http://schemas.microsoft.com/office/drawing/2014/main" id="{9FBB03EB-8239-405F-AD61-0B4B1D75D158}"/>
              </a:ext>
            </a:extLst>
          </p:cNvPr>
          <p:cNvSpPr>
            <a:spLocks noGrp="1" noChangeArrowheads="1"/>
          </p:cNvSpPr>
          <p:nvPr>
            <p:ph type="body" idx="1"/>
          </p:nvPr>
        </p:nvSpPr>
        <p:spPr>
          <a:xfrm>
            <a:off x="296863" y="684213"/>
            <a:ext cx="8229600" cy="5218112"/>
          </a:xfrm>
        </p:spPr>
        <p:txBody>
          <a:bodyPr/>
          <a:lstStyle/>
          <a:p>
            <a:pPr>
              <a:spcBef>
                <a:spcPct val="0"/>
              </a:spcBef>
            </a:pPr>
            <a:r>
              <a:rPr lang="zh-CN" altLang="en-US" sz="2200">
                <a:ea typeface="微软雅黑" panose="020B0503020204020204" pitchFamily="34" charset="-122"/>
              </a:rPr>
              <a:t>指针数组和多维数组</a:t>
            </a:r>
          </a:p>
          <a:p>
            <a:pPr lvl="1">
              <a:spcBef>
                <a:spcPct val="0"/>
              </a:spcBef>
            </a:pPr>
            <a:r>
              <a:rPr lang="zh-CN" altLang="en-US">
                <a:ea typeface="微软雅黑" panose="020B0503020204020204" pitchFamily="34" charset="-122"/>
              </a:rPr>
              <a:t>计算一个两行四列整数矩阵中每一行数据的和。</a:t>
            </a:r>
            <a:r>
              <a:rPr lang="zh-CN" altLang="en-US"/>
              <a:t> </a:t>
            </a:r>
          </a:p>
          <a:p>
            <a:endParaRPr lang="zh-CN" altLang="en-US"/>
          </a:p>
        </p:txBody>
      </p:sp>
      <p:sp>
        <p:nvSpPr>
          <p:cNvPr id="579588" name="Rectangle 4">
            <a:extLst>
              <a:ext uri="{FF2B5EF4-FFF2-40B4-BE49-F238E27FC236}">
                <a16:creationId xmlns:a16="http://schemas.microsoft.com/office/drawing/2014/main" id="{580B025D-37EE-409E-8E97-0A9847C43DEA}"/>
              </a:ext>
            </a:extLst>
          </p:cNvPr>
          <p:cNvSpPr>
            <a:spLocks noChangeArrowheads="1"/>
          </p:cNvSpPr>
          <p:nvPr/>
        </p:nvSpPr>
        <p:spPr bwMode="auto">
          <a:xfrm>
            <a:off x="115888" y="1449388"/>
            <a:ext cx="5426075" cy="366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542925" algn="l"/>
              </a:tabLst>
              <a:defRPr>
                <a:solidFill>
                  <a:schemeClr val="tx1"/>
                </a:solidFill>
                <a:latin typeface="Arial" panose="020B0604020202020204" pitchFamily="34" charset="0"/>
                <a:ea typeface="宋体" panose="02010600030101010101" pitchFamily="2" charset="-122"/>
              </a:defRPr>
            </a:lvl1pPr>
            <a:lvl2pPr>
              <a:tabLst>
                <a:tab pos="542925" algn="l"/>
              </a:tabLst>
              <a:defRPr>
                <a:solidFill>
                  <a:schemeClr val="tx1"/>
                </a:solidFill>
                <a:latin typeface="Arial" panose="020B0604020202020204" pitchFamily="34" charset="0"/>
                <a:ea typeface="宋体" panose="02010600030101010101" pitchFamily="2" charset="-122"/>
              </a:defRPr>
            </a:lvl2pPr>
            <a:lvl3pPr>
              <a:tabLst>
                <a:tab pos="542925" algn="l"/>
              </a:tabLst>
              <a:defRPr>
                <a:solidFill>
                  <a:schemeClr val="tx1"/>
                </a:solidFill>
                <a:latin typeface="Arial" panose="020B0604020202020204" pitchFamily="34" charset="0"/>
                <a:ea typeface="宋体" panose="02010600030101010101" pitchFamily="2" charset="-122"/>
              </a:defRPr>
            </a:lvl3pPr>
            <a:lvl4pPr>
              <a:tabLst>
                <a:tab pos="542925" algn="l"/>
              </a:tabLst>
              <a:defRPr>
                <a:solidFill>
                  <a:schemeClr val="tx1"/>
                </a:solidFill>
                <a:latin typeface="Arial" panose="020B0604020202020204" pitchFamily="34" charset="0"/>
                <a:ea typeface="宋体" panose="02010600030101010101" pitchFamily="2" charset="-122"/>
              </a:defRPr>
            </a:lvl4pPr>
            <a:lvl5pPr>
              <a:tabLst>
                <a:tab pos="542925" algn="l"/>
              </a:tabLst>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tabLst>
                <a:tab pos="542925" algn="l"/>
              </a:tabLs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tabLst>
                <a:tab pos="542925" algn="l"/>
              </a:tabLs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tabLst>
                <a:tab pos="542925" algn="l"/>
              </a:tabLs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tabLst>
                <a:tab pos="542925" algn="l"/>
              </a:tabLs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微软雅黑" panose="020B0503020204020204" pitchFamily="34" charset="-122"/>
                <a:ea typeface="微软雅黑" panose="020B0503020204020204" pitchFamily="34" charset="-122"/>
              </a:rPr>
              <a:t>main ( )</a:t>
            </a:r>
          </a:p>
          <a:p>
            <a:pPr eaLnBrk="1" hangingPunct="1"/>
            <a:r>
              <a:rPr lang="en-US" altLang="zh-CN">
                <a:latin typeface="微软雅黑" panose="020B0503020204020204" pitchFamily="34" charset="-122"/>
                <a:ea typeface="微软雅黑" panose="020B0503020204020204" pitchFamily="34" charset="-122"/>
              </a:rPr>
              <a:t>{</a:t>
            </a:r>
          </a:p>
          <a:p>
            <a:pPr eaLnBrk="1" hangingPunct="1"/>
            <a:r>
              <a:rPr lang="en-US" altLang="zh-CN">
                <a:latin typeface="微软雅黑" panose="020B0503020204020204" pitchFamily="34" charset="-122"/>
                <a:ea typeface="微软雅黑" panose="020B0503020204020204" pitchFamily="34" charset="-122"/>
              </a:rPr>
              <a:t>    </a:t>
            </a:r>
            <a:r>
              <a:rPr lang="en-US" altLang="zh-CN">
                <a:latin typeface="微软雅黑" panose="020B0503020204020204" pitchFamily="34" charset="-122"/>
                <a:ea typeface="微软雅黑" panose="020B0503020204020204" pitchFamily="34" charset="-122"/>
                <a:hlinkClick r:id="" action="ppaction://hlinkshowjump?jump=nextslide"/>
              </a:rPr>
              <a:t>static</a:t>
            </a:r>
            <a:r>
              <a:rPr lang="en-US" altLang="zh-CN">
                <a:latin typeface="微软雅黑" panose="020B0503020204020204" pitchFamily="34" charset="-122"/>
                <a:ea typeface="微软雅黑" panose="020B0503020204020204" pitchFamily="34" charset="-122"/>
              </a:rPr>
              <a:t> short num[ ][4]={ {2, 9, -1, 5},</a:t>
            </a:r>
          </a:p>
          <a:p>
            <a:pPr eaLnBrk="1" hangingPunct="1"/>
            <a:r>
              <a:rPr lang="en-US" altLang="zh-CN">
                <a:latin typeface="微软雅黑" panose="020B0503020204020204" pitchFamily="34" charset="-122"/>
                <a:ea typeface="微软雅黑" panose="020B0503020204020204" pitchFamily="34" charset="-122"/>
              </a:rPr>
              <a:t>                                            {3, 8, 2, -6}};</a:t>
            </a:r>
          </a:p>
          <a:p>
            <a:pPr eaLnBrk="1" hangingPunct="1"/>
            <a:r>
              <a:rPr lang="en-US" altLang="zh-CN">
                <a:latin typeface="微软雅黑" panose="020B0503020204020204" pitchFamily="34" charset="-122"/>
                <a:ea typeface="微软雅黑" panose="020B0503020204020204" pitchFamily="34" charset="-122"/>
              </a:rPr>
              <a:t>    static short *pn[ ]={num[0], num[1]};</a:t>
            </a:r>
          </a:p>
          <a:p>
            <a:pPr eaLnBrk="1" hangingPunct="1"/>
            <a:r>
              <a:rPr lang="en-US" altLang="zh-CN">
                <a:latin typeface="微软雅黑" panose="020B0503020204020204" pitchFamily="34" charset="-122"/>
                <a:ea typeface="微软雅黑" panose="020B0503020204020204" pitchFamily="34" charset="-122"/>
              </a:rPr>
              <a:t>    static short s[2]={0, 0};  </a:t>
            </a:r>
          </a:p>
          <a:p>
            <a:pPr eaLnBrk="1" hangingPunct="1"/>
            <a:r>
              <a:rPr lang="en-US" altLang="zh-CN">
                <a:latin typeface="微软雅黑" panose="020B0503020204020204" pitchFamily="34" charset="-122"/>
                <a:ea typeface="微软雅黑" panose="020B0503020204020204" pitchFamily="34" charset="-122"/>
              </a:rPr>
              <a:t>    int i, j;</a:t>
            </a:r>
          </a:p>
          <a:p>
            <a:pPr eaLnBrk="1" hangingPunct="1"/>
            <a:r>
              <a:rPr lang="en-US" altLang="zh-CN">
                <a:latin typeface="微软雅黑" panose="020B0503020204020204" pitchFamily="34" charset="-122"/>
                <a:ea typeface="微软雅黑" panose="020B0503020204020204" pitchFamily="34" charset="-122"/>
              </a:rPr>
              <a:t>    for (i=0; i&lt;2; i++) {   </a:t>
            </a:r>
          </a:p>
          <a:p>
            <a:pPr eaLnBrk="1" hangingPunct="1"/>
            <a:r>
              <a:rPr lang="en-US" altLang="zh-CN">
                <a:latin typeface="微软雅黑" panose="020B0503020204020204" pitchFamily="34" charset="-122"/>
                <a:ea typeface="微软雅黑" panose="020B0503020204020204" pitchFamily="34" charset="-122"/>
              </a:rPr>
              <a:t>       for (j=0; j&lt;4; j++) </a:t>
            </a:r>
          </a:p>
          <a:p>
            <a:pPr eaLnBrk="1" hangingPunct="1"/>
            <a:r>
              <a:rPr lang="en-US" altLang="zh-CN">
                <a:latin typeface="微软雅黑" panose="020B0503020204020204" pitchFamily="34" charset="-122"/>
                <a:ea typeface="微软雅黑" panose="020B0503020204020204" pitchFamily="34" charset="-122"/>
              </a:rPr>
              <a:t>             s[i]+=*pn[i]++;</a:t>
            </a:r>
          </a:p>
          <a:p>
            <a:pPr eaLnBrk="1" hangingPunct="1"/>
            <a:r>
              <a:rPr lang="en-US" altLang="zh-CN">
                <a:latin typeface="微软雅黑" panose="020B0503020204020204" pitchFamily="34" charset="-122"/>
                <a:ea typeface="微软雅黑" panose="020B0503020204020204" pitchFamily="34" charset="-122"/>
              </a:rPr>
              <a:t>       printf (sum of line %d</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%d\n”, i+1, s[i]);</a:t>
            </a:r>
          </a:p>
          <a:p>
            <a:pPr eaLnBrk="1" hangingPunct="1"/>
            <a:r>
              <a:rPr lang="en-US" altLang="zh-CN">
                <a:latin typeface="微软雅黑" panose="020B0503020204020204" pitchFamily="34" charset="-122"/>
                <a:ea typeface="微软雅黑" panose="020B0503020204020204" pitchFamily="34" charset="-122"/>
              </a:rPr>
              <a:t>    }</a:t>
            </a:r>
          </a:p>
          <a:p>
            <a:pPr eaLnBrk="1" hangingPunct="1"/>
            <a:r>
              <a:rPr lang="en-US" altLang="zh-CN">
                <a:latin typeface="微软雅黑" panose="020B0503020204020204" pitchFamily="34" charset="-122"/>
                <a:ea typeface="微软雅黑" panose="020B0503020204020204" pitchFamily="34" charset="-122"/>
              </a:rPr>
              <a:t>} </a:t>
            </a:r>
          </a:p>
        </p:txBody>
      </p:sp>
      <p:sp>
        <p:nvSpPr>
          <p:cNvPr id="579589" name="Rectangle 5">
            <a:extLst>
              <a:ext uri="{FF2B5EF4-FFF2-40B4-BE49-F238E27FC236}">
                <a16:creationId xmlns:a16="http://schemas.microsoft.com/office/drawing/2014/main" id="{D0AD8C01-20E8-4656-8D35-06C4D70C65B4}"/>
              </a:ext>
            </a:extLst>
          </p:cNvPr>
          <p:cNvSpPr>
            <a:spLocks noChangeArrowheads="1"/>
          </p:cNvSpPr>
          <p:nvPr/>
        </p:nvSpPr>
        <p:spPr bwMode="auto">
          <a:xfrm>
            <a:off x="115888" y="5067300"/>
            <a:ext cx="68707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495300" algn="l"/>
              </a:tabLst>
              <a:defRPr>
                <a:solidFill>
                  <a:schemeClr val="tx1"/>
                </a:solidFill>
                <a:latin typeface="Arial" panose="020B0604020202020204" pitchFamily="34" charset="0"/>
                <a:ea typeface="宋体" panose="02010600030101010101" pitchFamily="2" charset="-122"/>
              </a:defRPr>
            </a:lvl1pPr>
            <a:lvl2pPr>
              <a:tabLst>
                <a:tab pos="495300" algn="l"/>
              </a:tabLst>
              <a:defRPr>
                <a:solidFill>
                  <a:schemeClr val="tx1"/>
                </a:solidFill>
                <a:latin typeface="Arial" panose="020B0604020202020204" pitchFamily="34" charset="0"/>
                <a:ea typeface="宋体" panose="02010600030101010101" pitchFamily="2" charset="-122"/>
              </a:defRPr>
            </a:lvl2pPr>
            <a:lvl3pPr>
              <a:tabLst>
                <a:tab pos="495300" algn="l"/>
              </a:tabLst>
              <a:defRPr>
                <a:solidFill>
                  <a:schemeClr val="tx1"/>
                </a:solidFill>
                <a:latin typeface="Arial" panose="020B0604020202020204" pitchFamily="34" charset="0"/>
                <a:ea typeface="宋体" panose="02010600030101010101" pitchFamily="2" charset="-122"/>
              </a:defRPr>
            </a:lvl3pPr>
            <a:lvl4pPr>
              <a:tabLst>
                <a:tab pos="495300" algn="l"/>
              </a:tabLst>
              <a:defRPr>
                <a:solidFill>
                  <a:schemeClr val="tx1"/>
                </a:solidFill>
                <a:latin typeface="Arial" panose="020B0604020202020204" pitchFamily="34" charset="0"/>
                <a:ea typeface="宋体" panose="02010600030101010101" pitchFamily="2" charset="-122"/>
              </a:defRPr>
            </a:lvl4pPr>
            <a:lvl5pPr>
              <a:tabLst>
                <a:tab pos="495300" algn="l"/>
              </a:tabLst>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tabLst>
                <a:tab pos="495300" algn="l"/>
              </a:tabLs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tabLst>
                <a:tab pos="495300" algn="l"/>
              </a:tabLs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tabLst>
                <a:tab pos="495300" algn="l"/>
              </a:tabLs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tabLst>
                <a:tab pos="495300" algn="l"/>
              </a:tabLs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微软雅黑" panose="020B0503020204020204" pitchFamily="34" charset="-122"/>
                <a:ea typeface="微软雅黑" panose="020B0503020204020204" pitchFamily="34" charset="-122"/>
              </a:rPr>
              <a:t>08049300 &lt;num&gt;:</a:t>
            </a:r>
          </a:p>
          <a:p>
            <a:pPr eaLnBrk="1" hangingPunct="1"/>
            <a:r>
              <a:rPr lang="en-US" altLang="zh-CN">
                <a:latin typeface="微软雅黑" panose="020B0503020204020204" pitchFamily="34" charset="-122"/>
                <a:ea typeface="微软雅黑" panose="020B0503020204020204" pitchFamily="34" charset="-122"/>
              </a:rPr>
              <a:t>08049300</a:t>
            </a:r>
            <a:r>
              <a:rPr lang="zh-CN" altLang="en-US">
                <a:latin typeface="微软雅黑" panose="020B0503020204020204" pitchFamily="34" charset="-122"/>
                <a:ea typeface="微软雅黑" panose="020B0503020204020204" pitchFamily="34" charset="-122"/>
              </a:rPr>
              <a:t>：  </a:t>
            </a:r>
            <a:r>
              <a:rPr lang="en-US" altLang="zh-CN">
                <a:latin typeface="微软雅黑" panose="020B0503020204020204" pitchFamily="34" charset="-122"/>
                <a:ea typeface="微软雅黑" panose="020B0503020204020204" pitchFamily="34" charset="-122"/>
              </a:rPr>
              <a:t>02 00 09 00 ff ff 05 00 03 00 08 00 02 00 fa ff</a:t>
            </a:r>
          </a:p>
          <a:p>
            <a:pPr eaLnBrk="1" hangingPunct="1"/>
            <a:r>
              <a:rPr lang="en-US" altLang="zh-CN">
                <a:latin typeface="微软雅黑" panose="020B0503020204020204" pitchFamily="34" charset="-122"/>
                <a:ea typeface="微软雅黑" panose="020B0503020204020204" pitchFamily="34" charset="-122"/>
              </a:rPr>
              <a:t>08049310 &lt;pn&gt;:</a:t>
            </a:r>
          </a:p>
          <a:p>
            <a:pPr eaLnBrk="1" hangingPunct="1"/>
            <a:r>
              <a:rPr lang="en-US" altLang="zh-CN">
                <a:latin typeface="微软雅黑" panose="020B0503020204020204" pitchFamily="34" charset="-122"/>
                <a:ea typeface="微软雅黑" panose="020B0503020204020204" pitchFamily="34" charset="-122"/>
              </a:rPr>
              <a:t>08049310</a:t>
            </a:r>
            <a:r>
              <a:rPr lang="zh-CN" altLang="en-US">
                <a:latin typeface="微软雅黑" panose="020B0503020204020204" pitchFamily="34" charset="-122"/>
                <a:ea typeface="微软雅黑" panose="020B0503020204020204" pitchFamily="34" charset="-122"/>
              </a:rPr>
              <a:t>：  </a:t>
            </a:r>
            <a:r>
              <a:rPr lang="en-US" altLang="zh-CN">
                <a:latin typeface="微软雅黑" panose="020B0503020204020204" pitchFamily="34" charset="-122"/>
                <a:ea typeface="微软雅黑" panose="020B0503020204020204" pitchFamily="34" charset="-122"/>
              </a:rPr>
              <a:t>00 93 04 08 08 93 04 08</a:t>
            </a:r>
          </a:p>
          <a:p>
            <a:pPr eaLnBrk="1" hangingPunct="1"/>
            <a:r>
              <a:rPr lang="en-US" altLang="zh-CN">
                <a:latin typeface="微软雅黑" panose="020B0503020204020204" pitchFamily="34" charset="-122"/>
                <a:ea typeface="微软雅黑" panose="020B0503020204020204" pitchFamily="34" charset="-122"/>
              </a:rPr>
              <a:t>08049318&lt;s&gt;:</a:t>
            </a:r>
            <a:r>
              <a:rPr lang="zh-CN" altLang="en-US">
                <a:latin typeface="微软雅黑" panose="020B0503020204020204" pitchFamily="34" charset="-122"/>
                <a:ea typeface="微软雅黑" panose="020B0503020204020204" pitchFamily="34" charset="-122"/>
              </a:rPr>
              <a:t>  </a:t>
            </a:r>
          </a:p>
          <a:p>
            <a:pPr eaLnBrk="1" hangingPunct="1"/>
            <a:r>
              <a:rPr lang="en-US" altLang="zh-CN">
                <a:latin typeface="微软雅黑" panose="020B0503020204020204" pitchFamily="34" charset="-122"/>
                <a:ea typeface="微软雅黑" panose="020B0503020204020204" pitchFamily="34" charset="-122"/>
              </a:rPr>
              <a:t>08049318</a:t>
            </a:r>
            <a:r>
              <a:rPr lang="zh-CN" altLang="en-US">
                <a:latin typeface="微软雅黑" panose="020B0503020204020204" pitchFamily="34" charset="-122"/>
                <a:ea typeface="微软雅黑" panose="020B0503020204020204" pitchFamily="34" charset="-122"/>
              </a:rPr>
              <a:t>：  </a:t>
            </a:r>
            <a:r>
              <a:rPr lang="en-US" altLang="zh-CN">
                <a:latin typeface="微软雅黑" panose="020B0503020204020204" pitchFamily="34" charset="-122"/>
                <a:ea typeface="微软雅黑" panose="020B0503020204020204" pitchFamily="34" charset="-122"/>
              </a:rPr>
              <a:t>00 00 00 00</a:t>
            </a:r>
          </a:p>
        </p:txBody>
      </p:sp>
      <p:sp>
        <p:nvSpPr>
          <p:cNvPr id="579590" name="Rectangle 6">
            <a:extLst>
              <a:ext uri="{FF2B5EF4-FFF2-40B4-BE49-F238E27FC236}">
                <a16:creationId xmlns:a16="http://schemas.microsoft.com/office/drawing/2014/main" id="{1ADDE4EC-35E9-4112-A27C-E6D92864399C}"/>
              </a:ext>
            </a:extLst>
          </p:cNvPr>
          <p:cNvSpPr>
            <a:spLocks noChangeArrowheads="1"/>
          </p:cNvSpPr>
          <p:nvPr/>
        </p:nvSpPr>
        <p:spPr bwMode="auto">
          <a:xfrm>
            <a:off x="2546350" y="5049838"/>
            <a:ext cx="47069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a:solidFill>
                  <a:srgbClr val="3333CC"/>
                </a:solidFill>
              </a:rPr>
              <a:t>num=num[0]=&amp;num[0][0]=0x8049300</a:t>
            </a:r>
            <a:r>
              <a:rPr lang="en-US" altLang="zh-CN">
                <a:solidFill>
                  <a:srgbClr val="FF0000"/>
                </a:solidFill>
                <a:latin typeface="Arial" panose="020B0604020202020204" pitchFamily="34" charset="0"/>
                <a:ea typeface="宋体" panose="02010600030101010101" pitchFamily="2" charset="-122"/>
              </a:rPr>
              <a:t> </a:t>
            </a:r>
          </a:p>
        </p:txBody>
      </p:sp>
      <p:sp>
        <p:nvSpPr>
          <p:cNvPr id="579591" name="Rectangle 7">
            <a:extLst>
              <a:ext uri="{FF2B5EF4-FFF2-40B4-BE49-F238E27FC236}">
                <a16:creationId xmlns:a16="http://schemas.microsoft.com/office/drawing/2014/main" id="{7709BD03-334C-4E64-B698-8A75F06A1F30}"/>
              </a:ext>
            </a:extLst>
          </p:cNvPr>
          <p:cNvSpPr>
            <a:spLocks noChangeArrowheads="1"/>
          </p:cNvSpPr>
          <p:nvPr/>
        </p:nvSpPr>
        <p:spPr bwMode="auto">
          <a:xfrm>
            <a:off x="4932363" y="5678488"/>
            <a:ext cx="3317875"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solidFill>
                  <a:srgbClr val="996600"/>
                </a:solidFill>
              </a:rPr>
              <a:t>pn=&amp;pn[0]=0x8049310</a:t>
            </a:r>
          </a:p>
          <a:p>
            <a:r>
              <a:rPr lang="en-US" altLang="zh-CN">
                <a:solidFill>
                  <a:srgbClr val="996600"/>
                </a:solidFill>
              </a:rPr>
              <a:t>pn[0]=num[0]=0x8048300</a:t>
            </a:r>
          </a:p>
          <a:p>
            <a:r>
              <a:rPr lang="en-US" altLang="zh-CN">
                <a:solidFill>
                  <a:srgbClr val="996600"/>
                </a:solidFill>
              </a:rPr>
              <a:t>pn[1]=num[1]=0x8048308</a:t>
            </a:r>
            <a:r>
              <a:rPr lang="zh-CN" altLang="en-US" b="0">
                <a:latin typeface="Arial" panose="020B0604020202020204" pitchFamily="34" charset="0"/>
                <a:ea typeface="宋体" panose="02010600030101010101" pitchFamily="2" charset="-122"/>
              </a:rPr>
              <a:t> </a:t>
            </a:r>
          </a:p>
        </p:txBody>
      </p:sp>
      <p:sp>
        <p:nvSpPr>
          <p:cNvPr id="579593" name="Rectangle 9">
            <a:extLst>
              <a:ext uri="{FF2B5EF4-FFF2-40B4-BE49-F238E27FC236}">
                <a16:creationId xmlns:a16="http://schemas.microsoft.com/office/drawing/2014/main" id="{052F4DF3-503C-41B5-871B-A5A9C6CAE897}"/>
              </a:ext>
            </a:extLst>
          </p:cNvPr>
          <p:cNvSpPr>
            <a:spLocks noChangeArrowheads="1"/>
          </p:cNvSpPr>
          <p:nvPr/>
        </p:nvSpPr>
        <p:spPr bwMode="auto">
          <a:xfrm>
            <a:off x="3222625" y="1628775"/>
            <a:ext cx="56911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a:solidFill>
                  <a:srgbClr val="009242"/>
                </a:solidFill>
              </a:rPr>
              <a:t>当</a:t>
            </a:r>
            <a:r>
              <a:rPr lang="en-US" altLang="zh-CN">
                <a:solidFill>
                  <a:srgbClr val="009242"/>
                </a:solidFill>
              </a:rPr>
              <a:t>i=1</a:t>
            </a:r>
            <a:r>
              <a:rPr lang="zh-CN" altLang="en-US">
                <a:solidFill>
                  <a:srgbClr val="009242"/>
                </a:solidFill>
              </a:rPr>
              <a:t>时，</a:t>
            </a:r>
            <a:r>
              <a:rPr lang="en-US" altLang="zh-CN">
                <a:solidFill>
                  <a:srgbClr val="009242"/>
                </a:solidFill>
              </a:rPr>
              <a:t>pn[i]=*(pn+i)=M[pn+4*i]=0x8049308</a:t>
            </a:r>
            <a:r>
              <a:rPr lang="en-US" altLang="zh-CN" b="0">
                <a:latin typeface="Arial" panose="020B0604020202020204" pitchFamily="34" charset="0"/>
                <a:ea typeface="宋体" panose="02010600030101010101" pitchFamily="2" charset="-122"/>
              </a:rPr>
              <a:t> </a:t>
            </a:r>
          </a:p>
        </p:txBody>
      </p:sp>
      <p:grpSp>
        <p:nvGrpSpPr>
          <p:cNvPr id="579597" name="Group 13">
            <a:extLst>
              <a:ext uri="{FF2B5EF4-FFF2-40B4-BE49-F238E27FC236}">
                <a16:creationId xmlns:a16="http://schemas.microsoft.com/office/drawing/2014/main" id="{6C609D6A-A161-47E6-9BBD-9151C57C86EF}"/>
              </a:ext>
            </a:extLst>
          </p:cNvPr>
          <p:cNvGrpSpPr>
            <a:grpSpLocks/>
          </p:cNvGrpSpPr>
          <p:nvPr/>
        </p:nvGrpSpPr>
        <p:grpSpPr bwMode="auto">
          <a:xfrm>
            <a:off x="431800" y="2305050"/>
            <a:ext cx="719138" cy="809625"/>
            <a:chOff x="272" y="1565"/>
            <a:chExt cx="453" cy="510"/>
          </a:xfrm>
        </p:grpSpPr>
        <p:sp>
          <p:nvSpPr>
            <p:cNvPr id="579594" name="Line 10">
              <a:extLst>
                <a:ext uri="{FF2B5EF4-FFF2-40B4-BE49-F238E27FC236}">
                  <a16:creationId xmlns:a16="http://schemas.microsoft.com/office/drawing/2014/main" id="{F316C887-8AC0-4A50-A465-0AC17438FDBB}"/>
                </a:ext>
              </a:extLst>
            </p:cNvPr>
            <p:cNvSpPr>
              <a:spLocks noChangeShapeType="1"/>
            </p:cNvSpPr>
            <p:nvPr/>
          </p:nvSpPr>
          <p:spPr bwMode="auto">
            <a:xfrm>
              <a:off x="272" y="1565"/>
              <a:ext cx="425"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9595" name="Line 11">
              <a:extLst>
                <a:ext uri="{FF2B5EF4-FFF2-40B4-BE49-F238E27FC236}">
                  <a16:creationId xmlns:a16="http://schemas.microsoft.com/office/drawing/2014/main" id="{3AA5F4CF-AF37-464F-ADE4-3C4B019D5C95}"/>
                </a:ext>
              </a:extLst>
            </p:cNvPr>
            <p:cNvSpPr>
              <a:spLocks noChangeShapeType="1"/>
            </p:cNvSpPr>
            <p:nvPr/>
          </p:nvSpPr>
          <p:spPr bwMode="auto">
            <a:xfrm>
              <a:off x="300" y="1905"/>
              <a:ext cx="425"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9596" name="Line 12">
              <a:extLst>
                <a:ext uri="{FF2B5EF4-FFF2-40B4-BE49-F238E27FC236}">
                  <a16:creationId xmlns:a16="http://schemas.microsoft.com/office/drawing/2014/main" id="{BBED45AF-B6BA-4569-BD0D-79C9C75F8839}"/>
                </a:ext>
              </a:extLst>
            </p:cNvPr>
            <p:cNvSpPr>
              <a:spLocks noChangeShapeType="1"/>
            </p:cNvSpPr>
            <p:nvPr/>
          </p:nvSpPr>
          <p:spPr bwMode="auto">
            <a:xfrm>
              <a:off x="300" y="2075"/>
              <a:ext cx="425"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79601" name="Rectangle 17">
            <a:extLst>
              <a:ext uri="{FF2B5EF4-FFF2-40B4-BE49-F238E27FC236}">
                <a16:creationId xmlns:a16="http://schemas.microsoft.com/office/drawing/2014/main" id="{C7B2DFED-0ADB-4008-BA28-3B4B1C2A96E4}"/>
              </a:ext>
            </a:extLst>
          </p:cNvPr>
          <p:cNvSpPr>
            <a:spLocks noChangeArrowheads="1"/>
          </p:cNvSpPr>
          <p:nvPr/>
        </p:nvSpPr>
        <p:spPr bwMode="auto">
          <a:xfrm>
            <a:off x="701675" y="4689475"/>
            <a:ext cx="742632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solidFill>
                  <a:srgbClr val="FF3300"/>
                </a:solidFill>
                <a:latin typeface="微软雅黑" panose="020B0503020204020204" pitchFamily="34" charset="-122"/>
                <a:ea typeface="微软雅黑" panose="020B0503020204020204" pitchFamily="34" charset="-122"/>
              </a:rPr>
              <a:t>若</a:t>
            </a:r>
            <a:r>
              <a:rPr lang="en-US" altLang="zh-CN" sz="2000">
                <a:solidFill>
                  <a:srgbClr val="FF3300"/>
                </a:solidFill>
                <a:latin typeface="微软雅黑" panose="020B0503020204020204" pitchFamily="34" charset="-122"/>
                <a:ea typeface="微软雅黑" panose="020B0503020204020204" pitchFamily="34" charset="-122"/>
              </a:rPr>
              <a:t>num=0x8049300,</a:t>
            </a:r>
            <a:r>
              <a:rPr lang="zh-CN" altLang="en-US" sz="2000">
                <a:solidFill>
                  <a:srgbClr val="FF3300"/>
                </a:solidFill>
                <a:latin typeface="微软雅黑" panose="020B0503020204020204" pitchFamily="34" charset="-122"/>
                <a:ea typeface="微软雅黑" panose="020B0503020204020204" pitchFamily="34" charset="-122"/>
              </a:rPr>
              <a:t>则</a:t>
            </a:r>
            <a:r>
              <a:rPr lang="en-US" altLang="zh-CN" sz="2000">
                <a:solidFill>
                  <a:srgbClr val="FF3300"/>
                </a:solidFill>
                <a:latin typeface="微软雅黑" panose="020B0503020204020204" pitchFamily="34" charset="-122"/>
                <a:ea typeface="微软雅黑" panose="020B0503020204020204" pitchFamily="34" charset="-122"/>
              </a:rPr>
              <a:t>num</a:t>
            </a:r>
            <a:r>
              <a:rPr lang="zh-CN" altLang="en-US" sz="2000">
                <a:solidFill>
                  <a:srgbClr val="FF3300"/>
                </a:solidFill>
                <a:latin typeface="微软雅黑" panose="020B0503020204020204" pitchFamily="34" charset="-122"/>
                <a:ea typeface="微软雅黑" panose="020B0503020204020204" pitchFamily="34" charset="-122"/>
              </a:rPr>
              <a:t>、</a:t>
            </a:r>
            <a:r>
              <a:rPr lang="en-US" altLang="zh-CN" sz="2000">
                <a:solidFill>
                  <a:srgbClr val="FF3300"/>
                </a:solidFill>
                <a:latin typeface="微软雅黑" panose="020B0503020204020204" pitchFamily="34" charset="-122"/>
                <a:ea typeface="微软雅黑" panose="020B0503020204020204" pitchFamily="34" charset="-122"/>
              </a:rPr>
              <a:t>pn</a:t>
            </a:r>
            <a:r>
              <a:rPr lang="zh-CN" altLang="en-US" sz="2000">
                <a:solidFill>
                  <a:srgbClr val="FF3300"/>
                </a:solidFill>
                <a:latin typeface="微软雅黑" panose="020B0503020204020204" pitchFamily="34" charset="-122"/>
                <a:ea typeface="微软雅黑" panose="020B0503020204020204" pitchFamily="34" charset="-122"/>
              </a:rPr>
              <a:t>和</a:t>
            </a:r>
            <a:r>
              <a:rPr lang="en-US" altLang="zh-CN" sz="2000">
                <a:solidFill>
                  <a:srgbClr val="FF3300"/>
                </a:solidFill>
                <a:latin typeface="微软雅黑" panose="020B0503020204020204" pitchFamily="34" charset="-122"/>
                <a:ea typeface="微软雅黑" panose="020B0503020204020204" pitchFamily="34" charset="-122"/>
              </a:rPr>
              <a:t>s</a:t>
            </a:r>
            <a:r>
              <a:rPr lang="zh-CN" altLang="en-US" sz="2000">
                <a:solidFill>
                  <a:srgbClr val="FF3300"/>
                </a:solidFill>
                <a:latin typeface="微软雅黑" panose="020B0503020204020204" pitchFamily="34" charset="-122"/>
                <a:ea typeface="微软雅黑" panose="020B0503020204020204" pitchFamily="34" charset="-122"/>
              </a:rPr>
              <a:t>在存储区中如何存放？</a:t>
            </a:r>
          </a:p>
        </p:txBody>
      </p:sp>
      <p:sp>
        <p:nvSpPr>
          <p:cNvPr id="579602" name="Rectangle 18">
            <a:extLst>
              <a:ext uri="{FF2B5EF4-FFF2-40B4-BE49-F238E27FC236}">
                <a16:creationId xmlns:a16="http://schemas.microsoft.com/office/drawing/2014/main" id="{7263D2EF-BFC5-448B-AA54-3A04E0B04B6D}"/>
              </a:ext>
            </a:extLst>
          </p:cNvPr>
          <p:cNvSpPr>
            <a:spLocks noChangeArrowheads="1"/>
          </p:cNvSpPr>
          <p:nvPr/>
        </p:nvSpPr>
        <p:spPr bwMode="auto">
          <a:xfrm>
            <a:off x="4527550" y="2079625"/>
            <a:ext cx="4319588" cy="1981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zh-CN" altLang="en-US">
                <a:solidFill>
                  <a:srgbClr val="0000FF"/>
                </a:solidFill>
                <a:latin typeface="微软雅黑" panose="020B0503020204020204" pitchFamily="34" charset="-122"/>
                <a:ea typeface="微软雅黑" panose="020B0503020204020204" pitchFamily="34" charset="-122"/>
              </a:rPr>
              <a:t>     </a:t>
            </a:r>
            <a:r>
              <a:rPr lang="zh-CN" altLang="en-US" sz="1900">
                <a:solidFill>
                  <a:srgbClr val="0000FF"/>
                </a:solidFill>
                <a:latin typeface="微软雅黑" panose="020B0503020204020204" pitchFamily="34" charset="-122"/>
                <a:ea typeface="微软雅黑" panose="020B0503020204020204" pitchFamily="34" charset="-122"/>
              </a:rPr>
              <a:t>若处理“</a:t>
            </a:r>
            <a:r>
              <a:rPr lang="en-US" altLang="zh-CN" sz="1900">
                <a:solidFill>
                  <a:srgbClr val="0000FF"/>
                </a:solidFill>
                <a:latin typeface="微软雅黑" panose="020B0503020204020204" pitchFamily="34" charset="-122"/>
                <a:ea typeface="微软雅黑" panose="020B0503020204020204" pitchFamily="34" charset="-122"/>
              </a:rPr>
              <a:t>s[i]+=*pn[i]++;”</a:t>
            </a:r>
            <a:r>
              <a:rPr lang="zh-CN" altLang="en-US" sz="1900">
                <a:solidFill>
                  <a:srgbClr val="0000FF"/>
                </a:solidFill>
                <a:latin typeface="微软雅黑" panose="020B0503020204020204" pitchFamily="34" charset="-122"/>
                <a:ea typeface="微软雅黑" panose="020B0503020204020204" pitchFamily="34" charset="-122"/>
              </a:rPr>
              <a:t>时 </a:t>
            </a:r>
            <a:r>
              <a:rPr lang="en-US" altLang="zh-CN" sz="1900">
                <a:solidFill>
                  <a:srgbClr val="0000FF"/>
                </a:solidFill>
                <a:latin typeface="微软雅黑" panose="020B0503020204020204" pitchFamily="34" charset="-122"/>
                <a:ea typeface="微软雅黑" panose="020B0503020204020204" pitchFamily="34" charset="-122"/>
              </a:rPr>
              <a:t>i </a:t>
            </a:r>
            <a:r>
              <a:rPr lang="zh-CN" altLang="en-US" sz="1900">
                <a:solidFill>
                  <a:srgbClr val="0000FF"/>
                </a:solidFill>
                <a:latin typeface="微软雅黑" panose="020B0503020204020204" pitchFamily="34" charset="-122"/>
                <a:ea typeface="微软雅黑" panose="020B0503020204020204" pitchFamily="34" charset="-122"/>
              </a:rPr>
              <a:t>在</a:t>
            </a:r>
            <a:r>
              <a:rPr lang="en-US" altLang="zh-CN" sz="1900">
                <a:solidFill>
                  <a:srgbClr val="0000FF"/>
                </a:solidFill>
                <a:latin typeface="微软雅黑" panose="020B0503020204020204" pitchFamily="34" charset="-122"/>
                <a:ea typeface="微软雅黑" panose="020B0503020204020204" pitchFamily="34" charset="-122"/>
              </a:rPr>
              <a:t>ECX</a:t>
            </a:r>
            <a:r>
              <a:rPr lang="zh-CN" altLang="en-US" sz="1900">
                <a:solidFill>
                  <a:srgbClr val="0000FF"/>
                </a:solidFill>
                <a:latin typeface="微软雅黑" panose="020B0503020204020204" pitchFamily="34" charset="-122"/>
                <a:ea typeface="微软雅黑" panose="020B0503020204020204" pitchFamily="34" charset="-122"/>
              </a:rPr>
              <a:t>，</a:t>
            </a:r>
            <a:r>
              <a:rPr lang="en-US" altLang="zh-CN" sz="1900">
                <a:solidFill>
                  <a:srgbClr val="0000FF"/>
                </a:solidFill>
                <a:latin typeface="微软雅黑" panose="020B0503020204020204" pitchFamily="34" charset="-122"/>
                <a:ea typeface="微软雅黑" panose="020B0503020204020204" pitchFamily="34" charset="-122"/>
              </a:rPr>
              <a:t>s[i]</a:t>
            </a:r>
            <a:r>
              <a:rPr lang="zh-CN" altLang="en-US" sz="1900">
                <a:solidFill>
                  <a:srgbClr val="0000FF"/>
                </a:solidFill>
                <a:latin typeface="微软雅黑" panose="020B0503020204020204" pitchFamily="34" charset="-122"/>
                <a:ea typeface="微软雅黑" panose="020B0503020204020204" pitchFamily="34" charset="-122"/>
              </a:rPr>
              <a:t>在</a:t>
            </a:r>
            <a:r>
              <a:rPr lang="en-US" altLang="zh-CN" sz="1900">
                <a:solidFill>
                  <a:srgbClr val="0000FF"/>
                </a:solidFill>
                <a:latin typeface="微软雅黑" panose="020B0503020204020204" pitchFamily="34" charset="-122"/>
                <a:ea typeface="微软雅黑" panose="020B0503020204020204" pitchFamily="34" charset="-122"/>
              </a:rPr>
              <a:t>AX</a:t>
            </a:r>
            <a:r>
              <a:rPr lang="zh-CN" altLang="en-US" sz="1900">
                <a:solidFill>
                  <a:srgbClr val="0000FF"/>
                </a:solidFill>
                <a:latin typeface="微软雅黑" panose="020B0503020204020204" pitchFamily="34" charset="-122"/>
                <a:ea typeface="微软雅黑" panose="020B0503020204020204" pitchFamily="34" charset="-122"/>
              </a:rPr>
              <a:t>，</a:t>
            </a:r>
            <a:r>
              <a:rPr lang="en-US" altLang="zh-CN" sz="1900">
                <a:solidFill>
                  <a:srgbClr val="0000FF"/>
                </a:solidFill>
                <a:latin typeface="微软雅黑" panose="020B0503020204020204" pitchFamily="34" charset="-122"/>
                <a:ea typeface="微软雅黑" panose="020B0503020204020204" pitchFamily="34" charset="-122"/>
              </a:rPr>
              <a:t>pn[i]</a:t>
            </a:r>
            <a:r>
              <a:rPr lang="zh-CN" altLang="en-US" sz="1900">
                <a:solidFill>
                  <a:srgbClr val="0000FF"/>
                </a:solidFill>
                <a:latin typeface="微软雅黑" panose="020B0503020204020204" pitchFamily="34" charset="-122"/>
                <a:ea typeface="微软雅黑" panose="020B0503020204020204" pitchFamily="34" charset="-122"/>
              </a:rPr>
              <a:t>在</a:t>
            </a:r>
            <a:r>
              <a:rPr lang="en-US" altLang="zh-CN" sz="1900">
                <a:solidFill>
                  <a:srgbClr val="0000FF"/>
                </a:solidFill>
                <a:latin typeface="微软雅黑" panose="020B0503020204020204" pitchFamily="34" charset="-122"/>
                <a:ea typeface="微软雅黑" panose="020B0503020204020204" pitchFamily="34" charset="-122"/>
              </a:rPr>
              <a:t>EDX</a:t>
            </a:r>
            <a:r>
              <a:rPr lang="zh-CN" altLang="en-US" sz="1900">
                <a:solidFill>
                  <a:srgbClr val="0000FF"/>
                </a:solidFill>
                <a:latin typeface="微软雅黑" panose="020B0503020204020204" pitchFamily="34" charset="-122"/>
                <a:ea typeface="微软雅黑" panose="020B0503020204020204" pitchFamily="34" charset="-122"/>
              </a:rPr>
              <a:t>，则对应指令序列可以是什么？</a:t>
            </a:r>
            <a:endParaRPr lang="en-US" altLang="zh-CN" sz="1900">
              <a:solidFill>
                <a:srgbClr val="0000FF"/>
              </a:solidFill>
              <a:latin typeface="微软雅黑" panose="020B0503020204020204" pitchFamily="34" charset="-122"/>
              <a:ea typeface="微软雅黑" panose="020B0503020204020204" pitchFamily="34" charset="-122"/>
            </a:endParaRPr>
          </a:p>
          <a:p>
            <a:pPr>
              <a:lnSpc>
                <a:spcPct val="110000"/>
              </a:lnSpc>
            </a:pPr>
            <a:r>
              <a:rPr lang="en-US" altLang="zh-CN">
                <a:solidFill>
                  <a:srgbClr val="0000FF"/>
                </a:solidFill>
                <a:latin typeface="微软雅黑" panose="020B0503020204020204" pitchFamily="34" charset="-122"/>
                <a:ea typeface="微软雅黑" panose="020B0503020204020204" pitchFamily="34" charset="-122"/>
              </a:rPr>
              <a:t>     </a:t>
            </a:r>
            <a:r>
              <a:rPr lang="en-US" altLang="zh-CN">
                <a:solidFill>
                  <a:srgbClr val="FF3300"/>
                </a:solidFill>
                <a:latin typeface="微软雅黑" panose="020B0503020204020204" pitchFamily="34" charset="-122"/>
                <a:ea typeface="微软雅黑" panose="020B0503020204020204" pitchFamily="34" charset="-122"/>
              </a:rPr>
              <a:t>movl   pn(,%ecx,4), %edx</a:t>
            </a:r>
            <a:endParaRPr lang="zh-CN" altLang="en-US">
              <a:solidFill>
                <a:srgbClr val="FF3300"/>
              </a:solidFill>
              <a:latin typeface="微软雅黑" panose="020B0503020204020204" pitchFamily="34" charset="-122"/>
              <a:ea typeface="微软雅黑" panose="020B0503020204020204" pitchFamily="34" charset="-122"/>
            </a:endParaRPr>
          </a:p>
          <a:p>
            <a:pPr>
              <a:lnSpc>
                <a:spcPct val="110000"/>
              </a:lnSpc>
            </a:pPr>
            <a:r>
              <a:rPr lang="en-US" altLang="zh-CN">
                <a:solidFill>
                  <a:srgbClr val="FF3300"/>
                </a:solidFill>
                <a:latin typeface="微软雅黑" panose="020B0503020204020204" pitchFamily="34" charset="-122"/>
                <a:ea typeface="微软雅黑" panose="020B0503020204020204" pitchFamily="34" charset="-122"/>
              </a:rPr>
              <a:t>     </a:t>
            </a:r>
            <a:r>
              <a:rPr lang="en-US" altLang="zh-CN" sz="1900">
                <a:solidFill>
                  <a:srgbClr val="FF3300"/>
                </a:solidFill>
                <a:latin typeface="微软雅黑" panose="020B0503020204020204" pitchFamily="34" charset="-122"/>
                <a:ea typeface="微软雅黑" panose="020B0503020204020204" pitchFamily="34" charset="-122"/>
              </a:rPr>
              <a:t>addw  (%edx), %ax</a:t>
            </a:r>
          </a:p>
          <a:p>
            <a:pPr>
              <a:lnSpc>
                <a:spcPct val="110000"/>
              </a:lnSpc>
            </a:pPr>
            <a:r>
              <a:rPr lang="en-US" altLang="zh-CN" sz="1900">
                <a:solidFill>
                  <a:srgbClr val="FF3300"/>
                </a:solidFill>
                <a:latin typeface="微软雅黑" panose="020B0503020204020204" pitchFamily="34" charset="-122"/>
                <a:ea typeface="微软雅黑" panose="020B0503020204020204" pitchFamily="34" charset="-122"/>
              </a:rPr>
              <a:t>     addl   $2, pn(, %ecx, 4)</a:t>
            </a:r>
            <a:endParaRPr lang="zh-CN" altLang="en-US" sz="1900">
              <a:solidFill>
                <a:srgbClr val="FF3300"/>
              </a:solidFill>
              <a:latin typeface="微软雅黑" panose="020B0503020204020204" pitchFamily="34" charset="-122"/>
              <a:ea typeface="微软雅黑" panose="020B0503020204020204" pitchFamily="34" charset="-122"/>
            </a:endParaRPr>
          </a:p>
        </p:txBody>
      </p:sp>
      <p:grpSp>
        <p:nvGrpSpPr>
          <p:cNvPr id="579606" name="Group 22">
            <a:extLst>
              <a:ext uri="{FF2B5EF4-FFF2-40B4-BE49-F238E27FC236}">
                <a16:creationId xmlns:a16="http://schemas.microsoft.com/office/drawing/2014/main" id="{23691FAA-71C6-4AC9-BB8B-C04AC664DE0C}"/>
              </a:ext>
            </a:extLst>
          </p:cNvPr>
          <p:cNvGrpSpPr>
            <a:grpSpLocks/>
          </p:cNvGrpSpPr>
          <p:nvPr/>
        </p:nvGrpSpPr>
        <p:grpSpPr bwMode="auto">
          <a:xfrm>
            <a:off x="6011863" y="4014788"/>
            <a:ext cx="2527300" cy="590550"/>
            <a:chOff x="3787" y="2529"/>
            <a:chExt cx="1592" cy="372"/>
          </a:xfrm>
        </p:grpSpPr>
        <p:sp>
          <p:nvSpPr>
            <p:cNvPr id="579603" name="Rectangle 19">
              <a:extLst>
                <a:ext uri="{FF2B5EF4-FFF2-40B4-BE49-F238E27FC236}">
                  <a16:creationId xmlns:a16="http://schemas.microsoft.com/office/drawing/2014/main" id="{82E60569-37B2-4BBC-90E4-9345BA3D9FA4}"/>
                </a:ext>
              </a:extLst>
            </p:cNvPr>
            <p:cNvSpPr>
              <a:spLocks noChangeArrowheads="1"/>
            </p:cNvSpPr>
            <p:nvPr/>
          </p:nvSpPr>
          <p:spPr bwMode="auto">
            <a:xfrm>
              <a:off x="3901" y="2670"/>
              <a:ext cx="1478"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en-US" altLang="zh-CN">
                  <a:solidFill>
                    <a:srgbClr val="3333CC"/>
                  </a:solidFill>
                </a:rPr>
                <a:t>pn[i]+”1”→pn[i]</a:t>
              </a:r>
              <a:r>
                <a:rPr lang="en-US" altLang="zh-CN"/>
                <a:t> </a:t>
              </a:r>
            </a:p>
          </p:txBody>
        </p:sp>
        <p:sp>
          <p:nvSpPr>
            <p:cNvPr id="579604" name="Line 20">
              <a:extLst>
                <a:ext uri="{FF2B5EF4-FFF2-40B4-BE49-F238E27FC236}">
                  <a16:creationId xmlns:a16="http://schemas.microsoft.com/office/drawing/2014/main" id="{4FF40307-932C-4D57-AF48-A240AD379274}"/>
                </a:ext>
              </a:extLst>
            </p:cNvPr>
            <p:cNvSpPr>
              <a:spLocks noChangeShapeType="1"/>
            </p:cNvSpPr>
            <p:nvPr/>
          </p:nvSpPr>
          <p:spPr bwMode="auto">
            <a:xfrm flipH="1" flipV="1">
              <a:off x="3787" y="2529"/>
              <a:ext cx="822" cy="17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79607" name="Text Box 23">
            <a:extLst>
              <a:ext uri="{FF2B5EF4-FFF2-40B4-BE49-F238E27FC236}">
                <a16:creationId xmlns:a16="http://schemas.microsoft.com/office/drawing/2014/main" id="{C39662FD-5940-413D-B8B1-D2544B88E4F8}"/>
              </a:ext>
            </a:extLst>
          </p:cNvPr>
          <p:cNvSpPr txBox="1">
            <a:spLocks noChangeArrowheads="1"/>
          </p:cNvSpPr>
          <p:nvPr/>
        </p:nvSpPr>
        <p:spPr bwMode="auto">
          <a:xfrm>
            <a:off x="4076700" y="728663"/>
            <a:ext cx="3690938"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900">
                <a:solidFill>
                  <a:srgbClr val="FF3300"/>
                </a:solidFill>
                <a:latin typeface="微软雅黑" panose="020B0503020204020204" pitchFamily="34" charset="-122"/>
                <a:ea typeface="微软雅黑" panose="020B0503020204020204" pitchFamily="34" charset="-122"/>
              </a:rPr>
              <a:t>按行优先方式存放数组元素</a:t>
            </a:r>
            <a:endParaRPr lang="en-US" altLang="zh-CN" sz="1900">
              <a:solidFill>
                <a:srgbClr val="FF3300"/>
              </a:solidFill>
              <a:latin typeface="微软雅黑" panose="020B0503020204020204" pitchFamily="34" charset="-122"/>
              <a:ea typeface="微软雅黑" panose="020B0503020204020204" pitchFamily="34" charset="-122"/>
            </a:endParaRPr>
          </a:p>
        </p:txBody>
      </p:sp>
      <p:sp>
        <p:nvSpPr>
          <p:cNvPr id="579608" name="Line 24">
            <a:extLst>
              <a:ext uri="{FF2B5EF4-FFF2-40B4-BE49-F238E27FC236}">
                <a16:creationId xmlns:a16="http://schemas.microsoft.com/office/drawing/2014/main" id="{29712505-90C6-4E01-958F-5D1DEE539F17}"/>
              </a:ext>
            </a:extLst>
          </p:cNvPr>
          <p:cNvSpPr>
            <a:spLocks noChangeShapeType="1"/>
          </p:cNvSpPr>
          <p:nvPr/>
        </p:nvSpPr>
        <p:spPr bwMode="auto">
          <a:xfrm>
            <a:off x="1601788" y="1089025"/>
            <a:ext cx="539750" cy="153035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9609" name="Line 25">
            <a:extLst>
              <a:ext uri="{FF2B5EF4-FFF2-40B4-BE49-F238E27FC236}">
                <a16:creationId xmlns:a16="http://schemas.microsoft.com/office/drawing/2014/main" id="{7385C1F7-A2C0-4C49-8AD0-859496C62B51}"/>
              </a:ext>
            </a:extLst>
          </p:cNvPr>
          <p:cNvSpPr>
            <a:spLocks noChangeShapeType="1"/>
          </p:cNvSpPr>
          <p:nvPr/>
        </p:nvSpPr>
        <p:spPr bwMode="auto">
          <a:xfrm flipH="1">
            <a:off x="2141538" y="1042988"/>
            <a:ext cx="674687" cy="1081087"/>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9610" name="Text Box 26">
            <a:extLst>
              <a:ext uri="{FF2B5EF4-FFF2-40B4-BE49-F238E27FC236}">
                <a16:creationId xmlns:a16="http://schemas.microsoft.com/office/drawing/2014/main" id="{2571F6D3-23C7-414F-A777-F962794A5776}"/>
              </a:ext>
            </a:extLst>
          </p:cNvPr>
          <p:cNvSpPr txBox="1">
            <a:spLocks noChangeArrowheads="1"/>
          </p:cNvSpPr>
          <p:nvPr/>
        </p:nvSpPr>
        <p:spPr bwMode="auto">
          <a:xfrm>
            <a:off x="7721600" y="908050"/>
            <a:ext cx="946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latin typeface="微软雅黑" panose="020B0503020204020204" pitchFamily="34" charset="-122"/>
                <a:ea typeface="微软雅黑" panose="020B0503020204020204" pitchFamily="34" charset="-122"/>
                <a:hlinkClick r:id="rId2" action="ppaction://hlinksldjump"/>
              </a:rPr>
              <a:t>SKIP</a:t>
            </a:r>
            <a:endParaRPr lang="en-US" altLang="zh-CN" sz="20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9588"/>
                                        </p:tgtEl>
                                        <p:attrNameLst>
                                          <p:attrName>style.visibility</p:attrName>
                                        </p:attrNameLst>
                                      </p:cBhvr>
                                      <p:to>
                                        <p:strVal val="visible"/>
                                      </p:to>
                                    </p:set>
                                    <p:animEffect transition="in" filter="blinds(horizontal)">
                                      <p:cBhvr>
                                        <p:cTn id="7" dur="500"/>
                                        <p:tgtEl>
                                          <p:spTgt spid="5795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9608"/>
                                        </p:tgtEl>
                                        <p:attrNameLst>
                                          <p:attrName>style.visibility</p:attrName>
                                        </p:attrNameLst>
                                      </p:cBhvr>
                                      <p:to>
                                        <p:strVal val="visible"/>
                                      </p:to>
                                    </p:set>
                                    <p:animEffect transition="in" filter="blinds(horizontal)">
                                      <p:cBhvr>
                                        <p:cTn id="12" dur="500"/>
                                        <p:tgtEl>
                                          <p:spTgt spid="5796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9609"/>
                                        </p:tgtEl>
                                        <p:attrNameLst>
                                          <p:attrName>style.visibility</p:attrName>
                                        </p:attrNameLst>
                                      </p:cBhvr>
                                      <p:to>
                                        <p:strVal val="visible"/>
                                      </p:to>
                                    </p:set>
                                    <p:animEffect transition="in" filter="blinds(horizontal)">
                                      <p:cBhvr>
                                        <p:cTn id="17" dur="500"/>
                                        <p:tgtEl>
                                          <p:spTgt spid="5796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79597"/>
                                        </p:tgtEl>
                                        <p:attrNameLst>
                                          <p:attrName>style.visibility</p:attrName>
                                        </p:attrNameLst>
                                      </p:cBhvr>
                                      <p:to>
                                        <p:strVal val="visible"/>
                                      </p:to>
                                    </p:set>
                                    <p:animEffect transition="in" filter="blinds(horizontal)">
                                      <p:cBhvr>
                                        <p:cTn id="22" dur="500"/>
                                        <p:tgtEl>
                                          <p:spTgt spid="5795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79601"/>
                                        </p:tgtEl>
                                        <p:attrNameLst>
                                          <p:attrName>style.visibility</p:attrName>
                                        </p:attrNameLst>
                                      </p:cBhvr>
                                      <p:to>
                                        <p:strVal val="visible"/>
                                      </p:to>
                                    </p:set>
                                    <p:animEffect transition="in" filter="blinds(horizontal)">
                                      <p:cBhvr>
                                        <p:cTn id="27" dur="500"/>
                                        <p:tgtEl>
                                          <p:spTgt spid="57960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79589"/>
                                        </p:tgtEl>
                                        <p:attrNameLst>
                                          <p:attrName>style.visibility</p:attrName>
                                        </p:attrNameLst>
                                      </p:cBhvr>
                                      <p:to>
                                        <p:strVal val="visible"/>
                                      </p:to>
                                    </p:set>
                                    <p:animEffect transition="in" filter="blinds(horizontal)">
                                      <p:cBhvr>
                                        <p:cTn id="32" dur="500"/>
                                        <p:tgtEl>
                                          <p:spTgt spid="57958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79607"/>
                                        </p:tgtEl>
                                        <p:attrNameLst>
                                          <p:attrName>style.visibility</p:attrName>
                                        </p:attrNameLst>
                                      </p:cBhvr>
                                      <p:to>
                                        <p:strVal val="visible"/>
                                      </p:to>
                                    </p:set>
                                    <p:animEffect transition="in" filter="blinds(horizontal)">
                                      <p:cBhvr>
                                        <p:cTn id="37" dur="500"/>
                                        <p:tgtEl>
                                          <p:spTgt spid="57960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79590"/>
                                        </p:tgtEl>
                                        <p:attrNameLst>
                                          <p:attrName>style.visibility</p:attrName>
                                        </p:attrNameLst>
                                      </p:cBhvr>
                                      <p:to>
                                        <p:strVal val="visible"/>
                                      </p:to>
                                    </p:set>
                                    <p:animEffect transition="in" filter="blinds(horizontal)">
                                      <p:cBhvr>
                                        <p:cTn id="42" dur="500"/>
                                        <p:tgtEl>
                                          <p:spTgt spid="57959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79591"/>
                                        </p:tgtEl>
                                        <p:attrNameLst>
                                          <p:attrName>style.visibility</p:attrName>
                                        </p:attrNameLst>
                                      </p:cBhvr>
                                      <p:to>
                                        <p:strVal val="visible"/>
                                      </p:to>
                                    </p:set>
                                    <p:animEffect transition="in" filter="blinds(horizontal)">
                                      <p:cBhvr>
                                        <p:cTn id="47" dur="500"/>
                                        <p:tgtEl>
                                          <p:spTgt spid="57959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79602">
                                            <p:txEl>
                                              <p:pRg st="0" end="0"/>
                                            </p:txEl>
                                          </p:spTgt>
                                        </p:tgtEl>
                                        <p:attrNameLst>
                                          <p:attrName>style.visibility</p:attrName>
                                        </p:attrNameLst>
                                      </p:cBhvr>
                                      <p:to>
                                        <p:strVal val="visible"/>
                                      </p:to>
                                    </p:set>
                                    <p:animEffect transition="in" filter="blinds(horizontal)">
                                      <p:cBhvr>
                                        <p:cTn id="52" dur="500"/>
                                        <p:tgtEl>
                                          <p:spTgt spid="579602">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579602">
                                            <p:txEl>
                                              <p:pRg st="1" end="1"/>
                                            </p:txEl>
                                          </p:spTgt>
                                        </p:tgtEl>
                                        <p:attrNameLst>
                                          <p:attrName>style.visibility</p:attrName>
                                        </p:attrNameLst>
                                      </p:cBhvr>
                                      <p:to>
                                        <p:strVal val="visible"/>
                                      </p:to>
                                    </p:set>
                                    <p:animEffect transition="in" filter="blinds(horizontal)">
                                      <p:cBhvr>
                                        <p:cTn id="57" dur="500"/>
                                        <p:tgtEl>
                                          <p:spTgt spid="579602">
                                            <p:txEl>
                                              <p:pRg st="1" end="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79593"/>
                                        </p:tgtEl>
                                        <p:attrNameLst>
                                          <p:attrName>style.visibility</p:attrName>
                                        </p:attrNameLst>
                                      </p:cBhvr>
                                      <p:to>
                                        <p:strVal val="visible"/>
                                      </p:to>
                                    </p:set>
                                    <p:animEffect transition="in" filter="blinds(horizontal)">
                                      <p:cBhvr>
                                        <p:cTn id="62" dur="500"/>
                                        <p:tgtEl>
                                          <p:spTgt spid="57959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579602">
                                            <p:txEl>
                                              <p:pRg st="2" end="2"/>
                                            </p:txEl>
                                          </p:spTgt>
                                        </p:tgtEl>
                                        <p:attrNameLst>
                                          <p:attrName>style.visibility</p:attrName>
                                        </p:attrNameLst>
                                      </p:cBhvr>
                                      <p:to>
                                        <p:strVal val="visible"/>
                                      </p:to>
                                    </p:set>
                                    <p:animEffect transition="in" filter="blinds(horizontal)">
                                      <p:cBhvr>
                                        <p:cTn id="67" dur="500"/>
                                        <p:tgtEl>
                                          <p:spTgt spid="579602">
                                            <p:txEl>
                                              <p:pRg st="2" end="2"/>
                                            </p:txEl>
                                          </p:spTgt>
                                        </p:tgtEl>
                                      </p:cBhvr>
                                    </p:animEffect>
                                  </p:childTnLst>
                                </p:cTn>
                              </p:par>
                              <p:par>
                                <p:cTn id="68" presetID="3" presetClass="entr" presetSubtype="10" fill="hold" nodeType="withEffect">
                                  <p:stCondLst>
                                    <p:cond delay="0"/>
                                  </p:stCondLst>
                                  <p:childTnLst>
                                    <p:set>
                                      <p:cBhvr>
                                        <p:cTn id="69" dur="1" fill="hold">
                                          <p:stCondLst>
                                            <p:cond delay="0"/>
                                          </p:stCondLst>
                                        </p:cTn>
                                        <p:tgtEl>
                                          <p:spTgt spid="579602">
                                            <p:txEl>
                                              <p:pRg st="3" end="3"/>
                                            </p:txEl>
                                          </p:spTgt>
                                        </p:tgtEl>
                                        <p:attrNameLst>
                                          <p:attrName>style.visibility</p:attrName>
                                        </p:attrNameLst>
                                      </p:cBhvr>
                                      <p:to>
                                        <p:strVal val="visible"/>
                                      </p:to>
                                    </p:set>
                                    <p:animEffect transition="in" filter="blinds(horizontal)">
                                      <p:cBhvr>
                                        <p:cTn id="70" dur="500"/>
                                        <p:tgtEl>
                                          <p:spTgt spid="579602">
                                            <p:txEl>
                                              <p:pRg st="3" end="3"/>
                                            </p:txEl>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nodeType="clickEffect">
                                  <p:stCondLst>
                                    <p:cond delay="0"/>
                                  </p:stCondLst>
                                  <p:childTnLst>
                                    <p:set>
                                      <p:cBhvr>
                                        <p:cTn id="74" dur="1" fill="hold">
                                          <p:stCondLst>
                                            <p:cond delay="0"/>
                                          </p:stCondLst>
                                        </p:cTn>
                                        <p:tgtEl>
                                          <p:spTgt spid="579606"/>
                                        </p:tgtEl>
                                        <p:attrNameLst>
                                          <p:attrName>style.visibility</p:attrName>
                                        </p:attrNameLst>
                                      </p:cBhvr>
                                      <p:to>
                                        <p:strVal val="visible"/>
                                      </p:to>
                                    </p:set>
                                    <p:animEffect transition="in" filter="blinds(horizontal)">
                                      <p:cBhvr>
                                        <p:cTn id="75" dur="500"/>
                                        <p:tgtEl>
                                          <p:spTgt spid="579606"/>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579610"/>
                                        </p:tgtEl>
                                        <p:attrNameLst>
                                          <p:attrName>style.visibility</p:attrName>
                                        </p:attrNameLst>
                                      </p:cBhvr>
                                      <p:to>
                                        <p:strVal val="visible"/>
                                      </p:to>
                                    </p:set>
                                    <p:animEffect transition="in" filter="blinds(horizontal)">
                                      <p:cBhvr>
                                        <p:cTn id="80" dur="500"/>
                                        <p:tgtEl>
                                          <p:spTgt spid="579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8" grpId="0"/>
      <p:bldP spid="579589" grpId="0"/>
      <p:bldP spid="579590" grpId="0"/>
      <p:bldP spid="579591" grpId="0"/>
      <p:bldP spid="579593" grpId="0"/>
      <p:bldP spid="579601" grpId="0"/>
      <p:bldP spid="579607" grpId="0"/>
      <p:bldP spid="579610"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a:extLst>
              <a:ext uri="{FF2B5EF4-FFF2-40B4-BE49-F238E27FC236}">
                <a16:creationId xmlns:a16="http://schemas.microsoft.com/office/drawing/2014/main" id="{FD1C52BB-C7CD-42B4-AABA-9FCAE39790B8}"/>
              </a:ext>
            </a:extLst>
          </p:cNvPr>
          <p:cNvSpPr>
            <a:spLocks noChangeArrowheads="1"/>
          </p:cNvSpPr>
          <p:nvPr/>
        </p:nvSpPr>
        <p:spPr bwMode="auto">
          <a:xfrm>
            <a:off x="5002213" y="1889125"/>
            <a:ext cx="2832100" cy="7254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2579" name="Rectangle 1">
            <a:extLst>
              <a:ext uri="{FF2B5EF4-FFF2-40B4-BE49-F238E27FC236}">
                <a16:creationId xmlns:a16="http://schemas.microsoft.com/office/drawing/2014/main" id="{0047D80C-FE01-40DD-837A-00DE1242081F}"/>
              </a:ext>
            </a:extLst>
          </p:cNvPr>
          <p:cNvSpPr>
            <a:spLocks noGrp="1" noChangeArrowheads="1"/>
          </p:cNvSpPr>
          <p:nvPr>
            <p:ph type="title" idx="4294967295"/>
          </p:nvPr>
        </p:nvSpPr>
        <p:spPr>
          <a:xfrm>
            <a:off x="427038" y="0"/>
            <a:ext cx="8716962" cy="617538"/>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t>可执行文件的存储器映像</a:t>
            </a:r>
          </a:p>
        </p:txBody>
      </p:sp>
      <p:sp>
        <p:nvSpPr>
          <p:cNvPr id="792580" name="Text Box 12">
            <a:extLst>
              <a:ext uri="{FF2B5EF4-FFF2-40B4-BE49-F238E27FC236}">
                <a16:creationId xmlns:a16="http://schemas.microsoft.com/office/drawing/2014/main" id="{2F9EBE8C-C254-4E59-8ED1-17B1B31400B4}"/>
              </a:ext>
            </a:extLst>
          </p:cNvPr>
          <p:cNvSpPr txBox="1">
            <a:spLocks noChangeArrowheads="1"/>
          </p:cNvSpPr>
          <p:nvPr/>
        </p:nvSpPr>
        <p:spPr bwMode="auto">
          <a:xfrm>
            <a:off x="3181350" y="1576388"/>
            <a:ext cx="3222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en-GB" altLang="zh-CN">
                <a:latin typeface="微软雅黑" panose="020B0503020204020204" pitchFamily="34" charset="-122"/>
                <a:ea typeface="微软雅黑" panose="020B0503020204020204" pitchFamily="34" charset="-122"/>
                <a:cs typeface="msgothic"/>
              </a:rPr>
              <a:t>0</a:t>
            </a:r>
          </a:p>
        </p:txBody>
      </p:sp>
      <p:grpSp>
        <p:nvGrpSpPr>
          <p:cNvPr id="792581" name="Group 5">
            <a:extLst>
              <a:ext uri="{FF2B5EF4-FFF2-40B4-BE49-F238E27FC236}">
                <a16:creationId xmlns:a16="http://schemas.microsoft.com/office/drawing/2014/main" id="{4C7410F4-0066-46BD-95D9-1A3DE879E9AA}"/>
              </a:ext>
            </a:extLst>
          </p:cNvPr>
          <p:cNvGrpSpPr>
            <a:grpSpLocks/>
          </p:cNvGrpSpPr>
          <p:nvPr/>
        </p:nvGrpSpPr>
        <p:grpSpPr bwMode="auto">
          <a:xfrm>
            <a:off x="7858125" y="1735138"/>
            <a:ext cx="1138238" cy="620712"/>
            <a:chOff x="4950" y="1093"/>
            <a:chExt cx="717" cy="391"/>
          </a:xfrm>
        </p:grpSpPr>
        <p:sp>
          <p:nvSpPr>
            <p:cNvPr id="792582" name="Text Box 25">
              <a:extLst>
                <a:ext uri="{FF2B5EF4-FFF2-40B4-BE49-F238E27FC236}">
                  <a16:creationId xmlns:a16="http://schemas.microsoft.com/office/drawing/2014/main" id="{BA62DC4F-600C-4720-9116-EEEFDCD601ED}"/>
                </a:ext>
              </a:extLst>
            </p:cNvPr>
            <p:cNvSpPr txBox="1">
              <a:spLocks noChangeArrowheads="1"/>
            </p:cNvSpPr>
            <p:nvPr/>
          </p:nvSpPr>
          <p:spPr bwMode="auto">
            <a:xfrm>
              <a:off x="5206" y="1093"/>
              <a:ext cx="461"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46800" rIns="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a:solidFill>
                    <a:srgbClr val="FF3300"/>
                  </a:solidFill>
                  <a:latin typeface="微软雅黑" panose="020B0503020204020204" pitchFamily="34" charset="-122"/>
                  <a:ea typeface="微软雅黑" panose="020B0503020204020204" pitchFamily="34" charset="-122"/>
                  <a:cs typeface="msgothic"/>
                </a:rPr>
                <a:t>ESP </a:t>
              </a:r>
            </a:p>
            <a:p>
              <a:pPr algn="ctr">
                <a:lnSpc>
                  <a:spcPct val="98000"/>
                </a:lnSpc>
              </a:pPr>
              <a:r>
                <a:rPr lang="en-GB" altLang="zh-CN">
                  <a:solidFill>
                    <a:srgbClr val="FF3300"/>
                  </a:solidFill>
                  <a:latin typeface="微软雅黑" panose="020B0503020204020204" pitchFamily="34" charset="-122"/>
                  <a:ea typeface="微软雅黑" panose="020B0503020204020204" pitchFamily="34" charset="-122"/>
                  <a:cs typeface="msgothic"/>
                </a:rPr>
                <a:t>(</a:t>
              </a:r>
              <a:r>
                <a:rPr lang="zh-CN" altLang="en-GB">
                  <a:solidFill>
                    <a:srgbClr val="FF3300"/>
                  </a:solidFill>
                  <a:latin typeface="微软雅黑" panose="020B0503020204020204" pitchFamily="34" charset="-122"/>
                  <a:ea typeface="微软雅黑" panose="020B0503020204020204" pitchFamily="34" charset="-122"/>
                  <a:cs typeface="msgothic"/>
                </a:rPr>
                <a:t>栈顶</a:t>
              </a:r>
              <a:r>
                <a:rPr lang="en-GB" altLang="zh-CN">
                  <a:solidFill>
                    <a:srgbClr val="FF3300"/>
                  </a:solidFill>
                  <a:latin typeface="微软雅黑" panose="020B0503020204020204" pitchFamily="34" charset="-122"/>
                  <a:ea typeface="微软雅黑" panose="020B0503020204020204" pitchFamily="34" charset="-122"/>
                  <a:cs typeface="msgothic"/>
                </a:rPr>
                <a:t>)</a:t>
              </a:r>
            </a:p>
          </p:txBody>
        </p:sp>
        <p:sp>
          <p:nvSpPr>
            <p:cNvPr id="792583" name="Line 26">
              <a:extLst>
                <a:ext uri="{FF2B5EF4-FFF2-40B4-BE49-F238E27FC236}">
                  <a16:creationId xmlns:a16="http://schemas.microsoft.com/office/drawing/2014/main" id="{5915BD4E-DDA6-476E-B347-4158AB06ABC0}"/>
                </a:ext>
              </a:extLst>
            </p:cNvPr>
            <p:cNvSpPr>
              <a:spLocks noChangeShapeType="1"/>
            </p:cNvSpPr>
            <p:nvPr/>
          </p:nvSpPr>
          <p:spPr bwMode="auto">
            <a:xfrm flipH="1">
              <a:off x="4950" y="1196"/>
              <a:ext cx="242" cy="1"/>
            </a:xfrm>
            <a:prstGeom prst="line">
              <a:avLst/>
            </a:prstGeom>
            <a:noFill/>
            <a:ln w="38100">
              <a:solidFill>
                <a:srgbClr val="FF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792584" name="Line 28">
            <a:extLst>
              <a:ext uri="{FF2B5EF4-FFF2-40B4-BE49-F238E27FC236}">
                <a16:creationId xmlns:a16="http://schemas.microsoft.com/office/drawing/2014/main" id="{7CAFB905-08FE-4340-90D1-DB1D4CBA77B0}"/>
              </a:ext>
            </a:extLst>
          </p:cNvPr>
          <p:cNvSpPr>
            <a:spLocks noChangeShapeType="1"/>
          </p:cNvSpPr>
          <p:nvPr/>
        </p:nvSpPr>
        <p:spPr bwMode="auto">
          <a:xfrm flipV="1">
            <a:off x="7974013" y="830263"/>
            <a:ext cx="1587" cy="460375"/>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2585" name="Text Box 29">
            <a:extLst>
              <a:ext uri="{FF2B5EF4-FFF2-40B4-BE49-F238E27FC236}">
                <a16:creationId xmlns:a16="http://schemas.microsoft.com/office/drawing/2014/main" id="{F3F84306-F121-40E5-9823-1203826C2B53}"/>
              </a:ext>
            </a:extLst>
          </p:cNvPr>
          <p:cNvSpPr txBox="1">
            <a:spLocks noChangeArrowheads="1"/>
          </p:cNvSpPr>
          <p:nvPr/>
        </p:nvSpPr>
        <p:spPr bwMode="auto">
          <a:xfrm>
            <a:off x="8288338" y="3959225"/>
            <a:ext cx="587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900">
                <a:latin typeface="微软雅黑" panose="020B0503020204020204" pitchFamily="34" charset="-122"/>
                <a:ea typeface="微软雅黑" panose="020B0503020204020204" pitchFamily="34" charset="-122"/>
                <a:cs typeface="msgothic"/>
              </a:rPr>
              <a:t>brk</a:t>
            </a:r>
          </a:p>
        </p:txBody>
      </p:sp>
      <p:sp>
        <p:nvSpPr>
          <p:cNvPr id="792586" name="Line 30">
            <a:extLst>
              <a:ext uri="{FF2B5EF4-FFF2-40B4-BE49-F238E27FC236}">
                <a16:creationId xmlns:a16="http://schemas.microsoft.com/office/drawing/2014/main" id="{D8D48872-5D3F-4B96-B05B-B0ECB1ABBD05}"/>
              </a:ext>
            </a:extLst>
          </p:cNvPr>
          <p:cNvSpPr>
            <a:spLocks noChangeShapeType="1"/>
          </p:cNvSpPr>
          <p:nvPr/>
        </p:nvSpPr>
        <p:spPr bwMode="auto">
          <a:xfrm flipH="1">
            <a:off x="7904163" y="4125913"/>
            <a:ext cx="384175" cy="1587"/>
          </a:xfrm>
          <a:prstGeom prst="line">
            <a:avLst/>
          </a:prstGeom>
          <a:noFill/>
          <a:ln w="324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2587" name="Text Box 31">
            <a:extLst>
              <a:ext uri="{FF2B5EF4-FFF2-40B4-BE49-F238E27FC236}">
                <a16:creationId xmlns:a16="http://schemas.microsoft.com/office/drawing/2014/main" id="{4F4CEFA5-27AF-4AED-B426-D0A2CC09E847}"/>
              </a:ext>
            </a:extLst>
          </p:cNvPr>
          <p:cNvSpPr txBox="1">
            <a:spLocks noChangeArrowheads="1"/>
          </p:cNvSpPr>
          <p:nvPr/>
        </p:nvSpPr>
        <p:spPr bwMode="auto">
          <a:xfrm>
            <a:off x="3530600" y="1076325"/>
            <a:ext cx="1565275"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600">
                <a:latin typeface="微软雅黑" panose="020B0503020204020204" pitchFamily="34" charset="-122"/>
                <a:ea typeface="微软雅黑" panose="020B0503020204020204" pitchFamily="34" charset="-122"/>
                <a:cs typeface="msgothic"/>
              </a:rPr>
              <a:t>0xC00000000</a:t>
            </a:r>
          </a:p>
        </p:txBody>
      </p:sp>
      <p:sp>
        <p:nvSpPr>
          <p:cNvPr id="792588" name="Text Box 32">
            <a:extLst>
              <a:ext uri="{FF2B5EF4-FFF2-40B4-BE49-F238E27FC236}">
                <a16:creationId xmlns:a16="http://schemas.microsoft.com/office/drawing/2014/main" id="{EAAD9C3C-8579-4192-B646-57CEF3D56815}"/>
              </a:ext>
            </a:extLst>
          </p:cNvPr>
          <p:cNvSpPr txBox="1">
            <a:spLocks noChangeArrowheads="1"/>
          </p:cNvSpPr>
          <p:nvPr/>
        </p:nvSpPr>
        <p:spPr bwMode="auto">
          <a:xfrm>
            <a:off x="3649663" y="5916613"/>
            <a:ext cx="142875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600">
                <a:latin typeface="微软雅黑" panose="020B0503020204020204" pitchFamily="34" charset="-122"/>
                <a:ea typeface="微软雅黑" panose="020B0503020204020204" pitchFamily="34" charset="-122"/>
                <a:cs typeface="msgothic"/>
              </a:rPr>
              <a:t>0x08048000</a:t>
            </a:r>
          </a:p>
        </p:txBody>
      </p:sp>
      <p:sp>
        <p:nvSpPr>
          <p:cNvPr id="792589" name="Rectangle 14">
            <a:extLst>
              <a:ext uri="{FF2B5EF4-FFF2-40B4-BE49-F238E27FC236}">
                <a16:creationId xmlns:a16="http://schemas.microsoft.com/office/drawing/2014/main" id="{0BC39D46-E0F2-41C5-9E10-8BDD1460B705}"/>
              </a:ext>
            </a:extLst>
          </p:cNvPr>
          <p:cNvSpPr>
            <a:spLocks noChangeArrowheads="1"/>
          </p:cNvSpPr>
          <p:nvPr/>
        </p:nvSpPr>
        <p:spPr bwMode="auto">
          <a:xfrm>
            <a:off x="5003800" y="814388"/>
            <a:ext cx="2830513" cy="517525"/>
          </a:xfrm>
          <a:prstGeom prst="rect">
            <a:avLst/>
          </a:prstGeom>
          <a:solidFill>
            <a:srgbClr val="F1C7C7"/>
          </a:solidFill>
          <a:ln w="324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2000">
                <a:latin typeface="微软雅黑" panose="020B0503020204020204" pitchFamily="34" charset="-122"/>
                <a:ea typeface="微软雅黑" panose="020B0503020204020204" pitchFamily="34" charset="-122"/>
                <a:cs typeface="msgothic"/>
              </a:rPr>
              <a:t>内核虚存区</a:t>
            </a:r>
          </a:p>
        </p:txBody>
      </p:sp>
      <p:sp>
        <p:nvSpPr>
          <p:cNvPr id="792590" name="Rectangle 15">
            <a:extLst>
              <a:ext uri="{FF2B5EF4-FFF2-40B4-BE49-F238E27FC236}">
                <a16:creationId xmlns:a16="http://schemas.microsoft.com/office/drawing/2014/main" id="{0F061B30-73E6-4719-ACE3-66A3BA767FA3}"/>
              </a:ext>
            </a:extLst>
          </p:cNvPr>
          <p:cNvSpPr>
            <a:spLocks noChangeArrowheads="1"/>
          </p:cNvSpPr>
          <p:nvPr/>
        </p:nvSpPr>
        <p:spPr bwMode="auto">
          <a:xfrm>
            <a:off x="5003800" y="2622550"/>
            <a:ext cx="2830513" cy="711200"/>
          </a:xfrm>
          <a:prstGeom prst="rect">
            <a:avLst/>
          </a:prstGeom>
          <a:solidFill>
            <a:srgbClr val="D5F1CF"/>
          </a:solidFill>
          <a:ln w="324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2000">
                <a:latin typeface="微软雅黑" panose="020B0503020204020204" pitchFamily="34" charset="-122"/>
                <a:ea typeface="微软雅黑" panose="020B0503020204020204" pitchFamily="34" charset="-122"/>
                <a:cs typeface="msgothic"/>
              </a:rPr>
              <a:t>共享库区域</a:t>
            </a:r>
          </a:p>
        </p:txBody>
      </p:sp>
      <p:sp>
        <p:nvSpPr>
          <p:cNvPr id="33808" name="Rectangle 16">
            <a:extLst>
              <a:ext uri="{FF2B5EF4-FFF2-40B4-BE49-F238E27FC236}">
                <a16:creationId xmlns:a16="http://schemas.microsoft.com/office/drawing/2014/main" id="{4184D8DE-FB88-4C4B-9600-204047FF0087}"/>
              </a:ext>
            </a:extLst>
          </p:cNvPr>
          <p:cNvSpPr>
            <a:spLocks noChangeArrowheads="1"/>
          </p:cNvSpPr>
          <p:nvPr/>
        </p:nvSpPr>
        <p:spPr bwMode="auto">
          <a:xfrm>
            <a:off x="5003800" y="3328988"/>
            <a:ext cx="2830513" cy="768350"/>
          </a:xfrm>
          <a:prstGeom prst="rect">
            <a:avLst/>
          </a:prstGeom>
          <a:solidFill>
            <a:schemeClr val="bg1"/>
          </a:solidFill>
          <a:ln w="3302">
            <a:solidFill>
              <a:schemeClr val="tx1"/>
            </a:solidFill>
            <a:miter lim="800000"/>
            <a:headEnd/>
            <a:tailEnd/>
          </a:ln>
        </p:spPr>
        <p:txBody>
          <a:bodyPr wrap="none" anchor="ctr"/>
          <a:lstStyle/>
          <a:p>
            <a:pPr>
              <a:defRPr/>
            </a:pPr>
            <a:endParaRPr lang="en-US" sz="2400">
              <a:latin typeface="Arial Narrow" pitchFamily="34" charset="0"/>
              <a:ea typeface="+mn-ea"/>
            </a:endParaRPr>
          </a:p>
        </p:txBody>
      </p:sp>
      <p:sp>
        <p:nvSpPr>
          <p:cNvPr id="792592" name="Rectangle 17">
            <a:extLst>
              <a:ext uri="{FF2B5EF4-FFF2-40B4-BE49-F238E27FC236}">
                <a16:creationId xmlns:a16="http://schemas.microsoft.com/office/drawing/2014/main" id="{531BAE00-1B0E-4973-A5D2-14FE4B7DBB9D}"/>
              </a:ext>
            </a:extLst>
          </p:cNvPr>
          <p:cNvSpPr>
            <a:spLocks noChangeArrowheads="1"/>
          </p:cNvSpPr>
          <p:nvPr/>
        </p:nvSpPr>
        <p:spPr bwMode="auto">
          <a:xfrm>
            <a:off x="5003800" y="4095750"/>
            <a:ext cx="2830513" cy="711200"/>
          </a:xfrm>
          <a:prstGeom prst="rect">
            <a:avLst/>
          </a:prstGeom>
          <a:solidFill>
            <a:srgbClr val="D5F1CF"/>
          </a:solidFill>
          <a:ln w="324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2000">
                <a:latin typeface="微软雅黑" panose="020B0503020204020204" pitchFamily="34" charset="-122"/>
                <a:ea typeface="微软雅黑" panose="020B0503020204020204" pitchFamily="34" charset="-122"/>
                <a:cs typeface="msgothic"/>
              </a:rPr>
              <a:t>堆（</a:t>
            </a:r>
            <a:r>
              <a:rPr lang="en-GB" altLang="zh-CN" sz="2000">
                <a:latin typeface="微软雅黑" panose="020B0503020204020204" pitchFamily="34" charset="-122"/>
                <a:ea typeface="微软雅黑" panose="020B0503020204020204" pitchFamily="34" charset="-122"/>
                <a:cs typeface="msgothic"/>
              </a:rPr>
              <a:t>heap</a:t>
            </a:r>
            <a:r>
              <a:rPr lang="zh-CN" altLang="en-GB" sz="2000">
                <a:latin typeface="微软雅黑" panose="020B0503020204020204" pitchFamily="34" charset="-122"/>
                <a:ea typeface="微软雅黑" panose="020B0503020204020204" pitchFamily="34" charset="-122"/>
                <a:cs typeface="msgothic"/>
              </a:rPr>
              <a:t>）</a:t>
            </a:r>
          </a:p>
          <a:p>
            <a:pPr algn="ctr">
              <a:lnSpc>
                <a:spcPct val="98000"/>
              </a:lnSpc>
            </a:pPr>
            <a:r>
              <a:rPr lang="en-GB" altLang="zh-CN" sz="2000">
                <a:latin typeface="微软雅黑" panose="020B0503020204020204" pitchFamily="34" charset="-122"/>
                <a:ea typeface="微软雅黑" panose="020B0503020204020204" pitchFamily="34" charset="-122"/>
                <a:cs typeface="msgothic"/>
              </a:rPr>
              <a:t>(</a:t>
            </a:r>
            <a:r>
              <a:rPr lang="zh-CN" altLang="en-GB" sz="2000">
                <a:latin typeface="微软雅黑" panose="020B0503020204020204" pitchFamily="34" charset="-122"/>
                <a:ea typeface="微软雅黑" panose="020B0503020204020204" pitchFamily="34" charset="-122"/>
                <a:cs typeface="msgothic"/>
              </a:rPr>
              <a:t>由</a:t>
            </a:r>
            <a:r>
              <a:rPr lang="en-GB" altLang="zh-CN" sz="2000">
                <a:latin typeface="微软雅黑" panose="020B0503020204020204" pitchFamily="34" charset="-122"/>
                <a:ea typeface="微软雅黑" panose="020B0503020204020204" pitchFamily="34" charset="-122"/>
                <a:cs typeface="msgothic"/>
              </a:rPr>
              <a:t>malloc</a:t>
            </a:r>
            <a:r>
              <a:rPr lang="zh-CN" altLang="en-GB" sz="2000">
                <a:latin typeface="微软雅黑" panose="020B0503020204020204" pitchFamily="34" charset="-122"/>
                <a:ea typeface="微软雅黑" panose="020B0503020204020204" pitchFamily="34" charset="-122"/>
                <a:cs typeface="msgothic"/>
              </a:rPr>
              <a:t>动态生成</a:t>
            </a:r>
            <a:r>
              <a:rPr lang="en-GB" altLang="zh-CN" sz="2000">
                <a:latin typeface="Calibri" panose="020F0502020204030204" pitchFamily="34" charset="0"/>
                <a:ea typeface="微软雅黑" panose="020B0503020204020204" pitchFamily="34" charset="-122"/>
                <a:cs typeface="msgothic"/>
              </a:rPr>
              <a:t>)</a:t>
            </a:r>
          </a:p>
        </p:txBody>
      </p:sp>
      <p:sp>
        <p:nvSpPr>
          <p:cNvPr id="792593" name="Line 19">
            <a:extLst>
              <a:ext uri="{FF2B5EF4-FFF2-40B4-BE49-F238E27FC236}">
                <a16:creationId xmlns:a16="http://schemas.microsoft.com/office/drawing/2014/main" id="{1BC82AA0-6CB1-42BF-ACFB-61B9F1114F1B}"/>
              </a:ext>
            </a:extLst>
          </p:cNvPr>
          <p:cNvSpPr>
            <a:spLocks noChangeShapeType="1"/>
          </p:cNvSpPr>
          <p:nvPr/>
        </p:nvSpPr>
        <p:spPr bwMode="auto">
          <a:xfrm flipV="1">
            <a:off x="6415088" y="3678238"/>
            <a:ext cx="1587" cy="407987"/>
          </a:xfrm>
          <a:prstGeom prst="line">
            <a:avLst/>
          </a:prstGeom>
          <a:noFill/>
          <a:ln w="324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2594" name="Rectangle 20">
            <a:extLst>
              <a:ext uri="{FF2B5EF4-FFF2-40B4-BE49-F238E27FC236}">
                <a16:creationId xmlns:a16="http://schemas.microsoft.com/office/drawing/2014/main" id="{01F1D7D3-2F80-422A-B547-4054726EDE62}"/>
              </a:ext>
            </a:extLst>
          </p:cNvPr>
          <p:cNvSpPr>
            <a:spLocks noChangeArrowheads="1"/>
          </p:cNvSpPr>
          <p:nvPr/>
        </p:nvSpPr>
        <p:spPr bwMode="auto">
          <a:xfrm>
            <a:off x="5003800" y="1300163"/>
            <a:ext cx="2830513" cy="598487"/>
          </a:xfrm>
          <a:prstGeom prst="rect">
            <a:avLst/>
          </a:prstGeom>
          <a:solidFill>
            <a:srgbClr val="D5F1CF"/>
          </a:solidFill>
          <a:ln w="324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a:latin typeface="微软雅黑" panose="020B0503020204020204" pitchFamily="34" charset="-122"/>
                <a:ea typeface="微软雅黑" panose="020B0503020204020204" pitchFamily="34" charset="-122"/>
                <a:cs typeface="msgothic"/>
              </a:rPr>
              <a:t>用户栈（</a:t>
            </a:r>
            <a:r>
              <a:rPr lang="en-GB" altLang="zh-CN">
                <a:latin typeface="微软雅黑" panose="020B0503020204020204" pitchFamily="34" charset="-122"/>
                <a:ea typeface="微软雅黑" panose="020B0503020204020204" pitchFamily="34" charset="-122"/>
                <a:cs typeface="msgothic"/>
              </a:rPr>
              <a:t>User stack</a:t>
            </a:r>
            <a:r>
              <a:rPr lang="zh-CN" altLang="en-GB">
                <a:latin typeface="微软雅黑" panose="020B0503020204020204" pitchFamily="34" charset="-122"/>
                <a:ea typeface="微软雅黑" panose="020B0503020204020204" pitchFamily="34" charset="-122"/>
                <a:cs typeface="msgothic"/>
              </a:rPr>
              <a:t>）</a:t>
            </a:r>
          </a:p>
          <a:p>
            <a:pPr algn="ctr">
              <a:lnSpc>
                <a:spcPct val="98000"/>
              </a:lnSpc>
            </a:pPr>
            <a:r>
              <a:rPr lang="zh-CN" altLang="en-GB" sz="2000">
                <a:latin typeface="Calibri" panose="020F0502020204030204" pitchFamily="34" charset="0"/>
                <a:ea typeface="微软雅黑" panose="020B0503020204020204" pitchFamily="34" charset="-122"/>
                <a:cs typeface="msgothic"/>
              </a:rPr>
              <a:t>动态生成</a:t>
            </a:r>
          </a:p>
        </p:txBody>
      </p:sp>
      <p:sp>
        <p:nvSpPr>
          <p:cNvPr id="792595" name="Line 21">
            <a:extLst>
              <a:ext uri="{FF2B5EF4-FFF2-40B4-BE49-F238E27FC236}">
                <a16:creationId xmlns:a16="http://schemas.microsoft.com/office/drawing/2014/main" id="{97B78438-3085-4D4D-AFAD-31BAD802FBBD}"/>
              </a:ext>
            </a:extLst>
          </p:cNvPr>
          <p:cNvSpPr>
            <a:spLocks noChangeShapeType="1"/>
          </p:cNvSpPr>
          <p:nvPr/>
        </p:nvSpPr>
        <p:spPr bwMode="auto">
          <a:xfrm flipV="1">
            <a:off x="6415088" y="2382838"/>
            <a:ext cx="1587" cy="246062"/>
          </a:xfrm>
          <a:prstGeom prst="line">
            <a:avLst/>
          </a:prstGeom>
          <a:noFill/>
          <a:ln w="324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2596" name="Line 22">
            <a:extLst>
              <a:ext uri="{FF2B5EF4-FFF2-40B4-BE49-F238E27FC236}">
                <a16:creationId xmlns:a16="http://schemas.microsoft.com/office/drawing/2014/main" id="{B80C5FEA-F360-4796-88B0-88CD8D4773AA}"/>
              </a:ext>
            </a:extLst>
          </p:cNvPr>
          <p:cNvSpPr>
            <a:spLocks noChangeShapeType="1"/>
          </p:cNvSpPr>
          <p:nvPr/>
        </p:nvSpPr>
        <p:spPr bwMode="auto">
          <a:xfrm>
            <a:off x="6415088" y="1898650"/>
            <a:ext cx="1587" cy="242888"/>
          </a:xfrm>
          <a:prstGeom prst="line">
            <a:avLst/>
          </a:prstGeom>
          <a:noFill/>
          <a:ln w="324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15" name="Rectangle 23">
            <a:extLst>
              <a:ext uri="{FF2B5EF4-FFF2-40B4-BE49-F238E27FC236}">
                <a16:creationId xmlns:a16="http://schemas.microsoft.com/office/drawing/2014/main" id="{46483BC0-E7A8-4D91-AE25-5B01B935BBC9}"/>
              </a:ext>
            </a:extLst>
          </p:cNvPr>
          <p:cNvSpPr>
            <a:spLocks noChangeArrowheads="1"/>
          </p:cNvSpPr>
          <p:nvPr/>
        </p:nvSpPr>
        <p:spPr bwMode="auto">
          <a:xfrm>
            <a:off x="5003800" y="6180138"/>
            <a:ext cx="2830513" cy="422275"/>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a:latin typeface="微软雅黑" panose="020B0503020204020204" pitchFamily="34" charset="-122"/>
                <a:ea typeface="微软雅黑" panose="020B0503020204020204" pitchFamily="34" charset="-122"/>
                <a:cs typeface="msgothic"/>
              </a:rPr>
              <a:t>未使用</a:t>
            </a:r>
          </a:p>
        </p:txBody>
      </p:sp>
      <p:sp>
        <p:nvSpPr>
          <p:cNvPr id="792598" name="Text Box 24">
            <a:extLst>
              <a:ext uri="{FF2B5EF4-FFF2-40B4-BE49-F238E27FC236}">
                <a16:creationId xmlns:a16="http://schemas.microsoft.com/office/drawing/2014/main" id="{D23A9C26-1FE5-4CAC-812C-FEC08B18DCB4}"/>
              </a:ext>
            </a:extLst>
          </p:cNvPr>
          <p:cNvSpPr txBox="1">
            <a:spLocks noChangeArrowheads="1"/>
          </p:cNvSpPr>
          <p:nvPr/>
        </p:nvSpPr>
        <p:spPr bwMode="auto">
          <a:xfrm>
            <a:off x="4735513" y="6411913"/>
            <a:ext cx="315912"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en-GB" altLang="zh-CN" sz="1600">
                <a:latin typeface="Arial Black" panose="020B0A04020102020204" pitchFamily="34" charset="0"/>
                <a:ea typeface="msgothic"/>
                <a:cs typeface="msgothic"/>
              </a:rPr>
              <a:t>0</a:t>
            </a:r>
          </a:p>
        </p:txBody>
      </p:sp>
      <p:sp>
        <p:nvSpPr>
          <p:cNvPr id="33826" name="Rectangle 34">
            <a:extLst>
              <a:ext uri="{FF2B5EF4-FFF2-40B4-BE49-F238E27FC236}">
                <a16:creationId xmlns:a16="http://schemas.microsoft.com/office/drawing/2014/main" id="{F37C304B-5F7B-44AD-ACAF-34E8768B3333}"/>
              </a:ext>
            </a:extLst>
          </p:cNvPr>
          <p:cNvSpPr>
            <a:spLocks noChangeArrowheads="1"/>
          </p:cNvSpPr>
          <p:nvPr/>
        </p:nvSpPr>
        <p:spPr bwMode="auto">
          <a:xfrm>
            <a:off x="5003800" y="4803775"/>
            <a:ext cx="2830513" cy="712788"/>
          </a:xfrm>
          <a:prstGeom prst="rect">
            <a:avLst/>
          </a:prstGeom>
          <a:solidFill>
            <a:schemeClr val="accent2">
              <a:lumMod val="20000"/>
              <a:lumOff val="80000"/>
            </a:schemeClr>
          </a:solidFill>
          <a:ln w="324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2000">
                <a:solidFill>
                  <a:srgbClr val="FF3300"/>
                </a:solidFill>
                <a:latin typeface="微软雅黑" panose="020B0503020204020204" pitchFamily="34" charset="-122"/>
                <a:ea typeface="微软雅黑" panose="020B0503020204020204" pitchFamily="34" charset="-122"/>
                <a:cs typeface="msgothic"/>
              </a:rPr>
              <a:t>读写数据段</a:t>
            </a:r>
          </a:p>
          <a:p>
            <a:pPr algn="ctr">
              <a:lnSpc>
                <a:spcPct val="98000"/>
              </a:lnSpc>
            </a:pPr>
            <a:r>
              <a:rPr lang="en-GB" altLang="zh-CN">
                <a:solidFill>
                  <a:srgbClr val="FF3300"/>
                </a:solidFill>
                <a:latin typeface="微软雅黑" panose="020B0503020204020204" pitchFamily="34" charset="-122"/>
                <a:ea typeface="微软雅黑" panose="020B0503020204020204" pitchFamily="34" charset="-122"/>
                <a:cs typeface="msgothic"/>
              </a:rPr>
              <a:t>(.data, .bss)</a:t>
            </a:r>
          </a:p>
        </p:txBody>
      </p:sp>
      <p:sp>
        <p:nvSpPr>
          <p:cNvPr id="792600" name="Rectangle 35">
            <a:extLst>
              <a:ext uri="{FF2B5EF4-FFF2-40B4-BE49-F238E27FC236}">
                <a16:creationId xmlns:a16="http://schemas.microsoft.com/office/drawing/2014/main" id="{200898C5-3018-4148-A6E3-14FF9813334B}"/>
              </a:ext>
            </a:extLst>
          </p:cNvPr>
          <p:cNvSpPr>
            <a:spLocks noChangeArrowheads="1"/>
          </p:cNvSpPr>
          <p:nvPr/>
        </p:nvSpPr>
        <p:spPr bwMode="auto">
          <a:xfrm>
            <a:off x="5003800" y="5468938"/>
            <a:ext cx="2830513" cy="711200"/>
          </a:xfrm>
          <a:prstGeom prst="rect">
            <a:avLst/>
          </a:prstGeom>
          <a:solidFill>
            <a:srgbClr val="F6F5BD"/>
          </a:solidFill>
          <a:ln w="324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2000">
                <a:latin typeface="微软雅黑" panose="020B0503020204020204" pitchFamily="34" charset="-122"/>
                <a:ea typeface="微软雅黑" panose="020B0503020204020204" pitchFamily="34" charset="-122"/>
                <a:cs typeface="msgothic"/>
              </a:rPr>
              <a:t>只读代码段</a:t>
            </a:r>
          </a:p>
          <a:p>
            <a:pPr algn="ctr">
              <a:lnSpc>
                <a:spcPct val="98000"/>
              </a:lnSpc>
            </a:pPr>
            <a:r>
              <a:rPr lang="en-GB" altLang="zh-CN">
                <a:latin typeface="微软雅黑" panose="020B0503020204020204" pitchFamily="34" charset="-122"/>
                <a:ea typeface="微软雅黑" panose="020B0503020204020204" pitchFamily="34" charset="-122"/>
                <a:cs typeface="msgothic"/>
              </a:rPr>
              <a:t>(.init, .text</a:t>
            </a:r>
            <a:r>
              <a:rPr lang="en-GB" altLang="zh-CN" sz="1600">
                <a:latin typeface="Calibri" panose="020F0502020204030204" pitchFamily="34" charset="0"/>
                <a:ea typeface="微软雅黑" panose="020B0503020204020204" pitchFamily="34" charset="-122"/>
                <a:cs typeface="msgothic"/>
              </a:rPr>
              <a:t>, </a:t>
            </a:r>
            <a:r>
              <a:rPr lang="en-GB" altLang="zh-CN">
                <a:latin typeface="微软雅黑" panose="020B0503020204020204" pitchFamily="34" charset="-122"/>
                <a:ea typeface="微软雅黑" panose="020B0503020204020204" pitchFamily="34" charset="-122"/>
                <a:cs typeface="msgothic"/>
              </a:rPr>
              <a:t>.rodata</a:t>
            </a:r>
            <a:r>
              <a:rPr lang="en-GB" altLang="zh-CN" sz="1600">
                <a:latin typeface="Calibri" panose="020F0502020204030204" pitchFamily="34" charset="0"/>
                <a:ea typeface="微软雅黑" panose="020B0503020204020204" pitchFamily="34" charset="-122"/>
                <a:cs typeface="msgothic"/>
              </a:rPr>
              <a:t>)</a:t>
            </a:r>
          </a:p>
        </p:txBody>
      </p:sp>
      <p:grpSp>
        <p:nvGrpSpPr>
          <p:cNvPr id="792601" name="Group 25">
            <a:extLst>
              <a:ext uri="{FF2B5EF4-FFF2-40B4-BE49-F238E27FC236}">
                <a16:creationId xmlns:a16="http://schemas.microsoft.com/office/drawing/2014/main" id="{4550B493-8A98-4B4D-B460-7995B5AFB20E}"/>
              </a:ext>
            </a:extLst>
          </p:cNvPr>
          <p:cNvGrpSpPr>
            <a:grpSpLocks/>
          </p:cNvGrpSpPr>
          <p:nvPr/>
        </p:nvGrpSpPr>
        <p:grpSpPr bwMode="auto">
          <a:xfrm>
            <a:off x="7867650" y="4879975"/>
            <a:ext cx="1071563" cy="1327150"/>
            <a:chOff x="4956" y="3074"/>
            <a:chExt cx="675" cy="836"/>
          </a:xfrm>
        </p:grpSpPr>
        <p:sp>
          <p:nvSpPr>
            <p:cNvPr id="792602" name="AutoShape 36">
              <a:extLst>
                <a:ext uri="{FF2B5EF4-FFF2-40B4-BE49-F238E27FC236}">
                  <a16:creationId xmlns:a16="http://schemas.microsoft.com/office/drawing/2014/main" id="{60322B9C-B6D9-49C4-A76F-8E7404BF1A5A}"/>
                </a:ext>
              </a:extLst>
            </p:cNvPr>
            <p:cNvSpPr>
              <a:spLocks/>
            </p:cNvSpPr>
            <p:nvPr/>
          </p:nvSpPr>
          <p:spPr bwMode="auto">
            <a:xfrm>
              <a:off x="4956" y="3094"/>
              <a:ext cx="140" cy="816"/>
            </a:xfrm>
            <a:prstGeom prst="rightBrace">
              <a:avLst>
                <a:gd name="adj1" fmla="val 48571"/>
                <a:gd name="adj2" fmla="val 50000"/>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2400">
                <a:latin typeface="Arial Narrow" panose="020B0606020202030204" pitchFamily="34" charset="0"/>
              </a:endParaRPr>
            </a:p>
          </p:txBody>
        </p:sp>
        <p:sp>
          <p:nvSpPr>
            <p:cNvPr id="792603" name="Text Box 37">
              <a:extLst>
                <a:ext uri="{FF2B5EF4-FFF2-40B4-BE49-F238E27FC236}">
                  <a16:creationId xmlns:a16="http://schemas.microsoft.com/office/drawing/2014/main" id="{02391922-C271-4792-860D-3B251BC0E7E5}"/>
                </a:ext>
              </a:extLst>
            </p:cNvPr>
            <p:cNvSpPr txBox="1">
              <a:spLocks noChangeArrowheads="1"/>
            </p:cNvSpPr>
            <p:nvPr/>
          </p:nvSpPr>
          <p:spPr bwMode="auto">
            <a:xfrm>
              <a:off x="5161" y="3074"/>
              <a:ext cx="470" cy="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zh-CN" altLang="en-GB" sz="1900">
                  <a:solidFill>
                    <a:srgbClr val="FF0000"/>
                  </a:solidFill>
                  <a:latin typeface="Calibri" panose="020F0502020204030204" pitchFamily="34" charset="0"/>
                  <a:ea typeface="微软雅黑" panose="020B0503020204020204" pitchFamily="34" charset="-122"/>
                  <a:cs typeface="msgothic"/>
                </a:rPr>
                <a:t>从可执行文件装入</a:t>
              </a:r>
            </a:p>
          </p:txBody>
        </p:sp>
      </p:grpSp>
      <p:sp>
        <p:nvSpPr>
          <p:cNvPr id="792604" name="Text Box 28">
            <a:extLst>
              <a:ext uri="{FF2B5EF4-FFF2-40B4-BE49-F238E27FC236}">
                <a16:creationId xmlns:a16="http://schemas.microsoft.com/office/drawing/2014/main" id="{BAC01C23-5B49-45A8-B837-3F402B0FD13C}"/>
              </a:ext>
            </a:extLst>
          </p:cNvPr>
          <p:cNvSpPr txBox="1">
            <a:spLocks noChangeArrowheads="1"/>
          </p:cNvSpPr>
          <p:nvPr/>
        </p:nvSpPr>
        <p:spPr bwMode="auto">
          <a:xfrm>
            <a:off x="292100" y="827088"/>
            <a:ext cx="326866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1900">
                <a:solidFill>
                  <a:srgbClr val="FF0000"/>
                </a:solidFill>
              </a:rPr>
              <a:t>程序</a:t>
            </a:r>
            <a:r>
              <a:rPr lang="en-US" altLang="zh-CN" sz="1900">
                <a:solidFill>
                  <a:srgbClr val="FF0000"/>
                </a:solidFill>
              </a:rPr>
              <a:t>(</a:t>
            </a:r>
            <a:r>
              <a:rPr lang="zh-CN" altLang="en-US" sz="1900">
                <a:solidFill>
                  <a:srgbClr val="FF0000"/>
                </a:solidFill>
              </a:rPr>
              <a:t>段</a:t>
            </a:r>
            <a:r>
              <a:rPr lang="en-US" altLang="zh-CN" sz="1900">
                <a:solidFill>
                  <a:srgbClr val="FF0000"/>
                </a:solidFill>
              </a:rPr>
              <a:t>)</a:t>
            </a:r>
            <a:r>
              <a:rPr lang="zh-CN" altLang="en-US" sz="1900">
                <a:solidFill>
                  <a:srgbClr val="FF0000"/>
                </a:solidFill>
              </a:rPr>
              <a:t>头表描述如何映射</a:t>
            </a:r>
          </a:p>
        </p:txBody>
      </p:sp>
      <p:sp>
        <p:nvSpPr>
          <p:cNvPr id="33794" name="Rectangle 2">
            <a:extLst>
              <a:ext uri="{FF2B5EF4-FFF2-40B4-BE49-F238E27FC236}">
                <a16:creationId xmlns:a16="http://schemas.microsoft.com/office/drawing/2014/main" id="{908B729B-0084-45EC-8E42-B6A20A360BA5}"/>
              </a:ext>
            </a:extLst>
          </p:cNvPr>
          <p:cNvSpPr>
            <a:spLocks noChangeArrowheads="1"/>
          </p:cNvSpPr>
          <p:nvPr/>
        </p:nvSpPr>
        <p:spPr bwMode="auto">
          <a:xfrm>
            <a:off x="247650" y="1554163"/>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ELF </a:t>
            </a:r>
            <a:r>
              <a:rPr lang="zh-CN" altLang="en-GB">
                <a:latin typeface="微软雅黑" panose="020B0503020204020204" pitchFamily="34" charset="-122"/>
                <a:ea typeface="微软雅黑" panose="020B0503020204020204" pitchFamily="34" charset="-122"/>
                <a:cs typeface="msgothic"/>
              </a:rPr>
              <a:t>头</a:t>
            </a:r>
          </a:p>
        </p:txBody>
      </p:sp>
      <p:sp>
        <p:nvSpPr>
          <p:cNvPr id="33795" name="Rectangle 3">
            <a:extLst>
              <a:ext uri="{FF2B5EF4-FFF2-40B4-BE49-F238E27FC236}">
                <a16:creationId xmlns:a16="http://schemas.microsoft.com/office/drawing/2014/main" id="{1DC92C1E-387B-4C25-8B98-7A422FB0DB6C}"/>
              </a:ext>
            </a:extLst>
          </p:cNvPr>
          <p:cNvSpPr>
            <a:spLocks noChangeArrowheads="1"/>
          </p:cNvSpPr>
          <p:nvPr/>
        </p:nvSpPr>
        <p:spPr bwMode="auto">
          <a:xfrm>
            <a:off x="247650" y="1989138"/>
            <a:ext cx="2971800" cy="695325"/>
          </a:xfrm>
          <a:prstGeom prst="rect">
            <a:avLst/>
          </a:prstGeom>
          <a:solidFill>
            <a:srgbClr val="993366">
              <a:alpha val="9000"/>
            </a:srgbClr>
          </a:solidFill>
          <a:ln w="25527">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2000">
                <a:solidFill>
                  <a:srgbClr val="3333CC"/>
                </a:solidFill>
                <a:latin typeface="微软雅黑" panose="020B0503020204020204" pitchFamily="34" charset="-122"/>
                <a:ea typeface="微软雅黑" panose="020B0503020204020204" pitchFamily="34" charset="-122"/>
                <a:cs typeface="msgothic"/>
              </a:rPr>
              <a:t>程序（段）头表</a:t>
            </a:r>
          </a:p>
        </p:txBody>
      </p:sp>
      <p:sp>
        <p:nvSpPr>
          <p:cNvPr id="792607" name="Rectangle 4">
            <a:extLst>
              <a:ext uri="{FF2B5EF4-FFF2-40B4-BE49-F238E27FC236}">
                <a16:creationId xmlns:a16="http://schemas.microsoft.com/office/drawing/2014/main" id="{A6EAC18C-556F-47D3-A10F-5D894347F26C}"/>
              </a:ext>
            </a:extLst>
          </p:cNvPr>
          <p:cNvSpPr>
            <a:spLocks noChangeArrowheads="1"/>
          </p:cNvSpPr>
          <p:nvPr/>
        </p:nvSpPr>
        <p:spPr bwMode="auto">
          <a:xfrm>
            <a:off x="247650" y="3119438"/>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.text </a:t>
            </a:r>
            <a:r>
              <a:rPr lang="zh-CN" altLang="en-GB">
                <a:latin typeface="微软雅黑" panose="020B0503020204020204" pitchFamily="34" charset="-122"/>
                <a:ea typeface="微软雅黑" panose="020B0503020204020204" pitchFamily="34" charset="-122"/>
                <a:cs typeface="msgothic"/>
              </a:rPr>
              <a:t>节</a:t>
            </a:r>
          </a:p>
        </p:txBody>
      </p:sp>
      <p:sp>
        <p:nvSpPr>
          <p:cNvPr id="33797" name="Rectangle 5">
            <a:extLst>
              <a:ext uri="{FF2B5EF4-FFF2-40B4-BE49-F238E27FC236}">
                <a16:creationId xmlns:a16="http://schemas.microsoft.com/office/drawing/2014/main" id="{E92128D8-19B5-4BB0-B9DE-068A48600631}"/>
              </a:ext>
            </a:extLst>
          </p:cNvPr>
          <p:cNvSpPr>
            <a:spLocks noChangeArrowheads="1"/>
          </p:cNvSpPr>
          <p:nvPr/>
        </p:nvSpPr>
        <p:spPr bwMode="auto">
          <a:xfrm>
            <a:off x="247650" y="3989388"/>
            <a:ext cx="2971800" cy="434975"/>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.data </a:t>
            </a:r>
            <a:r>
              <a:rPr lang="zh-CN" altLang="en-GB">
                <a:latin typeface="微软雅黑" panose="020B0503020204020204" pitchFamily="34" charset="-122"/>
                <a:ea typeface="微软雅黑" panose="020B0503020204020204" pitchFamily="34" charset="-122"/>
                <a:cs typeface="msgothic"/>
              </a:rPr>
              <a:t>节</a:t>
            </a:r>
          </a:p>
        </p:txBody>
      </p:sp>
      <p:sp>
        <p:nvSpPr>
          <p:cNvPr id="33798" name="Rectangle 6">
            <a:extLst>
              <a:ext uri="{FF2B5EF4-FFF2-40B4-BE49-F238E27FC236}">
                <a16:creationId xmlns:a16="http://schemas.microsoft.com/office/drawing/2014/main" id="{52323217-4A90-43B2-9059-0D77242CEB38}"/>
              </a:ext>
            </a:extLst>
          </p:cNvPr>
          <p:cNvSpPr>
            <a:spLocks noChangeArrowheads="1"/>
          </p:cNvSpPr>
          <p:nvPr/>
        </p:nvSpPr>
        <p:spPr bwMode="auto">
          <a:xfrm>
            <a:off x="247650" y="4424363"/>
            <a:ext cx="2971800" cy="433387"/>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.bss </a:t>
            </a:r>
            <a:r>
              <a:rPr lang="zh-CN" altLang="en-GB">
                <a:latin typeface="微软雅黑" panose="020B0503020204020204" pitchFamily="34" charset="-122"/>
                <a:ea typeface="微软雅黑" panose="020B0503020204020204" pitchFamily="34" charset="-122"/>
                <a:cs typeface="msgothic"/>
              </a:rPr>
              <a:t>节</a:t>
            </a:r>
          </a:p>
        </p:txBody>
      </p:sp>
      <p:sp>
        <p:nvSpPr>
          <p:cNvPr id="33799" name="Rectangle 7">
            <a:extLst>
              <a:ext uri="{FF2B5EF4-FFF2-40B4-BE49-F238E27FC236}">
                <a16:creationId xmlns:a16="http://schemas.microsoft.com/office/drawing/2014/main" id="{F1B35958-2D96-405B-B6CF-705572DD504D}"/>
              </a:ext>
            </a:extLst>
          </p:cNvPr>
          <p:cNvSpPr>
            <a:spLocks noChangeArrowheads="1"/>
          </p:cNvSpPr>
          <p:nvPr/>
        </p:nvSpPr>
        <p:spPr bwMode="auto">
          <a:xfrm>
            <a:off x="247650" y="4857750"/>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.symtab </a:t>
            </a:r>
            <a:r>
              <a:rPr lang="zh-CN" altLang="en-GB">
                <a:latin typeface="微软雅黑" panose="020B0503020204020204" pitchFamily="34" charset="-122"/>
                <a:ea typeface="微软雅黑" panose="020B0503020204020204" pitchFamily="34" charset="-122"/>
                <a:cs typeface="msgothic"/>
              </a:rPr>
              <a:t>节</a:t>
            </a:r>
          </a:p>
        </p:txBody>
      </p:sp>
      <p:sp>
        <p:nvSpPr>
          <p:cNvPr id="33802" name="Rectangle 10">
            <a:extLst>
              <a:ext uri="{FF2B5EF4-FFF2-40B4-BE49-F238E27FC236}">
                <a16:creationId xmlns:a16="http://schemas.microsoft.com/office/drawing/2014/main" id="{B0ECE9F5-3666-4598-9502-C017E247F065}"/>
              </a:ext>
            </a:extLst>
          </p:cNvPr>
          <p:cNvSpPr>
            <a:spLocks noChangeArrowheads="1"/>
          </p:cNvSpPr>
          <p:nvPr/>
        </p:nvSpPr>
        <p:spPr bwMode="auto">
          <a:xfrm>
            <a:off x="247650" y="5292725"/>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.debug </a:t>
            </a:r>
            <a:r>
              <a:rPr lang="zh-CN" altLang="en-GB">
                <a:latin typeface="微软雅黑" panose="020B0503020204020204" pitchFamily="34" charset="-122"/>
                <a:ea typeface="微软雅黑" panose="020B0503020204020204" pitchFamily="34" charset="-122"/>
                <a:cs typeface="msgothic"/>
              </a:rPr>
              <a:t>节</a:t>
            </a:r>
          </a:p>
        </p:txBody>
      </p:sp>
      <p:sp>
        <p:nvSpPr>
          <p:cNvPr id="792612" name="Rectangle 5">
            <a:extLst>
              <a:ext uri="{FF2B5EF4-FFF2-40B4-BE49-F238E27FC236}">
                <a16:creationId xmlns:a16="http://schemas.microsoft.com/office/drawing/2014/main" id="{24877545-5562-49CB-9C1F-A749BAF69A70}"/>
              </a:ext>
            </a:extLst>
          </p:cNvPr>
          <p:cNvSpPr>
            <a:spLocks noChangeArrowheads="1"/>
          </p:cNvSpPr>
          <p:nvPr/>
        </p:nvSpPr>
        <p:spPr bwMode="auto">
          <a:xfrm>
            <a:off x="247650" y="3554413"/>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.rodata </a:t>
            </a:r>
            <a:r>
              <a:rPr lang="zh-CN" altLang="en-GB">
                <a:latin typeface="微软雅黑" panose="020B0503020204020204" pitchFamily="34" charset="-122"/>
                <a:ea typeface="微软雅黑" panose="020B0503020204020204" pitchFamily="34" charset="-122"/>
                <a:cs typeface="msgothic"/>
              </a:rPr>
              <a:t>节</a:t>
            </a:r>
          </a:p>
        </p:txBody>
      </p:sp>
      <p:sp>
        <p:nvSpPr>
          <p:cNvPr id="40" name="Rectangle 10">
            <a:extLst>
              <a:ext uri="{FF2B5EF4-FFF2-40B4-BE49-F238E27FC236}">
                <a16:creationId xmlns:a16="http://schemas.microsoft.com/office/drawing/2014/main" id="{631B5E95-D356-41D5-AD23-67D57749F7D9}"/>
              </a:ext>
            </a:extLst>
          </p:cNvPr>
          <p:cNvSpPr>
            <a:spLocks noChangeArrowheads="1"/>
          </p:cNvSpPr>
          <p:nvPr/>
        </p:nvSpPr>
        <p:spPr bwMode="auto">
          <a:xfrm>
            <a:off x="247650" y="5727700"/>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.line </a:t>
            </a:r>
            <a:r>
              <a:rPr lang="zh-CN" altLang="en-GB">
                <a:latin typeface="微软雅黑" panose="020B0503020204020204" pitchFamily="34" charset="-122"/>
                <a:ea typeface="微软雅黑" panose="020B0503020204020204" pitchFamily="34" charset="-122"/>
                <a:cs typeface="msgothic"/>
              </a:rPr>
              <a:t>节</a:t>
            </a:r>
          </a:p>
        </p:txBody>
      </p:sp>
      <p:sp>
        <p:nvSpPr>
          <p:cNvPr id="792614" name="Rectangle 4">
            <a:extLst>
              <a:ext uri="{FF2B5EF4-FFF2-40B4-BE49-F238E27FC236}">
                <a16:creationId xmlns:a16="http://schemas.microsoft.com/office/drawing/2014/main" id="{E3F4770F-BCEE-4F33-9B92-46FBDE90E7BE}"/>
              </a:ext>
            </a:extLst>
          </p:cNvPr>
          <p:cNvSpPr>
            <a:spLocks noChangeArrowheads="1"/>
          </p:cNvSpPr>
          <p:nvPr/>
        </p:nvSpPr>
        <p:spPr bwMode="auto">
          <a:xfrm>
            <a:off x="247650" y="2684463"/>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.init </a:t>
            </a:r>
            <a:r>
              <a:rPr lang="zh-CN" altLang="en-GB">
                <a:latin typeface="微软雅黑" panose="020B0503020204020204" pitchFamily="34" charset="-122"/>
                <a:ea typeface="微软雅黑" panose="020B0503020204020204" pitchFamily="34" charset="-122"/>
                <a:cs typeface="msgothic"/>
              </a:rPr>
              <a:t>节</a:t>
            </a:r>
          </a:p>
        </p:txBody>
      </p:sp>
      <p:sp>
        <p:nvSpPr>
          <p:cNvPr id="42" name="Rectangle 10">
            <a:extLst>
              <a:ext uri="{FF2B5EF4-FFF2-40B4-BE49-F238E27FC236}">
                <a16:creationId xmlns:a16="http://schemas.microsoft.com/office/drawing/2014/main" id="{492F85D9-2D2B-42F9-8F1F-DF3AE95034CB}"/>
              </a:ext>
            </a:extLst>
          </p:cNvPr>
          <p:cNvSpPr>
            <a:spLocks noChangeArrowheads="1"/>
          </p:cNvSpPr>
          <p:nvPr/>
        </p:nvSpPr>
        <p:spPr bwMode="auto">
          <a:xfrm>
            <a:off x="247650" y="6162675"/>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.strtab </a:t>
            </a:r>
            <a:r>
              <a:rPr lang="zh-CN" altLang="en-GB">
                <a:latin typeface="微软雅黑" panose="020B0503020204020204" pitchFamily="34" charset="-122"/>
                <a:ea typeface="微软雅黑" panose="020B0503020204020204" pitchFamily="34" charset="-122"/>
                <a:cs typeface="msgothic"/>
              </a:rPr>
              <a:t>节</a:t>
            </a:r>
          </a:p>
        </p:txBody>
      </p:sp>
      <p:grpSp>
        <p:nvGrpSpPr>
          <p:cNvPr id="792616" name="Group 40">
            <a:extLst>
              <a:ext uri="{FF2B5EF4-FFF2-40B4-BE49-F238E27FC236}">
                <a16:creationId xmlns:a16="http://schemas.microsoft.com/office/drawing/2014/main" id="{75C16FA1-8498-4321-8EF7-1295AAC5AE2E}"/>
              </a:ext>
            </a:extLst>
          </p:cNvPr>
          <p:cNvGrpSpPr>
            <a:grpSpLocks/>
          </p:cNvGrpSpPr>
          <p:nvPr/>
        </p:nvGrpSpPr>
        <p:grpSpPr bwMode="auto">
          <a:xfrm>
            <a:off x="3322638" y="3990975"/>
            <a:ext cx="1652587" cy="1214438"/>
            <a:chOff x="2039" y="2533"/>
            <a:chExt cx="1114" cy="746"/>
          </a:xfrm>
        </p:grpSpPr>
        <p:sp>
          <p:nvSpPr>
            <p:cNvPr id="792617" name="Line 41">
              <a:extLst>
                <a:ext uri="{FF2B5EF4-FFF2-40B4-BE49-F238E27FC236}">
                  <a16:creationId xmlns:a16="http://schemas.microsoft.com/office/drawing/2014/main" id="{0CA64CAE-5AF4-47FD-B166-6D7E2DB6814F}"/>
                </a:ext>
              </a:extLst>
            </p:cNvPr>
            <p:cNvSpPr>
              <a:spLocks noChangeShapeType="1"/>
            </p:cNvSpPr>
            <p:nvPr/>
          </p:nvSpPr>
          <p:spPr bwMode="auto">
            <a:xfrm>
              <a:off x="2257" y="2823"/>
              <a:ext cx="896" cy="456"/>
            </a:xfrm>
            <a:prstGeom prst="line">
              <a:avLst/>
            </a:prstGeom>
            <a:noFill/>
            <a:ln w="38100">
              <a:solidFill>
                <a:srgbClr val="00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2618" name="AutoShape 42">
              <a:extLst>
                <a:ext uri="{FF2B5EF4-FFF2-40B4-BE49-F238E27FC236}">
                  <a16:creationId xmlns:a16="http://schemas.microsoft.com/office/drawing/2014/main" id="{FA1EAA18-8AA4-4F01-9557-536CFB412AF0}"/>
                </a:ext>
              </a:extLst>
            </p:cNvPr>
            <p:cNvSpPr>
              <a:spLocks/>
            </p:cNvSpPr>
            <p:nvPr/>
          </p:nvSpPr>
          <p:spPr bwMode="auto">
            <a:xfrm>
              <a:off x="2039" y="2533"/>
              <a:ext cx="192" cy="539"/>
            </a:xfrm>
            <a:prstGeom prst="rightBrace">
              <a:avLst>
                <a:gd name="adj1" fmla="val 23394"/>
                <a:gd name="adj2" fmla="val 50000"/>
              </a:avLst>
            </a:prstGeom>
            <a:noFill/>
            <a:ln w="38100">
              <a:solidFill>
                <a:srgbClr val="0066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92619" name="Group 43">
            <a:extLst>
              <a:ext uri="{FF2B5EF4-FFF2-40B4-BE49-F238E27FC236}">
                <a16:creationId xmlns:a16="http://schemas.microsoft.com/office/drawing/2014/main" id="{DDF1EBC8-E01A-4A38-8A79-B7E884DC78DE}"/>
              </a:ext>
            </a:extLst>
          </p:cNvPr>
          <p:cNvGrpSpPr>
            <a:grpSpLocks/>
          </p:cNvGrpSpPr>
          <p:nvPr/>
        </p:nvGrpSpPr>
        <p:grpSpPr bwMode="auto">
          <a:xfrm>
            <a:off x="3402013" y="1719263"/>
            <a:ext cx="1581150" cy="4122737"/>
            <a:chOff x="2157" y="1070"/>
            <a:chExt cx="996" cy="2597"/>
          </a:xfrm>
        </p:grpSpPr>
        <p:sp>
          <p:nvSpPr>
            <p:cNvPr id="792620" name="Line 44">
              <a:extLst>
                <a:ext uri="{FF2B5EF4-FFF2-40B4-BE49-F238E27FC236}">
                  <a16:creationId xmlns:a16="http://schemas.microsoft.com/office/drawing/2014/main" id="{3B3461F4-3104-4B89-A84C-D2E617566739}"/>
                </a:ext>
              </a:extLst>
            </p:cNvPr>
            <p:cNvSpPr>
              <a:spLocks noChangeShapeType="1"/>
            </p:cNvSpPr>
            <p:nvPr/>
          </p:nvSpPr>
          <p:spPr bwMode="auto">
            <a:xfrm>
              <a:off x="2313" y="1790"/>
              <a:ext cx="840" cy="187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2621" name="AutoShape 45">
              <a:extLst>
                <a:ext uri="{FF2B5EF4-FFF2-40B4-BE49-F238E27FC236}">
                  <a16:creationId xmlns:a16="http://schemas.microsoft.com/office/drawing/2014/main" id="{E92C5E2C-FDE3-4D57-AB0E-F053F758BE12}"/>
                </a:ext>
              </a:extLst>
            </p:cNvPr>
            <p:cNvSpPr>
              <a:spLocks/>
            </p:cNvSpPr>
            <p:nvPr/>
          </p:nvSpPr>
          <p:spPr bwMode="auto">
            <a:xfrm>
              <a:off x="2157" y="1070"/>
              <a:ext cx="129" cy="1417"/>
            </a:xfrm>
            <a:prstGeom prst="rightBrace">
              <a:avLst>
                <a:gd name="adj1" fmla="val 91537"/>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92622" name="Text Box 46">
            <a:extLst>
              <a:ext uri="{FF2B5EF4-FFF2-40B4-BE49-F238E27FC236}">
                <a16:creationId xmlns:a16="http://schemas.microsoft.com/office/drawing/2014/main" id="{B39E4679-D835-4A33-AB88-C91E3391E92F}"/>
              </a:ext>
            </a:extLst>
          </p:cNvPr>
          <p:cNvSpPr txBox="1">
            <a:spLocks noChangeArrowheads="1"/>
          </p:cNvSpPr>
          <p:nvPr/>
        </p:nvSpPr>
        <p:spPr bwMode="auto">
          <a:xfrm>
            <a:off x="8026400" y="898525"/>
            <a:ext cx="841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t>1GB</a:t>
            </a:r>
          </a:p>
        </p:txBody>
      </p:sp>
      <p:sp>
        <p:nvSpPr>
          <p:cNvPr id="792623" name="Text Box 47">
            <a:extLst>
              <a:ext uri="{FF2B5EF4-FFF2-40B4-BE49-F238E27FC236}">
                <a16:creationId xmlns:a16="http://schemas.microsoft.com/office/drawing/2014/main" id="{7385FF12-8FE2-4638-A516-18A96255F7FC}"/>
              </a:ext>
            </a:extLst>
          </p:cNvPr>
          <p:cNvSpPr txBox="1">
            <a:spLocks noChangeArrowheads="1"/>
          </p:cNvSpPr>
          <p:nvPr/>
        </p:nvSpPr>
        <p:spPr bwMode="auto">
          <a:xfrm>
            <a:off x="3581400" y="1808163"/>
            <a:ext cx="1349375" cy="1311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latin typeface="微软雅黑" panose="020B0503020204020204" pitchFamily="34" charset="-122"/>
                <a:ea typeface="微软雅黑" panose="020B0503020204020204" pitchFamily="34" charset="-122"/>
              </a:rPr>
              <a:t>	</a:t>
            </a:r>
            <a:r>
              <a:rPr lang="zh-CN" altLang="en-US" sz="2000">
                <a:solidFill>
                  <a:srgbClr val="3333CC"/>
                </a:solidFill>
                <a:latin typeface="微软雅黑" panose="020B0503020204020204" pitchFamily="34" charset="-122"/>
                <a:ea typeface="微软雅黑" panose="020B0503020204020204" pitchFamily="34" charset="-122"/>
              </a:rPr>
              <a:t>从高地址向低地址增长！</a:t>
            </a:r>
          </a:p>
        </p:txBody>
      </p:sp>
      <p:sp>
        <p:nvSpPr>
          <p:cNvPr id="792624" name="Text Box 48">
            <a:extLst>
              <a:ext uri="{FF2B5EF4-FFF2-40B4-BE49-F238E27FC236}">
                <a16:creationId xmlns:a16="http://schemas.microsoft.com/office/drawing/2014/main" id="{ED09C36C-57BB-4191-A9C1-A021D2891715}"/>
              </a:ext>
            </a:extLst>
          </p:cNvPr>
          <p:cNvSpPr txBox="1">
            <a:spLocks noChangeArrowheads="1"/>
          </p:cNvSpPr>
          <p:nvPr/>
        </p:nvSpPr>
        <p:spPr bwMode="auto">
          <a:xfrm>
            <a:off x="7993063" y="6308725"/>
            <a:ext cx="90011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latin typeface="微软雅黑" panose="020B0503020204020204" pitchFamily="34" charset="-122"/>
                <a:ea typeface="微软雅黑" panose="020B0503020204020204" pitchFamily="34" charset="-122"/>
                <a:hlinkClick r:id="" action="ppaction://hlinkshowjump?jump=previousslide"/>
              </a:rPr>
              <a:t>BACK</a:t>
            </a:r>
            <a:endParaRPr lang="en-US" altLang="zh-CN" sz="2000">
              <a:latin typeface="微软雅黑" panose="020B0503020204020204" pitchFamily="34" charset="-122"/>
              <a:ea typeface="微软雅黑" panose="020B0503020204020204" pitchFamily="34" charset="-122"/>
            </a:endParaRPr>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a:extLst>
              <a:ext uri="{FF2B5EF4-FFF2-40B4-BE49-F238E27FC236}">
                <a16:creationId xmlns:a16="http://schemas.microsoft.com/office/drawing/2014/main" id="{3773521F-C4AF-4EC4-94E0-A39F2DE12221}"/>
              </a:ext>
            </a:extLst>
          </p:cNvPr>
          <p:cNvSpPr>
            <a:spLocks noGrp="1" noChangeArrowheads="1"/>
          </p:cNvSpPr>
          <p:nvPr>
            <p:ph type="title"/>
          </p:nvPr>
        </p:nvSpPr>
        <p:spPr>
          <a:xfrm>
            <a:off x="457200" y="98425"/>
            <a:ext cx="8229600" cy="561975"/>
          </a:xfrm>
        </p:spPr>
        <p:txBody>
          <a:bodyPr/>
          <a:lstStyle/>
          <a:p>
            <a:r>
              <a:rPr lang="zh-CN" altLang="en-US" sz="3600"/>
              <a:t>结构体数据的分配和访问 </a:t>
            </a:r>
          </a:p>
        </p:txBody>
      </p:sp>
      <p:sp>
        <p:nvSpPr>
          <p:cNvPr id="580611" name="Rectangle 3">
            <a:extLst>
              <a:ext uri="{FF2B5EF4-FFF2-40B4-BE49-F238E27FC236}">
                <a16:creationId xmlns:a16="http://schemas.microsoft.com/office/drawing/2014/main" id="{EE5C863F-5993-4FD8-B212-7A8CEDCB1934}"/>
              </a:ext>
            </a:extLst>
          </p:cNvPr>
          <p:cNvSpPr>
            <a:spLocks noGrp="1" noChangeArrowheads="1"/>
          </p:cNvSpPr>
          <p:nvPr>
            <p:ph type="body" idx="1"/>
          </p:nvPr>
        </p:nvSpPr>
        <p:spPr>
          <a:xfrm>
            <a:off x="476250" y="728663"/>
            <a:ext cx="8229600" cy="5218112"/>
          </a:xfrm>
        </p:spPr>
        <p:txBody>
          <a:bodyPr/>
          <a:lstStyle/>
          <a:p>
            <a:r>
              <a:rPr lang="zh-CN" altLang="en-US" sz="2000">
                <a:latin typeface="微软雅黑" panose="020B0503020204020204" pitchFamily="34" charset="-122"/>
                <a:ea typeface="微软雅黑" panose="020B0503020204020204" pitchFamily="34" charset="-122"/>
              </a:rPr>
              <a:t>结构体成员在内存的存放和访问 </a:t>
            </a:r>
          </a:p>
          <a:p>
            <a:pPr lvl="1"/>
            <a:r>
              <a:rPr lang="zh-CN" altLang="en-US">
                <a:latin typeface="微软雅黑" panose="020B0503020204020204" pitchFamily="34" charset="-122"/>
                <a:ea typeface="微软雅黑" panose="020B0503020204020204" pitchFamily="34" charset="-122"/>
              </a:rPr>
              <a:t>分配在栈中的</a:t>
            </a:r>
            <a:r>
              <a:rPr lang="en-US" altLang="zh-CN">
                <a:latin typeface="微软雅黑" panose="020B0503020204020204" pitchFamily="34" charset="-122"/>
                <a:ea typeface="微软雅黑" panose="020B0503020204020204" pitchFamily="34" charset="-122"/>
              </a:rPr>
              <a:t>auto</a:t>
            </a:r>
            <a:r>
              <a:rPr lang="zh-CN" altLang="en-US">
                <a:latin typeface="微软雅黑" panose="020B0503020204020204" pitchFamily="34" charset="-122"/>
                <a:ea typeface="微软雅黑" panose="020B0503020204020204" pitchFamily="34" charset="-122"/>
              </a:rPr>
              <a:t>结构型变量的首地址由</a:t>
            </a:r>
            <a:r>
              <a:rPr lang="en-US" altLang="zh-CN">
                <a:latin typeface="微软雅黑" panose="020B0503020204020204" pitchFamily="34" charset="-122"/>
                <a:ea typeface="微软雅黑" panose="020B0503020204020204" pitchFamily="34" charset="-122"/>
              </a:rPr>
              <a:t>EBP</a:t>
            </a:r>
            <a:r>
              <a:rPr lang="zh-CN" altLang="en-US">
                <a:latin typeface="微软雅黑" panose="020B0503020204020204" pitchFamily="34" charset="-122"/>
                <a:ea typeface="微软雅黑" panose="020B0503020204020204" pitchFamily="34" charset="-122"/>
              </a:rPr>
              <a:t>或</a:t>
            </a:r>
            <a:r>
              <a:rPr lang="en-US" altLang="zh-CN">
                <a:latin typeface="微软雅黑" panose="020B0503020204020204" pitchFamily="34" charset="-122"/>
                <a:ea typeface="微软雅黑" panose="020B0503020204020204" pitchFamily="34" charset="-122"/>
              </a:rPr>
              <a:t>ESP</a:t>
            </a:r>
            <a:r>
              <a:rPr lang="zh-CN" altLang="en-US">
                <a:latin typeface="微软雅黑" panose="020B0503020204020204" pitchFamily="34" charset="-122"/>
                <a:ea typeface="微软雅黑" panose="020B0503020204020204" pitchFamily="34" charset="-122"/>
              </a:rPr>
              <a:t>来定位</a:t>
            </a:r>
          </a:p>
          <a:p>
            <a:pPr lvl="1"/>
            <a:r>
              <a:rPr lang="zh-CN" altLang="en-US">
                <a:latin typeface="微软雅黑" panose="020B0503020204020204" pitchFamily="34" charset="-122"/>
                <a:ea typeface="微软雅黑" panose="020B0503020204020204" pitchFamily="34" charset="-122"/>
              </a:rPr>
              <a:t>分配在静态区的结构型变量首地址是一个确定的静态区地址</a:t>
            </a:r>
          </a:p>
          <a:p>
            <a:pPr lvl="1"/>
            <a:r>
              <a:rPr lang="zh-CN" altLang="en-US">
                <a:latin typeface="微软雅黑" panose="020B0503020204020204" pitchFamily="34" charset="-122"/>
                <a:ea typeface="微软雅黑" panose="020B0503020204020204" pitchFamily="34" charset="-122"/>
              </a:rPr>
              <a:t>结构型变量 </a:t>
            </a:r>
            <a:r>
              <a:rPr lang="en-US" altLang="zh-CN">
                <a:latin typeface="微软雅黑" panose="020B0503020204020204" pitchFamily="34" charset="-122"/>
                <a:ea typeface="微软雅黑" panose="020B0503020204020204" pitchFamily="34" charset="-122"/>
              </a:rPr>
              <a:t>x </a:t>
            </a:r>
            <a:r>
              <a:rPr lang="zh-CN" altLang="en-US">
                <a:latin typeface="微软雅黑" panose="020B0503020204020204" pitchFamily="34" charset="-122"/>
                <a:ea typeface="微软雅黑" panose="020B0503020204020204" pitchFamily="34" charset="-122"/>
              </a:rPr>
              <a:t>各成员首址可用“基址加偏移量”的寻址方式</a:t>
            </a:r>
            <a:r>
              <a:rPr lang="zh-CN" altLang="en-US"/>
              <a:t>  </a:t>
            </a:r>
          </a:p>
          <a:p>
            <a:pPr lvl="1"/>
            <a:endParaRPr lang="zh-CN" altLang="en-US"/>
          </a:p>
          <a:p>
            <a:endParaRPr lang="zh-CN" altLang="en-US"/>
          </a:p>
        </p:txBody>
      </p:sp>
      <p:sp>
        <p:nvSpPr>
          <p:cNvPr id="580613" name="Rectangle 5">
            <a:extLst>
              <a:ext uri="{FF2B5EF4-FFF2-40B4-BE49-F238E27FC236}">
                <a16:creationId xmlns:a16="http://schemas.microsoft.com/office/drawing/2014/main" id="{4588B9C8-9F4F-4862-925E-1E8D7E4F750B}"/>
              </a:ext>
            </a:extLst>
          </p:cNvPr>
          <p:cNvSpPr>
            <a:spLocks noChangeArrowheads="1"/>
          </p:cNvSpPr>
          <p:nvPr/>
        </p:nvSpPr>
        <p:spPr bwMode="auto">
          <a:xfrm>
            <a:off x="701675" y="4373563"/>
            <a:ext cx="77851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a:t>struct cont_info x={“0000000”, “ZhangS”, 210022, “273 long street, High Building #3015”, “12345678”}</a:t>
            </a:r>
            <a:r>
              <a:rPr lang="zh-CN" altLang="en-US"/>
              <a:t>；</a:t>
            </a:r>
          </a:p>
        </p:txBody>
      </p:sp>
      <p:sp>
        <p:nvSpPr>
          <p:cNvPr id="580614" name="Rectangle 6">
            <a:extLst>
              <a:ext uri="{FF2B5EF4-FFF2-40B4-BE49-F238E27FC236}">
                <a16:creationId xmlns:a16="http://schemas.microsoft.com/office/drawing/2014/main" id="{DF990873-31DB-43DB-B12D-513734E6BDD3}"/>
              </a:ext>
            </a:extLst>
          </p:cNvPr>
          <p:cNvSpPr>
            <a:spLocks noChangeArrowheads="1"/>
          </p:cNvSpPr>
          <p:nvPr/>
        </p:nvSpPr>
        <p:spPr bwMode="auto">
          <a:xfrm>
            <a:off x="2951163" y="2403475"/>
            <a:ext cx="610235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若变量</a:t>
            </a:r>
            <a:r>
              <a:rPr lang="en-US" altLang="zh-CN"/>
              <a:t>x</a:t>
            </a:r>
            <a:r>
              <a:rPr lang="zh-CN" altLang="en-US"/>
              <a:t>分配在地址</a:t>
            </a:r>
            <a:r>
              <a:rPr lang="en-US" altLang="zh-CN"/>
              <a:t>0x8049200</a:t>
            </a:r>
            <a:r>
              <a:rPr lang="zh-CN" altLang="en-US"/>
              <a:t>开始的区域，那么</a:t>
            </a:r>
            <a:r>
              <a:rPr lang="en-US" altLang="zh-CN"/>
              <a:t>x=&amp;(x.id)=0x8049200</a:t>
            </a:r>
            <a:r>
              <a:rPr lang="zh-CN" altLang="en-US">
                <a:solidFill>
                  <a:srgbClr val="3333CC"/>
                </a:solidFill>
              </a:rPr>
              <a:t>（若</a:t>
            </a:r>
            <a:r>
              <a:rPr lang="en-US" altLang="zh-CN">
                <a:solidFill>
                  <a:srgbClr val="3333CC"/>
                </a:solidFill>
              </a:rPr>
              <a:t>x</a:t>
            </a:r>
            <a:r>
              <a:rPr lang="zh-CN" altLang="en-US">
                <a:solidFill>
                  <a:srgbClr val="3333CC"/>
                </a:solidFill>
              </a:rPr>
              <a:t>在</a:t>
            </a:r>
            <a:r>
              <a:rPr lang="en-US" altLang="zh-CN">
                <a:solidFill>
                  <a:srgbClr val="3333CC"/>
                </a:solidFill>
              </a:rPr>
              <a:t>EDX</a:t>
            </a:r>
            <a:r>
              <a:rPr lang="zh-CN" altLang="en-US">
                <a:solidFill>
                  <a:srgbClr val="3333CC"/>
                </a:solidFill>
              </a:rPr>
              <a:t>中）</a:t>
            </a:r>
          </a:p>
          <a:p>
            <a:pPr eaLnBrk="1" hangingPunct="1"/>
            <a:r>
              <a:rPr lang="en-US" altLang="zh-CN"/>
              <a:t>&amp;(x.name)= 0x8049200</a:t>
            </a:r>
            <a:r>
              <a:rPr lang="en-US" altLang="zh-CN">
                <a:solidFill>
                  <a:srgbClr val="FF0000"/>
                </a:solidFill>
              </a:rPr>
              <a:t>+8</a:t>
            </a:r>
            <a:r>
              <a:rPr lang="en-US" altLang="zh-CN"/>
              <a:t>=0x8049208</a:t>
            </a:r>
          </a:p>
          <a:p>
            <a:pPr eaLnBrk="1" hangingPunct="1"/>
            <a:r>
              <a:rPr lang="en-US" altLang="zh-CN"/>
              <a:t>&amp;(x.post)= 0x8049200</a:t>
            </a:r>
            <a:r>
              <a:rPr lang="en-US" altLang="zh-CN">
                <a:solidFill>
                  <a:srgbClr val="FF0000"/>
                </a:solidFill>
              </a:rPr>
              <a:t>+8+12</a:t>
            </a:r>
            <a:r>
              <a:rPr lang="en-US" altLang="zh-CN"/>
              <a:t>=0x8049214</a:t>
            </a:r>
          </a:p>
          <a:p>
            <a:pPr eaLnBrk="1" hangingPunct="1"/>
            <a:r>
              <a:rPr lang="en-US" altLang="zh-CN"/>
              <a:t>&amp;(x.address)=0x8049200</a:t>
            </a:r>
            <a:r>
              <a:rPr lang="en-US" altLang="zh-CN">
                <a:solidFill>
                  <a:srgbClr val="FF0000"/>
                </a:solidFill>
              </a:rPr>
              <a:t>+8+12+4</a:t>
            </a:r>
            <a:r>
              <a:rPr lang="en-US" altLang="zh-CN"/>
              <a:t>=0x8049218</a:t>
            </a:r>
          </a:p>
          <a:p>
            <a:pPr eaLnBrk="1" hangingPunct="1"/>
            <a:r>
              <a:rPr lang="en-US" altLang="zh-CN"/>
              <a:t>&amp;(x.phone)=0x8049200</a:t>
            </a:r>
            <a:r>
              <a:rPr lang="en-US" altLang="zh-CN">
                <a:solidFill>
                  <a:srgbClr val="FF0000"/>
                </a:solidFill>
              </a:rPr>
              <a:t>+8+12+4+100</a:t>
            </a:r>
            <a:r>
              <a:rPr lang="en-US" altLang="zh-CN"/>
              <a:t>=0x804927C</a:t>
            </a:r>
          </a:p>
          <a:p>
            <a:endParaRPr lang="zh-CN" altLang="en-US" b="0">
              <a:latin typeface="Arial" panose="020B0604020202020204" pitchFamily="34" charset="0"/>
              <a:ea typeface="宋体" panose="02010600030101010101" pitchFamily="2" charset="-122"/>
            </a:endParaRPr>
          </a:p>
        </p:txBody>
      </p:sp>
      <p:sp>
        <p:nvSpPr>
          <p:cNvPr id="580615" name="Rectangle 7">
            <a:extLst>
              <a:ext uri="{FF2B5EF4-FFF2-40B4-BE49-F238E27FC236}">
                <a16:creationId xmlns:a16="http://schemas.microsoft.com/office/drawing/2014/main" id="{B66938F2-D38C-44E1-819F-F99DCC3737CC}"/>
              </a:ext>
            </a:extLst>
          </p:cNvPr>
          <p:cNvSpPr>
            <a:spLocks noChangeArrowheads="1"/>
          </p:cNvSpPr>
          <p:nvPr/>
        </p:nvSpPr>
        <p:spPr bwMode="auto">
          <a:xfrm>
            <a:off x="250825" y="5127625"/>
            <a:ext cx="8532813"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15000"/>
              </a:lnSpc>
            </a:pPr>
            <a:r>
              <a:rPr lang="en-US" altLang="zh-CN" sz="1900">
                <a:solidFill>
                  <a:srgbClr val="FF0000"/>
                </a:solidFill>
              </a:rPr>
              <a:t>x</a:t>
            </a:r>
            <a:r>
              <a:rPr lang="zh-CN" altLang="en-US" sz="1900">
                <a:solidFill>
                  <a:srgbClr val="FF0000"/>
                </a:solidFill>
              </a:rPr>
              <a:t>初始化后，在地址</a:t>
            </a:r>
            <a:r>
              <a:rPr lang="en-US" altLang="zh-CN" sz="1900">
                <a:solidFill>
                  <a:srgbClr val="FF0000"/>
                </a:solidFill>
              </a:rPr>
              <a:t>0x8049208</a:t>
            </a:r>
            <a:r>
              <a:rPr lang="zh-CN" altLang="en-US" sz="1900">
                <a:solidFill>
                  <a:srgbClr val="FF0000"/>
                </a:solidFill>
              </a:rPr>
              <a:t>到</a:t>
            </a:r>
            <a:r>
              <a:rPr lang="en-US" altLang="zh-CN" sz="1900">
                <a:solidFill>
                  <a:srgbClr val="FF0000"/>
                </a:solidFill>
              </a:rPr>
              <a:t>0x804920D</a:t>
            </a:r>
            <a:r>
              <a:rPr lang="zh-CN" altLang="en-US" sz="1900">
                <a:solidFill>
                  <a:srgbClr val="FF0000"/>
                </a:solidFill>
              </a:rPr>
              <a:t>处是字符串“</a:t>
            </a:r>
            <a:r>
              <a:rPr lang="en-US" altLang="zh-CN" sz="1900">
                <a:solidFill>
                  <a:srgbClr val="FF0000"/>
                </a:solidFill>
              </a:rPr>
              <a:t>ZhangS”</a:t>
            </a:r>
            <a:r>
              <a:rPr lang="zh-CN" altLang="en-US" sz="1900">
                <a:solidFill>
                  <a:srgbClr val="FF0000"/>
                </a:solidFill>
              </a:rPr>
              <a:t>， </a:t>
            </a:r>
            <a:r>
              <a:rPr lang="en-US" altLang="zh-CN" sz="1900">
                <a:solidFill>
                  <a:srgbClr val="FF0000"/>
                </a:solidFill>
              </a:rPr>
              <a:t>0x804920E</a:t>
            </a:r>
            <a:r>
              <a:rPr lang="zh-CN" altLang="en-US" sz="1900">
                <a:solidFill>
                  <a:srgbClr val="FF0000"/>
                </a:solidFill>
              </a:rPr>
              <a:t>处是字符‘</a:t>
            </a:r>
            <a:r>
              <a:rPr lang="en-US" altLang="zh-CN" sz="1900">
                <a:solidFill>
                  <a:srgbClr val="FF0000"/>
                </a:solidFill>
              </a:rPr>
              <a:t>\0’</a:t>
            </a:r>
            <a:r>
              <a:rPr lang="zh-CN" altLang="en-US" sz="1900">
                <a:solidFill>
                  <a:srgbClr val="FF0000"/>
                </a:solidFill>
              </a:rPr>
              <a:t>，从</a:t>
            </a:r>
            <a:r>
              <a:rPr lang="en-US" altLang="zh-CN" sz="1900">
                <a:solidFill>
                  <a:srgbClr val="FF0000"/>
                </a:solidFill>
              </a:rPr>
              <a:t>0x804920F</a:t>
            </a:r>
            <a:r>
              <a:rPr lang="zh-CN" altLang="en-US" sz="1900">
                <a:solidFill>
                  <a:srgbClr val="FF0000"/>
                </a:solidFill>
              </a:rPr>
              <a:t>到</a:t>
            </a:r>
            <a:r>
              <a:rPr lang="en-US" altLang="zh-CN" sz="1900">
                <a:solidFill>
                  <a:srgbClr val="FF0000"/>
                </a:solidFill>
              </a:rPr>
              <a:t>0x8049213</a:t>
            </a:r>
            <a:r>
              <a:rPr lang="zh-CN" altLang="en-US" sz="1900">
                <a:solidFill>
                  <a:srgbClr val="FF0000"/>
                </a:solidFill>
              </a:rPr>
              <a:t>处都是空字符。</a:t>
            </a:r>
            <a:r>
              <a:rPr lang="zh-CN" altLang="en-US" b="0"/>
              <a:t> </a:t>
            </a:r>
          </a:p>
        </p:txBody>
      </p:sp>
      <p:sp>
        <p:nvSpPr>
          <p:cNvPr id="580616" name="Rectangle 8">
            <a:extLst>
              <a:ext uri="{FF2B5EF4-FFF2-40B4-BE49-F238E27FC236}">
                <a16:creationId xmlns:a16="http://schemas.microsoft.com/office/drawing/2014/main" id="{E23D378F-8F23-4646-8EE4-58045B1D8884}"/>
              </a:ext>
            </a:extLst>
          </p:cNvPr>
          <p:cNvSpPr>
            <a:spLocks noChangeArrowheads="1"/>
          </p:cNvSpPr>
          <p:nvPr/>
        </p:nvSpPr>
        <p:spPr bwMode="auto">
          <a:xfrm>
            <a:off x="161925" y="5980113"/>
            <a:ext cx="8823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a:solidFill>
                  <a:srgbClr val="3333CC"/>
                </a:solidFill>
              </a:rPr>
              <a:t>“</a:t>
            </a:r>
            <a:r>
              <a:rPr lang="en-US" altLang="zh-CN" sz="2000">
                <a:solidFill>
                  <a:srgbClr val="3333CC"/>
                </a:solidFill>
              </a:rPr>
              <a:t>unsigned xpost=x.post;”</a:t>
            </a:r>
            <a:r>
              <a:rPr lang="zh-CN" altLang="en-US" sz="2000">
                <a:solidFill>
                  <a:srgbClr val="3333CC"/>
                </a:solidFill>
              </a:rPr>
              <a:t>对应汇编指令为“</a:t>
            </a:r>
            <a:r>
              <a:rPr lang="en-US" altLang="zh-CN" sz="2000">
                <a:solidFill>
                  <a:srgbClr val="3333CC"/>
                </a:solidFill>
              </a:rPr>
              <a:t>movl 20(%edx), %eax”</a:t>
            </a:r>
            <a:r>
              <a:rPr lang="en-US" altLang="zh-CN" b="0">
                <a:latin typeface="Arial" panose="020B0604020202020204" pitchFamily="34" charset="0"/>
                <a:ea typeface="宋体" panose="02010600030101010101" pitchFamily="2" charset="-122"/>
              </a:rPr>
              <a:t> </a:t>
            </a:r>
            <a:endParaRPr lang="zh-CN" altLang="en-US" b="0">
              <a:latin typeface="Arial" panose="020B0604020202020204" pitchFamily="34" charset="0"/>
              <a:ea typeface="宋体" panose="02010600030101010101" pitchFamily="2" charset="-122"/>
            </a:endParaRPr>
          </a:p>
        </p:txBody>
      </p:sp>
      <p:sp>
        <p:nvSpPr>
          <p:cNvPr id="580617" name="Rectangle 9">
            <a:extLst>
              <a:ext uri="{FF2B5EF4-FFF2-40B4-BE49-F238E27FC236}">
                <a16:creationId xmlns:a16="http://schemas.microsoft.com/office/drawing/2014/main" id="{826754A9-EA47-4C48-91EC-AF4B96A7BB00}"/>
              </a:ext>
            </a:extLst>
          </p:cNvPr>
          <p:cNvSpPr>
            <a:spLocks noChangeArrowheads="1"/>
          </p:cNvSpPr>
          <p:nvPr/>
        </p:nvSpPr>
        <p:spPr bwMode="auto">
          <a:xfrm>
            <a:off x="69850" y="2493963"/>
            <a:ext cx="3016250" cy="2014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0000FF"/>
                </a:solidFill>
                <a:latin typeface="微软雅黑" panose="020B0503020204020204" pitchFamily="34" charset="-122"/>
                <a:ea typeface="微软雅黑" panose="020B0503020204020204" pitchFamily="34" charset="-122"/>
              </a:rPr>
              <a:t>struct cont_info {</a:t>
            </a:r>
          </a:p>
          <a:p>
            <a:r>
              <a:rPr lang="en-US" altLang="zh-CN">
                <a:solidFill>
                  <a:srgbClr val="0000FF"/>
                </a:solidFill>
                <a:latin typeface="微软雅黑" panose="020B0503020204020204" pitchFamily="34" charset="-122"/>
                <a:ea typeface="微软雅黑" panose="020B0503020204020204" pitchFamily="34" charset="-122"/>
              </a:rPr>
              <a:t>         char id[8];</a:t>
            </a:r>
          </a:p>
          <a:p>
            <a:r>
              <a:rPr lang="en-US" altLang="zh-CN">
                <a:solidFill>
                  <a:srgbClr val="0000FF"/>
                </a:solidFill>
                <a:latin typeface="微软雅黑" panose="020B0503020204020204" pitchFamily="34" charset="-122"/>
                <a:ea typeface="微软雅黑" panose="020B0503020204020204" pitchFamily="34" charset="-122"/>
              </a:rPr>
              <a:t>         char name [12];</a:t>
            </a:r>
          </a:p>
          <a:p>
            <a:r>
              <a:rPr lang="en-US" altLang="zh-CN">
                <a:solidFill>
                  <a:srgbClr val="0000FF"/>
                </a:solidFill>
                <a:latin typeface="微软雅黑" panose="020B0503020204020204" pitchFamily="34" charset="-122"/>
                <a:ea typeface="微软雅黑" panose="020B0503020204020204" pitchFamily="34" charset="-122"/>
              </a:rPr>
              <a:t>         unsigned post;</a:t>
            </a:r>
          </a:p>
          <a:p>
            <a:r>
              <a:rPr lang="en-US" altLang="zh-CN">
                <a:solidFill>
                  <a:srgbClr val="0000FF"/>
                </a:solidFill>
                <a:latin typeface="微软雅黑" panose="020B0503020204020204" pitchFamily="34" charset="-122"/>
                <a:ea typeface="微软雅黑" panose="020B0503020204020204" pitchFamily="34" charset="-122"/>
              </a:rPr>
              <a:t>         char address[100];</a:t>
            </a:r>
          </a:p>
          <a:p>
            <a:r>
              <a:rPr lang="en-US" altLang="zh-CN">
                <a:solidFill>
                  <a:srgbClr val="0000FF"/>
                </a:solidFill>
                <a:latin typeface="微软雅黑" panose="020B0503020204020204" pitchFamily="34" charset="-122"/>
                <a:ea typeface="微软雅黑" panose="020B0503020204020204" pitchFamily="34" charset="-122"/>
              </a:rPr>
              <a:t>         char phone[20];</a:t>
            </a:r>
          </a:p>
          <a:p>
            <a:r>
              <a:rPr lang="en-US" altLang="zh-CN">
                <a:solidFill>
                  <a:srgbClr val="0000FF"/>
                </a:solidFill>
                <a:latin typeface="微软雅黑" panose="020B0503020204020204" pitchFamily="34" charset="-122"/>
                <a:ea typeface="微软雅黑" panose="020B0503020204020204" pitchFamily="34" charset="-122"/>
              </a:rPr>
              <a:t> };</a:t>
            </a:r>
            <a:endParaRPr lang="zh-CN" altLang="en-US">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0611">
                                            <p:txEl>
                                              <p:pRg st="1" end="1"/>
                                            </p:txEl>
                                          </p:spTgt>
                                        </p:tgtEl>
                                        <p:attrNameLst>
                                          <p:attrName>style.visibility</p:attrName>
                                        </p:attrNameLst>
                                      </p:cBhvr>
                                      <p:to>
                                        <p:strVal val="visible"/>
                                      </p:to>
                                    </p:set>
                                    <p:animEffect transition="in" filter="blinds(horizontal)">
                                      <p:cBhvr>
                                        <p:cTn id="7" dur="500"/>
                                        <p:tgtEl>
                                          <p:spTgt spid="5806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80611">
                                            <p:txEl>
                                              <p:pRg st="2" end="2"/>
                                            </p:txEl>
                                          </p:spTgt>
                                        </p:tgtEl>
                                        <p:attrNameLst>
                                          <p:attrName>style.visibility</p:attrName>
                                        </p:attrNameLst>
                                      </p:cBhvr>
                                      <p:to>
                                        <p:strVal val="visible"/>
                                      </p:to>
                                    </p:set>
                                    <p:animEffect transition="in" filter="blinds(horizontal)">
                                      <p:cBhvr>
                                        <p:cTn id="12" dur="500"/>
                                        <p:tgtEl>
                                          <p:spTgt spid="5806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80611">
                                            <p:txEl>
                                              <p:pRg st="3" end="3"/>
                                            </p:txEl>
                                          </p:spTgt>
                                        </p:tgtEl>
                                        <p:attrNameLst>
                                          <p:attrName>style.visibility</p:attrName>
                                        </p:attrNameLst>
                                      </p:cBhvr>
                                      <p:to>
                                        <p:strVal val="visible"/>
                                      </p:to>
                                    </p:set>
                                    <p:animEffect transition="in" filter="blinds(horizontal)">
                                      <p:cBhvr>
                                        <p:cTn id="17" dur="500"/>
                                        <p:tgtEl>
                                          <p:spTgt spid="58061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0617"/>
                                        </p:tgtEl>
                                        <p:attrNameLst>
                                          <p:attrName>style.visibility</p:attrName>
                                        </p:attrNameLst>
                                      </p:cBhvr>
                                      <p:to>
                                        <p:strVal val="visible"/>
                                      </p:to>
                                    </p:set>
                                    <p:animEffect transition="in" filter="blinds(horizontal)">
                                      <p:cBhvr>
                                        <p:cTn id="22" dur="500"/>
                                        <p:tgtEl>
                                          <p:spTgt spid="5806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80613">
                                            <p:txEl>
                                              <p:pRg st="0" end="0"/>
                                            </p:txEl>
                                          </p:spTgt>
                                        </p:tgtEl>
                                        <p:attrNameLst>
                                          <p:attrName>style.visibility</p:attrName>
                                        </p:attrNameLst>
                                      </p:cBhvr>
                                      <p:to>
                                        <p:strVal val="visible"/>
                                      </p:to>
                                    </p:set>
                                    <p:animEffect transition="in" filter="blinds(horizontal)">
                                      <p:cBhvr>
                                        <p:cTn id="27" dur="500"/>
                                        <p:tgtEl>
                                          <p:spTgt spid="580613">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80614"/>
                                        </p:tgtEl>
                                        <p:attrNameLst>
                                          <p:attrName>style.visibility</p:attrName>
                                        </p:attrNameLst>
                                      </p:cBhvr>
                                      <p:to>
                                        <p:strVal val="visible"/>
                                      </p:to>
                                    </p:set>
                                    <p:animEffect transition="in" filter="blinds(horizontal)">
                                      <p:cBhvr>
                                        <p:cTn id="32" dur="500"/>
                                        <p:tgtEl>
                                          <p:spTgt spid="58061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80615"/>
                                        </p:tgtEl>
                                        <p:attrNameLst>
                                          <p:attrName>style.visibility</p:attrName>
                                        </p:attrNameLst>
                                      </p:cBhvr>
                                      <p:to>
                                        <p:strVal val="visible"/>
                                      </p:to>
                                    </p:set>
                                    <p:animEffect transition="in" filter="blinds(horizontal)">
                                      <p:cBhvr>
                                        <p:cTn id="37" dur="500"/>
                                        <p:tgtEl>
                                          <p:spTgt spid="58061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80616"/>
                                        </p:tgtEl>
                                        <p:attrNameLst>
                                          <p:attrName>style.visibility</p:attrName>
                                        </p:attrNameLst>
                                      </p:cBhvr>
                                      <p:to>
                                        <p:strVal val="visible"/>
                                      </p:to>
                                    </p:set>
                                    <p:animEffect transition="in" filter="blinds(horizontal)">
                                      <p:cBhvr>
                                        <p:cTn id="42" dur="500"/>
                                        <p:tgtEl>
                                          <p:spTgt spid="580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4" grpId="0"/>
      <p:bldP spid="580615" grpId="0"/>
      <p:bldP spid="580616" grpId="0"/>
      <p:bldP spid="580617"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a:extLst>
              <a:ext uri="{FF2B5EF4-FFF2-40B4-BE49-F238E27FC236}">
                <a16:creationId xmlns:a16="http://schemas.microsoft.com/office/drawing/2014/main" id="{51BDAE9E-4C57-417D-A4FB-DF449A35990D}"/>
              </a:ext>
            </a:extLst>
          </p:cNvPr>
          <p:cNvSpPr>
            <a:spLocks noGrp="1" noChangeArrowheads="1"/>
          </p:cNvSpPr>
          <p:nvPr>
            <p:ph type="title"/>
          </p:nvPr>
        </p:nvSpPr>
        <p:spPr>
          <a:xfrm>
            <a:off x="457200" y="98425"/>
            <a:ext cx="8229600" cy="561975"/>
          </a:xfrm>
        </p:spPr>
        <p:txBody>
          <a:bodyPr/>
          <a:lstStyle/>
          <a:p>
            <a:r>
              <a:rPr lang="zh-CN" altLang="en-US" sz="3600"/>
              <a:t>结构体数据的分配和访问</a:t>
            </a:r>
          </a:p>
        </p:txBody>
      </p:sp>
      <p:sp>
        <p:nvSpPr>
          <p:cNvPr id="581635" name="Rectangle 3">
            <a:extLst>
              <a:ext uri="{FF2B5EF4-FFF2-40B4-BE49-F238E27FC236}">
                <a16:creationId xmlns:a16="http://schemas.microsoft.com/office/drawing/2014/main" id="{B647CA76-89F2-492B-AB40-1E7F4EA194CE}"/>
              </a:ext>
            </a:extLst>
          </p:cNvPr>
          <p:cNvSpPr>
            <a:spLocks noGrp="1" noChangeArrowheads="1"/>
          </p:cNvSpPr>
          <p:nvPr>
            <p:ph type="body" idx="1"/>
          </p:nvPr>
        </p:nvSpPr>
        <p:spPr>
          <a:xfrm>
            <a:off x="250825" y="728663"/>
            <a:ext cx="8642350" cy="6129337"/>
          </a:xfrm>
        </p:spPr>
        <p:txBody>
          <a:bodyPr/>
          <a:lstStyle/>
          <a:p>
            <a:pPr>
              <a:lnSpc>
                <a:spcPct val="105000"/>
              </a:lnSpc>
            </a:pPr>
            <a:r>
              <a:rPr lang="zh-CN" altLang="en-US">
                <a:latin typeface="微软雅黑" panose="020B0503020204020204" pitchFamily="34" charset="-122"/>
                <a:ea typeface="微软雅黑" panose="020B0503020204020204" pitchFamily="34" charset="-122"/>
              </a:rPr>
              <a:t>结构体数据作为入口参数</a:t>
            </a:r>
          </a:p>
          <a:p>
            <a:pPr>
              <a:lnSpc>
                <a:spcPct val="105000"/>
              </a:lnSpc>
            </a:pPr>
            <a:endParaRPr lang="zh-CN" altLang="en-US">
              <a:latin typeface="微软雅黑" panose="020B0503020204020204" pitchFamily="34" charset="-122"/>
              <a:ea typeface="微软雅黑" panose="020B0503020204020204" pitchFamily="34" charset="-122"/>
            </a:endParaRPr>
          </a:p>
          <a:p>
            <a:pPr>
              <a:lnSpc>
                <a:spcPct val="105000"/>
              </a:lnSpc>
            </a:pPr>
            <a:endParaRPr lang="zh-CN" altLang="en-US">
              <a:latin typeface="微软雅黑" panose="020B0503020204020204" pitchFamily="34" charset="-122"/>
              <a:ea typeface="微软雅黑" panose="020B0503020204020204" pitchFamily="34" charset="-122"/>
            </a:endParaRPr>
          </a:p>
          <a:p>
            <a:pPr>
              <a:lnSpc>
                <a:spcPct val="105000"/>
              </a:lnSpc>
            </a:pPr>
            <a:endParaRPr lang="zh-CN" altLang="en-US">
              <a:latin typeface="微软雅黑" panose="020B0503020204020204" pitchFamily="34" charset="-122"/>
              <a:ea typeface="微软雅黑" panose="020B0503020204020204" pitchFamily="34" charset="-122"/>
            </a:endParaRPr>
          </a:p>
          <a:p>
            <a:pPr>
              <a:lnSpc>
                <a:spcPct val="105000"/>
              </a:lnSpc>
            </a:pPr>
            <a:endParaRPr lang="zh-CN" altLang="en-US">
              <a:latin typeface="微软雅黑" panose="020B0503020204020204" pitchFamily="34" charset="-122"/>
              <a:ea typeface="微软雅黑" panose="020B0503020204020204" pitchFamily="34" charset="-122"/>
            </a:endParaRPr>
          </a:p>
          <a:p>
            <a:pPr>
              <a:lnSpc>
                <a:spcPct val="105000"/>
              </a:lnSpc>
            </a:pPr>
            <a:endParaRPr lang="zh-CN" altLang="en-US">
              <a:latin typeface="微软雅黑" panose="020B0503020204020204" pitchFamily="34" charset="-122"/>
              <a:ea typeface="微软雅黑" panose="020B0503020204020204" pitchFamily="34" charset="-122"/>
            </a:endParaRPr>
          </a:p>
          <a:p>
            <a:pPr lvl="1">
              <a:lnSpc>
                <a:spcPct val="105000"/>
              </a:lnSpc>
            </a:pPr>
            <a:r>
              <a:rPr lang="zh-CN" altLang="en-US">
                <a:latin typeface="微软雅黑" panose="020B0503020204020204" pitchFamily="34" charset="-122"/>
                <a:ea typeface="微软雅黑" panose="020B0503020204020204" pitchFamily="34" charset="-122"/>
              </a:rPr>
              <a:t>当结构体变量需要作为一个函数的形参时，形参和调用函数中的实参应具有相同结构</a:t>
            </a:r>
          </a:p>
          <a:p>
            <a:pPr lvl="1">
              <a:lnSpc>
                <a:spcPct val="105000"/>
              </a:lnSpc>
            </a:pPr>
            <a:endParaRPr lang="zh-CN" altLang="en-US">
              <a:latin typeface="微软雅黑" panose="020B0503020204020204" pitchFamily="34" charset="-122"/>
              <a:ea typeface="微软雅黑" panose="020B0503020204020204" pitchFamily="34" charset="-122"/>
            </a:endParaRPr>
          </a:p>
          <a:p>
            <a:pPr lvl="1">
              <a:lnSpc>
                <a:spcPct val="105000"/>
              </a:lnSpc>
            </a:pPr>
            <a:endParaRPr lang="zh-CN" altLang="en-US">
              <a:latin typeface="微软雅黑" panose="020B0503020204020204" pitchFamily="34" charset="-122"/>
              <a:ea typeface="微软雅黑" panose="020B0503020204020204" pitchFamily="34" charset="-122"/>
            </a:endParaRPr>
          </a:p>
          <a:p>
            <a:pPr lvl="1">
              <a:lnSpc>
                <a:spcPct val="105000"/>
              </a:lnSpc>
            </a:pPr>
            <a:r>
              <a:rPr lang="zh-CN" altLang="en-US">
                <a:latin typeface="微软雅黑" panose="020B0503020204020204" pitchFamily="34" charset="-122"/>
                <a:ea typeface="微软雅黑" panose="020B0503020204020204" pitchFamily="34" charset="-122"/>
              </a:rPr>
              <a:t>若采用</a:t>
            </a:r>
            <a:r>
              <a:rPr lang="zh-CN" altLang="en-US">
                <a:solidFill>
                  <a:srgbClr val="CC3300"/>
                </a:solidFill>
                <a:latin typeface="微软雅黑" panose="020B0503020204020204" pitchFamily="34" charset="-122"/>
                <a:ea typeface="微软雅黑" panose="020B0503020204020204" pitchFamily="34" charset="-122"/>
              </a:rPr>
              <a:t>按值传递</a:t>
            </a:r>
            <a:r>
              <a:rPr lang="zh-CN" altLang="en-US">
                <a:latin typeface="微软雅黑" panose="020B0503020204020204" pitchFamily="34" charset="-122"/>
                <a:ea typeface="微软雅黑" panose="020B0503020204020204" pitchFamily="34" charset="-122"/>
              </a:rPr>
              <a:t>，则结构成员都要复制到栈中参数区，这既增加时间开销又增加空间开销，且</a:t>
            </a:r>
            <a:r>
              <a:rPr lang="zh-CN" altLang="en-US">
                <a:solidFill>
                  <a:srgbClr val="FF3300"/>
                </a:solidFill>
                <a:latin typeface="微软雅黑" panose="020B0503020204020204" pitchFamily="34" charset="-122"/>
                <a:ea typeface="微软雅黑" panose="020B0503020204020204" pitchFamily="34" charset="-122"/>
              </a:rPr>
              <a:t>更新后的数据无法在调用过程使用</a:t>
            </a:r>
            <a:r>
              <a:rPr lang="en-US" altLang="zh-CN">
                <a:solidFill>
                  <a:schemeClr val="tx1"/>
                </a:solidFill>
                <a:latin typeface="微软雅黑" panose="020B0503020204020204" pitchFamily="34" charset="-122"/>
                <a:ea typeface="微软雅黑" panose="020B0503020204020204" pitchFamily="34" charset="-122"/>
              </a:rPr>
              <a:t>(</a:t>
            </a:r>
            <a:r>
              <a:rPr lang="zh-CN" altLang="en-US">
                <a:solidFill>
                  <a:schemeClr val="tx1"/>
                </a:solidFill>
                <a:latin typeface="微软雅黑" panose="020B0503020204020204" pitchFamily="34" charset="-122"/>
                <a:ea typeface="微软雅黑" panose="020B0503020204020204" pitchFamily="34" charset="-122"/>
              </a:rPr>
              <a:t>如前面的</a:t>
            </a:r>
            <a:r>
              <a:rPr lang="en-US" altLang="zh-CN">
                <a:solidFill>
                  <a:schemeClr val="tx1"/>
                </a:solidFill>
                <a:latin typeface="微软雅黑" panose="020B0503020204020204" pitchFamily="34" charset="-122"/>
                <a:ea typeface="微软雅黑" panose="020B0503020204020204" pitchFamily="34" charset="-122"/>
              </a:rPr>
              <a:t>swap(a,b)</a:t>
            </a:r>
            <a:r>
              <a:rPr lang="zh-CN" altLang="en-US">
                <a:solidFill>
                  <a:schemeClr val="tx1"/>
                </a:solidFill>
                <a:latin typeface="微软雅黑" panose="020B0503020204020204" pitchFamily="34" charset="-122"/>
                <a:ea typeface="微软雅黑" panose="020B0503020204020204" pitchFamily="34" charset="-122"/>
              </a:rPr>
              <a:t>例子</a:t>
            </a:r>
            <a:r>
              <a:rPr lang="en-US" altLang="zh-CN">
                <a:solidFill>
                  <a:schemeClr val="tx1"/>
                </a:solidFill>
                <a:latin typeface="微软雅黑" panose="020B0503020204020204" pitchFamily="34" charset="-122"/>
                <a:ea typeface="微软雅黑" panose="020B0503020204020204" pitchFamily="34" charset="-122"/>
              </a:rPr>
              <a:t>)</a:t>
            </a:r>
          </a:p>
          <a:p>
            <a:pPr lvl="1">
              <a:lnSpc>
                <a:spcPct val="105000"/>
              </a:lnSpc>
            </a:pPr>
            <a:r>
              <a:rPr lang="zh-CN" altLang="en-US">
                <a:latin typeface="微软雅黑" panose="020B0503020204020204" pitchFamily="34" charset="-122"/>
                <a:ea typeface="微软雅黑" panose="020B0503020204020204" pitchFamily="34" charset="-122"/>
              </a:rPr>
              <a:t>通常</a:t>
            </a:r>
            <a:r>
              <a:rPr lang="zh-CN" altLang="en-US">
                <a:solidFill>
                  <a:srgbClr val="CC3300"/>
                </a:solidFill>
                <a:latin typeface="微软雅黑" panose="020B0503020204020204" pitchFamily="34" charset="-122"/>
                <a:ea typeface="微软雅黑" panose="020B0503020204020204" pitchFamily="34" charset="-122"/>
              </a:rPr>
              <a:t>应按地址传递</a:t>
            </a:r>
            <a:r>
              <a:rPr lang="zh-CN" altLang="en-US">
                <a:latin typeface="微软雅黑" panose="020B0503020204020204" pitchFamily="34" charset="-122"/>
                <a:ea typeface="微软雅黑" panose="020B0503020204020204" pitchFamily="34" charset="-122"/>
              </a:rPr>
              <a:t>，即：在执行</a:t>
            </a:r>
            <a:r>
              <a:rPr lang="en-US" altLang="zh-CN">
                <a:latin typeface="微软雅黑" panose="020B0503020204020204" pitchFamily="34" charset="-122"/>
                <a:ea typeface="微软雅黑" panose="020B0503020204020204" pitchFamily="34" charset="-122"/>
              </a:rPr>
              <a:t>CALL</a:t>
            </a:r>
            <a:r>
              <a:rPr lang="zh-CN" altLang="en-US">
                <a:latin typeface="微软雅黑" panose="020B0503020204020204" pitchFamily="34" charset="-122"/>
                <a:ea typeface="微软雅黑" panose="020B0503020204020204" pitchFamily="34" charset="-122"/>
              </a:rPr>
              <a:t>指令前，仅需传递指向结构体的指针而不需复制每个成员到栈中   </a:t>
            </a:r>
          </a:p>
        </p:txBody>
      </p:sp>
      <p:sp>
        <p:nvSpPr>
          <p:cNvPr id="581636" name="Rectangle 4">
            <a:extLst>
              <a:ext uri="{FF2B5EF4-FFF2-40B4-BE49-F238E27FC236}">
                <a16:creationId xmlns:a16="http://schemas.microsoft.com/office/drawing/2014/main" id="{7FF63F17-D1ED-470C-BBBE-348B7E3C7C0C}"/>
              </a:ext>
            </a:extLst>
          </p:cNvPr>
          <p:cNvSpPr>
            <a:spLocks noChangeArrowheads="1"/>
          </p:cNvSpPr>
          <p:nvPr/>
        </p:nvSpPr>
        <p:spPr bwMode="auto">
          <a:xfrm>
            <a:off x="123825" y="1314450"/>
            <a:ext cx="9020175"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a:t>void stu_phone1 ( struct cont_info *</a:t>
            </a:r>
            <a:r>
              <a:rPr lang="en-US" altLang="zh-CN">
                <a:solidFill>
                  <a:srgbClr val="FF3300"/>
                </a:solidFill>
              </a:rPr>
              <a:t>s_info_ptr</a:t>
            </a:r>
            <a:r>
              <a:rPr lang="en-US" altLang="zh-CN"/>
              <a:t>) </a:t>
            </a:r>
          </a:p>
          <a:p>
            <a:pPr eaLnBrk="1" hangingPunct="1"/>
            <a:r>
              <a:rPr lang="en-US" altLang="zh-CN"/>
              <a:t>{ </a:t>
            </a:r>
          </a:p>
          <a:p>
            <a:pPr eaLnBrk="1" hangingPunct="1"/>
            <a:r>
              <a:rPr lang="en-US" altLang="zh-CN"/>
              <a:t>    printf (“%s phone number: %s”, (*s_info_ptr).name, (*s_info_ptr).phone);</a:t>
            </a:r>
          </a:p>
          <a:p>
            <a:pPr eaLnBrk="1" hangingPunct="1"/>
            <a:r>
              <a:rPr lang="en-US" altLang="zh-CN"/>
              <a:t>}</a:t>
            </a:r>
          </a:p>
          <a:p>
            <a:pPr eaLnBrk="1" hangingPunct="1"/>
            <a:r>
              <a:rPr lang="en-US" altLang="zh-CN"/>
              <a:t>void stu_phone2 ( struct cont_info </a:t>
            </a:r>
            <a:r>
              <a:rPr lang="en-US" altLang="zh-CN">
                <a:solidFill>
                  <a:srgbClr val="FF3300"/>
                </a:solidFill>
              </a:rPr>
              <a:t>s_info</a:t>
            </a:r>
            <a:r>
              <a:rPr lang="en-US" altLang="zh-CN"/>
              <a:t>) </a:t>
            </a:r>
          </a:p>
          <a:p>
            <a:pPr eaLnBrk="1" hangingPunct="1"/>
            <a:r>
              <a:rPr lang="en-US" altLang="zh-CN"/>
              <a:t>{ </a:t>
            </a:r>
          </a:p>
          <a:p>
            <a:pPr eaLnBrk="1" hangingPunct="1"/>
            <a:r>
              <a:rPr lang="en-US" altLang="zh-CN"/>
              <a:t>    printf (“%s phone number: %s”, s_info.name, s_info.phone);</a:t>
            </a:r>
          </a:p>
          <a:p>
            <a:pPr eaLnBrk="1" hangingPunct="1"/>
            <a:r>
              <a:rPr lang="en-US" altLang="zh-CN"/>
              <a:t>}</a:t>
            </a:r>
          </a:p>
        </p:txBody>
      </p:sp>
      <p:sp>
        <p:nvSpPr>
          <p:cNvPr id="581637" name="Text Box 5">
            <a:extLst>
              <a:ext uri="{FF2B5EF4-FFF2-40B4-BE49-F238E27FC236}">
                <a16:creationId xmlns:a16="http://schemas.microsoft.com/office/drawing/2014/main" id="{C11681E0-D2B3-4419-9E5D-9543A62E4F82}"/>
              </a:ext>
            </a:extLst>
          </p:cNvPr>
          <p:cNvSpPr txBox="1">
            <a:spLocks noChangeArrowheads="1"/>
          </p:cNvSpPr>
          <p:nvPr/>
        </p:nvSpPr>
        <p:spPr bwMode="auto">
          <a:xfrm>
            <a:off x="6237288" y="863600"/>
            <a:ext cx="1665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000">
                <a:solidFill>
                  <a:srgbClr val="FF0000"/>
                </a:solidFill>
                <a:latin typeface="Arial" panose="020B0604020202020204" pitchFamily="34" charset="0"/>
              </a:rPr>
              <a:t>按地址调用</a:t>
            </a:r>
          </a:p>
        </p:txBody>
      </p:sp>
      <p:sp>
        <p:nvSpPr>
          <p:cNvPr id="581638" name="Text Box 6">
            <a:extLst>
              <a:ext uri="{FF2B5EF4-FFF2-40B4-BE49-F238E27FC236}">
                <a16:creationId xmlns:a16="http://schemas.microsoft.com/office/drawing/2014/main" id="{90328191-296D-413E-A57C-A24800FB9687}"/>
              </a:ext>
            </a:extLst>
          </p:cNvPr>
          <p:cNvSpPr txBox="1">
            <a:spLocks noChangeArrowheads="1"/>
          </p:cNvSpPr>
          <p:nvPr/>
        </p:nvSpPr>
        <p:spPr bwMode="auto">
          <a:xfrm>
            <a:off x="5292725" y="2349500"/>
            <a:ext cx="1665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000">
                <a:solidFill>
                  <a:srgbClr val="FF0000"/>
                </a:solidFill>
                <a:latin typeface="Arial" panose="020B0604020202020204" pitchFamily="34" charset="0"/>
              </a:rPr>
              <a:t>按值调用</a:t>
            </a:r>
          </a:p>
        </p:txBody>
      </p:sp>
      <p:sp>
        <p:nvSpPr>
          <p:cNvPr id="581639" name="Text Box 7">
            <a:extLst>
              <a:ext uri="{FF2B5EF4-FFF2-40B4-BE49-F238E27FC236}">
                <a16:creationId xmlns:a16="http://schemas.microsoft.com/office/drawing/2014/main" id="{B1F2411A-6B45-4E1F-A915-98F001DD35AD}"/>
              </a:ext>
            </a:extLst>
          </p:cNvPr>
          <p:cNvSpPr txBox="1">
            <a:spLocks noChangeArrowheads="1"/>
          </p:cNvSpPr>
          <p:nvPr/>
        </p:nvSpPr>
        <p:spPr bwMode="auto">
          <a:xfrm>
            <a:off x="6507163" y="1314450"/>
            <a:ext cx="20701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007635"/>
                </a:solidFill>
                <a:latin typeface="微软雅黑" panose="020B0503020204020204" pitchFamily="34" charset="-122"/>
                <a:ea typeface="微软雅黑" panose="020B0503020204020204" pitchFamily="34" charset="-122"/>
              </a:rPr>
              <a:t>stu_phone1(&amp;x)</a:t>
            </a:r>
          </a:p>
        </p:txBody>
      </p:sp>
      <p:sp>
        <p:nvSpPr>
          <p:cNvPr id="581640" name="Text Box 8">
            <a:extLst>
              <a:ext uri="{FF2B5EF4-FFF2-40B4-BE49-F238E27FC236}">
                <a16:creationId xmlns:a16="http://schemas.microsoft.com/office/drawing/2014/main" id="{E29B905F-4F2D-4651-BC07-F950E9A7EFA0}"/>
              </a:ext>
            </a:extLst>
          </p:cNvPr>
          <p:cNvSpPr txBox="1">
            <a:spLocks noChangeArrowheads="1"/>
          </p:cNvSpPr>
          <p:nvPr/>
        </p:nvSpPr>
        <p:spPr bwMode="auto">
          <a:xfrm>
            <a:off x="6462713" y="2387600"/>
            <a:ext cx="20701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007635"/>
                </a:solidFill>
                <a:latin typeface="微软雅黑" panose="020B0503020204020204" pitchFamily="34" charset="-122"/>
                <a:ea typeface="微软雅黑" panose="020B0503020204020204" pitchFamily="34" charset="-122"/>
              </a:rPr>
              <a:t>stu_phone1(x)</a:t>
            </a:r>
          </a:p>
        </p:txBody>
      </p:sp>
      <p:sp>
        <p:nvSpPr>
          <p:cNvPr id="581641" name="Rectangle 9">
            <a:extLst>
              <a:ext uri="{FF2B5EF4-FFF2-40B4-BE49-F238E27FC236}">
                <a16:creationId xmlns:a16="http://schemas.microsoft.com/office/drawing/2014/main" id="{18BDAEA0-39D4-497B-B952-D590D270EEFC}"/>
              </a:ext>
            </a:extLst>
          </p:cNvPr>
          <p:cNvSpPr>
            <a:spLocks noChangeArrowheads="1"/>
          </p:cNvSpPr>
          <p:nvPr/>
        </p:nvSpPr>
        <p:spPr bwMode="auto">
          <a:xfrm>
            <a:off x="1106488" y="4238625"/>
            <a:ext cx="77851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a:solidFill>
                  <a:srgbClr val="CC3300"/>
                </a:solidFill>
              </a:rPr>
              <a:t>struct cont_info x={“0000000”, “ZhangS”, 210022, “273 long street, High Building #3015”, “12345678”}</a:t>
            </a:r>
            <a:r>
              <a:rPr lang="zh-CN" altLang="en-US">
                <a:solidFill>
                  <a:srgbClr val="CC33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1636"/>
                                        </p:tgtEl>
                                        <p:attrNameLst>
                                          <p:attrName>style.visibility</p:attrName>
                                        </p:attrNameLst>
                                      </p:cBhvr>
                                      <p:to>
                                        <p:strVal val="visible"/>
                                      </p:to>
                                    </p:set>
                                    <p:animEffect transition="in" filter="blinds(horizontal)">
                                      <p:cBhvr>
                                        <p:cTn id="7" dur="500"/>
                                        <p:tgtEl>
                                          <p:spTgt spid="5816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1637"/>
                                        </p:tgtEl>
                                        <p:attrNameLst>
                                          <p:attrName>style.visibility</p:attrName>
                                        </p:attrNameLst>
                                      </p:cBhvr>
                                      <p:to>
                                        <p:strVal val="visible"/>
                                      </p:to>
                                    </p:set>
                                    <p:animEffect transition="in" filter="blinds(horizontal)">
                                      <p:cBhvr>
                                        <p:cTn id="12" dur="500"/>
                                        <p:tgtEl>
                                          <p:spTgt spid="5816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1639"/>
                                        </p:tgtEl>
                                        <p:attrNameLst>
                                          <p:attrName>style.visibility</p:attrName>
                                        </p:attrNameLst>
                                      </p:cBhvr>
                                      <p:to>
                                        <p:strVal val="visible"/>
                                      </p:to>
                                    </p:set>
                                    <p:animEffect transition="in" filter="blinds(horizontal)">
                                      <p:cBhvr>
                                        <p:cTn id="17" dur="500"/>
                                        <p:tgtEl>
                                          <p:spTgt spid="5816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1638"/>
                                        </p:tgtEl>
                                        <p:attrNameLst>
                                          <p:attrName>style.visibility</p:attrName>
                                        </p:attrNameLst>
                                      </p:cBhvr>
                                      <p:to>
                                        <p:strVal val="visible"/>
                                      </p:to>
                                    </p:set>
                                    <p:animEffect transition="in" filter="blinds(horizontal)">
                                      <p:cBhvr>
                                        <p:cTn id="22" dur="500"/>
                                        <p:tgtEl>
                                          <p:spTgt spid="5816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81640"/>
                                        </p:tgtEl>
                                        <p:attrNameLst>
                                          <p:attrName>style.visibility</p:attrName>
                                        </p:attrNameLst>
                                      </p:cBhvr>
                                      <p:to>
                                        <p:strVal val="visible"/>
                                      </p:to>
                                    </p:set>
                                    <p:animEffect transition="in" filter="blinds(horizontal)">
                                      <p:cBhvr>
                                        <p:cTn id="27" dur="500"/>
                                        <p:tgtEl>
                                          <p:spTgt spid="5816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81635">
                                            <p:txEl>
                                              <p:pRg st="6" end="6"/>
                                            </p:txEl>
                                          </p:spTgt>
                                        </p:tgtEl>
                                        <p:attrNameLst>
                                          <p:attrName>style.visibility</p:attrName>
                                        </p:attrNameLst>
                                      </p:cBhvr>
                                      <p:to>
                                        <p:strVal val="visible"/>
                                      </p:to>
                                    </p:set>
                                    <p:animEffect transition="in" filter="blinds(horizontal)">
                                      <p:cBhvr>
                                        <p:cTn id="32" dur="500"/>
                                        <p:tgtEl>
                                          <p:spTgt spid="581635">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81641">
                                            <p:txEl>
                                              <p:pRg st="0" end="0"/>
                                            </p:txEl>
                                          </p:spTgt>
                                        </p:tgtEl>
                                        <p:attrNameLst>
                                          <p:attrName>style.visibility</p:attrName>
                                        </p:attrNameLst>
                                      </p:cBhvr>
                                      <p:to>
                                        <p:strVal val="visible"/>
                                      </p:to>
                                    </p:set>
                                    <p:animEffect transition="in" filter="blinds(horizontal)">
                                      <p:cBhvr>
                                        <p:cTn id="37" dur="500"/>
                                        <p:tgtEl>
                                          <p:spTgt spid="581641">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81635">
                                            <p:txEl>
                                              <p:pRg st="9" end="9"/>
                                            </p:txEl>
                                          </p:spTgt>
                                        </p:tgtEl>
                                        <p:attrNameLst>
                                          <p:attrName>style.visibility</p:attrName>
                                        </p:attrNameLst>
                                      </p:cBhvr>
                                      <p:to>
                                        <p:strVal val="visible"/>
                                      </p:to>
                                    </p:set>
                                    <p:animEffect transition="in" filter="blinds(horizontal)">
                                      <p:cBhvr>
                                        <p:cTn id="42" dur="500"/>
                                        <p:tgtEl>
                                          <p:spTgt spid="581635">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81635">
                                            <p:txEl>
                                              <p:pRg st="10" end="10"/>
                                            </p:txEl>
                                          </p:spTgt>
                                        </p:tgtEl>
                                        <p:attrNameLst>
                                          <p:attrName>style.visibility</p:attrName>
                                        </p:attrNameLst>
                                      </p:cBhvr>
                                      <p:to>
                                        <p:strVal val="visible"/>
                                      </p:to>
                                    </p:set>
                                    <p:animEffect transition="in" filter="blinds(horizontal)">
                                      <p:cBhvr>
                                        <p:cTn id="47" dur="500"/>
                                        <p:tgtEl>
                                          <p:spTgt spid="58163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6" grpId="0"/>
      <p:bldP spid="581637" grpId="0"/>
      <p:bldP spid="581638" grpId="0"/>
      <p:bldP spid="581639" grpId="0"/>
      <p:bldP spid="581640"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689" name="Picture 9">
            <a:extLst>
              <a:ext uri="{FF2B5EF4-FFF2-40B4-BE49-F238E27FC236}">
                <a16:creationId xmlns:a16="http://schemas.microsoft.com/office/drawing/2014/main" id="{1A04BDD8-2153-46D5-9451-3100FA14D5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23963"/>
            <a:ext cx="4662488" cy="5445125"/>
          </a:xfrm>
          <a:prstGeom prst="rect">
            <a:avLst/>
          </a:prstGeom>
          <a:noFill/>
          <a:extLst>
            <a:ext uri="{909E8E84-426E-40DD-AFC4-6F175D3DCCD1}">
              <a14:hiddenFill xmlns:a14="http://schemas.microsoft.com/office/drawing/2010/main">
                <a:solidFill>
                  <a:srgbClr val="FFFFFF"/>
                </a:solidFill>
              </a14:hiddenFill>
            </a:ext>
          </a:extLst>
        </p:spPr>
      </p:pic>
      <p:sp>
        <p:nvSpPr>
          <p:cNvPr id="583682" name="Rectangle 2">
            <a:extLst>
              <a:ext uri="{FF2B5EF4-FFF2-40B4-BE49-F238E27FC236}">
                <a16:creationId xmlns:a16="http://schemas.microsoft.com/office/drawing/2014/main" id="{D8CEF312-B900-457F-BF94-D902BFBFE760}"/>
              </a:ext>
            </a:extLst>
          </p:cNvPr>
          <p:cNvSpPr>
            <a:spLocks noGrp="1" noChangeArrowheads="1"/>
          </p:cNvSpPr>
          <p:nvPr>
            <p:ph type="title"/>
          </p:nvPr>
        </p:nvSpPr>
        <p:spPr>
          <a:xfrm>
            <a:off x="457200" y="98425"/>
            <a:ext cx="8229600" cy="561975"/>
          </a:xfrm>
        </p:spPr>
        <p:txBody>
          <a:bodyPr/>
          <a:lstStyle/>
          <a:p>
            <a:r>
              <a:rPr lang="zh-CN" altLang="en-US" sz="3600"/>
              <a:t>结构体数据的分配和访问</a:t>
            </a:r>
          </a:p>
        </p:txBody>
      </p:sp>
      <p:sp>
        <p:nvSpPr>
          <p:cNvPr id="583683" name="Rectangle 3">
            <a:extLst>
              <a:ext uri="{FF2B5EF4-FFF2-40B4-BE49-F238E27FC236}">
                <a16:creationId xmlns:a16="http://schemas.microsoft.com/office/drawing/2014/main" id="{139AB445-4279-466E-9D20-ED546A28613D}"/>
              </a:ext>
            </a:extLst>
          </p:cNvPr>
          <p:cNvSpPr>
            <a:spLocks noGrp="1" noChangeArrowheads="1"/>
          </p:cNvSpPr>
          <p:nvPr>
            <p:ph type="body" idx="1"/>
          </p:nvPr>
        </p:nvSpPr>
        <p:spPr>
          <a:xfrm>
            <a:off x="476250" y="728663"/>
            <a:ext cx="8229600" cy="450850"/>
          </a:xfrm>
        </p:spPr>
        <p:txBody>
          <a:bodyPr/>
          <a:lstStyle/>
          <a:p>
            <a:r>
              <a:rPr lang="zh-CN" altLang="en-US" sz="2000">
                <a:latin typeface="微软雅黑" panose="020B0503020204020204" pitchFamily="34" charset="-122"/>
                <a:ea typeface="微软雅黑" panose="020B0503020204020204" pitchFamily="34" charset="-122"/>
              </a:rPr>
              <a:t>结构体数据作为入口参数</a:t>
            </a:r>
            <a:r>
              <a:rPr lang="zh-CN" altLang="en-US" sz="2000">
                <a:solidFill>
                  <a:srgbClr val="0000FF"/>
                </a:solidFill>
                <a:latin typeface="微软雅黑" panose="020B0503020204020204" pitchFamily="34" charset="-122"/>
                <a:ea typeface="微软雅黑" panose="020B0503020204020204" pitchFamily="34" charset="-122"/>
              </a:rPr>
              <a:t>（若对应实参是</a:t>
            </a:r>
            <a:r>
              <a:rPr lang="en-US" altLang="zh-CN" sz="2000">
                <a:solidFill>
                  <a:srgbClr val="0000FF"/>
                </a:solidFill>
                <a:latin typeface="微软雅黑" panose="020B0503020204020204" pitchFamily="34" charset="-122"/>
                <a:ea typeface="微软雅黑" panose="020B0503020204020204" pitchFamily="34" charset="-122"/>
              </a:rPr>
              <a:t>x</a:t>
            </a:r>
            <a:r>
              <a:rPr lang="zh-CN" altLang="en-US" sz="2000">
                <a:solidFill>
                  <a:srgbClr val="0000FF"/>
                </a:solidFill>
                <a:latin typeface="微软雅黑" panose="020B0503020204020204" pitchFamily="34" charset="-122"/>
                <a:ea typeface="微软雅黑" panose="020B0503020204020204" pitchFamily="34" charset="-122"/>
              </a:rPr>
              <a:t>）</a:t>
            </a:r>
          </a:p>
        </p:txBody>
      </p:sp>
      <p:sp>
        <p:nvSpPr>
          <p:cNvPr id="583685" name="AutoShape 5">
            <a:extLst>
              <a:ext uri="{FF2B5EF4-FFF2-40B4-BE49-F238E27FC236}">
                <a16:creationId xmlns:a16="http://schemas.microsoft.com/office/drawing/2014/main" id="{5A8BDF50-2628-4306-A8FB-A688A6B3651F}"/>
              </a:ext>
            </a:extLst>
          </p:cNvPr>
          <p:cNvSpPr>
            <a:spLocks/>
          </p:cNvSpPr>
          <p:nvPr/>
        </p:nvSpPr>
        <p:spPr bwMode="auto">
          <a:xfrm>
            <a:off x="3536950" y="4778375"/>
            <a:ext cx="179388" cy="1395413"/>
          </a:xfrm>
          <a:prstGeom prst="rightBrace">
            <a:avLst>
              <a:gd name="adj1" fmla="val 64823"/>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686" name="Text Box 6">
            <a:extLst>
              <a:ext uri="{FF2B5EF4-FFF2-40B4-BE49-F238E27FC236}">
                <a16:creationId xmlns:a16="http://schemas.microsoft.com/office/drawing/2014/main" id="{32E9B7A3-E63F-4F4D-BD0F-A01EDDC3E992}"/>
              </a:ext>
            </a:extLst>
          </p:cNvPr>
          <p:cNvSpPr txBox="1">
            <a:spLocks noChangeArrowheads="1"/>
          </p:cNvSpPr>
          <p:nvPr/>
        </p:nvSpPr>
        <p:spPr bwMode="auto">
          <a:xfrm>
            <a:off x="3806825" y="4689475"/>
            <a:ext cx="7651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000">
                <a:solidFill>
                  <a:srgbClr val="FF0000"/>
                </a:solidFill>
              </a:rPr>
              <a:t>静态数据区的结构变量</a:t>
            </a:r>
            <a:r>
              <a:rPr lang="en-US" altLang="zh-CN" sz="2000">
                <a:solidFill>
                  <a:srgbClr val="FF0000"/>
                </a:solidFill>
              </a:rPr>
              <a:t>x</a:t>
            </a:r>
          </a:p>
        </p:txBody>
      </p:sp>
      <p:pic>
        <p:nvPicPr>
          <p:cNvPr id="583690" name="Picture 10">
            <a:extLst>
              <a:ext uri="{FF2B5EF4-FFF2-40B4-BE49-F238E27FC236}">
                <a16:creationId xmlns:a16="http://schemas.microsoft.com/office/drawing/2014/main" id="{DD270D29-90BC-4B1A-BA3F-A43C6E0A7E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6938" y="1133475"/>
            <a:ext cx="4437062" cy="5445125"/>
          </a:xfrm>
          <a:prstGeom prst="rect">
            <a:avLst/>
          </a:prstGeom>
          <a:noFill/>
          <a:extLst>
            <a:ext uri="{909E8E84-426E-40DD-AFC4-6F175D3DCCD1}">
              <a14:hiddenFill xmlns:a14="http://schemas.microsoft.com/office/drawing/2010/main">
                <a:solidFill>
                  <a:srgbClr val="FFFFFF"/>
                </a:solidFill>
              </a14:hiddenFill>
            </a:ext>
          </a:extLst>
        </p:spPr>
      </p:pic>
      <p:sp>
        <p:nvSpPr>
          <p:cNvPr id="583691" name="AutoShape 11">
            <a:extLst>
              <a:ext uri="{FF2B5EF4-FFF2-40B4-BE49-F238E27FC236}">
                <a16:creationId xmlns:a16="http://schemas.microsoft.com/office/drawing/2014/main" id="{09580D78-D355-4872-B0A2-16F3B0FFC8F4}"/>
              </a:ext>
            </a:extLst>
          </p:cNvPr>
          <p:cNvSpPr>
            <a:spLocks/>
          </p:cNvSpPr>
          <p:nvPr/>
        </p:nvSpPr>
        <p:spPr bwMode="auto">
          <a:xfrm flipH="1">
            <a:off x="4572000" y="4778375"/>
            <a:ext cx="134938" cy="1441450"/>
          </a:xfrm>
          <a:prstGeom prst="rightBrace">
            <a:avLst>
              <a:gd name="adj1" fmla="val 89019"/>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83694" name="Group 14">
            <a:extLst>
              <a:ext uri="{FF2B5EF4-FFF2-40B4-BE49-F238E27FC236}">
                <a16:creationId xmlns:a16="http://schemas.microsoft.com/office/drawing/2014/main" id="{9F366FC2-37DD-4638-B1CA-A16475DE8008}"/>
              </a:ext>
            </a:extLst>
          </p:cNvPr>
          <p:cNvGrpSpPr>
            <a:grpSpLocks/>
          </p:cNvGrpSpPr>
          <p:nvPr/>
        </p:nvGrpSpPr>
        <p:grpSpPr bwMode="auto">
          <a:xfrm>
            <a:off x="3041650" y="1223963"/>
            <a:ext cx="2339975" cy="1260475"/>
            <a:chOff x="1916" y="884"/>
            <a:chExt cx="1474" cy="681"/>
          </a:xfrm>
        </p:grpSpPr>
        <p:sp>
          <p:nvSpPr>
            <p:cNvPr id="583692" name="Text Box 12">
              <a:extLst>
                <a:ext uri="{FF2B5EF4-FFF2-40B4-BE49-F238E27FC236}">
                  <a16:creationId xmlns:a16="http://schemas.microsoft.com/office/drawing/2014/main" id="{9D43C3C8-FBD4-4356-B179-E8EF664E2E14}"/>
                </a:ext>
              </a:extLst>
            </p:cNvPr>
            <p:cNvSpPr txBox="1">
              <a:spLocks noChangeArrowheads="1"/>
            </p:cNvSpPr>
            <p:nvPr/>
          </p:nvSpPr>
          <p:spPr bwMode="auto">
            <a:xfrm>
              <a:off x="2398" y="884"/>
              <a:ext cx="992" cy="2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FF3300"/>
                  </a:solidFill>
                  <a:latin typeface="微软雅黑" panose="020B0503020204020204" pitchFamily="34" charset="-122"/>
                  <a:ea typeface="微软雅黑" panose="020B0503020204020204" pitchFamily="34" charset="-122"/>
                </a:rPr>
                <a:t>按地址传递</a:t>
              </a:r>
            </a:p>
          </p:txBody>
        </p:sp>
        <p:sp>
          <p:nvSpPr>
            <p:cNvPr id="583693" name="Line 13">
              <a:extLst>
                <a:ext uri="{FF2B5EF4-FFF2-40B4-BE49-F238E27FC236}">
                  <a16:creationId xmlns:a16="http://schemas.microsoft.com/office/drawing/2014/main" id="{85C67B42-A5BD-4C5B-AFE4-E6FDB47401F1}"/>
                </a:ext>
              </a:extLst>
            </p:cNvPr>
            <p:cNvSpPr>
              <a:spLocks noChangeShapeType="1"/>
            </p:cNvSpPr>
            <p:nvPr/>
          </p:nvSpPr>
          <p:spPr bwMode="auto">
            <a:xfrm flipH="1">
              <a:off x="1916" y="1054"/>
              <a:ext cx="539" cy="511"/>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83698" name="Group 18">
            <a:extLst>
              <a:ext uri="{FF2B5EF4-FFF2-40B4-BE49-F238E27FC236}">
                <a16:creationId xmlns:a16="http://schemas.microsoft.com/office/drawing/2014/main" id="{CECFBD10-59D2-4BFF-B8D0-7636E490FA5D}"/>
              </a:ext>
            </a:extLst>
          </p:cNvPr>
          <p:cNvGrpSpPr>
            <a:grpSpLocks/>
          </p:cNvGrpSpPr>
          <p:nvPr/>
        </p:nvGrpSpPr>
        <p:grpSpPr bwMode="auto">
          <a:xfrm>
            <a:off x="6867525" y="819150"/>
            <a:ext cx="1981200" cy="1260475"/>
            <a:chOff x="4127" y="658"/>
            <a:chExt cx="1248" cy="681"/>
          </a:xfrm>
        </p:grpSpPr>
        <p:sp>
          <p:nvSpPr>
            <p:cNvPr id="583696" name="Text Box 16">
              <a:extLst>
                <a:ext uri="{FF2B5EF4-FFF2-40B4-BE49-F238E27FC236}">
                  <a16:creationId xmlns:a16="http://schemas.microsoft.com/office/drawing/2014/main" id="{E92A26ED-1343-4285-ABC6-AECD757A26AC}"/>
                </a:ext>
              </a:extLst>
            </p:cNvPr>
            <p:cNvSpPr txBox="1">
              <a:spLocks noChangeArrowheads="1"/>
            </p:cNvSpPr>
            <p:nvPr/>
          </p:nvSpPr>
          <p:spPr bwMode="auto">
            <a:xfrm>
              <a:off x="4609" y="658"/>
              <a:ext cx="766" cy="2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FF3300"/>
                  </a:solidFill>
                  <a:latin typeface="微软雅黑" panose="020B0503020204020204" pitchFamily="34" charset="-122"/>
                  <a:ea typeface="微软雅黑" panose="020B0503020204020204" pitchFamily="34" charset="-122"/>
                </a:rPr>
                <a:t>按值传递</a:t>
              </a:r>
            </a:p>
          </p:txBody>
        </p:sp>
        <p:sp>
          <p:nvSpPr>
            <p:cNvPr id="583697" name="Line 17">
              <a:extLst>
                <a:ext uri="{FF2B5EF4-FFF2-40B4-BE49-F238E27FC236}">
                  <a16:creationId xmlns:a16="http://schemas.microsoft.com/office/drawing/2014/main" id="{C84F4412-A138-42CD-BE54-2FFD9C1C344E}"/>
                </a:ext>
              </a:extLst>
            </p:cNvPr>
            <p:cNvSpPr>
              <a:spLocks noChangeShapeType="1"/>
            </p:cNvSpPr>
            <p:nvPr/>
          </p:nvSpPr>
          <p:spPr bwMode="auto">
            <a:xfrm flipH="1">
              <a:off x="4127" y="828"/>
              <a:ext cx="539" cy="511"/>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83699" name="Text Box 19">
            <a:extLst>
              <a:ext uri="{FF2B5EF4-FFF2-40B4-BE49-F238E27FC236}">
                <a16:creationId xmlns:a16="http://schemas.microsoft.com/office/drawing/2014/main" id="{27369DEB-EEC9-440D-AE52-99D41A857075}"/>
              </a:ext>
            </a:extLst>
          </p:cNvPr>
          <p:cNvSpPr txBox="1">
            <a:spLocks noChangeArrowheads="1"/>
          </p:cNvSpPr>
          <p:nvPr/>
        </p:nvSpPr>
        <p:spPr bwMode="auto">
          <a:xfrm>
            <a:off x="3762375" y="1628775"/>
            <a:ext cx="20701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CC3300"/>
                </a:solidFill>
                <a:latin typeface="微软雅黑" panose="020B0503020204020204" pitchFamily="34" charset="-122"/>
                <a:ea typeface="微软雅黑" panose="020B0503020204020204" pitchFamily="34" charset="-122"/>
              </a:rPr>
              <a:t>stu_phone1(&amp;x)</a:t>
            </a:r>
          </a:p>
        </p:txBody>
      </p:sp>
      <p:sp>
        <p:nvSpPr>
          <p:cNvPr id="583700" name="Text Box 20">
            <a:extLst>
              <a:ext uri="{FF2B5EF4-FFF2-40B4-BE49-F238E27FC236}">
                <a16:creationId xmlns:a16="http://schemas.microsoft.com/office/drawing/2014/main" id="{91D9E892-B5CE-4A34-93F1-B20C4D583089}"/>
              </a:ext>
            </a:extLst>
          </p:cNvPr>
          <p:cNvSpPr txBox="1">
            <a:spLocks noChangeArrowheads="1"/>
          </p:cNvSpPr>
          <p:nvPr/>
        </p:nvSpPr>
        <p:spPr bwMode="auto">
          <a:xfrm>
            <a:off x="7459663" y="1268413"/>
            <a:ext cx="1684337"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CC3300"/>
                </a:solidFill>
                <a:latin typeface="微软雅黑" panose="020B0503020204020204" pitchFamily="34" charset="-122"/>
                <a:ea typeface="微软雅黑" panose="020B0503020204020204" pitchFamily="34" charset="-122"/>
              </a:rPr>
              <a:t>stu_phone1(x)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3686"/>
                                        </p:tgtEl>
                                        <p:attrNameLst>
                                          <p:attrName>style.visibility</p:attrName>
                                        </p:attrNameLst>
                                      </p:cBhvr>
                                      <p:to>
                                        <p:strVal val="visible"/>
                                      </p:to>
                                    </p:set>
                                    <p:animEffect transition="in" filter="blinds(horizontal)">
                                      <p:cBhvr>
                                        <p:cTn id="7" dur="500"/>
                                        <p:tgtEl>
                                          <p:spTgt spid="5836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83685"/>
                                        </p:tgtEl>
                                        <p:attrNameLst>
                                          <p:attrName>style.visibility</p:attrName>
                                        </p:attrNameLst>
                                      </p:cBhvr>
                                      <p:to>
                                        <p:strVal val="visible"/>
                                      </p:to>
                                    </p:set>
                                    <p:animEffect transition="in" filter="blinds(horizontal)">
                                      <p:cBhvr>
                                        <p:cTn id="12" dur="500"/>
                                        <p:tgtEl>
                                          <p:spTgt spid="5836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83691"/>
                                        </p:tgtEl>
                                        <p:attrNameLst>
                                          <p:attrName>style.visibility</p:attrName>
                                        </p:attrNameLst>
                                      </p:cBhvr>
                                      <p:to>
                                        <p:strVal val="visible"/>
                                      </p:to>
                                    </p:set>
                                    <p:animEffect transition="in" filter="blinds(horizontal)">
                                      <p:cBhvr>
                                        <p:cTn id="17" dur="500"/>
                                        <p:tgtEl>
                                          <p:spTgt spid="5836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83694"/>
                                        </p:tgtEl>
                                        <p:attrNameLst>
                                          <p:attrName>style.visibility</p:attrName>
                                        </p:attrNameLst>
                                      </p:cBhvr>
                                      <p:to>
                                        <p:strVal val="visible"/>
                                      </p:to>
                                    </p:set>
                                    <p:animEffect transition="in" filter="blinds(horizontal)">
                                      <p:cBhvr>
                                        <p:cTn id="22" dur="500"/>
                                        <p:tgtEl>
                                          <p:spTgt spid="58369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1" nodeType="clickEffect">
                                  <p:stCondLst>
                                    <p:cond delay="0"/>
                                  </p:stCondLst>
                                  <p:childTnLst>
                                    <p:set>
                                      <p:cBhvr>
                                        <p:cTn id="26" dur="1" fill="hold">
                                          <p:stCondLst>
                                            <p:cond delay="0"/>
                                          </p:stCondLst>
                                        </p:cTn>
                                        <p:tgtEl>
                                          <p:spTgt spid="583699"/>
                                        </p:tgtEl>
                                        <p:attrNameLst>
                                          <p:attrName>style.visibility</p:attrName>
                                        </p:attrNameLst>
                                      </p:cBhvr>
                                      <p:to>
                                        <p:strVal val="visible"/>
                                      </p:to>
                                    </p:set>
                                    <p:animEffect transition="in" filter="blinds(horizontal)">
                                      <p:cBhvr>
                                        <p:cTn id="27" dur="500"/>
                                        <p:tgtEl>
                                          <p:spTgt spid="5836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83698"/>
                                        </p:tgtEl>
                                        <p:attrNameLst>
                                          <p:attrName>style.visibility</p:attrName>
                                        </p:attrNameLst>
                                      </p:cBhvr>
                                      <p:to>
                                        <p:strVal val="visible"/>
                                      </p:to>
                                    </p:set>
                                    <p:animEffect transition="in" filter="blinds(horizontal)">
                                      <p:cBhvr>
                                        <p:cTn id="32" dur="500"/>
                                        <p:tgtEl>
                                          <p:spTgt spid="58369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83700"/>
                                        </p:tgtEl>
                                        <p:attrNameLst>
                                          <p:attrName>style.visibility</p:attrName>
                                        </p:attrNameLst>
                                      </p:cBhvr>
                                      <p:to>
                                        <p:strVal val="visible"/>
                                      </p:to>
                                    </p:set>
                                    <p:animEffect transition="in" filter="blinds(horizontal)">
                                      <p:cBhvr>
                                        <p:cTn id="37" dur="500"/>
                                        <p:tgtEl>
                                          <p:spTgt spid="583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86" grpId="0"/>
      <p:bldP spid="583699" grpId="1"/>
      <p:bldP spid="583700"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4709" name="Picture 5">
            <a:extLst>
              <a:ext uri="{FF2B5EF4-FFF2-40B4-BE49-F238E27FC236}">
                <a16:creationId xmlns:a16="http://schemas.microsoft.com/office/drawing/2014/main" id="{502510E0-2A12-4B45-936F-44643B00DF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6825" y="728663"/>
            <a:ext cx="5130800" cy="5940425"/>
          </a:xfrm>
          <a:prstGeom prst="rect">
            <a:avLst/>
          </a:prstGeom>
          <a:noFill/>
          <a:extLst>
            <a:ext uri="{909E8E84-426E-40DD-AFC4-6F175D3DCCD1}">
              <a14:hiddenFill xmlns:a14="http://schemas.microsoft.com/office/drawing/2010/main">
                <a:solidFill>
                  <a:srgbClr val="FFFFFF"/>
                </a:solidFill>
              </a14:hiddenFill>
            </a:ext>
          </a:extLst>
        </p:spPr>
      </p:pic>
      <p:sp>
        <p:nvSpPr>
          <p:cNvPr id="584706" name="Rectangle 2">
            <a:extLst>
              <a:ext uri="{FF2B5EF4-FFF2-40B4-BE49-F238E27FC236}">
                <a16:creationId xmlns:a16="http://schemas.microsoft.com/office/drawing/2014/main" id="{C8EE30CD-C97A-4535-AC70-9DAB723B88A3}"/>
              </a:ext>
            </a:extLst>
          </p:cNvPr>
          <p:cNvSpPr>
            <a:spLocks noGrp="1" noChangeArrowheads="1"/>
          </p:cNvSpPr>
          <p:nvPr>
            <p:ph type="title"/>
          </p:nvPr>
        </p:nvSpPr>
        <p:spPr>
          <a:xfrm>
            <a:off x="476250" y="98425"/>
            <a:ext cx="8229600" cy="561975"/>
          </a:xfrm>
        </p:spPr>
        <p:txBody>
          <a:bodyPr/>
          <a:lstStyle/>
          <a:p>
            <a:r>
              <a:rPr lang="zh-CN" altLang="en-US" sz="3600"/>
              <a:t>结构体数据的分配和访问</a:t>
            </a:r>
          </a:p>
        </p:txBody>
      </p:sp>
      <p:sp>
        <p:nvSpPr>
          <p:cNvPr id="584707" name="Rectangle 3">
            <a:extLst>
              <a:ext uri="{FF2B5EF4-FFF2-40B4-BE49-F238E27FC236}">
                <a16:creationId xmlns:a16="http://schemas.microsoft.com/office/drawing/2014/main" id="{3D453ECC-6364-4697-96C2-065882B947B2}"/>
              </a:ext>
            </a:extLst>
          </p:cNvPr>
          <p:cNvSpPr>
            <a:spLocks noGrp="1" noChangeArrowheads="1"/>
          </p:cNvSpPr>
          <p:nvPr>
            <p:ph type="body" idx="1"/>
          </p:nvPr>
        </p:nvSpPr>
        <p:spPr>
          <a:xfrm>
            <a:off x="206375" y="773113"/>
            <a:ext cx="3690938" cy="5670550"/>
          </a:xfrm>
        </p:spPr>
        <p:txBody>
          <a:bodyPr/>
          <a:lstStyle/>
          <a:p>
            <a:pPr>
              <a:lnSpc>
                <a:spcPct val="130000"/>
              </a:lnSpc>
              <a:spcBef>
                <a:spcPct val="30000"/>
              </a:spcBef>
            </a:pPr>
            <a:r>
              <a:rPr lang="zh-CN" altLang="en-US">
                <a:latin typeface="微软雅黑" panose="020B0503020204020204" pitchFamily="34" charset="-122"/>
                <a:ea typeface="微软雅黑" panose="020B0503020204020204" pitchFamily="34" charset="-122"/>
              </a:rPr>
              <a:t>按地址传递参数</a:t>
            </a:r>
          </a:p>
          <a:p>
            <a:pPr>
              <a:lnSpc>
                <a:spcPct val="130000"/>
              </a:lnSpc>
              <a:spcBef>
                <a:spcPct val="30000"/>
              </a:spcBef>
              <a:buFontTx/>
              <a:buNone/>
            </a:pPr>
            <a:r>
              <a:rPr lang="en-US" altLang="zh-CN" sz="2000">
                <a:solidFill>
                  <a:srgbClr val="3333CC"/>
                </a:solidFill>
                <a:latin typeface="微软雅黑" panose="020B0503020204020204" pitchFamily="34" charset="-122"/>
                <a:ea typeface="微软雅黑" panose="020B0503020204020204" pitchFamily="34" charset="-122"/>
              </a:rPr>
              <a:t>    </a:t>
            </a:r>
            <a:r>
              <a:rPr lang="en-US" altLang="zh-CN" sz="2200">
                <a:solidFill>
                  <a:srgbClr val="3333CC"/>
                </a:solidFill>
                <a:latin typeface="微软雅黑" panose="020B0503020204020204" pitchFamily="34" charset="-122"/>
                <a:ea typeface="微软雅黑" panose="020B0503020204020204" pitchFamily="34" charset="-122"/>
              </a:rPr>
              <a:t>(*stu_info).name</a:t>
            </a:r>
            <a:r>
              <a:rPr lang="zh-CN" altLang="en-US" sz="2200">
                <a:latin typeface="微软雅黑" panose="020B0503020204020204" pitchFamily="34" charset="-122"/>
                <a:ea typeface="微软雅黑" panose="020B0503020204020204" pitchFamily="34" charset="-122"/>
              </a:rPr>
              <a:t>可写成</a:t>
            </a:r>
            <a:r>
              <a:rPr lang="en-US" altLang="zh-CN" sz="2200">
                <a:solidFill>
                  <a:srgbClr val="3333CC"/>
                </a:solidFill>
                <a:latin typeface="微软雅黑" panose="020B0503020204020204" pitchFamily="34" charset="-122"/>
                <a:ea typeface="微软雅黑" panose="020B0503020204020204" pitchFamily="34" charset="-122"/>
              </a:rPr>
              <a:t>stu_info-&gt;name</a:t>
            </a:r>
            <a:r>
              <a:rPr lang="zh-CN" altLang="en-US" sz="2200">
                <a:latin typeface="微软雅黑" panose="020B0503020204020204" pitchFamily="34" charset="-122"/>
                <a:ea typeface="微软雅黑" panose="020B0503020204020204" pitchFamily="34" charset="-122"/>
              </a:rPr>
              <a:t>，执行以下两条指令后</a:t>
            </a:r>
            <a:r>
              <a:rPr lang="en-US" altLang="zh-CN" sz="2200">
                <a:latin typeface="微软雅黑" panose="020B0503020204020204" pitchFamily="34" charset="-122"/>
                <a:ea typeface="微软雅黑" panose="020B0503020204020204" pitchFamily="34" charset="-122"/>
              </a:rPr>
              <a:t>:</a:t>
            </a:r>
          </a:p>
          <a:p>
            <a:pPr>
              <a:lnSpc>
                <a:spcPct val="130000"/>
              </a:lnSpc>
              <a:spcBef>
                <a:spcPct val="30000"/>
              </a:spcBef>
              <a:buFontTx/>
              <a:buNone/>
            </a:pPr>
            <a:r>
              <a:rPr lang="en-US" altLang="zh-CN" sz="2200">
                <a:latin typeface="微软雅黑" panose="020B0503020204020204" pitchFamily="34" charset="-122"/>
                <a:ea typeface="微软雅黑" panose="020B0503020204020204" pitchFamily="34" charset="-122"/>
              </a:rPr>
              <a:t>     </a:t>
            </a:r>
            <a:r>
              <a:rPr lang="en-US" altLang="zh-CN" sz="2200">
                <a:solidFill>
                  <a:srgbClr val="FF3300"/>
                </a:solidFill>
                <a:latin typeface="微软雅黑" panose="020B0503020204020204" pitchFamily="34" charset="-122"/>
                <a:ea typeface="微软雅黑" panose="020B0503020204020204" pitchFamily="34" charset="-122"/>
              </a:rPr>
              <a:t>movl   8(%ebp), edx</a:t>
            </a:r>
          </a:p>
          <a:p>
            <a:pPr>
              <a:lnSpc>
                <a:spcPct val="130000"/>
              </a:lnSpc>
              <a:spcBef>
                <a:spcPct val="30000"/>
              </a:spcBef>
              <a:buFontTx/>
              <a:buNone/>
            </a:pPr>
            <a:r>
              <a:rPr lang="en-US" altLang="zh-CN" sz="2200">
                <a:solidFill>
                  <a:srgbClr val="FF3300"/>
                </a:solidFill>
                <a:latin typeface="微软雅黑" panose="020B0503020204020204" pitchFamily="34" charset="-122"/>
                <a:ea typeface="微软雅黑" panose="020B0503020204020204" pitchFamily="34" charset="-122"/>
              </a:rPr>
              <a:t>     leal    8(%edx), eax</a:t>
            </a:r>
          </a:p>
          <a:p>
            <a:pPr>
              <a:lnSpc>
                <a:spcPct val="130000"/>
              </a:lnSpc>
              <a:spcBef>
                <a:spcPct val="30000"/>
              </a:spcBef>
              <a:buFontTx/>
              <a:buNone/>
            </a:pPr>
            <a:r>
              <a:rPr lang="en-US" altLang="zh-CN" sz="2200">
                <a:latin typeface="微软雅黑" panose="020B0503020204020204" pitchFamily="34" charset="-122"/>
                <a:ea typeface="微软雅黑" panose="020B0503020204020204" pitchFamily="34" charset="-122"/>
              </a:rPr>
              <a:t>     EAX</a:t>
            </a:r>
            <a:r>
              <a:rPr lang="zh-CN" altLang="en-US" sz="2200">
                <a:latin typeface="微软雅黑" panose="020B0503020204020204" pitchFamily="34" charset="-122"/>
                <a:ea typeface="微软雅黑" panose="020B0503020204020204" pitchFamily="34" charset="-122"/>
              </a:rPr>
              <a:t>中存放的是字符串“</a:t>
            </a:r>
            <a:r>
              <a:rPr lang="en-US" altLang="zh-CN" sz="2200">
                <a:latin typeface="微软雅黑" panose="020B0503020204020204" pitchFamily="34" charset="-122"/>
                <a:ea typeface="微软雅黑" panose="020B0503020204020204" pitchFamily="34" charset="-122"/>
              </a:rPr>
              <a:t>ZhangS”</a:t>
            </a:r>
            <a:r>
              <a:rPr lang="zh-CN" altLang="en-US" sz="2200">
                <a:latin typeface="微软雅黑" panose="020B0503020204020204" pitchFamily="34" charset="-122"/>
                <a:ea typeface="微软雅黑" panose="020B0503020204020204" pitchFamily="34" charset="-122"/>
              </a:rPr>
              <a:t>在</a:t>
            </a:r>
            <a:r>
              <a:rPr lang="zh-CN" altLang="en-US" sz="2200">
                <a:solidFill>
                  <a:srgbClr val="3333CC"/>
                </a:solidFill>
                <a:latin typeface="微软雅黑" panose="020B0503020204020204" pitchFamily="34" charset="-122"/>
                <a:ea typeface="微软雅黑" panose="020B0503020204020204" pitchFamily="34" charset="-122"/>
              </a:rPr>
              <a:t>静态存储区内的首地址</a:t>
            </a:r>
            <a:r>
              <a:rPr lang="en-US" altLang="zh-CN" sz="2200">
                <a:latin typeface="微软雅黑" panose="020B0503020204020204" pitchFamily="34" charset="-122"/>
                <a:ea typeface="微软雅黑" panose="020B0503020204020204" pitchFamily="34" charset="-122"/>
              </a:rPr>
              <a:t>0x8049208</a:t>
            </a:r>
            <a:endParaRPr lang="zh-CN" altLang="en-US" sz="2200">
              <a:latin typeface="微软雅黑" panose="020B0503020204020204" pitchFamily="34" charset="-122"/>
              <a:ea typeface="微软雅黑" panose="020B0503020204020204" pitchFamily="34" charset="-122"/>
            </a:endParaRPr>
          </a:p>
          <a:p>
            <a:pPr>
              <a:lnSpc>
                <a:spcPct val="130000"/>
              </a:lnSpc>
              <a:spcBef>
                <a:spcPct val="30000"/>
              </a:spcBef>
              <a:buFontTx/>
              <a:buNone/>
            </a:pPr>
            <a:endParaRPr lang="zh-CN" altLang="en-US" sz="2200">
              <a:solidFill>
                <a:srgbClr val="FF3300"/>
              </a:solidFill>
              <a:latin typeface="微软雅黑" panose="020B0503020204020204" pitchFamily="34" charset="-122"/>
              <a:ea typeface="微软雅黑" panose="020B0503020204020204" pitchFamily="34" charset="-122"/>
            </a:endParaRPr>
          </a:p>
        </p:txBody>
      </p:sp>
      <p:sp>
        <p:nvSpPr>
          <p:cNvPr id="584710" name="Rectangle 6">
            <a:extLst>
              <a:ext uri="{FF2B5EF4-FFF2-40B4-BE49-F238E27FC236}">
                <a16:creationId xmlns:a16="http://schemas.microsoft.com/office/drawing/2014/main" id="{888024ED-2746-48FF-8344-C54F37213EBA}"/>
              </a:ext>
            </a:extLst>
          </p:cNvPr>
          <p:cNvSpPr>
            <a:spLocks noChangeArrowheads="1"/>
          </p:cNvSpPr>
          <p:nvPr/>
        </p:nvSpPr>
        <p:spPr bwMode="auto">
          <a:xfrm>
            <a:off x="3806825" y="5499100"/>
            <a:ext cx="1214438" cy="315913"/>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4711" name="Line 7">
            <a:extLst>
              <a:ext uri="{FF2B5EF4-FFF2-40B4-BE49-F238E27FC236}">
                <a16:creationId xmlns:a16="http://schemas.microsoft.com/office/drawing/2014/main" id="{06B2736E-AEFF-467E-9782-63CC4A040865}"/>
              </a:ext>
            </a:extLst>
          </p:cNvPr>
          <p:cNvSpPr>
            <a:spLocks noChangeShapeType="1"/>
          </p:cNvSpPr>
          <p:nvPr/>
        </p:nvSpPr>
        <p:spPr bwMode="auto">
          <a:xfrm>
            <a:off x="7137400" y="2168525"/>
            <a:ext cx="584200"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4712" name="Line 8">
            <a:extLst>
              <a:ext uri="{FF2B5EF4-FFF2-40B4-BE49-F238E27FC236}">
                <a16:creationId xmlns:a16="http://schemas.microsoft.com/office/drawing/2014/main" id="{76D3E15E-9384-4517-9FBD-5B712BBC6C6A}"/>
              </a:ext>
            </a:extLst>
          </p:cNvPr>
          <p:cNvSpPr>
            <a:spLocks noChangeShapeType="1"/>
          </p:cNvSpPr>
          <p:nvPr/>
        </p:nvSpPr>
        <p:spPr bwMode="auto">
          <a:xfrm>
            <a:off x="7721600" y="2168525"/>
            <a:ext cx="0" cy="3870325"/>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4713" name="Line 9">
            <a:extLst>
              <a:ext uri="{FF2B5EF4-FFF2-40B4-BE49-F238E27FC236}">
                <a16:creationId xmlns:a16="http://schemas.microsoft.com/office/drawing/2014/main" id="{0E8EBED1-4FE7-4545-ADCB-810E0D1530AC}"/>
              </a:ext>
            </a:extLst>
          </p:cNvPr>
          <p:cNvSpPr>
            <a:spLocks noChangeShapeType="1"/>
          </p:cNvSpPr>
          <p:nvPr/>
        </p:nvSpPr>
        <p:spPr bwMode="auto">
          <a:xfrm flipH="1">
            <a:off x="7497763" y="6038850"/>
            <a:ext cx="223837"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4716" name="Text Box 12">
            <a:extLst>
              <a:ext uri="{FF2B5EF4-FFF2-40B4-BE49-F238E27FC236}">
                <a16:creationId xmlns:a16="http://schemas.microsoft.com/office/drawing/2014/main" id="{0F0F17CB-72CE-40EE-AB24-116020605E37}"/>
              </a:ext>
            </a:extLst>
          </p:cNvPr>
          <p:cNvSpPr txBox="1">
            <a:spLocks noChangeArrowheads="1"/>
          </p:cNvSpPr>
          <p:nvPr/>
        </p:nvSpPr>
        <p:spPr bwMode="auto">
          <a:xfrm>
            <a:off x="2951163" y="954088"/>
            <a:ext cx="207010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CC3300"/>
                </a:solidFill>
                <a:latin typeface="微软雅黑" panose="020B0503020204020204" pitchFamily="34" charset="-122"/>
                <a:ea typeface="微软雅黑" panose="020B0503020204020204" pitchFamily="34" charset="-122"/>
              </a:rPr>
              <a:t>stu_phone1(&amp;x)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4716"/>
                                        </p:tgtEl>
                                        <p:attrNameLst>
                                          <p:attrName>style.visibility</p:attrName>
                                        </p:attrNameLst>
                                      </p:cBhvr>
                                      <p:to>
                                        <p:strVal val="visible"/>
                                      </p:to>
                                    </p:set>
                                    <p:animEffect transition="in" filter="blinds(horizontal)">
                                      <p:cBhvr>
                                        <p:cTn id="7" dur="500"/>
                                        <p:tgtEl>
                                          <p:spTgt spid="584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16"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a:extLst>
              <a:ext uri="{FF2B5EF4-FFF2-40B4-BE49-F238E27FC236}">
                <a16:creationId xmlns:a16="http://schemas.microsoft.com/office/drawing/2014/main" id="{AA89C87E-EB29-46F2-97E0-EC5736394BA1}"/>
              </a:ext>
            </a:extLst>
          </p:cNvPr>
          <p:cNvSpPr>
            <a:spLocks noGrp="1" noChangeArrowheads="1"/>
          </p:cNvSpPr>
          <p:nvPr>
            <p:ph type="title"/>
          </p:nvPr>
        </p:nvSpPr>
        <p:spPr>
          <a:xfrm>
            <a:off x="476250" y="98425"/>
            <a:ext cx="8229600" cy="561975"/>
          </a:xfrm>
        </p:spPr>
        <p:txBody>
          <a:bodyPr/>
          <a:lstStyle/>
          <a:p>
            <a:r>
              <a:rPr lang="zh-CN" altLang="en-US" sz="3600"/>
              <a:t>结构体数据的分配和访问</a:t>
            </a:r>
          </a:p>
        </p:txBody>
      </p:sp>
      <p:sp>
        <p:nvSpPr>
          <p:cNvPr id="652291" name="Rectangle 3">
            <a:extLst>
              <a:ext uri="{FF2B5EF4-FFF2-40B4-BE49-F238E27FC236}">
                <a16:creationId xmlns:a16="http://schemas.microsoft.com/office/drawing/2014/main" id="{591B5EF4-0AFF-4572-8D8A-A24D6BEF07C8}"/>
              </a:ext>
            </a:extLst>
          </p:cNvPr>
          <p:cNvSpPr>
            <a:spLocks noGrp="1" noChangeArrowheads="1"/>
          </p:cNvSpPr>
          <p:nvPr>
            <p:ph type="body" idx="1"/>
          </p:nvPr>
        </p:nvSpPr>
        <p:spPr>
          <a:xfrm>
            <a:off x="206375" y="773113"/>
            <a:ext cx="3240088" cy="5562600"/>
          </a:xfrm>
        </p:spPr>
        <p:txBody>
          <a:bodyPr/>
          <a:lstStyle/>
          <a:p>
            <a:r>
              <a:rPr lang="zh-CN" altLang="en-US">
                <a:latin typeface="微软雅黑" panose="020B0503020204020204" pitchFamily="34" charset="-122"/>
                <a:ea typeface="微软雅黑" panose="020B0503020204020204" pitchFamily="34" charset="-122"/>
              </a:rPr>
              <a:t>按值传递参数</a:t>
            </a:r>
          </a:p>
          <a:p>
            <a:pPr>
              <a:buFontTx/>
              <a:buNone/>
            </a:pPr>
            <a:r>
              <a:rPr lang="en-US" altLang="zh-CN" sz="2200">
                <a:latin typeface="微软雅黑" panose="020B0503020204020204" pitchFamily="34" charset="-122"/>
                <a:ea typeface="微软雅黑" panose="020B0503020204020204" pitchFamily="34" charset="-122"/>
              </a:rPr>
              <a:t>    </a:t>
            </a:r>
            <a:r>
              <a:rPr lang="en-US" altLang="zh-CN" sz="2200">
                <a:solidFill>
                  <a:srgbClr val="CC3300"/>
                </a:solidFill>
                <a:latin typeface="微软雅黑" panose="020B0503020204020204" pitchFamily="34" charset="-122"/>
                <a:ea typeface="微软雅黑" panose="020B0503020204020204" pitchFamily="34" charset="-122"/>
              </a:rPr>
              <a:t>x</a:t>
            </a:r>
            <a:r>
              <a:rPr lang="zh-CN" altLang="en-US" sz="2200">
                <a:solidFill>
                  <a:srgbClr val="CC3300"/>
                </a:solidFill>
                <a:latin typeface="微软雅黑" panose="020B0503020204020204" pitchFamily="34" charset="-122"/>
                <a:ea typeface="微软雅黑" panose="020B0503020204020204" pitchFamily="34" charset="-122"/>
              </a:rPr>
              <a:t>所有成员值作为实参存到参数区。</a:t>
            </a:r>
            <a:r>
              <a:rPr lang="zh-CN" altLang="en-US" sz="2200">
                <a:latin typeface="微软雅黑" panose="020B0503020204020204" pitchFamily="34" charset="-122"/>
                <a:ea typeface="微软雅黑" panose="020B0503020204020204" pitchFamily="34" charset="-122"/>
              </a:rPr>
              <a:t> </a:t>
            </a:r>
            <a:r>
              <a:rPr lang="en-US" altLang="zh-CN" sz="2200">
                <a:solidFill>
                  <a:srgbClr val="3333CC"/>
                </a:solidFill>
                <a:latin typeface="微软雅黑" panose="020B0503020204020204" pitchFamily="34" charset="-122"/>
                <a:ea typeface="微软雅黑" panose="020B0503020204020204" pitchFamily="34" charset="-122"/>
              </a:rPr>
              <a:t>stu_info.name</a:t>
            </a:r>
            <a:r>
              <a:rPr lang="zh-CN" altLang="en-US" sz="2200">
                <a:solidFill>
                  <a:srgbClr val="3333CC"/>
                </a:solidFill>
                <a:latin typeface="微软雅黑" panose="020B0503020204020204" pitchFamily="34" charset="-122"/>
                <a:ea typeface="微软雅黑" panose="020B0503020204020204" pitchFamily="34" charset="-122"/>
              </a:rPr>
              <a:t>送</a:t>
            </a:r>
            <a:r>
              <a:rPr lang="en-US" altLang="zh-CN" sz="2200">
                <a:solidFill>
                  <a:srgbClr val="3333CC"/>
                </a:solidFill>
                <a:latin typeface="微软雅黑" panose="020B0503020204020204" pitchFamily="34" charset="-122"/>
                <a:ea typeface="微软雅黑" panose="020B0503020204020204" pitchFamily="34" charset="-122"/>
              </a:rPr>
              <a:t>EAX</a:t>
            </a:r>
            <a:r>
              <a:rPr lang="zh-CN" altLang="en-US" sz="2200">
                <a:latin typeface="微软雅黑" panose="020B0503020204020204" pitchFamily="34" charset="-122"/>
                <a:ea typeface="微软雅黑" panose="020B0503020204020204" pitchFamily="34" charset="-122"/>
              </a:rPr>
              <a:t>的指令序列为：</a:t>
            </a:r>
          </a:p>
          <a:p>
            <a:pPr>
              <a:buFontTx/>
              <a:buNone/>
            </a:pPr>
            <a:r>
              <a:rPr lang="en-US" altLang="zh-CN" sz="2200">
                <a:latin typeface="微软雅黑" panose="020B0503020204020204" pitchFamily="34" charset="-122"/>
                <a:ea typeface="微软雅黑" panose="020B0503020204020204" pitchFamily="34" charset="-122"/>
              </a:rPr>
              <a:t>     </a:t>
            </a:r>
            <a:r>
              <a:rPr lang="en-US" altLang="zh-CN" sz="2200">
                <a:solidFill>
                  <a:srgbClr val="FF3300"/>
                </a:solidFill>
                <a:latin typeface="微软雅黑" panose="020B0503020204020204" pitchFamily="34" charset="-122"/>
                <a:ea typeface="微软雅黑" panose="020B0503020204020204" pitchFamily="34" charset="-122"/>
              </a:rPr>
              <a:t>leal   8(%ebp), edx</a:t>
            </a:r>
          </a:p>
          <a:p>
            <a:pPr>
              <a:buFontTx/>
              <a:buNone/>
            </a:pPr>
            <a:r>
              <a:rPr lang="en-US" altLang="zh-CN" sz="2200">
                <a:solidFill>
                  <a:srgbClr val="FF3300"/>
                </a:solidFill>
                <a:latin typeface="微软雅黑" panose="020B0503020204020204" pitchFamily="34" charset="-122"/>
                <a:ea typeface="微软雅黑" panose="020B0503020204020204" pitchFamily="34" charset="-122"/>
              </a:rPr>
              <a:t>     leal   8(%edx), eax</a:t>
            </a:r>
          </a:p>
          <a:p>
            <a:pPr>
              <a:buFontTx/>
              <a:buNone/>
            </a:pPr>
            <a:r>
              <a:rPr lang="en-US" altLang="zh-CN" sz="2200">
                <a:latin typeface="微软雅黑" panose="020B0503020204020204" pitchFamily="34" charset="-122"/>
                <a:ea typeface="微软雅黑" panose="020B0503020204020204" pitchFamily="34" charset="-122"/>
              </a:rPr>
              <a:t>     EAX</a:t>
            </a:r>
            <a:r>
              <a:rPr lang="zh-CN" altLang="en-US" sz="2200">
                <a:latin typeface="微软雅黑" panose="020B0503020204020204" pitchFamily="34" charset="-122"/>
                <a:ea typeface="微软雅黑" panose="020B0503020204020204" pitchFamily="34" charset="-122"/>
              </a:rPr>
              <a:t>中存放的是“</a:t>
            </a:r>
            <a:r>
              <a:rPr lang="en-US" altLang="zh-CN" sz="2200">
                <a:latin typeface="微软雅黑" panose="020B0503020204020204" pitchFamily="34" charset="-122"/>
                <a:ea typeface="微软雅黑" panose="020B0503020204020204" pitchFamily="34" charset="-122"/>
              </a:rPr>
              <a:t>ZhangS”</a:t>
            </a:r>
            <a:r>
              <a:rPr lang="zh-CN" altLang="en-US" sz="2200">
                <a:latin typeface="微软雅黑" panose="020B0503020204020204" pitchFamily="34" charset="-122"/>
                <a:ea typeface="微软雅黑" panose="020B0503020204020204" pitchFamily="34" charset="-122"/>
              </a:rPr>
              <a:t>的</a:t>
            </a:r>
            <a:r>
              <a:rPr lang="zh-CN" altLang="en-US" sz="2200">
                <a:solidFill>
                  <a:srgbClr val="3333CC"/>
                </a:solidFill>
                <a:latin typeface="微软雅黑" panose="020B0503020204020204" pitchFamily="34" charset="-122"/>
                <a:ea typeface="微软雅黑" panose="020B0503020204020204" pitchFamily="34" charset="-122"/>
              </a:rPr>
              <a:t>栈内参数区首址</a:t>
            </a:r>
            <a:r>
              <a:rPr lang="zh-CN" altLang="en-US" sz="2200">
                <a:latin typeface="微软雅黑" panose="020B0503020204020204" pitchFamily="34" charset="-122"/>
                <a:ea typeface="微软雅黑" panose="020B0503020204020204" pitchFamily="34" charset="-122"/>
              </a:rPr>
              <a:t> 。</a:t>
            </a:r>
            <a:endParaRPr lang="en-US" altLang="zh-CN" sz="2200">
              <a:latin typeface="微软雅黑" panose="020B0503020204020204" pitchFamily="34" charset="-122"/>
              <a:ea typeface="微软雅黑" panose="020B0503020204020204" pitchFamily="34" charset="-122"/>
            </a:endParaRPr>
          </a:p>
        </p:txBody>
      </p:sp>
      <p:pic>
        <p:nvPicPr>
          <p:cNvPr id="652293" name="Picture 5">
            <a:extLst>
              <a:ext uri="{FF2B5EF4-FFF2-40B4-BE49-F238E27FC236}">
                <a16:creationId xmlns:a16="http://schemas.microsoft.com/office/drawing/2014/main" id="{8376C761-927E-4FB0-B568-65A275872C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638" y="728663"/>
            <a:ext cx="4797425" cy="5445125"/>
          </a:xfrm>
          <a:prstGeom prst="rect">
            <a:avLst/>
          </a:prstGeom>
          <a:noFill/>
          <a:extLst>
            <a:ext uri="{909E8E84-426E-40DD-AFC4-6F175D3DCCD1}">
              <a14:hiddenFill xmlns:a14="http://schemas.microsoft.com/office/drawing/2010/main">
                <a:solidFill>
                  <a:srgbClr val="FFFFFF"/>
                </a:solidFill>
              </a14:hiddenFill>
            </a:ext>
          </a:extLst>
        </p:spPr>
      </p:pic>
      <p:sp>
        <p:nvSpPr>
          <p:cNvPr id="652294" name="Line 6">
            <a:extLst>
              <a:ext uri="{FF2B5EF4-FFF2-40B4-BE49-F238E27FC236}">
                <a16:creationId xmlns:a16="http://schemas.microsoft.com/office/drawing/2014/main" id="{AE2EE6F2-8BC0-49D1-8ACA-C2319EAB434F}"/>
              </a:ext>
            </a:extLst>
          </p:cNvPr>
          <p:cNvSpPr>
            <a:spLocks noChangeShapeType="1"/>
          </p:cNvSpPr>
          <p:nvPr/>
        </p:nvSpPr>
        <p:spPr bwMode="auto">
          <a:xfrm>
            <a:off x="2185988" y="1808163"/>
            <a:ext cx="3195637" cy="36036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2295" name="Line 7">
            <a:extLst>
              <a:ext uri="{FF2B5EF4-FFF2-40B4-BE49-F238E27FC236}">
                <a16:creationId xmlns:a16="http://schemas.microsoft.com/office/drawing/2014/main" id="{4DA7C196-642B-4386-B83E-048BFB605528}"/>
              </a:ext>
            </a:extLst>
          </p:cNvPr>
          <p:cNvSpPr>
            <a:spLocks noChangeShapeType="1"/>
          </p:cNvSpPr>
          <p:nvPr/>
        </p:nvSpPr>
        <p:spPr bwMode="auto">
          <a:xfrm flipV="1">
            <a:off x="2727325" y="2798763"/>
            <a:ext cx="2159000" cy="143986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2292" name="Rectangle 4">
            <a:extLst>
              <a:ext uri="{FF2B5EF4-FFF2-40B4-BE49-F238E27FC236}">
                <a16:creationId xmlns:a16="http://schemas.microsoft.com/office/drawing/2014/main" id="{5924D03F-0230-4462-B4AC-1D3ECC256C31}"/>
              </a:ext>
            </a:extLst>
          </p:cNvPr>
          <p:cNvSpPr>
            <a:spLocks noChangeArrowheads="1"/>
          </p:cNvSpPr>
          <p:nvPr/>
        </p:nvSpPr>
        <p:spPr bwMode="auto">
          <a:xfrm>
            <a:off x="431800" y="5003800"/>
            <a:ext cx="7764463" cy="17399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spcBef>
                <a:spcPct val="20000"/>
              </a:spcBef>
              <a:buFontTx/>
              <a:buChar char="–"/>
            </a:pPr>
            <a:r>
              <a:rPr lang="en-US" altLang="zh-CN" sz="2000">
                <a:solidFill>
                  <a:srgbClr val="0000CC"/>
                </a:solidFill>
                <a:latin typeface="微软雅黑" panose="020B0503020204020204" pitchFamily="34" charset="-122"/>
                <a:ea typeface="微软雅黑" panose="020B0503020204020204" pitchFamily="34" charset="-122"/>
              </a:rPr>
              <a:t>stu_phone1</a:t>
            </a:r>
            <a:r>
              <a:rPr lang="zh-CN" altLang="en-US" sz="2000">
                <a:solidFill>
                  <a:srgbClr val="0000CC"/>
                </a:solidFill>
                <a:latin typeface="微软雅黑" panose="020B0503020204020204" pitchFamily="34" charset="-122"/>
                <a:ea typeface="微软雅黑" panose="020B0503020204020204" pitchFamily="34" charset="-122"/>
              </a:rPr>
              <a:t>和</a:t>
            </a:r>
            <a:r>
              <a:rPr lang="en-US" altLang="zh-CN" sz="2000">
                <a:solidFill>
                  <a:srgbClr val="0000CC"/>
                </a:solidFill>
                <a:latin typeface="微软雅黑" panose="020B0503020204020204" pitchFamily="34" charset="-122"/>
                <a:ea typeface="微软雅黑" panose="020B0503020204020204" pitchFamily="34" charset="-122"/>
              </a:rPr>
              <a:t>stu_phone2</a:t>
            </a:r>
            <a:r>
              <a:rPr lang="zh-CN" altLang="en-US" sz="2000">
                <a:solidFill>
                  <a:srgbClr val="0000CC"/>
                </a:solidFill>
                <a:latin typeface="微软雅黑" panose="020B0503020204020204" pitchFamily="34" charset="-122"/>
                <a:ea typeface="微软雅黑" panose="020B0503020204020204" pitchFamily="34" charset="-122"/>
              </a:rPr>
              <a:t>功能相同，但后者开销大，因为它需对结构体成员整体从静态区复制到栈中，需要很多条</a:t>
            </a:r>
            <a:r>
              <a:rPr lang="en-US" altLang="zh-CN" sz="2000">
                <a:solidFill>
                  <a:srgbClr val="0000CC"/>
                </a:solidFill>
                <a:latin typeface="微软雅黑" panose="020B0503020204020204" pitchFamily="34" charset="-122"/>
                <a:ea typeface="微软雅黑" panose="020B0503020204020204" pitchFamily="34" charset="-122"/>
              </a:rPr>
              <a:t>mov</a:t>
            </a:r>
            <a:r>
              <a:rPr lang="zh-CN" altLang="en-US" sz="2000">
                <a:solidFill>
                  <a:srgbClr val="0000CC"/>
                </a:solidFill>
                <a:latin typeface="微软雅黑" panose="020B0503020204020204" pitchFamily="34" charset="-122"/>
                <a:ea typeface="微软雅黑" panose="020B0503020204020204" pitchFamily="34" charset="-122"/>
              </a:rPr>
              <a:t>或其他指令，从而执行时间更长，并占更多栈空间和代码空间</a:t>
            </a:r>
          </a:p>
          <a:p>
            <a:pPr>
              <a:lnSpc>
                <a:spcPct val="130000"/>
              </a:lnSpc>
              <a:spcBef>
                <a:spcPct val="20000"/>
              </a:spcBef>
              <a:buFontTx/>
              <a:buChar char="–"/>
            </a:pPr>
            <a:r>
              <a:rPr lang="zh-CN" altLang="en-US" sz="2000">
                <a:solidFill>
                  <a:srgbClr val="0000CC"/>
                </a:solidFill>
                <a:latin typeface="微软雅黑" panose="020B0503020204020204" pitchFamily="34" charset="-122"/>
                <a:ea typeface="微软雅黑" panose="020B0503020204020204" pitchFamily="34" charset="-122"/>
              </a:rPr>
              <a:t>特别是，按值传递时，</a:t>
            </a:r>
            <a:r>
              <a:rPr lang="zh-CN" altLang="en-US" sz="2000">
                <a:solidFill>
                  <a:srgbClr val="CC3300"/>
                </a:solidFill>
                <a:latin typeface="微软雅黑" panose="020B0503020204020204" pitchFamily="34" charset="-122"/>
                <a:ea typeface="微软雅黑" panose="020B0503020204020204" pitchFamily="34" charset="-122"/>
              </a:rPr>
              <a:t>无法获得更新后的结果</a:t>
            </a:r>
          </a:p>
        </p:txBody>
      </p:sp>
      <p:sp>
        <p:nvSpPr>
          <p:cNvPr id="652297" name="Text Box 9">
            <a:extLst>
              <a:ext uri="{FF2B5EF4-FFF2-40B4-BE49-F238E27FC236}">
                <a16:creationId xmlns:a16="http://schemas.microsoft.com/office/drawing/2014/main" id="{982EFE60-D3A1-4829-994C-D7C07175E286}"/>
              </a:ext>
            </a:extLst>
          </p:cNvPr>
          <p:cNvSpPr txBox="1">
            <a:spLocks noChangeArrowheads="1"/>
          </p:cNvSpPr>
          <p:nvPr/>
        </p:nvSpPr>
        <p:spPr bwMode="auto">
          <a:xfrm>
            <a:off x="2636838" y="819150"/>
            <a:ext cx="20701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CC3300"/>
                </a:solidFill>
                <a:latin typeface="微软雅黑" panose="020B0503020204020204" pitchFamily="34" charset="-122"/>
                <a:ea typeface="微软雅黑" panose="020B0503020204020204" pitchFamily="34" charset="-122"/>
              </a:rPr>
              <a:t>stu_phone1(x)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2294"/>
                                        </p:tgtEl>
                                        <p:attrNameLst>
                                          <p:attrName>style.visibility</p:attrName>
                                        </p:attrNameLst>
                                      </p:cBhvr>
                                      <p:to>
                                        <p:strVal val="visible"/>
                                      </p:to>
                                    </p:set>
                                    <p:animEffect transition="in" filter="blinds(horizontal)">
                                      <p:cBhvr>
                                        <p:cTn id="7" dur="500"/>
                                        <p:tgtEl>
                                          <p:spTgt spid="6522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52295"/>
                                        </p:tgtEl>
                                        <p:attrNameLst>
                                          <p:attrName>style.visibility</p:attrName>
                                        </p:attrNameLst>
                                      </p:cBhvr>
                                      <p:to>
                                        <p:strVal val="visible"/>
                                      </p:to>
                                    </p:set>
                                    <p:animEffect transition="in" filter="blinds(horizontal)">
                                      <p:cBhvr>
                                        <p:cTn id="12" dur="500"/>
                                        <p:tgtEl>
                                          <p:spTgt spid="6522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52292"/>
                                        </p:tgtEl>
                                        <p:attrNameLst>
                                          <p:attrName>style.visibility</p:attrName>
                                        </p:attrNameLst>
                                      </p:cBhvr>
                                      <p:to>
                                        <p:strVal val="visible"/>
                                      </p:to>
                                    </p:set>
                                    <p:animEffect transition="in" filter="blinds(horizontal)">
                                      <p:cBhvr>
                                        <p:cTn id="17" dur="500"/>
                                        <p:tgtEl>
                                          <p:spTgt spid="6522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52297"/>
                                        </p:tgtEl>
                                        <p:attrNameLst>
                                          <p:attrName>style.visibility</p:attrName>
                                        </p:attrNameLst>
                                      </p:cBhvr>
                                      <p:to>
                                        <p:strVal val="visible"/>
                                      </p:to>
                                    </p:set>
                                    <p:animEffect transition="in" filter="blinds(horizontal)">
                                      <p:cBhvr>
                                        <p:cTn id="22" dur="500"/>
                                        <p:tgtEl>
                                          <p:spTgt spid="652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292" grpId="0" animBg="1"/>
      <p:bldP spid="652297"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a:extLst>
              <a:ext uri="{FF2B5EF4-FFF2-40B4-BE49-F238E27FC236}">
                <a16:creationId xmlns:a16="http://schemas.microsoft.com/office/drawing/2014/main" id="{2F41D761-6231-4E59-AA6D-E9B2BDADF600}"/>
              </a:ext>
            </a:extLst>
          </p:cNvPr>
          <p:cNvSpPr>
            <a:spLocks noGrp="1" noChangeArrowheads="1"/>
          </p:cNvSpPr>
          <p:nvPr>
            <p:ph type="title"/>
          </p:nvPr>
        </p:nvSpPr>
        <p:spPr>
          <a:xfrm>
            <a:off x="476250" y="76200"/>
            <a:ext cx="8229600" cy="561975"/>
          </a:xfrm>
        </p:spPr>
        <p:txBody>
          <a:bodyPr/>
          <a:lstStyle/>
          <a:p>
            <a:r>
              <a:rPr lang="zh-CN" altLang="en-US" sz="3600"/>
              <a:t>联合体数据的分配和访问</a:t>
            </a:r>
          </a:p>
        </p:txBody>
      </p:sp>
      <p:sp>
        <p:nvSpPr>
          <p:cNvPr id="585731" name="Rectangle 3">
            <a:extLst>
              <a:ext uri="{FF2B5EF4-FFF2-40B4-BE49-F238E27FC236}">
                <a16:creationId xmlns:a16="http://schemas.microsoft.com/office/drawing/2014/main" id="{BDD9FB4C-E468-44DC-9D71-623BAF4AA5D5}"/>
              </a:ext>
            </a:extLst>
          </p:cNvPr>
          <p:cNvSpPr>
            <a:spLocks noGrp="1" noChangeArrowheads="1"/>
          </p:cNvSpPr>
          <p:nvPr>
            <p:ph type="body" idx="1"/>
          </p:nvPr>
        </p:nvSpPr>
        <p:spPr>
          <a:xfrm>
            <a:off x="341313" y="817563"/>
            <a:ext cx="8356600" cy="585787"/>
          </a:xfrm>
        </p:spPr>
        <p:txBody>
          <a:bodyPr/>
          <a:lstStyle/>
          <a:p>
            <a:pPr>
              <a:lnSpc>
                <a:spcPct val="95000"/>
              </a:lnSpc>
              <a:buFontTx/>
              <a:buNone/>
            </a:pPr>
            <a:r>
              <a:rPr lang="zh-CN" altLang="en-US" sz="2200">
                <a:ea typeface="微软雅黑" panose="020B0503020204020204" pitchFamily="34" charset="-122"/>
              </a:rPr>
              <a:t>联合体各成员共享存储空间，按最大长度成员所需空间大小为目标</a:t>
            </a:r>
          </a:p>
        </p:txBody>
      </p:sp>
      <p:sp>
        <p:nvSpPr>
          <p:cNvPr id="585732" name="Rectangle 4">
            <a:extLst>
              <a:ext uri="{FF2B5EF4-FFF2-40B4-BE49-F238E27FC236}">
                <a16:creationId xmlns:a16="http://schemas.microsoft.com/office/drawing/2014/main" id="{11D1E502-9EB7-4668-A02D-098B86D16735}"/>
              </a:ext>
            </a:extLst>
          </p:cNvPr>
          <p:cNvSpPr>
            <a:spLocks noChangeArrowheads="1"/>
          </p:cNvSpPr>
          <p:nvPr/>
        </p:nvSpPr>
        <p:spPr bwMode="auto">
          <a:xfrm>
            <a:off x="341313" y="1289050"/>
            <a:ext cx="2474912"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lnSpc>
                <a:spcPct val="125000"/>
              </a:lnSpc>
            </a:pPr>
            <a:r>
              <a:rPr lang="en-US" altLang="zh-CN" sz="2000">
                <a:solidFill>
                  <a:srgbClr val="0000FF"/>
                </a:solidFill>
              </a:rPr>
              <a:t>union uarea {</a:t>
            </a:r>
          </a:p>
          <a:p>
            <a:pPr eaLnBrk="1" hangingPunct="1">
              <a:lnSpc>
                <a:spcPct val="125000"/>
              </a:lnSpc>
            </a:pPr>
            <a:r>
              <a:rPr lang="en-US" altLang="zh-CN" sz="2000">
                <a:solidFill>
                  <a:srgbClr val="0000FF"/>
                </a:solidFill>
              </a:rPr>
              <a:t>       char  c_data;</a:t>
            </a:r>
          </a:p>
          <a:p>
            <a:pPr eaLnBrk="1" hangingPunct="1">
              <a:lnSpc>
                <a:spcPct val="125000"/>
              </a:lnSpc>
            </a:pPr>
            <a:r>
              <a:rPr lang="en-US" altLang="zh-CN" sz="2000">
                <a:solidFill>
                  <a:srgbClr val="0000FF"/>
                </a:solidFill>
              </a:rPr>
              <a:t>       short s_data;</a:t>
            </a:r>
          </a:p>
          <a:p>
            <a:pPr eaLnBrk="1" hangingPunct="1">
              <a:lnSpc>
                <a:spcPct val="125000"/>
              </a:lnSpc>
            </a:pPr>
            <a:r>
              <a:rPr lang="en-US" altLang="zh-CN" sz="2000">
                <a:solidFill>
                  <a:srgbClr val="0000FF"/>
                </a:solidFill>
              </a:rPr>
              <a:t>       int      i_data;</a:t>
            </a:r>
          </a:p>
          <a:p>
            <a:pPr eaLnBrk="1" hangingPunct="1">
              <a:lnSpc>
                <a:spcPct val="125000"/>
              </a:lnSpc>
            </a:pPr>
            <a:r>
              <a:rPr lang="en-US" altLang="zh-CN" sz="2000">
                <a:solidFill>
                  <a:srgbClr val="0000FF"/>
                </a:solidFill>
              </a:rPr>
              <a:t>       long   l_data;</a:t>
            </a:r>
          </a:p>
          <a:p>
            <a:pPr eaLnBrk="1" hangingPunct="1">
              <a:lnSpc>
                <a:spcPct val="125000"/>
              </a:lnSpc>
            </a:pPr>
            <a:r>
              <a:rPr lang="en-US" altLang="zh-CN" sz="2000">
                <a:solidFill>
                  <a:srgbClr val="0000FF"/>
                </a:solidFill>
              </a:rPr>
              <a:t> };</a:t>
            </a:r>
          </a:p>
        </p:txBody>
      </p:sp>
      <p:sp>
        <p:nvSpPr>
          <p:cNvPr id="585733" name="Rectangle 5">
            <a:extLst>
              <a:ext uri="{FF2B5EF4-FFF2-40B4-BE49-F238E27FC236}">
                <a16:creationId xmlns:a16="http://schemas.microsoft.com/office/drawing/2014/main" id="{D98B3C78-7F37-4822-A704-4E3E40DC2F6E}"/>
              </a:ext>
            </a:extLst>
          </p:cNvPr>
          <p:cNvSpPr>
            <a:spLocks noChangeArrowheads="1"/>
          </p:cNvSpPr>
          <p:nvPr/>
        </p:nvSpPr>
        <p:spPr bwMode="auto">
          <a:xfrm>
            <a:off x="3267075" y="1403350"/>
            <a:ext cx="52197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40000"/>
              </a:lnSpc>
              <a:spcBef>
                <a:spcPct val="15000"/>
              </a:spcBef>
            </a:pPr>
            <a:r>
              <a:rPr lang="en-US" altLang="zh-CN" sz="2000">
                <a:solidFill>
                  <a:srgbClr val="FF0000"/>
                </a:solidFill>
              </a:rPr>
              <a:t>IA-32</a:t>
            </a:r>
            <a:r>
              <a:rPr lang="zh-CN" altLang="en-US" sz="2000">
                <a:solidFill>
                  <a:srgbClr val="FF0000"/>
                </a:solidFill>
              </a:rPr>
              <a:t>中编译时，</a:t>
            </a:r>
            <a:r>
              <a:rPr lang="en-US" altLang="zh-CN" sz="2000">
                <a:solidFill>
                  <a:srgbClr val="FF0000"/>
                </a:solidFill>
              </a:rPr>
              <a:t>long</a:t>
            </a:r>
            <a:r>
              <a:rPr lang="zh-CN" altLang="en-US" sz="2000">
                <a:solidFill>
                  <a:srgbClr val="FF0000"/>
                </a:solidFill>
              </a:rPr>
              <a:t>和</a:t>
            </a:r>
            <a:r>
              <a:rPr lang="en-US" altLang="zh-CN" sz="2000">
                <a:solidFill>
                  <a:srgbClr val="FF0000"/>
                </a:solidFill>
              </a:rPr>
              <a:t>int</a:t>
            </a:r>
            <a:r>
              <a:rPr lang="zh-CN" altLang="en-US" sz="2000">
                <a:solidFill>
                  <a:srgbClr val="FF0000"/>
                </a:solidFill>
              </a:rPr>
              <a:t>长度一样，故</a:t>
            </a:r>
            <a:r>
              <a:rPr lang="en-US" altLang="zh-CN" sz="2000">
                <a:solidFill>
                  <a:srgbClr val="FF0000"/>
                </a:solidFill>
              </a:rPr>
              <a:t>uarea</a:t>
            </a:r>
            <a:r>
              <a:rPr lang="zh-CN" altLang="en-US" sz="2000">
                <a:solidFill>
                  <a:srgbClr val="FF0000"/>
                </a:solidFill>
              </a:rPr>
              <a:t>所占空间为</a:t>
            </a:r>
            <a:r>
              <a:rPr lang="en-US" altLang="zh-CN" sz="2000">
                <a:solidFill>
                  <a:srgbClr val="FF0000"/>
                </a:solidFill>
              </a:rPr>
              <a:t>4</a:t>
            </a:r>
            <a:r>
              <a:rPr lang="zh-CN" altLang="en-US" sz="2000">
                <a:solidFill>
                  <a:srgbClr val="FF0000"/>
                </a:solidFill>
              </a:rPr>
              <a:t>个字节。而对于与</a:t>
            </a:r>
            <a:r>
              <a:rPr lang="en-US" altLang="zh-CN" sz="2000">
                <a:solidFill>
                  <a:srgbClr val="FF0000"/>
                </a:solidFill>
              </a:rPr>
              <a:t>uarea</a:t>
            </a:r>
            <a:r>
              <a:rPr lang="zh-CN" altLang="en-US" sz="2000">
                <a:solidFill>
                  <a:srgbClr val="FF0000"/>
                </a:solidFill>
              </a:rPr>
              <a:t>有相同成员的</a:t>
            </a:r>
            <a:r>
              <a:rPr lang="zh-CN" altLang="en-US" sz="2000">
                <a:solidFill>
                  <a:srgbClr val="3333CC"/>
                </a:solidFill>
              </a:rPr>
              <a:t>结构型变量</a:t>
            </a:r>
            <a:r>
              <a:rPr lang="zh-CN" altLang="en-US" sz="2000">
                <a:solidFill>
                  <a:srgbClr val="FF0000"/>
                </a:solidFill>
              </a:rPr>
              <a:t>来说，其占用空间大小至少有</a:t>
            </a:r>
            <a:r>
              <a:rPr lang="en-US" altLang="zh-CN" sz="2000">
                <a:solidFill>
                  <a:srgbClr val="FF0000"/>
                </a:solidFill>
              </a:rPr>
              <a:t>11</a:t>
            </a:r>
            <a:r>
              <a:rPr lang="zh-CN" altLang="en-US" sz="2000">
                <a:solidFill>
                  <a:srgbClr val="FF0000"/>
                </a:solidFill>
              </a:rPr>
              <a:t>个字节，对齐的话则占用更多。</a:t>
            </a:r>
          </a:p>
        </p:txBody>
      </p:sp>
      <p:sp>
        <p:nvSpPr>
          <p:cNvPr id="585734" name="Rectangle 6">
            <a:extLst>
              <a:ext uri="{FF2B5EF4-FFF2-40B4-BE49-F238E27FC236}">
                <a16:creationId xmlns:a16="http://schemas.microsoft.com/office/drawing/2014/main" id="{0F137263-EC08-410D-9815-A0A07D35397D}"/>
              </a:ext>
            </a:extLst>
          </p:cNvPr>
          <p:cNvSpPr>
            <a:spLocks noChangeArrowheads="1"/>
          </p:cNvSpPr>
          <p:nvPr/>
        </p:nvSpPr>
        <p:spPr bwMode="auto">
          <a:xfrm>
            <a:off x="385763" y="4059238"/>
            <a:ext cx="8177212" cy="225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r>
              <a:rPr lang="zh-CN" altLang="en-US" sz="2300">
                <a:ea typeface="微软雅黑" panose="020B0503020204020204" pitchFamily="34" charset="-122"/>
              </a:rPr>
              <a:t>通常用于特殊场合，如，当事先知道某种数据结构中的不同字段的使用时间是互斥的，就可将这些字段声明为联合，以减少空间。</a:t>
            </a:r>
          </a:p>
          <a:p>
            <a:r>
              <a:rPr lang="zh-CN" altLang="en-US" sz="2300">
                <a:ea typeface="微软雅黑" panose="020B0503020204020204" pitchFamily="34" charset="-122"/>
              </a:rPr>
              <a:t>但有时会得不偿失，可能只会减少少量空间却大大增加处理复杂性。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5733"/>
                                        </p:tgtEl>
                                        <p:attrNameLst>
                                          <p:attrName>style.visibility</p:attrName>
                                        </p:attrNameLst>
                                      </p:cBhvr>
                                      <p:to>
                                        <p:strVal val="visible"/>
                                      </p:to>
                                    </p:set>
                                    <p:animEffect transition="in" filter="blinds(horizontal)">
                                      <p:cBhvr>
                                        <p:cTn id="7" dur="500"/>
                                        <p:tgtEl>
                                          <p:spTgt spid="5857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85734">
                                            <p:txEl>
                                              <p:pRg st="0" end="0"/>
                                            </p:txEl>
                                          </p:spTgt>
                                        </p:tgtEl>
                                        <p:attrNameLst>
                                          <p:attrName>style.visibility</p:attrName>
                                        </p:attrNameLst>
                                      </p:cBhvr>
                                      <p:to>
                                        <p:strVal val="visible"/>
                                      </p:to>
                                    </p:set>
                                    <p:animEffect transition="in" filter="blinds(horizontal)">
                                      <p:cBhvr>
                                        <p:cTn id="12" dur="500"/>
                                        <p:tgtEl>
                                          <p:spTgt spid="58573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85734">
                                            <p:txEl>
                                              <p:pRg st="1" end="1"/>
                                            </p:txEl>
                                          </p:spTgt>
                                        </p:tgtEl>
                                        <p:attrNameLst>
                                          <p:attrName>style.visibility</p:attrName>
                                        </p:attrNameLst>
                                      </p:cBhvr>
                                      <p:to>
                                        <p:strVal val="visible"/>
                                      </p:to>
                                    </p:set>
                                    <p:animEffect transition="in" filter="blinds(horizontal)">
                                      <p:cBhvr>
                                        <p:cTn id="17" dur="500"/>
                                        <p:tgtEl>
                                          <p:spTgt spid="5857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3"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a:extLst>
              <a:ext uri="{FF2B5EF4-FFF2-40B4-BE49-F238E27FC236}">
                <a16:creationId xmlns:a16="http://schemas.microsoft.com/office/drawing/2014/main" id="{729BFF3B-0237-4DFD-927E-DF50AA41779A}"/>
              </a:ext>
            </a:extLst>
          </p:cNvPr>
          <p:cNvSpPr>
            <a:spLocks noGrp="1" noChangeArrowheads="1"/>
          </p:cNvSpPr>
          <p:nvPr>
            <p:ph type="title"/>
          </p:nvPr>
        </p:nvSpPr>
        <p:spPr>
          <a:xfrm>
            <a:off x="457200" y="98425"/>
            <a:ext cx="8229600" cy="561975"/>
          </a:xfrm>
        </p:spPr>
        <p:txBody>
          <a:bodyPr/>
          <a:lstStyle/>
          <a:p>
            <a:r>
              <a:rPr lang="zh-CN" altLang="en-US" sz="3600"/>
              <a:t>联合体数据的分配和访问</a:t>
            </a:r>
          </a:p>
        </p:txBody>
      </p:sp>
      <p:sp>
        <p:nvSpPr>
          <p:cNvPr id="586756" name="Rectangle 4">
            <a:extLst>
              <a:ext uri="{FF2B5EF4-FFF2-40B4-BE49-F238E27FC236}">
                <a16:creationId xmlns:a16="http://schemas.microsoft.com/office/drawing/2014/main" id="{B19443AC-122E-4401-AD0F-424D8755DD6F}"/>
              </a:ext>
            </a:extLst>
          </p:cNvPr>
          <p:cNvSpPr>
            <a:spLocks noChangeArrowheads="1"/>
          </p:cNvSpPr>
          <p:nvPr/>
        </p:nvSpPr>
        <p:spPr bwMode="auto">
          <a:xfrm>
            <a:off x="252413" y="1511300"/>
            <a:ext cx="3779837"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542925" algn="l"/>
              </a:tabLst>
              <a:defRPr>
                <a:solidFill>
                  <a:schemeClr val="tx1"/>
                </a:solidFill>
                <a:latin typeface="Arial" panose="020B0604020202020204" pitchFamily="34" charset="0"/>
                <a:ea typeface="宋体" panose="02010600030101010101" pitchFamily="2" charset="-122"/>
              </a:defRPr>
            </a:lvl1pPr>
            <a:lvl2pPr>
              <a:tabLst>
                <a:tab pos="542925" algn="l"/>
              </a:tabLst>
              <a:defRPr>
                <a:solidFill>
                  <a:schemeClr val="tx1"/>
                </a:solidFill>
                <a:latin typeface="Arial" panose="020B0604020202020204" pitchFamily="34" charset="0"/>
                <a:ea typeface="宋体" panose="02010600030101010101" pitchFamily="2" charset="-122"/>
              </a:defRPr>
            </a:lvl2pPr>
            <a:lvl3pPr>
              <a:tabLst>
                <a:tab pos="542925" algn="l"/>
              </a:tabLst>
              <a:defRPr>
                <a:solidFill>
                  <a:schemeClr val="tx1"/>
                </a:solidFill>
                <a:latin typeface="Arial" panose="020B0604020202020204" pitchFamily="34" charset="0"/>
                <a:ea typeface="宋体" panose="02010600030101010101" pitchFamily="2" charset="-122"/>
              </a:defRPr>
            </a:lvl3pPr>
            <a:lvl4pPr>
              <a:tabLst>
                <a:tab pos="542925" algn="l"/>
              </a:tabLst>
              <a:defRPr>
                <a:solidFill>
                  <a:schemeClr val="tx1"/>
                </a:solidFill>
                <a:latin typeface="Arial" panose="020B0604020202020204" pitchFamily="34" charset="0"/>
                <a:ea typeface="宋体" panose="02010600030101010101" pitchFamily="2" charset="-122"/>
              </a:defRPr>
            </a:lvl4pPr>
            <a:lvl5pPr>
              <a:tabLst>
                <a:tab pos="542925" algn="l"/>
              </a:tabLst>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tabLst>
                <a:tab pos="542925" algn="l"/>
              </a:tabLs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tabLst>
                <a:tab pos="542925" algn="l"/>
              </a:tabLs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tabLst>
                <a:tab pos="542925" algn="l"/>
              </a:tabLs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tabLst>
                <a:tab pos="542925" algn="l"/>
              </a:tabLs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0000FF"/>
                </a:solidFill>
                <a:latin typeface="微软雅黑" panose="020B0503020204020204" pitchFamily="34" charset="-122"/>
                <a:ea typeface="微软雅黑" panose="020B0503020204020204" pitchFamily="34" charset="-122"/>
              </a:rPr>
              <a:t>unsigned float2unsign( float f)</a:t>
            </a:r>
          </a:p>
          <a:p>
            <a:pPr eaLnBrk="1" hangingPunct="1"/>
            <a:r>
              <a:rPr lang="en-US" altLang="zh-CN" sz="2000">
                <a:solidFill>
                  <a:srgbClr val="0000FF"/>
                </a:solidFill>
                <a:latin typeface="微软雅黑" panose="020B0503020204020204" pitchFamily="34" charset="-122"/>
                <a:ea typeface="微软雅黑" panose="020B0503020204020204" pitchFamily="34" charset="-122"/>
              </a:rPr>
              <a:t>{</a:t>
            </a:r>
          </a:p>
          <a:p>
            <a:pPr eaLnBrk="1" hangingPunct="1"/>
            <a:r>
              <a:rPr lang="en-US" altLang="zh-CN" sz="2000">
                <a:solidFill>
                  <a:srgbClr val="0000FF"/>
                </a:solidFill>
                <a:latin typeface="微软雅黑" panose="020B0503020204020204" pitchFamily="34" charset="-122"/>
                <a:ea typeface="微软雅黑" panose="020B0503020204020204" pitchFamily="34" charset="-122"/>
              </a:rPr>
              <a:t>    union {</a:t>
            </a:r>
          </a:p>
          <a:p>
            <a:pPr eaLnBrk="1" hangingPunct="1"/>
            <a:r>
              <a:rPr lang="en-US" altLang="zh-CN" sz="2000">
                <a:solidFill>
                  <a:srgbClr val="0000FF"/>
                </a:solidFill>
                <a:latin typeface="微软雅黑" panose="020B0503020204020204" pitchFamily="34" charset="-122"/>
                <a:ea typeface="微软雅黑" panose="020B0503020204020204" pitchFamily="34" charset="-122"/>
              </a:rPr>
              <a:t>              float f;</a:t>
            </a:r>
          </a:p>
          <a:p>
            <a:pPr eaLnBrk="1" hangingPunct="1"/>
            <a:r>
              <a:rPr lang="en-US" altLang="zh-CN" sz="2000">
                <a:solidFill>
                  <a:srgbClr val="0000FF"/>
                </a:solidFill>
                <a:latin typeface="微软雅黑" panose="020B0503020204020204" pitchFamily="34" charset="-122"/>
                <a:ea typeface="微软雅黑" panose="020B0503020204020204" pitchFamily="34" charset="-122"/>
              </a:rPr>
              <a:t>              unsigned u;</a:t>
            </a:r>
          </a:p>
          <a:p>
            <a:pPr eaLnBrk="1" hangingPunct="1"/>
            <a:r>
              <a:rPr lang="en-US" altLang="zh-CN" sz="2000">
                <a:solidFill>
                  <a:srgbClr val="0000FF"/>
                </a:solidFill>
                <a:latin typeface="微软雅黑" panose="020B0503020204020204" pitchFamily="34" charset="-122"/>
                <a:ea typeface="微软雅黑" panose="020B0503020204020204" pitchFamily="34" charset="-122"/>
              </a:rPr>
              <a:t>     } tmp_union;</a:t>
            </a:r>
          </a:p>
          <a:p>
            <a:pPr eaLnBrk="1" hangingPunct="1"/>
            <a:r>
              <a:rPr lang="en-US" altLang="zh-CN" sz="2000">
                <a:solidFill>
                  <a:srgbClr val="0000FF"/>
                </a:solidFill>
                <a:latin typeface="微软雅黑" panose="020B0503020204020204" pitchFamily="34" charset="-122"/>
                <a:ea typeface="微软雅黑" panose="020B0503020204020204" pitchFamily="34" charset="-122"/>
              </a:rPr>
              <a:t>     tmp_union.f=f;</a:t>
            </a:r>
          </a:p>
          <a:p>
            <a:pPr eaLnBrk="1" hangingPunct="1"/>
            <a:r>
              <a:rPr lang="en-US" altLang="zh-CN" sz="2000">
                <a:solidFill>
                  <a:srgbClr val="0000FF"/>
                </a:solidFill>
                <a:latin typeface="微软雅黑" panose="020B0503020204020204" pitchFamily="34" charset="-122"/>
                <a:ea typeface="微软雅黑" panose="020B0503020204020204" pitchFamily="34" charset="-122"/>
              </a:rPr>
              <a:t>     return tmp_union.u;</a:t>
            </a:r>
          </a:p>
          <a:p>
            <a:pPr eaLnBrk="1" hangingPunct="1"/>
            <a:r>
              <a:rPr lang="en-US" altLang="zh-CN" sz="2000">
                <a:solidFill>
                  <a:srgbClr val="0000FF"/>
                </a:solidFill>
                <a:latin typeface="微软雅黑" panose="020B0503020204020204" pitchFamily="34" charset="-122"/>
                <a:ea typeface="微软雅黑" panose="020B0503020204020204" pitchFamily="34" charset="-122"/>
              </a:rPr>
              <a:t>}</a:t>
            </a:r>
          </a:p>
        </p:txBody>
      </p:sp>
      <p:sp>
        <p:nvSpPr>
          <p:cNvPr id="586757" name="Rectangle 5">
            <a:extLst>
              <a:ext uri="{FF2B5EF4-FFF2-40B4-BE49-F238E27FC236}">
                <a16:creationId xmlns:a16="http://schemas.microsoft.com/office/drawing/2014/main" id="{1DDFE507-1A32-422D-B1D9-E99B833F0E1A}"/>
              </a:ext>
            </a:extLst>
          </p:cNvPr>
          <p:cNvSpPr>
            <a:spLocks noChangeArrowheads="1"/>
          </p:cNvSpPr>
          <p:nvPr>
            <p:ph type="body" idx="1"/>
          </p:nvPr>
        </p:nvSpPr>
        <p:spPr>
          <a:xfrm>
            <a:off x="476250" y="728663"/>
            <a:ext cx="8229600" cy="5218112"/>
          </a:xfrm>
          <a:noFill/>
          <a:ln/>
        </p:spPr>
        <p:txBody>
          <a:bodyPr/>
          <a:lstStyle/>
          <a:p>
            <a:r>
              <a:rPr lang="zh-CN" altLang="en-US">
                <a:ea typeface="微软雅黑" panose="020B0503020204020204" pitchFamily="34" charset="-122"/>
              </a:rPr>
              <a:t>还可实现对相同位序列进行不同数据类型的解释</a:t>
            </a:r>
            <a:r>
              <a:rPr lang="zh-CN" altLang="en-US"/>
              <a:t> </a:t>
            </a:r>
          </a:p>
          <a:p>
            <a:endParaRPr lang="zh-CN" altLang="en-US" sz="2000"/>
          </a:p>
        </p:txBody>
      </p:sp>
      <p:sp>
        <p:nvSpPr>
          <p:cNvPr id="586758" name="Rectangle 6">
            <a:extLst>
              <a:ext uri="{FF2B5EF4-FFF2-40B4-BE49-F238E27FC236}">
                <a16:creationId xmlns:a16="http://schemas.microsoft.com/office/drawing/2014/main" id="{6499168D-8B4D-4995-B8EA-118E656BF93A}"/>
              </a:ext>
            </a:extLst>
          </p:cNvPr>
          <p:cNvSpPr>
            <a:spLocks noChangeArrowheads="1"/>
          </p:cNvSpPr>
          <p:nvPr/>
        </p:nvSpPr>
        <p:spPr bwMode="auto">
          <a:xfrm>
            <a:off x="3536950" y="1252538"/>
            <a:ext cx="5265738"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lnSpc>
                <a:spcPct val="135000"/>
              </a:lnSpc>
            </a:pPr>
            <a:r>
              <a:rPr lang="zh-CN" altLang="en-US" sz="2000">
                <a:solidFill>
                  <a:srgbClr val="996600"/>
                </a:solidFill>
              </a:rPr>
              <a:t>函数形参是</a:t>
            </a:r>
            <a:r>
              <a:rPr lang="en-US" altLang="zh-CN" sz="2000">
                <a:solidFill>
                  <a:srgbClr val="996600"/>
                </a:solidFill>
              </a:rPr>
              <a:t>float</a:t>
            </a:r>
            <a:r>
              <a:rPr lang="zh-CN" altLang="en-US" sz="2000">
                <a:solidFill>
                  <a:srgbClr val="996600"/>
                </a:solidFill>
              </a:rPr>
              <a:t>型，按值传递参数，因而传递过来的实参是</a:t>
            </a:r>
            <a:r>
              <a:rPr lang="en-US" altLang="zh-CN" sz="2000">
                <a:solidFill>
                  <a:srgbClr val="996600"/>
                </a:solidFill>
              </a:rPr>
              <a:t>float</a:t>
            </a:r>
            <a:r>
              <a:rPr lang="zh-CN" altLang="en-US" sz="2000">
                <a:solidFill>
                  <a:srgbClr val="996600"/>
                </a:solidFill>
              </a:rPr>
              <a:t>型数据，赋值给非静态局部变量（联合体变量成员）</a:t>
            </a:r>
          </a:p>
          <a:p>
            <a:pPr eaLnBrk="1" hangingPunct="1">
              <a:lnSpc>
                <a:spcPct val="135000"/>
              </a:lnSpc>
            </a:pPr>
            <a:r>
              <a:rPr lang="zh-CN" altLang="en-US" sz="2000">
                <a:solidFill>
                  <a:srgbClr val="CC3300"/>
                </a:solidFill>
              </a:rPr>
              <a:t>过程体为</a:t>
            </a:r>
            <a:r>
              <a:rPr lang="en-US" altLang="zh-CN" sz="2000">
                <a:solidFill>
                  <a:srgbClr val="CC3300"/>
                </a:solidFill>
              </a:rPr>
              <a:t>:</a:t>
            </a:r>
          </a:p>
          <a:p>
            <a:pPr eaLnBrk="1" hangingPunct="1">
              <a:lnSpc>
                <a:spcPct val="135000"/>
              </a:lnSpc>
            </a:pPr>
            <a:r>
              <a:rPr lang="en-US" altLang="zh-CN" sz="2000">
                <a:solidFill>
                  <a:srgbClr val="CC3300"/>
                </a:solidFill>
              </a:rPr>
              <a:t>movl 8(%ebp), %eax</a:t>
            </a:r>
            <a:endParaRPr lang="zh-CN" altLang="en-US" sz="2000">
              <a:solidFill>
                <a:srgbClr val="CC3300"/>
              </a:solidFill>
            </a:endParaRPr>
          </a:p>
          <a:p>
            <a:pPr eaLnBrk="1" hangingPunct="1">
              <a:lnSpc>
                <a:spcPct val="135000"/>
              </a:lnSpc>
            </a:pPr>
            <a:r>
              <a:rPr lang="en-US" altLang="zh-CN" sz="2000">
                <a:solidFill>
                  <a:srgbClr val="CC3300"/>
                </a:solidFill>
              </a:rPr>
              <a:t>movl %eax, -4(%ebp) </a:t>
            </a:r>
            <a:endParaRPr lang="zh-CN" altLang="en-US" sz="2000">
              <a:solidFill>
                <a:srgbClr val="CC3300"/>
              </a:solidFill>
            </a:endParaRPr>
          </a:p>
          <a:p>
            <a:pPr eaLnBrk="1" hangingPunct="1">
              <a:lnSpc>
                <a:spcPct val="135000"/>
              </a:lnSpc>
            </a:pPr>
            <a:r>
              <a:rPr lang="en-US" altLang="zh-CN" sz="2000">
                <a:solidFill>
                  <a:srgbClr val="CC3300"/>
                </a:solidFill>
              </a:rPr>
              <a:t>movl -4(%ebp) , %eax</a:t>
            </a:r>
          </a:p>
          <a:p>
            <a:pPr eaLnBrk="1" hangingPunct="1">
              <a:lnSpc>
                <a:spcPct val="135000"/>
              </a:lnSpc>
            </a:pPr>
            <a:r>
              <a:rPr lang="zh-CN" altLang="en-US" sz="2000">
                <a:solidFill>
                  <a:schemeClr val="accent2"/>
                </a:solidFill>
              </a:rPr>
              <a:t>将存放在地址</a:t>
            </a:r>
            <a:r>
              <a:rPr lang="en-US" altLang="zh-CN" sz="2000">
                <a:solidFill>
                  <a:schemeClr val="accent2"/>
                </a:solidFill>
              </a:rPr>
              <a:t>R[ebp]+8</a:t>
            </a:r>
            <a:r>
              <a:rPr lang="zh-CN" altLang="en-US" sz="2000">
                <a:solidFill>
                  <a:schemeClr val="accent2"/>
                </a:solidFill>
              </a:rPr>
              <a:t>处的入口参数 </a:t>
            </a:r>
            <a:r>
              <a:rPr lang="en-US" altLang="zh-CN" sz="2000">
                <a:solidFill>
                  <a:schemeClr val="accent2"/>
                </a:solidFill>
              </a:rPr>
              <a:t>f </a:t>
            </a:r>
            <a:r>
              <a:rPr lang="zh-CN" altLang="en-US" sz="2000">
                <a:solidFill>
                  <a:schemeClr val="accent2"/>
                </a:solidFill>
              </a:rPr>
              <a:t>送到</a:t>
            </a:r>
            <a:r>
              <a:rPr lang="en-US" altLang="zh-CN" sz="2000">
                <a:solidFill>
                  <a:schemeClr val="accent2"/>
                </a:solidFill>
              </a:rPr>
              <a:t>EAX</a:t>
            </a:r>
            <a:r>
              <a:rPr lang="zh-CN" altLang="en-US" sz="2000">
                <a:solidFill>
                  <a:schemeClr val="accent2"/>
                </a:solidFill>
              </a:rPr>
              <a:t>（返回值）</a:t>
            </a:r>
          </a:p>
          <a:p>
            <a:pPr eaLnBrk="1" hangingPunct="1"/>
            <a:endParaRPr lang="zh-CN" altLang="en-US" b="0">
              <a:solidFill>
                <a:schemeClr val="accent2"/>
              </a:solidFill>
              <a:latin typeface="Arial" panose="020B0604020202020204" pitchFamily="34" charset="0"/>
              <a:ea typeface="宋体" panose="02010600030101010101" pitchFamily="2" charset="-122"/>
            </a:endParaRPr>
          </a:p>
        </p:txBody>
      </p:sp>
      <p:sp>
        <p:nvSpPr>
          <p:cNvPr id="586759" name="Rectangle 7">
            <a:extLst>
              <a:ext uri="{FF2B5EF4-FFF2-40B4-BE49-F238E27FC236}">
                <a16:creationId xmlns:a16="http://schemas.microsoft.com/office/drawing/2014/main" id="{22853BCD-D8D3-49D0-BCFC-AE64763B60D1}"/>
              </a:ext>
            </a:extLst>
          </p:cNvPr>
          <p:cNvSpPr>
            <a:spLocks noChangeArrowheads="1"/>
          </p:cNvSpPr>
          <p:nvPr/>
        </p:nvSpPr>
        <p:spPr bwMode="auto">
          <a:xfrm>
            <a:off x="250825" y="5253038"/>
            <a:ext cx="8507413"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endParaRPr lang="zh-CN" altLang="en-US" b="0">
              <a:latin typeface="Arial" panose="020B0604020202020204" pitchFamily="34" charset="0"/>
              <a:ea typeface="宋体" panose="02010600030101010101" pitchFamily="2" charset="-122"/>
            </a:endParaRPr>
          </a:p>
          <a:p>
            <a:pPr eaLnBrk="1" hangingPunct="1">
              <a:lnSpc>
                <a:spcPct val="120000"/>
              </a:lnSpc>
            </a:pPr>
            <a:r>
              <a:rPr lang="zh-CN" altLang="en-US" sz="2000"/>
              <a:t>从该例可看出：</a:t>
            </a:r>
            <a:r>
              <a:rPr lang="zh-CN" altLang="en-US" sz="2000">
                <a:solidFill>
                  <a:srgbClr val="CC3300"/>
                </a:solidFill>
              </a:rPr>
              <a:t>机器级代码并不区分所处理对象的数据类型，不管高级语言中将其说明成</a:t>
            </a:r>
            <a:r>
              <a:rPr lang="en-US" altLang="zh-CN" sz="2000">
                <a:solidFill>
                  <a:srgbClr val="CC3300"/>
                </a:solidFill>
              </a:rPr>
              <a:t>float</a:t>
            </a:r>
            <a:r>
              <a:rPr lang="zh-CN" altLang="en-US" sz="2000">
                <a:solidFill>
                  <a:srgbClr val="CC3300"/>
                </a:solidFill>
              </a:rPr>
              <a:t>型还是</a:t>
            </a:r>
            <a:r>
              <a:rPr lang="en-US" altLang="zh-CN" sz="2000">
                <a:solidFill>
                  <a:srgbClr val="CC3300"/>
                </a:solidFill>
              </a:rPr>
              <a:t>int</a:t>
            </a:r>
            <a:r>
              <a:rPr lang="zh-CN" altLang="en-US" sz="2000">
                <a:solidFill>
                  <a:srgbClr val="CC3300"/>
                </a:solidFill>
              </a:rPr>
              <a:t>型或</a:t>
            </a:r>
            <a:r>
              <a:rPr lang="en-US" altLang="zh-CN" sz="2000">
                <a:solidFill>
                  <a:srgbClr val="CC3300"/>
                </a:solidFill>
              </a:rPr>
              <a:t>unsigned</a:t>
            </a:r>
            <a:r>
              <a:rPr lang="zh-CN" altLang="en-US" sz="2000">
                <a:solidFill>
                  <a:srgbClr val="CC3300"/>
                </a:solidFill>
              </a:rPr>
              <a:t>型，都把它当成一个</a:t>
            </a:r>
            <a:r>
              <a:rPr lang="en-US" altLang="zh-CN" sz="2000">
                <a:solidFill>
                  <a:srgbClr val="CC3300"/>
                </a:solidFill>
              </a:rPr>
              <a:t>0/1</a:t>
            </a:r>
            <a:r>
              <a:rPr lang="zh-CN" altLang="en-US" sz="2000">
                <a:solidFill>
                  <a:srgbClr val="CC3300"/>
                </a:solidFill>
              </a:rPr>
              <a:t>序列来处理。</a:t>
            </a:r>
          </a:p>
        </p:txBody>
      </p:sp>
      <p:sp>
        <p:nvSpPr>
          <p:cNvPr id="586760" name="Line 8">
            <a:extLst>
              <a:ext uri="{FF2B5EF4-FFF2-40B4-BE49-F238E27FC236}">
                <a16:creationId xmlns:a16="http://schemas.microsoft.com/office/drawing/2014/main" id="{0F18E93E-BFBA-41B4-83AA-084D63259A09}"/>
              </a:ext>
            </a:extLst>
          </p:cNvPr>
          <p:cNvSpPr>
            <a:spLocks noChangeShapeType="1"/>
          </p:cNvSpPr>
          <p:nvPr/>
        </p:nvSpPr>
        <p:spPr bwMode="auto">
          <a:xfrm>
            <a:off x="2906713" y="2168525"/>
            <a:ext cx="1665287" cy="8556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6761" name="Line 9">
            <a:extLst>
              <a:ext uri="{FF2B5EF4-FFF2-40B4-BE49-F238E27FC236}">
                <a16:creationId xmlns:a16="http://schemas.microsoft.com/office/drawing/2014/main" id="{63BDBA04-7A39-4D60-BBE6-7A6D6E62F06A}"/>
              </a:ext>
            </a:extLst>
          </p:cNvPr>
          <p:cNvSpPr>
            <a:spLocks noChangeShapeType="1"/>
          </p:cNvSpPr>
          <p:nvPr/>
        </p:nvSpPr>
        <p:spPr bwMode="auto">
          <a:xfrm flipV="1">
            <a:off x="2276475" y="3698875"/>
            <a:ext cx="3016250" cy="904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86764" name="Group 12">
            <a:extLst>
              <a:ext uri="{FF2B5EF4-FFF2-40B4-BE49-F238E27FC236}">
                <a16:creationId xmlns:a16="http://schemas.microsoft.com/office/drawing/2014/main" id="{4A7DA343-71D6-4913-8EB5-0C437921218C}"/>
              </a:ext>
            </a:extLst>
          </p:cNvPr>
          <p:cNvGrpSpPr>
            <a:grpSpLocks/>
          </p:cNvGrpSpPr>
          <p:nvPr/>
        </p:nvGrpSpPr>
        <p:grpSpPr bwMode="auto">
          <a:xfrm>
            <a:off x="6507163" y="3346450"/>
            <a:ext cx="1890712" cy="630238"/>
            <a:chOff x="4099" y="2188"/>
            <a:chExt cx="1191" cy="397"/>
          </a:xfrm>
        </p:grpSpPr>
        <p:sp>
          <p:nvSpPr>
            <p:cNvPr id="586762" name="AutoShape 10">
              <a:extLst>
                <a:ext uri="{FF2B5EF4-FFF2-40B4-BE49-F238E27FC236}">
                  <a16:creationId xmlns:a16="http://schemas.microsoft.com/office/drawing/2014/main" id="{791CEFBF-3A99-4829-91E4-C35E562628C9}"/>
                </a:ext>
              </a:extLst>
            </p:cNvPr>
            <p:cNvSpPr>
              <a:spLocks/>
            </p:cNvSpPr>
            <p:nvPr/>
          </p:nvSpPr>
          <p:spPr bwMode="auto">
            <a:xfrm>
              <a:off x="4099" y="2188"/>
              <a:ext cx="170" cy="397"/>
            </a:xfrm>
            <a:prstGeom prst="rightBrace">
              <a:avLst>
                <a:gd name="adj1" fmla="val 19461"/>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6763" name="Text Box 11">
              <a:extLst>
                <a:ext uri="{FF2B5EF4-FFF2-40B4-BE49-F238E27FC236}">
                  <a16:creationId xmlns:a16="http://schemas.microsoft.com/office/drawing/2014/main" id="{E6304CDF-DB0B-4B76-A5EE-051BABFC0ABA}"/>
                </a:ext>
              </a:extLst>
            </p:cNvPr>
            <p:cNvSpPr txBox="1">
              <a:spLocks noChangeArrowheads="1"/>
            </p:cNvSpPr>
            <p:nvPr/>
          </p:nvSpPr>
          <p:spPr bwMode="auto">
            <a:xfrm>
              <a:off x="4241" y="2245"/>
              <a:ext cx="1049"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latin typeface="微软雅黑" panose="020B0503020204020204" pitchFamily="34" charset="-122"/>
                  <a:ea typeface="微软雅黑" panose="020B0503020204020204" pitchFamily="34" charset="-122"/>
                </a:rPr>
                <a:t>可优化掉！</a:t>
              </a:r>
            </a:p>
          </p:txBody>
        </p:sp>
      </p:grpSp>
      <p:sp>
        <p:nvSpPr>
          <p:cNvPr id="586765" name="Line 13">
            <a:extLst>
              <a:ext uri="{FF2B5EF4-FFF2-40B4-BE49-F238E27FC236}">
                <a16:creationId xmlns:a16="http://schemas.microsoft.com/office/drawing/2014/main" id="{AB6BF9D7-8B7D-4899-A8DE-DA04D029634C}"/>
              </a:ext>
            </a:extLst>
          </p:cNvPr>
          <p:cNvSpPr>
            <a:spLocks noChangeShapeType="1"/>
          </p:cNvSpPr>
          <p:nvPr/>
        </p:nvSpPr>
        <p:spPr bwMode="auto">
          <a:xfrm flipV="1">
            <a:off x="3176588" y="4059238"/>
            <a:ext cx="1169987" cy="44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6766" name="Text Box 14">
            <a:extLst>
              <a:ext uri="{FF2B5EF4-FFF2-40B4-BE49-F238E27FC236}">
                <a16:creationId xmlns:a16="http://schemas.microsoft.com/office/drawing/2014/main" id="{D5DA283F-5D89-4C6D-88B9-E8A8099AB9B3}"/>
              </a:ext>
            </a:extLst>
          </p:cNvPr>
          <p:cNvSpPr txBox="1">
            <a:spLocks noChangeArrowheads="1"/>
          </p:cNvSpPr>
          <p:nvPr/>
        </p:nvSpPr>
        <p:spPr bwMode="auto">
          <a:xfrm>
            <a:off x="341313" y="5102225"/>
            <a:ext cx="3735387"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latin typeface="微软雅黑" panose="020B0503020204020204" pitchFamily="34" charset="-122"/>
                <a:ea typeface="微软雅黑" panose="020B0503020204020204" pitchFamily="34" charset="-122"/>
              </a:rPr>
              <a:t>问题：</a:t>
            </a:r>
            <a:r>
              <a:rPr lang="en-US" altLang="zh-CN" sz="2000">
                <a:latin typeface="微软雅黑" panose="020B0503020204020204" pitchFamily="34" charset="-122"/>
                <a:ea typeface="微软雅黑" panose="020B0503020204020204" pitchFamily="34" charset="-122"/>
              </a:rPr>
              <a:t>float2unsign(</a:t>
            </a:r>
            <a:r>
              <a:rPr lang="en-US" altLang="zh-CN" sz="2000">
                <a:solidFill>
                  <a:srgbClr val="FF3300"/>
                </a:solidFill>
                <a:latin typeface="微软雅黑" panose="020B0503020204020204" pitchFamily="34" charset="-122"/>
                <a:ea typeface="微软雅黑" panose="020B0503020204020204" pitchFamily="34" charset="-122"/>
              </a:rPr>
              <a:t>10.0</a:t>
            </a:r>
            <a:r>
              <a:rPr lang="en-US" altLang="zh-CN" sz="200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p:txBody>
      </p:sp>
      <p:sp>
        <p:nvSpPr>
          <p:cNvPr id="586767" name="Text Box 15">
            <a:extLst>
              <a:ext uri="{FF2B5EF4-FFF2-40B4-BE49-F238E27FC236}">
                <a16:creationId xmlns:a16="http://schemas.microsoft.com/office/drawing/2014/main" id="{E404B911-3519-476D-A7C5-D0756CB8C1FC}"/>
              </a:ext>
            </a:extLst>
          </p:cNvPr>
          <p:cNvSpPr txBox="1">
            <a:spLocks noChangeArrowheads="1"/>
          </p:cNvSpPr>
          <p:nvPr/>
        </p:nvSpPr>
        <p:spPr bwMode="auto">
          <a:xfrm>
            <a:off x="4122738" y="5146675"/>
            <a:ext cx="40941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solidFill>
                  <a:srgbClr val="FF3300"/>
                </a:solidFill>
                <a:latin typeface="微软雅黑" panose="020B0503020204020204" pitchFamily="34" charset="-122"/>
                <a:ea typeface="微软雅黑" panose="020B0503020204020204" pitchFamily="34" charset="-122"/>
              </a:rPr>
              <a:t>2</a:t>
            </a:r>
            <a:r>
              <a:rPr lang="en-US" altLang="zh-CN" sz="2000" baseline="30000">
                <a:solidFill>
                  <a:srgbClr val="FF3300"/>
                </a:solidFill>
                <a:latin typeface="微软雅黑" panose="020B0503020204020204" pitchFamily="34" charset="-122"/>
                <a:ea typeface="微软雅黑" panose="020B0503020204020204" pitchFamily="34" charset="-122"/>
              </a:rPr>
              <a:t>30</a:t>
            </a:r>
            <a:r>
              <a:rPr lang="en-US" altLang="zh-CN" sz="2000">
                <a:solidFill>
                  <a:srgbClr val="FF3300"/>
                </a:solidFill>
                <a:latin typeface="微软雅黑" panose="020B0503020204020204" pitchFamily="34" charset="-122"/>
                <a:ea typeface="微软雅黑" panose="020B0503020204020204" pitchFamily="34" charset="-122"/>
              </a:rPr>
              <a:t>+2</a:t>
            </a:r>
            <a:r>
              <a:rPr lang="en-US" altLang="zh-CN" sz="2000" baseline="30000">
                <a:solidFill>
                  <a:srgbClr val="FF3300"/>
                </a:solidFill>
                <a:latin typeface="微软雅黑" panose="020B0503020204020204" pitchFamily="34" charset="-122"/>
                <a:ea typeface="微软雅黑" panose="020B0503020204020204" pitchFamily="34" charset="-122"/>
              </a:rPr>
              <a:t>24</a:t>
            </a:r>
            <a:r>
              <a:rPr lang="en-US" altLang="zh-CN" sz="2000">
                <a:solidFill>
                  <a:srgbClr val="FF3300"/>
                </a:solidFill>
                <a:latin typeface="微软雅黑" panose="020B0503020204020204" pitchFamily="34" charset="-122"/>
                <a:ea typeface="微软雅黑" panose="020B0503020204020204" pitchFamily="34" charset="-122"/>
              </a:rPr>
              <a:t>+2</a:t>
            </a:r>
            <a:r>
              <a:rPr lang="en-US" altLang="zh-CN" sz="2000" baseline="30000">
                <a:solidFill>
                  <a:srgbClr val="FF3300"/>
                </a:solidFill>
                <a:latin typeface="微软雅黑" panose="020B0503020204020204" pitchFamily="34" charset="-122"/>
                <a:ea typeface="微软雅黑" panose="020B0503020204020204" pitchFamily="34" charset="-122"/>
              </a:rPr>
              <a:t>21</a:t>
            </a:r>
            <a:r>
              <a:rPr lang="en-US" altLang="zh-CN" sz="2000">
                <a:solidFill>
                  <a:srgbClr val="FF3300"/>
                </a:solidFill>
                <a:latin typeface="微软雅黑" panose="020B0503020204020204" pitchFamily="34" charset="-122"/>
                <a:ea typeface="微软雅黑" panose="020B0503020204020204" pitchFamily="34" charset="-122"/>
              </a:rPr>
              <a:t>=1092616192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6756"/>
                                        </p:tgtEl>
                                        <p:attrNameLst>
                                          <p:attrName>style.visibility</p:attrName>
                                        </p:attrNameLst>
                                      </p:cBhvr>
                                      <p:to>
                                        <p:strVal val="visible"/>
                                      </p:to>
                                    </p:set>
                                    <p:animEffect transition="in" filter="blinds(horizontal)">
                                      <p:cBhvr>
                                        <p:cTn id="7" dur="500"/>
                                        <p:tgtEl>
                                          <p:spTgt spid="5867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86758">
                                            <p:txEl>
                                              <p:pRg st="0" end="0"/>
                                            </p:txEl>
                                          </p:spTgt>
                                        </p:tgtEl>
                                        <p:attrNameLst>
                                          <p:attrName>style.visibility</p:attrName>
                                        </p:attrNameLst>
                                      </p:cBhvr>
                                      <p:to>
                                        <p:strVal val="visible"/>
                                      </p:to>
                                    </p:set>
                                    <p:animEffect transition="in" filter="blinds(horizontal)">
                                      <p:cBhvr>
                                        <p:cTn id="12" dur="500"/>
                                        <p:tgtEl>
                                          <p:spTgt spid="58675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86758">
                                            <p:txEl>
                                              <p:pRg st="1" end="1"/>
                                            </p:txEl>
                                          </p:spTgt>
                                        </p:tgtEl>
                                        <p:attrNameLst>
                                          <p:attrName>style.visibility</p:attrName>
                                        </p:attrNameLst>
                                      </p:cBhvr>
                                      <p:to>
                                        <p:strVal val="visible"/>
                                      </p:to>
                                    </p:set>
                                    <p:animEffect transition="in" filter="blinds(horizontal)">
                                      <p:cBhvr>
                                        <p:cTn id="17" dur="500"/>
                                        <p:tgtEl>
                                          <p:spTgt spid="58675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86758">
                                            <p:txEl>
                                              <p:pRg st="2" end="2"/>
                                            </p:txEl>
                                          </p:spTgt>
                                        </p:tgtEl>
                                        <p:attrNameLst>
                                          <p:attrName>style.visibility</p:attrName>
                                        </p:attrNameLst>
                                      </p:cBhvr>
                                      <p:to>
                                        <p:strVal val="visible"/>
                                      </p:to>
                                    </p:set>
                                    <p:animEffect transition="in" filter="blinds(horizontal)">
                                      <p:cBhvr>
                                        <p:cTn id="22" dur="500"/>
                                        <p:tgtEl>
                                          <p:spTgt spid="586758">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86758">
                                            <p:txEl>
                                              <p:pRg st="3" end="3"/>
                                            </p:txEl>
                                          </p:spTgt>
                                        </p:tgtEl>
                                        <p:attrNameLst>
                                          <p:attrName>style.visibility</p:attrName>
                                        </p:attrNameLst>
                                      </p:cBhvr>
                                      <p:to>
                                        <p:strVal val="visible"/>
                                      </p:to>
                                    </p:set>
                                    <p:animEffect transition="in" filter="blinds(horizontal)">
                                      <p:cBhvr>
                                        <p:cTn id="27" dur="500"/>
                                        <p:tgtEl>
                                          <p:spTgt spid="586758">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86758">
                                            <p:txEl>
                                              <p:pRg st="4" end="4"/>
                                            </p:txEl>
                                          </p:spTgt>
                                        </p:tgtEl>
                                        <p:attrNameLst>
                                          <p:attrName>style.visibility</p:attrName>
                                        </p:attrNameLst>
                                      </p:cBhvr>
                                      <p:to>
                                        <p:strVal val="visible"/>
                                      </p:to>
                                    </p:set>
                                    <p:animEffect transition="in" filter="blinds(horizontal)">
                                      <p:cBhvr>
                                        <p:cTn id="32" dur="500"/>
                                        <p:tgtEl>
                                          <p:spTgt spid="586758">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86760"/>
                                        </p:tgtEl>
                                        <p:attrNameLst>
                                          <p:attrName>style.visibility</p:attrName>
                                        </p:attrNameLst>
                                      </p:cBhvr>
                                      <p:to>
                                        <p:strVal val="visible"/>
                                      </p:to>
                                    </p:set>
                                    <p:animEffect transition="in" filter="blinds(horizontal)">
                                      <p:cBhvr>
                                        <p:cTn id="37" dur="500"/>
                                        <p:tgtEl>
                                          <p:spTgt spid="58676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86761"/>
                                        </p:tgtEl>
                                        <p:attrNameLst>
                                          <p:attrName>style.visibility</p:attrName>
                                        </p:attrNameLst>
                                      </p:cBhvr>
                                      <p:to>
                                        <p:strVal val="visible"/>
                                      </p:to>
                                    </p:set>
                                    <p:animEffect transition="in" filter="blinds(horizontal)">
                                      <p:cBhvr>
                                        <p:cTn id="42" dur="500"/>
                                        <p:tgtEl>
                                          <p:spTgt spid="58676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86765"/>
                                        </p:tgtEl>
                                        <p:attrNameLst>
                                          <p:attrName>style.visibility</p:attrName>
                                        </p:attrNameLst>
                                      </p:cBhvr>
                                      <p:to>
                                        <p:strVal val="visible"/>
                                      </p:to>
                                    </p:set>
                                    <p:animEffect transition="in" filter="blinds(horizontal)">
                                      <p:cBhvr>
                                        <p:cTn id="47" dur="500"/>
                                        <p:tgtEl>
                                          <p:spTgt spid="58676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86764"/>
                                        </p:tgtEl>
                                        <p:attrNameLst>
                                          <p:attrName>style.visibility</p:attrName>
                                        </p:attrNameLst>
                                      </p:cBhvr>
                                      <p:to>
                                        <p:strVal val="visible"/>
                                      </p:to>
                                    </p:set>
                                    <p:animEffect transition="in" filter="blinds(horizontal)">
                                      <p:cBhvr>
                                        <p:cTn id="52" dur="500"/>
                                        <p:tgtEl>
                                          <p:spTgt spid="58676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586758">
                                            <p:txEl>
                                              <p:pRg st="5" end="5"/>
                                            </p:txEl>
                                          </p:spTgt>
                                        </p:tgtEl>
                                        <p:attrNameLst>
                                          <p:attrName>style.visibility</p:attrName>
                                        </p:attrNameLst>
                                      </p:cBhvr>
                                      <p:to>
                                        <p:strVal val="visible"/>
                                      </p:to>
                                    </p:set>
                                    <p:animEffect transition="in" filter="blinds(horizontal)">
                                      <p:cBhvr>
                                        <p:cTn id="57" dur="500"/>
                                        <p:tgtEl>
                                          <p:spTgt spid="586758">
                                            <p:txEl>
                                              <p:pRg st="5" end="5"/>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86766"/>
                                        </p:tgtEl>
                                        <p:attrNameLst>
                                          <p:attrName>style.visibility</p:attrName>
                                        </p:attrNameLst>
                                      </p:cBhvr>
                                      <p:to>
                                        <p:strVal val="visible"/>
                                      </p:to>
                                    </p:set>
                                    <p:animEffect transition="in" filter="blinds(horizontal)">
                                      <p:cBhvr>
                                        <p:cTn id="62" dur="500"/>
                                        <p:tgtEl>
                                          <p:spTgt spid="58676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86767"/>
                                        </p:tgtEl>
                                        <p:attrNameLst>
                                          <p:attrName>style.visibility</p:attrName>
                                        </p:attrNameLst>
                                      </p:cBhvr>
                                      <p:to>
                                        <p:strVal val="visible"/>
                                      </p:to>
                                    </p:set>
                                    <p:animEffect transition="in" filter="blinds(horizontal)">
                                      <p:cBhvr>
                                        <p:cTn id="67" dur="500"/>
                                        <p:tgtEl>
                                          <p:spTgt spid="58676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86759"/>
                                        </p:tgtEl>
                                        <p:attrNameLst>
                                          <p:attrName>style.visibility</p:attrName>
                                        </p:attrNameLst>
                                      </p:cBhvr>
                                      <p:to>
                                        <p:strVal val="visible"/>
                                      </p:to>
                                    </p:set>
                                    <p:animEffect transition="in" filter="blinds(horizontal)">
                                      <p:cBhvr>
                                        <p:cTn id="72" dur="500"/>
                                        <p:tgtEl>
                                          <p:spTgt spid="586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6" grpId="0"/>
      <p:bldP spid="586759" grpId="0"/>
      <p:bldP spid="586766" grpId="0"/>
      <p:bldP spid="586767"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a:extLst>
              <a:ext uri="{FF2B5EF4-FFF2-40B4-BE49-F238E27FC236}">
                <a16:creationId xmlns:a16="http://schemas.microsoft.com/office/drawing/2014/main" id="{D840E0C3-358E-452B-B5EC-912D4C693F53}"/>
              </a:ext>
            </a:extLst>
          </p:cNvPr>
          <p:cNvSpPr>
            <a:spLocks noGrp="1" noChangeArrowheads="1"/>
          </p:cNvSpPr>
          <p:nvPr>
            <p:ph type="title"/>
          </p:nvPr>
        </p:nvSpPr>
        <p:spPr>
          <a:xfrm>
            <a:off x="457200" y="142875"/>
            <a:ext cx="8229600" cy="561975"/>
          </a:xfrm>
        </p:spPr>
        <p:txBody>
          <a:bodyPr/>
          <a:lstStyle/>
          <a:p>
            <a:r>
              <a:rPr lang="en-US" altLang="zh-CN" sz="3600"/>
              <a:t>IA-32</a:t>
            </a:r>
            <a:r>
              <a:rPr lang="zh-CN" altLang="en-US" sz="3600"/>
              <a:t>的寄存器组织</a:t>
            </a:r>
          </a:p>
        </p:txBody>
      </p:sp>
      <p:sp>
        <p:nvSpPr>
          <p:cNvPr id="794627" name="Rectangle 3">
            <a:extLst>
              <a:ext uri="{FF2B5EF4-FFF2-40B4-BE49-F238E27FC236}">
                <a16:creationId xmlns:a16="http://schemas.microsoft.com/office/drawing/2014/main" id="{948CC76C-43BB-4E40-B097-356657E59B1D}"/>
              </a:ext>
            </a:extLst>
          </p:cNvPr>
          <p:cNvSpPr>
            <a:spLocks noGrp="1" noChangeArrowheads="1"/>
          </p:cNvSpPr>
          <p:nvPr>
            <p:ph type="body" idx="1"/>
          </p:nvPr>
        </p:nvSpPr>
        <p:spPr/>
        <p:txBody>
          <a:bodyPr/>
          <a:lstStyle/>
          <a:p>
            <a:endParaRPr lang="zh-CN" altLang="en-US"/>
          </a:p>
        </p:txBody>
      </p:sp>
      <p:pic>
        <p:nvPicPr>
          <p:cNvPr id="794628" name="Picture 4">
            <a:extLst>
              <a:ext uri="{FF2B5EF4-FFF2-40B4-BE49-F238E27FC236}">
                <a16:creationId xmlns:a16="http://schemas.microsoft.com/office/drawing/2014/main" id="{81986EE0-3ED1-4754-B0E6-4477564E26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 y="819150"/>
            <a:ext cx="8731250" cy="567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4629" name="Rectangle 5">
            <a:extLst>
              <a:ext uri="{FF2B5EF4-FFF2-40B4-BE49-F238E27FC236}">
                <a16:creationId xmlns:a16="http://schemas.microsoft.com/office/drawing/2014/main" id="{707DA7DE-9CF1-405B-BCBE-3222CE9E1DC1}"/>
              </a:ext>
            </a:extLst>
          </p:cNvPr>
          <p:cNvSpPr>
            <a:spLocks noChangeArrowheads="1"/>
          </p:cNvSpPr>
          <p:nvPr/>
        </p:nvSpPr>
        <p:spPr bwMode="auto">
          <a:xfrm>
            <a:off x="5246688" y="1179513"/>
            <a:ext cx="1350962" cy="1214437"/>
          </a:xfrm>
          <a:prstGeom prst="rect">
            <a:avLst/>
          </a:prstGeom>
          <a:solidFill>
            <a:schemeClr val="accent2">
              <a:alpha val="20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94630" name="Rectangle 6">
            <a:extLst>
              <a:ext uri="{FF2B5EF4-FFF2-40B4-BE49-F238E27FC236}">
                <a16:creationId xmlns:a16="http://schemas.microsoft.com/office/drawing/2014/main" id="{825EAA2D-8582-4C01-BCE4-F56EA83CDDAF}"/>
              </a:ext>
            </a:extLst>
          </p:cNvPr>
          <p:cNvSpPr>
            <a:spLocks noChangeArrowheads="1"/>
          </p:cNvSpPr>
          <p:nvPr/>
        </p:nvSpPr>
        <p:spPr bwMode="auto">
          <a:xfrm>
            <a:off x="3851275" y="1179513"/>
            <a:ext cx="1395413" cy="1214437"/>
          </a:xfrm>
          <a:prstGeom prst="rect">
            <a:avLst/>
          </a:prstGeom>
          <a:solidFill>
            <a:srgbClr val="FF0000">
              <a:alpha val="2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94631" name="Rectangle 7">
            <a:extLst>
              <a:ext uri="{FF2B5EF4-FFF2-40B4-BE49-F238E27FC236}">
                <a16:creationId xmlns:a16="http://schemas.microsoft.com/office/drawing/2014/main" id="{C19704D9-70B3-4743-B59C-8BBB010FB56C}"/>
              </a:ext>
            </a:extLst>
          </p:cNvPr>
          <p:cNvSpPr>
            <a:spLocks noChangeArrowheads="1"/>
          </p:cNvSpPr>
          <p:nvPr/>
        </p:nvSpPr>
        <p:spPr bwMode="auto">
          <a:xfrm>
            <a:off x="1016000" y="1179513"/>
            <a:ext cx="5581650" cy="2428875"/>
          </a:xfrm>
          <a:prstGeom prst="rect">
            <a:avLst/>
          </a:prstGeom>
          <a:solidFill>
            <a:srgbClr val="FFFF00">
              <a:alpha val="38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94632" name="Rectangle 8">
            <a:extLst>
              <a:ext uri="{FF2B5EF4-FFF2-40B4-BE49-F238E27FC236}">
                <a16:creationId xmlns:a16="http://schemas.microsoft.com/office/drawing/2014/main" id="{8290CDA2-6EAB-4CA4-BBCA-E9C7AEC69BEE}"/>
              </a:ext>
            </a:extLst>
          </p:cNvPr>
          <p:cNvSpPr>
            <a:spLocks noChangeArrowheads="1"/>
          </p:cNvSpPr>
          <p:nvPr/>
        </p:nvSpPr>
        <p:spPr bwMode="auto">
          <a:xfrm>
            <a:off x="3851275" y="1179513"/>
            <a:ext cx="2746375" cy="2428875"/>
          </a:xfrm>
          <a:prstGeom prst="rect">
            <a:avLst/>
          </a:prstGeom>
          <a:solidFill>
            <a:srgbClr val="008000">
              <a:alpha val="39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94633" name="Rectangle 9">
            <a:extLst>
              <a:ext uri="{FF2B5EF4-FFF2-40B4-BE49-F238E27FC236}">
                <a16:creationId xmlns:a16="http://schemas.microsoft.com/office/drawing/2014/main" id="{A0344270-91DA-4D47-BB47-C9C832010393}"/>
              </a:ext>
            </a:extLst>
          </p:cNvPr>
          <p:cNvSpPr>
            <a:spLocks noChangeArrowheads="1"/>
          </p:cNvSpPr>
          <p:nvPr/>
        </p:nvSpPr>
        <p:spPr bwMode="auto">
          <a:xfrm>
            <a:off x="1062038" y="3789363"/>
            <a:ext cx="5535612" cy="314325"/>
          </a:xfrm>
          <a:prstGeom prst="rect">
            <a:avLst/>
          </a:prstGeom>
          <a:solidFill>
            <a:srgbClr val="0000FF">
              <a:alpha val="53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94634" name="Rectangle 10">
            <a:extLst>
              <a:ext uri="{FF2B5EF4-FFF2-40B4-BE49-F238E27FC236}">
                <a16:creationId xmlns:a16="http://schemas.microsoft.com/office/drawing/2014/main" id="{643EE540-D6FE-4236-8975-9ACDF41DB7F8}"/>
              </a:ext>
            </a:extLst>
          </p:cNvPr>
          <p:cNvSpPr>
            <a:spLocks noChangeArrowheads="1"/>
          </p:cNvSpPr>
          <p:nvPr/>
        </p:nvSpPr>
        <p:spPr bwMode="auto">
          <a:xfrm>
            <a:off x="1062038" y="4103688"/>
            <a:ext cx="5535612" cy="269875"/>
          </a:xfrm>
          <a:prstGeom prst="rect">
            <a:avLst/>
          </a:prstGeom>
          <a:solidFill>
            <a:srgbClr val="FF00FF">
              <a:alpha val="53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94629"/>
                                        </p:tgtEl>
                                        <p:attrNameLst>
                                          <p:attrName>style.visibility</p:attrName>
                                        </p:attrNameLst>
                                      </p:cBhvr>
                                      <p:to>
                                        <p:strVal val="visible"/>
                                      </p:to>
                                    </p:set>
                                    <p:animEffect transition="in" filter="blinds(horizontal)">
                                      <p:cBhvr>
                                        <p:cTn id="7" dur="500"/>
                                        <p:tgtEl>
                                          <p:spTgt spid="7946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94630"/>
                                        </p:tgtEl>
                                        <p:attrNameLst>
                                          <p:attrName>style.visibility</p:attrName>
                                        </p:attrNameLst>
                                      </p:cBhvr>
                                      <p:to>
                                        <p:strVal val="visible"/>
                                      </p:to>
                                    </p:set>
                                    <p:animEffect transition="in" filter="blinds(horizontal)">
                                      <p:cBhvr>
                                        <p:cTn id="12" dur="500"/>
                                        <p:tgtEl>
                                          <p:spTgt spid="7946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94632"/>
                                        </p:tgtEl>
                                        <p:attrNameLst>
                                          <p:attrName>style.visibility</p:attrName>
                                        </p:attrNameLst>
                                      </p:cBhvr>
                                      <p:to>
                                        <p:strVal val="visible"/>
                                      </p:to>
                                    </p:set>
                                    <p:animEffect transition="in" filter="blinds(horizontal)">
                                      <p:cBhvr>
                                        <p:cTn id="17" dur="500"/>
                                        <p:tgtEl>
                                          <p:spTgt spid="7946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94631"/>
                                        </p:tgtEl>
                                        <p:attrNameLst>
                                          <p:attrName>style.visibility</p:attrName>
                                        </p:attrNameLst>
                                      </p:cBhvr>
                                      <p:to>
                                        <p:strVal val="visible"/>
                                      </p:to>
                                    </p:set>
                                    <p:animEffect transition="in" filter="blinds(horizontal)">
                                      <p:cBhvr>
                                        <p:cTn id="22" dur="500"/>
                                        <p:tgtEl>
                                          <p:spTgt spid="7946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94633"/>
                                        </p:tgtEl>
                                        <p:attrNameLst>
                                          <p:attrName>style.visibility</p:attrName>
                                        </p:attrNameLst>
                                      </p:cBhvr>
                                      <p:to>
                                        <p:strVal val="visible"/>
                                      </p:to>
                                    </p:set>
                                    <p:animEffect transition="in" filter="blinds(horizontal)">
                                      <p:cBhvr>
                                        <p:cTn id="27" dur="500"/>
                                        <p:tgtEl>
                                          <p:spTgt spid="79463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94634"/>
                                        </p:tgtEl>
                                        <p:attrNameLst>
                                          <p:attrName>style.visibility</p:attrName>
                                        </p:attrNameLst>
                                      </p:cBhvr>
                                      <p:to>
                                        <p:strVal val="visible"/>
                                      </p:to>
                                    </p:set>
                                    <p:animEffect transition="in" filter="blinds(horizontal)">
                                      <p:cBhvr>
                                        <p:cTn id="32" dur="500"/>
                                        <p:tgtEl>
                                          <p:spTgt spid="794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a:extLst>
              <a:ext uri="{FF2B5EF4-FFF2-40B4-BE49-F238E27FC236}">
                <a16:creationId xmlns:a16="http://schemas.microsoft.com/office/drawing/2014/main" id="{5607AD34-ADAE-45B0-81AE-DD7993764C5A}"/>
              </a:ext>
            </a:extLst>
          </p:cNvPr>
          <p:cNvSpPr>
            <a:spLocks noGrp="1" noChangeArrowheads="1"/>
          </p:cNvSpPr>
          <p:nvPr>
            <p:ph type="title"/>
          </p:nvPr>
        </p:nvSpPr>
        <p:spPr>
          <a:xfrm>
            <a:off x="457200" y="98425"/>
            <a:ext cx="8229600" cy="561975"/>
          </a:xfrm>
        </p:spPr>
        <p:txBody>
          <a:bodyPr/>
          <a:lstStyle/>
          <a:p>
            <a:r>
              <a:rPr lang="zh-CN" altLang="en-US" sz="3200"/>
              <a:t>程序的机器级表示</a:t>
            </a:r>
          </a:p>
        </p:txBody>
      </p:sp>
      <p:sp>
        <p:nvSpPr>
          <p:cNvPr id="505859" name="Rectangle 3">
            <a:extLst>
              <a:ext uri="{FF2B5EF4-FFF2-40B4-BE49-F238E27FC236}">
                <a16:creationId xmlns:a16="http://schemas.microsoft.com/office/drawing/2014/main" id="{2557B440-CBE7-454E-8361-79225C29C6E0}"/>
              </a:ext>
            </a:extLst>
          </p:cNvPr>
          <p:cNvSpPr>
            <a:spLocks noGrp="1" noChangeArrowheads="1"/>
          </p:cNvSpPr>
          <p:nvPr>
            <p:ph type="body" idx="1"/>
          </p:nvPr>
        </p:nvSpPr>
        <p:spPr>
          <a:xfrm>
            <a:off x="476250" y="728663"/>
            <a:ext cx="8229600" cy="5940425"/>
          </a:xfrm>
        </p:spPr>
        <p:txBody>
          <a:bodyPr/>
          <a:lstStyle/>
          <a:p>
            <a:pPr>
              <a:lnSpc>
                <a:spcPct val="100000"/>
              </a:lnSpc>
            </a:pPr>
            <a:r>
              <a:rPr lang="zh-CN" altLang="en-US" sz="2000">
                <a:latin typeface="微软雅黑" panose="020B0503020204020204" pitchFamily="34" charset="-122"/>
                <a:ea typeface="微软雅黑" panose="020B0503020204020204" pitchFamily="34" charset="-122"/>
              </a:rPr>
              <a:t>分以下五个部分介绍</a:t>
            </a:r>
          </a:p>
          <a:p>
            <a:pPr lvl="1">
              <a:lnSpc>
                <a:spcPct val="100000"/>
              </a:lnSpc>
            </a:pPr>
            <a:r>
              <a:rPr lang="zh-CN" altLang="en-US">
                <a:solidFill>
                  <a:srgbClr val="FF0000"/>
                </a:solidFill>
                <a:latin typeface="微软雅黑" panose="020B0503020204020204" pitchFamily="34" charset="-122"/>
                <a:ea typeface="微软雅黑" panose="020B0503020204020204" pitchFamily="34" charset="-122"/>
              </a:rPr>
              <a:t>第一讲：程序转换概述</a:t>
            </a:r>
          </a:p>
          <a:p>
            <a:pPr lvl="2">
              <a:lnSpc>
                <a:spcPct val="100000"/>
              </a:lnSpc>
            </a:pPr>
            <a:r>
              <a:rPr lang="zh-CN" altLang="en-US" sz="2000">
                <a:latin typeface="微软雅黑" panose="020B0503020204020204" pitchFamily="34" charset="-122"/>
                <a:ea typeface="微软雅黑" panose="020B0503020204020204" pitchFamily="34" charset="-122"/>
              </a:rPr>
              <a:t>机器指令和汇编指令</a:t>
            </a:r>
          </a:p>
          <a:p>
            <a:pPr lvl="2">
              <a:lnSpc>
                <a:spcPct val="100000"/>
              </a:lnSpc>
            </a:pPr>
            <a:r>
              <a:rPr lang="zh-CN" altLang="en-US" sz="2000">
                <a:latin typeface="微软雅黑" panose="020B0503020204020204" pitchFamily="34" charset="-122"/>
                <a:ea typeface="微软雅黑" panose="020B0503020204020204" pitchFamily="34" charset="-122"/>
              </a:rPr>
              <a:t>机器级程序员感觉到的属性和功能特性</a:t>
            </a:r>
          </a:p>
          <a:p>
            <a:pPr lvl="2">
              <a:lnSpc>
                <a:spcPct val="100000"/>
              </a:lnSpc>
            </a:pPr>
            <a:r>
              <a:rPr lang="zh-CN" altLang="en-US" sz="2000">
                <a:latin typeface="微软雅黑" panose="020B0503020204020204" pitchFamily="34" charset="-122"/>
                <a:ea typeface="微软雅黑" panose="020B0503020204020204" pitchFamily="34" charset="-122"/>
              </a:rPr>
              <a:t>高级语言程序转换为机器代码的过程</a:t>
            </a:r>
          </a:p>
          <a:p>
            <a:pPr lvl="1">
              <a:lnSpc>
                <a:spcPct val="100000"/>
              </a:lnSpc>
            </a:pPr>
            <a:r>
              <a:rPr lang="zh-CN" altLang="en-US">
                <a:latin typeface="微软雅黑" panose="020B0503020204020204" pitchFamily="34" charset="-122"/>
                <a:ea typeface="微软雅黑" panose="020B0503020204020204" pitchFamily="34" charset="-122"/>
              </a:rPr>
              <a:t>第二讲：</a:t>
            </a:r>
            <a:r>
              <a:rPr lang="en-US" altLang="zh-CN">
                <a:latin typeface="微软雅黑" panose="020B0503020204020204" pitchFamily="34" charset="-122"/>
                <a:ea typeface="微软雅黑" panose="020B0503020204020204" pitchFamily="34" charset="-122"/>
              </a:rPr>
              <a:t>IA-32 /x86-64</a:t>
            </a:r>
            <a:r>
              <a:rPr lang="zh-CN" altLang="en-US">
                <a:latin typeface="微软雅黑" panose="020B0503020204020204" pitchFamily="34" charset="-122"/>
                <a:ea typeface="微软雅黑" panose="020B0503020204020204" pitchFamily="34" charset="-122"/>
              </a:rPr>
              <a:t>指令系统</a:t>
            </a:r>
            <a:endParaRPr lang="en-US" altLang="zh-CN">
              <a:latin typeface="微软雅黑" panose="020B0503020204020204" pitchFamily="34" charset="-122"/>
              <a:ea typeface="微软雅黑" panose="020B0503020204020204" pitchFamily="34" charset="-122"/>
            </a:endParaRPr>
          </a:p>
          <a:p>
            <a:pPr lvl="1">
              <a:lnSpc>
                <a:spcPct val="100000"/>
              </a:lnSpc>
            </a:pPr>
            <a:r>
              <a:rPr lang="zh-CN" altLang="en-US">
                <a:latin typeface="微软雅黑" panose="020B0503020204020204" pitchFamily="34" charset="-122"/>
                <a:ea typeface="微软雅黑" panose="020B0503020204020204" pitchFamily="34" charset="-122"/>
              </a:rPr>
              <a:t>第三讲：</a:t>
            </a:r>
            <a:r>
              <a:rPr lang="en-US" altLang="zh-CN">
                <a:latin typeface="微软雅黑" panose="020B0503020204020204" pitchFamily="34" charset="-122"/>
                <a:ea typeface="微软雅黑" panose="020B0503020204020204" pitchFamily="34" charset="-122"/>
              </a:rPr>
              <a:t> C</a:t>
            </a:r>
            <a:r>
              <a:rPr lang="zh-CN" altLang="en-US">
                <a:latin typeface="微软雅黑" panose="020B0503020204020204" pitchFamily="34" charset="-122"/>
                <a:ea typeface="微软雅黑" panose="020B0503020204020204" pitchFamily="34" charset="-122"/>
              </a:rPr>
              <a:t>语言程序的机器级表示  </a:t>
            </a:r>
          </a:p>
          <a:p>
            <a:pPr lvl="2">
              <a:lnSpc>
                <a:spcPct val="100000"/>
              </a:lnSpc>
            </a:pPr>
            <a:r>
              <a:rPr lang="zh-CN" altLang="en-US" sz="2000">
                <a:latin typeface="微软雅黑" panose="020B0503020204020204" pitchFamily="34" charset="-122"/>
                <a:ea typeface="微软雅黑" panose="020B0503020204020204" pitchFamily="34" charset="-122"/>
              </a:rPr>
              <a:t>过程调用的机器级表示</a:t>
            </a:r>
          </a:p>
          <a:p>
            <a:pPr lvl="2">
              <a:lnSpc>
                <a:spcPct val="100000"/>
              </a:lnSpc>
            </a:pPr>
            <a:r>
              <a:rPr lang="zh-CN" altLang="en-US" sz="2000">
                <a:latin typeface="微软雅黑" panose="020B0503020204020204" pitchFamily="34" charset="-122"/>
                <a:ea typeface="微软雅黑" panose="020B0503020204020204" pitchFamily="34" charset="-122"/>
              </a:rPr>
              <a:t>选择语句的机器级表示</a:t>
            </a:r>
          </a:p>
          <a:p>
            <a:pPr lvl="2">
              <a:lnSpc>
                <a:spcPct val="100000"/>
              </a:lnSpc>
            </a:pPr>
            <a:r>
              <a:rPr lang="zh-CN" altLang="en-US" sz="2000">
                <a:latin typeface="微软雅黑" panose="020B0503020204020204" pitchFamily="34" charset="-122"/>
                <a:ea typeface="微软雅黑" panose="020B0503020204020204" pitchFamily="34" charset="-122"/>
              </a:rPr>
              <a:t>循环结构的机器级表示 </a:t>
            </a:r>
          </a:p>
          <a:p>
            <a:pPr lvl="1">
              <a:lnSpc>
                <a:spcPct val="100000"/>
              </a:lnSpc>
            </a:pPr>
            <a:r>
              <a:rPr lang="zh-CN" altLang="en-US">
                <a:latin typeface="微软雅黑" panose="020B0503020204020204" pitchFamily="34" charset="-122"/>
                <a:ea typeface="微软雅黑" panose="020B0503020204020204" pitchFamily="34" charset="-122"/>
              </a:rPr>
              <a:t>第四讲：复杂数据类型的分配和访问 </a:t>
            </a:r>
          </a:p>
          <a:p>
            <a:pPr lvl="2">
              <a:lnSpc>
                <a:spcPct val="100000"/>
              </a:lnSpc>
            </a:pPr>
            <a:r>
              <a:rPr lang="zh-CN" altLang="en-US" sz="2000">
                <a:latin typeface="微软雅黑" panose="020B0503020204020204" pitchFamily="34" charset="-122"/>
                <a:ea typeface="微软雅黑" panose="020B0503020204020204" pitchFamily="34" charset="-122"/>
              </a:rPr>
              <a:t>数组的分配和访问 </a:t>
            </a:r>
          </a:p>
          <a:p>
            <a:pPr lvl="2">
              <a:lnSpc>
                <a:spcPct val="100000"/>
              </a:lnSpc>
            </a:pPr>
            <a:r>
              <a:rPr lang="zh-CN" altLang="en-US" sz="2000">
                <a:latin typeface="微软雅黑" panose="020B0503020204020204" pitchFamily="34" charset="-122"/>
                <a:ea typeface="微软雅黑" panose="020B0503020204020204" pitchFamily="34" charset="-122"/>
              </a:rPr>
              <a:t>结构体数据的分配和访问 </a:t>
            </a:r>
          </a:p>
          <a:p>
            <a:pPr lvl="2">
              <a:lnSpc>
                <a:spcPct val="100000"/>
              </a:lnSpc>
            </a:pPr>
            <a:r>
              <a:rPr lang="zh-CN" altLang="en-US" sz="2000">
                <a:latin typeface="微软雅黑" panose="020B0503020204020204" pitchFamily="34" charset="-122"/>
                <a:ea typeface="微软雅黑" panose="020B0503020204020204" pitchFamily="34" charset="-122"/>
              </a:rPr>
              <a:t>联合体数据的分配和访问 </a:t>
            </a:r>
          </a:p>
          <a:p>
            <a:pPr lvl="2">
              <a:lnSpc>
                <a:spcPct val="100000"/>
              </a:lnSpc>
            </a:pPr>
            <a:r>
              <a:rPr lang="zh-CN" altLang="en-US" sz="2000">
                <a:latin typeface="微软雅黑" panose="020B0503020204020204" pitchFamily="34" charset="-122"/>
                <a:ea typeface="微软雅黑" panose="020B0503020204020204" pitchFamily="34" charset="-122"/>
              </a:rPr>
              <a:t>数据的对齐 </a:t>
            </a:r>
          </a:p>
          <a:p>
            <a:pPr lvl="1">
              <a:lnSpc>
                <a:spcPct val="100000"/>
              </a:lnSpc>
            </a:pPr>
            <a:r>
              <a:rPr lang="zh-CN" altLang="en-US">
                <a:latin typeface="微软雅黑" panose="020B0503020204020204" pitchFamily="34" charset="-122"/>
                <a:ea typeface="微软雅黑" panose="020B0503020204020204" pitchFamily="34" charset="-122"/>
              </a:rPr>
              <a:t>第五讲：越界访问和缓冲区溢出 </a:t>
            </a:r>
          </a:p>
        </p:txBody>
      </p:sp>
      <p:sp>
        <p:nvSpPr>
          <p:cNvPr id="505860" name="Text Box 4">
            <a:extLst>
              <a:ext uri="{FF2B5EF4-FFF2-40B4-BE49-F238E27FC236}">
                <a16:creationId xmlns:a16="http://schemas.microsoft.com/office/drawing/2014/main" id="{81F5B7AA-89F2-443F-A1A5-13BDFAE44CD1}"/>
              </a:ext>
            </a:extLst>
          </p:cNvPr>
          <p:cNvSpPr txBox="1">
            <a:spLocks noChangeArrowheads="1"/>
          </p:cNvSpPr>
          <p:nvPr/>
        </p:nvSpPr>
        <p:spPr bwMode="auto">
          <a:xfrm>
            <a:off x="6416675" y="1042988"/>
            <a:ext cx="23399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spcBef>
                <a:spcPct val="50000"/>
              </a:spcBef>
            </a:pPr>
            <a:r>
              <a:rPr lang="zh-CN" altLang="en-US" sz="2000">
                <a:solidFill>
                  <a:srgbClr val="FF0000"/>
                </a:solidFill>
                <a:latin typeface="Arial" panose="020B0604020202020204" pitchFamily="34" charset="0"/>
              </a:rPr>
              <a:t>从高级语言程序出发，用其对应的机器级代码以及内存（栈）中信息的变化来说明底层实现</a:t>
            </a:r>
            <a:endParaRPr lang="en-US" altLang="zh-CN" sz="2000">
              <a:solidFill>
                <a:srgbClr val="FF0000"/>
              </a:solidFill>
              <a:latin typeface="Arial" panose="020B0604020202020204" pitchFamily="34" charset="0"/>
            </a:endParaRPr>
          </a:p>
        </p:txBody>
      </p:sp>
      <p:sp>
        <p:nvSpPr>
          <p:cNvPr id="505861" name="AutoShape 5">
            <a:extLst>
              <a:ext uri="{FF2B5EF4-FFF2-40B4-BE49-F238E27FC236}">
                <a16:creationId xmlns:a16="http://schemas.microsoft.com/office/drawing/2014/main" id="{3282BF22-5BF5-42AE-8E04-C65FB2E65214}"/>
              </a:ext>
            </a:extLst>
          </p:cNvPr>
          <p:cNvSpPr>
            <a:spLocks/>
          </p:cNvSpPr>
          <p:nvPr/>
        </p:nvSpPr>
        <p:spPr bwMode="auto">
          <a:xfrm>
            <a:off x="5472113" y="3114675"/>
            <a:ext cx="630237" cy="3195638"/>
          </a:xfrm>
          <a:prstGeom prst="rightBrace">
            <a:avLst>
              <a:gd name="adj1" fmla="val 42254"/>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5862" name="Text Box 6">
            <a:extLst>
              <a:ext uri="{FF2B5EF4-FFF2-40B4-BE49-F238E27FC236}">
                <a16:creationId xmlns:a16="http://schemas.microsoft.com/office/drawing/2014/main" id="{232FCFC7-DED5-452E-82A1-04B42B2D004B}"/>
              </a:ext>
            </a:extLst>
          </p:cNvPr>
          <p:cNvSpPr txBox="1">
            <a:spLocks noChangeArrowheads="1"/>
          </p:cNvSpPr>
          <p:nvPr/>
        </p:nvSpPr>
        <p:spPr bwMode="auto">
          <a:xfrm>
            <a:off x="6146800" y="3878263"/>
            <a:ext cx="2386013"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30000"/>
              </a:lnSpc>
              <a:spcBef>
                <a:spcPct val="50000"/>
              </a:spcBef>
            </a:pPr>
            <a:r>
              <a:rPr lang="zh-CN" altLang="en-US" sz="2000"/>
              <a:t>围绕</a:t>
            </a:r>
            <a:r>
              <a:rPr lang="en-US" altLang="zh-CN" sz="2000"/>
              <a:t>C</a:t>
            </a:r>
            <a:r>
              <a:rPr lang="zh-CN" altLang="en-US" sz="2000"/>
              <a:t>语言中的语句和复杂数据类型，解释其在底层机器级的实现方法</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a:extLst>
              <a:ext uri="{FF2B5EF4-FFF2-40B4-BE49-F238E27FC236}">
                <a16:creationId xmlns:a16="http://schemas.microsoft.com/office/drawing/2014/main" id="{BE44ABB9-B11C-4A45-86A2-2DB7029432E3}"/>
              </a:ext>
            </a:extLst>
          </p:cNvPr>
          <p:cNvSpPr>
            <a:spLocks noGrp="1" noChangeArrowheads="1"/>
          </p:cNvSpPr>
          <p:nvPr>
            <p:ph type="title"/>
          </p:nvPr>
        </p:nvSpPr>
        <p:spPr>
          <a:xfrm>
            <a:off x="457200" y="98425"/>
            <a:ext cx="8229600" cy="561975"/>
          </a:xfrm>
        </p:spPr>
        <p:txBody>
          <a:bodyPr/>
          <a:lstStyle/>
          <a:p>
            <a:r>
              <a:rPr lang="en-US" altLang="zh-CN" sz="3600"/>
              <a:t>IA-32</a:t>
            </a:r>
            <a:r>
              <a:rPr lang="zh-CN" altLang="en-US" sz="3600"/>
              <a:t>的寄存器组织</a:t>
            </a:r>
          </a:p>
        </p:txBody>
      </p:sp>
      <p:sp>
        <p:nvSpPr>
          <p:cNvPr id="795651" name="Rectangle 3">
            <a:extLst>
              <a:ext uri="{FF2B5EF4-FFF2-40B4-BE49-F238E27FC236}">
                <a16:creationId xmlns:a16="http://schemas.microsoft.com/office/drawing/2014/main" id="{9C69B099-B371-4050-BA43-795D1D57B34B}"/>
              </a:ext>
            </a:extLst>
          </p:cNvPr>
          <p:cNvSpPr>
            <a:spLocks noGrp="1" noChangeArrowheads="1"/>
          </p:cNvSpPr>
          <p:nvPr>
            <p:ph type="body" idx="1"/>
          </p:nvPr>
        </p:nvSpPr>
        <p:spPr>
          <a:xfrm>
            <a:off x="296863" y="5815013"/>
            <a:ext cx="8505825" cy="674687"/>
          </a:xfrm>
        </p:spPr>
        <p:txBody>
          <a:bodyPr/>
          <a:lstStyle/>
          <a:p>
            <a:pPr>
              <a:buFontTx/>
              <a:buNone/>
            </a:pPr>
            <a:r>
              <a:rPr lang="zh-CN" altLang="en-US" sz="2200">
                <a:solidFill>
                  <a:srgbClr val="FF3300"/>
                </a:solidFill>
                <a:ea typeface="微软雅黑" panose="020B0503020204020204" pitchFamily="34" charset="-122"/>
                <a:cs typeface="Arial" panose="020B0604020202020204" pitchFamily="34" charset="0"/>
              </a:rPr>
              <a:t>如果要用</a:t>
            </a:r>
            <a:r>
              <a:rPr lang="en-US" altLang="zh-CN" sz="2200">
                <a:solidFill>
                  <a:srgbClr val="FF3300"/>
                </a:solidFill>
                <a:ea typeface="微软雅黑" panose="020B0503020204020204" pitchFamily="34" charset="-122"/>
                <a:cs typeface="Arial" panose="020B0604020202020204" pitchFamily="34" charset="0"/>
              </a:rPr>
              <a:t>C</a:t>
            </a:r>
            <a:r>
              <a:rPr lang="zh-CN" altLang="en-US" sz="2200">
                <a:solidFill>
                  <a:srgbClr val="FF3300"/>
                </a:solidFill>
                <a:ea typeface="微软雅黑" panose="020B0503020204020204" pitchFamily="34" charset="-122"/>
                <a:cs typeface="Arial" panose="020B0604020202020204" pitchFamily="34" charset="0"/>
              </a:rPr>
              <a:t>语言来模拟</a:t>
            </a:r>
            <a:r>
              <a:rPr lang="en-US" altLang="zh-CN" sz="2200">
                <a:solidFill>
                  <a:srgbClr val="FF3300"/>
                </a:solidFill>
                <a:ea typeface="微软雅黑" panose="020B0503020204020204" pitchFamily="34" charset="-122"/>
                <a:cs typeface="Arial" panose="020B0604020202020204" pitchFamily="34" charset="0"/>
              </a:rPr>
              <a:t>IA-32</a:t>
            </a:r>
            <a:r>
              <a:rPr lang="zh-CN" altLang="en-US" sz="2200">
                <a:solidFill>
                  <a:srgbClr val="FF3300"/>
                </a:solidFill>
                <a:ea typeface="微软雅黑" panose="020B0503020204020204" pitchFamily="34" charset="-122"/>
                <a:cs typeface="Arial" panose="020B0604020202020204" pitchFamily="34" charset="0"/>
              </a:rPr>
              <a:t>的寄存器组织，该如何做？</a:t>
            </a:r>
          </a:p>
        </p:txBody>
      </p:sp>
      <p:pic>
        <p:nvPicPr>
          <p:cNvPr id="795652" name="Picture 4">
            <a:extLst>
              <a:ext uri="{FF2B5EF4-FFF2-40B4-BE49-F238E27FC236}">
                <a16:creationId xmlns:a16="http://schemas.microsoft.com/office/drawing/2014/main" id="{B35F93C7-7198-420F-B4E8-7453166DCC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 y="863600"/>
            <a:ext cx="8596313" cy="4725988"/>
          </a:xfrm>
          <a:prstGeom prst="rect">
            <a:avLst/>
          </a:prstGeom>
          <a:noFill/>
          <a:extLst>
            <a:ext uri="{909E8E84-426E-40DD-AFC4-6F175D3DCCD1}">
              <a14:hiddenFill xmlns:a14="http://schemas.microsoft.com/office/drawing/2010/main">
                <a:solidFill>
                  <a:srgbClr val="FFFFFF"/>
                </a:solidFill>
              </a14:hiddenFill>
            </a:ext>
          </a:extLst>
        </p:spPr>
      </p:pic>
      <p:sp>
        <p:nvSpPr>
          <p:cNvPr id="795653" name="Rectangle 5">
            <a:extLst>
              <a:ext uri="{FF2B5EF4-FFF2-40B4-BE49-F238E27FC236}">
                <a16:creationId xmlns:a16="http://schemas.microsoft.com/office/drawing/2014/main" id="{143ACE9E-33AB-40E4-BC89-000389E8BB3D}"/>
              </a:ext>
            </a:extLst>
          </p:cNvPr>
          <p:cNvSpPr>
            <a:spLocks noChangeArrowheads="1"/>
          </p:cNvSpPr>
          <p:nvPr/>
        </p:nvSpPr>
        <p:spPr bwMode="auto">
          <a:xfrm>
            <a:off x="250825" y="954088"/>
            <a:ext cx="5086350" cy="4454525"/>
          </a:xfrm>
          <a:prstGeom prst="rect">
            <a:avLst/>
          </a:prstGeom>
          <a:solidFill>
            <a:srgbClr val="3366FF">
              <a:alpha val="25999"/>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95653"/>
                                        </p:tgtEl>
                                        <p:attrNameLst>
                                          <p:attrName>style.visibility</p:attrName>
                                        </p:attrNameLst>
                                      </p:cBhvr>
                                      <p:to>
                                        <p:strVal val="visible"/>
                                      </p:to>
                                    </p:set>
                                    <p:animEffect transition="in" filter="blinds(horizontal)">
                                      <p:cBhvr>
                                        <p:cTn id="7" dur="500"/>
                                        <p:tgtEl>
                                          <p:spTgt spid="7956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95651">
                                            <p:txEl>
                                              <p:pRg st="0" end="0"/>
                                            </p:txEl>
                                          </p:spTgt>
                                        </p:tgtEl>
                                        <p:attrNameLst>
                                          <p:attrName>style.visibility</p:attrName>
                                        </p:attrNameLst>
                                      </p:cBhvr>
                                      <p:to>
                                        <p:strVal val="visible"/>
                                      </p:to>
                                    </p:set>
                                    <p:animEffect transition="in" filter="blinds(horizontal)">
                                      <p:cBhvr>
                                        <p:cTn id="12" dur="500"/>
                                        <p:tgtEl>
                                          <p:spTgt spid="7956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651" grpId="0" build="p"/>
    </p:bldLst>
  </p:timing>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2882" name="Rectangle 2">
            <a:extLst>
              <a:ext uri="{FF2B5EF4-FFF2-40B4-BE49-F238E27FC236}">
                <a16:creationId xmlns:a16="http://schemas.microsoft.com/office/drawing/2014/main" id="{4B15AC01-43BA-4CD1-92E0-B5607125F767}"/>
              </a:ext>
            </a:extLst>
          </p:cNvPr>
          <p:cNvSpPr>
            <a:spLocks noGrp="1" noChangeArrowheads="1"/>
          </p:cNvSpPr>
          <p:nvPr>
            <p:ph type="body" idx="1"/>
          </p:nvPr>
        </p:nvSpPr>
        <p:spPr>
          <a:xfrm>
            <a:off x="296863" y="233363"/>
            <a:ext cx="8280400" cy="5859462"/>
          </a:xfrm>
        </p:spPr>
        <p:txBody>
          <a:bodyPr/>
          <a:lstStyle/>
          <a:p>
            <a:pPr>
              <a:lnSpc>
                <a:spcPct val="95000"/>
              </a:lnSpc>
              <a:spcBef>
                <a:spcPct val="0"/>
              </a:spcBef>
              <a:buFontTx/>
              <a:buNone/>
            </a:pPr>
            <a:r>
              <a:rPr lang="en-US" altLang="zh-CN" sz="1900">
                <a:latin typeface="微软雅黑" panose="020B0503020204020204" pitchFamily="34" charset="-122"/>
                <a:ea typeface="微软雅黑" panose="020B0503020204020204" pitchFamily="34" charset="-122"/>
              </a:rPr>
              <a:t>typedef struct{</a:t>
            </a:r>
          </a:p>
          <a:p>
            <a:pPr>
              <a:lnSpc>
                <a:spcPct val="95000"/>
              </a:lnSpc>
              <a:spcBef>
                <a:spcPct val="0"/>
              </a:spcBef>
              <a:buFontTx/>
              <a:buNone/>
            </a:pPr>
            <a:r>
              <a:rPr lang="en-US" altLang="zh-CN" sz="1900">
                <a:latin typeface="微软雅黑" panose="020B0503020204020204" pitchFamily="34" charset="-122"/>
                <a:ea typeface="微软雅黑" panose="020B0503020204020204" pitchFamily="34" charset="-122"/>
              </a:rPr>
              <a:t>union{</a:t>
            </a:r>
          </a:p>
          <a:p>
            <a:pPr>
              <a:lnSpc>
                <a:spcPct val="95000"/>
              </a:lnSpc>
              <a:spcBef>
                <a:spcPct val="0"/>
              </a:spcBef>
              <a:buFontTx/>
              <a:buNone/>
            </a:pPr>
            <a:r>
              <a:rPr lang="en-US" altLang="zh-CN" sz="1900">
                <a:latin typeface="微软雅黑" panose="020B0503020204020204" pitchFamily="34" charset="-122"/>
                <a:ea typeface="微软雅黑" panose="020B0503020204020204" pitchFamily="34" charset="-122"/>
              </a:rPr>
              <a:t>	 </a:t>
            </a:r>
            <a:r>
              <a:rPr lang="en-US" altLang="zh-CN" sz="1900">
                <a:solidFill>
                  <a:srgbClr val="3333CC"/>
                </a:solidFill>
                <a:latin typeface="微软雅黑" panose="020B0503020204020204" pitchFamily="34" charset="-122"/>
                <a:ea typeface="微软雅黑" panose="020B0503020204020204" pitchFamily="34" charset="-122"/>
              </a:rPr>
              <a:t>struct {        uint32_t  eax;</a:t>
            </a:r>
          </a:p>
          <a:p>
            <a:pPr>
              <a:lnSpc>
                <a:spcPct val="95000"/>
              </a:lnSpc>
              <a:spcBef>
                <a:spcPct val="0"/>
              </a:spcBef>
              <a:buFontTx/>
              <a:buNone/>
            </a:pPr>
            <a:r>
              <a:rPr lang="en-US" altLang="zh-CN" sz="1900">
                <a:solidFill>
                  <a:srgbClr val="3333CC"/>
                </a:solidFill>
                <a:latin typeface="微软雅黑" panose="020B0503020204020204" pitchFamily="34" charset="-122"/>
                <a:ea typeface="微软雅黑" panose="020B0503020204020204" pitchFamily="34" charset="-122"/>
              </a:rPr>
              <a:t>			uint32_t  ecx;</a:t>
            </a:r>
          </a:p>
          <a:p>
            <a:pPr>
              <a:lnSpc>
                <a:spcPct val="95000"/>
              </a:lnSpc>
              <a:spcBef>
                <a:spcPct val="0"/>
              </a:spcBef>
              <a:buFontTx/>
              <a:buNone/>
            </a:pPr>
            <a:r>
              <a:rPr lang="en-US" altLang="zh-CN" sz="1900">
                <a:solidFill>
                  <a:srgbClr val="3333CC"/>
                </a:solidFill>
                <a:latin typeface="微软雅黑" panose="020B0503020204020204" pitchFamily="34" charset="-122"/>
                <a:ea typeface="微软雅黑" panose="020B0503020204020204" pitchFamily="34" charset="-122"/>
              </a:rPr>
              <a:t>			uint32_t  edx;</a:t>
            </a:r>
          </a:p>
          <a:p>
            <a:pPr>
              <a:lnSpc>
                <a:spcPct val="95000"/>
              </a:lnSpc>
              <a:spcBef>
                <a:spcPct val="0"/>
              </a:spcBef>
              <a:buFontTx/>
              <a:buNone/>
            </a:pPr>
            <a:r>
              <a:rPr lang="en-US" altLang="zh-CN" sz="1900">
                <a:solidFill>
                  <a:srgbClr val="3333CC"/>
                </a:solidFill>
                <a:latin typeface="微软雅黑" panose="020B0503020204020204" pitchFamily="34" charset="-122"/>
                <a:ea typeface="微软雅黑" panose="020B0503020204020204" pitchFamily="34" charset="-122"/>
              </a:rPr>
              <a:t>			uint32_t  ebx;</a:t>
            </a:r>
          </a:p>
          <a:p>
            <a:pPr>
              <a:lnSpc>
                <a:spcPct val="95000"/>
              </a:lnSpc>
              <a:spcBef>
                <a:spcPct val="0"/>
              </a:spcBef>
              <a:buFontTx/>
              <a:buNone/>
            </a:pPr>
            <a:r>
              <a:rPr lang="en-US" altLang="zh-CN" sz="1900">
                <a:solidFill>
                  <a:srgbClr val="3333CC"/>
                </a:solidFill>
                <a:latin typeface="微软雅黑" panose="020B0503020204020204" pitchFamily="34" charset="-122"/>
                <a:ea typeface="微软雅黑" panose="020B0503020204020204" pitchFamily="34" charset="-122"/>
              </a:rPr>
              <a:t>			uint32_t  esp;</a:t>
            </a:r>
          </a:p>
          <a:p>
            <a:pPr>
              <a:lnSpc>
                <a:spcPct val="95000"/>
              </a:lnSpc>
              <a:spcBef>
                <a:spcPct val="0"/>
              </a:spcBef>
              <a:buFontTx/>
              <a:buNone/>
            </a:pPr>
            <a:r>
              <a:rPr lang="en-US" altLang="zh-CN" sz="1900">
                <a:solidFill>
                  <a:srgbClr val="3333CC"/>
                </a:solidFill>
                <a:latin typeface="微软雅黑" panose="020B0503020204020204" pitchFamily="34" charset="-122"/>
                <a:ea typeface="微软雅黑" panose="020B0503020204020204" pitchFamily="34" charset="-122"/>
              </a:rPr>
              <a:t>			uint32_t  ebp;</a:t>
            </a:r>
          </a:p>
          <a:p>
            <a:pPr>
              <a:lnSpc>
                <a:spcPct val="95000"/>
              </a:lnSpc>
              <a:spcBef>
                <a:spcPct val="0"/>
              </a:spcBef>
              <a:buFontTx/>
              <a:buNone/>
            </a:pPr>
            <a:r>
              <a:rPr lang="en-US" altLang="zh-CN" sz="1900">
                <a:solidFill>
                  <a:srgbClr val="3333CC"/>
                </a:solidFill>
                <a:latin typeface="微软雅黑" panose="020B0503020204020204" pitchFamily="34" charset="-122"/>
                <a:ea typeface="微软雅黑" panose="020B0503020204020204" pitchFamily="34" charset="-122"/>
              </a:rPr>
              <a:t>			uint32_t  esi;</a:t>
            </a:r>
          </a:p>
          <a:p>
            <a:pPr>
              <a:lnSpc>
                <a:spcPct val="95000"/>
              </a:lnSpc>
              <a:spcBef>
                <a:spcPct val="0"/>
              </a:spcBef>
              <a:buFontTx/>
              <a:buNone/>
            </a:pPr>
            <a:r>
              <a:rPr lang="en-US" altLang="zh-CN" sz="1900">
                <a:solidFill>
                  <a:srgbClr val="3333CC"/>
                </a:solidFill>
                <a:latin typeface="微软雅黑" panose="020B0503020204020204" pitchFamily="34" charset="-122"/>
                <a:ea typeface="微软雅黑" panose="020B0503020204020204" pitchFamily="34" charset="-122"/>
              </a:rPr>
              <a:t>			uint32_t  edi; };</a:t>
            </a:r>
          </a:p>
          <a:p>
            <a:pPr>
              <a:lnSpc>
                <a:spcPct val="95000"/>
              </a:lnSpc>
              <a:spcBef>
                <a:spcPct val="0"/>
              </a:spcBef>
              <a:buFontTx/>
              <a:buNone/>
            </a:pPr>
            <a:r>
              <a:rPr lang="en-US" altLang="zh-CN" sz="1900">
                <a:latin typeface="微软雅黑" panose="020B0503020204020204" pitchFamily="34" charset="-122"/>
                <a:ea typeface="微软雅黑" panose="020B0503020204020204" pitchFamily="34" charset="-122"/>
              </a:rPr>
              <a:t>	 union {</a:t>
            </a:r>
          </a:p>
          <a:p>
            <a:pPr>
              <a:lnSpc>
                <a:spcPct val="95000"/>
              </a:lnSpc>
              <a:spcBef>
                <a:spcPct val="0"/>
              </a:spcBef>
              <a:buFontTx/>
              <a:buNone/>
            </a:pPr>
            <a:r>
              <a:rPr lang="en-US" altLang="zh-CN" sz="1900">
                <a:latin typeface="微软雅黑" panose="020B0503020204020204" pitchFamily="34" charset="-122"/>
                <a:ea typeface="微软雅黑" panose="020B0503020204020204" pitchFamily="34" charset="-122"/>
              </a:rPr>
              <a:t>			uint32_t  _32;</a:t>
            </a:r>
          </a:p>
          <a:p>
            <a:pPr>
              <a:lnSpc>
                <a:spcPct val="95000"/>
              </a:lnSpc>
              <a:spcBef>
                <a:spcPct val="0"/>
              </a:spcBef>
              <a:buFontTx/>
              <a:buNone/>
            </a:pPr>
            <a:r>
              <a:rPr lang="en-US" altLang="zh-CN" sz="1900">
                <a:latin typeface="微软雅黑" panose="020B0503020204020204" pitchFamily="34" charset="-122"/>
                <a:ea typeface="微软雅黑" panose="020B0503020204020204" pitchFamily="34" charset="-122"/>
              </a:rPr>
              <a:t>			uint16_t  _16;</a:t>
            </a:r>
          </a:p>
          <a:p>
            <a:pPr>
              <a:lnSpc>
                <a:spcPct val="95000"/>
              </a:lnSpc>
              <a:spcBef>
                <a:spcPct val="0"/>
              </a:spcBef>
              <a:buFontTx/>
              <a:buNone/>
            </a:pPr>
            <a:r>
              <a:rPr lang="en-US" altLang="zh-CN" sz="1900">
                <a:latin typeface="微软雅黑" panose="020B0503020204020204" pitchFamily="34" charset="-122"/>
                <a:ea typeface="微软雅黑" panose="020B0503020204020204" pitchFamily="34" charset="-122"/>
              </a:rPr>
              <a:t>			uint8_t  _8[2];</a:t>
            </a:r>
          </a:p>
          <a:p>
            <a:pPr>
              <a:lnSpc>
                <a:spcPct val="95000"/>
              </a:lnSpc>
              <a:spcBef>
                <a:spcPct val="0"/>
              </a:spcBef>
              <a:buFontTx/>
              <a:buNone/>
            </a:pPr>
            <a:r>
              <a:rPr lang="en-US" altLang="zh-CN" sz="1900">
                <a:latin typeface="微软雅黑" panose="020B0503020204020204" pitchFamily="34" charset="-122"/>
                <a:ea typeface="微软雅黑" panose="020B0503020204020204" pitchFamily="34" charset="-122"/>
              </a:rPr>
              <a:t>		 } gpr[8];</a:t>
            </a:r>
          </a:p>
          <a:p>
            <a:pPr>
              <a:lnSpc>
                <a:spcPct val="95000"/>
              </a:lnSpc>
              <a:spcBef>
                <a:spcPct val="0"/>
              </a:spcBef>
              <a:buFontTx/>
              <a:buNone/>
            </a:pPr>
            <a:r>
              <a:rPr lang="en-US" altLang="zh-CN" sz="1900">
                <a:latin typeface="微软雅黑" panose="020B0503020204020204" pitchFamily="34" charset="-122"/>
                <a:ea typeface="微软雅黑" panose="020B0503020204020204" pitchFamily="34" charset="-122"/>
              </a:rPr>
              <a:t>	};</a:t>
            </a:r>
          </a:p>
          <a:p>
            <a:pPr>
              <a:lnSpc>
                <a:spcPct val="95000"/>
              </a:lnSpc>
              <a:spcBef>
                <a:spcPct val="0"/>
              </a:spcBef>
              <a:buFontTx/>
              <a:buNone/>
            </a:pPr>
            <a:r>
              <a:rPr lang="en-US" altLang="zh-CN" sz="1900">
                <a:solidFill>
                  <a:srgbClr val="FF3300"/>
                </a:solidFill>
                <a:latin typeface="微软雅黑" panose="020B0503020204020204" pitchFamily="34" charset="-122"/>
                <a:ea typeface="微软雅黑" panose="020B0503020204020204" pitchFamily="34" charset="-122"/>
              </a:rPr>
              <a:t>swaddr_t  eip;</a:t>
            </a:r>
          </a:p>
          <a:p>
            <a:pPr>
              <a:lnSpc>
                <a:spcPct val="95000"/>
              </a:lnSpc>
              <a:spcBef>
                <a:spcPct val="0"/>
              </a:spcBef>
              <a:buFontTx/>
              <a:buNone/>
            </a:pPr>
            <a:r>
              <a:rPr lang="en-US" altLang="zh-CN" sz="1900">
                <a:latin typeface="微软雅黑" panose="020B0503020204020204" pitchFamily="34" charset="-122"/>
                <a:ea typeface="微软雅黑" panose="020B0503020204020204" pitchFamily="34" charset="-122"/>
              </a:rPr>
              <a:t>} CPU_state;</a:t>
            </a:r>
          </a:p>
          <a:p>
            <a:pPr>
              <a:lnSpc>
                <a:spcPct val="95000"/>
              </a:lnSpc>
              <a:spcBef>
                <a:spcPct val="0"/>
              </a:spcBef>
              <a:buFontTx/>
              <a:buNone/>
            </a:pPr>
            <a:endParaRPr lang="en-US" altLang="zh-CN" sz="1900">
              <a:latin typeface="微软雅黑" panose="020B0503020204020204" pitchFamily="34" charset="-122"/>
              <a:ea typeface="微软雅黑" panose="020B0503020204020204" pitchFamily="34" charset="-122"/>
            </a:endParaRPr>
          </a:p>
          <a:p>
            <a:pPr>
              <a:lnSpc>
                <a:spcPct val="95000"/>
              </a:lnSpc>
              <a:spcBef>
                <a:spcPct val="0"/>
              </a:spcBef>
              <a:buFontTx/>
              <a:buNone/>
            </a:pPr>
            <a:r>
              <a:rPr lang="en-US" altLang="zh-CN" sz="1900">
                <a:latin typeface="微软雅黑" panose="020B0503020204020204" pitchFamily="34" charset="-122"/>
                <a:ea typeface="微软雅黑" panose="020B0503020204020204" pitchFamily="34" charset="-122"/>
              </a:rPr>
              <a:t>extern CPU_state cpu;</a:t>
            </a:r>
          </a:p>
          <a:p>
            <a:pPr>
              <a:lnSpc>
                <a:spcPct val="95000"/>
              </a:lnSpc>
              <a:spcBef>
                <a:spcPct val="0"/>
              </a:spcBef>
              <a:buFontTx/>
              <a:buNone/>
            </a:pPr>
            <a:r>
              <a:rPr lang="en-US" altLang="zh-CN" sz="1900">
                <a:latin typeface="微软雅黑" panose="020B0503020204020204" pitchFamily="34" charset="-122"/>
                <a:ea typeface="微软雅黑" panose="020B0503020204020204" pitchFamily="34" charset="-122"/>
              </a:rPr>
              <a:t>enum { R_EAX, R_ECX, R_EDX, R_EBX, R_ESP, R_EBP, R_ESI, R_EDI };</a:t>
            </a:r>
          </a:p>
          <a:p>
            <a:pPr>
              <a:lnSpc>
                <a:spcPct val="95000"/>
              </a:lnSpc>
              <a:spcBef>
                <a:spcPct val="0"/>
              </a:spcBef>
              <a:buFontTx/>
              <a:buNone/>
            </a:pPr>
            <a:r>
              <a:rPr lang="en-US" altLang="zh-CN" sz="1900">
                <a:latin typeface="微软雅黑" panose="020B0503020204020204" pitchFamily="34" charset="-122"/>
                <a:ea typeface="微软雅黑" panose="020B0503020204020204" pitchFamily="34" charset="-122"/>
              </a:rPr>
              <a:t>enum { R_AX, R_CX, R_DX, R_BX, R_SP, R_BP, R_SI, R_DI };</a:t>
            </a:r>
          </a:p>
          <a:p>
            <a:pPr>
              <a:lnSpc>
                <a:spcPct val="95000"/>
              </a:lnSpc>
              <a:spcBef>
                <a:spcPct val="0"/>
              </a:spcBef>
              <a:buFontTx/>
              <a:buNone/>
            </a:pPr>
            <a:r>
              <a:rPr lang="en-US" altLang="zh-CN" sz="1900">
                <a:latin typeface="微软雅黑" panose="020B0503020204020204" pitchFamily="34" charset="-122"/>
                <a:ea typeface="微软雅黑" panose="020B0503020204020204" pitchFamily="34" charset="-122"/>
              </a:rPr>
              <a:t>enum { R_AL, R_CL, R_DL, R_BL, R_AH, R_CH, R_DH, R_BH };</a:t>
            </a:r>
          </a:p>
          <a:p>
            <a:pPr>
              <a:lnSpc>
                <a:spcPct val="95000"/>
              </a:lnSpc>
              <a:spcBef>
                <a:spcPct val="0"/>
              </a:spcBef>
              <a:buFontTx/>
              <a:buNone/>
            </a:pPr>
            <a:endParaRPr lang="en-US" altLang="zh-CN" sz="1900">
              <a:latin typeface="微软雅黑" panose="020B0503020204020204" pitchFamily="34" charset="-122"/>
              <a:ea typeface="微软雅黑" panose="020B0503020204020204" pitchFamily="34" charset="-122"/>
            </a:endParaRPr>
          </a:p>
        </p:txBody>
      </p:sp>
      <p:sp>
        <p:nvSpPr>
          <p:cNvPr id="762883" name="Rectangle 3">
            <a:extLst>
              <a:ext uri="{FF2B5EF4-FFF2-40B4-BE49-F238E27FC236}">
                <a16:creationId xmlns:a16="http://schemas.microsoft.com/office/drawing/2014/main" id="{0EFE1002-B0B3-400B-9E69-759BBAB1EB0E}"/>
              </a:ext>
            </a:extLst>
          </p:cNvPr>
          <p:cNvSpPr>
            <a:spLocks noGrp="1" noChangeArrowheads="1"/>
          </p:cNvSpPr>
          <p:nvPr>
            <p:ph type="title"/>
          </p:nvPr>
        </p:nvSpPr>
        <p:spPr>
          <a:xfrm>
            <a:off x="4572000" y="908050"/>
            <a:ext cx="4275138" cy="1665288"/>
          </a:xfrm>
          <a:noFill/>
          <a:ln/>
        </p:spPr>
        <p:txBody>
          <a:bodyPr/>
          <a:lstStyle/>
          <a:p>
            <a:r>
              <a:rPr lang="en-US" altLang="zh-CN" sz="3600"/>
              <a:t>PA</a:t>
            </a:r>
            <a:r>
              <a:rPr lang="zh-CN" altLang="en-US" sz="3600"/>
              <a:t>中模拟的</a:t>
            </a:r>
            <a:br>
              <a:rPr lang="zh-CN" altLang="en-US" sz="3600"/>
            </a:br>
            <a:r>
              <a:rPr lang="en-US" altLang="zh-CN" sz="3600"/>
              <a:t>IA-32</a:t>
            </a:r>
            <a:r>
              <a:rPr lang="zh-CN" altLang="en-US" sz="3600"/>
              <a:t>的寄存器组织</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a:extLst>
              <a:ext uri="{FF2B5EF4-FFF2-40B4-BE49-F238E27FC236}">
                <a16:creationId xmlns:a16="http://schemas.microsoft.com/office/drawing/2014/main" id="{EB6784B9-CCEE-465D-A148-D86F58AC8CE9}"/>
              </a:ext>
            </a:extLst>
          </p:cNvPr>
          <p:cNvSpPr>
            <a:spLocks noGrp="1" noChangeArrowheads="1"/>
          </p:cNvSpPr>
          <p:nvPr>
            <p:ph type="title"/>
          </p:nvPr>
        </p:nvSpPr>
        <p:spPr>
          <a:xfrm>
            <a:off x="457200" y="98425"/>
            <a:ext cx="8229600" cy="561975"/>
          </a:xfrm>
        </p:spPr>
        <p:txBody>
          <a:bodyPr/>
          <a:lstStyle/>
          <a:p>
            <a:pPr algn="l"/>
            <a:r>
              <a:rPr lang="zh-CN" altLang="en-US" sz="3600"/>
              <a:t>联合体数据的分配和访问</a:t>
            </a:r>
          </a:p>
        </p:txBody>
      </p:sp>
      <p:sp>
        <p:nvSpPr>
          <p:cNvPr id="769027" name="Rectangle 3">
            <a:extLst>
              <a:ext uri="{FF2B5EF4-FFF2-40B4-BE49-F238E27FC236}">
                <a16:creationId xmlns:a16="http://schemas.microsoft.com/office/drawing/2014/main" id="{5F191EAB-46BC-4A08-959B-BCBEC28DCB06}"/>
              </a:ext>
            </a:extLst>
          </p:cNvPr>
          <p:cNvSpPr>
            <a:spLocks noGrp="1" noChangeArrowheads="1"/>
          </p:cNvSpPr>
          <p:nvPr>
            <p:ph type="body" idx="1"/>
          </p:nvPr>
        </p:nvSpPr>
        <p:spPr>
          <a:xfrm>
            <a:off x="0" y="773113"/>
            <a:ext cx="8229600" cy="5218112"/>
          </a:xfrm>
        </p:spPr>
        <p:txBody>
          <a:bodyPr/>
          <a:lstStyle/>
          <a:p>
            <a:r>
              <a:rPr lang="zh-CN" altLang="en-US">
                <a:latin typeface="微软雅黑" panose="020B0503020204020204" pitchFamily="34" charset="-122"/>
                <a:ea typeface="微软雅黑" panose="020B0503020204020204" pitchFamily="34" charset="-122"/>
              </a:rPr>
              <a:t>利用嵌套可定义链表结构 </a:t>
            </a:r>
          </a:p>
        </p:txBody>
      </p:sp>
      <p:sp>
        <p:nvSpPr>
          <p:cNvPr id="769028" name="Rectangle 4">
            <a:extLst>
              <a:ext uri="{FF2B5EF4-FFF2-40B4-BE49-F238E27FC236}">
                <a16:creationId xmlns:a16="http://schemas.microsoft.com/office/drawing/2014/main" id="{2A1797A4-99A6-4424-A586-EB00C63E490A}"/>
              </a:ext>
            </a:extLst>
          </p:cNvPr>
          <p:cNvSpPr>
            <a:spLocks noChangeArrowheads="1"/>
          </p:cNvSpPr>
          <p:nvPr/>
        </p:nvSpPr>
        <p:spPr bwMode="auto">
          <a:xfrm>
            <a:off x="115888" y="1219200"/>
            <a:ext cx="3236912" cy="344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lnSpc>
                <a:spcPct val="110000"/>
              </a:lnSpc>
            </a:pPr>
            <a:r>
              <a:rPr lang="en-US" altLang="zh-CN" sz="2000">
                <a:solidFill>
                  <a:srgbClr val="0000FF"/>
                </a:solidFill>
                <a:latin typeface="Arial" panose="020B0604020202020204" pitchFamily="34" charset="0"/>
                <a:ea typeface="宋体" panose="02010600030101010101" pitchFamily="2" charset="-122"/>
              </a:rPr>
              <a:t>union node {</a:t>
            </a:r>
          </a:p>
          <a:p>
            <a:pPr eaLnBrk="1" hangingPunct="1">
              <a:lnSpc>
                <a:spcPct val="110000"/>
              </a:lnSpc>
            </a:pPr>
            <a:r>
              <a:rPr lang="en-US" altLang="zh-CN" sz="2000">
                <a:solidFill>
                  <a:srgbClr val="0000FF"/>
                </a:solidFill>
                <a:latin typeface="Arial" panose="020B0604020202020204" pitchFamily="34" charset="0"/>
                <a:ea typeface="宋体" panose="02010600030101010101" pitchFamily="2" charset="-122"/>
              </a:rPr>
              <a:t>       struct {  </a:t>
            </a:r>
          </a:p>
          <a:p>
            <a:pPr eaLnBrk="1" hangingPunct="1">
              <a:lnSpc>
                <a:spcPct val="110000"/>
              </a:lnSpc>
            </a:pPr>
            <a:r>
              <a:rPr lang="en-US" altLang="zh-CN" sz="2000">
                <a:solidFill>
                  <a:srgbClr val="0000FF"/>
                </a:solidFill>
                <a:latin typeface="Arial" panose="020B0604020202020204" pitchFamily="34" charset="0"/>
                <a:ea typeface="宋体" panose="02010600030101010101" pitchFamily="2" charset="-122"/>
              </a:rPr>
              <a:t>            int *ptr;</a:t>
            </a:r>
          </a:p>
          <a:p>
            <a:pPr eaLnBrk="1" hangingPunct="1">
              <a:lnSpc>
                <a:spcPct val="110000"/>
              </a:lnSpc>
            </a:pPr>
            <a:r>
              <a:rPr lang="en-US" altLang="zh-CN" sz="2000">
                <a:solidFill>
                  <a:srgbClr val="0000FF"/>
                </a:solidFill>
                <a:latin typeface="Arial" panose="020B0604020202020204" pitchFamily="34" charset="0"/>
                <a:ea typeface="宋体" panose="02010600030101010101" pitchFamily="2" charset="-122"/>
              </a:rPr>
              <a:t>            int data1</a:t>
            </a:r>
          </a:p>
          <a:p>
            <a:pPr eaLnBrk="1" hangingPunct="1">
              <a:lnSpc>
                <a:spcPct val="110000"/>
              </a:lnSpc>
            </a:pPr>
            <a:r>
              <a:rPr lang="en-US" altLang="zh-CN" sz="2000">
                <a:solidFill>
                  <a:srgbClr val="0000FF"/>
                </a:solidFill>
                <a:latin typeface="Arial" panose="020B0604020202020204" pitchFamily="34" charset="0"/>
                <a:ea typeface="宋体" panose="02010600030101010101" pitchFamily="2" charset="-122"/>
              </a:rPr>
              <a:t>        } node1</a:t>
            </a:r>
            <a:r>
              <a:rPr lang="zh-CN" altLang="en-US" sz="2000">
                <a:solidFill>
                  <a:srgbClr val="0000FF"/>
                </a:solidFill>
                <a:latin typeface="Arial" panose="020B0604020202020204" pitchFamily="34" charset="0"/>
                <a:ea typeface="宋体" panose="02010600030101010101" pitchFamily="2" charset="-122"/>
              </a:rPr>
              <a:t>；</a:t>
            </a:r>
          </a:p>
          <a:p>
            <a:pPr eaLnBrk="1" hangingPunct="1">
              <a:lnSpc>
                <a:spcPct val="110000"/>
              </a:lnSpc>
            </a:pPr>
            <a:r>
              <a:rPr lang="en-US" altLang="zh-CN" sz="2000">
                <a:solidFill>
                  <a:srgbClr val="0000FF"/>
                </a:solidFill>
                <a:latin typeface="Arial" panose="020B0604020202020204" pitchFamily="34" charset="0"/>
                <a:ea typeface="宋体" panose="02010600030101010101" pitchFamily="2" charset="-122"/>
              </a:rPr>
              <a:t>        struct { </a:t>
            </a:r>
          </a:p>
          <a:p>
            <a:pPr eaLnBrk="1" hangingPunct="1">
              <a:lnSpc>
                <a:spcPct val="110000"/>
              </a:lnSpc>
            </a:pPr>
            <a:r>
              <a:rPr lang="en-US" altLang="zh-CN" sz="2000">
                <a:solidFill>
                  <a:srgbClr val="0000FF"/>
                </a:solidFill>
                <a:latin typeface="Arial" panose="020B0604020202020204" pitchFamily="34" charset="0"/>
                <a:ea typeface="宋体" panose="02010600030101010101" pitchFamily="2" charset="-122"/>
              </a:rPr>
              <a:t>             int data2;</a:t>
            </a:r>
          </a:p>
          <a:p>
            <a:pPr eaLnBrk="1" hangingPunct="1">
              <a:lnSpc>
                <a:spcPct val="110000"/>
              </a:lnSpc>
            </a:pPr>
            <a:r>
              <a:rPr lang="en-US" altLang="zh-CN" sz="2000">
                <a:solidFill>
                  <a:srgbClr val="0000FF"/>
                </a:solidFill>
                <a:latin typeface="Arial" panose="020B0604020202020204" pitchFamily="34" charset="0"/>
                <a:ea typeface="宋体" panose="02010600030101010101" pitchFamily="2" charset="-122"/>
              </a:rPr>
              <a:t>             union node *next;</a:t>
            </a:r>
          </a:p>
          <a:p>
            <a:pPr eaLnBrk="1" hangingPunct="1">
              <a:lnSpc>
                <a:spcPct val="110000"/>
              </a:lnSpc>
            </a:pPr>
            <a:r>
              <a:rPr lang="en-US" altLang="zh-CN" sz="2000">
                <a:solidFill>
                  <a:srgbClr val="0000FF"/>
                </a:solidFill>
                <a:latin typeface="Arial" panose="020B0604020202020204" pitchFamily="34" charset="0"/>
                <a:ea typeface="宋体" panose="02010600030101010101" pitchFamily="2" charset="-122"/>
              </a:rPr>
              <a:t>         } node2;</a:t>
            </a:r>
          </a:p>
          <a:p>
            <a:pPr eaLnBrk="1" hangingPunct="1">
              <a:lnSpc>
                <a:spcPct val="110000"/>
              </a:lnSpc>
            </a:pPr>
            <a:r>
              <a:rPr lang="en-US" altLang="zh-CN" sz="2000">
                <a:solidFill>
                  <a:srgbClr val="0000FF"/>
                </a:solidFill>
                <a:latin typeface="Arial" panose="020B0604020202020204" pitchFamily="34" charset="0"/>
                <a:ea typeface="宋体" panose="02010600030101010101" pitchFamily="2" charset="-122"/>
              </a:rPr>
              <a:t>};</a:t>
            </a:r>
          </a:p>
        </p:txBody>
      </p:sp>
      <p:pic>
        <p:nvPicPr>
          <p:cNvPr id="769029" name="Picture 5">
            <a:extLst>
              <a:ext uri="{FF2B5EF4-FFF2-40B4-BE49-F238E27FC236}">
                <a16:creationId xmlns:a16="http://schemas.microsoft.com/office/drawing/2014/main" id="{890826B8-FE4B-449C-811A-C0C23B8145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6938" y="0"/>
            <a:ext cx="4437062" cy="6084888"/>
          </a:xfrm>
          <a:prstGeom prst="rect">
            <a:avLst/>
          </a:prstGeom>
          <a:noFill/>
          <a:extLst>
            <a:ext uri="{909E8E84-426E-40DD-AFC4-6F175D3DCCD1}">
              <a14:hiddenFill xmlns:a14="http://schemas.microsoft.com/office/drawing/2010/main">
                <a:solidFill>
                  <a:srgbClr val="FFFFFF"/>
                </a:solidFill>
              </a14:hiddenFill>
            </a:ext>
          </a:extLst>
        </p:spPr>
      </p:pic>
      <p:sp>
        <p:nvSpPr>
          <p:cNvPr id="769030" name="Text Box 6">
            <a:extLst>
              <a:ext uri="{FF2B5EF4-FFF2-40B4-BE49-F238E27FC236}">
                <a16:creationId xmlns:a16="http://schemas.microsoft.com/office/drawing/2014/main" id="{E7A80DC5-73BA-4465-8DB5-9B014377B962}"/>
              </a:ext>
            </a:extLst>
          </p:cNvPr>
          <p:cNvSpPr txBox="1">
            <a:spLocks noChangeArrowheads="1"/>
          </p:cNvSpPr>
          <p:nvPr/>
        </p:nvSpPr>
        <p:spPr bwMode="auto">
          <a:xfrm>
            <a:off x="8397875" y="2303463"/>
            <a:ext cx="49530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000">
                <a:solidFill>
                  <a:srgbClr val="FF0000"/>
                </a:solidFill>
                <a:latin typeface="Arial" panose="020B0604020202020204" pitchFamily="34" charset="0"/>
              </a:rPr>
              <a:t>动态链表通常在堆区</a:t>
            </a:r>
          </a:p>
        </p:txBody>
      </p:sp>
      <p:grpSp>
        <p:nvGrpSpPr>
          <p:cNvPr id="769031" name="Group 7">
            <a:extLst>
              <a:ext uri="{FF2B5EF4-FFF2-40B4-BE49-F238E27FC236}">
                <a16:creationId xmlns:a16="http://schemas.microsoft.com/office/drawing/2014/main" id="{2CAFDC5D-1974-43BA-8E63-E291DFF6BA20}"/>
              </a:ext>
            </a:extLst>
          </p:cNvPr>
          <p:cNvGrpSpPr>
            <a:grpSpLocks/>
          </p:cNvGrpSpPr>
          <p:nvPr/>
        </p:nvGrpSpPr>
        <p:grpSpPr bwMode="auto">
          <a:xfrm>
            <a:off x="7858125" y="5049838"/>
            <a:ext cx="1108075" cy="366712"/>
            <a:chOff x="4921" y="3181"/>
            <a:chExt cx="698" cy="231"/>
          </a:xfrm>
        </p:grpSpPr>
        <p:sp>
          <p:nvSpPr>
            <p:cNvPr id="769032" name="Text Box 8">
              <a:extLst>
                <a:ext uri="{FF2B5EF4-FFF2-40B4-BE49-F238E27FC236}">
                  <a16:creationId xmlns:a16="http://schemas.microsoft.com/office/drawing/2014/main" id="{098EC206-F2D1-4269-B7A1-5B74DEBDEDD4}"/>
                </a:ext>
              </a:extLst>
            </p:cNvPr>
            <p:cNvSpPr txBox="1">
              <a:spLocks noChangeArrowheads="1"/>
            </p:cNvSpPr>
            <p:nvPr/>
          </p:nvSpPr>
          <p:spPr bwMode="auto">
            <a:xfrm>
              <a:off x="5120" y="3181"/>
              <a:ext cx="4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solidFill>
                    <a:srgbClr val="996600"/>
                  </a:solidFill>
                  <a:latin typeface="Arial" panose="020B0604020202020204" pitchFamily="34" charset="0"/>
                </a:rPr>
                <a:t>表头</a:t>
              </a:r>
            </a:p>
          </p:txBody>
        </p:sp>
        <p:sp>
          <p:nvSpPr>
            <p:cNvPr id="769033" name="Line 9">
              <a:extLst>
                <a:ext uri="{FF2B5EF4-FFF2-40B4-BE49-F238E27FC236}">
                  <a16:creationId xmlns:a16="http://schemas.microsoft.com/office/drawing/2014/main" id="{EEC078C6-0079-4F49-9D1B-57A98718B623}"/>
                </a:ext>
              </a:extLst>
            </p:cNvPr>
            <p:cNvSpPr>
              <a:spLocks noChangeShapeType="1"/>
            </p:cNvSpPr>
            <p:nvPr/>
          </p:nvSpPr>
          <p:spPr bwMode="auto">
            <a:xfrm flipH="1" flipV="1">
              <a:off x="4921" y="3294"/>
              <a:ext cx="227" cy="0"/>
            </a:xfrm>
            <a:prstGeom prst="line">
              <a:avLst/>
            </a:prstGeom>
            <a:noFill/>
            <a:ln w="38100">
              <a:solidFill>
                <a:srgbClr val="99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69034" name="Rectangle 10">
            <a:extLst>
              <a:ext uri="{FF2B5EF4-FFF2-40B4-BE49-F238E27FC236}">
                <a16:creationId xmlns:a16="http://schemas.microsoft.com/office/drawing/2014/main" id="{BDE2B9AC-D9CF-4E22-937B-B044C3282902}"/>
              </a:ext>
            </a:extLst>
          </p:cNvPr>
          <p:cNvSpPr>
            <a:spLocks noChangeArrowheads="1"/>
          </p:cNvSpPr>
          <p:nvPr/>
        </p:nvSpPr>
        <p:spPr bwMode="auto">
          <a:xfrm>
            <a:off x="2411413" y="1325563"/>
            <a:ext cx="2574925" cy="208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lnSpc>
                <a:spcPct val="115000"/>
              </a:lnSpc>
            </a:pPr>
            <a:r>
              <a:rPr lang="en-US" altLang="zh-CN" sz="1900">
                <a:latin typeface="Arial" panose="020B0604020202020204" pitchFamily="34" charset="0"/>
                <a:ea typeface="宋体" panose="02010600030101010101" pitchFamily="2" charset="-122"/>
              </a:rPr>
              <a:t>movl  8(%ebp), %ecx</a:t>
            </a:r>
          </a:p>
          <a:p>
            <a:pPr eaLnBrk="1" hangingPunct="1">
              <a:lnSpc>
                <a:spcPct val="115000"/>
              </a:lnSpc>
            </a:pPr>
            <a:r>
              <a:rPr lang="en-US" altLang="zh-CN" sz="1900">
                <a:latin typeface="Arial" panose="020B0604020202020204" pitchFamily="34" charset="0"/>
                <a:ea typeface="宋体" panose="02010600030101010101" pitchFamily="2" charset="-122"/>
              </a:rPr>
              <a:t>movl  4(%ecx), %edx</a:t>
            </a:r>
          </a:p>
          <a:p>
            <a:pPr eaLnBrk="1" hangingPunct="1">
              <a:lnSpc>
                <a:spcPct val="115000"/>
              </a:lnSpc>
            </a:pPr>
            <a:r>
              <a:rPr lang="en-US" altLang="zh-CN" sz="1900">
                <a:latin typeface="Arial" panose="020B0604020202020204" pitchFamily="34" charset="0"/>
                <a:ea typeface="宋体" panose="02010600030101010101" pitchFamily="2" charset="-122"/>
              </a:rPr>
              <a:t>movl  (%edx), %eax</a:t>
            </a:r>
          </a:p>
          <a:p>
            <a:pPr eaLnBrk="1" hangingPunct="1">
              <a:lnSpc>
                <a:spcPct val="115000"/>
              </a:lnSpc>
            </a:pPr>
            <a:r>
              <a:rPr lang="en-US" altLang="zh-CN" sz="1900">
                <a:latin typeface="Arial" panose="020B0604020202020204" pitchFamily="34" charset="0"/>
                <a:ea typeface="宋体" panose="02010600030101010101" pitchFamily="2" charset="-122"/>
              </a:rPr>
              <a:t>movl  (%eax), %eax</a:t>
            </a:r>
          </a:p>
          <a:p>
            <a:pPr eaLnBrk="1" hangingPunct="1">
              <a:lnSpc>
                <a:spcPct val="115000"/>
              </a:lnSpc>
            </a:pPr>
            <a:r>
              <a:rPr lang="en-US" altLang="zh-CN" sz="1900">
                <a:latin typeface="Arial" panose="020B0604020202020204" pitchFamily="34" charset="0"/>
                <a:ea typeface="宋体" panose="02010600030101010101" pitchFamily="2" charset="-122"/>
              </a:rPr>
              <a:t>addl   (%ecx), %eax</a:t>
            </a:r>
          </a:p>
          <a:p>
            <a:pPr eaLnBrk="1" hangingPunct="1">
              <a:lnSpc>
                <a:spcPct val="115000"/>
              </a:lnSpc>
            </a:pPr>
            <a:r>
              <a:rPr lang="en-US" altLang="zh-CN" sz="1900">
                <a:latin typeface="Arial" panose="020B0604020202020204" pitchFamily="34" charset="0"/>
                <a:ea typeface="宋体" panose="02010600030101010101" pitchFamily="2" charset="-122"/>
              </a:rPr>
              <a:t>movl  %eax, 4(%edx)</a:t>
            </a:r>
          </a:p>
        </p:txBody>
      </p:sp>
      <p:sp>
        <p:nvSpPr>
          <p:cNvPr id="769035" name="AutoShape 11">
            <a:extLst>
              <a:ext uri="{FF2B5EF4-FFF2-40B4-BE49-F238E27FC236}">
                <a16:creationId xmlns:a16="http://schemas.microsoft.com/office/drawing/2014/main" id="{A50B174E-CA98-4BB6-A8A3-60727F63363A}"/>
              </a:ext>
            </a:extLst>
          </p:cNvPr>
          <p:cNvSpPr>
            <a:spLocks noChangeArrowheads="1"/>
          </p:cNvSpPr>
          <p:nvPr/>
        </p:nvSpPr>
        <p:spPr bwMode="auto">
          <a:xfrm>
            <a:off x="4122738" y="3384550"/>
            <a:ext cx="404812" cy="1709738"/>
          </a:xfrm>
          <a:prstGeom prst="upArrow">
            <a:avLst>
              <a:gd name="adj1" fmla="val 39398"/>
              <a:gd name="adj2" fmla="val 7971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769036" name="Text Box 12">
            <a:extLst>
              <a:ext uri="{FF2B5EF4-FFF2-40B4-BE49-F238E27FC236}">
                <a16:creationId xmlns:a16="http://schemas.microsoft.com/office/drawing/2014/main" id="{8219DEE9-1423-4744-88EF-87C21067C5AA}"/>
              </a:ext>
            </a:extLst>
          </p:cNvPr>
          <p:cNvSpPr txBox="1">
            <a:spLocks noChangeArrowheads="1"/>
          </p:cNvSpPr>
          <p:nvPr/>
        </p:nvSpPr>
        <p:spPr bwMode="auto">
          <a:xfrm>
            <a:off x="4392613" y="3706813"/>
            <a:ext cx="1214437" cy="1027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20000"/>
              </a:spcBef>
            </a:pPr>
            <a:r>
              <a:rPr lang="zh-CN" altLang="en-US">
                <a:solidFill>
                  <a:srgbClr val="FF0000"/>
                </a:solidFill>
              </a:rPr>
              <a:t>问题：</a:t>
            </a:r>
          </a:p>
          <a:p>
            <a:pPr eaLnBrk="1" hangingPunct="1">
              <a:spcBef>
                <a:spcPct val="20000"/>
              </a:spcBef>
            </a:pPr>
            <a:r>
              <a:rPr lang="en-US" altLang="zh-CN">
                <a:solidFill>
                  <a:srgbClr val="FF0000"/>
                </a:solidFill>
              </a:rPr>
              <a:t>(ECX)=?</a:t>
            </a:r>
          </a:p>
          <a:p>
            <a:pPr eaLnBrk="1" hangingPunct="1">
              <a:spcBef>
                <a:spcPct val="20000"/>
              </a:spcBef>
            </a:pPr>
            <a:r>
              <a:rPr lang="en-US" altLang="zh-CN">
                <a:solidFill>
                  <a:srgbClr val="FF0000"/>
                </a:solidFill>
              </a:rPr>
              <a:t>(EDX)=?</a:t>
            </a:r>
          </a:p>
        </p:txBody>
      </p:sp>
      <p:sp>
        <p:nvSpPr>
          <p:cNvPr id="769037" name="Rectangle 13">
            <a:extLst>
              <a:ext uri="{FF2B5EF4-FFF2-40B4-BE49-F238E27FC236}">
                <a16:creationId xmlns:a16="http://schemas.microsoft.com/office/drawing/2014/main" id="{22810AD0-78E5-4AC9-9A55-60C3557246F1}"/>
              </a:ext>
            </a:extLst>
          </p:cNvPr>
          <p:cNvSpPr>
            <a:spLocks noChangeArrowheads="1"/>
          </p:cNvSpPr>
          <p:nvPr/>
        </p:nvSpPr>
        <p:spPr bwMode="auto">
          <a:xfrm>
            <a:off x="71438" y="5435600"/>
            <a:ext cx="8947150" cy="873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lnSpc>
                <a:spcPct val="90000"/>
              </a:lnSpc>
            </a:pPr>
            <a:r>
              <a:rPr lang="en-US" altLang="zh-CN" sz="1900">
                <a:solidFill>
                  <a:srgbClr val="CC3300"/>
                </a:solidFill>
                <a:latin typeface="Arial" panose="020B0604020202020204" pitchFamily="34" charset="0"/>
                <a:ea typeface="宋体" panose="02010600030101010101" pitchFamily="2" charset="-122"/>
              </a:rPr>
              <a:t>void node_proc ( union node *np) {</a:t>
            </a:r>
          </a:p>
          <a:p>
            <a:pPr eaLnBrk="1" hangingPunct="1">
              <a:lnSpc>
                <a:spcPct val="90000"/>
              </a:lnSpc>
            </a:pPr>
            <a:r>
              <a:rPr lang="en-US" altLang="zh-CN" sz="1900">
                <a:solidFill>
                  <a:srgbClr val="CC3300"/>
                </a:solidFill>
                <a:latin typeface="Arial" panose="020B0604020202020204" pitchFamily="34" charset="0"/>
                <a:ea typeface="宋体" panose="02010600030101010101" pitchFamily="2" charset="-122"/>
              </a:rPr>
              <a:t>   </a:t>
            </a:r>
            <a:r>
              <a:rPr lang="en-US" altLang="zh-CN">
                <a:solidFill>
                  <a:srgbClr val="CC3300"/>
                </a:solidFill>
                <a:latin typeface="Arial" panose="020B0604020202020204" pitchFamily="34" charset="0"/>
                <a:ea typeface="宋体" panose="02010600030101010101" pitchFamily="2" charset="-122"/>
              </a:rPr>
              <a:t>np-&gt;</a:t>
            </a:r>
            <a:r>
              <a:rPr lang="en-US" altLang="zh-CN">
                <a:latin typeface="Arial" panose="020B0604020202020204" pitchFamily="34" charset="0"/>
                <a:ea typeface="宋体" panose="02010600030101010101" pitchFamily="2" charset="-122"/>
              </a:rPr>
              <a:t>node2.</a:t>
            </a:r>
            <a:r>
              <a:rPr lang="en-US" altLang="zh-CN">
                <a:solidFill>
                  <a:srgbClr val="CC3300"/>
                </a:solidFill>
                <a:latin typeface="Arial" panose="020B0604020202020204" pitchFamily="34" charset="0"/>
                <a:ea typeface="宋体" panose="02010600030101010101" pitchFamily="2" charset="-122"/>
              </a:rPr>
              <a:t>next-&gt;</a:t>
            </a:r>
            <a:r>
              <a:rPr lang="en-US" altLang="zh-CN">
                <a:latin typeface="Arial" panose="020B0604020202020204" pitchFamily="34" charset="0"/>
              </a:rPr>
              <a:t>node1.</a:t>
            </a:r>
            <a:r>
              <a:rPr lang="en-US" altLang="zh-CN">
                <a:solidFill>
                  <a:srgbClr val="CC3300"/>
                </a:solidFill>
                <a:latin typeface="Arial" panose="020B0604020202020204" pitchFamily="34" charset="0"/>
                <a:ea typeface="宋体" panose="02010600030101010101" pitchFamily="2" charset="-122"/>
              </a:rPr>
              <a:t>data1=*(np-&gt;</a:t>
            </a:r>
            <a:r>
              <a:rPr lang="en-US" altLang="zh-CN">
                <a:latin typeface="Arial" panose="020B0604020202020204" pitchFamily="34" charset="0"/>
              </a:rPr>
              <a:t>node2.</a:t>
            </a:r>
            <a:r>
              <a:rPr lang="en-US" altLang="zh-CN">
                <a:solidFill>
                  <a:srgbClr val="CC3300"/>
                </a:solidFill>
                <a:latin typeface="Arial" panose="020B0604020202020204" pitchFamily="34" charset="0"/>
                <a:ea typeface="宋体" panose="02010600030101010101" pitchFamily="2" charset="-122"/>
              </a:rPr>
              <a:t>next-&gt;</a:t>
            </a:r>
            <a:r>
              <a:rPr lang="en-US" altLang="zh-CN">
                <a:latin typeface="Arial" panose="020B0604020202020204" pitchFamily="34" charset="0"/>
              </a:rPr>
              <a:t>node1.</a:t>
            </a:r>
            <a:r>
              <a:rPr lang="en-US" altLang="zh-CN">
                <a:solidFill>
                  <a:srgbClr val="CC3300"/>
                </a:solidFill>
                <a:latin typeface="Arial" panose="020B0604020202020204" pitchFamily="34" charset="0"/>
                <a:ea typeface="宋体" panose="02010600030101010101" pitchFamily="2" charset="-122"/>
              </a:rPr>
              <a:t>ptr)+np-&gt;</a:t>
            </a:r>
            <a:r>
              <a:rPr lang="en-US" altLang="zh-CN">
                <a:latin typeface="Arial" panose="020B0604020202020204" pitchFamily="34" charset="0"/>
              </a:rPr>
              <a:t>node2.</a:t>
            </a:r>
            <a:r>
              <a:rPr lang="en-US" altLang="zh-CN">
                <a:solidFill>
                  <a:srgbClr val="CC3300"/>
                </a:solidFill>
                <a:latin typeface="Arial" panose="020B0604020202020204" pitchFamily="34" charset="0"/>
                <a:ea typeface="宋体" panose="02010600030101010101" pitchFamily="2" charset="-122"/>
              </a:rPr>
              <a:t>data2;</a:t>
            </a:r>
          </a:p>
          <a:p>
            <a:pPr eaLnBrk="1" hangingPunct="1">
              <a:lnSpc>
                <a:spcPct val="90000"/>
              </a:lnSpc>
            </a:pPr>
            <a:r>
              <a:rPr lang="en-US" altLang="zh-CN" sz="1900">
                <a:solidFill>
                  <a:srgbClr val="CC3300"/>
                </a:solidFill>
                <a:latin typeface="Arial" panose="020B0604020202020204" pitchFamily="34" charset="0"/>
                <a:ea typeface="宋体" panose="02010600030101010101" pitchFamily="2" charset="-122"/>
              </a:rPr>
              <a:t>}</a:t>
            </a:r>
          </a:p>
        </p:txBody>
      </p:sp>
      <p:sp>
        <p:nvSpPr>
          <p:cNvPr id="769038" name="Line 14">
            <a:extLst>
              <a:ext uri="{FF2B5EF4-FFF2-40B4-BE49-F238E27FC236}">
                <a16:creationId xmlns:a16="http://schemas.microsoft.com/office/drawing/2014/main" id="{0446AB4C-C449-4A93-931D-9413DF58EE6D}"/>
              </a:ext>
            </a:extLst>
          </p:cNvPr>
          <p:cNvSpPr>
            <a:spLocks noChangeShapeType="1"/>
          </p:cNvSpPr>
          <p:nvPr/>
        </p:nvSpPr>
        <p:spPr bwMode="auto">
          <a:xfrm flipH="1">
            <a:off x="4932363" y="954088"/>
            <a:ext cx="1349375" cy="49530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69039" name="Line 15">
            <a:extLst>
              <a:ext uri="{FF2B5EF4-FFF2-40B4-BE49-F238E27FC236}">
                <a16:creationId xmlns:a16="http://schemas.microsoft.com/office/drawing/2014/main" id="{A2985D8E-79F8-44B2-A499-3F60DAE5789C}"/>
              </a:ext>
            </a:extLst>
          </p:cNvPr>
          <p:cNvSpPr>
            <a:spLocks noChangeShapeType="1"/>
          </p:cNvSpPr>
          <p:nvPr/>
        </p:nvSpPr>
        <p:spPr bwMode="auto">
          <a:xfrm flipH="1" flipV="1">
            <a:off x="4841875" y="1989138"/>
            <a:ext cx="1530350" cy="2879725"/>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69040" name="Line 16">
            <a:extLst>
              <a:ext uri="{FF2B5EF4-FFF2-40B4-BE49-F238E27FC236}">
                <a16:creationId xmlns:a16="http://schemas.microsoft.com/office/drawing/2014/main" id="{4EFF16A2-D8F9-41C8-A1A0-3626F195F415}"/>
              </a:ext>
            </a:extLst>
          </p:cNvPr>
          <p:cNvSpPr>
            <a:spLocks noChangeShapeType="1"/>
          </p:cNvSpPr>
          <p:nvPr/>
        </p:nvSpPr>
        <p:spPr bwMode="auto">
          <a:xfrm flipH="1">
            <a:off x="4662488" y="2663825"/>
            <a:ext cx="1619250" cy="404813"/>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769041" name="Picture 17">
            <a:extLst>
              <a:ext uri="{FF2B5EF4-FFF2-40B4-BE49-F238E27FC236}">
                <a16:creationId xmlns:a16="http://schemas.microsoft.com/office/drawing/2014/main" id="{647DB465-A478-4269-9606-4A44319B9A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288" y="6084888"/>
            <a:ext cx="8010525" cy="7635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9028"/>
                                        </p:tgtEl>
                                        <p:attrNameLst>
                                          <p:attrName>style.visibility</p:attrName>
                                        </p:attrNameLst>
                                      </p:cBhvr>
                                      <p:to>
                                        <p:strVal val="visible"/>
                                      </p:to>
                                    </p:set>
                                    <p:animEffect transition="in" filter="blinds(horizontal)">
                                      <p:cBhvr>
                                        <p:cTn id="7" dur="500"/>
                                        <p:tgtEl>
                                          <p:spTgt spid="7690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69041"/>
                                        </p:tgtEl>
                                        <p:attrNameLst>
                                          <p:attrName>style.visibility</p:attrName>
                                        </p:attrNameLst>
                                      </p:cBhvr>
                                      <p:to>
                                        <p:strVal val="visible"/>
                                      </p:to>
                                    </p:set>
                                    <p:animEffect transition="in" filter="blinds(horizontal)">
                                      <p:cBhvr>
                                        <p:cTn id="12" dur="500"/>
                                        <p:tgtEl>
                                          <p:spTgt spid="7690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69037"/>
                                        </p:tgtEl>
                                        <p:attrNameLst>
                                          <p:attrName>style.visibility</p:attrName>
                                        </p:attrNameLst>
                                      </p:cBhvr>
                                      <p:to>
                                        <p:strVal val="visible"/>
                                      </p:to>
                                    </p:set>
                                    <p:animEffect transition="in" filter="blinds(horizontal)">
                                      <p:cBhvr>
                                        <p:cTn id="17" dur="500"/>
                                        <p:tgtEl>
                                          <p:spTgt spid="7690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69029"/>
                                        </p:tgtEl>
                                        <p:attrNameLst>
                                          <p:attrName>style.visibility</p:attrName>
                                        </p:attrNameLst>
                                      </p:cBhvr>
                                      <p:to>
                                        <p:strVal val="visible"/>
                                      </p:to>
                                    </p:set>
                                    <p:animEffect transition="in" filter="blinds(horizontal)">
                                      <p:cBhvr>
                                        <p:cTn id="22" dur="500"/>
                                        <p:tgtEl>
                                          <p:spTgt spid="7690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69031"/>
                                        </p:tgtEl>
                                        <p:attrNameLst>
                                          <p:attrName>style.visibility</p:attrName>
                                        </p:attrNameLst>
                                      </p:cBhvr>
                                      <p:to>
                                        <p:strVal val="visible"/>
                                      </p:to>
                                    </p:set>
                                    <p:animEffect transition="in" filter="blinds(horizontal)">
                                      <p:cBhvr>
                                        <p:cTn id="27" dur="500"/>
                                        <p:tgtEl>
                                          <p:spTgt spid="76903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69030"/>
                                        </p:tgtEl>
                                        <p:attrNameLst>
                                          <p:attrName>style.visibility</p:attrName>
                                        </p:attrNameLst>
                                      </p:cBhvr>
                                      <p:to>
                                        <p:strVal val="visible"/>
                                      </p:to>
                                    </p:set>
                                    <p:animEffect transition="in" filter="blinds(horizontal)">
                                      <p:cBhvr>
                                        <p:cTn id="32" dur="500"/>
                                        <p:tgtEl>
                                          <p:spTgt spid="76903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69035"/>
                                        </p:tgtEl>
                                        <p:attrNameLst>
                                          <p:attrName>style.visibility</p:attrName>
                                        </p:attrNameLst>
                                      </p:cBhvr>
                                      <p:to>
                                        <p:strVal val="visible"/>
                                      </p:to>
                                    </p:set>
                                    <p:animEffect transition="in" filter="blinds(horizontal)">
                                      <p:cBhvr>
                                        <p:cTn id="37" dur="500"/>
                                        <p:tgtEl>
                                          <p:spTgt spid="76903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69034"/>
                                        </p:tgtEl>
                                        <p:attrNameLst>
                                          <p:attrName>style.visibility</p:attrName>
                                        </p:attrNameLst>
                                      </p:cBhvr>
                                      <p:to>
                                        <p:strVal val="visible"/>
                                      </p:to>
                                    </p:set>
                                    <p:animEffect transition="in" filter="blinds(horizontal)">
                                      <p:cBhvr>
                                        <p:cTn id="42" dur="500"/>
                                        <p:tgtEl>
                                          <p:spTgt spid="76903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69036"/>
                                        </p:tgtEl>
                                        <p:attrNameLst>
                                          <p:attrName>style.visibility</p:attrName>
                                        </p:attrNameLst>
                                      </p:cBhvr>
                                      <p:to>
                                        <p:strVal val="visible"/>
                                      </p:to>
                                    </p:set>
                                    <p:animEffect transition="in" filter="blinds(horizontal)">
                                      <p:cBhvr>
                                        <p:cTn id="47" dur="500"/>
                                        <p:tgtEl>
                                          <p:spTgt spid="76903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769038"/>
                                        </p:tgtEl>
                                        <p:attrNameLst>
                                          <p:attrName>style.visibility</p:attrName>
                                        </p:attrNameLst>
                                      </p:cBhvr>
                                      <p:to>
                                        <p:strVal val="visible"/>
                                      </p:to>
                                    </p:set>
                                    <p:animEffect transition="in" filter="blinds(horizontal)">
                                      <p:cBhvr>
                                        <p:cTn id="52" dur="500"/>
                                        <p:tgtEl>
                                          <p:spTgt spid="76903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769039"/>
                                        </p:tgtEl>
                                        <p:attrNameLst>
                                          <p:attrName>style.visibility</p:attrName>
                                        </p:attrNameLst>
                                      </p:cBhvr>
                                      <p:to>
                                        <p:strVal val="visible"/>
                                      </p:to>
                                    </p:set>
                                    <p:animEffect transition="in" filter="blinds(horizontal)">
                                      <p:cBhvr>
                                        <p:cTn id="57" dur="500"/>
                                        <p:tgtEl>
                                          <p:spTgt spid="76903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769040"/>
                                        </p:tgtEl>
                                        <p:attrNameLst>
                                          <p:attrName>style.visibility</p:attrName>
                                        </p:attrNameLst>
                                      </p:cBhvr>
                                      <p:to>
                                        <p:strVal val="visible"/>
                                      </p:to>
                                    </p:set>
                                    <p:animEffect transition="in" filter="blinds(horizontal)">
                                      <p:cBhvr>
                                        <p:cTn id="62" dur="500"/>
                                        <p:tgtEl>
                                          <p:spTgt spid="769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28" grpId="0"/>
      <p:bldP spid="769030" grpId="0"/>
      <p:bldP spid="769034" grpId="0"/>
      <p:bldP spid="769036" grpId="0"/>
      <p:bldP spid="769037"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a:extLst>
              <a:ext uri="{FF2B5EF4-FFF2-40B4-BE49-F238E27FC236}">
                <a16:creationId xmlns:a16="http://schemas.microsoft.com/office/drawing/2014/main" id="{1DC88E5D-CE1C-4B44-819A-F001771CC932}"/>
              </a:ext>
            </a:extLst>
          </p:cNvPr>
          <p:cNvSpPr>
            <a:spLocks noGrp="1" noChangeArrowheads="1"/>
          </p:cNvSpPr>
          <p:nvPr>
            <p:ph type="title"/>
          </p:nvPr>
        </p:nvSpPr>
        <p:spPr>
          <a:xfrm>
            <a:off x="457200" y="98425"/>
            <a:ext cx="8229600" cy="561975"/>
          </a:xfrm>
        </p:spPr>
        <p:txBody>
          <a:bodyPr/>
          <a:lstStyle/>
          <a:p>
            <a:r>
              <a:rPr lang="zh-CN" altLang="en-US" sz="3600"/>
              <a:t>数据的对齐 </a:t>
            </a:r>
          </a:p>
        </p:txBody>
      </p:sp>
      <p:sp>
        <p:nvSpPr>
          <p:cNvPr id="588803" name="Rectangle 3">
            <a:extLst>
              <a:ext uri="{FF2B5EF4-FFF2-40B4-BE49-F238E27FC236}">
                <a16:creationId xmlns:a16="http://schemas.microsoft.com/office/drawing/2014/main" id="{69C951A1-B9D7-4D9C-91A4-914EC8128F81}"/>
              </a:ext>
            </a:extLst>
          </p:cNvPr>
          <p:cNvSpPr>
            <a:spLocks noGrp="1" noChangeArrowheads="1"/>
          </p:cNvSpPr>
          <p:nvPr>
            <p:ph type="body" idx="1"/>
          </p:nvPr>
        </p:nvSpPr>
        <p:spPr>
          <a:xfrm>
            <a:off x="161925" y="728663"/>
            <a:ext cx="8731250" cy="5218112"/>
          </a:xfrm>
        </p:spPr>
        <p:txBody>
          <a:bodyPr/>
          <a:lstStyle/>
          <a:p>
            <a:r>
              <a:rPr lang="en-US" altLang="zh-CN" sz="2000">
                <a:latin typeface="微软雅黑" panose="020B0503020204020204" pitchFamily="34" charset="-122"/>
                <a:ea typeface="微软雅黑" panose="020B0503020204020204" pitchFamily="34" charset="-122"/>
              </a:rPr>
              <a:t>CPU</a:t>
            </a:r>
            <a:r>
              <a:rPr lang="zh-CN" altLang="en-US" sz="2000">
                <a:latin typeface="微软雅黑" panose="020B0503020204020204" pitchFamily="34" charset="-122"/>
                <a:ea typeface="微软雅黑" panose="020B0503020204020204" pitchFamily="34" charset="-122"/>
              </a:rPr>
              <a:t>访问</a:t>
            </a:r>
            <a:r>
              <a:rPr lang="zh-CN" altLang="en-US" sz="2000">
                <a:latin typeface="微软雅黑" panose="020B0503020204020204" pitchFamily="34" charset="-122"/>
                <a:ea typeface="微软雅黑" panose="020B0503020204020204" pitchFamily="34" charset="-122"/>
                <a:hlinkClick r:id="" action="ppaction://hlinkshowjump?jump=nextslide"/>
              </a:rPr>
              <a:t>主存</a:t>
            </a:r>
            <a:r>
              <a:rPr lang="zh-CN" altLang="en-US" sz="2000">
                <a:latin typeface="微软雅黑" panose="020B0503020204020204" pitchFamily="34" charset="-122"/>
                <a:ea typeface="微软雅黑" panose="020B0503020204020204" pitchFamily="34" charset="-122"/>
              </a:rPr>
              <a:t>时只能一次读取或写入若干特定位。例如，若每次最多读写</a:t>
            </a:r>
            <a:r>
              <a:rPr lang="en-US" altLang="zh-CN" sz="2000">
                <a:latin typeface="微软雅黑" panose="020B0503020204020204" pitchFamily="34" charset="-122"/>
                <a:ea typeface="微软雅黑" panose="020B0503020204020204" pitchFamily="34" charset="-122"/>
              </a:rPr>
              <a:t>64</a:t>
            </a:r>
            <a:r>
              <a:rPr lang="zh-CN" altLang="en-US" sz="2000">
                <a:latin typeface="微软雅黑" panose="020B0503020204020204" pitchFamily="34" charset="-122"/>
                <a:ea typeface="微软雅黑" panose="020B0503020204020204" pitchFamily="34" charset="-122"/>
              </a:rPr>
              <a:t>位，则第</a:t>
            </a:r>
            <a:r>
              <a:rPr lang="en-US" altLang="zh-CN" sz="2000">
                <a:latin typeface="微软雅黑" panose="020B0503020204020204" pitchFamily="34" charset="-122"/>
                <a:ea typeface="微软雅黑" panose="020B0503020204020204" pitchFamily="34" charset="-122"/>
              </a:rPr>
              <a:t>0</a:t>
            </a:r>
            <a:r>
              <a:rPr lang="zh-CN" altLang="en-US" sz="2000">
                <a:latin typeface="微软雅黑" panose="020B0503020204020204" pitchFamily="34" charset="-122"/>
                <a:ea typeface="微软雅黑" panose="020B0503020204020204" pitchFamily="34" charset="-122"/>
              </a:rPr>
              <a:t>字节到第</a:t>
            </a:r>
            <a:r>
              <a:rPr lang="en-US" altLang="zh-CN" sz="2000">
                <a:latin typeface="微软雅黑" panose="020B0503020204020204" pitchFamily="34" charset="-122"/>
                <a:ea typeface="微软雅黑" panose="020B0503020204020204" pitchFamily="34" charset="-122"/>
              </a:rPr>
              <a:t>7</a:t>
            </a:r>
            <a:r>
              <a:rPr lang="zh-CN" altLang="en-US" sz="2000">
                <a:latin typeface="微软雅黑" panose="020B0503020204020204" pitchFamily="34" charset="-122"/>
                <a:ea typeface="微软雅黑" panose="020B0503020204020204" pitchFamily="34" charset="-122"/>
              </a:rPr>
              <a:t>字节可同时读写，第</a:t>
            </a:r>
            <a:r>
              <a:rPr lang="en-US" altLang="zh-CN" sz="2000">
                <a:latin typeface="微软雅黑" panose="020B0503020204020204" pitchFamily="34" charset="-122"/>
                <a:ea typeface="微软雅黑" panose="020B0503020204020204" pitchFamily="34" charset="-122"/>
              </a:rPr>
              <a:t>8</a:t>
            </a:r>
            <a:r>
              <a:rPr lang="zh-CN" altLang="en-US" sz="2000">
                <a:latin typeface="微软雅黑" panose="020B0503020204020204" pitchFamily="34" charset="-122"/>
                <a:ea typeface="微软雅黑" panose="020B0503020204020204" pitchFamily="34" charset="-122"/>
              </a:rPr>
              <a:t>字节到第</a:t>
            </a:r>
            <a:r>
              <a:rPr lang="en-US" altLang="zh-CN" sz="2000">
                <a:latin typeface="微软雅黑" panose="020B0503020204020204" pitchFamily="34" charset="-122"/>
                <a:ea typeface="微软雅黑" panose="020B0503020204020204" pitchFamily="34" charset="-122"/>
              </a:rPr>
              <a:t>15</a:t>
            </a:r>
            <a:r>
              <a:rPr lang="zh-CN" altLang="en-US" sz="2000">
                <a:latin typeface="微软雅黑" panose="020B0503020204020204" pitchFamily="34" charset="-122"/>
                <a:ea typeface="微软雅黑" panose="020B0503020204020204" pitchFamily="34" charset="-122"/>
              </a:rPr>
              <a:t>字节可同时读写，</a:t>
            </a:r>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，以此类推。</a:t>
            </a:r>
          </a:p>
          <a:p>
            <a:r>
              <a:rPr lang="zh-CN" altLang="en-US" sz="2000">
                <a:latin typeface="微软雅黑" panose="020B0503020204020204" pitchFamily="34" charset="-122"/>
                <a:ea typeface="微软雅黑" panose="020B0503020204020204" pitchFamily="34" charset="-122"/>
              </a:rPr>
              <a:t>按边界对齐，可使读写数据位于</a:t>
            </a:r>
            <a:r>
              <a:rPr lang="en-US" altLang="zh-CN" sz="2000">
                <a:latin typeface="微软雅黑" panose="020B0503020204020204" pitchFamily="34" charset="-122"/>
                <a:ea typeface="微软雅黑" panose="020B0503020204020204" pitchFamily="34" charset="-122"/>
              </a:rPr>
              <a:t>8i~8i+7(i=0,1,2,…) </a:t>
            </a:r>
            <a:r>
              <a:rPr lang="zh-CN" altLang="en-US" sz="2000">
                <a:latin typeface="微软雅黑" panose="020B0503020204020204" pitchFamily="34" charset="-122"/>
                <a:ea typeface="微软雅黑" panose="020B0503020204020204" pitchFamily="34" charset="-122"/>
              </a:rPr>
              <a:t>单元 。</a:t>
            </a:r>
          </a:p>
          <a:p>
            <a:r>
              <a:rPr lang="zh-CN" altLang="en-US" sz="2000">
                <a:latin typeface="微软雅黑" panose="020B0503020204020204" pitchFamily="34" charset="-122"/>
                <a:ea typeface="微软雅黑" panose="020B0503020204020204" pitchFamily="34" charset="-122"/>
              </a:rPr>
              <a:t>最简单的对齐策略是，按其数据长度进行对齐，例如，</a:t>
            </a:r>
            <a:r>
              <a:rPr lang="en-US" altLang="zh-CN" sz="2000">
                <a:latin typeface="微软雅黑" panose="020B0503020204020204" pitchFamily="34" charset="-122"/>
                <a:ea typeface="微软雅黑" panose="020B0503020204020204" pitchFamily="34" charset="-122"/>
              </a:rPr>
              <a:t>int</a:t>
            </a:r>
            <a:r>
              <a:rPr lang="zh-CN" altLang="en-US" sz="2000">
                <a:latin typeface="微软雅黑" panose="020B0503020204020204" pitchFamily="34" charset="-122"/>
                <a:ea typeface="微软雅黑" panose="020B0503020204020204" pitchFamily="34" charset="-122"/>
              </a:rPr>
              <a:t>型地址是</a:t>
            </a:r>
            <a:r>
              <a:rPr lang="en-US" altLang="zh-CN" sz="2000">
                <a:latin typeface="微软雅黑" panose="020B0503020204020204" pitchFamily="34" charset="-122"/>
                <a:ea typeface="微软雅黑" panose="020B0503020204020204" pitchFamily="34" charset="-122"/>
              </a:rPr>
              <a:t>4</a:t>
            </a:r>
            <a:r>
              <a:rPr lang="zh-CN" altLang="en-US" sz="2000">
                <a:latin typeface="微软雅黑" panose="020B0503020204020204" pitchFamily="34" charset="-122"/>
                <a:ea typeface="微软雅黑" panose="020B0503020204020204" pitchFamily="34" charset="-122"/>
              </a:rPr>
              <a:t>的倍数，</a:t>
            </a:r>
            <a:r>
              <a:rPr lang="en-US" altLang="zh-CN" sz="2000">
                <a:latin typeface="微软雅黑" panose="020B0503020204020204" pitchFamily="34" charset="-122"/>
                <a:ea typeface="微软雅黑" panose="020B0503020204020204" pitchFamily="34" charset="-122"/>
              </a:rPr>
              <a:t>short</a:t>
            </a:r>
            <a:r>
              <a:rPr lang="zh-CN" altLang="en-US" sz="2000">
                <a:latin typeface="微软雅黑" panose="020B0503020204020204" pitchFamily="34" charset="-122"/>
                <a:ea typeface="微软雅黑" panose="020B0503020204020204" pitchFamily="34" charset="-122"/>
              </a:rPr>
              <a:t>型地址是</a:t>
            </a:r>
            <a:r>
              <a:rPr lang="en-US" altLang="zh-CN" sz="2000">
                <a:latin typeface="微软雅黑" panose="020B0503020204020204" pitchFamily="34" charset="-122"/>
                <a:ea typeface="微软雅黑" panose="020B0503020204020204" pitchFamily="34" charset="-122"/>
              </a:rPr>
              <a:t>2</a:t>
            </a:r>
            <a:r>
              <a:rPr lang="zh-CN" altLang="en-US" sz="2000">
                <a:latin typeface="微软雅黑" panose="020B0503020204020204" pitchFamily="34" charset="-122"/>
                <a:ea typeface="微软雅黑" panose="020B0503020204020204" pitchFamily="34" charset="-122"/>
              </a:rPr>
              <a:t>的倍数，</a:t>
            </a:r>
            <a:r>
              <a:rPr lang="en-US" altLang="zh-CN" sz="2000">
                <a:latin typeface="微软雅黑" panose="020B0503020204020204" pitchFamily="34" charset="-122"/>
                <a:ea typeface="微软雅黑" panose="020B0503020204020204" pitchFamily="34" charset="-122"/>
              </a:rPr>
              <a:t>double</a:t>
            </a:r>
            <a:r>
              <a:rPr lang="zh-CN" altLang="en-US"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long long</a:t>
            </a:r>
            <a:r>
              <a:rPr lang="zh-CN" altLang="en-US" sz="2000">
                <a:latin typeface="微软雅黑" panose="020B0503020204020204" pitchFamily="34" charset="-122"/>
                <a:ea typeface="微软雅黑" panose="020B0503020204020204" pitchFamily="34" charset="-122"/>
              </a:rPr>
              <a:t>型的是</a:t>
            </a:r>
            <a:r>
              <a:rPr lang="en-US" altLang="zh-CN" sz="2000">
                <a:latin typeface="微软雅黑" panose="020B0503020204020204" pitchFamily="34" charset="-122"/>
                <a:ea typeface="微软雅黑" panose="020B0503020204020204" pitchFamily="34" charset="-122"/>
              </a:rPr>
              <a:t>8</a:t>
            </a:r>
            <a:r>
              <a:rPr lang="zh-CN" altLang="en-US" sz="2000">
                <a:latin typeface="微软雅黑" panose="020B0503020204020204" pitchFamily="34" charset="-122"/>
                <a:ea typeface="微软雅黑" panose="020B0503020204020204" pitchFamily="34" charset="-122"/>
              </a:rPr>
              <a:t>的倍数，</a:t>
            </a:r>
            <a:r>
              <a:rPr lang="en-US" altLang="zh-CN" sz="2000">
                <a:latin typeface="微软雅黑" panose="020B0503020204020204" pitchFamily="34" charset="-122"/>
                <a:ea typeface="微软雅黑" panose="020B0503020204020204" pitchFamily="34" charset="-122"/>
              </a:rPr>
              <a:t>float</a:t>
            </a:r>
            <a:r>
              <a:rPr lang="zh-CN" altLang="en-US" sz="2000">
                <a:latin typeface="微软雅黑" panose="020B0503020204020204" pitchFamily="34" charset="-122"/>
                <a:ea typeface="微软雅黑" panose="020B0503020204020204" pitchFamily="34" charset="-122"/>
              </a:rPr>
              <a:t>型的是</a:t>
            </a:r>
            <a:r>
              <a:rPr lang="en-US" altLang="zh-CN" sz="2000">
                <a:latin typeface="微软雅黑" panose="020B0503020204020204" pitchFamily="34" charset="-122"/>
                <a:ea typeface="微软雅黑" panose="020B0503020204020204" pitchFamily="34" charset="-122"/>
              </a:rPr>
              <a:t>4</a:t>
            </a:r>
            <a:r>
              <a:rPr lang="zh-CN" altLang="en-US" sz="2000">
                <a:latin typeface="微软雅黑" panose="020B0503020204020204" pitchFamily="34" charset="-122"/>
                <a:ea typeface="微软雅黑" panose="020B0503020204020204" pitchFamily="34" charset="-122"/>
              </a:rPr>
              <a:t>的倍数，</a:t>
            </a:r>
            <a:r>
              <a:rPr lang="en-US" altLang="zh-CN" sz="2000">
                <a:latin typeface="微软雅黑" panose="020B0503020204020204" pitchFamily="34" charset="-122"/>
                <a:ea typeface="微软雅黑" panose="020B0503020204020204" pitchFamily="34" charset="-122"/>
              </a:rPr>
              <a:t>char</a:t>
            </a:r>
            <a:r>
              <a:rPr lang="zh-CN" altLang="en-US" sz="2000">
                <a:latin typeface="微软雅黑" panose="020B0503020204020204" pitchFamily="34" charset="-122"/>
                <a:ea typeface="微软雅黑" panose="020B0503020204020204" pitchFamily="34" charset="-122"/>
              </a:rPr>
              <a:t>不对齐。</a:t>
            </a:r>
            <a:r>
              <a:rPr lang="en-US" altLang="zh-CN" sz="2000">
                <a:latin typeface="微软雅黑" panose="020B0503020204020204" pitchFamily="34" charset="-122"/>
                <a:ea typeface="微软雅黑" panose="020B0503020204020204" pitchFamily="34" charset="-122"/>
              </a:rPr>
              <a:t>Windows</a:t>
            </a:r>
            <a:r>
              <a:rPr lang="zh-CN" altLang="en-US" sz="2000">
                <a:latin typeface="微软雅黑" panose="020B0503020204020204" pitchFamily="34" charset="-122"/>
                <a:ea typeface="微软雅黑" panose="020B0503020204020204" pitchFamily="34" charset="-122"/>
              </a:rPr>
              <a:t>采用该策略。</a:t>
            </a:r>
            <a:r>
              <a:rPr lang="en-US" altLang="zh-CN" sz="2000">
                <a:latin typeface="微软雅黑" panose="020B0503020204020204" pitchFamily="34" charset="-122"/>
                <a:ea typeface="微软雅黑" panose="020B0503020204020204" pitchFamily="34" charset="-122"/>
              </a:rPr>
              <a:t>Linux</a:t>
            </a:r>
            <a:r>
              <a:rPr lang="zh-CN" altLang="en-US" sz="2000">
                <a:latin typeface="微软雅黑" panose="020B0503020204020204" pitchFamily="34" charset="-122"/>
                <a:ea typeface="微软雅黑" panose="020B0503020204020204" pitchFamily="34" charset="-122"/>
              </a:rPr>
              <a:t>策略更宽松：</a:t>
            </a:r>
            <a:r>
              <a:rPr lang="en-US" altLang="zh-CN" sz="2000">
                <a:latin typeface="微软雅黑" panose="020B0503020204020204" pitchFamily="34" charset="-122"/>
                <a:ea typeface="微软雅黑" panose="020B0503020204020204" pitchFamily="34" charset="-122"/>
              </a:rPr>
              <a:t>short</a:t>
            </a:r>
            <a:r>
              <a:rPr lang="zh-CN" altLang="en-US" sz="2000">
                <a:latin typeface="微软雅黑" panose="020B0503020204020204" pitchFamily="34" charset="-122"/>
                <a:ea typeface="微软雅黑" panose="020B0503020204020204" pitchFamily="34" charset="-122"/>
              </a:rPr>
              <a:t>是</a:t>
            </a:r>
            <a:r>
              <a:rPr lang="en-US" altLang="zh-CN" sz="2000">
                <a:latin typeface="微软雅黑" panose="020B0503020204020204" pitchFamily="34" charset="-122"/>
                <a:ea typeface="微软雅黑" panose="020B0503020204020204" pitchFamily="34" charset="-122"/>
              </a:rPr>
              <a:t>2</a:t>
            </a:r>
            <a:r>
              <a:rPr lang="zh-CN" altLang="en-US" sz="2000">
                <a:latin typeface="微软雅黑" panose="020B0503020204020204" pitchFamily="34" charset="-122"/>
                <a:ea typeface="微软雅黑" panose="020B0503020204020204" pitchFamily="34" charset="-122"/>
              </a:rPr>
              <a:t>的倍数，其他如</a:t>
            </a:r>
            <a:r>
              <a:rPr lang="en-US" altLang="zh-CN" sz="2000">
                <a:latin typeface="微软雅黑" panose="020B0503020204020204" pitchFamily="34" charset="-122"/>
                <a:ea typeface="微软雅黑" panose="020B0503020204020204" pitchFamily="34" charset="-122"/>
              </a:rPr>
              <a:t>int</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double</a:t>
            </a:r>
            <a:r>
              <a:rPr lang="zh-CN" altLang="en-US" sz="2000">
                <a:latin typeface="微软雅黑" panose="020B0503020204020204" pitchFamily="34" charset="-122"/>
                <a:ea typeface="微软雅黑" panose="020B0503020204020204" pitchFamily="34" charset="-122"/>
              </a:rPr>
              <a:t>和指针等都是</a:t>
            </a:r>
            <a:r>
              <a:rPr lang="en-US" altLang="zh-CN" sz="2000">
                <a:latin typeface="微软雅黑" panose="020B0503020204020204" pitchFamily="34" charset="-122"/>
                <a:ea typeface="微软雅黑" panose="020B0503020204020204" pitchFamily="34" charset="-122"/>
              </a:rPr>
              <a:t>4</a:t>
            </a:r>
            <a:r>
              <a:rPr lang="zh-CN" altLang="en-US" sz="2000">
                <a:latin typeface="微软雅黑" panose="020B0503020204020204" pitchFamily="34" charset="-122"/>
                <a:ea typeface="微软雅黑" panose="020B0503020204020204" pitchFamily="34" charset="-122"/>
              </a:rPr>
              <a:t>的倍数。</a:t>
            </a:r>
            <a:r>
              <a:rPr lang="zh-CN" altLang="en-US" sz="2000"/>
              <a:t> </a:t>
            </a:r>
          </a:p>
          <a:p>
            <a:endParaRPr lang="zh-CN" altLang="en-US" sz="2000"/>
          </a:p>
          <a:p>
            <a:endParaRPr lang="zh-CN" altLang="en-US" sz="2000"/>
          </a:p>
        </p:txBody>
      </p:sp>
      <p:pic>
        <p:nvPicPr>
          <p:cNvPr id="588805" name="Picture 5">
            <a:extLst>
              <a:ext uri="{FF2B5EF4-FFF2-40B4-BE49-F238E27FC236}">
                <a16:creationId xmlns:a16="http://schemas.microsoft.com/office/drawing/2014/main" id="{D40D742B-8AFC-4F91-8697-B1FCF7DAB4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1888" y="5138738"/>
            <a:ext cx="5472112" cy="827087"/>
          </a:xfrm>
          <a:prstGeom prst="rect">
            <a:avLst/>
          </a:prstGeom>
          <a:noFill/>
          <a:extLst>
            <a:ext uri="{909E8E84-426E-40DD-AFC4-6F175D3DCCD1}">
              <a14:hiddenFill xmlns:a14="http://schemas.microsoft.com/office/drawing/2010/main">
                <a:solidFill>
                  <a:srgbClr val="FFFFFF"/>
                </a:solidFill>
              </a14:hiddenFill>
            </a:ext>
          </a:extLst>
        </p:spPr>
      </p:pic>
      <p:sp>
        <p:nvSpPr>
          <p:cNvPr id="588806" name="Rectangle 6">
            <a:extLst>
              <a:ext uri="{FF2B5EF4-FFF2-40B4-BE49-F238E27FC236}">
                <a16:creationId xmlns:a16="http://schemas.microsoft.com/office/drawing/2014/main" id="{FE8DA09D-7088-47F2-A0B9-8D60FEBEA913}"/>
              </a:ext>
            </a:extLst>
          </p:cNvPr>
          <p:cNvSpPr>
            <a:spLocks noChangeArrowheads="1"/>
          </p:cNvSpPr>
          <p:nvPr/>
        </p:nvSpPr>
        <p:spPr bwMode="auto">
          <a:xfrm>
            <a:off x="6281738" y="5851525"/>
            <a:ext cx="22510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000">
                <a:solidFill>
                  <a:srgbClr val="FF0000"/>
                </a:solidFill>
              </a:rPr>
              <a:t>只要</a:t>
            </a:r>
            <a:r>
              <a:rPr lang="en-US" altLang="zh-CN" sz="2000">
                <a:solidFill>
                  <a:srgbClr val="FF0000"/>
                </a:solidFill>
              </a:rPr>
              <a:t>SD</a:t>
            </a:r>
            <a:r>
              <a:rPr lang="zh-CN" altLang="en-US" sz="2000">
                <a:solidFill>
                  <a:srgbClr val="FF0000"/>
                </a:solidFill>
              </a:rPr>
              <a:t>首址按</a:t>
            </a:r>
            <a:r>
              <a:rPr lang="en-US" altLang="zh-CN" sz="2000">
                <a:solidFill>
                  <a:srgbClr val="FF0000"/>
                </a:solidFill>
              </a:rPr>
              <a:t>4B</a:t>
            </a:r>
            <a:r>
              <a:rPr lang="zh-CN" altLang="en-US" sz="2000">
                <a:solidFill>
                  <a:srgbClr val="FF0000"/>
                </a:solidFill>
              </a:rPr>
              <a:t>边界对齐，所有字段都能按要求对齐</a:t>
            </a:r>
            <a:r>
              <a:rPr lang="zh-CN" altLang="en-US" sz="2000" b="0"/>
              <a:t> </a:t>
            </a:r>
          </a:p>
        </p:txBody>
      </p:sp>
      <p:sp>
        <p:nvSpPr>
          <p:cNvPr id="588807" name="Text Box 7">
            <a:extLst>
              <a:ext uri="{FF2B5EF4-FFF2-40B4-BE49-F238E27FC236}">
                <a16:creationId xmlns:a16="http://schemas.microsoft.com/office/drawing/2014/main" id="{22C6D566-C4E1-44A5-BC3D-D0E928CEC6FD}"/>
              </a:ext>
            </a:extLst>
          </p:cNvPr>
          <p:cNvSpPr txBox="1">
            <a:spLocks noChangeArrowheads="1"/>
          </p:cNvSpPr>
          <p:nvPr/>
        </p:nvSpPr>
        <p:spPr bwMode="auto">
          <a:xfrm>
            <a:off x="7227888" y="3878263"/>
            <a:ext cx="157638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spcBef>
                <a:spcPct val="50000"/>
              </a:spcBef>
            </a:pPr>
            <a:r>
              <a:rPr lang="zh-CN" altLang="en-US" sz="2000">
                <a:solidFill>
                  <a:srgbClr val="008000"/>
                </a:solidFill>
              </a:rPr>
              <a:t>结构变量首地址按</a:t>
            </a:r>
            <a:r>
              <a:rPr lang="en-US" altLang="zh-CN" sz="2000">
                <a:solidFill>
                  <a:srgbClr val="008000"/>
                </a:solidFill>
              </a:rPr>
              <a:t>4</a:t>
            </a:r>
            <a:r>
              <a:rPr lang="zh-CN" altLang="en-US" sz="2000">
                <a:solidFill>
                  <a:srgbClr val="008000"/>
                </a:solidFill>
              </a:rPr>
              <a:t>字节边界对齐</a:t>
            </a:r>
          </a:p>
        </p:txBody>
      </p:sp>
      <p:sp>
        <p:nvSpPr>
          <p:cNvPr id="588809" name="Text Box 9">
            <a:extLst>
              <a:ext uri="{FF2B5EF4-FFF2-40B4-BE49-F238E27FC236}">
                <a16:creationId xmlns:a16="http://schemas.microsoft.com/office/drawing/2014/main" id="{5CA42E9D-76BD-4718-A387-CBFF0DD366B8}"/>
              </a:ext>
            </a:extLst>
          </p:cNvPr>
          <p:cNvSpPr txBox="1">
            <a:spLocks noChangeArrowheads="1"/>
          </p:cNvSpPr>
          <p:nvPr/>
        </p:nvSpPr>
        <p:spPr bwMode="auto">
          <a:xfrm>
            <a:off x="1782763" y="3789363"/>
            <a:ext cx="2519362"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spcBef>
                <a:spcPct val="50000"/>
              </a:spcBef>
            </a:pPr>
            <a:r>
              <a:rPr lang="zh-CN" altLang="en-US" sz="2000">
                <a:solidFill>
                  <a:srgbClr val="009242"/>
                </a:solidFill>
              </a:rPr>
              <a:t>结构数组变量的最末可能需要插空，以使每个数组元素都按</a:t>
            </a:r>
            <a:r>
              <a:rPr lang="en-US" altLang="zh-CN" sz="2000">
                <a:solidFill>
                  <a:srgbClr val="009242"/>
                </a:solidFill>
              </a:rPr>
              <a:t>4</a:t>
            </a:r>
            <a:r>
              <a:rPr lang="zh-CN" altLang="en-US" sz="2000">
                <a:solidFill>
                  <a:srgbClr val="009242"/>
                </a:solidFill>
              </a:rPr>
              <a:t>字节边界对齐</a:t>
            </a:r>
          </a:p>
        </p:txBody>
      </p:sp>
      <p:pic>
        <p:nvPicPr>
          <p:cNvPr id="588810" name="Picture 10">
            <a:extLst>
              <a:ext uri="{FF2B5EF4-FFF2-40B4-BE49-F238E27FC236}">
                <a16:creationId xmlns:a16="http://schemas.microsoft.com/office/drawing/2014/main" id="{B845D696-4FA7-4D34-BC15-11BE49B1EF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949950"/>
            <a:ext cx="6121400" cy="908050"/>
          </a:xfrm>
          <a:prstGeom prst="rect">
            <a:avLst/>
          </a:prstGeom>
          <a:noFill/>
          <a:extLst>
            <a:ext uri="{909E8E84-426E-40DD-AFC4-6F175D3DCCD1}">
              <a14:hiddenFill xmlns:a14="http://schemas.microsoft.com/office/drawing/2010/main">
                <a:solidFill>
                  <a:srgbClr val="FFFFFF"/>
                </a:solidFill>
              </a14:hiddenFill>
            </a:ext>
          </a:extLst>
        </p:spPr>
      </p:pic>
      <p:sp>
        <p:nvSpPr>
          <p:cNvPr id="588811" name="Rectangle 11">
            <a:extLst>
              <a:ext uri="{FF2B5EF4-FFF2-40B4-BE49-F238E27FC236}">
                <a16:creationId xmlns:a16="http://schemas.microsoft.com/office/drawing/2014/main" id="{2DC0C6D5-E7BB-40CE-8795-0FFCAEE14B7B}"/>
              </a:ext>
            </a:extLst>
          </p:cNvPr>
          <p:cNvSpPr>
            <a:spLocks noChangeArrowheads="1"/>
          </p:cNvSpPr>
          <p:nvPr/>
        </p:nvSpPr>
        <p:spPr bwMode="auto">
          <a:xfrm>
            <a:off x="71438" y="3968750"/>
            <a:ext cx="1755775" cy="1739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0000FF"/>
                </a:solidFill>
                <a:latin typeface="微软雅黑" panose="020B0503020204020204" pitchFamily="34" charset="-122"/>
                <a:ea typeface="微软雅黑" panose="020B0503020204020204" pitchFamily="34" charset="-122"/>
              </a:rPr>
              <a:t>struct SDT {</a:t>
            </a:r>
          </a:p>
          <a:p>
            <a:r>
              <a:rPr lang="en-US" altLang="zh-CN">
                <a:solidFill>
                  <a:srgbClr val="0000FF"/>
                </a:solidFill>
                <a:latin typeface="微软雅黑" panose="020B0503020204020204" pitchFamily="34" charset="-122"/>
                <a:ea typeface="微软雅黑" panose="020B0503020204020204" pitchFamily="34" charset="-122"/>
              </a:rPr>
              <a:t>    int         i;</a:t>
            </a:r>
          </a:p>
          <a:p>
            <a:r>
              <a:rPr lang="en-US" altLang="zh-CN">
                <a:solidFill>
                  <a:srgbClr val="0000FF"/>
                </a:solidFill>
                <a:latin typeface="微软雅黑" panose="020B0503020204020204" pitchFamily="34" charset="-122"/>
                <a:ea typeface="微软雅黑" panose="020B0503020204020204" pitchFamily="34" charset="-122"/>
              </a:rPr>
              <a:t>    short    si;</a:t>
            </a:r>
          </a:p>
          <a:p>
            <a:r>
              <a:rPr lang="en-US" altLang="zh-CN">
                <a:solidFill>
                  <a:srgbClr val="0000FF"/>
                </a:solidFill>
                <a:latin typeface="微软雅黑" panose="020B0503020204020204" pitchFamily="34" charset="-122"/>
                <a:ea typeface="微软雅黑" panose="020B0503020204020204" pitchFamily="34" charset="-122"/>
              </a:rPr>
              <a:t>    double d;</a:t>
            </a:r>
          </a:p>
          <a:p>
            <a:r>
              <a:rPr lang="en-US" altLang="zh-CN">
                <a:solidFill>
                  <a:srgbClr val="0000FF"/>
                </a:solidFill>
                <a:latin typeface="微软雅黑" panose="020B0503020204020204" pitchFamily="34" charset="-122"/>
                <a:ea typeface="微软雅黑" panose="020B0503020204020204" pitchFamily="34" charset="-122"/>
              </a:rPr>
              <a:t>    char	   c;</a:t>
            </a:r>
          </a:p>
          <a:p>
            <a:r>
              <a:rPr lang="en-US" altLang="zh-CN">
                <a:solidFill>
                  <a:srgbClr val="0000FF"/>
                </a:solidFill>
                <a:latin typeface="微软雅黑" panose="020B0503020204020204" pitchFamily="34" charset="-122"/>
                <a:ea typeface="微软雅黑" panose="020B0503020204020204" pitchFamily="34" charset="-122"/>
              </a:rPr>
              <a:t>} sa[10];</a:t>
            </a:r>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588812" name="Rectangle 12">
            <a:extLst>
              <a:ext uri="{FF2B5EF4-FFF2-40B4-BE49-F238E27FC236}">
                <a16:creationId xmlns:a16="http://schemas.microsoft.com/office/drawing/2014/main" id="{BA9FB858-7E5F-47DC-AD17-F256A89A2658}"/>
              </a:ext>
            </a:extLst>
          </p:cNvPr>
          <p:cNvSpPr>
            <a:spLocks noChangeArrowheads="1"/>
          </p:cNvSpPr>
          <p:nvPr/>
        </p:nvSpPr>
        <p:spPr bwMode="auto">
          <a:xfrm>
            <a:off x="4932363" y="3668713"/>
            <a:ext cx="1836737" cy="1739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0000FF"/>
                </a:solidFill>
                <a:latin typeface="微软雅黑" panose="020B0503020204020204" pitchFamily="34" charset="-122"/>
                <a:ea typeface="微软雅黑" panose="020B0503020204020204" pitchFamily="34" charset="-122"/>
              </a:rPr>
              <a:t>struct SD {</a:t>
            </a:r>
          </a:p>
          <a:p>
            <a:r>
              <a:rPr lang="en-US" altLang="zh-CN">
                <a:solidFill>
                  <a:srgbClr val="0000FF"/>
                </a:solidFill>
                <a:latin typeface="微软雅黑" panose="020B0503020204020204" pitchFamily="34" charset="-122"/>
                <a:ea typeface="微软雅黑" panose="020B0503020204020204" pitchFamily="34" charset="-122"/>
              </a:rPr>
              <a:t>    int 	    i;</a:t>
            </a:r>
          </a:p>
          <a:p>
            <a:r>
              <a:rPr lang="en-US" altLang="zh-CN">
                <a:solidFill>
                  <a:srgbClr val="0000FF"/>
                </a:solidFill>
                <a:latin typeface="微软雅黑" panose="020B0503020204020204" pitchFamily="34" charset="-122"/>
                <a:ea typeface="微软雅黑" panose="020B0503020204020204" pitchFamily="34" charset="-122"/>
              </a:rPr>
              <a:t>    short    si;</a:t>
            </a:r>
          </a:p>
          <a:p>
            <a:r>
              <a:rPr lang="en-US" altLang="zh-CN">
                <a:solidFill>
                  <a:srgbClr val="0000FF"/>
                </a:solidFill>
                <a:latin typeface="微软雅黑" panose="020B0503020204020204" pitchFamily="34" charset="-122"/>
                <a:ea typeface="微软雅黑" panose="020B0503020204020204" pitchFamily="34" charset="-122"/>
              </a:rPr>
              <a:t>    char	   c;</a:t>
            </a:r>
          </a:p>
          <a:p>
            <a:r>
              <a:rPr lang="en-US" altLang="zh-CN">
                <a:solidFill>
                  <a:srgbClr val="0000FF"/>
                </a:solidFill>
                <a:latin typeface="微软雅黑" panose="020B0503020204020204" pitchFamily="34" charset="-122"/>
                <a:ea typeface="微软雅黑" panose="020B0503020204020204" pitchFamily="34" charset="-122"/>
              </a:rPr>
              <a:t>    double  d;</a:t>
            </a:r>
          </a:p>
          <a:p>
            <a:r>
              <a:rPr lang="en-US" altLang="zh-CN">
                <a:solidFill>
                  <a:srgbClr val="0000FF"/>
                </a:solidFill>
                <a:latin typeface="微软雅黑" panose="020B0503020204020204" pitchFamily="34" charset="-122"/>
                <a:ea typeface="微软雅黑" panose="020B0503020204020204" pitchFamily="34" charset="-122"/>
              </a:rPr>
              <a:t>};</a:t>
            </a:r>
          </a:p>
        </p:txBody>
      </p:sp>
      <p:sp>
        <p:nvSpPr>
          <p:cNvPr id="588813" name="Text Box 13">
            <a:extLst>
              <a:ext uri="{FF2B5EF4-FFF2-40B4-BE49-F238E27FC236}">
                <a16:creationId xmlns:a16="http://schemas.microsoft.com/office/drawing/2014/main" id="{5FD7D9B0-B081-4BA9-B656-DA5AF457B4DC}"/>
              </a:ext>
            </a:extLst>
          </p:cNvPr>
          <p:cNvSpPr txBox="1">
            <a:spLocks noChangeArrowheads="1"/>
          </p:cNvSpPr>
          <p:nvPr/>
        </p:nvSpPr>
        <p:spPr bwMode="auto">
          <a:xfrm>
            <a:off x="6777038" y="188913"/>
            <a:ext cx="1304925" cy="4270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200">
                <a:latin typeface="微软雅黑" panose="020B0503020204020204" pitchFamily="34" charset="-122"/>
                <a:ea typeface="微软雅黑" panose="020B0503020204020204" pitchFamily="34" charset="-122"/>
                <a:hlinkClick r:id="rId4" action="ppaction://hlinksldjump"/>
              </a:rPr>
              <a:t>SKIP</a:t>
            </a:r>
            <a:endParaRPr lang="en-US" altLang="zh-CN" sz="22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8803">
                                            <p:txEl>
                                              <p:pRg st="0" end="0"/>
                                            </p:txEl>
                                          </p:spTgt>
                                        </p:tgtEl>
                                        <p:attrNameLst>
                                          <p:attrName>style.visibility</p:attrName>
                                        </p:attrNameLst>
                                      </p:cBhvr>
                                      <p:to>
                                        <p:strVal val="visible"/>
                                      </p:to>
                                    </p:set>
                                    <p:animEffect transition="in" filter="blinds(horizontal)">
                                      <p:cBhvr>
                                        <p:cTn id="7" dur="500"/>
                                        <p:tgtEl>
                                          <p:spTgt spid="5888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88803">
                                            <p:txEl>
                                              <p:pRg st="1" end="1"/>
                                            </p:txEl>
                                          </p:spTgt>
                                        </p:tgtEl>
                                        <p:attrNameLst>
                                          <p:attrName>style.visibility</p:attrName>
                                        </p:attrNameLst>
                                      </p:cBhvr>
                                      <p:to>
                                        <p:strVal val="visible"/>
                                      </p:to>
                                    </p:set>
                                    <p:animEffect transition="in" filter="blinds(horizontal)">
                                      <p:cBhvr>
                                        <p:cTn id="12" dur="500"/>
                                        <p:tgtEl>
                                          <p:spTgt spid="5888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88803">
                                            <p:txEl>
                                              <p:pRg st="2" end="2"/>
                                            </p:txEl>
                                          </p:spTgt>
                                        </p:tgtEl>
                                        <p:attrNameLst>
                                          <p:attrName>style.visibility</p:attrName>
                                        </p:attrNameLst>
                                      </p:cBhvr>
                                      <p:to>
                                        <p:strVal val="visible"/>
                                      </p:to>
                                    </p:set>
                                    <p:animEffect transition="in" filter="blinds(horizontal)">
                                      <p:cBhvr>
                                        <p:cTn id="17" dur="500"/>
                                        <p:tgtEl>
                                          <p:spTgt spid="5888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8812"/>
                                        </p:tgtEl>
                                        <p:attrNameLst>
                                          <p:attrName>style.visibility</p:attrName>
                                        </p:attrNameLst>
                                      </p:cBhvr>
                                      <p:to>
                                        <p:strVal val="visible"/>
                                      </p:to>
                                    </p:set>
                                    <p:animEffect transition="in" filter="blinds(horizontal)">
                                      <p:cBhvr>
                                        <p:cTn id="22" dur="500"/>
                                        <p:tgtEl>
                                          <p:spTgt spid="5888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88807"/>
                                        </p:tgtEl>
                                        <p:attrNameLst>
                                          <p:attrName>style.visibility</p:attrName>
                                        </p:attrNameLst>
                                      </p:cBhvr>
                                      <p:to>
                                        <p:strVal val="visible"/>
                                      </p:to>
                                    </p:set>
                                    <p:animEffect transition="in" filter="blinds(horizontal)">
                                      <p:cBhvr>
                                        <p:cTn id="27" dur="500"/>
                                        <p:tgtEl>
                                          <p:spTgt spid="5888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88805"/>
                                        </p:tgtEl>
                                        <p:attrNameLst>
                                          <p:attrName>style.visibility</p:attrName>
                                        </p:attrNameLst>
                                      </p:cBhvr>
                                      <p:to>
                                        <p:strVal val="visible"/>
                                      </p:to>
                                    </p:set>
                                    <p:animEffect transition="in" filter="blinds(horizontal)">
                                      <p:cBhvr>
                                        <p:cTn id="32" dur="500"/>
                                        <p:tgtEl>
                                          <p:spTgt spid="58880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88806"/>
                                        </p:tgtEl>
                                        <p:attrNameLst>
                                          <p:attrName>style.visibility</p:attrName>
                                        </p:attrNameLst>
                                      </p:cBhvr>
                                      <p:to>
                                        <p:strVal val="visible"/>
                                      </p:to>
                                    </p:set>
                                    <p:animEffect transition="in" filter="blinds(horizontal)">
                                      <p:cBhvr>
                                        <p:cTn id="37" dur="500"/>
                                        <p:tgtEl>
                                          <p:spTgt spid="58880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88809"/>
                                        </p:tgtEl>
                                        <p:attrNameLst>
                                          <p:attrName>style.visibility</p:attrName>
                                        </p:attrNameLst>
                                      </p:cBhvr>
                                      <p:to>
                                        <p:strVal val="visible"/>
                                      </p:to>
                                    </p:set>
                                    <p:animEffect transition="in" filter="blinds(horizontal)">
                                      <p:cBhvr>
                                        <p:cTn id="42" dur="500"/>
                                        <p:tgtEl>
                                          <p:spTgt spid="58880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88811"/>
                                        </p:tgtEl>
                                        <p:attrNameLst>
                                          <p:attrName>style.visibility</p:attrName>
                                        </p:attrNameLst>
                                      </p:cBhvr>
                                      <p:to>
                                        <p:strVal val="visible"/>
                                      </p:to>
                                    </p:set>
                                    <p:animEffect transition="in" filter="blinds(horizontal)">
                                      <p:cBhvr>
                                        <p:cTn id="47" dur="500"/>
                                        <p:tgtEl>
                                          <p:spTgt spid="58881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88810"/>
                                        </p:tgtEl>
                                        <p:attrNameLst>
                                          <p:attrName>style.visibility</p:attrName>
                                        </p:attrNameLst>
                                      </p:cBhvr>
                                      <p:to>
                                        <p:strVal val="visible"/>
                                      </p:to>
                                    </p:set>
                                    <p:animEffect transition="in" filter="blinds(horizontal)">
                                      <p:cBhvr>
                                        <p:cTn id="52" dur="500"/>
                                        <p:tgtEl>
                                          <p:spTgt spid="58881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88813"/>
                                        </p:tgtEl>
                                        <p:attrNameLst>
                                          <p:attrName>style.visibility</p:attrName>
                                        </p:attrNameLst>
                                      </p:cBhvr>
                                      <p:to>
                                        <p:strVal val="visible"/>
                                      </p:to>
                                    </p:set>
                                    <p:animEffect transition="in" filter="blinds(horizontal)">
                                      <p:cBhvr>
                                        <p:cTn id="57" dur="500"/>
                                        <p:tgtEl>
                                          <p:spTgt spid="588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6" grpId="0"/>
      <p:bldP spid="588807" grpId="0"/>
      <p:bldP spid="588809" grpId="0"/>
      <p:bldP spid="588811" grpId="0"/>
      <p:bldP spid="588812" grpId="0"/>
      <p:bldP spid="588813"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a:extLst>
              <a:ext uri="{FF2B5EF4-FFF2-40B4-BE49-F238E27FC236}">
                <a16:creationId xmlns:a16="http://schemas.microsoft.com/office/drawing/2014/main" id="{EC7B3EB0-75C5-4097-87C5-835A42972906}"/>
              </a:ext>
            </a:extLst>
          </p:cNvPr>
          <p:cNvSpPr>
            <a:spLocks noGrp="1" noChangeArrowheads="1"/>
          </p:cNvSpPr>
          <p:nvPr>
            <p:ph type="title"/>
          </p:nvPr>
        </p:nvSpPr>
        <p:spPr>
          <a:xfrm>
            <a:off x="457200" y="98425"/>
            <a:ext cx="8229600" cy="561975"/>
          </a:xfrm>
        </p:spPr>
        <p:txBody>
          <a:bodyPr/>
          <a:lstStyle/>
          <a:p>
            <a:r>
              <a:rPr lang="zh-CN" altLang="en-US" sz="3600"/>
              <a:t>主存储器的结构</a:t>
            </a:r>
          </a:p>
        </p:txBody>
      </p:sp>
      <p:grpSp>
        <p:nvGrpSpPr>
          <p:cNvPr id="796676" name="Group 7">
            <a:extLst>
              <a:ext uri="{FF2B5EF4-FFF2-40B4-BE49-F238E27FC236}">
                <a16:creationId xmlns:a16="http://schemas.microsoft.com/office/drawing/2014/main" id="{135BFD8A-8744-49B3-93AD-9B8CCEDE725A}"/>
              </a:ext>
            </a:extLst>
          </p:cNvPr>
          <p:cNvGrpSpPr>
            <a:grpSpLocks/>
          </p:cNvGrpSpPr>
          <p:nvPr/>
        </p:nvGrpSpPr>
        <p:grpSpPr bwMode="auto">
          <a:xfrm>
            <a:off x="657225" y="908050"/>
            <a:ext cx="8086725" cy="5656263"/>
            <a:chOff x="430" y="880"/>
            <a:chExt cx="4338" cy="3056"/>
          </a:xfrm>
        </p:grpSpPr>
        <p:sp>
          <p:nvSpPr>
            <p:cNvPr id="796677" name="Text Box 8">
              <a:extLst>
                <a:ext uri="{FF2B5EF4-FFF2-40B4-BE49-F238E27FC236}">
                  <a16:creationId xmlns:a16="http://schemas.microsoft.com/office/drawing/2014/main" id="{162E5676-007B-415E-813F-66ECE7902D67}"/>
                </a:ext>
              </a:extLst>
            </p:cNvPr>
            <p:cNvSpPr txBox="1">
              <a:spLocks noChangeAspect="1" noChangeArrowheads="1"/>
            </p:cNvSpPr>
            <p:nvPr/>
          </p:nvSpPr>
          <p:spPr bwMode="auto">
            <a:xfrm>
              <a:off x="4060" y="3109"/>
              <a:ext cx="70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Helvetica" panose="020B0604020202020204" pitchFamily="34" charset="0"/>
                  <a:ea typeface="微软雅黑" panose="020B0503020204020204" pitchFamily="34" charset="-122"/>
                </a:rPr>
                <a:t>存储控制器</a:t>
              </a:r>
            </a:p>
          </p:txBody>
        </p:sp>
        <p:sp>
          <p:nvSpPr>
            <p:cNvPr id="570377" name="Rectangle 9">
              <a:extLst>
                <a:ext uri="{FF2B5EF4-FFF2-40B4-BE49-F238E27FC236}">
                  <a16:creationId xmlns:a16="http://schemas.microsoft.com/office/drawing/2014/main" id="{9596F60A-6C1B-406C-9141-A348D03B98B3}"/>
                </a:ext>
              </a:extLst>
            </p:cNvPr>
            <p:cNvSpPr>
              <a:spLocks noChangeAspect="1" noChangeArrowheads="1"/>
            </p:cNvSpPr>
            <p:nvPr/>
          </p:nvSpPr>
          <p:spPr bwMode="auto">
            <a:xfrm>
              <a:off x="1250" y="887"/>
              <a:ext cx="2832" cy="1506"/>
            </a:xfrm>
            <a:prstGeom prst="rect">
              <a:avLst/>
            </a:prstGeom>
            <a:solidFill>
              <a:schemeClr val="bg1"/>
            </a:solidFill>
            <a:ln w="12700">
              <a:solidFill>
                <a:schemeClr val="tx1"/>
              </a:solidFill>
              <a:miter lim="800000"/>
              <a:headEnd/>
              <a:tailEnd/>
            </a:ln>
            <a:effectLst>
              <a:outerShdw dist="107763" dir="2700000" algn="ctr" rotWithShape="0">
                <a:srgbClr val="000004"/>
              </a:outerShdw>
            </a:effectLst>
          </p:spPr>
          <p:txBody>
            <a:bodyPr wrap="none" anchor="ctr"/>
            <a:lstStyle/>
            <a:p>
              <a:pPr eaLnBrk="1" hangingPunct="1">
                <a:spcBef>
                  <a:spcPct val="50000"/>
                </a:spcBef>
                <a:defRPr/>
              </a:pPr>
              <a:endParaRPr kumimoji="1" lang="zh-CN" altLang="en-US" i="1">
                <a:solidFill>
                  <a:srgbClr val="666699"/>
                </a:solidFill>
                <a:latin typeface="Arial" pitchFamily="34" charset="0"/>
                <a:ea typeface="华文新魏" pitchFamily="2" charset="-122"/>
              </a:endParaRPr>
            </a:p>
          </p:txBody>
        </p:sp>
        <p:sp>
          <p:nvSpPr>
            <p:cNvPr id="570378" name="Rectangle 10">
              <a:extLst>
                <a:ext uri="{FF2B5EF4-FFF2-40B4-BE49-F238E27FC236}">
                  <a16:creationId xmlns:a16="http://schemas.microsoft.com/office/drawing/2014/main" id="{C92D0119-928E-49E0-A8B8-53D9EAA8BCD7}"/>
                </a:ext>
              </a:extLst>
            </p:cNvPr>
            <p:cNvSpPr>
              <a:spLocks noChangeAspect="1" noChangeArrowheads="1"/>
            </p:cNvSpPr>
            <p:nvPr/>
          </p:nvSpPr>
          <p:spPr bwMode="auto">
            <a:xfrm>
              <a:off x="1527" y="2779"/>
              <a:ext cx="2524" cy="710"/>
            </a:xfrm>
            <a:prstGeom prst="rect">
              <a:avLst/>
            </a:prstGeom>
            <a:solidFill>
              <a:srgbClr val="FFFFFF"/>
            </a:solidFill>
            <a:ln w="12700">
              <a:solidFill>
                <a:schemeClr val="tx1"/>
              </a:solidFill>
              <a:miter lim="800000"/>
              <a:headEnd/>
              <a:tailEnd/>
            </a:ln>
            <a:effectLst>
              <a:outerShdw dist="107763" dir="2700000" algn="ctr" rotWithShape="0">
                <a:srgbClr val="000004"/>
              </a:outerShdw>
            </a:effectLst>
          </p:spPr>
          <p:txBody>
            <a:bodyPr wrap="none" anchor="ctr"/>
            <a:lstStyle/>
            <a:p>
              <a:pPr eaLnBrk="1" hangingPunct="1">
                <a:spcBef>
                  <a:spcPct val="50000"/>
                </a:spcBef>
                <a:defRPr/>
              </a:pPr>
              <a:endParaRPr kumimoji="1" lang="zh-CN" altLang="en-US" i="1">
                <a:solidFill>
                  <a:srgbClr val="666699"/>
                </a:solidFill>
                <a:latin typeface="Arial" pitchFamily="34" charset="0"/>
                <a:ea typeface="华文新魏" pitchFamily="2" charset="-122"/>
              </a:endParaRPr>
            </a:p>
          </p:txBody>
        </p:sp>
        <p:sp>
          <p:nvSpPr>
            <p:cNvPr id="796680" name="Rectangle 11">
              <a:extLst>
                <a:ext uri="{FF2B5EF4-FFF2-40B4-BE49-F238E27FC236}">
                  <a16:creationId xmlns:a16="http://schemas.microsoft.com/office/drawing/2014/main" id="{848DBCD7-0C79-4402-813D-9B40D53DC180}"/>
                </a:ext>
              </a:extLst>
            </p:cNvPr>
            <p:cNvSpPr>
              <a:spLocks noChangeAspect="1" noChangeArrowheads="1"/>
            </p:cNvSpPr>
            <p:nvPr/>
          </p:nvSpPr>
          <p:spPr bwMode="auto">
            <a:xfrm>
              <a:off x="3236" y="1304"/>
              <a:ext cx="613" cy="545"/>
            </a:xfrm>
            <a:prstGeom prst="rect">
              <a:avLst/>
            </a:prstGeom>
            <a:solidFill>
              <a:srgbClr val="FFFFFF"/>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en-US" i="1">
                <a:solidFill>
                  <a:srgbClr val="666699"/>
                </a:solidFill>
                <a:ea typeface="华文新魏" panose="02010800040101010101" pitchFamily="2" charset="-122"/>
              </a:endParaRPr>
            </a:p>
          </p:txBody>
        </p:sp>
        <p:sp>
          <p:nvSpPr>
            <p:cNvPr id="796681" name="Rectangle 12">
              <a:extLst>
                <a:ext uri="{FF2B5EF4-FFF2-40B4-BE49-F238E27FC236}">
                  <a16:creationId xmlns:a16="http://schemas.microsoft.com/office/drawing/2014/main" id="{46340ADB-CF5D-4347-A2F3-321889C076DE}"/>
                </a:ext>
              </a:extLst>
            </p:cNvPr>
            <p:cNvSpPr>
              <a:spLocks noChangeAspect="1" noChangeArrowheads="1"/>
            </p:cNvSpPr>
            <p:nvPr/>
          </p:nvSpPr>
          <p:spPr bwMode="auto">
            <a:xfrm>
              <a:off x="2963" y="1372"/>
              <a:ext cx="614" cy="546"/>
            </a:xfrm>
            <a:prstGeom prst="rect">
              <a:avLst/>
            </a:prstGeom>
            <a:solidFill>
              <a:srgbClr val="FFFFFF"/>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en-US" i="1">
                <a:solidFill>
                  <a:srgbClr val="666699"/>
                </a:solidFill>
                <a:ea typeface="华文新魏" panose="02010800040101010101" pitchFamily="2" charset="-122"/>
              </a:endParaRPr>
            </a:p>
          </p:txBody>
        </p:sp>
        <p:sp>
          <p:nvSpPr>
            <p:cNvPr id="796682" name="Rectangle 13">
              <a:extLst>
                <a:ext uri="{FF2B5EF4-FFF2-40B4-BE49-F238E27FC236}">
                  <a16:creationId xmlns:a16="http://schemas.microsoft.com/office/drawing/2014/main" id="{CA14FB95-9B01-4974-9DFF-DECBDA3BA34A}"/>
                </a:ext>
              </a:extLst>
            </p:cNvPr>
            <p:cNvSpPr>
              <a:spLocks noChangeAspect="1" noChangeArrowheads="1"/>
            </p:cNvSpPr>
            <p:nvPr/>
          </p:nvSpPr>
          <p:spPr bwMode="auto">
            <a:xfrm>
              <a:off x="2690" y="1441"/>
              <a:ext cx="614" cy="545"/>
            </a:xfrm>
            <a:prstGeom prst="rect">
              <a:avLst/>
            </a:prstGeom>
            <a:solidFill>
              <a:srgbClr val="FFFFFF"/>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en-US" i="1">
                <a:solidFill>
                  <a:srgbClr val="666699"/>
                </a:solidFill>
                <a:ea typeface="华文新魏" panose="02010800040101010101" pitchFamily="2" charset="-122"/>
              </a:endParaRPr>
            </a:p>
          </p:txBody>
        </p:sp>
        <p:sp>
          <p:nvSpPr>
            <p:cNvPr id="796683" name="Rectangle 14">
              <a:extLst>
                <a:ext uri="{FF2B5EF4-FFF2-40B4-BE49-F238E27FC236}">
                  <a16:creationId xmlns:a16="http://schemas.microsoft.com/office/drawing/2014/main" id="{0B364075-F8AD-43EB-BD4A-1565729002CC}"/>
                </a:ext>
              </a:extLst>
            </p:cNvPr>
            <p:cNvSpPr>
              <a:spLocks noChangeAspect="1" noChangeArrowheads="1"/>
            </p:cNvSpPr>
            <p:nvPr/>
          </p:nvSpPr>
          <p:spPr bwMode="auto">
            <a:xfrm>
              <a:off x="2418" y="1508"/>
              <a:ext cx="613" cy="546"/>
            </a:xfrm>
            <a:prstGeom prst="rect">
              <a:avLst/>
            </a:prstGeom>
            <a:solidFill>
              <a:srgbClr val="FFFFFF"/>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en-US" i="1">
                <a:solidFill>
                  <a:srgbClr val="666699"/>
                </a:solidFill>
                <a:ea typeface="华文新魏" panose="02010800040101010101" pitchFamily="2" charset="-122"/>
              </a:endParaRPr>
            </a:p>
          </p:txBody>
        </p:sp>
        <p:sp>
          <p:nvSpPr>
            <p:cNvPr id="796684" name="Rectangle 15">
              <a:extLst>
                <a:ext uri="{FF2B5EF4-FFF2-40B4-BE49-F238E27FC236}">
                  <a16:creationId xmlns:a16="http://schemas.microsoft.com/office/drawing/2014/main" id="{9ADAFFB5-0F82-4FE3-B79A-D2795660D130}"/>
                </a:ext>
              </a:extLst>
            </p:cNvPr>
            <p:cNvSpPr>
              <a:spLocks noChangeAspect="1" noChangeArrowheads="1"/>
            </p:cNvSpPr>
            <p:nvPr/>
          </p:nvSpPr>
          <p:spPr bwMode="auto">
            <a:xfrm>
              <a:off x="2145" y="1577"/>
              <a:ext cx="614" cy="546"/>
            </a:xfrm>
            <a:prstGeom prst="rect">
              <a:avLst/>
            </a:prstGeom>
            <a:solidFill>
              <a:srgbClr val="FFFFFF"/>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en-US" i="1">
                <a:solidFill>
                  <a:srgbClr val="666699"/>
                </a:solidFill>
                <a:ea typeface="华文新魏" panose="02010800040101010101" pitchFamily="2" charset="-122"/>
              </a:endParaRPr>
            </a:p>
          </p:txBody>
        </p:sp>
        <p:sp>
          <p:nvSpPr>
            <p:cNvPr id="796685" name="Rectangle 16">
              <a:extLst>
                <a:ext uri="{FF2B5EF4-FFF2-40B4-BE49-F238E27FC236}">
                  <a16:creationId xmlns:a16="http://schemas.microsoft.com/office/drawing/2014/main" id="{81071B40-F795-450F-B20A-46437C3CEFC7}"/>
                </a:ext>
              </a:extLst>
            </p:cNvPr>
            <p:cNvSpPr>
              <a:spLocks noChangeAspect="1" noChangeArrowheads="1"/>
            </p:cNvSpPr>
            <p:nvPr/>
          </p:nvSpPr>
          <p:spPr bwMode="auto">
            <a:xfrm>
              <a:off x="1872" y="1645"/>
              <a:ext cx="614" cy="545"/>
            </a:xfrm>
            <a:prstGeom prst="rect">
              <a:avLst/>
            </a:prstGeom>
            <a:solidFill>
              <a:srgbClr val="FFFFFF"/>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en-US" i="1">
                <a:solidFill>
                  <a:srgbClr val="666699"/>
                </a:solidFill>
                <a:ea typeface="华文新魏" panose="02010800040101010101" pitchFamily="2" charset="-122"/>
              </a:endParaRPr>
            </a:p>
          </p:txBody>
        </p:sp>
        <p:sp>
          <p:nvSpPr>
            <p:cNvPr id="796686" name="Rectangle 17">
              <a:extLst>
                <a:ext uri="{FF2B5EF4-FFF2-40B4-BE49-F238E27FC236}">
                  <a16:creationId xmlns:a16="http://schemas.microsoft.com/office/drawing/2014/main" id="{EAAB3E7E-2C6D-42B8-B0E7-AC34AD94F47E}"/>
                </a:ext>
              </a:extLst>
            </p:cNvPr>
            <p:cNvSpPr>
              <a:spLocks noChangeAspect="1" noChangeArrowheads="1"/>
            </p:cNvSpPr>
            <p:nvPr/>
          </p:nvSpPr>
          <p:spPr bwMode="auto">
            <a:xfrm>
              <a:off x="1599" y="1713"/>
              <a:ext cx="613" cy="546"/>
            </a:xfrm>
            <a:prstGeom prst="rect">
              <a:avLst/>
            </a:prstGeom>
            <a:solidFill>
              <a:srgbClr val="FFFFFF"/>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en-US" i="1">
                <a:solidFill>
                  <a:srgbClr val="666699"/>
                </a:solidFill>
                <a:ea typeface="华文新魏" panose="02010800040101010101" pitchFamily="2" charset="-122"/>
              </a:endParaRPr>
            </a:p>
          </p:txBody>
        </p:sp>
        <p:sp>
          <p:nvSpPr>
            <p:cNvPr id="796687" name="Rectangle 18">
              <a:extLst>
                <a:ext uri="{FF2B5EF4-FFF2-40B4-BE49-F238E27FC236}">
                  <a16:creationId xmlns:a16="http://schemas.microsoft.com/office/drawing/2014/main" id="{630CCADE-0575-41D4-89D2-14460FA7BD4F}"/>
                </a:ext>
              </a:extLst>
            </p:cNvPr>
            <p:cNvSpPr>
              <a:spLocks noChangeAspect="1" noChangeArrowheads="1"/>
            </p:cNvSpPr>
            <p:nvPr/>
          </p:nvSpPr>
          <p:spPr bwMode="auto">
            <a:xfrm>
              <a:off x="1326" y="1782"/>
              <a:ext cx="614" cy="545"/>
            </a:xfrm>
            <a:prstGeom prst="rect">
              <a:avLst/>
            </a:prstGeom>
            <a:solidFill>
              <a:srgbClr val="FFFFFF"/>
            </a:solidFill>
            <a:ln w="12700">
              <a:solidFill>
                <a:schemeClr val="tx1"/>
              </a:solidFill>
              <a:miter lim="800000"/>
              <a:headEnd/>
              <a:tailEnd/>
            </a:ln>
          </p:spPr>
          <p:txBody>
            <a:bodyPr wrap="none" lIns="88950" tIns="44480" rIns="88950" bIns="4448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400">
                <a:latin typeface="Helvetica" panose="020B0604020202020204" pitchFamily="34" charset="0"/>
              </a:endParaRPr>
            </a:p>
          </p:txBody>
        </p:sp>
        <p:grpSp>
          <p:nvGrpSpPr>
            <p:cNvPr id="796688" name="Group 19">
              <a:extLst>
                <a:ext uri="{FF2B5EF4-FFF2-40B4-BE49-F238E27FC236}">
                  <a16:creationId xmlns:a16="http://schemas.microsoft.com/office/drawing/2014/main" id="{7EE9D285-ABC0-4F0A-86E1-273D7F7DFA95}"/>
                </a:ext>
              </a:extLst>
            </p:cNvPr>
            <p:cNvGrpSpPr>
              <a:grpSpLocks/>
            </p:cNvGrpSpPr>
            <p:nvPr/>
          </p:nvGrpSpPr>
          <p:grpSpPr bwMode="auto">
            <a:xfrm>
              <a:off x="1065" y="880"/>
              <a:ext cx="2330" cy="2245"/>
              <a:chOff x="768" y="733"/>
              <a:chExt cx="2623" cy="2528"/>
            </a:xfrm>
          </p:grpSpPr>
          <p:sp>
            <p:nvSpPr>
              <p:cNvPr id="796689" name="Line 20">
                <a:extLst>
                  <a:ext uri="{FF2B5EF4-FFF2-40B4-BE49-F238E27FC236}">
                    <a16:creationId xmlns:a16="http://schemas.microsoft.com/office/drawing/2014/main" id="{D33AA230-AD41-4A18-9B1A-20FA1C5ADDB7}"/>
                  </a:ext>
                </a:extLst>
              </p:cNvPr>
              <p:cNvSpPr>
                <a:spLocks noChangeAspect="1" noChangeShapeType="1"/>
              </p:cNvSpPr>
              <p:nvPr/>
            </p:nvSpPr>
            <p:spPr bwMode="auto">
              <a:xfrm>
                <a:off x="768" y="913"/>
                <a:ext cx="2623" cy="0"/>
              </a:xfrm>
              <a:prstGeom prst="line">
                <a:avLst/>
              </a:prstGeom>
              <a:noFill/>
              <a:ln w="38100">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796690" name="Group 21">
                <a:extLst>
                  <a:ext uri="{FF2B5EF4-FFF2-40B4-BE49-F238E27FC236}">
                    <a16:creationId xmlns:a16="http://schemas.microsoft.com/office/drawing/2014/main" id="{3CC1B1A4-DC7D-4D99-AFC8-FCA9A797980F}"/>
                  </a:ext>
                </a:extLst>
              </p:cNvPr>
              <p:cNvGrpSpPr>
                <a:grpSpLocks/>
              </p:cNvGrpSpPr>
              <p:nvPr/>
            </p:nvGrpSpPr>
            <p:grpSpPr bwMode="auto">
              <a:xfrm>
                <a:off x="768" y="733"/>
                <a:ext cx="2610" cy="2528"/>
                <a:chOff x="768" y="733"/>
                <a:chExt cx="2610" cy="2528"/>
              </a:xfrm>
            </p:grpSpPr>
            <p:sp>
              <p:nvSpPr>
                <p:cNvPr id="796691" name="Text Box 22">
                  <a:extLst>
                    <a:ext uri="{FF2B5EF4-FFF2-40B4-BE49-F238E27FC236}">
                      <a16:creationId xmlns:a16="http://schemas.microsoft.com/office/drawing/2014/main" id="{C3DDFA74-5985-45D6-B6D4-96FBEFE31372}"/>
                    </a:ext>
                  </a:extLst>
                </p:cNvPr>
                <p:cNvSpPr txBox="1">
                  <a:spLocks noChangeAspect="1" noChangeArrowheads="1"/>
                </p:cNvSpPr>
                <p:nvPr/>
              </p:nvSpPr>
              <p:spPr bwMode="auto">
                <a:xfrm>
                  <a:off x="1805" y="733"/>
                  <a:ext cx="1137"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a:latin typeface="Courier New" panose="02070309020205020404" pitchFamily="49" charset="0"/>
                    </a:rPr>
                    <a:t>(</a:t>
                  </a:r>
                  <a:r>
                    <a:rPr lang="zh-CN" altLang="en-US" sz="1400">
                      <a:solidFill>
                        <a:srgbClr val="0099FF"/>
                      </a:solidFill>
                      <a:latin typeface="Courier New" panose="02070309020205020404" pitchFamily="49" charset="0"/>
                    </a:rPr>
                    <a:t>行地址</a:t>
                  </a:r>
                  <a:r>
                    <a:rPr lang="en-US" altLang="zh-CN" sz="1400">
                      <a:solidFill>
                        <a:srgbClr val="0099FF"/>
                      </a:solidFill>
                      <a:latin typeface="Courier New" panose="02070309020205020404" pitchFamily="49" charset="0"/>
                    </a:rPr>
                    <a:t>i, </a:t>
                  </a:r>
                  <a:r>
                    <a:rPr lang="zh-CN" altLang="en-US" sz="1400">
                      <a:solidFill>
                        <a:srgbClr val="0099FF"/>
                      </a:solidFill>
                      <a:latin typeface="Courier New" panose="02070309020205020404" pitchFamily="49" charset="0"/>
                    </a:rPr>
                    <a:t>列地址</a:t>
                  </a:r>
                  <a:r>
                    <a:rPr lang="en-US" altLang="zh-CN" sz="1400">
                      <a:solidFill>
                        <a:srgbClr val="0099FF"/>
                      </a:solidFill>
                      <a:latin typeface="Courier New" panose="02070309020205020404" pitchFamily="49" charset="0"/>
                    </a:rPr>
                    <a:t>j)</a:t>
                  </a:r>
                </a:p>
              </p:txBody>
            </p:sp>
            <p:sp>
              <p:nvSpPr>
                <p:cNvPr id="796692" name="Line 23">
                  <a:extLst>
                    <a:ext uri="{FF2B5EF4-FFF2-40B4-BE49-F238E27FC236}">
                      <a16:creationId xmlns:a16="http://schemas.microsoft.com/office/drawing/2014/main" id="{73596B6E-2488-40FA-9889-E202C95B3663}"/>
                    </a:ext>
                  </a:extLst>
                </p:cNvPr>
                <p:cNvSpPr>
                  <a:spLocks noChangeAspect="1" noChangeShapeType="1"/>
                </p:cNvSpPr>
                <p:nvPr/>
              </p:nvSpPr>
              <p:spPr bwMode="auto">
                <a:xfrm>
                  <a:off x="3378" y="913"/>
                  <a:ext cx="0" cy="300"/>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6693" name="Line 24">
                  <a:extLst>
                    <a:ext uri="{FF2B5EF4-FFF2-40B4-BE49-F238E27FC236}">
                      <a16:creationId xmlns:a16="http://schemas.microsoft.com/office/drawing/2014/main" id="{BFD4EA7E-A591-458E-AE6D-D895766B0E7E}"/>
                    </a:ext>
                  </a:extLst>
                </p:cNvPr>
                <p:cNvSpPr>
                  <a:spLocks noChangeAspect="1" noChangeShapeType="1"/>
                </p:cNvSpPr>
                <p:nvPr/>
              </p:nvSpPr>
              <p:spPr bwMode="auto">
                <a:xfrm>
                  <a:off x="3033" y="913"/>
                  <a:ext cx="0" cy="377"/>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6694" name="Line 25">
                  <a:extLst>
                    <a:ext uri="{FF2B5EF4-FFF2-40B4-BE49-F238E27FC236}">
                      <a16:creationId xmlns:a16="http://schemas.microsoft.com/office/drawing/2014/main" id="{B25FC174-0A5D-421C-AD43-3708489F6D36}"/>
                    </a:ext>
                  </a:extLst>
                </p:cNvPr>
                <p:cNvSpPr>
                  <a:spLocks noChangeAspect="1" noChangeShapeType="1"/>
                </p:cNvSpPr>
                <p:nvPr/>
              </p:nvSpPr>
              <p:spPr bwMode="auto">
                <a:xfrm>
                  <a:off x="2726" y="913"/>
                  <a:ext cx="0" cy="460"/>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6695" name="Line 26">
                  <a:extLst>
                    <a:ext uri="{FF2B5EF4-FFF2-40B4-BE49-F238E27FC236}">
                      <a16:creationId xmlns:a16="http://schemas.microsoft.com/office/drawing/2014/main" id="{EF686EC2-C88E-4B02-A346-9DDD578A7258}"/>
                    </a:ext>
                  </a:extLst>
                </p:cNvPr>
                <p:cNvSpPr>
                  <a:spLocks noChangeAspect="1" noChangeShapeType="1"/>
                </p:cNvSpPr>
                <p:nvPr/>
              </p:nvSpPr>
              <p:spPr bwMode="auto">
                <a:xfrm>
                  <a:off x="2419" y="913"/>
                  <a:ext cx="0" cy="537"/>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6696" name="Line 27">
                  <a:extLst>
                    <a:ext uri="{FF2B5EF4-FFF2-40B4-BE49-F238E27FC236}">
                      <a16:creationId xmlns:a16="http://schemas.microsoft.com/office/drawing/2014/main" id="{D6956A8E-DA1F-4B7C-BFA0-FDEF141D1C39}"/>
                    </a:ext>
                  </a:extLst>
                </p:cNvPr>
                <p:cNvSpPr>
                  <a:spLocks noChangeAspect="1" noChangeShapeType="1"/>
                </p:cNvSpPr>
                <p:nvPr/>
              </p:nvSpPr>
              <p:spPr bwMode="auto">
                <a:xfrm>
                  <a:off x="2112" y="913"/>
                  <a:ext cx="0" cy="614"/>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6697" name="Line 28">
                  <a:extLst>
                    <a:ext uri="{FF2B5EF4-FFF2-40B4-BE49-F238E27FC236}">
                      <a16:creationId xmlns:a16="http://schemas.microsoft.com/office/drawing/2014/main" id="{FB6141D7-07A9-4464-B365-68BA03D2392E}"/>
                    </a:ext>
                  </a:extLst>
                </p:cNvPr>
                <p:cNvSpPr>
                  <a:spLocks noChangeAspect="1" noChangeShapeType="1"/>
                </p:cNvSpPr>
                <p:nvPr/>
              </p:nvSpPr>
              <p:spPr bwMode="auto">
                <a:xfrm>
                  <a:off x="1766" y="913"/>
                  <a:ext cx="0" cy="691"/>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6698" name="Line 29">
                  <a:extLst>
                    <a:ext uri="{FF2B5EF4-FFF2-40B4-BE49-F238E27FC236}">
                      <a16:creationId xmlns:a16="http://schemas.microsoft.com/office/drawing/2014/main" id="{CBBF9989-1C6D-451A-94C0-0D93E4BE05B0}"/>
                    </a:ext>
                  </a:extLst>
                </p:cNvPr>
                <p:cNvSpPr>
                  <a:spLocks noChangeAspect="1" noChangeShapeType="1"/>
                </p:cNvSpPr>
                <p:nvPr/>
              </p:nvSpPr>
              <p:spPr bwMode="auto">
                <a:xfrm>
                  <a:off x="1497" y="913"/>
                  <a:ext cx="0" cy="767"/>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6699" name="Line 30">
                  <a:extLst>
                    <a:ext uri="{FF2B5EF4-FFF2-40B4-BE49-F238E27FC236}">
                      <a16:creationId xmlns:a16="http://schemas.microsoft.com/office/drawing/2014/main" id="{47BADED6-2510-4899-ADD9-C855C11CBD35}"/>
                    </a:ext>
                  </a:extLst>
                </p:cNvPr>
                <p:cNvSpPr>
                  <a:spLocks noChangeAspect="1" noChangeShapeType="1"/>
                </p:cNvSpPr>
                <p:nvPr/>
              </p:nvSpPr>
              <p:spPr bwMode="auto">
                <a:xfrm>
                  <a:off x="1190" y="913"/>
                  <a:ext cx="0" cy="844"/>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6700" name="Line 31">
                  <a:extLst>
                    <a:ext uri="{FF2B5EF4-FFF2-40B4-BE49-F238E27FC236}">
                      <a16:creationId xmlns:a16="http://schemas.microsoft.com/office/drawing/2014/main" id="{8AFED685-6D11-4CBE-B684-73FFD301866D}"/>
                    </a:ext>
                  </a:extLst>
                </p:cNvPr>
                <p:cNvSpPr>
                  <a:spLocks noChangeAspect="1" noChangeShapeType="1"/>
                </p:cNvSpPr>
                <p:nvPr/>
              </p:nvSpPr>
              <p:spPr bwMode="auto">
                <a:xfrm flipH="1" flipV="1">
                  <a:off x="768" y="3255"/>
                  <a:ext cx="518" cy="6"/>
                </a:xfrm>
                <a:prstGeom prst="line">
                  <a:avLst/>
                </a:prstGeom>
                <a:noFill/>
                <a:ln w="38100">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6701" name="Line 32">
                  <a:extLst>
                    <a:ext uri="{FF2B5EF4-FFF2-40B4-BE49-F238E27FC236}">
                      <a16:creationId xmlns:a16="http://schemas.microsoft.com/office/drawing/2014/main" id="{839667B6-1BE8-4AA4-893A-8E9ED3820D03}"/>
                    </a:ext>
                  </a:extLst>
                </p:cNvPr>
                <p:cNvSpPr>
                  <a:spLocks noChangeAspect="1" noChangeShapeType="1"/>
                </p:cNvSpPr>
                <p:nvPr/>
              </p:nvSpPr>
              <p:spPr bwMode="auto">
                <a:xfrm flipV="1">
                  <a:off x="768" y="913"/>
                  <a:ext cx="0" cy="2342"/>
                </a:xfrm>
                <a:prstGeom prst="line">
                  <a:avLst/>
                </a:prstGeom>
                <a:noFill/>
                <a:ln w="38100">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796702" name="Rectangle 33">
              <a:extLst>
                <a:ext uri="{FF2B5EF4-FFF2-40B4-BE49-F238E27FC236}">
                  <a16:creationId xmlns:a16="http://schemas.microsoft.com/office/drawing/2014/main" id="{19FB2C79-5C82-4616-8486-D3BB7583420B}"/>
                </a:ext>
              </a:extLst>
            </p:cNvPr>
            <p:cNvSpPr>
              <a:spLocks noChangeAspect="1" noChangeArrowheads="1"/>
            </p:cNvSpPr>
            <p:nvPr/>
          </p:nvSpPr>
          <p:spPr bwMode="auto">
            <a:xfrm>
              <a:off x="2105" y="1946"/>
              <a:ext cx="57" cy="63"/>
            </a:xfrm>
            <a:prstGeom prst="rect">
              <a:avLst/>
            </a:prstGeom>
            <a:solidFill>
              <a:srgbClr val="FF99CC"/>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en-US" i="1">
                <a:solidFill>
                  <a:srgbClr val="666699"/>
                </a:solidFill>
                <a:ea typeface="华文新魏" panose="02010800040101010101" pitchFamily="2" charset="-122"/>
              </a:endParaRPr>
            </a:p>
          </p:txBody>
        </p:sp>
        <p:sp>
          <p:nvSpPr>
            <p:cNvPr id="796703" name="Rectangle 34">
              <a:extLst>
                <a:ext uri="{FF2B5EF4-FFF2-40B4-BE49-F238E27FC236}">
                  <a16:creationId xmlns:a16="http://schemas.microsoft.com/office/drawing/2014/main" id="{A5D282D1-FB9C-497D-B850-49F4635A7B6F}"/>
                </a:ext>
              </a:extLst>
            </p:cNvPr>
            <p:cNvSpPr>
              <a:spLocks noChangeAspect="1" noChangeArrowheads="1"/>
            </p:cNvSpPr>
            <p:nvPr/>
          </p:nvSpPr>
          <p:spPr bwMode="auto">
            <a:xfrm>
              <a:off x="1844" y="2012"/>
              <a:ext cx="57" cy="62"/>
            </a:xfrm>
            <a:prstGeom prst="rect">
              <a:avLst/>
            </a:prstGeom>
            <a:solidFill>
              <a:srgbClr val="FF99CC"/>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en-US" i="1">
                <a:solidFill>
                  <a:srgbClr val="666699"/>
                </a:solidFill>
                <a:ea typeface="华文新魏" panose="02010800040101010101" pitchFamily="2" charset="-122"/>
              </a:endParaRPr>
            </a:p>
          </p:txBody>
        </p:sp>
        <p:sp>
          <p:nvSpPr>
            <p:cNvPr id="796704" name="Rectangle 35">
              <a:extLst>
                <a:ext uri="{FF2B5EF4-FFF2-40B4-BE49-F238E27FC236}">
                  <a16:creationId xmlns:a16="http://schemas.microsoft.com/office/drawing/2014/main" id="{94574891-3CCB-4C34-82CA-0C9E65A83BCE}"/>
                </a:ext>
              </a:extLst>
            </p:cNvPr>
            <p:cNvSpPr>
              <a:spLocks noChangeAspect="1" noChangeArrowheads="1"/>
            </p:cNvSpPr>
            <p:nvPr/>
          </p:nvSpPr>
          <p:spPr bwMode="auto">
            <a:xfrm>
              <a:off x="2378" y="1875"/>
              <a:ext cx="56" cy="63"/>
            </a:xfrm>
            <a:prstGeom prst="rect">
              <a:avLst/>
            </a:prstGeom>
            <a:solidFill>
              <a:srgbClr val="FF99CC"/>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en-US" i="1">
                <a:solidFill>
                  <a:srgbClr val="666699"/>
                </a:solidFill>
                <a:ea typeface="华文新魏" panose="02010800040101010101" pitchFamily="2" charset="-122"/>
              </a:endParaRPr>
            </a:p>
          </p:txBody>
        </p:sp>
        <p:sp>
          <p:nvSpPr>
            <p:cNvPr id="796705" name="Rectangle 36">
              <a:extLst>
                <a:ext uri="{FF2B5EF4-FFF2-40B4-BE49-F238E27FC236}">
                  <a16:creationId xmlns:a16="http://schemas.microsoft.com/office/drawing/2014/main" id="{40E8C9A1-F685-4794-A679-3BF01A4B58F2}"/>
                </a:ext>
              </a:extLst>
            </p:cNvPr>
            <p:cNvSpPr>
              <a:spLocks noChangeAspect="1" noChangeArrowheads="1"/>
            </p:cNvSpPr>
            <p:nvPr/>
          </p:nvSpPr>
          <p:spPr bwMode="auto">
            <a:xfrm>
              <a:off x="2653" y="1804"/>
              <a:ext cx="57" cy="63"/>
            </a:xfrm>
            <a:prstGeom prst="rect">
              <a:avLst/>
            </a:prstGeom>
            <a:solidFill>
              <a:srgbClr val="FF99CC"/>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en-US" i="1">
                <a:solidFill>
                  <a:srgbClr val="666699"/>
                </a:solidFill>
                <a:ea typeface="华文新魏" panose="02010800040101010101" pitchFamily="2" charset="-122"/>
              </a:endParaRPr>
            </a:p>
          </p:txBody>
        </p:sp>
        <p:sp>
          <p:nvSpPr>
            <p:cNvPr id="796706" name="Rectangle 37">
              <a:extLst>
                <a:ext uri="{FF2B5EF4-FFF2-40B4-BE49-F238E27FC236}">
                  <a16:creationId xmlns:a16="http://schemas.microsoft.com/office/drawing/2014/main" id="{EB9F35E2-948C-4204-BDA8-2A32193031DE}"/>
                </a:ext>
              </a:extLst>
            </p:cNvPr>
            <p:cNvSpPr>
              <a:spLocks noChangeAspect="1" noChangeArrowheads="1"/>
            </p:cNvSpPr>
            <p:nvPr/>
          </p:nvSpPr>
          <p:spPr bwMode="auto">
            <a:xfrm>
              <a:off x="2934" y="1730"/>
              <a:ext cx="57" cy="62"/>
            </a:xfrm>
            <a:prstGeom prst="rect">
              <a:avLst/>
            </a:prstGeom>
            <a:solidFill>
              <a:srgbClr val="FF99CC"/>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en-US" i="1">
                <a:solidFill>
                  <a:srgbClr val="666699"/>
                </a:solidFill>
                <a:ea typeface="华文新魏" panose="02010800040101010101" pitchFamily="2" charset="-122"/>
              </a:endParaRPr>
            </a:p>
          </p:txBody>
        </p:sp>
        <p:sp>
          <p:nvSpPr>
            <p:cNvPr id="796707" name="Rectangle 38">
              <a:extLst>
                <a:ext uri="{FF2B5EF4-FFF2-40B4-BE49-F238E27FC236}">
                  <a16:creationId xmlns:a16="http://schemas.microsoft.com/office/drawing/2014/main" id="{7BF1214B-CAD0-47A7-BAC3-1A78A3B2B74D}"/>
                </a:ext>
              </a:extLst>
            </p:cNvPr>
            <p:cNvSpPr>
              <a:spLocks noChangeAspect="1" noChangeArrowheads="1"/>
            </p:cNvSpPr>
            <p:nvPr/>
          </p:nvSpPr>
          <p:spPr bwMode="auto">
            <a:xfrm>
              <a:off x="3202" y="1668"/>
              <a:ext cx="57" cy="62"/>
            </a:xfrm>
            <a:prstGeom prst="rect">
              <a:avLst/>
            </a:prstGeom>
            <a:solidFill>
              <a:srgbClr val="FF99CC"/>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en-US" i="1">
                <a:solidFill>
                  <a:srgbClr val="666699"/>
                </a:solidFill>
                <a:ea typeface="华文新魏" panose="02010800040101010101" pitchFamily="2" charset="-122"/>
              </a:endParaRPr>
            </a:p>
          </p:txBody>
        </p:sp>
        <p:sp>
          <p:nvSpPr>
            <p:cNvPr id="796708" name="Rectangle 39">
              <a:extLst>
                <a:ext uri="{FF2B5EF4-FFF2-40B4-BE49-F238E27FC236}">
                  <a16:creationId xmlns:a16="http://schemas.microsoft.com/office/drawing/2014/main" id="{EBDB1785-D1C8-4D32-B9E6-1C3986D1F9EF}"/>
                </a:ext>
              </a:extLst>
            </p:cNvPr>
            <p:cNvSpPr>
              <a:spLocks noChangeAspect="1" noChangeArrowheads="1"/>
            </p:cNvSpPr>
            <p:nvPr/>
          </p:nvSpPr>
          <p:spPr bwMode="auto">
            <a:xfrm>
              <a:off x="3474" y="1593"/>
              <a:ext cx="57" cy="64"/>
            </a:xfrm>
            <a:prstGeom prst="rect">
              <a:avLst/>
            </a:prstGeom>
            <a:solidFill>
              <a:srgbClr val="FF99CC"/>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en-US" i="1">
                <a:solidFill>
                  <a:srgbClr val="666699"/>
                </a:solidFill>
                <a:ea typeface="华文新魏" panose="02010800040101010101" pitchFamily="2" charset="-122"/>
              </a:endParaRPr>
            </a:p>
          </p:txBody>
        </p:sp>
        <p:sp>
          <p:nvSpPr>
            <p:cNvPr id="796709" name="Rectangle 40">
              <a:extLst>
                <a:ext uri="{FF2B5EF4-FFF2-40B4-BE49-F238E27FC236}">
                  <a16:creationId xmlns:a16="http://schemas.microsoft.com/office/drawing/2014/main" id="{EFFCCD77-6D9C-47AB-9AE0-527F5274904F}"/>
                </a:ext>
              </a:extLst>
            </p:cNvPr>
            <p:cNvSpPr>
              <a:spLocks noChangeAspect="1" noChangeArrowheads="1"/>
            </p:cNvSpPr>
            <p:nvPr/>
          </p:nvSpPr>
          <p:spPr bwMode="auto">
            <a:xfrm>
              <a:off x="3742" y="1526"/>
              <a:ext cx="57" cy="62"/>
            </a:xfrm>
            <a:prstGeom prst="rect">
              <a:avLst/>
            </a:prstGeom>
            <a:solidFill>
              <a:srgbClr val="FF99CC"/>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en-US" i="1">
                <a:solidFill>
                  <a:srgbClr val="666699"/>
                </a:solidFill>
                <a:ea typeface="华文新魏" panose="02010800040101010101" pitchFamily="2" charset="-122"/>
              </a:endParaRPr>
            </a:p>
          </p:txBody>
        </p:sp>
        <p:sp>
          <p:nvSpPr>
            <p:cNvPr id="796710" name="Text Box 41">
              <a:extLst>
                <a:ext uri="{FF2B5EF4-FFF2-40B4-BE49-F238E27FC236}">
                  <a16:creationId xmlns:a16="http://schemas.microsoft.com/office/drawing/2014/main" id="{A231977F-03E0-4DF3-926C-BAA3E98774AA}"/>
                </a:ext>
              </a:extLst>
            </p:cNvPr>
            <p:cNvSpPr txBox="1">
              <a:spLocks noChangeAspect="1" noChangeArrowheads="1"/>
            </p:cNvSpPr>
            <p:nvPr/>
          </p:nvSpPr>
          <p:spPr bwMode="auto">
            <a:xfrm>
              <a:off x="1584" y="1763"/>
              <a:ext cx="354"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000">
                  <a:solidFill>
                    <a:srgbClr val="0033CC"/>
                  </a:solidFill>
                  <a:latin typeface="Helvetica" panose="020B0604020202020204" pitchFamily="34" charset="0"/>
                </a:rPr>
                <a:t>DRAM 7</a:t>
              </a:r>
            </a:p>
          </p:txBody>
        </p:sp>
        <p:sp>
          <p:nvSpPr>
            <p:cNvPr id="796711" name="Text Box 42">
              <a:extLst>
                <a:ext uri="{FF2B5EF4-FFF2-40B4-BE49-F238E27FC236}">
                  <a16:creationId xmlns:a16="http://schemas.microsoft.com/office/drawing/2014/main" id="{047FDA46-ECBF-4323-A48B-96B3D08A1287}"/>
                </a:ext>
              </a:extLst>
            </p:cNvPr>
            <p:cNvSpPr txBox="1">
              <a:spLocks noChangeAspect="1" noChangeArrowheads="1"/>
            </p:cNvSpPr>
            <p:nvPr/>
          </p:nvSpPr>
          <p:spPr bwMode="auto">
            <a:xfrm>
              <a:off x="3515" y="1270"/>
              <a:ext cx="355"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000">
                  <a:solidFill>
                    <a:srgbClr val="0033CC"/>
                  </a:solidFill>
                  <a:latin typeface="Helvetica" panose="020B0604020202020204" pitchFamily="34" charset="0"/>
                </a:rPr>
                <a:t>DRAM 0</a:t>
              </a:r>
            </a:p>
          </p:txBody>
        </p:sp>
        <p:grpSp>
          <p:nvGrpSpPr>
            <p:cNvPr id="796712" name="Group 43">
              <a:extLst>
                <a:ext uri="{FF2B5EF4-FFF2-40B4-BE49-F238E27FC236}">
                  <a16:creationId xmlns:a16="http://schemas.microsoft.com/office/drawing/2014/main" id="{501F921D-B8E8-4F3F-9CC4-9D7B92599B35}"/>
                </a:ext>
              </a:extLst>
            </p:cNvPr>
            <p:cNvGrpSpPr>
              <a:grpSpLocks/>
            </p:cNvGrpSpPr>
            <p:nvPr/>
          </p:nvGrpSpPr>
          <p:grpSpPr bwMode="auto">
            <a:xfrm>
              <a:off x="1694" y="2922"/>
              <a:ext cx="2277" cy="415"/>
              <a:chOff x="1477" y="3032"/>
              <a:chExt cx="2564" cy="467"/>
            </a:xfrm>
          </p:grpSpPr>
          <p:sp>
            <p:nvSpPr>
              <p:cNvPr id="796713" name="Text Box 44">
                <a:extLst>
                  <a:ext uri="{FF2B5EF4-FFF2-40B4-BE49-F238E27FC236}">
                    <a16:creationId xmlns:a16="http://schemas.microsoft.com/office/drawing/2014/main" id="{1E382E7A-DBD2-4FFD-B15A-23079DD1D086}"/>
                  </a:ext>
                </a:extLst>
              </p:cNvPr>
              <p:cNvSpPr txBox="1">
                <a:spLocks noChangeAspect="1" noChangeArrowheads="1"/>
              </p:cNvSpPr>
              <p:nvPr/>
            </p:nvSpPr>
            <p:spPr bwMode="auto">
              <a:xfrm>
                <a:off x="3895" y="3032"/>
                <a:ext cx="146"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900">
                    <a:latin typeface="Helvetica" panose="020B0604020202020204" pitchFamily="34" charset="0"/>
                  </a:rPr>
                  <a:t>0</a:t>
                </a:r>
              </a:p>
            </p:txBody>
          </p:sp>
          <p:sp>
            <p:nvSpPr>
              <p:cNvPr id="796714" name="Text Box 45">
                <a:extLst>
                  <a:ext uri="{FF2B5EF4-FFF2-40B4-BE49-F238E27FC236}">
                    <a16:creationId xmlns:a16="http://schemas.microsoft.com/office/drawing/2014/main" id="{4BDB33EB-810B-4113-A0A5-7B3055844DFE}"/>
                  </a:ext>
                </a:extLst>
              </p:cNvPr>
              <p:cNvSpPr txBox="1">
                <a:spLocks noChangeAspect="1" noChangeArrowheads="1"/>
              </p:cNvSpPr>
              <p:nvPr/>
            </p:nvSpPr>
            <p:spPr bwMode="auto">
              <a:xfrm>
                <a:off x="2703" y="3032"/>
                <a:ext cx="18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900">
                    <a:latin typeface="Helvetica" panose="020B0604020202020204" pitchFamily="34" charset="0"/>
                  </a:rPr>
                  <a:t>31</a:t>
                </a:r>
              </a:p>
            </p:txBody>
          </p:sp>
          <p:sp>
            <p:nvSpPr>
              <p:cNvPr id="796715" name="Text Box 46">
                <a:extLst>
                  <a:ext uri="{FF2B5EF4-FFF2-40B4-BE49-F238E27FC236}">
                    <a16:creationId xmlns:a16="http://schemas.microsoft.com/office/drawing/2014/main" id="{FA515E4C-1101-48D4-B77F-A9E6DA1C51BE}"/>
                  </a:ext>
                </a:extLst>
              </p:cNvPr>
              <p:cNvSpPr txBox="1">
                <a:spLocks noChangeAspect="1" noChangeArrowheads="1"/>
              </p:cNvSpPr>
              <p:nvPr/>
            </p:nvSpPr>
            <p:spPr bwMode="auto">
              <a:xfrm>
                <a:off x="3651" y="3032"/>
                <a:ext cx="14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900">
                    <a:latin typeface="Helvetica" panose="020B0604020202020204" pitchFamily="34" charset="0"/>
                  </a:rPr>
                  <a:t>7</a:t>
                </a:r>
              </a:p>
            </p:txBody>
          </p:sp>
          <p:sp>
            <p:nvSpPr>
              <p:cNvPr id="796716" name="Text Box 47">
                <a:extLst>
                  <a:ext uri="{FF2B5EF4-FFF2-40B4-BE49-F238E27FC236}">
                    <a16:creationId xmlns:a16="http://schemas.microsoft.com/office/drawing/2014/main" id="{643711BC-A4F4-437A-9CDC-29F35FDCBF77}"/>
                  </a:ext>
                </a:extLst>
              </p:cNvPr>
              <p:cNvSpPr txBox="1">
                <a:spLocks noChangeAspect="1" noChangeArrowheads="1"/>
              </p:cNvSpPr>
              <p:nvPr/>
            </p:nvSpPr>
            <p:spPr bwMode="auto">
              <a:xfrm>
                <a:off x="3563" y="3032"/>
                <a:ext cx="14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900">
                    <a:latin typeface="Helvetica" panose="020B0604020202020204" pitchFamily="34" charset="0"/>
                  </a:rPr>
                  <a:t>8</a:t>
                </a:r>
              </a:p>
            </p:txBody>
          </p:sp>
          <p:sp>
            <p:nvSpPr>
              <p:cNvPr id="796717" name="Text Box 48">
                <a:extLst>
                  <a:ext uri="{FF2B5EF4-FFF2-40B4-BE49-F238E27FC236}">
                    <a16:creationId xmlns:a16="http://schemas.microsoft.com/office/drawing/2014/main" id="{DE0BA7C0-3DE4-4CD6-BBC5-D97DD3BEC2D8}"/>
                  </a:ext>
                </a:extLst>
              </p:cNvPr>
              <p:cNvSpPr txBox="1">
                <a:spLocks noChangeAspect="1" noChangeArrowheads="1"/>
              </p:cNvSpPr>
              <p:nvPr/>
            </p:nvSpPr>
            <p:spPr bwMode="auto">
              <a:xfrm>
                <a:off x="3317" y="3032"/>
                <a:ext cx="18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900">
                    <a:latin typeface="Helvetica" panose="020B0604020202020204" pitchFamily="34" charset="0"/>
                  </a:rPr>
                  <a:t>15</a:t>
                </a:r>
              </a:p>
            </p:txBody>
          </p:sp>
          <p:sp>
            <p:nvSpPr>
              <p:cNvPr id="796718" name="Text Box 49">
                <a:extLst>
                  <a:ext uri="{FF2B5EF4-FFF2-40B4-BE49-F238E27FC236}">
                    <a16:creationId xmlns:a16="http://schemas.microsoft.com/office/drawing/2014/main" id="{D5B5C256-08D1-46B0-8DBC-DED48A043E6B}"/>
                  </a:ext>
                </a:extLst>
              </p:cNvPr>
              <p:cNvSpPr txBox="1">
                <a:spLocks noChangeAspect="1" noChangeArrowheads="1"/>
              </p:cNvSpPr>
              <p:nvPr/>
            </p:nvSpPr>
            <p:spPr bwMode="auto">
              <a:xfrm>
                <a:off x="3203" y="3032"/>
                <a:ext cx="18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900">
                    <a:latin typeface="Helvetica" panose="020B0604020202020204" pitchFamily="34" charset="0"/>
                  </a:rPr>
                  <a:t>16</a:t>
                </a:r>
              </a:p>
            </p:txBody>
          </p:sp>
          <p:sp>
            <p:nvSpPr>
              <p:cNvPr id="796719" name="Text Box 50">
                <a:extLst>
                  <a:ext uri="{FF2B5EF4-FFF2-40B4-BE49-F238E27FC236}">
                    <a16:creationId xmlns:a16="http://schemas.microsoft.com/office/drawing/2014/main" id="{EFCD678E-6AB6-4F19-8CF6-67A239E286C5}"/>
                  </a:ext>
                </a:extLst>
              </p:cNvPr>
              <p:cNvSpPr txBox="1">
                <a:spLocks noChangeAspect="1" noChangeArrowheads="1"/>
              </p:cNvSpPr>
              <p:nvPr/>
            </p:nvSpPr>
            <p:spPr bwMode="auto">
              <a:xfrm>
                <a:off x="3040" y="3032"/>
                <a:ext cx="18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900">
                    <a:latin typeface="Helvetica" panose="020B0604020202020204" pitchFamily="34" charset="0"/>
                  </a:rPr>
                  <a:t>23</a:t>
                </a:r>
              </a:p>
            </p:txBody>
          </p:sp>
          <p:sp>
            <p:nvSpPr>
              <p:cNvPr id="796720" name="Text Box 51">
                <a:extLst>
                  <a:ext uri="{FF2B5EF4-FFF2-40B4-BE49-F238E27FC236}">
                    <a16:creationId xmlns:a16="http://schemas.microsoft.com/office/drawing/2014/main" id="{DCCCBB1E-2EF0-4732-82D0-F5B10B7E04A8}"/>
                  </a:ext>
                </a:extLst>
              </p:cNvPr>
              <p:cNvSpPr txBox="1">
                <a:spLocks noChangeAspect="1" noChangeArrowheads="1"/>
              </p:cNvSpPr>
              <p:nvPr/>
            </p:nvSpPr>
            <p:spPr bwMode="auto">
              <a:xfrm>
                <a:off x="2934" y="3032"/>
                <a:ext cx="18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900">
                    <a:latin typeface="Helvetica" panose="020B0604020202020204" pitchFamily="34" charset="0"/>
                  </a:rPr>
                  <a:t>24</a:t>
                </a:r>
              </a:p>
            </p:txBody>
          </p:sp>
          <p:sp>
            <p:nvSpPr>
              <p:cNvPr id="796721" name="Text Box 52">
                <a:extLst>
                  <a:ext uri="{FF2B5EF4-FFF2-40B4-BE49-F238E27FC236}">
                    <a16:creationId xmlns:a16="http://schemas.microsoft.com/office/drawing/2014/main" id="{22BA51E5-3CF1-4AD0-BBAF-7D403596E487}"/>
                  </a:ext>
                </a:extLst>
              </p:cNvPr>
              <p:cNvSpPr txBox="1">
                <a:spLocks noChangeAspect="1" noChangeArrowheads="1"/>
              </p:cNvSpPr>
              <p:nvPr/>
            </p:nvSpPr>
            <p:spPr bwMode="auto">
              <a:xfrm>
                <a:off x="2600" y="3032"/>
                <a:ext cx="18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900">
                    <a:latin typeface="Helvetica" panose="020B0604020202020204" pitchFamily="34" charset="0"/>
                  </a:rPr>
                  <a:t>32</a:t>
                </a:r>
              </a:p>
            </p:txBody>
          </p:sp>
          <p:sp>
            <p:nvSpPr>
              <p:cNvPr id="796722" name="Text Box 53">
                <a:extLst>
                  <a:ext uri="{FF2B5EF4-FFF2-40B4-BE49-F238E27FC236}">
                    <a16:creationId xmlns:a16="http://schemas.microsoft.com/office/drawing/2014/main" id="{75D175CA-E2A6-41C0-AD17-007136901CFF}"/>
                  </a:ext>
                </a:extLst>
              </p:cNvPr>
              <p:cNvSpPr txBox="1">
                <a:spLocks noChangeAspect="1" noChangeArrowheads="1"/>
              </p:cNvSpPr>
              <p:nvPr/>
            </p:nvSpPr>
            <p:spPr bwMode="auto">
              <a:xfrm>
                <a:off x="1477" y="3032"/>
                <a:ext cx="18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900">
                    <a:latin typeface="Helvetica" panose="020B0604020202020204" pitchFamily="34" charset="0"/>
                  </a:rPr>
                  <a:t>63</a:t>
                </a:r>
              </a:p>
            </p:txBody>
          </p:sp>
          <p:sp>
            <p:nvSpPr>
              <p:cNvPr id="796723" name="Text Box 54">
                <a:extLst>
                  <a:ext uri="{FF2B5EF4-FFF2-40B4-BE49-F238E27FC236}">
                    <a16:creationId xmlns:a16="http://schemas.microsoft.com/office/drawing/2014/main" id="{337F5B81-0359-45A6-B58A-BD0CF0DE405E}"/>
                  </a:ext>
                </a:extLst>
              </p:cNvPr>
              <p:cNvSpPr txBox="1">
                <a:spLocks noChangeAspect="1" noChangeArrowheads="1"/>
              </p:cNvSpPr>
              <p:nvPr/>
            </p:nvSpPr>
            <p:spPr bwMode="auto">
              <a:xfrm>
                <a:off x="2416" y="3032"/>
                <a:ext cx="18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900">
                    <a:latin typeface="Helvetica" panose="020B0604020202020204" pitchFamily="34" charset="0"/>
                  </a:rPr>
                  <a:t>39</a:t>
                </a:r>
              </a:p>
            </p:txBody>
          </p:sp>
          <p:sp>
            <p:nvSpPr>
              <p:cNvPr id="796724" name="Text Box 55">
                <a:extLst>
                  <a:ext uri="{FF2B5EF4-FFF2-40B4-BE49-F238E27FC236}">
                    <a16:creationId xmlns:a16="http://schemas.microsoft.com/office/drawing/2014/main" id="{D5F1083A-AFEF-488A-AE44-9E8D7F1AE9E4}"/>
                  </a:ext>
                </a:extLst>
              </p:cNvPr>
              <p:cNvSpPr txBox="1">
                <a:spLocks noChangeAspect="1" noChangeArrowheads="1"/>
              </p:cNvSpPr>
              <p:nvPr/>
            </p:nvSpPr>
            <p:spPr bwMode="auto">
              <a:xfrm>
                <a:off x="2292" y="3032"/>
                <a:ext cx="18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900">
                    <a:latin typeface="Helvetica" panose="020B0604020202020204" pitchFamily="34" charset="0"/>
                  </a:rPr>
                  <a:t>40</a:t>
                </a:r>
              </a:p>
            </p:txBody>
          </p:sp>
          <p:sp>
            <p:nvSpPr>
              <p:cNvPr id="796725" name="Text Box 56">
                <a:extLst>
                  <a:ext uri="{FF2B5EF4-FFF2-40B4-BE49-F238E27FC236}">
                    <a16:creationId xmlns:a16="http://schemas.microsoft.com/office/drawing/2014/main" id="{EBD35914-D827-4F43-8354-59790C5E9CAA}"/>
                  </a:ext>
                </a:extLst>
              </p:cNvPr>
              <p:cNvSpPr txBox="1">
                <a:spLocks noChangeAspect="1" noChangeArrowheads="1"/>
              </p:cNvSpPr>
              <p:nvPr/>
            </p:nvSpPr>
            <p:spPr bwMode="auto">
              <a:xfrm>
                <a:off x="2092" y="3032"/>
                <a:ext cx="18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900">
                    <a:latin typeface="Helvetica" panose="020B0604020202020204" pitchFamily="34" charset="0"/>
                  </a:rPr>
                  <a:t>47</a:t>
                </a:r>
              </a:p>
            </p:txBody>
          </p:sp>
          <p:sp>
            <p:nvSpPr>
              <p:cNvPr id="796726" name="Text Box 57">
                <a:extLst>
                  <a:ext uri="{FF2B5EF4-FFF2-40B4-BE49-F238E27FC236}">
                    <a16:creationId xmlns:a16="http://schemas.microsoft.com/office/drawing/2014/main" id="{816DEAC4-AD38-4904-9138-580F8899DE37}"/>
                  </a:ext>
                </a:extLst>
              </p:cNvPr>
              <p:cNvSpPr txBox="1">
                <a:spLocks noChangeAspect="1" noChangeArrowheads="1"/>
              </p:cNvSpPr>
              <p:nvPr/>
            </p:nvSpPr>
            <p:spPr bwMode="auto">
              <a:xfrm>
                <a:off x="1985" y="3032"/>
                <a:ext cx="18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900">
                    <a:latin typeface="Helvetica" panose="020B0604020202020204" pitchFamily="34" charset="0"/>
                  </a:rPr>
                  <a:t>48</a:t>
                </a:r>
              </a:p>
            </p:txBody>
          </p:sp>
          <p:sp>
            <p:nvSpPr>
              <p:cNvPr id="796727" name="Text Box 58">
                <a:extLst>
                  <a:ext uri="{FF2B5EF4-FFF2-40B4-BE49-F238E27FC236}">
                    <a16:creationId xmlns:a16="http://schemas.microsoft.com/office/drawing/2014/main" id="{19A04C31-E53B-4EF4-9684-A585D8B1F8CD}"/>
                  </a:ext>
                </a:extLst>
              </p:cNvPr>
              <p:cNvSpPr txBox="1">
                <a:spLocks noChangeAspect="1" noChangeArrowheads="1"/>
              </p:cNvSpPr>
              <p:nvPr/>
            </p:nvSpPr>
            <p:spPr bwMode="auto">
              <a:xfrm>
                <a:off x="1792" y="3032"/>
                <a:ext cx="18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900">
                    <a:latin typeface="Helvetica" panose="020B0604020202020204" pitchFamily="34" charset="0"/>
                  </a:rPr>
                  <a:t>55</a:t>
                </a:r>
              </a:p>
            </p:txBody>
          </p:sp>
          <p:sp>
            <p:nvSpPr>
              <p:cNvPr id="796728" name="Text Box 59">
                <a:extLst>
                  <a:ext uri="{FF2B5EF4-FFF2-40B4-BE49-F238E27FC236}">
                    <a16:creationId xmlns:a16="http://schemas.microsoft.com/office/drawing/2014/main" id="{5E535999-C853-4143-92F2-BEE7870129CE}"/>
                  </a:ext>
                </a:extLst>
              </p:cNvPr>
              <p:cNvSpPr txBox="1">
                <a:spLocks noChangeAspect="1" noChangeArrowheads="1"/>
              </p:cNvSpPr>
              <p:nvPr/>
            </p:nvSpPr>
            <p:spPr bwMode="auto">
              <a:xfrm>
                <a:off x="1667" y="3032"/>
                <a:ext cx="18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900">
                    <a:latin typeface="Helvetica" panose="020B0604020202020204" pitchFamily="34" charset="0"/>
                  </a:rPr>
                  <a:t>56</a:t>
                </a:r>
              </a:p>
            </p:txBody>
          </p:sp>
          <p:grpSp>
            <p:nvGrpSpPr>
              <p:cNvPr id="796729" name="Group 60">
                <a:extLst>
                  <a:ext uri="{FF2B5EF4-FFF2-40B4-BE49-F238E27FC236}">
                    <a16:creationId xmlns:a16="http://schemas.microsoft.com/office/drawing/2014/main" id="{A2BF6A68-0B6C-4FC9-B0AA-C7357AD31C7A}"/>
                  </a:ext>
                </a:extLst>
              </p:cNvPr>
              <p:cNvGrpSpPr>
                <a:grpSpLocks/>
              </p:cNvGrpSpPr>
              <p:nvPr/>
            </p:nvGrpSpPr>
            <p:grpSpPr bwMode="auto">
              <a:xfrm>
                <a:off x="1536" y="3153"/>
                <a:ext cx="2446" cy="346"/>
                <a:chOff x="1536" y="3153"/>
                <a:chExt cx="2446" cy="346"/>
              </a:xfrm>
            </p:grpSpPr>
            <p:grpSp>
              <p:nvGrpSpPr>
                <p:cNvPr id="796730" name="Group 61">
                  <a:extLst>
                    <a:ext uri="{FF2B5EF4-FFF2-40B4-BE49-F238E27FC236}">
                      <a16:creationId xmlns:a16="http://schemas.microsoft.com/office/drawing/2014/main" id="{DEE80D98-AA12-405D-BD05-221F5D580F73}"/>
                    </a:ext>
                  </a:extLst>
                </p:cNvPr>
                <p:cNvGrpSpPr>
                  <a:grpSpLocks/>
                </p:cNvGrpSpPr>
                <p:nvPr/>
              </p:nvGrpSpPr>
              <p:grpSpPr bwMode="auto">
                <a:xfrm>
                  <a:off x="1536" y="3153"/>
                  <a:ext cx="2446" cy="154"/>
                  <a:chOff x="1536" y="3153"/>
                  <a:chExt cx="2446" cy="154"/>
                </a:xfrm>
              </p:grpSpPr>
              <p:sp>
                <p:nvSpPr>
                  <p:cNvPr id="796731" name="Rectangle 62">
                    <a:extLst>
                      <a:ext uri="{FF2B5EF4-FFF2-40B4-BE49-F238E27FC236}">
                        <a16:creationId xmlns:a16="http://schemas.microsoft.com/office/drawing/2014/main" id="{DD59A648-B653-47E9-9118-13CAA6E2E137}"/>
                      </a:ext>
                    </a:extLst>
                  </p:cNvPr>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en-US" i="1">
                      <a:solidFill>
                        <a:srgbClr val="666699"/>
                      </a:solidFill>
                      <a:ea typeface="华文新魏" panose="02010800040101010101" pitchFamily="2" charset="-122"/>
                    </a:endParaRPr>
                  </a:p>
                </p:txBody>
              </p:sp>
              <p:sp>
                <p:nvSpPr>
                  <p:cNvPr id="796732" name="Rectangle 63">
                    <a:extLst>
                      <a:ext uri="{FF2B5EF4-FFF2-40B4-BE49-F238E27FC236}">
                        <a16:creationId xmlns:a16="http://schemas.microsoft.com/office/drawing/2014/main" id="{87460D8F-6794-40D4-8DC3-68A639505ED2}"/>
                      </a:ext>
                    </a:extLst>
                  </p:cNvPr>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en-US" i="1">
                      <a:solidFill>
                        <a:srgbClr val="666699"/>
                      </a:solidFill>
                      <a:ea typeface="华文新魏" panose="02010800040101010101" pitchFamily="2" charset="-122"/>
                    </a:endParaRPr>
                  </a:p>
                </p:txBody>
              </p:sp>
              <p:sp>
                <p:nvSpPr>
                  <p:cNvPr id="796733" name="Rectangle 64">
                    <a:extLst>
                      <a:ext uri="{FF2B5EF4-FFF2-40B4-BE49-F238E27FC236}">
                        <a16:creationId xmlns:a16="http://schemas.microsoft.com/office/drawing/2014/main" id="{3C6F928C-67F4-4C10-BE8C-A95D7D0D374A}"/>
                      </a:ext>
                    </a:extLst>
                  </p:cNvPr>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en-US" i="1">
                      <a:solidFill>
                        <a:srgbClr val="666699"/>
                      </a:solidFill>
                      <a:ea typeface="华文新魏" panose="02010800040101010101" pitchFamily="2" charset="-122"/>
                    </a:endParaRPr>
                  </a:p>
                </p:txBody>
              </p:sp>
              <p:sp>
                <p:nvSpPr>
                  <p:cNvPr id="796734" name="Rectangle 65">
                    <a:extLst>
                      <a:ext uri="{FF2B5EF4-FFF2-40B4-BE49-F238E27FC236}">
                        <a16:creationId xmlns:a16="http://schemas.microsoft.com/office/drawing/2014/main" id="{3B35431E-9DFD-4A06-B0C2-F212381EEF2E}"/>
                      </a:ext>
                    </a:extLst>
                  </p:cNvPr>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en-US" i="1">
                      <a:solidFill>
                        <a:srgbClr val="666699"/>
                      </a:solidFill>
                      <a:ea typeface="华文新魏" panose="02010800040101010101" pitchFamily="2" charset="-122"/>
                    </a:endParaRPr>
                  </a:p>
                </p:txBody>
              </p:sp>
              <p:sp>
                <p:nvSpPr>
                  <p:cNvPr id="796735" name="Rectangle 66">
                    <a:extLst>
                      <a:ext uri="{FF2B5EF4-FFF2-40B4-BE49-F238E27FC236}">
                        <a16:creationId xmlns:a16="http://schemas.microsoft.com/office/drawing/2014/main" id="{6361176A-95D1-4825-844B-AEC56E5F367C}"/>
                      </a:ext>
                    </a:extLst>
                  </p:cNvPr>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en-US" i="1">
                      <a:solidFill>
                        <a:srgbClr val="666699"/>
                      </a:solidFill>
                      <a:ea typeface="华文新魏" panose="02010800040101010101" pitchFamily="2" charset="-122"/>
                    </a:endParaRPr>
                  </a:p>
                </p:txBody>
              </p:sp>
              <p:sp>
                <p:nvSpPr>
                  <p:cNvPr id="796736" name="Rectangle 67">
                    <a:extLst>
                      <a:ext uri="{FF2B5EF4-FFF2-40B4-BE49-F238E27FC236}">
                        <a16:creationId xmlns:a16="http://schemas.microsoft.com/office/drawing/2014/main" id="{415B5540-F125-4BE3-A835-F40141A67C4D}"/>
                      </a:ext>
                    </a:extLst>
                  </p:cNvPr>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en-US" i="1">
                      <a:solidFill>
                        <a:srgbClr val="666699"/>
                      </a:solidFill>
                      <a:ea typeface="华文新魏" panose="02010800040101010101" pitchFamily="2" charset="-122"/>
                    </a:endParaRPr>
                  </a:p>
                </p:txBody>
              </p:sp>
              <p:sp>
                <p:nvSpPr>
                  <p:cNvPr id="796737" name="Rectangle 68">
                    <a:extLst>
                      <a:ext uri="{FF2B5EF4-FFF2-40B4-BE49-F238E27FC236}">
                        <a16:creationId xmlns:a16="http://schemas.microsoft.com/office/drawing/2014/main" id="{08E8BA69-AFC4-484D-8D23-E95B6A9AC475}"/>
                      </a:ext>
                    </a:extLst>
                  </p:cNvPr>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en-US" i="1">
                      <a:solidFill>
                        <a:srgbClr val="666699"/>
                      </a:solidFill>
                      <a:ea typeface="华文新魏" panose="02010800040101010101" pitchFamily="2" charset="-122"/>
                    </a:endParaRPr>
                  </a:p>
                </p:txBody>
              </p:sp>
              <p:sp>
                <p:nvSpPr>
                  <p:cNvPr id="796738" name="Rectangle 69">
                    <a:extLst>
                      <a:ext uri="{FF2B5EF4-FFF2-40B4-BE49-F238E27FC236}">
                        <a16:creationId xmlns:a16="http://schemas.microsoft.com/office/drawing/2014/main" id="{6D3705F0-6968-47E4-9A73-6F981623F09C}"/>
                      </a:ext>
                    </a:extLst>
                  </p:cNvPr>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en-US" i="1">
                      <a:solidFill>
                        <a:srgbClr val="666699"/>
                      </a:solidFill>
                      <a:ea typeface="华文新魏" panose="02010800040101010101" pitchFamily="2" charset="-122"/>
                    </a:endParaRPr>
                  </a:p>
                </p:txBody>
              </p:sp>
            </p:grpSp>
            <p:sp>
              <p:nvSpPr>
                <p:cNvPr id="796739" name="Text Box 70">
                  <a:extLst>
                    <a:ext uri="{FF2B5EF4-FFF2-40B4-BE49-F238E27FC236}">
                      <a16:creationId xmlns:a16="http://schemas.microsoft.com/office/drawing/2014/main" id="{A8A080FF-1073-4A68-8EEA-4646032CC578}"/>
                    </a:ext>
                  </a:extLst>
                </p:cNvPr>
                <p:cNvSpPr txBox="1">
                  <a:spLocks noChangeAspect="1" noChangeArrowheads="1"/>
                </p:cNvSpPr>
                <p:nvPr/>
              </p:nvSpPr>
              <p:spPr bwMode="auto">
                <a:xfrm>
                  <a:off x="2656" y="3316"/>
                  <a:ext cx="108"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400">
                    <a:latin typeface="Helvetica" panose="020B0604020202020204" pitchFamily="34" charset="0"/>
                  </a:endParaRPr>
                </a:p>
              </p:txBody>
            </p:sp>
          </p:grpSp>
        </p:grpSp>
        <p:grpSp>
          <p:nvGrpSpPr>
            <p:cNvPr id="796740" name="Group 71">
              <a:extLst>
                <a:ext uri="{FF2B5EF4-FFF2-40B4-BE49-F238E27FC236}">
                  <a16:creationId xmlns:a16="http://schemas.microsoft.com/office/drawing/2014/main" id="{DF7A2F5C-2CF6-4810-B344-B195A3859608}"/>
                </a:ext>
              </a:extLst>
            </p:cNvPr>
            <p:cNvGrpSpPr>
              <a:grpSpLocks/>
            </p:cNvGrpSpPr>
            <p:nvPr/>
          </p:nvGrpSpPr>
          <p:grpSpPr bwMode="auto">
            <a:xfrm>
              <a:off x="1850" y="1585"/>
              <a:ext cx="2117" cy="1330"/>
              <a:chOff x="1652" y="1527"/>
              <a:chExt cx="2383" cy="1497"/>
            </a:xfrm>
          </p:grpSpPr>
          <p:grpSp>
            <p:nvGrpSpPr>
              <p:cNvPr id="796741" name="Group 72">
                <a:extLst>
                  <a:ext uri="{FF2B5EF4-FFF2-40B4-BE49-F238E27FC236}">
                    <a16:creationId xmlns:a16="http://schemas.microsoft.com/office/drawing/2014/main" id="{1C053E0B-D72B-4076-8E0D-420033CCFB44}"/>
                  </a:ext>
                </a:extLst>
              </p:cNvPr>
              <p:cNvGrpSpPr>
                <a:grpSpLocks/>
              </p:cNvGrpSpPr>
              <p:nvPr/>
            </p:nvGrpSpPr>
            <p:grpSpPr bwMode="auto">
              <a:xfrm>
                <a:off x="1677" y="1527"/>
                <a:ext cx="2137" cy="1497"/>
                <a:chOff x="1677" y="1527"/>
                <a:chExt cx="2137" cy="1497"/>
              </a:xfrm>
            </p:grpSpPr>
            <p:sp>
              <p:nvSpPr>
                <p:cNvPr id="796742" name="Line 73">
                  <a:extLst>
                    <a:ext uri="{FF2B5EF4-FFF2-40B4-BE49-F238E27FC236}">
                      <a16:creationId xmlns:a16="http://schemas.microsoft.com/office/drawing/2014/main" id="{6CE4F4FD-724C-43AF-AC72-124A14C09E8D}"/>
                    </a:ext>
                  </a:extLst>
                </p:cNvPr>
                <p:cNvSpPr>
                  <a:spLocks noChangeAspect="1" noChangeShapeType="1"/>
                </p:cNvSpPr>
                <p:nvPr/>
              </p:nvSpPr>
              <p:spPr bwMode="auto">
                <a:xfrm>
                  <a:off x="3814" y="1527"/>
                  <a:ext cx="0" cy="1497"/>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6743" name="Line 74">
                  <a:extLst>
                    <a:ext uri="{FF2B5EF4-FFF2-40B4-BE49-F238E27FC236}">
                      <a16:creationId xmlns:a16="http://schemas.microsoft.com/office/drawing/2014/main" id="{24500EB8-C004-424E-BFFE-9054C62334CA}"/>
                    </a:ext>
                  </a:extLst>
                </p:cNvPr>
                <p:cNvSpPr>
                  <a:spLocks noChangeAspect="1" noChangeShapeType="1"/>
                </p:cNvSpPr>
                <p:nvPr/>
              </p:nvSpPr>
              <p:spPr bwMode="auto">
                <a:xfrm>
                  <a:off x="3513" y="1604"/>
                  <a:ext cx="0" cy="1414"/>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6744" name="Line 75">
                  <a:extLst>
                    <a:ext uri="{FF2B5EF4-FFF2-40B4-BE49-F238E27FC236}">
                      <a16:creationId xmlns:a16="http://schemas.microsoft.com/office/drawing/2014/main" id="{65D04B6F-DB35-4710-89B2-1EA6181BFECE}"/>
                    </a:ext>
                  </a:extLst>
                </p:cNvPr>
                <p:cNvSpPr>
                  <a:spLocks noChangeAspect="1" noChangeShapeType="1"/>
                </p:cNvSpPr>
                <p:nvPr/>
              </p:nvSpPr>
              <p:spPr bwMode="auto">
                <a:xfrm flipH="1">
                  <a:off x="3206" y="1680"/>
                  <a:ext cx="0" cy="1344"/>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6745" name="Line 76">
                  <a:extLst>
                    <a:ext uri="{FF2B5EF4-FFF2-40B4-BE49-F238E27FC236}">
                      <a16:creationId xmlns:a16="http://schemas.microsoft.com/office/drawing/2014/main" id="{BDA6B443-940D-4A3D-8B9C-F8C4F106C18D}"/>
                    </a:ext>
                  </a:extLst>
                </p:cNvPr>
                <p:cNvSpPr>
                  <a:spLocks noChangeAspect="1" noChangeShapeType="1"/>
                </p:cNvSpPr>
                <p:nvPr/>
              </p:nvSpPr>
              <p:spPr bwMode="auto">
                <a:xfrm>
                  <a:off x="2905" y="1757"/>
                  <a:ext cx="0" cy="1261"/>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6746" name="Line 77">
                  <a:extLst>
                    <a:ext uri="{FF2B5EF4-FFF2-40B4-BE49-F238E27FC236}">
                      <a16:creationId xmlns:a16="http://schemas.microsoft.com/office/drawing/2014/main" id="{7A8B92DA-D1ED-447E-BF41-7576098F352C}"/>
                    </a:ext>
                  </a:extLst>
                </p:cNvPr>
                <p:cNvSpPr>
                  <a:spLocks noChangeAspect="1" noChangeShapeType="1"/>
                </p:cNvSpPr>
                <p:nvPr/>
              </p:nvSpPr>
              <p:spPr bwMode="auto">
                <a:xfrm>
                  <a:off x="2592" y="1834"/>
                  <a:ext cx="0" cy="119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6747" name="Line 78">
                  <a:extLst>
                    <a:ext uri="{FF2B5EF4-FFF2-40B4-BE49-F238E27FC236}">
                      <a16:creationId xmlns:a16="http://schemas.microsoft.com/office/drawing/2014/main" id="{064AEBBC-2F9A-460B-A45F-A5FDA68A7CF1}"/>
                    </a:ext>
                  </a:extLst>
                </p:cNvPr>
                <p:cNvSpPr>
                  <a:spLocks noChangeAspect="1" noChangeShapeType="1"/>
                </p:cNvSpPr>
                <p:nvPr/>
              </p:nvSpPr>
              <p:spPr bwMode="auto">
                <a:xfrm>
                  <a:off x="2278" y="1911"/>
                  <a:ext cx="0" cy="1113"/>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6748" name="Line 79">
                  <a:extLst>
                    <a:ext uri="{FF2B5EF4-FFF2-40B4-BE49-F238E27FC236}">
                      <a16:creationId xmlns:a16="http://schemas.microsoft.com/office/drawing/2014/main" id="{24C08A2C-CE1A-4605-86FE-CD89EBED8ABA}"/>
                    </a:ext>
                  </a:extLst>
                </p:cNvPr>
                <p:cNvSpPr>
                  <a:spLocks noChangeAspect="1" noChangeShapeType="1"/>
                </p:cNvSpPr>
                <p:nvPr/>
              </p:nvSpPr>
              <p:spPr bwMode="auto">
                <a:xfrm flipH="1">
                  <a:off x="1971" y="1988"/>
                  <a:ext cx="0" cy="1036"/>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6749" name="Line 80">
                  <a:extLst>
                    <a:ext uri="{FF2B5EF4-FFF2-40B4-BE49-F238E27FC236}">
                      <a16:creationId xmlns:a16="http://schemas.microsoft.com/office/drawing/2014/main" id="{E400AB87-621E-4D65-898B-9D2010571222}"/>
                    </a:ext>
                  </a:extLst>
                </p:cNvPr>
                <p:cNvSpPr>
                  <a:spLocks noChangeAspect="1" noChangeShapeType="1"/>
                </p:cNvSpPr>
                <p:nvPr/>
              </p:nvSpPr>
              <p:spPr bwMode="auto">
                <a:xfrm>
                  <a:off x="1677" y="2064"/>
                  <a:ext cx="0" cy="954"/>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796750" name="Text Box 81">
                <a:extLst>
                  <a:ext uri="{FF2B5EF4-FFF2-40B4-BE49-F238E27FC236}">
                    <a16:creationId xmlns:a16="http://schemas.microsoft.com/office/drawing/2014/main" id="{3C9B7720-5ECA-4610-B8B6-C4B03E88331C}"/>
                  </a:ext>
                </a:extLst>
              </p:cNvPr>
              <p:cNvSpPr txBox="1">
                <a:spLocks noChangeAspect="1" noChangeArrowheads="1"/>
              </p:cNvSpPr>
              <p:nvPr/>
            </p:nvSpPr>
            <p:spPr bwMode="auto">
              <a:xfrm>
                <a:off x="3792" y="2521"/>
                <a:ext cx="24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latin typeface="Helvetica" panose="020B0604020202020204" pitchFamily="34" charset="0"/>
                  </a:rPr>
                  <a:t>bits</a:t>
                </a:r>
              </a:p>
              <a:p>
                <a:r>
                  <a:rPr lang="en-US" altLang="zh-CN" sz="1000">
                    <a:latin typeface="Helvetica" panose="020B0604020202020204" pitchFamily="34" charset="0"/>
                  </a:rPr>
                  <a:t>0-7</a:t>
                </a:r>
              </a:p>
            </p:txBody>
          </p:sp>
          <p:sp>
            <p:nvSpPr>
              <p:cNvPr id="796751" name="Text Box 82">
                <a:extLst>
                  <a:ext uri="{FF2B5EF4-FFF2-40B4-BE49-F238E27FC236}">
                    <a16:creationId xmlns:a16="http://schemas.microsoft.com/office/drawing/2014/main" id="{96AD8FFC-E21C-4C20-A91C-163D5E9FFC4A}"/>
                  </a:ext>
                </a:extLst>
              </p:cNvPr>
              <p:cNvSpPr txBox="1">
                <a:spLocks noChangeAspect="1" noChangeArrowheads="1"/>
              </p:cNvSpPr>
              <p:nvPr/>
            </p:nvSpPr>
            <p:spPr bwMode="auto">
              <a:xfrm>
                <a:off x="3494" y="2521"/>
                <a:ext cx="26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latin typeface="Helvetica" panose="020B0604020202020204" pitchFamily="34" charset="0"/>
                  </a:rPr>
                  <a:t>bits</a:t>
                </a:r>
              </a:p>
              <a:p>
                <a:r>
                  <a:rPr lang="en-US" altLang="zh-CN" sz="1000">
                    <a:latin typeface="Helvetica" panose="020B0604020202020204" pitchFamily="34" charset="0"/>
                  </a:rPr>
                  <a:t>8-15</a:t>
                </a:r>
              </a:p>
            </p:txBody>
          </p:sp>
          <p:sp>
            <p:nvSpPr>
              <p:cNvPr id="796752" name="Text Box 83">
                <a:extLst>
                  <a:ext uri="{FF2B5EF4-FFF2-40B4-BE49-F238E27FC236}">
                    <a16:creationId xmlns:a16="http://schemas.microsoft.com/office/drawing/2014/main" id="{AEF1A6F2-0E05-4755-AE2C-058903ADBC67}"/>
                  </a:ext>
                </a:extLst>
              </p:cNvPr>
              <p:cNvSpPr txBox="1">
                <a:spLocks noChangeAspect="1" noChangeArrowheads="1"/>
              </p:cNvSpPr>
              <p:nvPr/>
            </p:nvSpPr>
            <p:spPr bwMode="auto">
              <a:xfrm>
                <a:off x="3186" y="2521"/>
                <a:ext cx="30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latin typeface="Helvetica" panose="020B0604020202020204" pitchFamily="34" charset="0"/>
                  </a:rPr>
                  <a:t>bits</a:t>
                </a:r>
              </a:p>
              <a:p>
                <a:r>
                  <a:rPr lang="en-US" altLang="zh-CN" sz="1000">
                    <a:latin typeface="Helvetica" panose="020B0604020202020204" pitchFamily="34" charset="0"/>
                  </a:rPr>
                  <a:t>16-23</a:t>
                </a:r>
              </a:p>
            </p:txBody>
          </p:sp>
          <p:sp>
            <p:nvSpPr>
              <p:cNvPr id="796753" name="Text Box 84">
                <a:extLst>
                  <a:ext uri="{FF2B5EF4-FFF2-40B4-BE49-F238E27FC236}">
                    <a16:creationId xmlns:a16="http://schemas.microsoft.com/office/drawing/2014/main" id="{2E374810-AF66-4ADE-B833-FB99D78C2497}"/>
                  </a:ext>
                </a:extLst>
              </p:cNvPr>
              <p:cNvSpPr txBox="1">
                <a:spLocks noChangeAspect="1" noChangeArrowheads="1"/>
              </p:cNvSpPr>
              <p:nvPr/>
            </p:nvSpPr>
            <p:spPr bwMode="auto">
              <a:xfrm>
                <a:off x="2879" y="2521"/>
                <a:ext cx="30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latin typeface="Helvetica" panose="020B0604020202020204" pitchFamily="34" charset="0"/>
                  </a:rPr>
                  <a:t>bits</a:t>
                </a:r>
              </a:p>
              <a:p>
                <a:r>
                  <a:rPr lang="en-US" altLang="zh-CN" sz="1000">
                    <a:latin typeface="Helvetica" panose="020B0604020202020204" pitchFamily="34" charset="0"/>
                  </a:rPr>
                  <a:t>24-31</a:t>
                </a:r>
              </a:p>
            </p:txBody>
          </p:sp>
          <p:sp>
            <p:nvSpPr>
              <p:cNvPr id="796754" name="Text Box 85">
                <a:extLst>
                  <a:ext uri="{FF2B5EF4-FFF2-40B4-BE49-F238E27FC236}">
                    <a16:creationId xmlns:a16="http://schemas.microsoft.com/office/drawing/2014/main" id="{77FD5312-E5C5-4D9B-9CF4-A2ADD883573A}"/>
                  </a:ext>
                </a:extLst>
              </p:cNvPr>
              <p:cNvSpPr txBox="1">
                <a:spLocks noChangeAspect="1" noChangeArrowheads="1"/>
              </p:cNvSpPr>
              <p:nvPr/>
            </p:nvSpPr>
            <p:spPr bwMode="auto">
              <a:xfrm>
                <a:off x="2572" y="2521"/>
                <a:ext cx="30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latin typeface="Helvetica" panose="020B0604020202020204" pitchFamily="34" charset="0"/>
                  </a:rPr>
                  <a:t>bits</a:t>
                </a:r>
              </a:p>
              <a:p>
                <a:r>
                  <a:rPr lang="en-US" altLang="zh-CN" sz="1000">
                    <a:latin typeface="Helvetica" panose="020B0604020202020204" pitchFamily="34" charset="0"/>
                  </a:rPr>
                  <a:t>32-39</a:t>
                </a:r>
              </a:p>
            </p:txBody>
          </p:sp>
          <p:sp>
            <p:nvSpPr>
              <p:cNvPr id="796755" name="Text Box 86">
                <a:extLst>
                  <a:ext uri="{FF2B5EF4-FFF2-40B4-BE49-F238E27FC236}">
                    <a16:creationId xmlns:a16="http://schemas.microsoft.com/office/drawing/2014/main" id="{11E29A78-27DC-4760-BF34-D4D13B035AB8}"/>
                  </a:ext>
                </a:extLst>
              </p:cNvPr>
              <p:cNvSpPr txBox="1">
                <a:spLocks noChangeAspect="1" noChangeArrowheads="1"/>
              </p:cNvSpPr>
              <p:nvPr/>
            </p:nvSpPr>
            <p:spPr bwMode="auto">
              <a:xfrm>
                <a:off x="2248" y="2521"/>
                <a:ext cx="30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latin typeface="Helvetica" panose="020B0604020202020204" pitchFamily="34" charset="0"/>
                  </a:rPr>
                  <a:t>bits</a:t>
                </a:r>
              </a:p>
              <a:p>
                <a:r>
                  <a:rPr lang="en-US" altLang="zh-CN" sz="1000">
                    <a:latin typeface="Helvetica" panose="020B0604020202020204" pitchFamily="34" charset="0"/>
                  </a:rPr>
                  <a:t>40-47</a:t>
                </a:r>
              </a:p>
            </p:txBody>
          </p:sp>
          <p:sp>
            <p:nvSpPr>
              <p:cNvPr id="796756" name="Text Box 87">
                <a:extLst>
                  <a:ext uri="{FF2B5EF4-FFF2-40B4-BE49-F238E27FC236}">
                    <a16:creationId xmlns:a16="http://schemas.microsoft.com/office/drawing/2014/main" id="{0AE2C3F0-7872-4DE4-8853-74822FF85EB4}"/>
                  </a:ext>
                </a:extLst>
              </p:cNvPr>
              <p:cNvSpPr txBox="1">
                <a:spLocks noChangeAspect="1" noChangeArrowheads="1"/>
              </p:cNvSpPr>
              <p:nvPr/>
            </p:nvSpPr>
            <p:spPr bwMode="auto">
              <a:xfrm>
                <a:off x="1939" y="2521"/>
                <a:ext cx="30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latin typeface="Helvetica" panose="020B0604020202020204" pitchFamily="34" charset="0"/>
                  </a:rPr>
                  <a:t>bits</a:t>
                </a:r>
              </a:p>
              <a:p>
                <a:r>
                  <a:rPr lang="en-US" altLang="zh-CN" sz="1000">
                    <a:latin typeface="Helvetica" panose="020B0604020202020204" pitchFamily="34" charset="0"/>
                  </a:rPr>
                  <a:t>48-55</a:t>
                </a:r>
              </a:p>
            </p:txBody>
          </p:sp>
          <p:sp>
            <p:nvSpPr>
              <p:cNvPr id="796757" name="Text Box 88">
                <a:extLst>
                  <a:ext uri="{FF2B5EF4-FFF2-40B4-BE49-F238E27FC236}">
                    <a16:creationId xmlns:a16="http://schemas.microsoft.com/office/drawing/2014/main" id="{9CA18454-1F7F-40B9-928A-A635DC1DBF90}"/>
                  </a:ext>
                </a:extLst>
              </p:cNvPr>
              <p:cNvSpPr txBox="1">
                <a:spLocks noChangeAspect="1" noChangeArrowheads="1"/>
              </p:cNvSpPr>
              <p:nvPr/>
            </p:nvSpPr>
            <p:spPr bwMode="auto">
              <a:xfrm>
                <a:off x="1652" y="2521"/>
                <a:ext cx="30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latin typeface="Helvetica" panose="020B0604020202020204" pitchFamily="34" charset="0"/>
                  </a:rPr>
                  <a:t>bits</a:t>
                </a:r>
              </a:p>
              <a:p>
                <a:r>
                  <a:rPr lang="en-US" altLang="zh-CN" sz="1000">
                    <a:latin typeface="Helvetica" panose="020B0604020202020204" pitchFamily="34" charset="0"/>
                  </a:rPr>
                  <a:t>56-63</a:t>
                </a:r>
              </a:p>
            </p:txBody>
          </p:sp>
        </p:grpSp>
        <p:sp>
          <p:nvSpPr>
            <p:cNvPr id="570457" name="AutoShape 89">
              <a:extLst>
                <a:ext uri="{FF2B5EF4-FFF2-40B4-BE49-F238E27FC236}">
                  <a16:creationId xmlns:a16="http://schemas.microsoft.com/office/drawing/2014/main" id="{EFA06381-33B2-4492-844F-57B8C597F0A8}"/>
                </a:ext>
              </a:extLst>
            </p:cNvPr>
            <p:cNvSpPr>
              <a:spLocks noChangeAspect="1" noChangeArrowheads="1"/>
            </p:cNvSpPr>
            <p:nvPr/>
          </p:nvSpPr>
          <p:spPr bwMode="auto">
            <a:xfrm>
              <a:off x="2582" y="3495"/>
              <a:ext cx="478" cy="441"/>
            </a:xfrm>
            <a:prstGeom prst="downArrow">
              <a:avLst>
                <a:gd name="adj1" fmla="val 50000"/>
                <a:gd name="adj2" fmla="val 25000"/>
              </a:avLst>
            </a:prstGeom>
            <a:solidFill>
              <a:srgbClr val="FF99CC"/>
            </a:solidFill>
            <a:ln w="12700">
              <a:solidFill>
                <a:srgbClr val="000004"/>
              </a:solidFill>
              <a:miter lim="800000"/>
              <a:headEnd/>
              <a:tailEnd/>
            </a:ln>
            <a:effectLst>
              <a:outerShdw dist="35921" dir="2700000" algn="ctr" rotWithShape="0">
                <a:srgbClr val="000004"/>
              </a:outerShdw>
            </a:effectLst>
          </p:spPr>
          <p:txBody>
            <a:bodyPr wrap="none" anchor="ctr"/>
            <a:lstStyle/>
            <a:p>
              <a:pPr eaLnBrk="1" hangingPunct="1">
                <a:spcBef>
                  <a:spcPct val="50000"/>
                </a:spcBef>
                <a:defRPr/>
              </a:pPr>
              <a:endParaRPr kumimoji="1" lang="zh-CN" altLang="en-US" i="1">
                <a:solidFill>
                  <a:srgbClr val="666699"/>
                </a:solidFill>
                <a:latin typeface="Arial" pitchFamily="34" charset="0"/>
                <a:ea typeface="华文新魏" pitchFamily="2" charset="-122"/>
              </a:endParaRPr>
            </a:p>
          </p:txBody>
        </p:sp>
        <p:sp>
          <p:nvSpPr>
            <p:cNvPr id="796759" name="Text Box 90">
              <a:extLst>
                <a:ext uri="{FF2B5EF4-FFF2-40B4-BE49-F238E27FC236}">
                  <a16:creationId xmlns:a16="http://schemas.microsoft.com/office/drawing/2014/main" id="{CD9D8C3F-687A-40D7-A5F9-BB49DCA09E02}"/>
                </a:ext>
              </a:extLst>
            </p:cNvPr>
            <p:cNvSpPr txBox="1">
              <a:spLocks noChangeAspect="1" noChangeArrowheads="1"/>
            </p:cNvSpPr>
            <p:nvPr/>
          </p:nvSpPr>
          <p:spPr bwMode="auto">
            <a:xfrm>
              <a:off x="3100" y="3656"/>
              <a:ext cx="83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ea typeface="黑体" panose="02010609060101010101" pitchFamily="49" charset="-122"/>
                </a:rPr>
                <a:t> 最多读64位</a:t>
              </a:r>
            </a:p>
          </p:txBody>
        </p:sp>
        <p:grpSp>
          <p:nvGrpSpPr>
            <p:cNvPr id="796760" name="Group 91">
              <a:extLst>
                <a:ext uri="{FF2B5EF4-FFF2-40B4-BE49-F238E27FC236}">
                  <a16:creationId xmlns:a16="http://schemas.microsoft.com/office/drawing/2014/main" id="{A62C82F4-5A5D-432F-BAA5-6B201C72F4E5}"/>
                </a:ext>
              </a:extLst>
            </p:cNvPr>
            <p:cNvGrpSpPr>
              <a:grpSpLocks/>
            </p:cNvGrpSpPr>
            <p:nvPr/>
          </p:nvGrpSpPr>
          <p:grpSpPr bwMode="auto">
            <a:xfrm>
              <a:off x="1695" y="2922"/>
              <a:ext cx="2277" cy="432"/>
              <a:chOff x="1478" y="3032"/>
              <a:chExt cx="2564" cy="487"/>
            </a:xfrm>
          </p:grpSpPr>
          <p:sp>
            <p:nvSpPr>
              <p:cNvPr id="796761" name="Text Box 92">
                <a:extLst>
                  <a:ext uri="{FF2B5EF4-FFF2-40B4-BE49-F238E27FC236}">
                    <a16:creationId xmlns:a16="http://schemas.microsoft.com/office/drawing/2014/main" id="{A736074F-358B-4AB9-9986-439A3C176D50}"/>
                  </a:ext>
                </a:extLst>
              </p:cNvPr>
              <p:cNvSpPr txBox="1">
                <a:spLocks noChangeAspect="1" noChangeArrowheads="1"/>
              </p:cNvSpPr>
              <p:nvPr/>
            </p:nvSpPr>
            <p:spPr bwMode="auto">
              <a:xfrm>
                <a:off x="3896" y="3032"/>
                <a:ext cx="146"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900">
                    <a:latin typeface="Helvetica" panose="020B0604020202020204" pitchFamily="34" charset="0"/>
                  </a:rPr>
                  <a:t>0</a:t>
                </a:r>
              </a:p>
            </p:txBody>
          </p:sp>
          <p:sp>
            <p:nvSpPr>
              <p:cNvPr id="796762" name="Text Box 93">
                <a:extLst>
                  <a:ext uri="{FF2B5EF4-FFF2-40B4-BE49-F238E27FC236}">
                    <a16:creationId xmlns:a16="http://schemas.microsoft.com/office/drawing/2014/main" id="{8CC12E55-91C9-4957-8DB5-8E4C46E7665B}"/>
                  </a:ext>
                </a:extLst>
              </p:cNvPr>
              <p:cNvSpPr txBox="1">
                <a:spLocks noChangeAspect="1" noChangeArrowheads="1"/>
              </p:cNvSpPr>
              <p:nvPr/>
            </p:nvSpPr>
            <p:spPr bwMode="auto">
              <a:xfrm>
                <a:off x="2705" y="3032"/>
                <a:ext cx="18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900">
                    <a:latin typeface="Helvetica" panose="020B0604020202020204" pitchFamily="34" charset="0"/>
                  </a:rPr>
                  <a:t>31</a:t>
                </a:r>
              </a:p>
            </p:txBody>
          </p:sp>
          <p:sp>
            <p:nvSpPr>
              <p:cNvPr id="796763" name="Text Box 94">
                <a:extLst>
                  <a:ext uri="{FF2B5EF4-FFF2-40B4-BE49-F238E27FC236}">
                    <a16:creationId xmlns:a16="http://schemas.microsoft.com/office/drawing/2014/main" id="{07C6DD69-6F9E-430D-A38D-153D48514666}"/>
                  </a:ext>
                </a:extLst>
              </p:cNvPr>
              <p:cNvSpPr txBox="1">
                <a:spLocks noChangeAspect="1" noChangeArrowheads="1"/>
              </p:cNvSpPr>
              <p:nvPr/>
            </p:nvSpPr>
            <p:spPr bwMode="auto">
              <a:xfrm>
                <a:off x="3651" y="3032"/>
                <a:ext cx="146"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900">
                    <a:latin typeface="Helvetica" panose="020B0604020202020204" pitchFamily="34" charset="0"/>
                  </a:rPr>
                  <a:t>7</a:t>
                </a:r>
              </a:p>
            </p:txBody>
          </p:sp>
          <p:sp>
            <p:nvSpPr>
              <p:cNvPr id="796764" name="Text Box 95">
                <a:extLst>
                  <a:ext uri="{FF2B5EF4-FFF2-40B4-BE49-F238E27FC236}">
                    <a16:creationId xmlns:a16="http://schemas.microsoft.com/office/drawing/2014/main" id="{27B3441A-3900-4B2F-8EC0-E632D4475672}"/>
                  </a:ext>
                </a:extLst>
              </p:cNvPr>
              <p:cNvSpPr txBox="1">
                <a:spLocks noChangeAspect="1" noChangeArrowheads="1"/>
              </p:cNvSpPr>
              <p:nvPr/>
            </p:nvSpPr>
            <p:spPr bwMode="auto">
              <a:xfrm>
                <a:off x="3560" y="3032"/>
                <a:ext cx="14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900">
                    <a:latin typeface="Helvetica" panose="020B0604020202020204" pitchFamily="34" charset="0"/>
                  </a:rPr>
                  <a:t>8</a:t>
                </a:r>
              </a:p>
            </p:txBody>
          </p:sp>
          <p:sp>
            <p:nvSpPr>
              <p:cNvPr id="796765" name="Text Box 96">
                <a:extLst>
                  <a:ext uri="{FF2B5EF4-FFF2-40B4-BE49-F238E27FC236}">
                    <a16:creationId xmlns:a16="http://schemas.microsoft.com/office/drawing/2014/main" id="{6EFE4ABB-5A42-4AD5-AAFC-4C7E635C62C9}"/>
                  </a:ext>
                </a:extLst>
              </p:cNvPr>
              <p:cNvSpPr txBox="1">
                <a:spLocks noChangeAspect="1" noChangeArrowheads="1"/>
              </p:cNvSpPr>
              <p:nvPr/>
            </p:nvSpPr>
            <p:spPr bwMode="auto">
              <a:xfrm>
                <a:off x="3318" y="3032"/>
                <a:ext cx="18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900">
                    <a:latin typeface="Helvetica" panose="020B0604020202020204" pitchFamily="34" charset="0"/>
                  </a:rPr>
                  <a:t>15</a:t>
                </a:r>
              </a:p>
            </p:txBody>
          </p:sp>
          <p:sp>
            <p:nvSpPr>
              <p:cNvPr id="796766" name="Text Box 97">
                <a:extLst>
                  <a:ext uri="{FF2B5EF4-FFF2-40B4-BE49-F238E27FC236}">
                    <a16:creationId xmlns:a16="http://schemas.microsoft.com/office/drawing/2014/main" id="{4505E387-F57C-48D9-908D-8284BB25480B}"/>
                  </a:ext>
                </a:extLst>
              </p:cNvPr>
              <p:cNvSpPr txBox="1">
                <a:spLocks noChangeAspect="1" noChangeArrowheads="1"/>
              </p:cNvSpPr>
              <p:nvPr/>
            </p:nvSpPr>
            <p:spPr bwMode="auto">
              <a:xfrm>
                <a:off x="3205" y="3032"/>
                <a:ext cx="18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900">
                    <a:latin typeface="Helvetica" panose="020B0604020202020204" pitchFamily="34" charset="0"/>
                  </a:rPr>
                  <a:t>16</a:t>
                </a:r>
              </a:p>
            </p:txBody>
          </p:sp>
          <p:sp>
            <p:nvSpPr>
              <p:cNvPr id="796767" name="Text Box 98">
                <a:extLst>
                  <a:ext uri="{FF2B5EF4-FFF2-40B4-BE49-F238E27FC236}">
                    <a16:creationId xmlns:a16="http://schemas.microsoft.com/office/drawing/2014/main" id="{44D14BDF-FCE8-4E55-A5C5-5D93A27C86FD}"/>
                  </a:ext>
                </a:extLst>
              </p:cNvPr>
              <p:cNvSpPr txBox="1">
                <a:spLocks noChangeAspect="1" noChangeArrowheads="1"/>
              </p:cNvSpPr>
              <p:nvPr/>
            </p:nvSpPr>
            <p:spPr bwMode="auto">
              <a:xfrm>
                <a:off x="3041" y="3032"/>
                <a:ext cx="18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900">
                    <a:latin typeface="Helvetica" panose="020B0604020202020204" pitchFamily="34" charset="0"/>
                  </a:rPr>
                  <a:t>23</a:t>
                </a:r>
              </a:p>
            </p:txBody>
          </p:sp>
          <p:sp>
            <p:nvSpPr>
              <p:cNvPr id="796768" name="Text Box 99">
                <a:extLst>
                  <a:ext uri="{FF2B5EF4-FFF2-40B4-BE49-F238E27FC236}">
                    <a16:creationId xmlns:a16="http://schemas.microsoft.com/office/drawing/2014/main" id="{576759E8-2D3D-4037-91EE-4F088E948AEE}"/>
                  </a:ext>
                </a:extLst>
              </p:cNvPr>
              <p:cNvSpPr txBox="1">
                <a:spLocks noChangeAspect="1" noChangeArrowheads="1"/>
              </p:cNvSpPr>
              <p:nvPr/>
            </p:nvSpPr>
            <p:spPr bwMode="auto">
              <a:xfrm>
                <a:off x="2933" y="3032"/>
                <a:ext cx="18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900">
                    <a:latin typeface="Helvetica" panose="020B0604020202020204" pitchFamily="34" charset="0"/>
                  </a:rPr>
                  <a:t>24</a:t>
                </a:r>
              </a:p>
            </p:txBody>
          </p:sp>
          <p:sp>
            <p:nvSpPr>
              <p:cNvPr id="796769" name="Text Box 100">
                <a:extLst>
                  <a:ext uri="{FF2B5EF4-FFF2-40B4-BE49-F238E27FC236}">
                    <a16:creationId xmlns:a16="http://schemas.microsoft.com/office/drawing/2014/main" id="{0D71B470-D765-4F45-95B0-3E4C4CE556FE}"/>
                  </a:ext>
                </a:extLst>
              </p:cNvPr>
              <p:cNvSpPr txBox="1">
                <a:spLocks noChangeAspect="1" noChangeArrowheads="1"/>
              </p:cNvSpPr>
              <p:nvPr/>
            </p:nvSpPr>
            <p:spPr bwMode="auto">
              <a:xfrm>
                <a:off x="2601" y="3032"/>
                <a:ext cx="18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900">
                    <a:latin typeface="Helvetica" panose="020B0604020202020204" pitchFamily="34" charset="0"/>
                  </a:rPr>
                  <a:t>32</a:t>
                </a:r>
              </a:p>
            </p:txBody>
          </p:sp>
          <p:sp>
            <p:nvSpPr>
              <p:cNvPr id="796770" name="Text Box 101">
                <a:extLst>
                  <a:ext uri="{FF2B5EF4-FFF2-40B4-BE49-F238E27FC236}">
                    <a16:creationId xmlns:a16="http://schemas.microsoft.com/office/drawing/2014/main" id="{0B5260A5-9734-4E08-A3ED-2A9FAD81529D}"/>
                  </a:ext>
                </a:extLst>
              </p:cNvPr>
              <p:cNvSpPr txBox="1">
                <a:spLocks noChangeAspect="1" noChangeArrowheads="1"/>
              </p:cNvSpPr>
              <p:nvPr/>
            </p:nvSpPr>
            <p:spPr bwMode="auto">
              <a:xfrm>
                <a:off x="1478" y="3032"/>
                <a:ext cx="18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900">
                    <a:latin typeface="Helvetica" panose="020B0604020202020204" pitchFamily="34" charset="0"/>
                  </a:rPr>
                  <a:t>63</a:t>
                </a:r>
              </a:p>
            </p:txBody>
          </p:sp>
          <p:sp>
            <p:nvSpPr>
              <p:cNvPr id="796771" name="Text Box 102">
                <a:extLst>
                  <a:ext uri="{FF2B5EF4-FFF2-40B4-BE49-F238E27FC236}">
                    <a16:creationId xmlns:a16="http://schemas.microsoft.com/office/drawing/2014/main" id="{824B2815-E501-4E3A-A07D-7955EDAAA4BB}"/>
                  </a:ext>
                </a:extLst>
              </p:cNvPr>
              <p:cNvSpPr txBox="1">
                <a:spLocks noChangeAspect="1" noChangeArrowheads="1"/>
              </p:cNvSpPr>
              <p:nvPr/>
            </p:nvSpPr>
            <p:spPr bwMode="auto">
              <a:xfrm>
                <a:off x="2417" y="3032"/>
                <a:ext cx="18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900">
                    <a:latin typeface="Helvetica" panose="020B0604020202020204" pitchFamily="34" charset="0"/>
                  </a:rPr>
                  <a:t>39</a:t>
                </a:r>
              </a:p>
            </p:txBody>
          </p:sp>
          <p:sp>
            <p:nvSpPr>
              <p:cNvPr id="796772" name="Text Box 103">
                <a:extLst>
                  <a:ext uri="{FF2B5EF4-FFF2-40B4-BE49-F238E27FC236}">
                    <a16:creationId xmlns:a16="http://schemas.microsoft.com/office/drawing/2014/main" id="{DFFC29F5-F48A-429C-8604-BB7E2C9A0DFA}"/>
                  </a:ext>
                </a:extLst>
              </p:cNvPr>
              <p:cNvSpPr txBox="1">
                <a:spLocks noChangeAspect="1" noChangeArrowheads="1"/>
              </p:cNvSpPr>
              <p:nvPr/>
            </p:nvSpPr>
            <p:spPr bwMode="auto">
              <a:xfrm>
                <a:off x="2294" y="3032"/>
                <a:ext cx="18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900">
                    <a:latin typeface="Helvetica" panose="020B0604020202020204" pitchFamily="34" charset="0"/>
                  </a:rPr>
                  <a:t>40</a:t>
                </a:r>
              </a:p>
            </p:txBody>
          </p:sp>
          <p:sp>
            <p:nvSpPr>
              <p:cNvPr id="796773" name="Text Box 104">
                <a:extLst>
                  <a:ext uri="{FF2B5EF4-FFF2-40B4-BE49-F238E27FC236}">
                    <a16:creationId xmlns:a16="http://schemas.microsoft.com/office/drawing/2014/main" id="{3D99BC3B-B5C8-4268-99CD-FA222CE2631E}"/>
                  </a:ext>
                </a:extLst>
              </p:cNvPr>
              <p:cNvSpPr txBox="1">
                <a:spLocks noChangeAspect="1" noChangeArrowheads="1"/>
              </p:cNvSpPr>
              <p:nvPr/>
            </p:nvSpPr>
            <p:spPr bwMode="auto">
              <a:xfrm>
                <a:off x="2094" y="3032"/>
                <a:ext cx="18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900">
                    <a:latin typeface="Helvetica" panose="020B0604020202020204" pitchFamily="34" charset="0"/>
                  </a:rPr>
                  <a:t>47</a:t>
                </a:r>
              </a:p>
            </p:txBody>
          </p:sp>
          <p:sp>
            <p:nvSpPr>
              <p:cNvPr id="796774" name="Text Box 105">
                <a:extLst>
                  <a:ext uri="{FF2B5EF4-FFF2-40B4-BE49-F238E27FC236}">
                    <a16:creationId xmlns:a16="http://schemas.microsoft.com/office/drawing/2014/main" id="{F350DA39-1BED-47C4-A038-A3FEDA3943B0}"/>
                  </a:ext>
                </a:extLst>
              </p:cNvPr>
              <p:cNvSpPr txBox="1">
                <a:spLocks noChangeAspect="1" noChangeArrowheads="1"/>
              </p:cNvSpPr>
              <p:nvPr/>
            </p:nvSpPr>
            <p:spPr bwMode="auto">
              <a:xfrm>
                <a:off x="1986" y="3032"/>
                <a:ext cx="18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900">
                    <a:latin typeface="Helvetica" panose="020B0604020202020204" pitchFamily="34" charset="0"/>
                  </a:rPr>
                  <a:t>48</a:t>
                </a:r>
              </a:p>
            </p:txBody>
          </p:sp>
          <p:sp>
            <p:nvSpPr>
              <p:cNvPr id="796775" name="Text Box 106">
                <a:extLst>
                  <a:ext uri="{FF2B5EF4-FFF2-40B4-BE49-F238E27FC236}">
                    <a16:creationId xmlns:a16="http://schemas.microsoft.com/office/drawing/2014/main" id="{E3486921-D8C9-448B-A88E-3F00BBE64942}"/>
                  </a:ext>
                </a:extLst>
              </p:cNvPr>
              <p:cNvSpPr txBox="1">
                <a:spLocks noChangeAspect="1" noChangeArrowheads="1"/>
              </p:cNvSpPr>
              <p:nvPr/>
            </p:nvSpPr>
            <p:spPr bwMode="auto">
              <a:xfrm>
                <a:off x="1793" y="3032"/>
                <a:ext cx="18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900">
                    <a:latin typeface="Helvetica" panose="020B0604020202020204" pitchFamily="34" charset="0"/>
                  </a:rPr>
                  <a:t>55</a:t>
                </a:r>
              </a:p>
            </p:txBody>
          </p:sp>
          <p:sp>
            <p:nvSpPr>
              <p:cNvPr id="796776" name="Text Box 107">
                <a:extLst>
                  <a:ext uri="{FF2B5EF4-FFF2-40B4-BE49-F238E27FC236}">
                    <a16:creationId xmlns:a16="http://schemas.microsoft.com/office/drawing/2014/main" id="{6E373F1D-DAB9-4CB5-81CD-323D98B156F0}"/>
                  </a:ext>
                </a:extLst>
              </p:cNvPr>
              <p:cNvSpPr txBox="1">
                <a:spLocks noChangeAspect="1" noChangeArrowheads="1"/>
              </p:cNvSpPr>
              <p:nvPr/>
            </p:nvSpPr>
            <p:spPr bwMode="auto">
              <a:xfrm>
                <a:off x="1666" y="3032"/>
                <a:ext cx="184"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900">
                    <a:latin typeface="Helvetica" panose="020B0604020202020204" pitchFamily="34" charset="0"/>
                  </a:rPr>
                  <a:t>56</a:t>
                </a:r>
              </a:p>
            </p:txBody>
          </p:sp>
          <p:grpSp>
            <p:nvGrpSpPr>
              <p:cNvPr id="796777" name="Group 108">
                <a:extLst>
                  <a:ext uri="{FF2B5EF4-FFF2-40B4-BE49-F238E27FC236}">
                    <a16:creationId xmlns:a16="http://schemas.microsoft.com/office/drawing/2014/main" id="{5A78D343-AA94-4F6D-9E85-762529DD857B}"/>
                  </a:ext>
                </a:extLst>
              </p:cNvPr>
              <p:cNvGrpSpPr>
                <a:grpSpLocks/>
              </p:cNvGrpSpPr>
              <p:nvPr/>
            </p:nvGrpSpPr>
            <p:grpSpPr bwMode="auto">
              <a:xfrm>
                <a:off x="1536" y="3153"/>
                <a:ext cx="2446" cy="366"/>
                <a:chOff x="1536" y="3153"/>
                <a:chExt cx="2446" cy="366"/>
              </a:xfrm>
            </p:grpSpPr>
            <p:grpSp>
              <p:nvGrpSpPr>
                <p:cNvPr id="796778" name="Group 109">
                  <a:extLst>
                    <a:ext uri="{FF2B5EF4-FFF2-40B4-BE49-F238E27FC236}">
                      <a16:creationId xmlns:a16="http://schemas.microsoft.com/office/drawing/2014/main" id="{844ECB2C-0EEC-4470-849D-3B7F6293F669}"/>
                    </a:ext>
                  </a:extLst>
                </p:cNvPr>
                <p:cNvGrpSpPr>
                  <a:grpSpLocks/>
                </p:cNvGrpSpPr>
                <p:nvPr/>
              </p:nvGrpSpPr>
              <p:grpSpPr bwMode="auto">
                <a:xfrm>
                  <a:off x="1536" y="3153"/>
                  <a:ext cx="2446" cy="154"/>
                  <a:chOff x="1536" y="3153"/>
                  <a:chExt cx="2446" cy="154"/>
                </a:xfrm>
              </p:grpSpPr>
              <p:sp>
                <p:nvSpPr>
                  <p:cNvPr id="796779" name="Rectangle 110">
                    <a:extLst>
                      <a:ext uri="{FF2B5EF4-FFF2-40B4-BE49-F238E27FC236}">
                        <a16:creationId xmlns:a16="http://schemas.microsoft.com/office/drawing/2014/main" id="{B528F14F-9D9E-4AFB-A8F6-8ED648D9AEAD}"/>
                      </a:ext>
                    </a:extLst>
                  </p:cNvPr>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en-US" i="1">
                      <a:solidFill>
                        <a:srgbClr val="666699"/>
                      </a:solidFill>
                      <a:ea typeface="华文新魏" panose="02010800040101010101" pitchFamily="2" charset="-122"/>
                    </a:endParaRPr>
                  </a:p>
                </p:txBody>
              </p:sp>
              <p:sp>
                <p:nvSpPr>
                  <p:cNvPr id="796780" name="Rectangle 111">
                    <a:extLst>
                      <a:ext uri="{FF2B5EF4-FFF2-40B4-BE49-F238E27FC236}">
                        <a16:creationId xmlns:a16="http://schemas.microsoft.com/office/drawing/2014/main" id="{9CB845F0-A546-4938-91DB-95C322425467}"/>
                      </a:ext>
                    </a:extLst>
                  </p:cNvPr>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en-US" i="1">
                      <a:solidFill>
                        <a:srgbClr val="666699"/>
                      </a:solidFill>
                      <a:ea typeface="华文新魏" panose="02010800040101010101" pitchFamily="2" charset="-122"/>
                    </a:endParaRPr>
                  </a:p>
                </p:txBody>
              </p:sp>
              <p:sp>
                <p:nvSpPr>
                  <p:cNvPr id="796781" name="Rectangle 112">
                    <a:extLst>
                      <a:ext uri="{FF2B5EF4-FFF2-40B4-BE49-F238E27FC236}">
                        <a16:creationId xmlns:a16="http://schemas.microsoft.com/office/drawing/2014/main" id="{E66A58CE-C68D-4A8C-8089-9D03EFEF44E5}"/>
                      </a:ext>
                    </a:extLst>
                  </p:cNvPr>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en-US" i="1">
                      <a:solidFill>
                        <a:srgbClr val="666699"/>
                      </a:solidFill>
                      <a:ea typeface="华文新魏" panose="02010800040101010101" pitchFamily="2" charset="-122"/>
                    </a:endParaRPr>
                  </a:p>
                </p:txBody>
              </p:sp>
              <p:sp>
                <p:nvSpPr>
                  <p:cNvPr id="796782" name="Rectangle 113">
                    <a:extLst>
                      <a:ext uri="{FF2B5EF4-FFF2-40B4-BE49-F238E27FC236}">
                        <a16:creationId xmlns:a16="http://schemas.microsoft.com/office/drawing/2014/main" id="{7A159DC3-1137-4FDF-97CF-CB86846C20BF}"/>
                      </a:ext>
                    </a:extLst>
                  </p:cNvPr>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en-US" i="1">
                      <a:solidFill>
                        <a:srgbClr val="666699"/>
                      </a:solidFill>
                      <a:ea typeface="华文新魏" panose="02010800040101010101" pitchFamily="2" charset="-122"/>
                    </a:endParaRPr>
                  </a:p>
                </p:txBody>
              </p:sp>
              <p:sp>
                <p:nvSpPr>
                  <p:cNvPr id="796783" name="Rectangle 114">
                    <a:extLst>
                      <a:ext uri="{FF2B5EF4-FFF2-40B4-BE49-F238E27FC236}">
                        <a16:creationId xmlns:a16="http://schemas.microsoft.com/office/drawing/2014/main" id="{605A7720-C3AE-48B8-89FC-0CC657916477}"/>
                      </a:ext>
                    </a:extLst>
                  </p:cNvPr>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en-US" i="1">
                      <a:solidFill>
                        <a:srgbClr val="666699"/>
                      </a:solidFill>
                      <a:ea typeface="华文新魏" panose="02010800040101010101" pitchFamily="2" charset="-122"/>
                    </a:endParaRPr>
                  </a:p>
                </p:txBody>
              </p:sp>
              <p:sp>
                <p:nvSpPr>
                  <p:cNvPr id="796784" name="Rectangle 115">
                    <a:extLst>
                      <a:ext uri="{FF2B5EF4-FFF2-40B4-BE49-F238E27FC236}">
                        <a16:creationId xmlns:a16="http://schemas.microsoft.com/office/drawing/2014/main" id="{20A7EC1F-4BE2-4C16-9A5F-A9D05D06A779}"/>
                      </a:ext>
                    </a:extLst>
                  </p:cNvPr>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en-US" i="1">
                      <a:solidFill>
                        <a:srgbClr val="666699"/>
                      </a:solidFill>
                      <a:ea typeface="华文新魏" panose="02010800040101010101" pitchFamily="2" charset="-122"/>
                    </a:endParaRPr>
                  </a:p>
                </p:txBody>
              </p:sp>
              <p:sp>
                <p:nvSpPr>
                  <p:cNvPr id="796785" name="Rectangle 116">
                    <a:extLst>
                      <a:ext uri="{FF2B5EF4-FFF2-40B4-BE49-F238E27FC236}">
                        <a16:creationId xmlns:a16="http://schemas.microsoft.com/office/drawing/2014/main" id="{E219D29F-2D9C-4098-AA59-06A11C2A2FE6}"/>
                      </a:ext>
                    </a:extLst>
                  </p:cNvPr>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en-US" i="1">
                      <a:solidFill>
                        <a:srgbClr val="666699"/>
                      </a:solidFill>
                      <a:ea typeface="华文新魏" panose="02010800040101010101" pitchFamily="2" charset="-122"/>
                    </a:endParaRPr>
                  </a:p>
                </p:txBody>
              </p:sp>
              <p:sp>
                <p:nvSpPr>
                  <p:cNvPr id="796786" name="Rectangle 117">
                    <a:extLst>
                      <a:ext uri="{FF2B5EF4-FFF2-40B4-BE49-F238E27FC236}">
                        <a16:creationId xmlns:a16="http://schemas.microsoft.com/office/drawing/2014/main" id="{FBBBC14D-834B-4058-9ABF-09DCC07F2433}"/>
                      </a:ext>
                    </a:extLst>
                  </p:cNvPr>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en-US" i="1">
                      <a:solidFill>
                        <a:srgbClr val="666699"/>
                      </a:solidFill>
                      <a:ea typeface="华文新魏" panose="02010800040101010101" pitchFamily="2" charset="-122"/>
                    </a:endParaRPr>
                  </a:p>
                </p:txBody>
              </p:sp>
            </p:grpSp>
            <p:sp>
              <p:nvSpPr>
                <p:cNvPr id="796787" name="Text Box 118">
                  <a:extLst>
                    <a:ext uri="{FF2B5EF4-FFF2-40B4-BE49-F238E27FC236}">
                      <a16:creationId xmlns:a16="http://schemas.microsoft.com/office/drawing/2014/main" id="{660B44B2-F77C-4E8F-AF53-BDB5F8979E2B}"/>
                    </a:ext>
                  </a:extLst>
                </p:cNvPr>
                <p:cNvSpPr txBox="1">
                  <a:spLocks noChangeAspect="1" noChangeArrowheads="1"/>
                </p:cNvSpPr>
                <p:nvPr/>
              </p:nvSpPr>
              <p:spPr bwMode="auto">
                <a:xfrm>
                  <a:off x="1666" y="3298"/>
                  <a:ext cx="209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a:latin typeface="微软雅黑" panose="020B0503020204020204" pitchFamily="34" charset="-122"/>
                      <a:ea typeface="微软雅黑" panose="020B0503020204020204" pitchFamily="34" charset="-122"/>
                    </a:rPr>
                    <a:t>主存储器地址 </a:t>
                  </a:r>
                  <a:r>
                    <a:rPr lang="en-US" altLang="zh-CN">
                      <a:latin typeface="微软雅黑" panose="020B0503020204020204" pitchFamily="34" charset="-122"/>
                      <a:ea typeface="微软雅黑" panose="020B0503020204020204" pitchFamily="34" charset="-122"/>
                    </a:rPr>
                    <a:t>A </a:t>
                  </a:r>
                  <a:r>
                    <a:rPr lang="zh-CN" altLang="en-US">
                      <a:latin typeface="微软雅黑" panose="020B0503020204020204" pitchFamily="34" charset="-122"/>
                      <a:ea typeface="微软雅黑" panose="020B0503020204020204" pitchFamily="34" charset="-122"/>
                    </a:rPr>
                    <a:t>处的64-</a:t>
                  </a:r>
                  <a:r>
                    <a:rPr lang="en-US" altLang="zh-CN">
                      <a:latin typeface="微软雅黑" panose="020B0503020204020204" pitchFamily="34" charset="-122"/>
                      <a:ea typeface="微软雅黑" panose="020B0503020204020204" pitchFamily="34" charset="-122"/>
                    </a:rPr>
                    <a:t>bit</a:t>
                  </a:r>
                  <a:r>
                    <a:rPr lang="zh-CN" altLang="en-US">
                      <a:latin typeface="微软雅黑" panose="020B0503020204020204" pitchFamily="34" charset="-122"/>
                      <a:ea typeface="微软雅黑" panose="020B0503020204020204" pitchFamily="34" charset="-122"/>
                    </a:rPr>
                    <a:t>数据</a:t>
                  </a:r>
                  <a:endParaRPr lang="en-US" altLang="zh-CN">
                    <a:latin typeface="微软雅黑" panose="020B0503020204020204" pitchFamily="34" charset="-122"/>
                    <a:ea typeface="微软雅黑" panose="020B0503020204020204" pitchFamily="34" charset="-122"/>
                  </a:endParaRPr>
                </a:p>
              </p:txBody>
            </p:sp>
          </p:grpSp>
        </p:grpSp>
        <p:sp>
          <p:nvSpPr>
            <p:cNvPr id="796788" name="Text Box 119">
              <a:extLst>
                <a:ext uri="{FF2B5EF4-FFF2-40B4-BE49-F238E27FC236}">
                  <a16:creationId xmlns:a16="http://schemas.microsoft.com/office/drawing/2014/main" id="{01197C90-FF42-426D-BF8C-CFCC9842D91D}"/>
                </a:ext>
              </a:extLst>
            </p:cNvPr>
            <p:cNvSpPr txBox="1">
              <a:spLocks noChangeArrowheads="1"/>
            </p:cNvSpPr>
            <p:nvPr/>
          </p:nvSpPr>
          <p:spPr bwMode="auto">
            <a:xfrm>
              <a:off x="430" y="2047"/>
              <a:ext cx="591"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solidFill>
                    <a:srgbClr val="3399FF"/>
                  </a:solidFill>
                </a:rPr>
                <a:t>地址</a:t>
              </a:r>
              <a:r>
                <a:rPr kumimoji="1" lang="en-US" altLang="zh-CN">
                  <a:solidFill>
                    <a:srgbClr val="3399FF"/>
                  </a:solidFill>
                </a:rPr>
                <a:t>A</a:t>
              </a:r>
            </a:p>
          </p:txBody>
        </p:sp>
        <p:sp>
          <p:nvSpPr>
            <p:cNvPr id="796789" name="AutoShape 120">
              <a:extLst>
                <a:ext uri="{FF2B5EF4-FFF2-40B4-BE49-F238E27FC236}">
                  <a16:creationId xmlns:a16="http://schemas.microsoft.com/office/drawing/2014/main" id="{0AB3F4FE-1D0D-4170-9C7D-D86EC3CB03C8}"/>
                </a:ext>
              </a:extLst>
            </p:cNvPr>
            <p:cNvSpPr>
              <a:spLocks noChangeArrowheads="1"/>
            </p:cNvSpPr>
            <p:nvPr/>
          </p:nvSpPr>
          <p:spPr bwMode="auto">
            <a:xfrm>
              <a:off x="929" y="2115"/>
              <a:ext cx="136" cy="68"/>
            </a:xfrm>
            <a:prstGeom prst="rightArrow">
              <a:avLst>
                <a:gd name="adj1" fmla="val 50000"/>
                <a:gd name="adj2" fmla="val 50000"/>
              </a:avLst>
            </a:prstGeom>
            <a:solidFill>
              <a:srgbClr val="3399FF"/>
            </a:solidFill>
            <a:ln w="9525">
              <a:solidFill>
                <a:srgbClr val="0099FF"/>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en-US" i="1">
                <a:solidFill>
                  <a:srgbClr val="666699"/>
                </a:solidFill>
                <a:ea typeface="华文新魏" panose="02010800040101010101" pitchFamily="2" charset="-122"/>
              </a:endParaRPr>
            </a:p>
          </p:txBody>
        </p:sp>
        <p:sp>
          <p:nvSpPr>
            <p:cNvPr id="796790" name="Line 121">
              <a:extLst>
                <a:ext uri="{FF2B5EF4-FFF2-40B4-BE49-F238E27FC236}">
                  <a16:creationId xmlns:a16="http://schemas.microsoft.com/office/drawing/2014/main" id="{82989B5E-A051-4385-BA11-742AC272F226}"/>
                </a:ext>
              </a:extLst>
            </p:cNvPr>
            <p:cNvSpPr>
              <a:spLocks noChangeShapeType="1"/>
            </p:cNvSpPr>
            <p:nvPr/>
          </p:nvSpPr>
          <p:spPr bwMode="auto">
            <a:xfrm>
              <a:off x="1337" y="1933"/>
              <a:ext cx="590" cy="0"/>
            </a:xfrm>
            <a:prstGeom prst="line">
              <a:avLst/>
            </a:prstGeom>
            <a:noFill/>
            <a:ln w="9525">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796791" name="Line 122">
              <a:extLst>
                <a:ext uri="{FF2B5EF4-FFF2-40B4-BE49-F238E27FC236}">
                  <a16:creationId xmlns:a16="http://schemas.microsoft.com/office/drawing/2014/main" id="{6B3C30E0-ED3B-4EE5-9116-CE8AE76D0AEC}"/>
                </a:ext>
              </a:extLst>
            </p:cNvPr>
            <p:cNvSpPr>
              <a:spLocks noChangeShapeType="1"/>
            </p:cNvSpPr>
            <p:nvPr/>
          </p:nvSpPr>
          <p:spPr bwMode="auto">
            <a:xfrm>
              <a:off x="1496" y="1774"/>
              <a:ext cx="0" cy="545"/>
            </a:xfrm>
            <a:prstGeom prst="line">
              <a:avLst/>
            </a:prstGeom>
            <a:noFill/>
            <a:ln w="9525">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796792" name="Text Box 123">
              <a:extLst>
                <a:ext uri="{FF2B5EF4-FFF2-40B4-BE49-F238E27FC236}">
                  <a16:creationId xmlns:a16="http://schemas.microsoft.com/office/drawing/2014/main" id="{5F3BFE3D-74EC-48F2-9841-FDFAC57350BF}"/>
                </a:ext>
              </a:extLst>
            </p:cNvPr>
            <p:cNvSpPr txBox="1">
              <a:spLocks noChangeArrowheads="1"/>
            </p:cNvSpPr>
            <p:nvPr/>
          </p:nvSpPr>
          <p:spPr bwMode="auto">
            <a:xfrm>
              <a:off x="1450" y="2068"/>
              <a:ext cx="453"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100"/>
                <a:t>4096</a:t>
              </a:r>
              <a:r>
                <a:rPr kumimoji="1" lang="zh-CN" altLang="en-US" sz="1100"/>
                <a:t>行</a:t>
              </a:r>
            </a:p>
          </p:txBody>
        </p:sp>
      </p:grpSp>
      <p:sp>
        <p:nvSpPr>
          <p:cNvPr id="796793" name="Text Box 121">
            <a:extLst>
              <a:ext uri="{FF2B5EF4-FFF2-40B4-BE49-F238E27FC236}">
                <a16:creationId xmlns:a16="http://schemas.microsoft.com/office/drawing/2014/main" id="{E5E15C2C-DC97-48DF-A21D-1DDD34FF00CF}"/>
              </a:ext>
            </a:extLst>
          </p:cNvPr>
          <p:cNvSpPr txBox="1">
            <a:spLocks noChangeArrowheads="1"/>
          </p:cNvSpPr>
          <p:nvPr/>
        </p:nvSpPr>
        <p:spPr bwMode="auto">
          <a:xfrm>
            <a:off x="7407275" y="3968750"/>
            <a:ext cx="143986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endParaRPr lang="zh-CN" altLang="en-US">
              <a:latin typeface="微软雅黑" panose="020B0503020204020204" pitchFamily="34" charset="-122"/>
              <a:ea typeface="微软雅黑" panose="020B0503020204020204" pitchFamily="34" charset="-122"/>
            </a:endParaRPr>
          </a:p>
        </p:txBody>
      </p:sp>
      <p:sp>
        <p:nvSpPr>
          <p:cNvPr id="430144" name="Text Box 64">
            <a:extLst>
              <a:ext uri="{FF2B5EF4-FFF2-40B4-BE49-F238E27FC236}">
                <a16:creationId xmlns:a16="http://schemas.microsoft.com/office/drawing/2014/main" id="{31A942CB-4E75-4491-90D0-C51A48D0A942}"/>
              </a:ext>
            </a:extLst>
          </p:cNvPr>
          <p:cNvSpPr txBox="1">
            <a:spLocks noChangeArrowheads="1"/>
          </p:cNvSpPr>
          <p:nvPr/>
        </p:nvSpPr>
        <p:spPr bwMode="auto">
          <a:xfrm>
            <a:off x="250825" y="6084888"/>
            <a:ext cx="39147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
              </a:spcBef>
            </a:pPr>
            <a:r>
              <a:rPr lang="zh-CN" altLang="en-US" sz="1900">
                <a:solidFill>
                  <a:srgbClr val="FF0000"/>
                </a:solidFill>
                <a:latin typeface="微软雅黑" panose="020B0503020204020204" pitchFamily="34" charset="-122"/>
                <a:ea typeface="微软雅黑" panose="020B0503020204020204" pitchFamily="34" charset="-122"/>
              </a:rPr>
              <a:t>存储宽度为</a:t>
            </a:r>
            <a:r>
              <a:rPr lang="en-US" altLang="zh-CN" sz="1900">
                <a:solidFill>
                  <a:srgbClr val="FF0000"/>
                </a:solidFill>
                <a:latin typeface="微软雅黑" panose="020B0503020204020204" pitchFamily="34" charset="-122"/>
                <a:ea typeface="微软雅黑" panose="020B0503020204020204" pitchFamily="34" charset="-122"/>
              </a:rPr>
              <a:t>64</a:t>
            </a:r>
            <a:r>
              <a:rPr lang="zh-CN" altLang="en-US" sz="1900">
                <a:solidFill>
                  <a:srgbClr val="FF0000"/>
                </a:solidFill>
                <a:latin typeface="微软雅黑" panose="020B0503020204020204" pitchFamily="34" charset="-122"/>
                <a:ea typeface="微软雅黑" panose="020B0503020204020204" pitchFamily="34" charset="-122"/>
              </a:rPr>
              <a:t>位</a:t>
            </a:r>
            <a:r>
              <a:rPr lang="en-US" altLang="zh-CN" sz="1900">
                <a:solidFill>
                  <a:srgbClr val="FF0000"/>
                </a:solidFill>
                <a:latin typeface="微软雅黑" panose="020B0503020204020204" pitchFamily="34" charset="-122"/>
                <a:ea typeface="微软雅黑" panose="020B0503020204020204" pitchFamily="34" charset="-122"/>
              </a:rPr>
              <a:t>=8B, </a:t>
            </a:r>
            <a:r>
              <a:rPr lang="zh-CN" altLang="en-US" sz="1900">
                <a:solidFill>
                  <a:srgbClr val="FF0000"/>
                </a:solidFill>
                <a:latin typeface="微软雅黑" panose="020B0503020204020204" pitchFamily="34" charset="-122"/>
                <a:ea typeface="微软雅黑" panose="020B0503020204020204" pitchFamily="34" charset="-122"/>
              </a:rPr>
              <a:t>交叉编址！</a:t>
            </a:r>
          </a:p>
        </p:txBody>
      </p:sp>
      <p:sp>
        <p:nvSpPr>
          <p:cNvPr id="796795" name="Text Box 123">
            <a:extLst>
              <a:ext uri="{FF2B5EF4-FFF2-40B4-BE49-F238E27FC236}">
                <a16:creationId xmlns:a16="http://schemas.microsoft.com/office/drawing/2014/main" id="{3909034D-8464-4A3E-8C30-8DD9E550C88C}"/>
              </a:ext>
            </a:extLst>
          </p:cNvPr>
          <p:cNvSpPr txBox="1">
            <a:spLocks noChangeArrowheads="1"/>
          </p:cNvSpPr>
          <p:nvPr/>
        </p:nvSpPr>
        <p:spPr bwMode="auto">
          <a:xfrm>
            <a:off x="431800" y="5049838"/>
            <a:ext cx="90011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latin typeface="微软雅黑" panose="020B0503020204020204" pitchFamily="34" charset="-122"/>
                <a:ea typeface="微软雅黑" panose="020B0503020204020204" pitchFamily="34" charset="-122"/>
                <a:hlinkClick r:id="" action="ppaction://hlinkshowjump?jump=previousslide"/>
              </a:rPr>
              <a:t>BACK</a:t>
            </a:r>
            <a:endParaRPr lang="en-US" altLang="zh-CN" sz="20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0144">
                                            <p:txEl>
                                              <p:pRg st="0" end="0"/>
                                            </p:txEl>
                                          </p:spTgt>
                                        </p:tgtEl>
                                        <p:attrNameLst>
                                          <p:attrName>style.visibility</p:attrName>
                                        </p:attrNameLst>
                                      </p:cBhvr>
                                      <p:to>
                                        <p:strVal val="visible"/>
                                      </p:to>
                                    </p:set>
                                    <p:animEffect transition="in" filter="blinds(horizontal)">
                                      <p:cBhvr>
                                        <p:cTn id="7" dur="500"/>
                                        <p:tgtEl>
                                          <p:spTgt spid="4301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96795"/>
                                        </p:tgtEl>
                                        <p:attrNameLst>
                                          <p:attrName>style.visibility</p:attrName>
                                        </p:attrNameLst>
                                      </p:cBhvr>
                                      <p:to>
                                        <p:strVal val="visible"/>
                                      </p:to>
                                    </p:set>
                                    <p:animEffect transition="in" filter="blinds(horizontal)">
                                      <p:cBhvr>
                                        <p:cTn id="12" dur="500"/>
                                        <p:tgtEl>
                                          <p:spTgt spid="796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795"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Rectangle 2">
            <a:extLst>
              <a:ext uri="{FF2B5EF4-FFF2-40B4-BE49-F238E27FC236}">
                <a16:creationId xmlns:a16="http://schemas.microsoft.com/office/drawing/2014/main" id="{62DE39F1-2568-4876-8E13-3C4EB3520492}"/>
              </a:ext>
            </a:extLst>
          </p:cNvPr>
          <p:cNvSpPr>
            <a:spLocks noGrp="1" noChangeArrowheads="1"/>
          </p:cNvSpPr>
          <p:nvPr>
            <p:ph type="title"/>
          </p:nvPr>
        </p:nvSpPr>
        <p:spPr>
          <a:xfrm>
            <a:off x="457200" y="98425"/>
            <a:ext cx="8229600" cy="561975"/>
          </a:xfrm>
        </p:spPr>
        <p:txBody>
          <a:bodyPr/>
          <a:lstStyle/>
          <a:p>
            <a:r>
              <a:rPr lang="en-US" altLang="zh-CN" sz="3600"/>
              <a:t>Windows</a:t>
            </a:r>
            <a:r>
              <a:rPr lang="zh-CN" altLang="en-US" sz="3600"/>
              <a:t>中的对齐和分配顺序</a:t>
            </a:r>
          </a:p>
        </p:txBody>
      </p:sp>
      <p:sp>
        <p:nvSpPr>
          <p:cNvPr id="845827" name="Rectangle 3">
            <a:extLst>
              <a:ext uri="{FF2B5EF4-FFF2-40B4-BE49-F238E27FC236}">
                <a16:creationId xmlns:a16="http://schemas.microsoft.com/office/drawing/2014/main" id="{566F86D0-0AD5-49DA-928C-0CC1E4FDA9DB}"/>
              </a:ext>
            </a:extLst>
          </p:cNvPr>
          <p:cNvSpPr>
            <a:spLocks noGrp="1" noChangeArrowheads="1"/>
          </p:cNvSpPr>
          <p:nvPr>
            <p:ph type="body" idx="1"/>
          </p:nvPr>
        </p:nvSpPr>
        <p:spPr>
          <a:xfrm>
            <a:off x="250825" y="954088"/>
            <a:ext cx="4059238" cy="5218112"/>
          </a:xfrm>
        </p:spPr>
        <p:txBody>
          <a:bodyPr/>
          <a:lstStyle/>
          <a:p>
            <a:pPr>
              <a:buFontTx/>
              <a:buNone/>
            </a:pPr>
            <a:r>
              <a:rPr lang="en-US" altLang="zh-CN" sz="2200">
                <a:latin typeface="微软雅黑" panose="020B0503020204020204" pitchFamily="34" charset="-122"/>
                <a:ea typeface="微软雅黑" panose="020B0503020204020204" pitchFamily="34" charset="-122"/>
              </a:rPr>
              <a:t>#include  ……</a:t>
            </a:r>
          </a:p>
          <a:p>
            <a:pPr>
              <a:buFontTx/>
              <a:buNone/>
            </a:pPr>
            <a:r>
              <a:rPr lang="en-US" altLang="zh-CN" sz="2200">
                <a:latin typeface="微软雅黑" panose="020B0503020204020204" pitchFamily="34" charset="-122"/>
                <a:ea typeface="微软雅黑" panose="020B0503020204020204" pitchFamily="34" charset="-122"/>
              </a:rPr>
              <a:t>int main() </a:t>
            </a:r>
          </a:p>
          <a:p>
            <a:pPr>
              <a:buFontTx/>
              <a:buNone/>
            </a:pPr>
            <a:r>
              <a:rPr lang="en-US" altLang="zh-CN" sz="2200">
                <a:latin typeface="微软雅黑" panose="020B0503020204020204" pitchFamily="34" charset="-122"/>
                <a:ea typeface="微软雅黑" panose="020B0503020204020204" pitchFamily="34" charset="-122"/>
              </a:rPr>
              <a:t>{ </a:t>
            </a:r>
            <a:br>
              <a:rPr lang="en-US" altLang="zh-CN" sz="2200">
                <a:latin typeface="微软雅黑" panose="020B0503020204020204" pitchFamily="34" charset="-122"/>
                <a:ea typeface="微软雅黑" panose="020B0503020204020204" pitchFamily="34" charset="-122"/>
              </a:rPr>
            </a:br>
            <a:r>
              <a:rPr lang="en-US" altLang="zh-CN" sz="2200">
                <a:latin typeface="微软雅黑" panose="020B0503020204020204" pitchFamily="34" charset="-122"/>
                <a:ea typeface="微软雅黑" panose="020B0503020204020204" pitchFamily="34" charset="-122"/>
              </a:rPr>
              <a:t>int a; </a:t>
            </a:r>
            <a:br>
              <a:rPr lang="en-US" altLang="zh-CN" sz="2200">
                <a:latin typeface="微软雅黑" panose="020B0503020204020204" pitchFamily="34" charset="-122"/>
                <a:ea typeface="微软雅黑" panose="020B0503020204020204" pitchFamily="34" charset="-122"/>
              </a:rPr>
            </a:br>
            <a:r>
              <a:rPr lang="en-US" altLang="zh-CN" sz="2200">
                <a:latin typeface="微软雅黑" panose="020B0503020204020204" pitchFamily="34" charset="-122"/>
                <a:ea typeface="微软雅黑" panose="020B0503020204020204" pitchFamily="34" charset="-122"/>
              </a:rPr>
              <a:t>char b; </a:t>
            </a:r>
            <a:br>
              <a:rPr lang="en-US" altLang="zh-CN" sz="2200">
                <a:latin typeface="微软雅黑" panose="020B0503020204020204" pitchFamily="34" charset="-122"/>
                <a:ea typeface="微软雅黑" panose="020B0503020204020204" pitchFamily="34" charset="-122"/>
              </a:rPr>
            </a:br>
            <a:r>
              <a:rPr lang="en-US" altLang="zh-CN" sz="2200">
                <a:latin typeface="微软雅黑" panose="020B0503020204020204" pitchFamily="34" charset="-122"/>
                <a:ea typeface="微软雅黑" panose="020B0503020204020204" pitchFamily="34" charset="-122"/>
              </a:rPr>
              <a:t>int c; </a:t>
            </a:r>
            <a:br>
              <a:rPr lang="en-US" altLang="zh-CN" sz="2200">
                <a:latin typeface="微软雅黑" panose="020B0503020204020204" pitchFamily="34" charset="-122"/>
                <a:ea typeface="微软雅黑" panose="020B0503020204020204" pitchFamily="34" charset="-122"/>
              </a:rPr>
            </a:br>
            <a:r>
              <a:rPr lang="en-US" altLang="zh-CN" sz="2200">
                <a:latin typeface="微软雅黑" panose="020B0503020204020204" pitchFamily="34" charset="-122"/>
                <a:ea typeface="微软雅黑" panose="020B0503020204020204" pitchFamily="34" charset="-122"/>
              </a:rPr>
              <a:t>printf("0x%08x\n",&amp;a); </a:t>
            </a:r>
            <a:br>
              <a:rPr lang="en-US" altLang="zh-CN" sz="2200">
                <a:latin typeface="微软雅黑" panose="020B0503020204020204" pitchFamily="34" charset="-122"/>
                <a:ea typeface="微软雅黑" panose="020B0503020204020204" pitchFamily="34" charset="-122"/>
              </a:rPr>
            </a:br>
            <a:r>
              <a:rPr lang="en-US" altLang="zh-CN" sz="2200">
                <a:latin typeface="微软雅黑" panose="020B0503020204020204" pitchFamily="34" charset="-122"/>
                <a:ea typeface="微软雅黑" panose="020B0503020204020204" pitchFamily="34" charset="-122"/>
              </a:rPr>
              <a:t>printf("0x%08x\n",&amp;b); </a:t>
            </a:r>
            <a:br>
              <a:rPr lang="en-US" altLang="zh-CN" sz="2200">
                <a:latin typeface="微软雅黑" panose="020B0503020204020204" pitchFamily="34" charset="-122"/>
                <a:ea typeface="微软雅黑" panose="020B0503020204020204" pitchFamily="34" charset="-122"/>
              </a:rPr>
            </a:br>
            <a:r>
              <a:rPr lang="en-US" altLang="zh-CN" sz="2200">
                <a:latin typeface="微软雅黑" panose="020B0503020204020204" pitchFamily="34" charset="-122"/>
                <a:ea typeface="微软雅黑" panose="020B0503020204020204" pitchFamily="34" charset="-122"/>
              </a:rPr>
              <a:t>printf("0x%08x\n",&amp;c); </a:t>
            </a:r>
            <a:br>
              <a:rPr lang="en-US" altLang="zh-CN" sz="2200">
                <a:latin typeface="微软雅黑" panose="020B0503020204020204" pitchFamily="34" charset="-122"/>
                <a:ea typeface="微软雅黑" panose="020B0503020204020204" pitchFamily="34" charset="-122"/>
              </a:rPr>
            </a:br>
            <a:r>
              <a:rPr lang="en-US" altLang="zh-CN" sz="2200">
                <a:latin typeface="微软雅黑" panose="020B0503020204020204" pitchFamily="34" charset="-122"/>
                <a:ea typeface="微软雅黑" panose="020B0503020204020204" pitchFamily="34" charset="-122"/>
              </a:rPr>
              <a:t>return 0; </a:t>
            </a:r>
          </a:p>
          <a:p>
            <a:pPr>
              <a:buFontTx/>
              <a:buNone/>
            </a:pPr>
            <a:r>
              <a:rPr lang="en-US" altLang="zh-CN" sz="2200">
                <a:latin typeface="微软雅黑" panose="020B0503020204020204" pitchFamily="34" charset="-122"/>
                <a:ea typeface="微软雅黑" panose="020B0503020204020204" pitchFamily="34" charset="-122"/>
              </a:rPr>
              <a:t>} </a:t>
            </a:r>
          </a:p>
        </p:txBody>
      </p:sp>
      <p:sp>
        <p:nvSpPr>
          <p:cNvPr id="845828" name="Rectangle 4">
            <a:extLst>
              <a:ext uri="{FF2B5EF4-FFF2-40B4-BE49-F238E27FC236}">
                <a16:creationId xmlns:a16="http://schemas.microsoft.com/office/drawing/2014/main" id="{1135968A-9434-457D-A2A1-CF75661FD9E0}"/>
              </a:ext>
            </a:extLst>
          </p:cNvPr>
          <p:cNvSpPr>
            <a:spLocks noChangeArrowheads="1"/>
          </p:cNvSpPr>
          <p:nvPr/>
        </p:nvSpPr>
        <p:spPr bwMode="auto">
          <a:xfrm>
            <a:off x="4346575" y="819150"/>
            <a:ext cx="4572000" cy="5807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r>
              <a:rPr lang="zh-CN" altLang="en-US" sz="2000">
                <a:latin typeface="微软雅黑" panose="020B0503020204020204" pitchFamily="34" charset="-122"/>
                <a:ea typeface="微软雅黑" panose="020B0503020204020204" pitchFamily="34" charset="-122"/>
              </a:rPr>
              <a:t>用</a:t>
            </a:r>
            <a:r>
              <a:rPr lang="en-US" altLang="zh-CN" sz="2000">
                <a:latin typeface="微软雅黑" panose="020B0503020204020204" pitchFamily="34" charset="-122"/>
                <a:ea typeface="微软雅黑" panose="020B0503020204020204" pitchFamily="34" charset="-122"/>
              </a:rPr>
              <a:t>VC</a:t>
            </a:r>
            <a:r>
              <a:rPr lang="zh-CN" altLang="en-US" sz="2000">
                <a:latin typeface="微软雅黑" panose="020B0503020204020204" pitchFamily="34" charset="-122"/>
                <a:ea typeface="微软雅黑" panose="020B0503020204020204" pitchFamily="34" charset="-122"/>
              </a:rPr>
              <a:t>编译后的执行结果： </a:t>
            </a:r>
            <a:br>
              <a:rPr lang="zh-CN" altLang="en-US" sz="2000">
                <a:latin typeface="微软雅黑" panose="020B0503020204020204" pitchFamily="34" charset="-122"/>
                <a:ea typeface="微软雅黑" panose="020B0503020204020204" pitchFamily="34" charset="-122"/>
              </a:rPr>
            </a:br>
            <a:r>
              <a:rPr lang="en-US" altLang="zh-CN" sz="2000">
                <a:solidFill>
                  <a:srgbClr val="CC3300"/>
                </a:solidFill>
                <a:latin typeface="微软雅黑" panose="020B0503020204020204" pitchFamily="34" charset="-122"/>
                <a:ea typeface="微软雅黑" panose="020B0503020204020204" pitchFamily="34" charset="-122"/>
              </a:rPr>
              <a:t>0x0012ff7c </a:t>
            </a:r>
            <a:br>
              <a:rPr lang="en-US" altLang="zh-CN" sz="2000">
                <a:solidFill>
                  <a:srgbClr val="CC3300"/>
                </a:solidFill>
                <a:latin typeface="微软雅黑" panose="020B0503020204020204" pitchFamily="34" charset="-122"/>
                <a:ea typeface="微软雅黑" panose="020B0503020204020204" pitchFamily="34" charset="-122"/>
              </a:rPr>
            </a:br>
            <a:r>
              <a:rPr lang="en-US" altLang="zh-CN" sz="2000">
                <a:solidFill>
                  <a:srgbClr val="CC3300"/>
                </a:solidFill>
                <a:latin typeface="微软雅黑" panose="020B0503020204020204" pitchFamily="34" charset="-122"/>
                <a:ea typeface="微软雅黑" panose="020B0503020204020204" pitchFamily="34" charset="-122"/>
              </a:rPr>
              <a:t>0x0012ff7b </a:t>
            </a:r>
            <a:br>
              <a:rPr lang="en-US" altLang="zh-CN" sz="2000">
                <a:solidFill>
                  <a:srgbClr val="CC3300"/>
                </a:solidFill>
                <a:latin typeface="微软雅黑" panose="020B0503020204020204" pitchFamily="34" charset="-122"/>
                <a:ea typeface="微软雅黑" panose="020B0503020204020204" pitchFamily="34" charset="-122"/>
              </a:rPr>
            </a:br>
            <a:r>
              <a:rPr lang="en-US" altLang="zh-CN" sz="2000">
                <a:solidFill>
                  <a:srgbClr val="CC3300"/>
                </a:solidFill>
                <a:latin typeface="微软雅黑" panose="020B0503020204020204" pitchFamily="34" charset="-122"/>
                <a:ea typeface="微软雅黑" panose="020B0503020204020204" pitchFamily="34" charset="-122"/>
              </a:rPr>
              <a:t>0x0012ff80 </a:t>
            </a:r>
            <a:br>
              <a:rPr lang="en-US" altLang="zh-CN" sz="2000">
                <a:solidFill>
                  <a:srgbClr val="CC3300"/>
                </a:solidFill>
                <a:latin typeface="微软雅黑" panose="020B0503020204020204" pitchFamily="34" charset="-122"/>
                <a:ea typeface="微软雅黑" panose="020B0503020204020204" pitchFamily="34" charset="-122"/>
              </a:rPr>
            </a:br>
            <a:r>
              <a:rPr lang="zh-CN" altLang="en-US" sz="2000">
                <a:solidFill>
                  <a:srgbClr val="CC3300"/>
                </a:solidFill>
                <a:latin typeface="微软雅黑" panose="020B0503020204020204" pitchFamily="34" charset="-122"/>
                <a:ea typeface="微软雅黑" panose="020B0503020204020204" pitchFamily="34" charset="-122"/>
              </a:rPr>
              <a:t>顺序：</a:t>
            </a:r>
            <a:r>
              <a:rPr lang="en-US" altLang="zh-CN" sz="2000">
                <a:solidFill>
                  <a:srgbClr val="CC3300"/>
                </a:solidFill>
                <a:latin typeface="微软雅黑" panose="020B0503020204020204" pitchFamily="34" charset="-122"/>
                <a:ea typeface="微软雅黑" panose="020B0503020204020204" pitchFamily="34" charset="-122"/>
              </a:rPr>
              <a:t>b(1B)-a(4B)-c(4B)</a:t>
            </a:r>
            <a:r>
              <a:rPr lang="zh-CN" altLang="en-US" sz="2000">
                <a:solidFill>
                  <a:srgbClr val="CC3300"/>
                </a:solidFill>
                <a:latin typeface="微软雅黑" panose="020B0503020204020204" pitchFamily="34" charset="-122"/>
                <a:ea typeface="微软雅黑" panose="020B0503020204020204" pitchFamily="34" charset="-122"/>
              </a:rPr>
              <a:t> </a:t>
            </a:r>
          </a:p>
          <a:p>
            <a:pPr>
              <a:lnSpc>
                <a:spcPct val="125000"/>
              </a:lnSpc>
            </a:pPr>
            <a:r>
              <a:rPr lang="zh-CN" altLang="en-US" sz="2000">
                <a:latin typeface="微软雅黑" panose="020B0503020204020204" pitchFamily="34" charset="-122"/>
                <a:ea typeface="微软雅黑" panose="020B0503020204020204" pitchFamily="34" charset="-122"/>
              </a:rPr>
              <a:t>用</a:t>
            </a:r>
            <a:r>
              <a:rPr lang="en-US" altLang="zh-CN" sz="2000">
                <a:latin typeface="微软雅黑" panose="020B0503020204020204" pitchFamily="34" charset="-122"/>
                <a:ea typeface="微软雅黑" panose="020B0503020204020204" pitchFamily="34" charset="-122"/>
              </a:rPr>
              <a:t>Dev-C++</a:t>
            </a:r>
            <a:r>
              <a:rPr lang="zh-CN" altLang="en-US" sz="2000">
                <a:latin typeface="微软雅黑" panose="020B0503020204020204" pitchFamily="34" charset="-122"/>
                <a:ea typeface="微软雅黑" panose="020B0503020204020204" pitchFamily="34" charset="-122"/>
              </a:rPr>
              <a:t>编译后的执行结果： </a:t>
            </a:r>
            <a:br>
              <a:rPr lang="zh-CN" altLang="en-US" sz="2000">
                <a:latin typeface="微软雅黑" panose="020B0503020204020204" pitchFamily="34" charset="-122"/>
                <a:ea typeface="微软雅黑" panose="020B0503020204020204" pitchFamily="34" charset="-122"/>
              </a:rPr>
            </a:br>
            <a:r>
              <a:rPr lang="en-US" altLang="zh-CN" sz="2000">
                <a:solidFill>
                  <a:srgbClr val="FF3300"/>
                </a:solidFill>
                <a:latin typeface="微软雅黑" panose="020B0503020204020204" pitchFamily="34" charset="-122"/>
                <a:ea typeface="微软雅黑" panose="020B0503020204020204" pitchFamily="34" charset="-122"/>
              </a:rPr>
              <a:t>0x0022ff7c </a:t>
            </a:r>
            <a:br>
              <a:rPr lang="en-US" altLang="zh-CN" sz="2000">
                <a:solidFill>
                  <a:srgbClr val="FF3300"/>
                </a:solidFill>
                <a:latin typeface="微软雅黑" panose="020B0503020204020204" pitchFamily="34" charset="-122"/>
                <a:ea typeface="微软雅黑" panose="020B0503020204020204" pitchFamily="34" charset="-122"/>
              </a:rPr>
            </a:br>
            <a:r>
              <a:rPr lang="en-US" altLang="zh-CN" sz="2000">
                <a:solidFill>
                  <a:srgbClr val="FF3300"/>
                </a:solidFill>
                <a:latin typeface="微软雅黑" panose="020B0503020204020204" pitchFamily="34" charset="-122"/>
                <a:ea typeface="微软雅黑" panose="020B0503020204020204" pitchFamily="34" charset="-122"/>
              </a:rPr>
              <a:t>0x0022ff7b </a:t>
            </a:r>
            <a:br>
              <a:rPr lang="en-US" altLang="zh-CN" sz="2000">
                <a:solidFill>
                  <a:srgbClr val="FF3300"/>
                </a:solidFill>
                <a:latin typeface="微软雅黑" panose="020B0503020204020204" pitchFamily="34" charset="-122"/>
                <a:ea typeface="微软雅黑" panose="020B0503020204020204" pitchFamily="34" charset="-122"/>
              </a:rPr>
            </a:br>
            <a:r>
              <a:rPr lang="en-US" altLang="zh-CN" sz="2000">
                <a:solidFill>
                  <a:srgbClr val="FF3300"/>
                </a:solidFill>
                <a:latin typeface="微软雅黑" panose="020B0503020204020204" pitchFamily="34" charset="-122"/>
                <a:ea typeface="微软雅黑" panose="020B0503020204020204" pitchFamily="34" charset="-122"/>
              </a:rPr>
              <a:t>0x0022ff74 </a:t>
            </a:r>
            <a:br>
              <a:rPr lang="en-US" altLang="zh-CN" sz="2000">
                <a:solidFill>
                  <a:srgbClr val="007635"/>
                </a:solidFill>
                <a:latin typeface="微软雅黑" panose="020B0503020204020204" pitchFamily="34" charset="-122"/>
                <a:ea typeface="微软雅黑" panose="020B0503020204020204" pitchFamily="34" charset="-122"/>
              </a:rPr>
            </a:br>
            <a:r>
              <a:rPr lang="zh-CN" altLang="en-US" sz="2000">
                <a:solidFill>
                  <a:srgbClr val="FF3300"/>
                </a:solidFill>
                <a:latin typeface="微软雅黑" panose="020B0503020204020204" pitchFamily="34" charset="-122"/>
                <a:ea typeface="微软雅黑" panose="020B0503020204020204" pitchFamily="34" charset="-122"/>
              </a:rPr>
              <a:t>顺序：</a:t>
            </a:r>
            <a:r>
              <a:rPr lang="en-US" altLang="zh-CN" sz="2000">
                <a:solidFill>
                  <a:srgbClr val="FF3300"/>
                </a:solidFill>
                <a:latin typeface="微软雅黑" panose="020B0503020204020204" pitchFamily="34" charset="-122"/>
                <a:ea typeface="微软雅黑" panose="020B0503020204020204" pitchFamily="34" charset="-122"/>
              </a:rPr>
              <a:t>c(4B)-</a:t>
            </a:r>
            <a:r>
              <a:rPr lang="zh-CN" altLang="en-US" sz="2000">
                <a:solidFill>
                  <a:srgbClr val="FF3300"/>
                </a:solidFill>
                <a:latin typeface="微软雅黑" panose="020B0503020204020204" pitchFamily="34" charset="-122"/>
                <a:ea typeface="微软雅黑" panose="020B0503020204020204" pitchFamily="34" charset="-122"/>
              </a:rPr>
              <a:t>隔</a:t>
            </a:r>
            <a:r>
              <a:rPr lang="en-US" altLang="zh-CN" sz="2000">
                <a:solidFill>
                  <a:srgbClr val="FF3300"/>
                </a:solidFill>
                <a:latin typeface="微软雅黑" panose="020B0503020204020204" pitchFamily="34" charset="-122"/>
                <a:ea typeface="微软雅黑" panose="020B0503020204020204" pitchFamily="34" charset="-122"/>
              </a:rPr>
              <a:t>3B-b(1B)-a(4B)</a:t>
            </a:r>
            <a:r>
              <a:rPr lang="zh-CN" altLang="en-US" sz="2000">
                <a:solidFill>
                  <a:srgbClr val="FF3300"/>
                </a:solidFill>
                <a:latin typeface="微软雅黑" panose="020B0503020204020204" pitchFamily="34" charset="-122"/>
                <a:ea typeface="微软雅黑" panose="020B0503020204020204" pitchFamily="34" charset="-122"/>
              </a:rPr>
              <a:t> </a:t>
            </a:r>
          </a:p>
          <a:p>
            <a:pPr>
              <a:lnSpc>
                <a:spcPct val="125000"/>
              </a:lnSpc>
            </a:pPr>
            <a:r>
              <a:rPr lang="zh-CN" altLang="en-US" sz="2000">
                <a:latin typeface="微软雅黑" panose="020B0503020204020204" pitchFamily="34" charset="-122"/>
                <a:ea typeface="微软雅黑" panose="020B0503020204020204" pitchFamily="34" charset="-122"/>
              </a:rPr>
              <a:t>用</a:t>
            </a:r>
            <a:r>
              <a:rPr lang="en-US" altLang="zh-CN" sz="2000">
                <a:latin typeface="微软雅黑" panose="020B0503020204020204" pitchFamily="34" charset="-122"/>
                <a:ea typeface="微软雅黑" panose="020B0503020204020204" pitchFamily="34" charset="-122"/>
              </a:rPr>
              <a:t>lcc</a:t>
            </a:r>
            <a:r>
              <a:rPr lang="zh-CN" altLang="en-US" sz="2000">
                <a:latin typeface="微软雅黑" panose="020B0503020204020204" pitchFamily="34" charset="-122"/>
                <a:ea typeface="微软雅黑" panose="020B0503020204020204" pitchFamily="34" charset="-122"/>
              </a:rPr>
              <a:t>编译后的执行结果： </a:t>
            </a:r>
            <a:br>
              <a:rPr lang="zh-CN" altLang="en-US" sz="2000">
                <a:latin typeface="微软雅黑" panose="020B0503020204020204" pitchFamily="34" charset="-122"/>
                <a:ea typeface="微软雅黑" panose="020B0503020204020204" pitchFamily="34" charset="-122"/>
              </a:rPr>
            </a:br>
            <a:r>
              <a:rPr lang="en-US" altLang="zh-CN" sz="2000">
                <a:solidFill>
                  <a:srgbClr val="3333CC"/>
                </a:solidFill>
                <a:latin typeface="微软雅黑" panose="020B0503020204020204" pitchFamily="34" charset="-122"/>
                <a:ea typeface="微软雅黑" panose="020B0503020204020204" pitchFamily="34" charset="-122"/>
              </a:rPr>
              <a:t>0x0012ff6c </a:t>
            </a:r>
            <a:br>
              <a:rPr lang="en-US" altLang="zh-CN" sz="2000">
                <a:solidFill>
                  <a:srgbClr val="3333CC"/>
                </a:solidFill>
                <a:latin typeface="微软雅黑" panose="020B0503020204020204" pitchFamily="34" charset="-122"/>
                <a:ea typeface="微软雅黑" panose="020B0503020204020204" pitchFamily="34" charset="-122"/>
              </a:rPr>
            </a:br>
            <a:r>
              <a:rPr lang="en-US" altLang="zh-CN" sz="2000">
                <a:solidFill>
                  <a:srgbClr val="3333CC"/>
                </a:solidFill>
                <a:latin typeface="微软雅黑" panose="020B0503020204020204" pitchFamily="34" charset="-122"/>
                <a:ea typeface="微软雅黑" panose="020B0503020204020204" pitchFamily="34" charset="-122"/>
              </a:rPr>
              <a:t>0x0012ff6b </a:t>
            </a:r>
            <a:br>
              <a:rPr lang="en-US" altLang="zh-CN" sz="2000">
                <a:solidFill>
                  <a:srgbClr val="3333CC"/>
                </a:solidFill>
                <a:latin typeface="微软雅黑" panose="020B0503020204020204" pitchFamily="34" charset="-122"/>
                <a:ea typeface="微软雅黑" panose="020B0503020204020204" pitchFamily="34" charset="-122"/>
              </a:rPr>
            </a:br>
            <a:r>
              <a:rPr lang="en-US" altLang="zh-CN" sz="2000">
                <a:solidFill>
                  <a:srgbClr val="3333CC"/>
                </a:solidFill>
                <a:latin typeface="微软雅黑" panose="020B0503020204020204" pitchFamily="34" charset="-122"/>
                <a:ea typeface="微软雅黑" panose="020B0503020204020204" pitchFamily="34" charset="-122"/>
              </a:rPr>
              <a:t>0x0012ff64 </a:t>
            </a:r>
            <a:br>
              <a:rPr lang="en-US" altLang="zh-CN" sz="2000">
                <a:solidFill>
                  <a:srgbClr val="3333CC"/>
                </a:solidFill>
                <a:latin typeface="微软雅黑" panose="020B0503020204020204" pitchFamily="34" charset="-122"/>
                <a:ea typeface="微软雅黑" panose="020B0503020204020204" pitchFamily="34" charset="-122"/>
              </a:rPr>
            </a:br>
            <a:r>
              <a:rPr lang="zh-CN" altLang="en-US" sz="2000">
                <a:solidFill>
                  <a:srgbClr val="3333CC"/>
                </a:solidFill>
                <a:latin typeface="微软雅黑" panose="020B0503020204020204" pitchFamily="34" charset="-122"/>
                <a:ea typeface="微软雅黑" panose="020B0503020204020204" pitchFamily="34" charset="-122"/>
              </a:rPr>
              <a:t>顺序：同上</a:t>
            </a:r>
          </a:p>
        </p:txBody>
      </p:sp>
      <p:sp>
        <p:nvSpPr>
          <p:cNvPr id="845830" name="Text Box 6">
            <a:extLst>
              <a:ext uri="{FF2B5EF4-FFF2-40B4-BE49-F238E27FC236}">
                <a16:creationId xmlns:a16="http://schemas.microsoft.com/office/drawing/2014/main" id="{8C784517-681D-413D-9CA4-39C63EB3C010}"/>
              </a:ext>
            </a:extLst>
          </p:cNvPr>
          <p:cNvSpPr txBox="1">
            <a:spLocks noChangeArrowheads="1"/>
          </p:cNvSpPr>
          <p:nvPr/>
        </p:nvSpPr>
        <p:spPr bwMode="auto">
          <a:xfrm>
            <a:off x="431800" y="5634038"/>
            <a:ext cx="3644900"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latin typeface="微软雅黑" panose="020B0503020204020204" pitchFamily="34" charset="-122"/>
                <a:ea typeface="微软雅黑" panose="020B0503020204020204" pitchFamily="34" charset="-122"/>
              </a:rPr>
              <a:t>由此可知：</a:t>
            </a:r>
            <a:r>
              <a:rPr lang="zh-CN" altLang="en-US" sz="2000">
                <a:solidFill>
                  <a:srgbClr val="FF3300"/>
                </a:solidFill>
                <a:latin typeface="微软雅黑" panose="020B0503020204020204" pitchFamily="34" charset="-122"/>
                <a:ea typeface="微软雅黑" panose="020B0503020204020204" pitchFamily="34" charset="-122"/>
              </a:rPr>
              <a:t>编译器可能会调整变量的分配顺序！不一定总是从小地址向大地址分配。</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a:extLst>
              <a:ext uri="{FF2B5EF4-FFF2-40B4-BE49-F238E27FC236}">
                <a16:creationId xmlns:a16="http://schemas.microsoft.com/office/drawing/2014/main" id="{49832367-BC8C-4058-B764-FA699826098D}"/>
              </a:ext>
            </a:extLst>
          </p:cNvPr>
          <p:cNvSpPr>
            <a:spLocks noGrp="1" noChangeArrowheads="1"/>
          </p:cNvSpPr>
          <p:nvPr>
            <p:ph type="title"/>
          </p:nvPr>
        </p:nvSpPr>
        <p:spPr>
          <a:xfrm>
            <a:off x="457200" y="98425"/>
            <a:ext cx="8229600" cy="561975"/>
          </a:xfrm>
        </p:spPr>
        <p:txBody>
          <a:bodyPr/>
          <a:lstStyle/>
          <a:p>
            <a:r>
              <a:rPr lang="zh-CN" altLang="en-US" sz="3200"/>
              <a:t>程序的机器级表示</a:t>
            </a:r>
          </a:p>
        </p:txBody>
      </p:sp>
      <p:sp>
        <p:nvSpPr>
          <p:cNvPr id="653315" name="Rectangle 3">
            <a:extLst>
              <a:ext uri="{FF2B5EF4-FFF2-40B4-BE49-F238E27FC236}">
                <a16:creationId xmlns:a16="http://schemas.microsoft.com/office/drawing/2014/main" id="{FB0D0A23-58DF-4E7C-867E-F916E0EA835F}"/>
              </a:ext>
            </a:extLst>
          </p:cNvPr>
          <p:cNvSpPr>
            <a:spLocks noGrp="1" noChangeArrowheads="1"/>
          </p:cNvSpPr>
          <p:nvPr>
            <p:ph type="body" idx="1"/>
          </p:nvPr>
        </p:nvSpPr>
        <p:spPr>
          <a:xfrm>
            <a:off x="476250" y="728663"/>
            <a:ext cx="8229600" cy="5940425"/>
          </a:xfrm>
        </p:spPr>
        <p:txBody>
          <a:bodyPr/>
          <a:lstStyle/>
          <a:p>
            <a:pPr>
              <a:lnSpc>
                <a:spcPct val="100000"/>
              </a:lnSpc>
            </a:pPr>
            <a:r>
              <a:rPr lang="zh-CN" altLang="en-US" sz="2000">
                <a:latin typeface="微软雅黑" panose="020B0503020204020204" pitchFamily="34" charset="-122"/>
                <a:ea typeface="微软雅黑" panose="020B0503020204020204" pitchFamily="34" charset="-122"/>
              </a:rPr>
              <a:t>分以下五个部分介绍</a:t>
            </a:r>
          </a:p>
          <a:p>
            <a:pPr lvl="1">
              <a:lnSpc>
                <a:spcPct val="100000"/>
              </a:lnSpc>
            </a:pPr>
            <a:r>
              <a:rPr lang="zh-CN" altLang="en-US">
                <a:solidFill>
                  <a:srgbClr val="3333CC"/>
                </a:solidFill>
                <a:latin typeface="微软雅黑" panose="020B0503020204020204" pitchFamily="34" charset="-122"/>
                <a:ea typeface="微软雅黑" panose="020B0503020204020204" pitchFamily="34" charset="-122"/>
              </a:rPr>
              <a:t>第一讲：程序转换概述</a:t>
            </a:r>
          </a:p>
          <a:p>
            <a:pPr lvl="2">
              <a:lnSpc>
                <a:spcPct val="100000"/>
              </a:lnSpc>
            </a:pPr>
            <a:r>
              <a:rPr lang="zh-CN" altLang="en-US" sz="2000">
                <a:latin typeface="微软雅黑" panose="020B0503020204020204" pitchFamily="34" charset="-122"/>
                <a:ea typeface="微软雅黑" panose="020B0503020204020204" pitchFamily="34" charset="-122"/>
              </a:rPr>
              <a:t>机器指令和汇编指令</a:t>
            </a:r>
          </a:p>
          <a:p>
            <a:pPr lvl="2">
              <a:lnSpc>
                <a:spcPct val="100000"/>
              </a:lnSpc>
            </a:pPr>
            <a:r>
              <a:rPr lang="zh-CN" altLang="en-US" sz="2000">
                <a:latin typeface="微软雅黑" panose="020B0503020204020204" pitchFamily="34" charset="-122"/>
                <a:ea typeface="微软雅黑" panose="020B0503020204020204" pitchFamily="34" charset="-122"/>
              </a:rPr>
              <a:t>机器级程序员感觉到的属性和功能特性</a:t>
            </a:r>
          </a:p>
          <a:p>
            <a:pPr lvl="2">
              <a:lnSpc>
                <a:spcPct val="100000"/>
              </a:lnSpc>
            </a:pPr>
            <a:r>
              <a:rPr lang="zh-CN" altLang="en-US" sz="2000">
                <a:latin typeface="微软雅黑" panose="020B0503020204020204" pitchFamily="34" charset="-122"/>
                <a:ea typeface="微软雅黑" panose="020B0503020204020204" pitchFamily="34" charset="-122"/>
              </a:rPr>
              <a:t>高级语言程序转换为机器代码的过程</a:t>
            </a:r>
          </a:p>
          <a:p>
            <a:pPr lvl="1">
              <a:lnSpc>
                <a:spcPct val="100000"/>
              </a:lnSpc>
            </a:pPr>
            <a:r>
              <a:rPr lang="zh-CN" altLang="en-US">
                <a:latin typeface="微软雅黑" panose="020B0503020204020204" pitchFamily="34" charset="-122"/>
                <a:ea typeface="微软雅黑" panose="020B0503020204020204" pitchFamily="34" charset="-122"/>
              </a:rPr>
              <a:t>第二讲：</a:t>
            </a:r>
            <a:r>
              <a:rPr lang="en-US" altLang="zh-CN">
                <a:latin typeface="微软雅黑" panose="020B0503020204020204" pitchFamily="34" charset="-122"/>
                <a:ea typeface="微软雅黑" panose="020B0503020204020204" pitchFamily="34" charset="-122"/>
              </a:rPr>
              <a:t>IA-32 /x86-64</a:t>
            </a:r>
            <a:r>
              <a:rPr lang="zh-CN" altLang="en-US">
                <a:latin typeface="微软雅黑" panose="020B0503020204020204" pitchFamily="34" charset="-122"/>
                <a:ea typeface="微软雅黑" panose="020B0503020204020204" pitchFamily="34" charset="-122"/>
              </a:rPr>
              <a:t>指令系统</a:t>
            </a:r>
            <a:endParaRPr lang="en-US" altLang="zh-CN">
              <a:latin typeface="微软雅黑" panose="020B0503020204020204" pitchFamily="34" charset="-122"/>
              <a:ea typeface="微软雅黑" panose="020B0503020204020204" pitchFamily="34" charset="-122"/>
            </a:endParaRPr>
          </a:p>
          <a:p>
            <a:pPr lvl="1">
              <a:lnSpc>
                <a:spcPct val="100000"/>
              </a:lnSpc>
            </a:pPr>
            <a:r>
              <a:rPr lang="zh-CN" altLang="en-US">
                <a:solidFill>
                  <a:srgbClr val="3333CC"/>
                </a:solidFill>
                <a:latin typeface="微软雅黑" panose="020B0503020204020204" pitchFamily="34" charset="-122"/>
                <a:ea typeface="微软雅黑" panose="020B0503020204020204" pitchFamily="34" charset="-122"/>
              </a:rPr>
              <a:t>第三讲：</a:t>
            </a:r>
            <a:r>
              <a:rPr lang="en-US" altLang="zh-CN">
                <a:solidFill>
                  <a:srgbClr val="3333CC"/>
                </a:solidFill>
                <a:latin typeface="微软雅黑" panose="020B0503020204020204" pitchFamily="34" charset="-122"/>
                <a:ea typeface="微软雅黑" panose="020B0503020204020204" pitchFamily="34" charset="-122"/>
              </a:rPr>
              <a:t> C</a:t>
            </a:r>
            <a:r>
              <a:rPr lang="zh-CN" altLang="en-US">
                <a:solidFill>
                  <a:srgbClr val="3333CC"/>
                </a:solidFill>
                <a:latin typeface="微软雅黑" panose="020B0503020204020204" pitchFamily="34" charset="-122"/>
                <a:ea typeface="微软雅黑" panose="020B0503020204020204" pitchFamily="34" charset="-122"/>
              </a:rPr>
              <a:t>语言程序的机器级表示</a:t>
            </a:r>
            <a:r>
              <a:rPr lang="zh-CN" altLang="en-US">
                <a:latin typeface="微软雅黑" panose="020B0503020204020204" pitchFamily="34" charset="-122"/>
                <a:ea typeface="微软雅黑" panose="020B0503020204020204" pitchFamily="34" charset="-122"/>
              </a:rPr>
              <a:t>  </a:t>
            </a:r>
          </a:p>
          <a:p>
            <a:pPr lvl="2">
              <a:lnSpc>
                <a:spcPct val="100000"/>
              </a:lnSpc>
            </a:pPr>
            <a:r>
              <a:rPr lang="zh-CN" altLang="en-US" sz="2000">
                <a:latin typeface="微软雅黑" panose="020B0503020204020204" pitchFamily="34" charset="-122"/>
                <a:ea typeface="微软雅黑" panose="020B0503020204020204" pitchFamily="34" charset="-122"/>
              </a:rPr>
              <a:t>过程调用的机器级表示</a:t>
            </a:r>
          </a:p>
          <a:p>
            <a:pPr lvl="2">
              <a:lnSpc>
                <a:spcPct val="100000"/>
              </a:lnSpc>
            </a:pPr>
            <a:r>
              <a:rPr lang="zh-CN" altLang="en-US" sz="2000">
                <a:latin typeface="微软雅黑" panose="020B0503020204020204" pitchFamily="34" charset="-122"/>
                <a:ea typeface="微软雅黑" panose="020B0503020204020204" pitchFamily="34" charset="-122"/>
              </a:rPr>
              <a:t>选择语句的机器级表示</a:t>
            </a:r>
          </a:p>
          <a:p>
            <a:pPr lvl="2">
              <a:lnSpc>
                <a:spcPct val="100000"/>
              </a:lnSpc>
            </a:pPr>
            <a:r>
              <a:rPr lang="zh-CN" altLang="en-US" sz="2000">
                <a:latin typeface="微软雅黑" panose="020B0503020204020204" pitchFamily="34" charset="-122"/>
                <a:ea typeface="微软雅黑" panose="020B0503020204020204" pitchFamily="34" charset="-122"/>
              </a:rPr>
              <a:t>循环结构的机器级表示 </a:t>
            </a:r>
          </a:p>
          <a:p>
            <a:pPr lvl="1">
              <a:lnSpc>
                <a:spcPct val="100000"/>
              </a:lnSpc>
            </a:pPr>
            <a:r>
              <a:rPr lang="zh-CN" altLang="en-US">
                <a:solidFill>
                  <a:srgbClr val="3333CC"/>
                </a:solidFill>
                <a:latin typeface="微软雅黑" panose="020B0503020204020204" pitchFamily="34" charset="-122"/>
                <a:ea typeface="微软雅黑" panose="020B0503020204020204" pitchFamily="34" charset="-122"/>
              </a:rPr>
              <a:t>第四讲：复杂数据类型的分配和访问</a:t>
            </a:r>
            <a:r>
              <a:rPr lang="zh-CN" altLang="en-US">
                <a:latin typeface="微软雅黑" panose="020B0503020204020204" pitchFamily="34" charset="-122"/>
                <a:ea typeface="微软雅黑" panose="020B0503020204020204" pitchFamily="34" charset="-122"/>
              </a:rPr>
              <a:t> </a:t>
            </a:r>
          </a:p>
          <a:p>
            <a:pPr lvl="2">
              <a:lnSpc>
                <a:spcPct val="100000"/>
              </a:lnSpc>
            </a:pPr>
            <a:r>
              <a:rPr lang="zh-CN" altLang="en-US" sz="2000">
                <a:latin typeface="微软雅黑" panose="020B0503020204020204" pitchFamily="34" charset="-122"/>
                <a:ea typeface="微软雅黑" panose="020B0503020204020204" pitchFamily="34" charset="-122"/>
              </a:rPr>
              <a:t>数组的分配和访问 </a:t>
            </a:r>
          </a:p>
          <a:p>
            <a:pPr lvl="2">
              <a:lnSpc>
                <a:spcPct val="100000"/>
              </a:lnSpc>
            </a:pPr>
            <a:r>
              <a:rPr lang="zh-CN" altLang="en-US" sz="2000">
                <a:latin typeface="微软雅黑" panose="020B0503020204020204" pitchFamily="34" charset="-122"/>
                <a:ea typeface="微软雅黑" panose="020B0503020204020204" pitchFamily="34" charset="-122"/>
              </a:rPr>
              <a:t>结构体数据的分配和访问 </a:t>
            </a:r>
          </a:p>
          <a:p>
            <a:pPr lvl="2">
              <a:lnSpc>
                <a:spcPct val="100000"/>
              </a:lnSpc>
            </a:pPr>
            <a:r>
              <a:rPr lang="zh-CN" altLang="en-US" sz="2000">
                <a:latin typeface="微软雅黑" panose="020B0503020204020204" pitchFamily="34" charset="-122"/>
                <a:ea typeface="微软雅黑" panose="020B0503020204020204" pitchFamily="34" charset="-122"/>
              </a:rPr>
              <a:t>联合体数据的分配和访问 </a:t>
            </a:r>
          </a:p>
          <a:p>
            <a:pPr lvl="2">
              <a:lnSpc>
                <a:spcPct val="100000"/>
              </a:lnSpc>
            </a:pPr>
            <a:r>
              <a:rPr lang="zh-CN" altLang="en-US" sz="2000">
                <a:latin typeface="微软雅黑" panose="020B0503020204020204" pitchFamily="34" charset="-122"/>
                <a:ea typeface="微软雅黑" panose="020B0503020204020204" pitchFamily="34" charset="-122"/>
              </a:rPr>
              <a:t>数据的对齐 </a:t>
            </a:r>
          </a:p>
          <a:p>
            <a:pPr lvl="1">
              <a:lnSpc>
                <a:spcPct val="100000"/>
              </a:lnSpc>
            </a:pPr>
            <a:r>
              <a:rPr lang="zh-CN" altLang="en-US">
                <a:solidFill>
                  <a:srgbClr val="FF3300"/>
                </a:solidFill>
                <a:latin typeface="微软雅黑" panose="020B0503020204020204" pitchFamily="34" charset="-122"/>
                <a:ea typeface="微软雅黑" panose="020B0503020204020204" pitchFamily="34" charset="-122"/>
              </a:rPr>
              <a:t>第五讲：越界访问和缓冲区溢出 、</a:t>
            </a:r>
            <a:r>
              <a:rPr lang="en-US" altLang="zh-CN">
                <a:solidFill>
                  <a:srgbClr val="FF3300"/>
                </a:solidFill>
                <a:latin typeface="微软雅黑" panose="020B0503020204020204" pitchFamily="34" charset="-122"/>
                <a:ea typeface="微软雅黑" panose="020B0503020204020204" pitchFamily="34" charset="-122"/>
              </a:rPr>
              <a:t>x86-64</a:t>
            </a:r>
            <a:r>
              <a:rPr lang="zh-CN" altLang="en-US">
                <a:solidFill>
                  <a:srgbClr val="FF3300"/>
                </a:solidFill>
                <a:latin typeface="微软雅黑" panose="020B0503020204020204" pitchFamily="34" charset="-122"/>
                <a:ea typeface="微软雅黑" panose="020B0503020204020204" pitchFamily="34" charset="-122"/>
              </a:rPr>
              <a:t>架构</a:t>
            </a:r>
          </a:p>
        </p:txBody>
      </p:sp>
      <p:sp>
        <p:nvSpPr>
          <p:cNvPr id="653316" name="Text Box 4">
            <a:extLst>
              <a:ext uri="{FF2B5EF4-FFF2-40B4-BE49-F238E27FC236}">
                <a16:creationId xmlns:a16="http://schemas.microsoft.com/office/drawing/2014/main" id="{3ADCD4C0-816A-4942-B443-AB2E0EE1D736}"/>
              </a:ext>
            </a:extLst>
          </p:cNvPr>
          <p:cNvSpPr txBox="1">
            <a:spLocks noChangeArrowheads="1"/>
          </p:cNvSpPr>
          <p:nvPr/>
        </p:nvSpPr>
        <p:spPr bwMode="auto">
          <a:xfrm>
            <a:off x="6416675" y="1042988"/>
            <a:ext cx="23399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spcBef>
                <a:spcPct val="50000"/>
              </a:spcBef>
            </a:pPr>
            <a:r>
              <a:rPr lang="zh-CN" altLang="en-US" sz="2000">
                <a:solidFill>
                  <a:srgbClr val="FF0000"/>
                </a:solidFill>
                <a:latin typeface="Arial" panose="020B0604020202020204" pitchFamily="34" charset="0"/>
              </a:rPr>
              <a:t>从高级语言程序出发，用其对应的机器级代码以及内存（栈）中信息的变化来说明底层实现</a:t>
            </a:r>
            <a:endParaRPr lang="en-US" altLang="zh-CN" sz="2000">
              <a:solidFill>
                <a:srgbClr val="FF0000"/>
              </a:solidFill>
              <a:latin typeface="Arial" panose="020B0604020202020204" pitchFamily="34" charset="0"/>
            </a:endParaRPr>
          </a:p>
        </p:txBody>
      </p:sp>
      <p:sp>
        <p:nvSpPr>
          <p:cNvPr id="653317" name="AutoShape 5">
            <a:extLst>
              <a:ext uri="{FF2B5EF4-FFF2-40B4-BE49-F238E27FC236}">
                <a16:creationId xmlns:a16="http://schemas.microsoft.com/office/drawing/2014/main" id="{1BCD5791-A8F7-4725-95E8-3E30CBD87594}"/>
              </a:ext>
            </a:extLst>
          </p:cNvPr>
          <p:cNvSpPr>
            <a:spLocks/>
          </p:cNvSpPr>
          <p:nvPr/>
        </p:nvSpPr>
        <p:spPr bwMode="auto">
          <a:xfrm>
            <a:off x="5472113" y="3114675"/>
            <a:ext cx="630237" cy="3105150"/>
          </a:xfrm>
          <a:prstGeom prst="rightBrace">
            <a:avLst>
              <a:gd name="adj1" fmla="val 41058"/>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3318" name="Text Box 6">
            <a:extLst>
              <a:ext uri="{FF2B5EF4-FFF2-40B4-BE49-F238E27FC236}">
                <a16:creationId xmlns:a16="http://schemas.microsoft.com/office/drawing/2014/main" id="{9AD3416C-D702-4138-A839-23C82FAEE9B1}"/>
              </a:ext>
            </a:extLst>
          </p:cNvPr>
          <p:cNvSpPr txBox="1">
            <a:spLocks noChangeArrowheads="1"/>
          </p:cNvSpPr>
          <p:nvPr/>
        </p:nvSpPr>
        <p:spPr bwMode="auto">
          <a:xfrm>
            <a:off x="6146800" y="3878263"/>
            <a:ext cx="2386013"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30000"/>
              </a:lnSpc>
              <a:spcBef>
                <a:spcPct val="50000"/>
              </a:spcBef>
            </a:pPr>
            <a:r>
              <a:rPr lang="zh-CN" altLang="en-US" sz="2000"/>
              <a:t>围绕</a:t>
            </a:r>
            <a:r>
              <a:rPr lang="en-US" altLang="zh-CN" sz="2000"/>
              <a:t>C</a:t>
            </a:r>
            <a:r>
              <a:rPr lang="zh-CN" altLang="en-US" sz="2000"/>
              <a:t>语言中的语句和复杂数据类型，解释其在底层机器级的实现方法</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a:extLst>
              <a:ext uri="{FF2B5EF4-FFF2-40B4-BE49-F238E27FC236}">
                <a16:creationId xmlns:a16="http://schemas.microsoft.com/office/drawing/2014/main" id="{912AFC39-F6C2-43D7-AB0E-6B99D6CE2342}"/>
              </a:ext>
            </a:extLst>
          </p:cNvPr>
          <p:cNvSpPr>
            <a:spLocks noGrp="1" noChangeArrowheads="1"/>
          </p:cNvSpPr>
          <p:nvPr>
            <p:ph type="title"/>
          </p:nvPr>
        </p:nvSpPr>
        <p:spPr>
          <a:xfrm>
            <a:off x="457200" y="98425"/>
            <a:ext cx="8229600" cy="561975"/>
          </a:xfrm>
        </p:spPr>
        <p:txBody>
          <a:bodyPr/>
          <a:lstStyle/>
          <a:p>
            <a:r>
              <a:rPr lang="zh-CN" altLang="en-US" sz="3600"/>
              <a:t>越界访问和缓冲区溢出</a:t>
            </a:r>
          </a:p>
        </p:txBody>
      </p:sp>
      <p:sp>
        <p:nvSpPr>
          <p:cNvPr id="749572" name="Rectangle 4">
            <a:extLst>
              <a:ext uri="{FF2B5EF4-FFF2-40B4-BE49-F238E27FC236}">
                <a16:creationId xmlns:a16="http://schemas.microsoft.com/office/drawing/2014/main" id="{9F66C6CC-683D-4810-A52E-AEF825606D85}"/>
              </a:ext>
            </a:extLst>
          </p:cNvPr>
          <p:cNvSpPr>
            <a:spLocks/>
          </p:cNvSpPr>
          <p:nvPr/>
        </p:nvSpPr>
        <p:spPr bwMode="auto">
          <a:xfrm>
            <a:off x="431800" y="1584325"/>
            <a:ext cx="7650163" cy="2114550"/>
          </a:xfrm>
          <a:prstGeom prst="rect">
            <a:avLst/>
          </a:prstGeom>
          <a:solidFill>
            <a:srgbClr val="F8F6D9"/>
          </a:solidFill>
          <a:ln w="6350">
            <a:solidFill>
              <a:schemeClr val="tx1"/>
            </a:solidFill>
            <a:miter lim="800000"/>
            <a:headEnd/>
            <a:tailEnd/>
          </a:ln>
        </p:spPr>
        <p:txBody>
          <a:bodyPr lIns="63500" tIns="63500" rIns="63500" bIns="63500"/>
          <a:lstStyle>
            <a:lvl1pPr>
              <a:tabLst>
                <a:tab pos="914400" algn="l"/>
                <a:tab pos="2286000" algn="l"/>
              </a:tabLst>
              <a:defRPr>
                <a:solidFill>
                  <a:schemeClr val="tx1"/>
                </a:solidFill>
                <a:latin typeface="Arial" panose="020B0604020202020204" pitchFamily="34" charset="0"/>
                <a:ea typeface="宋体" panose="02010600030101010101" pitchFamily="2" charset="-122"/>
              </a:defRPr>
            </a:lvl1pPr>
            <a:lvl2pPr marL="742950" indent="-285750">
              <a:tabLst>
                <a:tab pos="914400" algn="l"/>
                <a:tab pos="2286000" algn="l"/>
              </a:tabLst>
              <a:defRPr>
                <a:solidFill>
                  <a:schemeClr val="tx1"/>
                </a:solidFill>
                <a:latin typeface="Arial" panose="020B0604020202020204" pitchFamily="34" charset="0"/>
                <a:ea typeface="宋体" panose="02010600030101010101" pitchFamily="2" charset="-122"/>
              </a:defRPr>
            </a:lvl2pPr>
            <a:lvl3pPr marL="1143000" indent="-228600">
              <a:tabLst>
                <a:tab pos="914400" algn="l"/>
                <a:tab pos="2286000" algn="l"/>
              </a:tabLst>
              <a:defRPr>
                <a:solidFill>
                  <a:schemeClr val="tx1"/>
                </a:solidFill>
                <a:latin typeface="Arial" panose="020B0604020202020204" pitchFamily="34" charset="0"/>
                <a:ea typeface="宋体" panose="02010600030101010101" pitchFamily="2" charset="-122"/>
              </a:defRPr>
            </a:lvl3pPr>
            <a:lvl4pPr marL="1600200" indent="-228600">
              <a:tabLst>
                <a:tab pos="914400" algn="l"/>
                <a:tab pos="2286000" algn="l"/>
              </a:tabLst>
              <a:defRPr>
                <a:solidFill>
                  <a:schemeClr val="tx1"/>
                </a:solidFill>
                <a:latin typeface="Arial" panose="020B0604020202020204" pitchFamily="34" charset="0"/>
                <a:ea typeface="宋体" panose="02010600030101010101" pitchFamily="2" charset="-122"/>
              </a:defRPr>
            </a:lvl4pPr>
            <a:lvl5pPr marL="2057400" indent="-228600">
              <a:tabLst>
                <a:tab pos="914400" algn="l"/>
                <a:tab pos="22860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914400" algn="l"/>
                <a:tab pos="22860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914400" algn="l"/>
                <a:tab pos="22860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914400" algn="l"/>
                <a:tab pos="22860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914400" algn="l"/>
                <a:tab pos="2286000" algn="l"/>
              </a:tabLst>
              <a:defRPr>
                <a:solidFill>
                  <a:schemeClr val="tx1"/>
                </a:solidFill>
                <a:latin typeface="Arial" panose="020B0604020202020204" pitchFamily="34" charset="0"/>
                <a:ea typeface="宋体" panose="02010600030101010101" pitchFamily="2" charset="-122"/>
              </a:defRPr>
            </a:lvl9pPr>
          </a:lstStyle>
          <a:p>
            <a:pPr eaLnBrk="1" hangingPunct="1">
              <a:lnSpc>
                <a:spcPct val="95000"/>
              </a:lnSpc>
            </a:pPr>
            <a:r>
              <a:rPr lang="en-US" altLang="zh-CN" sz="2000">
                <a:latin typeface="微软雅黑" panose="020B0503020204020204" pitchFamily="34" charset="-122"/>
                <a:ea typeface="微软雅黑" panose="020B0503020204020204" pitchFamily="34" charset="-122"/>
                <a:cs typeface="Courier New" panose="02070309020205020404" pitchFamily="49" charset="0"/>
                <a:sym typeface="Monaco"/>
              </a:rPr>
              <a:t>double fun(int i)</a:t>
            </a:r>
          </a:p>
          <a:p>
            <a:pPr eaLnBrk="1" hangingPunct="1">
              <a:lnSpc>
                <a:spcPct val="95000"/>
              </a:lnSpc>
            </a:pPr>
            <a:r>
              <a:rPr lang="en-US" altLang="zh-CN" sz="2000">
                <a:latin typeface="微软雅黑" panose="020B0503020204020204" pitchFamily="34" charset="-122"/>
                <a:ea typeface="微软雅黑" panose="020B0503020204020204" pitchFamily="34" charset="-122"/>
                <a:cs typeface="Courier New" panose="02070309020205020404" pitchFamily="49" charset="0"/>
                <a:sym typeface="Monaco"/>
              </a:rPr>
              <a:t>{</a:t>
            </a:r>
          </a:p>
          <a:p>
            <a:pPr eaLnBrk="1" hangingPunct="1">
              <a:lnSpc>
                <a:spcPct val="95000"/>
              </a:lnSpc>
            </a:pPr>
            <a:r>
              <a:rPr lang="en-US" altLang="zh-CN" sz="2000">
                <a:latin typeface="微软雅黑" panose="020B0503020204020204" pitchFamily="34" charset="-122"/>
                <a:ea typeface="微软雅黑" panose="020B0503020204020204" pitchFamily="34" charset="-122"/>
                <a:cs typeface="Courier New" panose="02070309020205020404" pitchFamily="49" charset="0"/>
                <a:sym typeface="Monaco"/>
              </a:rPr>
              <a:t>  volatile double d[1] = {3.14};</a:t>
            </a:r>
          </a:p>
          <a:p>
            <a:pPr eaLnBrk="1" hangingPunct="1">
              <a:lnSpc>
                <a:spcPct val="95000"/>
              </a:lnSpc>
            </a:pPr>
            <a:r>
              <a:rPr lang="en-US" altLang="zh-CN" sz="2000">
                <a:latin typeface="微软雅黑" panose="020B0503020204020204" pitchFamily="34" charset="-122"/>
                <a:ea typeface="微软雅黑" panose="020B0503020204020204" pitchFamily="34" charset="-122"/>
                <a:cs typeface="Courier New" panose="02070309020205020404" pitchFamily="49" charset="0"/>
                <a:sym typeface="Monaco"/>
              </a:rPr>
              <a:t>  volatile long int a[2];</a:t>
            </a:r>
          </a:p>
          <a:p>
            <a:pPr eaLnBrk="1" hangingPunct="1">
              <a:lnSpc>
                <a:spcPct val="95000"/>
              </a:lnSpc>
            </a:pPr>
            <a:r>
              <a:rPr lang="en-US" altLang="zh-CN" sz="2000">
                <a:latin typeface="微软雅黑" panose="020B0503020204020204" pitchFamily="34" charset="-122"/>
                <a:ea typeface="微软雅黑" panose="020B0503020204020204" pitchFamily="34" charset="-122"/>
                <a:cs typeface="Courier New" panose="02070309020205020404" pitchFamily="49" charset="0"/>
                <a:sym typeface="Monaco"/>
              </a:rPr>
              <a:t>  a[i] = 1073741824; /* Possibly out of bounds */</a:t>
            </a:r>
          </a:p>
          <a:p>
            <a:pPr eaLnBrk="1" hangingPunct="1">
              <a:lnSpc>
                <a:spcPct val="95000"/>
              </a:lnSpc>
            </a:pPr>
            <a:r>
              <a:rPr lang="en-US" altLang="zh-CN" sz="2000">
                <a:latin typeface="微软雅黑" panose="020B0503020204020204" pitchFamily="34" charset="-122"/>
                <a:ea typeface="微软雅黑" panose="020B0503020204020204" pitchFamily="34" charset="-122"/>
                <a:cs typeface="Courier New" panose="02070309020205020404" pitchFamily="49" charset="0"/>
                <a:sym typeface="Monaco"/>
              </a:rPr>
              <a:t>  return d[0];</a:t>
            </a:r>
          </a:p>
          <a:p>
            <a:pPr eaLnBrk="1" hangingPunct="1">
              <a:lnSpc>
                <a:spcPct val="95000"/>
              </a:lnSpc>
            </a:pPr>
            <a:r>
              <a:rPr lang="en-US" altLang="zh-CN" sz="2000">
                <a:latin typeface="微软雅黑" panose="020B0503020204020204" pitchFamily="34" charset="-122"/>
                <a:ea typeface="微软雅黑" panose="020B0503020204020204" pitchFamily="34" charset="-122"/>
                <a:cs typeface="Courier New" panose="02070309020205020404" pitchFamily="49" charset="0"/>
                <a:sym typeface="Monaco"/>
              </a:rPr>
              <a:t>}</a:t>
            </a:r>
          </a:p>
        </p:txBody>
      </p:sp>
      <p:sp>
        <p:nvSpPr>
          <p:cNvPr id="18437" name="Rectangle 5">
            <a:extLst>
              <a:ext uri="{FF2B5EF4-FFF2-40B4-BE49-F238E27FC236}">
                <a16:creationId xmlns:a16="http://schemas.microsoft.com/office/drawing/2014/main" id="{8C166368-FB05-4134-A187-F388759492E9}"/>
              </a:ext>
            </a:extLst>
          </p:cNvPr>
          <p:cNvSpPr>
            <a:spLocks/>
          </p:cNvSpPr>
          <p:nvPr/>
        </p:nvSpPr>
        <p:spPr bwMode="auto">
          <a:xfrm>
            <a:off x="341313" y="4014788"/>
            <a:ext cx="7327900" cy="13716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38100" tIns="38100" rIns="38100" bIns="381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微软雅黑" panose="020B0503020204020204" pitchFamily="34" charset="-122"/>
                <a:ea typeface="微软雅黑" panose="020B0503020204020204" pitchFamily="34" charset="-122"/>
                <a:cs typeface="Zapf Dingbats"/>
                <a:sym typeface="Courier New" panose="02070309020205020404" pitchFamily="49" charset="0"/>
              </a:rPr>
              <a:t>fun(0)  </a:t>
            </a:r>
            <a:r>
              <a:rPr lang="en-US" altLang="zh-CN" sz="2000">
                <a:latin typeface="微软雅黑" panose="020B0503020204020204" pitchFamily="34" charset="-122"/>
                <a:ea typeface="微软雅黑" panose="020B0503020204020204" pitchFamily="34" charset="-122"/>
                <a:cs typeface="Zapf Dingbats"/>
                <a:sym typeface="Wingdings" panose="05000000000000000000" pitchFamily="2" charset="2"/>
              </a:rPr>
              <a:t></a:t>
            </a:r>
            <a:r>
              <a:rPr lang="en-US" altLang="zh-CN" sz="2000">
                <a:latin typeface="微软雅黑" panose="020B0503020204020204" pitchFamily="34" charset="-122"/>
                <a:ea typeface="微软雅黑" panose="020B0503020204020204" pitchFamily="34" charset="-122"/>
                <a:cs typeface="Zapf Dingbats"/>
                <a:sym typeface="Courier New" panose="02070309020205020404" pitchFamily="49" charset="0"/>
              </a:rPr>
              <a:t>	3.14</a:t>
            </a:r>
            <a:endParaRPr lang="en-US" altLang="zh-CN" sz="2000">
              <a:latin typeface="微软雅黑" panose="020B0503020204020204" pitchFamily="34" charset="-122"/>
              <a:ea typeface="微软雅黑" panose="020B0503020204020204" pitchFamily="34" charset="-122"/>
              <a:cs typeface="Lucida Grande"/>
              <a:sym typeface="Arial Narrow" panose="020B0606020202030204" pitchFamily="34" charset="0"/>
            </a:endParaRPr>
          </a:p>
          <a:p>
            <a:pPr eaLnBrk="1" hangingPunct="1"/>
            <a:r>
              <a:rPr lang="en-US" altLang="zh-CN" sz="2000">
                <a:latin typeface="微软雅黑" panose="020B0503020204020204" pitchFamily="34" charset="-122"/>
                <a:ea typeface="微软雅黑" panose="020B0503020204020204" pitchFamily="34" charset="-122"/>
                <a:cs typeface="Courier New" panose="02070309020205020404" pitchFamily="49" charset="0"/>
                <a:sym typeface="Courier New" panose="02070309020205020404" pitchFamily="49" charset="0"/>
              </a:rPr>
              <a:t>fun(1)  </a:t>
            </a:r>
            <a:r>
              <a:rPr lang="en-US" altLang="zh-CN" sz="200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a:t>
            </a:r>
            <a:r>
              <a:rPr lang="en-US" altLang="zh-CN" sz="2000">
                <a:latin typeface="微软雅黑" panose="020B0503020204020204" pitchFamily="34" charset="-122"/>
                <a:ea typeface="微软雅黑" panose="020B0503020204020204" pitchFamily="34" charset="-122"/>
                <a:cs typeface="Monaco"/>
                <a:sym typeface="Courier New" panose="02070309020205020404" pitchFamily="49" charset="0"/>
              </a:rPr>
              <a:t>	3.14</a:t>
            </a:r>
            <a:endParaRPr lang="en-US" altLang="zh-CN" sz="2000">
              <a:latin typeface="微软雅黑" panose="020B0503020204020204" pitchFamily="34" charset="-122"/>
              <a:ea typeface="微软雅黑" panose="020B0503020204020204" pitchFamily="34" charset="-122"/>
              <a:cs typeface="Lucida Grande"/>
              <a:sym typeface="Arial Narrow" panose="020B0606020202030204" pitchFamily="34" charset="0"/>
            </a:endParaRPr>
          </a:p>
          <a:p>
            <a:pPr eaLnBrk="1" hangingPunct="1"/>
            <a:r>
              <a:rPr lang="en-US" altLang="zh-CN" sz="2000">
                <a:latin typeface="微软雅黑" panose="020B0503020204020204" pitchFamily="34" charset="-122"/>
                <a:ea typeface="微软雅黑" panose="020B0503020204020204" pitchFamily="34" charset="-122"/>
                <a:cs typeface="ヒラギノ角ゴ ProN W3"/>
                <a:sym typeface="Courier New" panose="02070309020205020404" pitchFamily="49" charset="0"/>
              </a:rPr>
              <a:t>fun(2)  </a:t>
            </a:r>
            <a:r>
              <a:rPr lang="en-US" altLang="zh-CN" sz="2000">
                <a:latin typeface="微软雅黑" panose="020B0503020204020204" pitchFamily="34" charset="-122"/>
                <a:ea typeface="微软雅黑" panose="020B0503020204020204" pitchFamily="34" charset="-122"/>
                <a:cs typeface="ヒラギノ角ゴ ProN W3"/>
                <a:sym typeface="Wingdings" panose="05000000000000000000" pitchFamily="2" charset="2"/>
              </a:rPr>
              <a:t></a:t>
            </a:r>
            <a:r>
              <a:rPr lang="en-US" altLang="zh-CN" sz="2000">
                <a:latin typeface="微软雅黑" panose="020B0503020204020204" pitchFamily="34" charset="-122"/>
                <a:ea typeface="微软雅黑" panose="020B0503020204020204" pitchFamily="34" charset="-122"/>
                <a:cs typeface="Monaco"/>
                <a:sym typeface="Courier New" panose="02070309020205020404" pitchFamily="49" charset="0"/>
              </a:rPr>
              <a:t>	3.1399998664856</a:t>
            </a:r>
            <a:endParaRPr lang="en-US" altLang="zh-CN" sz="2000">
              <a:latin typeface="微软雅黑" panose="020B0503020204020204" pitchFamily="34" charset="-122"/>
              <a:ea typeface="微软雅黑" panose="020B0503020204020204" pitchFamily="34" charset="-122"/>
              <a:cs typeface="Lucida Grande"/>
              <a:sym typeface="Arial Narrow" panose="020B0606020202030204" pitchFamily="34" charset="0"/>
            </a:endParaRPr>
          </a:p>
          <a:p>
            <a:pPr eaLnBrk="1" hangingPunct="1"/>
            <a:r>
              <a:rPr lang="en-US" altLang="zh-CN" sz="2000">
                <a:latin typeface="微软雅黑" panose="020B0503020204020204" pitchFamily="34" charset="-122"/>
                <a:ea typeface="微软雅黑" panose="020B0503020204020204" pitchFamily="34" charset="-122"/>
                <a:cs typeface="ヒラギノ角ゴ ProN W3"/>
                <a:sym typeface="Courier New" panose="02070309020205020404" pitchFamily="49" charset="0"/>
              </a:rPr>
              <a:t>fun(3)  </a:t>
            </a:r>
            <a:r>
              <a:rPr lang="en-US" altLang="zh-CN" sz="2000">
                <a:latin typeface="微软雅黑" panose="020B0503020204020204" pitchFamily="34" charset="-122"/>
                <a:ea typeface="微软雅黑" panose="020B0503020204020204" pitchFamily="34" charset="-122"/>
                <a:cs typeface="ヒラギノ角ゴ ProN W3"/>
                <a:sym typeface="Wingdings" panose="05000000000000000000" pitchFamily="2" charset="2"/>
              </a:rPr>
              <a:t></a:t>
            </a:r>
            <a:r>
              <a:rPr lang="en-US" altLang="zh-CN" sz="2000">
                <a:latin typeface="微软雅黑" panose="020B0503020204020204" pitchFamily="34" charset="-122"/>
                <a:ea typeface="微软雅黑" panose="020B0503020204020204" pitchFamily="34" charset="-122"/>
                <a:cs typeface="Monaco"/>
                <a:sym typeface="Courier New" panose="02070309020205020404" pitchFamily="49" charset="0"/>
              </a:rPr>
              <a:t>	2.00000061035156</a:t>
            </a:r>
            <a:endParaRPr lang="en-US" altLang="zh-CN" sz="2000">
              <a:latin typeface="微软雅黑" panose="020B0503020204020204" pitchFamily="34" charset="-122"/>
              <a:ea typeface="微软雅黑" panose="020B0503020204020204" pitchFamily="34" charset="-122"/>
              <a:cs typeface="Lucida Grande"/>
              <a:sym typeface="Arial Narrow" panose="020B0606020202030204" pitchFamily="34" charset="0"/>
            </a:endParaRPr>
          </a:p>
          <a:p>
            <a:pPr eaLnBrk="1" hangingPunct="1"/>
            <a:r>
              <a:rPr lang="en-US" altLang="zh-CN" sz="2000">
                <a:latin typeface="微软雅黑" panose="020B0503020204020204" pitchFamily="34" charset="-122"/>
                <a:ea typeface="微软雅黑" panose="020B0503020204020204" pitchFamily="34" charset="-122"/>
                <a:cs typeface="ヒラギノ角ゴ ProN W3"/>
                <a:sym typeface="Courier New" panose="02070309020205020404" pitchFamily="49" charset="0"/>
              </a:rPr>
              <a:t>fun(4)  </a:t>
            </a:r>
            <a:r>
              <a:rPr lang="en-US" altLang="zh-CN" sz="2000">
                <a:latin typeface="微软雅黑" panose="020B0503020204020204" pitchFamily="34" charset="-122"/>
                <a:ea typeface="微软雅黑" panose="020B0503020204020204" pitchFamily="34" charset="-122"/>
                <a:cs typeface="ヒラギノ角ゴ ProN W3"/>
                <a:sym typeface="Wingdings" panose="05000000000000000000" pitchFamily="2" charset="2"/>
              </a:rPr>
              <a:t></a:t>
            </a:r>
            <a:r>
              <a:rPr lang="en-US" altLang="zh-CN" sz="2000">
                <a:latin typeface="微软雅黑" panose="020B0503020204020204" pitchFamily="34" charset="-122"/>
                <a:ea typeface="微软雅黑" panose="020B0503020204020204" pitchFamily="34" charset="-122"/>
                <a:cs typeface="Monaco"/>
                <a:sym typeface="Courier New" panose="02070309020205020404" pitchFamily="49" charset="0"/>
              </a:rPr>
              <a:t>	3.14, </a:t>
            </a:r>
            <a:r>
              <a:rPr lang="zh-CN" altLang="en-US" sz="2000">
                <a:latin typeface="微软雅黑" panose="020B0503020204020204" pitchFamily="34" charset="-122"/>
                <a:ea typeface="微软雅黑" panose="020B0503020204020204" pitchFamily="34" charset="-122"/>
                <a:cs typeface="Monaco"/>
                <a:sym typeface="Courier New" panose="02070309020205020404" pitchFamily="49" charset="0"/>
              </a:rPr>
              <a:t>然后存储保护错</a:t>
            </a:r>
          </a:p>
        </p:txBody>
      </p:sp>
      <p:sp>
        <p:nvSpPr>
          <p:cNvPr id="749574" name="Rectangle 6">
            <a:extLst>
              <a:ext uri="{FF2B5EF4-FFF2-40B4-BE49-F238E27FC236}">
                <a16:creationId xmlns:a16="http://schemas.microsoft.com/office/drawing/2014/main" id="{CEDF2F7C-CC2D-4DD1-9A5D-5CAD7EDF6518}"/>
              </a:ext>
            </a:extLst>
          </p:cNvPr>
          <p:cNvSpPr>
            <a:spLocks noChangeArrowheads="1"/>
          </p:cNvSpPr>
          <p:nvPr/>
        </p:nvSpPr>
        <p:spPr bwMode="auto">
          <a:xfrm>
            <a:off x="296863" y="908050"/>
            <a:ext cx="490537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lstStyle>
            <a:lvl1pPr marL="165100" indent="-1651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buFontTx/>
              <a:buNone/>
            </a:pPr>
            <a:r>
              <a:rPr lang="en-US" altLang="zh-CN">
                <a:solidFill>
                  <a:srgbClr val="3333CC"/>
                </a:solidFill>
              </a:rPr>
              <a:t>  </a:t>
            </a:r>
            <a:r>
              <a:rPr lang="zh-CN" altLang="en-US" sz="2200">
                <a:solidFill>
                  <a:srgbClr val="3333CC"/>
                </a:solidFill>
                <a:ea typeface="微软雅黑" panose="020B0503020204020204" pitchFamily="34" charset="-122"/>
              </a:rPr>
              <a:t>大家还记得以下的例子吗？</a:t>
            </a:r>
          </a:p>
        </p:txBody>
      </p:sp>
      <p:pic>
        <p:nvPicPr>
          <p:cNvPr id="749576" name="Picture 8">
            <a:extLst>
              <a:ext uri="{FF2B5EF4-FFF2-40B4-BE49-F238E27FC236}">
                <a16:creationId xmlns:a16="http://schemas.microsoft.com/office/drawing/2014/main" id="{680EB76A-BE28-4ACE-82EF-A132A051D3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7050" y="4149725"/>
            <a:ext cx="3105150" cy="2206625"/>
          </a:xfrm>
          <a:prstGeom prst="rect">
            <a:avLst/>
          </a:prstGeom>
          <a:noFill/>
          <a:extLst>
            <a:ext uri="{909E8E84-426E-40DD-AFC4-6F175D3DCCD1}">
              <a14:hiddenFill xmlns:a14="http://schemas.microsoft.com/office/drawing/2010/main">
                <a:solidFill>
                  <a:srgbClr val="FFFFFF"/>
                </a:solidFill>
              </a14:hiddenFill>
            </a:ext>
          </a:extLst>
        </p:spPr>
      </p:pic>
      <p:sp>
        <p:nvSpPr>
          <p:cNvPr id="749578" name="Text Box 10">
            <a:extLst>
              <a:ext uri="{FF2B5EF4-FFF2-40B4-BE49-F238E27FC236}">
                <a16:creationId xmlns:a16="http://schemas.microsoft.com/office/drawing/2014/main" id="{534B7EFB-2222-4A2C-91C4-D9D46FE0442E}"/>
              </a:ext>
            </a:extLst>
          </p:cNvPr>
          <p:cNvSpPr txBox="1">
            <a:spLocks noChangeArrowheads="1"/>
          </p:cNvSpPr>
          <p:nvPr/>
        </p:nvSpPr>
        <p:spPr bwMode="auto">
          <a:xfrm>
            <a:off x="341313" y="5768975"/>
            <a:ext cx="4095750" cy="930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200">
                <a:solidFill>
                  <a:srgbClr val="008000"/>
                </a:solidFill>
                <a:latin typeface="微软雅黑" panose="020B0503020204020204" pitchFamily="34" charset="-122"/>
                <a:ea typeface="微软雅黑" panose="020B0503020204020204" pitchFamily="34" charset="-122"/>
              </a:rPr>
              <a:t>为什么当 </a:t>
            </a:r>
            <a:r>
              <a:rPr lang="en-US" altLang="zh-CN" sz="2200">
                <a:solidFill>
                  <a:srgbClr val="008000"/>
                </a:solidFill>
                <a:latin typeface="微软雅黑" panose="020B0503020204020204" pitchFamily="34" charset="-122"/>
                <a:ea typeface="微软雅黑" panose="020B0503020204020204" pitchFamily="34" charset="-122"/>
              </a:rPr>
              <a:t>i&gt;1 </a:t>
            </a:r>
            <a:r>
              <a:rPr lang="zh-CN" altLang="en-US" sz="2200">
                <a:solidFill>
                  <a:srgbClr val="008000"/>
                </a:solidFill>
                <a:latin typeface="微软雅黑" panose="020B0503020204020204" pitchFamily="34" charset="-122"/>
                <a:ea typeface="微软雅黑" panose="020B0503020204020204" pitchFamily="34" charset="-122"/>
              </a:rPr>
              <a:t>就有问题？</a:t>
            </a:r>
          </a:p>
          <a:p>
            <a:pPr>
              <a:spcBef>
                <a:spcPct val="50000"/>
              </a:spcBef>
            </a:pPr>
            <a:r>
              <a:rPr lang="zh-CN" altLang="en-US" sz="2200">
                <a:solidFill>
                  <a:srgbClr val="FF3300"/>
                </a:solidFill>
                <a:latin typeface="微软雅黑" panose="020B0503020204020204" pitchFamily="34" charset="-122"/>
                <a:ea typeface="微软雅黑" panose="020B0503020204020204" pitchFamily="34" charset="-122"/>
              </a:rPr>
              <a:t>因为数组访问越界！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49576"/>
                                        </p:tgtEl>
                                        <p:attrNameLst>
                                          <p:attrName>style.visibility</p:attrName>
                                        </p:attrNameLst>
                                      </p:cBhvr>
                                      <p:to>
                                        <p:strVal val="visible"/>
                                      </p:to>
                                    </p:set>
                                    <p:animEffect transition="in" filter="blinds(horizontal)">
                                      <p:cBhvr>
                                        <p:cTn id="7" dur="500"/>
                                        <p:tgtEl>
                                          <p:spTgt spid="7495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9572"/>
                                        </p:tgtEl>
                                        <p:attrNameLst>
                                          <p:attrName>style.visibility</p:attrName>
                                        </p:attrNameLst>
                                      </p:cBhvr>
                                      <p:to>
                                        <p:strVal val="visible"/>
                                      </p:to>
                                    </p:set>
                                    <p:animEffect transition="in" filter="blinds(horizontal)">
                                      <p:cBhvr>
                                        <p:cTn id="12" dur="500"/>
                                        <p:tgtEl>
                                          <p:spTgt spid="7495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437"/>
                                        </p:tgtEl>
                                        <p:attrNameLst>
                                          <p:attrName>style.visibility</p:attrName>
                                        </p:attrNameLst>
                                      </p:cBhvr>
                                      <p:to>
                                        <p:strVal val="visible"/>
                                      </p:to>
                                    </p:set>
                                    <p:animEffect transition="in" filter="blinds(horizontal)">
                                      <p:cBhvr>
                                        <p:cTn id="17" dur="500"/>
                                        <p:tgtEl>
                                          <p:spTgt spid="184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49578">
                                            <p:txEl>
                                              <p:pRg st="0" end="0"/>
                                            </p:txEl>
                                          </p:spTgt>
                                        </p:tgtEl>
                                        <p:attrNameLst>
                                          <p:attrName>style.visibility</p:attrName>
                                        </p:attrNameLst>
                                      </p:cBhvr>
                                      <p:to>
                                        <p:strVal val="visible"/>
                                      </p:to>
                                    </p:set>
                                    <p:animEffect transition="in" filter="blinds(horizontal)">
                                      <p:cBhvr>
                                        <p:cTn id="22" dur="500"/>
                                        <p:tgtEl>
                                          <p:spTgt spid="749578">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49578">
                                            <p:txEl>
                                              <p:pRg st="1" end="1"/>
                                            </p:txEl>
                                          </p:spTgt>
                                        </p:tgtEl>
                                        <p:attrNameLst>
                                          <p:attrName>style.visibility</p:attrName>
                                        </p:attrNameLst>
                                      </p:cBhvr>
                                      <p:to>
                                        <p:strVal val="visible"/>
                                      </p:to>
                                    </p:set>
                                    <p:animEffect transition="in" filter="blinds(horizontal)">
                                      <p:cBhvr>
                                        <p:cTn id="27" dur="500"/>
                                        <p:tgtEl>
                                          <p:spTgt spid="749578">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49576"/>
                                        </p:tgtEl>
                                        <p:attrNameLst>
                                          <p:attrName>style.visibility</p:attrName>
                                        </p:attrNameLst>
                                      </p:cBhvr>
                                      <p:to>
                                        <p:strVal val="visible"/>
                                      </p:to>
                                    </p:set>
                                    <p:animEffect transition="in" filter="blinds(horizontal)">
                                      <p:cBhvr>
                                        <p:cTn id="32" dur="500"/>
                                        <p:tgtEl>
                                          <p:spTgt spid="749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2" grpId="0" animBg="1"/>
      <p:bldP spid="18437"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a:extLst>
              <a:ext uri="{FF2B5EF4-FFF2-40B4-BE49-F238E27FC236}">
                <a16:creationId xmlns:a16="http://schemas.microsoft.com/office/drawing/2014/main" id="{12B2E41B-6AA6-4FE8-82E0-3268270E0974}"/>
              </a:ext>
            </a:extLst>
          </p:cNvPr>
          <p:cNvSpPr>
            <a:spLocks noGrp="1" noChangeArrowheads="1"/>
          </p:cNvSpPr>
          <p:nvPr>
            <p:ph type="title"/>
          </p:nvPr>
        </p:nvSpPr>
        <p:spPr>
          <a:xfrm>
            <a:off x="457200" y="98425"/>
            <a:ext cx="8229600" cy="561975"/>
          </a:xfrm>
        </p:spPr>
        <p:txBody>
          <a:bodyPr/>
          <a:lstStyle/>
          <a:p>
            <a:r>
              <a:rPr lang="zh-CN" altLang="en-US" sz="3600"/>
              <a:t>越界访问和缓冲区溢出 </a:t>
            </a:r>
          </a:p>
        </p:txBody>
      </p:sp>
      <p:sp>
        <p:nvSpPr>
          <p:cNvPr id="589827" name="Rectangle 3">
            <a:extLst>
              <a:ext uri="{FF2B5EF4-FFF2-40B4-BE49-F238E27FC236}">
                <a16:creationId xmlns:a16="http://schemas.microsoft.com/office/drawing/2014/main" id="{518F9C29-3B3E-4270-A141-D6E484165189}"/>
              </a:ext>
            </a:extLst>
          </p:cNvPr>
          <p:cNvSpPr>
            <a:spLocks noGrp="1" noChangeArrowheads="1"/>
          </p:cNvSpPr>
          <p:nvPr>
            <p:ph type="body" idx="1"/>
          </p:nvPr>
        </p:nvSpPr>
        <p:spPr>
          <a:xfrm>
            <a:off x="468313" y="836613"/>
            <a:ext cx="8229600" cy="5472112"/>
          </a:xfrm>
        </p:spPr>
        <p:txBody>
          <a:bodyPr/>
          <a:lstStyle/>
          <a:p>
            <a:pPr>
              <a:lnSpc>
                <a:spcPct val="120000"/>
              </a:lnSpc>
              <a:spcBef>
                <a:spcPct val="30000"/>
              </a:spcBef>
            </a:pPr>
            <a:r>
              <a:rPr lang="en-US" altLang="zh-CN" sz="2000">
                <a:latin typeface="微软雅黑" panose="020B0503020204020204" pitchFamily="34" charset="-122"/>
                <a:ea typeface="微软雅黑" panose="020B0503020204020204" pitchFamily="34" charset="-122"/>
              </a:rPr>
              <a:t>C</a:t>
            </a:r>
            <a:r>
              <a:rPr lang="zh-CN" altLang="en-US" sz="2000">
                <a:latin typeface="微软雅黑" panose="020B0503020204020204" pitchFamily="34" charset="-122"/>
                <a:ea typeface="微软雅黑" panose="020B0503020204020204" pitchFamily="34" charset="-122"/>
              </a:rPr>
              <a:t>语言中的</a:t>
            </a:r>
            <a:r>
              <a:rPr lang="zh-CN" altLang="en-US" sz="2000">
                <a:solidFill>
                  <a:srgbClr val="0000FF"/>
                </a:solidFill>
                <a:latin typeface="微软雅黑" panose="020B0503020204020204" pitchFamily="34" charset="-122"/>
                <a:ea typeface="微软雅黑" panose="020B0503020204020204" pitchFamily="34" charset="-122"/>
              </a:rPr>
              <a:t>数组元素可使用指针来访问，因而对数组的引用没有边界约束，</a:t>
            </a:r>
            <a:r>
              <a:rPr lang="zh-CN" altLang="en-US" sz="2000">
                <a:latin typeface="微软雅黑" panose="020B0503020204020204" pitchFamily="34" charset="-122"/>
                <a:ea typeface="微软雅黑" panose="020B0503020204020204" pitchFamily="34" charset="-122"/>
              </a:rPr>
              <a:t>也即程序中对数组的访问可能会有意或无意地超越数组存储区范围而无法发现。</a:t>
            </a:r>
          </a:p>
          <a:p>
            <a:pPr>
              <a:lnSpc>
                <a:spcPct val="120000"/>
              </a:lnSpc>
              <a:spcBef>
                <a:spcPct val="30000"/>
              </a:spcBef>
            </a:pPr>
            <a:r>
              <a:rPr lang="zh-CN" altLang="en-US" sz="2000">
                <a:latin typeface="微软雅黑" panose="020B0503020204020204" pitchFamily="34" charset="-122"/>
                <a:ea typeface="微软雅黑" panose="020B0503020204020204" pitchFamily="34" charset="-122"/>
              </a:rPr>
              <a:t>数组存储区可看成是一个缓冲区，</a:t>
            </a:r>
            <a:r>
              <a:rPr lang="zh-CN" altLang="en-US" sz="2000">
                <a:solidFill>
                  <a:srgbClr val="0000FF"/>
                </a:solidFill>
                <a:latin typeface="微软雅黑" panose="020B0503020204020204" pitchFamily="34" charset="-122"/>
                <a:ea typeface="微软雅黑" panose="020B0503020204020204" pitchFamily="34" charset="-122"/>
              </a:rPr>
              <a:t>超越数组存储区范围的写入操作称为</a:t>
            </a:r>
            <a:r>
              <a:rPr lang="zh-CN" altLang="en-US" sz="2000">
                <a:solidFill>
                  <a:srgbClr val="CC3300"/>
                </a:solidFill>
                <a:latin typeface="微软雅黑" panose="020B0503020204020204" pitchFamily="34" charset="-122"/>
                <a:ea typeface="微软雅黑" panose="020B0503020204020204" pitchFamily="34" charset="-122"/>
              </a:rPr>
              <a:t>缓冲区溢出</a:t>
            </a:r>
            <a:r>
              <a:rPr lang="zh-CN" altLang="en-US" sz="2000">
                <a:latin typeface="微软雅黑" panose="020B0503020204020204" pitchFamily="34" charset="-122"/>
                <a:ea typeface="微软雅黑" panose="020B0503020204020204" pitchFamily="34" charset="-122"/>
              </a:rPr>
              <a:t>。</a:t>
            </a:r>
          </a:p>
          <a:p>
            <a:pPr>
              <a:lnSpc>
                <a:spcPct val="120000"/>
              </a:lnSpc>
              <a:spcBef>
                <a:spcPct val="30000"/>
              </a:spcBef>
            </a:pPr>
            <a:r>
              <a:rPr lang="zh-CN" altLang="en-US" sz="2000">
                <a:latin typeface="微软雅黑" panose="020B0503020204020204" pitchFamily="34" charset="-122"/>
                <a:ea typeface="微软雅黑" panose="020B0503020204020204" pitchFamily="34" charset="-122"/>
              </a:rPr>
              <a:t>例如，对于一个有</a:t>
            </a:r>
            <a:r>
              <a:rPr lang="en-US" altLang="zh-CN" sz="2000">
                <a:latin typeface="微软雅黑" panose="020B0503020204020204" pitchFamily="34" charset="-122"/>
                <a:ea typeface="微软雅黑" panose="020B0503020204020204" pitchFamily="34" charset="-122"/>
              </a:rPr>
              <a:t>10</a:t>
            </a:r>
            <a:r>
              <a:rPr lang="zh-CN" altLang="en-US" sz="2000">
                <a:latin typeface="微软雅黑" panose="020B0503020204020204" pitchFamily="34" charset="-122"/>
                <a:ea typeface="微软雅黑" panose="020B0503020204020204" pitchFamily="34" charset="-122"/>
              </a:rPr>
              <a:t>个元素的</a:t>
            </a:r>
            <a:r>
              <a:rPr lang="en-US" altLang="zh-CN" sz="2000">
                <a:latin typeface="微软雅黑" panose="020B0503020204020204" pitchFamily="34" charset="-122"/>
                <a:ea typeface="微软雅黑" panose="020B0503020204020204" pitchFamily="34" charset="-122"/>
              </a:rPr>
              <a:t>char</a:t>
            </a:r>
            <a:r>
              <a:rPr lang="zh-CN" altLang="en-US" sz="2000">
                <a:latin typeface="微软雅黑" panose="020B0503020204020204" pitchFamily="34" charset="-122"/>
                <a:ea typeface="微软雅黑" panose="020B0503020204020204" pitchFamily="34" charset="-122"/>
              </a:rPr>
              <a:t>型数组，其定义的缓冲区有</a:t>
            </a:r>
            <a:r>
              <a:rPr lang="en-US" altLang="zh-CN" sz="2000">
                <a:latin typeface="微软雅黑" panose="020B0503020204020204" pitchFamily="34" charset="-122"/>
                <a:ea typeface="微软雅黑" panose="020B0503020204020204" pitchFamily="34" charset="-122"/>
              </a:rPr>
              <a:t>10</a:t>
            </a:r>
            <a:r>
              <a:rPr lang="zh-CN" altLang="en-US" sz="2000">
                <a:latin typeface="微软雅黑" panose="020B0503020204020204" pitchFamily="34" charset="-122"/>
                <a:ea typeface="微软雅黑" panose="020B0503020204020204" pitchFamily="34" charset="-122"/>
              </a:rPr>
              <a:t>个字节。若写一个字符串到这个缓冲区，那么只要写入的字符串多于</a:t>
            </a:r>
            <a:r>
              <a:rPr lang="en-US" altLang="zh-CN" sz="2000">
                <a:latin typeface="微软雅黑" panose="020B0503020204020204" pitchFamily="34" charset="-122"/>
                <a:ea typeface="微软雅黑" panose="020B0503020204020204" pitchFamily="34" charset="-122"/>
              </a:rPr>
              <a:t>9</a:t>
            </a:r>
            <a:r>
              <a:rPr lang="zh-CN" altLang="en-US" sz="2000">
                <a:latin typeface="微软雅黑" panose="020B0503020204020204" pitchFamily="34" charset="-122"/>
                <a:ea typeface="微软雅黑" panose="020B0503020204020204" pitchFamily="34" charset="-122"/>
              </a:rPr>
              <a:t>个字符（结束符‘</a:t>
            </a:r>
            <a:r>
              <a:rPr lang="en-US" altLang="zh-CN" sz="2000">
                <a:latin typeface="微软雅黑" panose="020B0503020204020204" pitchFamily="34" charset="-122"/>
                <a:ea typeface="微软雅黑" panose="020B0503020204020204" pitchFamily="34" charset="-122"/>
              </a:rPr>
              <a:t>\0’</a:t>
            </a:r>
            <a:r>
              <a:rPr lang="zh-CN" altLang="en-US" sz="2000">
                <a:latin typeface="微软雅黑" panose="020B0503020204020204" pitchFamily="34" charset="-122"/>
                <a:ea typeface="微软雅黑" panose="020B0503020204020204" pitchFamily="34" charset="-122"/>
              </a:rPr>
              <a:t>占一个字节），就会发生</a:t>
            </a:r>
            <a:r>
              <a:rPr lang="zh-CN" altLang="en-US" sz="2000">
                <a:solidFill>
                  <a:srgbClr val="CC3300"/>
                </a:solidFill>
                <a:latin typeface="微软雅黑" panose="020B0503020204020204" pitchFamily="34" charset="-122"/>
                <a:ea typeface="微软雅黑" panose="020B0503020204020204" pitchFamily="34" charset="-122"/>
              </a:rPr>
              <a:t>“写溢出”。</a:t>
            </a:r>
          </a:p>
          <a:p>
            <a:pPr>
              <a:lnSpc>
                <a:spcPct val="120000"/>
              </a:lnSpc>
              <a:spcBef>
                <a:spcPct val="30000"/>
              </a:spcBef>
            </a:pPr>
            <a:r>
              <a:rPr lang="zh-CN" altLang="en-US" sz="2000">
                <a:latin typeface="微软雅黑" panose="020B0503020204020204" pitchFamily="34" charset="-122"/>
                <a:ea typeface="微软雅黑" panose="020B0503020204020204" pitchFamily="34" charset="-122"/>
              </a:rPr>
              <a:t>缓冲区溢出是一种</a:t>
            </a:r>
            <a:r>
              <a:rPr lang="zh-CN" altLang="en-US" sz="2000">
                <a:solidFill>
                  <a:srgbClr val="FF0000"/>
                </a:solidFill>
                <a:latin typeface="微软雅黑" panose="020B0503020204020204" pitchFamily="34" charset="-122"/>
                <a:ea typeface="微软雅黑" panose="020B0503020204020204" pitchFamily="34" charset="-122"/>
              </a:rPr>
              <a:t>非常普遍、非常危险的漏洞</a:t>
            </a:r>
            <a:r>
              <a:rPr lang="zh-CN" altLang="en-US" sz="2000">
                <a:latin typeface="微软雅黑" panose="020B0503020204020204" pitchFamily="34" charset="-122"/>
                <a:ea typeface="微软雅黑" panose="020B0503020204020204" pitchFamily="34" charset="-122"/>
              </a:rPr>
              <a:t>，在各种操作系统、应用软件中广泛存在。</a:t>
            </a:r>
          </a:p>
          <a:p>
            <a:pPr>
              <a:lnSpc>
                <a:spcPct val="120000"/>
              </a:lnSpc>
              <a:spcBef>
                <a:spcPct val="30000"/>
              </a:spcBef>
            </a:pPr>
            <a:r>
              <a:rPr lang="zh-CN" altLang="en-US" sz="2000">
                <a:solidFill>
                  <a:srgbClr val="CC3300"/>
                </a:solidFill>
                <a:latin typeface="微软雅黑" panose="020B0503020204020204" pitchFamily="34" charset="-122"/>
                <a:ea typeface="微软雅黑" panose="020B0503020204020204" pitchFamily="34" charset="-122"/>
              </a:rPr>
              <a:t>缓冲区溢出攻击</a:t>
            </a:r>
            <a:r>
              <a:rPr lang="zh-CN" altLang="en-US" sz="2000">
                <a:latin typeface="微软雅黑" panose="020B0503020204020204" pitchFamily="34" charset="-122"/>
                <a:ea typeface="微软雅黑" panose="020B0503020204020204" pitchFamily="34" charset="-122"/>
              </a:rPr>
              <a:t>是利用缓冲区溢出漏洞所进行的攻击行动。利用缓冲区溢出攻击，可导致程序运行失败、系统关机、重新启动等后果。</a:t>
            </a:r>
            <a:r>
              <a:rPr lang="zh-CN" altLang="en-US" sz="20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9827">
                                            <p:txEl>
                                              <p:pRg st="0" end="0"/>
                                            </p:txEl>
                                          </p:spTgt>
                                        </p:tgtEl>
                                        <p:attrNameLst>
                                          <p:attrName>style.visibility</p:attrName>
                                        </p:attrNameLst>
                                      </p:cBhvr>
                                      <p:to>
                                        <p:strVal val="visible"/>
                                      </p:to>
                                    </p:set>
                                    <p:animEffect transition="in" filter="blinds(horizontal)">
                                      <p:cBhvr>
                                        <p:cTn id="7" dur="500"/>
                                        <p:tgtEl>
                                          <p:spTgt spid="5898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89827">
                                            <p:txEl>
                                              <p:pRg st="1" end="1"/>
                                            </p:txEl>
                                          </p:spTgt>
                                        </p:tgtEl>
                                        <p:attrNameLst>
                                          <p:attrName>style.visibility</p:attrName>
                                        </p:attrNameLst>
                                      </p:cBhvr>
                                      <p:to>
                                        <p:strVal val="visible"/>
                                      </p:to>
                                    </p:set>
                                    <p:animEffect transition="in" filter="blinds(horizontal)">
                                      <p:cBhvr>
                                        <p:cTn id="12" dur="500"/>
                                        <p:tgtEl>
                                          <p:spTgt spid="5898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89827">
                                            <p:txEl>
                                              <p:pRg st="2" end="2"/>
                                            </p:txEl>
                                          </p:spTgt>
                                        </p:tgtEl>
                                        <p:attrNameLst>
                                          <p:attrName>style.visibility</p:attrName>
                                        </p:attrNameLst>
                                      </p:cBhvr>
                                      <p:to>
                                        <p:strVal val="visible"/>
                                      </p:to>
                                    </p:set>
                                    <p:animEffect transition="in" filter="blinds(horizontal)">
                                      <p:cBhvr>
                                        <p:cTn id="17" dur="500"/>
                                        <p:tgtEl>
                                          <p:spTgt spid="589827">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89827">
                                            <p:txEl>
                                              <p:pRg st="3" end="3"/>
                                            </p:txEl>
                                          </p:spTgt>
                                        </p:tgtEl>
                                        <p:attrNameLst>
                                          <p:attrName>style.visibility</p:attrName>
                                        </p:attrNameLst>
                                      </p:cBhvr>
                                      <p:to>
                                        <p:strVal val="visible"/>
                                      </p:to>
                                    </p:set>
                                    <p:animEffect transition="in" filter="blinds(horizontal)">
                                      <p:cBhvr>
                                        <p:cTn id="20" dur="500"/>
                                        <p:tgtEl>
                                          <p:spTgt spid="589827">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589827">
                                            <p:txEl>
                                              <p:pRg st="4" end="4"/>
                                            </p:txEl>
                                          </p:spTgt>
                                        </p:tgtEl>
                                        <p:attrNameLst>
                                          <p:attrName>style.visibility</p:attrName>
                                        </p:attrNameLst>
                                      </p:cBhvr>
                                      <p:to>
                                        <p:strVal val="visible"/>
                                      </p:to>
                                    </p:set>
                                    <p:animEffect transition="in" filter="blinds(horizontal)">
                                      <p:cBhvr>
                                        <p:cTn id="25" dur="500"/>
                                        <p:tgtEl>
                                          <p:spTgt spid="5898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a:extLst>
              <a:ext uri="{FF2B5EF4-FFF2-40B4-BE49-F238E27FC236}">
                <a16:creationId xmlns:a16="http://schemas.microsoft.com/office/drawing/2014/main" id="{C8B0C010-A89D-4382-9885-5384B4F81E50}"/>
              </a:ext>
            </a:extLst>
          </p:cNvPr>
          <p:cNvSpPr>
            <a:spLocks noGrp="1" noChangeArrowheads="1"/>
          </p:cNvSpPr>
          <p:nvPr>
            <p:ph type="title"/>
          </p:nvPr>
        </p:nvSpPr>
        <p:spPr>
          <a:xfrm>
            <a:off x="476250" y="98425"/>
            <a:ext cx="8229600" cy="561975"/>
          </a:xfrm>
        </p:spPr>
        <p:txBody>
          <a:bodyPr/>
          <a:lstStyle/>
          <a:p>
            <a:r>
              <a:rPr lang="en-US" altLang="zh-CN"/>
              <a:t>main()</a:t>
            </a:r>
            <a:r>
              <a:rPr lang="zh-CN" altLang="en-US"/>
              <a:t>函数的原型</a:t>
            </a:r>
          </a:p>
        </p:txBody>
      </p:sp>
      <p:sp>
        <p:nvSpPr>
          <p:cNvPr id="799747" name="Rectangle 3">
            <a:extLst>
              <a:ext uri="{FF2B5EF4-FFF2-40B4-BE49-F238E27FC236}">
                <a16:creationId xmlns:a16="http://schemas.microsoft.com/office/drawing/2014/main" id="{93E87BD5-EAEF-4ED8-88FC-BCBA933A85F4}"/>
              </a:ext>
            </a:extLst>
          </p:cNvPr>
          <p:cNvSpPr>
            <a:spLocks noGrp="1" noChangeArrowheads="1"/>
          </p:cNvSpPr>
          <p:nvPr>
            <p:ph type="body" idx="1"/>
          </p:nvPr>
        </p:nvSpPr>
        <p:spPr>
          <a:xfrm>
            <a:off x="185738" y="504825"/>
            <a:ext cx="8842375" cy="3419475"/>
          </a:xfrm>
        </p:spPr>
        <p:txBody>
          <a:bodyPr/>
          <a:lstStyle/>
          <a:p>
            <a:pPr>
              <a:buFontTx/>
              <a:buNone/>
            </a:pPr>
            <a:endParaRPr lang="zh-CN" altLang="en-US" sz="2500">
              <a:latin typeface="微软雅黑" panose="020B0503020204020204" pitchFamily="34" charset="-122"/>
              <a:ea typeface="微软雅黑" panose="020B0503020204020204" pitchFamily="34" charset="-122"/>
            </a:endParaRPr>
          </a:p>
          <a:p>
            <a:pPr>
              <a:spcBef>
                <a:spcPct val="0"/>
              </a:spcBef>
            </a:pPr>
            <a:r>
              <a:rPr lang="zh-CN" altLang="en-US" sz="2200">
                <a:latin typeface="微软雅黑" panose="020B0503020204020204" pitchFamily="34" charset="-122"/>
                <a:ea typeface="微软雅黑" panose="020B0503020204020204" pitchFamily="34" charset="-122"/>
              </a:rPr>
              <a:t>主函数</a:t>
            </a:r>
            <a:r>
              <a:rPr lang="en-US" altLang="zh-CN" sz="2200">
                <a:latin typeface="微软雅黑" panose="020B0503020204020204" pitchFamily="34" charset="-122"/>
                <a:ea typeface="微软雅黑" panose="020B0503020204020204" pitchFamily="34" charset="-122"/>
              </a:rPr>
              <a:t>main()</a:t>
            </a:r>
            <a:r>
              <a:rPr lang="zh-CN" altLang="en-US" sz="2200">
                <a:latin typeface="微软雅黑" panose="020B0503020204020204" pitchFamily="34" charset="-122"/>
                <a:ea typeface="微软雅黑" panose="020B0503020204020204" pitchFamily="34" charset="-122"/>
              </a:rPr>
              <a:t>的原型形式如下：</a:t>
            </a:r>
          </a:p>
          <a:p>
            <a:pPr>
              <a:spcBef>
                <a:spcPct val="0"/>
              </a:spcBef>
              <a:buFontTx/>
              <a:buNone/>
            </a:pPr>
            <a:r>
              <a:rPr lang="en-US" altLang="zh-CN" sz="2200">
                <a:latin typeface="微软雅黑" panose="020B0503020204020204" pitchFamily="34" charset="-122"/>
                <a:ea typeface="微软雅黑" panose="020B0503020204020204" pitchFamily="34" charset="-122"/>
              </a:rPr>
              <a:t>     </a:t>
            </a:r>
            <a:r>
              <a:rPr lang="en-US" altLang="zh-CN" sz="2200">
                <a:solidFill>
                  <a:srgbClr val="0066CC"/>
                </a:solidFill>
                <a:latin typeface="微软雅黑" panose="020B0503020204020204" pitchFamily="34" charset="-122"/>
                <a:ea typeface="微软雅黑" panose="020B0503020204020204" pitchFamily="34" charset="-122"/>
              </a:rPr>
              <a:t>int main(int argc, char **argv, char **envp);</a:t>
            </a:r>
            <a:r>
              <a:rPr lang="en-US" altLang="zh-CN" sz="2200">
                <a:latin typeface="微软雅黑" panose="020B0503020204020204" pitchFamily="34" charset="-122"/>
                <a:ea typeface="微软雅黑" panose="020B0503020204020204" pitchFamily="34" charset="-122"/>
              </a:rPr>
              <a:t>   </a:t>
            </a:r>
            <a:r>
              <a:rPr lang="zh-CN" altLang="en-US" sz="2200">
                <a:latin typeface="微软雅黑" panose="020B0503020204020204" pitchFamily="34" charset="-122"/>
                <a:ea typeface="微软雅黑" panose="020B0503020204020204" pitchFamily="34" charset="-122"/>
              </a:rPr>
              <a:t>或</a:t>
            </a:r>
          </a:p>
          <a:p>
            <a:pPr>
              <a:spcBef>
                <a:spcPct val="0"/>
              </a:spcBef>
              <a:buFontTx/>
              <a:buNone/>
            </a:pPr>
            <a:r>
              <a:rPr lang="en-US" altLang="zh-CN" sz="2200">
                <a:latin typeface="微软雅黑" panose="020B0503020204020204" pitchFamily="34" charset="-122"/>
                <a:ea typeface="微软雅黑" panose="020B0503020204020204" pitchFamily="34" charset="-122"/>
              </a:rPr>
              <a:t>     </a:t>
            </a:r>
            <a:r>
              <a:rPr lang="en-US" altLang="zh-CN" sz="2200">
                <a:solidFill>
                  <a:srgbClr val="0066CC"/>
                </a:solidFill>
                <a:latin typeface="微软雅黑" panose="020B0503020204020204" pitchFamily="34" charset="-122"/>
                <a:ea typeface="微软雅黑" panose="020B0503020204020204" pitchFamily="34" charset="-122"/>
              </a:rPr>
              <a:t>int main(int argc, char *argv[], char *envp[]);</a:t>
            </a:r>
            <a:r>
              <a:rPr lang="en-US" altLang="zh-CN" sz="2200">
                <a:latin typeface="微软雅黑" panose="020B0503020204020204" pitchFamily="34" charset="-122"/>
                <a:ea typeface="微软雅黑" panose="020B0503020204020204" pitchFamily="34" charset="-122"/>
              </a:rPr>
              <a:t> </a:t>
            </a:r>
            <a:r>
              <a:rPr lang="zh-CN" altLang="en-US" sz="2200">
                <a:latin typeface="微软雅黑" panose="020B0503020204020204" pitchFamily="34" charset="-122"/>
                <a:ea typeface="微软雅黑" panose="020B0503020204020204" pitchFamily="34" charset="-122"/>
              </a:rPr>
              <a:t> </a:t>
            </a:r>
          </a:p>
          <a:p>
            <a:pPr>
              <a:spcBef>
                <a:spcPct val="0"/>
              </a:spcBef>
              <a:buFontTx/>
              <a:buNone/>
            </a:pPr>
            <a:r>
              <a:rPr lang="en-US" altLang="zh-CN" sz="2500">
                <a:latin typeface="微软雅黑" panose="020B0503020204020204" pitchFamily="34" charset="-122"/>
                <a:ea typeface="微软雅黑" panose="020B0503020204020204" pitchFamily="34" charset="-122"/>
              </a:rPr>
              <a:t>    </a:t>
            </a:r>
            <a:r>
              <a:rPr lang="en-US" altLang="zh-CN" sz="2200">
                <a:solidFill>
                  <a:srgbClr val="008000"/>
                </a:solidFill>
                <a:latin typeface="微软雅黑" panose="020B0503020204020204" pitchFamily="34" charset="-122"/>
                <a:ea typeface="微软雅黑" panose="020B0503020204020204" pitchFamily="34" charset="-122"/>
              </a:rPr>
              <a:t>argc</a:t>
            </a:r>
            <a:r>
              <a:rPr lang="zh-CN" altLang="en-US" sz="2200">
                <a:solidFill>
                  <a:srgbClr val="008000"/>
                </a:solidFill>
                <a:latin typeface="微软雅黑" panose="020B0503020204020204" pitchFamily="34" charset="-122"/>
                <a:ea typeface="微软雅黑" panose="020B0503020204020204" pitchFamily="34" charset="-122"/>
              </a:rPr>
              <a:t>：参数列表长度，</a:t>
            </a:r>
            <a:r>
              <a:rPr lang="zh-CN" altLang="en-US" sz="2200">
                <a:solidFill>
                  <a:srgbClr val="FF0000"/>
                </a:solidFill>
                <a:latin typeface="微软雅黑" panose="020B0503020204020204" pitchFamily="34" charset="-122"/>
                <a:ea typeface="微软雅黑" panose="020B0503020204020204" pitchFamily="34" charset="-122"/>
              </a:rPr>
              <a:t>参数列表中开始是命令名（可执行文件名），最后以</a:t>
            </a:r>
            <a:r>
              <a:rPr lang="en-US" altLang="zh-CN" sz="2200">
                <a:solidFill>
                  <a:srgbClr val="FF0000"/>
                </a:solidFill>
                <a:latin typeface="微软雅黑" panose="020B0503020204020204" pitchFamily="34" charset="-122"/>
                <a:ea typeface="微软雅黑" panose="020B0503020204020204" pitchFamily="34" charset="-122"/>
              </a:rPr>
              <a:t>NULL</a:t>
            </a:r>
            <a:r>
              <a:rPr lang="zh-CN" altLang="en-US" sz="2200">
                <a:solidFill>
                  <a:srgbClr val="FF0000"/>
                </a:solidFill>
                <a:latin typeface="微软雅黑" panose="020B0503020204020204" pitchFamily="34" charset="-122"/>
                <a:ea typeface="微软雅黑" panose="020B0503020204020204" pitchFamily="34" charset="-122"/>
              </a:rPr>
              <a:t>结尾。</a:t>
            </a:r>
            <a:r>
              <a:rPr lang="zh-CN" altLang="en-US" sz="2200">
                <a:solidFill>
                  <a:srgbClr val="3333CC"/>
                </a:solidFill>
                <a:latin typeface="微软雅黑" panose="020B0503020204020204" pitchFamily="34" charset="-122"/>
                <a:ea typeface="微软雅黑" panose="020B0503020204020204" pitchFamily="34" charset="-122"/>
              </a:rPr>
              <a:t>例</a:t>
            </a:r>
            <a:r>
              <a:rPr lang="en-US" altLang="zh-CN" sz="2200">
                <a:solidFill>
                  <a:srgbClr val="3333CC"/>
                </a:solidFill>
                <a:latin typeface="微软雅黑" panose="020B0503020204020204" pitchFamily="34" charset="-122"/>
                <a:ea typeface="微软雅黑" panose="020B0503020204020204" pitchFamily="34" charset="-122"/>
              </a:rPr>
              <a:t>: </a:t>
            </a:r>
            <a:r>
              <a:rPr lang="zh-CN" altLang="en-US" sz="2200">
                <a:solidFill>
                  <a:srgbClr val="3333CC"/>
                </a:solidFill>
                <a:latin typeface="微软雅黑" panose="020B0503020204020204" pitchFamily="34" charset="-122"/>
                <a:ea typeface="微软雅黑" panose="020B0503020204020204" pitchFamily="34" charset="-122"/>
              </a:rPr>
              <a:t>当“</a:t>
            </a:r>
            <a:r>
              <a:rPr lang="en-US" altLang="zh-CN" sz="2200">
                <a:solidFill>
                  <a:srgbClr val="3333CC"/>
                </a:solidFill>
                <a:latin typeface="微软雅黑" panose="020B0503020204020204" pitchFamily="34" charset="-122"/>
                <a:ea typeface="微软雅黑" panose="020B0503020204020204" pitchFamily="34" charset="-122"/>
              </a:rPr>
              <a:t>.\hello” </a:t>
            </a:r>
            <a:r>
              <a:rPr lang="zh-CN" altLang="en-US" sz="2200">
                <a:solidFill>
                  <a:srgbClr val="3333CC"/>
                </a:solidFill>
                <a:latin typeface="微软雅黑" panose="020B0503020204020204" pitchFamily="34" charset="-122"/>
                <a:ea typeface="微软雅黑" panose="020B0503020204020204" pitchFamily="34" charset="-122"/>
              </a:rPr>
              <a:t>时，</a:t>
            </a:r>
            <a:r>
              <a:rPr lang="en-US" altLang="zh-CN" sz="2200">
                <a:solidFill>
                  <a:srgbClr val="3333CC"/>
                </a:solidFill>
                <a:latin typeface="微软雅黑" panose="020B0503020204020204" pitchFamily="34" charset="-122"/>
                <a:ea typeface="微软雅黑" panose="020B0503020204020204" pitchFamily="34" charset="-122"/>
              </a:rPr>
              <a:t>argc=1</a:t>
            </a:r>
          </a:p>
          <a:p>
            <a:pPr>
              <a:spcBef>
                <a:spcPct val="0"/>
              </a:spcBef>
              <a:buFontTx/>
              <a:buNone/>
            </a:pPr>
            <a:r>
              <a:rPr lang="en-US" altLang="zh-CN" sz="2500">
                <a:solidFill>
                  <a:srgbClr val="008000"/>
                </a:solidFill>
                <a:latin typeface="微软雅黑" panose="020B0503020204020204" pitchFamily="34" charset="-122"/>
                <a:ea typeface="微软雅黑" panose="020B0503020204020204" pitchFamily="34" charset="-122"/>
              </a:rPr>
              <a:t>     </a:t>
            </a:r>
            <a:r>
              <a:rPr lang="zh-CN" altLang="en-US" sz="2200">
                <a:solidFill>
                  <a:srgbClr val="996600"/>
                </a:solidFill>
                <a:latin typeface="微软雅黑" panose="020B0503020204020204" pitchFamily="34" charset="-122"/>
                <a:ea typeface="微软雅黑" panose="020B0503020204020204" pitchFamily="34" charset="-122"/>
              </a:rPr>
              <a:t>例：当“</a:t>
            </a:r>
            <a:r>
              <a:rPr lang="en-US" altLang="zh-CN" sz="2200">
                <a:solidFill>
                  <a:srgbClr val="996600"/>
                </a:solidFill>
                <a:latin typeface="微软雅黑" panose="020B0503020204020204" pitchFamily="34" charset="-122"/>
                <a:ea typeface="微软雅黑" panose="020B0503020204020204" pitchFamily="34" charset="-122"/>
              </a:rPr>
              <a:t>ld -o test main.o test.o” </a:t>
            </a:r>
            <a:r>
              <a:rPr lang="zh-CN" altLang="en-US" sz="2200">
                <a:solidFill>
                  <a:srgbClr val="996600"/>
                </a:solidFill>
                <a:latin typeface="微软雅黑" panose="020B0503020204020204" pitchFamily="34" charset="-122"/>
                <a:ea typeface="微软雅黑" panose="020B0503020204020204" pitchFamily="34" charset="-122"/>
              </a:rPr>
              <a:t>时，</a:t>
            </a:r>
            <a:r>
              <a:rPr lang="en-US" altLang="zh-CN" sz="2200">
                <a:solidFill>
                  <a:srgbClr val="996600"/>
                </a:solidFill>
                <a:latin typeface="微软雅黑" panose="020B0503020204020204" pitchFamily="34" charset="-122"/>
                <a:ea typeface="微软雅黑" panose="020B0503020204020204" pitchFamily="34" charset="-122"/>
              </a:rPr>
              <a:t>argc=5</a:t>
            </a:r>
          </a:p>
          <a:p>
            <a:pPr>
              <a:spcBef>
                <a:spcPct val="0"/>
              </a:spcBef>
              <a:buFontTx/>
              <a:buNone/>
            </a:pPr>
            <a:r>
              <a:rPr lang="zh-CN" altLang="en-US" sz="2200">
                <a:solidFill>
                  <a:srgbClr val="996600"/>
                </a:solidFill>
                <a:latin typeface="微软雅黑" panose="020B0503020204020204" pitchFamily="34" charset="-122"/>
                <a:ea typeface="微软雅黑" panose="020B0503020204020204" pitchFamily="34" charset="-122"/>
              </a:rPr>
              <a:t>            </a:t>
            </a:r>
            <a:endParaRPr lang="en-US" altLang="zh-CN" sz="2200">
              <a:solidFill>
                <a:srgbClr val="996600"/>
              </a:solidFill>
              <a:latin typeface="微软雅黑" panose="020B0503020204020204" pitchFamily="34" charset="-122"/>
              <a:ea typeface="微软雅黑" panose="020B0503020204020204" pitchFamily="34" charset="-122"/>
            </a:endParaRPr>
          </a:p>
        </p:txBody>
      </p:sp>
      <p:pic>
        <p:nvPicPr>
          <p:cNvPr id="799751" name="Picture 7">
            <a:extLst>
              <a:ext uri="{FF2B5EF4-FFF2-40B4-BE49-F238E27FC236}">
                <a16:creationId xmlns:a16="http://schemas.microsoft.com/office/drawing/2014/main" id="{D646F4A5-85FA-4B96-9FEF-3C6A2B718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125" y="3654425"/>
            <a:ext cx="7740650" cy="2936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99747">
                                            <p:txEl>
                                              <p:pRg st="1" end="1"/>
                                            </p:txEl>
                                          </p:spTgt>
                                        </p:tgtEl>
                                        <p:attrNameLst>
                                          <p:attrName>style.visibility</p:attrName>
                                        </p:attrNameLst>
                                      </p:cBhvr>
                                      <p:to>
                                        <p:strVal val="visible"/>
                                      </p:to>
                                    </p:set>
                                    <p:animEffect transition="in" filter="blinds(horizontal)">
                                      <p:cBhvr>
                                        <p:cTn id="7" dur="500"/>
                                        <p:tgtEl>
                                          <p:spTgt spid="7997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99747">
                                            <p:txEl>
                                              <p:pRg st="2" end="2"/>
                                            </p:txEl>
                                          </p:spTgt>
                                        </p:tgtEl>
                                        <p:attrNameLst>
                                          <p:attrName>style.visibility</p:attrName>
                                        </p:attrNameLst>
                                      </p:cBhvr>
                                      <p:to>
                                        <p:strVal val="visible"/>
                                      </p:to>
                                    </p:set>
                                    <p:animEffect transition="in" filter="blinds(horizontal)">
                                      <p:cBhvr>
                                        <p:cTn id="12" dur="500"/>
                                        <p:tgtEl>
                                          <p:spTgt spid="799747">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99747">
                                            <p:txEl>
                                              <p:pRg st="3" end="3"/>
                                            </p:txEl>
                                          </p:spTgt>
                                        </p:tgtEl>
                                        <p:attrNameLst>
                                          <p:attrName>style.visibility</p:attrName>
                                        </p:attrNameLst>
                                      </p:cBhvr>
                                      <p:to>
                                        <p:strVal val="visible"/>
                                      </p:to>
                                    </p:set>
                                    <p:animEffect transition="in" filter="blinds(horizontal)">
                                      <p:cBhvr>
                                        <p:cTn id="15" dur="500"/>
                                        <p:tgtEl>
                                          <p:spTgt spid="799747">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799747">
                                            <p:txEl>
                                              <p:pRg st="4" end="4"/>
                                            </p:txEl>
                                          </p:spTgt>
                                        </p:tgtEl>
                                        <p:attrNameLst>
                                          <p:attrName>style.visibility</p:attrName>
                                        </p:attrNameLst>
                                      </p:cBhvr>
                                      <p:to>
                                        <p:strVal val="visible"/>
                                      </p:to>
                                    </p:set>
                                    <p:animEffect transition="in" filter="blinds(horizontal)">
                                      <p:cBhvr>
                                        <p:cTn id="20" dur="500"/>
                                        <p:tgtEl>
                                          <p:spTgt spid="799747">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799747">
                                            <p:txEl>
                                              <p:pRg st="5" end="5"/>
                                            </p:txEl>
                                          </p:spTgt>
                                        </p:tgtEl>
                                        <p:attrNameLst>
                                          <p:attrName>style.visibility</p:attrName>
                                        </p:attrNameLst>
                                      </p:cBhvr>
                                      <p:to>
                                        <p:strVal val="visible"/>
                                      </p:to>
                                    </p:set>
                                    <p:animEffect transition="in" filter="blinds(horizontal)">
                                      <p:cBhvr>
                                        <p:cTn id="25" dur="500"/>
                                        <p:tgtEl>
                                          <p:spTgt spid="799747">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799747">
                                            <p:txEl>
                                              <p:pRg st="6" end="6"/>
                                            </p:txEl>
                                          </p:spTgt>
                                        </p:tgtEl>
                                        <p:attrNameLst>
                                          <p:attrName>style.visibility</p:attrName>
                                        </p:attrNameLst>
                                      </p:cBhvr>
                                      <p:to>
                                        <p:strVal val="visible"/>
                                      </p:to>
                                    </p:set>
                                    <p:animEffect transition="in" filter="blinds(horizontal)">
                                      <p:cBhvr>
                                        <p:cTn id="30" dur="500"/>
                                        <p:tgtEl>
                                          <p:spTgt spid="7997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a:extLst>
              <a:ext uri="{FF2B5EF4-FFF2-40B4-BE49-F238E27FC236}">
                <a16:creationId xmlns:a16="http://schemas.microsoft.com/office/drawing/2014/main" id="{4E9AD4A1-85E1-47B5-91FF-981C70A72793}"/>
              </a:ext>
            </a:extLst>
          </p:cNvPr>
          <p:cNvSpPr>
            <a:spLocks noGrp="1" noChangeArrowheads="1"/>
          </p:cNvSpPr>
          <p:nvPr>
            <p:ph type="title"/>
          </p:nvPr>
        </p:nvSpPr>
        <p:spPr>
          <a:xfrm>
            <a:off x="457200" y="98425"/>
            <a:ext cx="8229600" cy="561975"/>
          </a:xfrm>
        </p:spPr>
        <p:txBody>
          <a:bodyPr/>
          <a:lstStyle/>
          <a:p>
            <a:r>
              <a:rPr lang="en-US" altLang="zh-CN" sz="3600">
                <a:latin typeface="黑体" panose="02010609060101010101" pitchFamily="49" charset="-122"/>
              </a:rPr>
              <a:t>“</a:t>
            </a:r>
            <a:r>
              <a:rPr lang="zh-CN" altLang="en-US" sz="3600"/>
              <a:t>指令</a:t>
            </a:r>
            <a:r>
              <a:rPr lang="zh-CN" altLang="en-US" sz="3600">
                <a:latin typeface="黑体" panose="02010609060101010101" pitchFamily="49" charset="-122"/>
              </a:rPr>
              <a:t>”</a:t>
            </a:r>
            <a:r>
              <a:rPr lang="zh-CN" altLang="en-US" sz="3600"/>
              <a:t>的概念</a:t>
            </a:r>
          </a:p>
        </p:txBody>
      </p:sp>
      <p:sp>
        <p:nvSpPr>
          <p:cNvPr id="596995" name="Rectangle 3">
            <a:extLst>
              <a:ext uri="{FF2B5EF4-FFF2-40B4-BE49-F238E27FC236}">
                <a16:creationId xmlns:a16="http://schemas.microsoft.com/office/drawing/2014/main" id="{79000D6C-6D35-444F-AD7A-7823B4450845}"/>
              </a:ext>
            </a:extLst>
          </p:cNvPr>
          <p:cNvSpPr>
            <a:spLocks noGrp="1" noChangeArrowheads="1"/>
          </p:cNvSpPr>
          <p:nvPr>
            <p:ph type="body" idx="1"/>
          </p:nvPr>
        </p:nvSpPr>
        <p:spPr>
          <a:xfrm>
            <a:off x="250825" y="954088"/>
            <a:ext cx="8513763" cy="4770437"/>
          </a:xfrm>
        </p:spPr>
        <p:txBody>
          <a:bodyPr/>
          <a:lstStyle/>
          <a:p>
            <a:pPr>
              <a:lnSpc>
                <a:spcPct val="130000"/>
              </a:lnSpc>
              <a:spcBef>
                <a:spcPct val="30000"/>
              </a:spcBef>
            </a:pPr>
            <a:r>
              <a:rPr lang="zh-CN" altLang="en-US" sz="2200">
                <a:latin typeface="微软雅黑" panose="020B0503020204020204" pitchFamily="34" charset="-122"/>
                <a:ea typeface="微软雅黑" panose="020B0503020204020204" pitchFamily="34" charset="-122"/>
                <a:hlinkClick r:id="" action="ppaction://hlinkshowjump?jump=nextslide"/>
              </a:rPr>
              <a:t>计算机中的指令</a:t>
            </a:r>
            <a:r>
              <a:rPr lang="zh-CN" altLang="en-US" sz="2200">
                <a:latin typeface="微软雅黑" panose="020B0503020204020204" pitchFamily="34" charset="-122"/>
                <a:ea typeface="微软雅黑" panose="020B0503020204020204" pitchFamily="34" charset="-122"/>
              </a:rPr>
              <a:t>有</a:t>
            </a:r>
            <a:r>
              <a:rPr lang="zh-CN" altLang="en-US" sz="2200">
                <a:solidFill>
                  <a:srgbClr val="FF0000"/>
                </a:solidFill>
                <a:latin typeface="微软雅黑" panose="020B0503020204020204" pitchFamily="34" charset="-122"/>
                <a:ea typeface="微软雅黑" panose="020B0503020204020204" pitchFamily="34" charset="-122"/>
              </a:rPr>
              <a:t>微指令</a:t>
            </a:r>
            <a:r>
              <a:rPr lang="zh-CN" altLang="en-US" sz="2200">
                <a:latin typeface="微软雅黑" panose="020B0503020204020204" pitchFamily="34" charset="-122"/>
                <a:ea typeface="微软雅黑" panose="020B0503020204020204" pitchFamily="34" charset="-122"/>
              </a:rPr>
              <a:t>、</a:t>
            </a:r>
            <a:r>
              <a:rPr lang="zh-CN" altLang="en-US" sz="2200">
                <a:solidFill>
                  <a:srgbClr val="FF0000"/>
                </a:solidFill>
                <a:latin typeface="微软雅黑" panose="020B0503020204020204" pitchFamily="34" charset="-122"/>
                <a:ea typeface="微软雅黑" panose="020B0503020204020204" pitchFamily="34" charset="-122"/>
              </a:rPr>
              <a:t>机器指令</a:t>
            </a:r>
            <a:r>
              <a:rPr lang="zh-CN" altLang="en-US" sz="2200">
                <a:latin typeface="微软雅黑" panose="020B0503020204020204" pitchFamily="34" charset="-122"/>
                <a:ea typeface="微软雅黑" panose="020B0503020204020204" pitchFamily="34" charset="-122"/>
              </a:rPr>
              <a:t>和</a:t>
            </a:r>
            <a:r>
              <a:rPr lang="zh-CN" altLang="en-US" sz="2200">
                <a:solidFill>
                  <a:srgbClr val="FF0000"/>
                </a:solidFill>
                <a:latin typeface="微软雅黑" panose="020B0503020204020204" pitchFamily="34" charset="-122"/>
                <a:ea typeface="微软雅黑" panose="020B0503020204020204" pitchFamily="34" charset="-122"/>
              </a:rPr>
              <a:t>伪（宏）指令</a:t>
            </a:r>
            <a:r>
              <a:rPr lang="zh-CN" altLang="en-US" sz="2200">
                <a:latin typeface="微软雅黑" panose="020B0503020204020204" pitchFamily="34" charset="-122"/>
                <a:ea typeface="微软雅黑" panose="020B0503020204020204" pitchFamily="34" charset="-122"/>
              </a:rPr>
              <a:t>之分</a:t>
            </a:r>
          </a:p>
          <a:p>
            <a:pPr>
              <a:lnSpc>
                <a:spcPct val="130000"/>
              </a:lnSpc>
              <a:spcBef>
                <a:spcPct val="30000"/>
              </a:spcBef>
            </a:pPr>
            <a:r>
              <a:rPr lang="zh-CN" altLang="en-US" sz="2200">
                <a:solidFill>
                  <a:srgbClr val="0000FF"/>
                </a:solidFill>
                <a:latin typeface="微软雅黑" panose="020B0503020204020204" pitchFamily="34" charset="-122"/>
                <a:ea typeface="微软雅黑" panose="020B0503020204020204" pitchFamily="34" charset="-122"/>
              </a:rPr>
              <a:t>微指令</a:t>
            </a:r>
            <a:r>
              <a:rPr lang="zh-CN" altLang="en-US" sz="2200">
                <a:latin typeface="微软雅黑" panose="020B0503020204020204" pitchFamily="34" charset="-122"/>
                <a:ea typeface="微软雅黑" panose="020B0503020204020204" pitchFamily="34" charset="-122"/>
              </a:rPr>
              <a:t>是微程序级命令，属于硬件范畴</a:t>
            </a:r>
            <a:endParaRPr lang="zh-CN" altLang="en-US" sz="2200">
              <a:solidFill>
                <a:srgbClr val="996600"/>
              </a:solidFill>
              <a:latin typeface="微软雅黑" panose="020B0503020204020204" pitchFamily="34" charset="-122"/>
              <a:ea typeface="微软雅黑" panose="020B0503020204020204" pitchFamily="34" charset="-122"/>
            </a:endParaRPr>
          </a:p>
          <a:p>
            <a:pPr>
              <a:lnSpc>
                <a:spcPct val="130000"/>
              </a:lnSpc>
              <a:spcBef>
                <a:spcPct val="30000"/>
              </a:spcBef>
            </a:pPr>
            <a:r>
              <a:rPr lang="zh-CN" altLang="en-US" sz="2200">
                <a:solidFill>
                  <a:srgbClr val="0000FF"/>
                </a:solidFill>
                <a:latin typeface="微软雅黑" panose="020B0503020204020204" pitchFamily="34" charset="-122"/>
                <a:ea typeface="微软雅黑" panose="020B0503020204020204" pitchFamily="34" charset="-122"/>
              </a:rPr>
              <a:t>伪指令</a:t>
            </a:r>
            <a:r>
              <a:rPr lang="zh-CN" altLang="en-US" sz="2200">
                <a:latin typeface="微软雅黑" panose="020B0503020204020204" pitchFamily="34" charset="-122"/>
                <a:ea typeface="微软雅黑" panose="020B0503020204020204" pitchFamily="34" charset="-122"/>
              </a:rPr>
              <a:t>是由若干机器指令组成的指令序列，属于软件范畴</a:t>
            </a:r>
          </a:p>
          <a:p>
            <a:pPr>
              <a:lnSpc>
                <a:spcPct val="130000"/>
              </a:lnSpc>
              <a:spcBef>
                <a:spcPct val="30000"/>
              </a:spcBef>
            </a:pPr>
            <a:r>
              <a:rPr lang="zh-CN" altLang="en-US" sz="2200">
                <a:solidFill>
                  <a:srgbClr val="0000FF"/>
                </a:solidFill>
                <a:latin typeface="微软雅黑" panose="020B0503020204020204" pitchFamily="34" charset="-122"/>
                <a:ea typeface="微软雅黑" panose="020B0503020204020204" pitchFamily="34" charset="-122"/>
              </a:rPr>
              <a:t>机器指令</a:t>
            </a:r>
            <a:r>
              <a:rPr lang="zh-CN" altLang="en-US" sz="2200">
                <a:latin typeface="微软雅黑" panose="020B0503020204020204" pitchFamily="34" charset="-122"/>
                <a:ea typeface="微软雅黑" panose="020B0503020204020204" pitchFamily="34" charset="-122"/>
              </a:rPr>
              <a:t>介于二者之间，处于硬件和软件的交界面</a:t>
            </a:r>
          </a:p>
          <a:p>
            <a:pPr lvl="1">
              <a:lnSpc>
                <a:spcPct val="130000"/>
              </a:lnSpc>
              <a:spcBef>
                <a:spcPct val="30000"/>
              </a:spcBef>
            </a:pPr>
            <a:r>
              <a:rPr lang="zh-CN" altLang="en-US" sz="2200">
                <a:latin typeface="微软雅黑" panose="020B0503020204020204" pitchFamily="34" charset="-122"/>
                <a:ea typeface="微软雅黑" panose="020B0503020204020204" pitchFamily="34" charset="-122"/>
              </a:rPr>
              <a:t>本章中提及的指令都指机器指令</a:t>
            </a:r>
            <a:endParaRPr lang="zh-CN" altLang="en-US">
              <a:solidFill>
                <a:srgbClr val="0000FF"/>
              </a:solidFill>
              <a:latin typeface="微软雅黑" panose="020B0503020204020204" pitchFamily="34" charset="-122"/>
              <a:ea typeface="微软雅黑" panose="020B0503020204020204" pitchFamily="34" charset="-122"/>
            </a:endParaRPr>
          </a:p>
          <a:p>
            <a:pPr>
              <a:lnSpc>
                <a:spcPct val="130000"/>
              </a:lnSpc>
              <a:spcBef>
                <a:spcPct val="30000"/>
              </a:spcBef>
            </a:pPr>
            <a:r>
              <a:rPr lang="zh-CN" altLang="en-US" sz="2200">
                <a:solidFill>
                  <a:srgbClr val="0000FF"/>
                </a:solidFill>
                <a:latin typeface="微软雅黑" panose="020B0503020204020204" pitchFamily="34" charset="-122"/>
                <a:ea typeface="微软雅黑" panose="020B0503020204020204" pitchFamily="34" charset="-122"/>
              </a:rPr>
              <a:t>汇编指令</a:t>
            </a:r>
            <a:r>
              <a:rPr lang="zh-CN" altLang="en-US" sz="2200">
                <a:latin typeface="微软雅黑" panose="020B0503020204020204" pitchFamily="34" charset="-122"/>
                <a:ea typeface="微软雅黑" panose="020B0503020204020204" pitchFamily="34" charset="-122"/>
              </a:rPr>
              <a:t>是机器指令的汇编表示形式，即符号表示</a:t>
            </a:r>
            <a:endParaRPr lang="zh-CN" altLang="en-US" sz="2200">
              <a:solidFill>
                <a:srgbClr val="0000FF"/>
              </a:solidFill>
              <a:latin typeface="Times New Roman" panose="02020603050405020304" pitchFamily="18" charset="0"/>
            </a:endParaRPr>
          </a:p>
          <a:p>
            <a:pPr>
              <a:lnSpc>
                <a:spcPct val="130000"/>
              </a:lnSpc>
              <a:spcBef>
                <a:spcPct val="30000"/>
              </a:spcBef>
            </a:pPr>
            <a:r>
              <a:rPr lang="zh-CN" altLang="en-US" sz="2200">
                <a:latin typeface="微软雅黑" panose="020B0503020204020204" pitchFamily="34" charset="-122"/>
                <a:ea typeface="微软雅黑" panose="020B0503020204020204" pitchFamily="34" charset="-122"/>
              </a:rPr>
              <a:t>机器指令和汇编指令一一对应，它们都与具体机器结构有关，都属于</a:t>
            </a:r>
            <a:r>
              <a:rPr lang="zh-CN" altLang="en-US" sz="2200">
                <a:solidFill>
                  <a:srgbClr val="0000FF"/>
                </a:solidFill>
                <a:latin typeface="微软雅黑" panose="020B0503020204020204" pitchFamily="34" charset="-122"/>
                <a:ea typeface="微软雅黑" panose="020B0503020204020204" pitchFamily="34" charset="-122"/>
              </a:rPr>
              <a:t>机器级指令</a:t>
            </a:r>
            <a:r>
              <a:rPr lang="zh-CN" altLang="en-US" sz="2200">
                <a:latin typeface="微软雅黑" panose="020B0503020204020204" pitchFamily="34" charset="-122"/>
                <a:ea typeface="微软雅黑" panose="020B0503020204020204" pitchFamily="34" charset="-122"/>
              </a:rPr>
              <a:t> </a:t>
            </a:r>
          </a:p>
        </p:txBody>
      </p:sp>
      <p:sp>
        <p:nvSpPr>
          <p:cNvPr id="596998" name="Text Box 6">
            <a:extLst>
              <a:ext uri="{FF2B5EF4-FFF2-40B4-BE49-F238E27FC236}">
                <a16:creationId xmlns:a16="http://schemas.microsoft.com/office/drawing/2014/main" id="{E40CABCA-FD6D-4C38-AC5D-459275AF4CF4}"/>
              </a:ext>
            </a:extLst>
          </p:cNvPr>
          <p:cNvSpPr txBox="1">
            <a:spLocks noChangeArrowheads="1"/>
          </p:cNvSpPr>
          <p:nvPr/>
        </p:nvSpPr>
        <p:spPr bwMode="auto">
          <a:xfrm>
            <a:off x="5246688" y="5499100"/>
            <a:ext cx="76517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微软雅黑" panose="020B0503020204020204" pitchFamily="34" charset="-122"/>
                <a:ea typeface="微软雅黑" panose="020B0503020204020204" pitchFamily="34" charset="-122"/>
                <a:hlinkClick r:id="rId2" action="ppaction://hlinksldjump"/>
              </a:rPr>
              <a:t>SKIP</a:t>
            </a:r>
            <a:endParaRPr lang="en-US" altLang="zh-CN">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96995">
                                            <p:txEl>
                                              <p:pRg st="0" end="0"/>
                                            </p:txEl>
                                          </p:spTgt>
                                        </p:tgtEl>
                                        <p:attrNameLst>
                                          <p:attrName>style.visibility</p:attrName>
                                        </p:attrNameLst>
                                      </p:cBhvr>
                                      <p:to>
                                        <p:strVal val="visible"/>
                                      </p:to>
                                    </p:set>
                                    <p:animEffect transition="in" filter="blinds(horizontal)">
                                      <p:cBhvr>
                                        <p:cTn id="7" dur="500"/>
                                        <p:tgtEl>
                                          <p:spTgt spid="596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96995">
                                            <p:txEl>
                                              <p:pRg st="1" end="1"/>
                                            </p:txEl>
                                          </p:spTgt>
                                        </p:tgtEl>
                                        <p:attrNameLst>
                                          <p:attrName>style.visibility</p:attrName>
                                        </p:attrNameLst>
                                      </p:cBhvr>
                                      <p:to>
                                        <p:strVal val="visible"/>
                                      </p:to>
                                    </p:set>
                                    <p:animEffect transition="in" filter="blinds(horizontal)">
                                      <p:cBhvr>
                                        <p:cTn id="12" dur="500"/>
                                        <p:tgtEl>
                                          <p:spTgt spid="5969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96995">
                                            <p:txEl>
                                              <p:pRg st="2" end="2"/>
                                            </p:txEl>
                                          </p:spTgt>
                                        </p:tgtEl>
                                        <p:attrNameLst>
                                          <p:attrName>style.visibility</p:attrName>
                                        </p:attrNameLst>
                                      </p:cBhvr>
                                      <p:to>
                                        <p:strVal val="visible"/>
                                      </p:to>
                                    </p:set>
                                    <p:animEffect transition="in" filter="blinds(horizontal)">
                                      <p:cBhvr>
                                        <p:cTn id="17" dur="500"/>
                                        <p:tgtEl>
                                          <p:spTgt spid="5969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96995">
                                            <p:txEl>
                                              <p:pRg st="3" end="3"/>
                                            </p:txEl>
                                          </p:spTgt>
                                        </p:tgtEl>
                                        <p:attrNameLst>
                                          <p:attrName>style.visibility</p:attrName>
                                        </p:attrNameLst>
                                      </p:cBhvr>
                                      <p:to>
                                        <p:strVal val="visible"/>
                                      </p:to>
                                    </p:set>
                                    <p:animEffect transition="in" filter="blinds(horizontal)">
                                      <p:cBhvr>
                                        <p:cTn id="22" dur="500"/>
                                        <p:tgtEl>
                                          <p:spTgt spid="596995">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96995">
                                            <p:txEl>
                                              <p:pRg st="4" end="4"/>
                                            </p:txEl>
                                          </p:spTgt>
                                        </p:tgtEl>
                                        <p:attrNameLst>
                                          <p:attrName>style.visibility</p:attrName>
                                        </p:attrNameLst>
                                      </p:cBhvr>
                                      <p:to>
                                        <p:strVal val="visible"/>
                                      </p:to>
                                    </p:set>
                                    <p:animEffect transition="in" filter="blinds(horizontal)">
                                      <p:cBhvr>
                                        <p:cTn id="25" dur="500"/>
                                        <p:tgtEl>
                                          <p:spTgt spid="596995">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596995">
                                            <p:txEl>
                                              <p:pRg st="5" end="5"/>
                                            </p:txEl>
                                          </p:spTgt>
                                        </p:tgtEl>
                                        <p:attrNameLst>
                                          <p:attrName>style.visibility</p:attrName>
                                        </p:attrNameLst>
                                      </p:cBhvr>
                                      <p:to>
                                        <p:strVal val="visible"/>
                                      </p:to>
                                    </p:set>
                                    <p:animEffect transition="in" filter="blinds(horizontal)">
                                      <p:cBhvr>
                                        <p:cTn id="30" dur="500"/>
                                        <p:tgtEl>
                                          <p:spTgt spid="596995">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596995">
                                            <p:txEl>
                                              <p:pRg st="6" end="6"/>
                                            </p:txEl>
                                          </p:spTgt>
                                        </p:tgtEl>
                                        <p:attrNameLst>
                                          <p:attrName>style.visibility</p:attrName>
                                        </p:attrNameLst>
                                      </p:cBhvr>
                                      <p:to>
                                        <p:strVal val="visible"/>
                                      </p:to>
                                    </p:set>
                                    <p:animEffect transition="in" filter="blinds(horizontal)">
                                      <p:cBhvr>
                                        <p:cTn id="35" dur="500"/>
                                        <p:tgtEl>
                                          <p:spTgt spid="596995">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596998"/>
                                        </p:tgtEl>
                                        <p:attrNameLst>
                                          <p:attrName>style.visibility</p:attrName>
                                        </p:attrNameLst>
                                      </p:cBhvr>
                                      <p:to>
                                        <p:strVal val="visible"/>
                                      </p:to>
                                    </p:set>
                                    <p:animEffect transition="in" filter="blinds(horizontal)">
                                      <p:cBhvr>
                                        <p:cTn id="40" dur="500"/>
                                        <p:tgtEl>
                                          <p:spTgt spid="596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8"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0770" name="Group 2">
            <a:extLst>
              <a:ext uri="{FF2B5EF4-FFF2-40B4-BE49-F238E27FC236}">
                <a16:creationId xmlns:a16="http://schemas.microsoft.com/office/drawing/2014/main" id="{D6FC636F-F21A-446A-AF26-3F21AD065537}"/>
              </a:ext>
            </a:extLst>
          </p:cNvPr>
          <p:cNvGrpSpPr>
            <a:grpSpLocks/>
          </p:cNvGrpSpPr>
          <p:nvPr/>
        </p:nvGrpSpPr>
        <p:grpSpPr bwMode="auto">
          <a:xfrm>
            <a:off x="3492500" y="2168525"/>
            <a:ext cx="5651500" cy="4689475"/>
            <a:chOff x="2200" y="1366"/>
            <a:chExt cx="3560" cy="2954"/>
          </a:xfrm>
        </p:grpSpPr>
        <p:pic>
          <p:nvPicPr>
            <p:cNvPr id="800771" name="Picture 3">
              <a:extLst>
                <a:ext uri="{FF2B5EF4-FFF2-40B4-BE49-F238E27FC236}">
                  <a16:creationId xmlns:a16="http://schemas.microsoft.com/office/drawing/2014/main" id="{D354239F-7C88-4154-B293-37A58B0C61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0" y="1366"/>
              <a:ext cx="3560" cy="2954"/>
            </a:xfrm>
            <a:prstGeom prst="rect">
              <a:avLst/>
            </a:prstGeom>
            <a:noFill/>
            <a:extLst>
              <a:ext uri="{909E8E84-426E-40DD-AFC4-6F175D3DCCD1}">
                <a14:hiddenFill xmlns:a14="http://schemas.microsoft.com/office/drawing/2010/main">
                  <a:solidFill>
                    <a:srgbClr val="FFFFFF"/>
                  </a:solidFill>
                </a14:hiddenFill>
              </a:ext>
            </a:extLst>
          </p:spPr>
        </p:pic>
        <p:sp>
          <p:nvSpPr>
            <p:cNvPr id="800772" name="Text Box 4">
              <a:extLst>
                <a:ext uri="{FF2B5EF4-FFF2-40B4-BE49-F238E27FC236}">
                  <a16:creationId xmlns:a16="http://schemas.microsoft.com/office/drawing/2014/main" id="{0B32AB7F-FFBF-4ABA-A030-A0A30C73B521}"/>
                </a:ext>
              </a:extLst>
            </p:cNvPr>
            <p:cNvSpPr txBox="1">
              <a:spLocks noChangeArrowheads="1"/>
            </p:cNvSpPr>
            <p:nvPr/>
          </p:nvSpPr>
          <p:spPr bwMode="auto">
            <a:xfrm>
              <a:off x="4808" y="2755"/>
              <a:ext cx="794" cy="23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latin typeface="微软雅黑" panose="020B0503020204020204" pitchFamily="34" charset="-122"/>
                  <a:ea typeface="微软雅黑" panose="020B0503020204020204" pitchFamily="34" charset="-122"/>
                </a:rPr>
                <a:t>共</a:t>
              </a:r>
              <a:r>
                <a:rPr lang="en-US" altLang="zh-CN">
                  <a:latin typeface="微软雅黑" panose="020B0503020204020204" pitchFamily="34" charset="-122"/>
                  <a:ea typeface="微软雅黑" panose="020B0503020204020204" pitchFamily="34" charset="-122"/>
                </a:rPr>
                <a:t>24</a:t>
              </a:r>
              <a:r>
                <a:rPr lang="zh-CN" altLang="en-US">
                  <a:latin typeface="微软雅黑" panose="020B0503020204020204" pitchFamily="34" charset="-122"/>
                  <a:ea typeface="微软雅黑" panose="020B0503020204020204" pitchFamily="34" charset="-122"/>
                </a:rPr>
                <a:t>字节</a:t>
              </a:r>
            </a:p>
          </p:txBody>
        </p:sp>
      </p:grpSp>
      <p:sp>
        <p:nvSpPr>
          <p:cNvPr id="800773" name="Rectangle 5">
            <a:extLst>
              <a:ext uri="{FF2B5EF4-FFF2-40B4-BE49-F238E27FC236}">
                <a16:creationId xmlns:a16="http://schemas.microsoft.com/office/drawing/2014/main" id="{D027F5CE-0563-49B0-B34A-6D8B68002F85}"/>
              </a:ext>
            </a:extLst>
          </p:cNvPr>
          <p:cNvSpPr>
            <a:spLocks noGrp="1" noChangeArrowheads="1"/>
          </p:cNvSpPr>
          <p:nvPr>
            <p:ph type="title"/>
          </p:nvPr>
        </p:nvSpPr>
        <p:spPr>
          <a:xfrm>
            <a:off x="457200" y="142875"/>
            <a:ext cx="8229600" cy="449263"/>
          </a:xfrm>
        </p:spPr>
        <p:txBody>
          <a:bodyPr/>
          <a:lstStyle/>
          <a:p>
            <a:r>
              <a:rPr lang="zh-CN" altLang="en-US"/>
              <a:t>越界访问和缓冲区溢出</a:t>
            </a:r>
          </a:p>
        </p:txBody>
      </p:sp>
      <p:sp>
        <p:nvSpPr>
          <p:cNvPr id="800774" name="Rectangle 6">
            <a:extLst>
              <a:ext uri="{FF2B5EF4-FFF2-40B4-BE49-F238E27FC236}">
                <a16:creationId xmlns:a16="http://schemas.microsoft.com/office/drawing/2014/main" id="{0A9278C2-F77F-4F22-93A8-ABDC20462D53}"/>
              </a:ext>
            </a:extLst>
          </p:cNvPr>
          <p:cNvSpPr>
            <a:spLocks noGrp="1" noChangeArrowheads="1"/>
          </p:cNvSpPr>
          <p:nvPr>
            <p:ph type="body" idx="1"/>
          </p:nvPr>
        </p:nvSpPr>
        <p:spPr>
          <a:xfrm>
            <a:off x="122238" y="728663"/>
            <a:ext cx="8229600" cy="5218112"/>
          </a:xfrm>
        </p:spPr>
        <p:txBody>
          <a:bodyPr/>
          <a:lstStyle/>
          <a:p>
            <a:r>
              <a:rPr lang="zh-CN" altLang="en-US" sz="2200">
                <a:ea typeface="微软雅黑" panose="020B0503020204020204" pitchFamily="34" charset="-122"/>
              </a:rPr>
              <a:t>造成缓冲区溢出的原因是</a:t>
            </a:r>
            <a:r>
              <a:rPr lang="zh-CN" altLang="en-US" sz="2200">
                <a:solidFill>
                  <a:srgbClr val="CC3300"/>
                </a:solidFill>
                <a:ea typeface="微软雅黑" panose="020B0503020204020204" pitchFamily="34" charset="-122"/>
              </a:rPr>
              <a:t>没有对栈中作为缓冲区的数组的访问进行越界检查</a:t>
            </a:r>
            <a:r>
              <a:rPr lang="zh-CN" altLang="en-US" sz="2200">
                <a:ea typeface="微软雅黑" panose="020B0503020204020204" pitchFamily="34" charset="-122"/>
              </a:rPr>
              <a:t>。</a:t>
            </a:r>
            <a:endParaRPr lang="zh-CN" altLang="en-US">
              <a:ea typeface="微软雅黑" panose="020B0503020204020204" pitchFamily="34" charset="-122"/>
            </a:endParaRPr>
          </a:p>
        </p:txBody>
      </p:sp>
      <p:sp>
        <p:nvSpPr>
          <p:cNvPr id="800775" name="Rectangle 7">
            <a:extLst>
              <a:ext uri="{FF2B5EF4-FFF2-40B4-BE49-F238E27FC236}">
                <a16:creationId xmlns:a16="http://schemas.microsoft.com/office/drawing/2014/main" id="{F6D992D9-F073-47CD-8476-95EE32278ED9}"/>
              </a:ext>
            </a:extLst>
          </p:cNvPr>
          <p:cNvSpPr>
            <a:spLocks noChangeArrowheads="1"/>
          </p:cNvSpPr>
          <p:nvPr/>
        </p:nvSpPr>
        <p:spPr bwMode="auto">
          <a:xfrm>
            <a:off x="161925" y="1854200"/>
            <a:ext cx="3687763" cy="476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542925" algn="l"/>
              </a:tabLst>
              <a:defRPr>
                <a:solidFill>
                  <a:schemeClr val="tx1"/>
                </a:solidFill>
                <a:latin typeface="Arial" panose="020B0604020202020204" pitchFamily="34" charset="0"/>
                <a:ea typeface="宋体" panose="02010600030101010101" pitchFamily="2" charset="-122"/>
              </a:defRPr>
            </a:lvl1pPr>
            <a:lvl2pPr>
              <a:tabLst>
                <a:tab pos="542925" algn="l"/>
              </a:tabLst>
              <a:defRPr>
                <a:solidFill>
                  <a:schemeClr val="tx1"/>
                </a:solidFill>
                <a:latin typeface="Arial" panose="020B0604020202020204" pitchFamily="34" charset="0"/>
                <a:ea typeface="宋体" panose="02010600030101010101" pitchFamily="2" charset="-122"/>
              </a:defRPr>
            </a:lvl2pPr>
            <a:lvl3pPr>
              <a:tabLst>
                <a:tab pos="542925" algn="l"/>
              </a:tabLst>
              <a:defRPr>
                <a:solidFill>
                  <a:schemeClr val="tx1"/>
                </a:solidFill>
                <a:latin typeface="Arial" panose="020B0604020202020204" pitchFamily="34" charset="0"/>
                <a:ea typeface="宋体" panose="02010600030101010101" pitchFamily="2" charset="-122"/>
              </a:defRPr>
            </a:lvl3pPr>
            <a:lvl4pPr>
              <a:tabLst>
                <a:tab pos="542925" algn="l"/>
              </a:tabLst>
              <a:defRPr>
                <a:solidFill>
                  <a:schemeClr val="tx1"/>
                </a:solidFill>
                <a:latin typeface="Arial" panose="020B0604020202020204" pitchFamily="34" charset="0"/>
                <a:ea typeface="宋体" panose="02010600030101010101" pitchFamily="2" charset="-122"/>
              </a:defRPr>
            </a:lvl4pPr>
            <a:lvl5pPr>
              <a:tabLst>
                <a:tab pos="542925" algn="l"/>
              </a:tabLst>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tabLst>
                <a:tab pos="542925" algn="l"/>
              </a:tabLs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tabLst>
                <a:tab pos="542925" algn="l"/>
              </a:tabLs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tabLst>
                <a:tab pos="542925" algn="l"/>
              </a:tabLs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tabLst>
                <a:tab pos="542925" algn="l"/>
              </a:tabLs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000FF"/>
                </a:solidFill>
                <a:latin typeface="微软雅黑" panose="020B0503020204020204" pitchFamily="34" charset="-122"/>
                <a:ea typeface="微软雅黑" panose="020B0503020204020204" pitchFamily="34" charset="-122"/>
              </a:rPr>
              <a:t>#include "stdio.h"</a:t>
            </a:r>
          </a:p>
          <a:p>
            <a:pPr eaLnBrk="1" hangingPunct="1"/>
            <a:r>
              <a:rPr lang="en-US" altLang="zh-CN">
                <a:solidFill>
                  <a:srgbClr val="0000FF"/>
                </a:solidFill>
                <a:latin typeface="微软雅黑" panose="020B0503020204020204" pitchFamily="34" charset="-122"/>
                <a:ea typeface="微软雅黑" panose="020B0503020204020204" pitchFamily="34" charset="-122"/>
              </a:rPr>
              <a:t>#include "string.h"</a:t>
            </a:r>
          </a:p>
          <a:p>
            <a:pPr eaLnBrk="1" hangingPunct="1"/>
            <a:r>
              <a:rPr lang="en-US" altLang="zh-CN">
                <a:solidFill>
                  <a:srgbClr val="FF3300"/>
                </a:solidFill>
                <a:latin typeface="微软雅黑" panose="020B0503020204020204" pitchFamily="34" charset="-122"/>
                <a:ea typeface="微软雅黑" panose="020B0503020204020204" pitchFamily="34" charset="-122"/>
              </a:rPr>
              <a:t>void outputs(char *str) </a:t>
            </a:r>
          </a:p>
          <a:p>
            <a:pPr eaLnBrk="1" hangingPunct="1"/>
            <a:r>
              <a:rPr lang="en-US" altLang="zh-CN">
                <a:solidFill>
                  <a:srgbClr val="FF3300"/>
                </a:solidFill>
                <a:latin typeface="微软雅黑" panose="020B0503020204020204" pitchFamily="34" charset="-122"/>
                <a:ea typeface="微软雅黑" panose="020B0503020204020204" pitchFamily="34" charset="-122"/>
              </a:rPr>
              <a:t>{ </a:t>
            </a:r>
          </a:p>
          <a:p>
            <a:pPr eaLnBrk="1" hangingPunct="1"/>
            <a:r>
              <a:rPr lang="en-US" altLang="zh-CN">
                <a:solidFill>
                  <a:srgbClr val="FF3300"/>
                </a:solidFill>
                <a:latin typeface="微软雅黑" panose="020B0503020204020204" pitchFamily="34" charset="-122"/>
                <a:ea typeface="微软雅黑" panose="020B0503020204020204" pitchFamily="34" charset="-122"/>
              </a:rPr>
              <a:t>    char buffer[16]; </a:t>
            </a:r>
          </a:p>
          <a:p>
            <a:pPr eaLnBrk="1" hangingPunct="1"/>
            <a:r>
              <a:rPr lang="en-US" altLang="zh-CN">
                <a:solidFill>
                  <a:srgbClr val="FF3300"/>
                </a:solidFill>
                <a:latin typeface="微软雅黑" panose="020B0503020204020204" pitchFamily="34" charset="-122"/>
                <a:ea typeface="微软雅黑" panose="020B0503020204020204" pitchFamily="34" charset="-122"/>
              </a:rPr>
              <a:t>    strcpy(buffer,str); </a:t>
            </a:r>
          </a:p>
          <a:p>
            <a:pPr eaLnBrk="1" hangingPunct="1"/>
            <a:r>
              <a:rPr lang="en-US" altLang="zh-CN">
                <a:solidFill>
                  <a:srgbClr val="FF3300"/>
                </a:solidFill>
                <a:latin typeface="微软雅黑" panose="020B0503020204020204" pitchFamily="34" charset="-122"/>
                <a:ea typeface="微软雅黑" panose="020B0503020204020204" pitchFamily="34" charset="-122"/>
              </a:rPr>
              <a:t>    printf("%s \n", buffer);</a:t>
            </a:r>
          </a:p>
          <a:p>
            <a:pPr eaLnBrk="1" hangingPunct="1"/>
            <a:r>
              <a:rPr lang="en-US" altLang="zh-CN">
                <a:solidFill>
                  <a:srgbClr val="FF3300"/>
                </a:solidFill>
                <a:latin typeface="微软雅黑" panose="020B0503020204020204" pitchFamily="34" charset="-122"/>
                <a:ea typeface="微软雅黑" panose="020B0503020204020204" pitchFamily="34" charset="-122"/>
              </a:rPr>
              <a:t>}</a:t>
            </a:r>
          </a:p>
          <a:p>
            <a:pPr eaLnBrk="1" hangingPunct="1"/>
            <a:r>
              <a:rPr lang="en-US" altLang="zh-CN">
                <a:solidFill>
                  <a:srgbClr val="007635"/>
                </a:solidFill>
                <a:latin typeface="微软雅黑" panose="020B0503020204020204" pitchFamily="34" charset="-122"/>
                <a:ea typeface="微软雅黑" panose="020B0503020204020204" pitchFamily="34" charset="-122"/>
              </a:rPr>
              <a:t>void hacker(void)</a:t>
            </a:r>
          </a:p>
          <a:p>
            <a:pPr eaLnBrk="1" hangingPunct="1"/>
            <a:r>
              <a:rPr lang="en-US" altLang="zh-CN">
                <a:solidFill>
                  <a:srgbClr val="007635"/>
                </a:solidFill>
                <a:latin typeface="微软雅黑" panose="020B0503020204020204" pitchFamily="34" charset="-122"/>
                <a:ea typeface="微软雅黑" panose="020B0503020204020204" pitchFamily="34" charset="-122"/>
              </a:rPr>
              <a:t>{</a:t>
            </a:r>
          </a:p>
          <a:p>
            <a:pPr eaLnBrk="1" hangingPunct="1"/>
            <a:r>
              <a:rPr lang="en-US" altLang="zh-CN">
                <a:solidFill>
                  <a:srgbClr val="007635"/>
                </a:solidFill>
                <a:latin typeface="微软雅黑" panose="020B0503020204020204" pitchFamily="34" charset="-122"/>
                <a:ea typeface="微软雅黑" panose="020B0503020204020204" pitchFamily="34" charset="-122"/>
              </a:rPr>
              <a:t>    printf("being hacked\n");</a:t>
            </a:r>
          </a:p>
          <a:p>
            <a:pPr eaLnBrk="1" hangingPunct="1"/>
            <a:r>
              <a:rPr lang="en-US" altLang="zh-CN">
                <a:solidFill>
                  <a:srgbClr val="007635"/>
                </a:solidFill>
                <a:latin typeface="微软雅黑" panose="020B0503020204020204" pitchFamily="34" charset="-122"/>
                <a:ea typeface="微软雅黑" panose="020B0503020204020204" pitchFamily="34" charset="-122"/>
              </a:rPr>
              <a:t>}</a:t>
            </a:r>
          </a:p>
          <a:p>
            <a:pPr eaLnBrk="1" hangingPunct="1"/>
            <a:r>
              <a:rPr lang="en-US" altLang="zh-CN">
                <a:solidFill>
                  <a:srgbClr val="0000FF"/>
                </a:solidFill>
                <a:latin typeface="微软雅黑" panose="020B0503020204020204" pitchFamily="34" charset="-122"/>
                <a:ea typeface="微软雅黑" panose="020B0503020204020204" pitchFamily="34" charset="-122"/>
              </a:rPr>
              <a:t>int main(int argc, char *argv[])</a:t>
            </a:r>
          </a:p>
          <a:p>
            <a:pPr eaLnBrk="1" hangingPunct="1"/>
            <a:r>
              <a:rPr lang="en-US" altLang="zh-CN">
                <a:solidFill>
                  <a:srgbClr val="0000FF"/>
                </a:solidFill>
                <a:latin typeface="微软雅黑" panose="020B0503020204020204" pitchFamily="34" charset="-122"/>
                <a:ea typeface="微软雅黑" panose="020B0503020204020204" pitchFamily="34" charset="-122"/>
              </a:rPr>
              <a:t>{</a:t>
            </a:r>
          </a:p>
          <a:p>
            <a:pPr eaLnBrk="1" hangingPunct="1"/>
            <a:r>
              <a:rPr lang="en-US" altLang="zh-CN">
                <a:solidFill>
                  <a:srgbClr val="0000FF"/>
                </a:solidFill>
                <a:latin typeface="微软雅黑" panose="020B0503020204020204" pitchFamily="34" charset="-122"/>
                <a:ea typeface="微软雅黑" panose="020B0503020204020204" pitchFamily="34" charset="-122"/>
              </a:rPr>
              <a:t>    outputs(argv[1]);</a:t>
            </a:r>
          </a:p>
          <a:p>
            <a:pPr eaLnBrk="1" hangingPunct="1"/>
            <a:r>
              <a:rPr lang="en-US" altLang="zh-CN">
                <a:solidFill>
                  <a:srgbClr val="0000FF"/>
                </a:solidFill>
                <a:latin typeface="微软雅黑" panose="020B0503020204020204" pitchFamily="34" charset="-122"/>
                <a:ea typeface="微软雅黑" panose="020B0503020204020204" pitchFamily="34" charset="-122"/>
              </a:rPr>
              <a:t>    return 0;</a:t>
            </a:r>
          </a:p>
          <a:p>
            <a:pPr eaLnBrk="1" hangingPunct="1"/>
            <a:r>
              <a:rPr lang="en-US" altLang="zh-CN">
                <a:solidFill>
                  <a:srgbClr val="0000FF"/>
                </a:solidFill>
                <a:latin typeface="微软雅黑" panose="020B0503020204020204" pitchFamily="34" charset="-122"/>
                <a:ea typeface="微软雅黑" panose="020B0503020204020204" pitchFamily="34" charset="-122"/>
              </a:rPr>
              <a:t>}</a:t>
            </a:r>
          </a:p>
        </p:txBody>
      </p:sp>
      <p:sp>
        <p:nvSpPr>
          <p:cNvPr id="800776" name="Text Box 8">
            <a:extLst>
              <a:ext uri="{FF2B5EF4-FFF2-40B4-BE49-F238E27FC236}">
                <a16:creationId xmlns:a16="http://schemas.microsoft.com/office/drawing/2014/main" id="{61213D09-D2D6-46C2-9173-A0321F194CE3}"/>
              </a:ext>
            </a:extLst>
          </p:cNvPr>
          <p:cNvSpPr txBox="1">
            <a:spLocks noChangeArrowheads="1"/>
          </p:cNvSpPr>
          <p:nvPr/>
        </p:nvSpPr>
        <p:spPr bwMode="auto">
          <a:xfrm>
            <a:off x="2457450" y="1133475"/>
            <a:ext cx="6389688"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15000"/>
              </a:lnSpc>
            </a:pPr>
            <a:r>
              <a:rPr lang="zh-CN" altLang="en-US" sz="1900">
                <a:solidFill>
                  <a:srgbClr val="996600"/>
                </a:solidFill>
              </a:rPr>
              <a:t>举例：利用缓冲区溢出转到自设的程序</a:t>
            </a:r>
            <a:r>
              <a:rPr lang="en-US" altLang="zh-CN" sz="1900">
                <a:solidFill>
                  <a:srgbClr val="996600"/>
                </a:solidFill>
              </a:rPr>
              <a:t>hacker</a:t>
            </a:r>
            <a:r>
              <a:rPr lang="zh-CN" altLang="en-US" sz="1900">
                <a:solidFill>
                  <a:srgbClr val="996600"/>
                </a:solidFill>
              </a:rPr>
              <a:t>去执行</a:t>
            </a:r>
          </a:p>
        </p:txBody>
      </p:sp>
      <p:sp>
        <p:nvSpPr>
          <p:cNvPr id="800777" name="Rectangle 9">
            <a:extLst>
              <a:ext uri="{FF2B5EF4-FFF2-40B4-BE49-F238E27FC236}">
                <a16:creationId xmlns:a16="http://schemas.microsoft.com/office/drawing/2014/main" id="{7FDC9CAA-97AE-4B7B-BB73-972BD3D42C8C}"/>
              </a:ext>
            </a:extLst>
          </p:cNvPr>
          <p:cNvSpPr>
            <a:spLocks noChangeArrowheads="1"/>
          </p:cNvSpPr>
          <p:nvPr/>
        </p:nvSpPr>
        <p:spPr bwMode="auto">
          <a:xfrm>
            <a:off x="2546350" y="1508125"/>
            <a:ext cx="63468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000">
                <a:solidFill>
                  <a:srgbClr val="007635"/>
                </a:solidFill>
              </a:rPr>
              <a:t>outputs</a:t>
            </a:r>
            <a:r>
              <a:rPr lang="zh-CN" altLang="en-US" sz="2000">
                <a:solidFill>
                  <a:srgbClr val="007635"/>
                </a:solidFill>
              </a:rPr>
              <a:t>漏洞：</a:t>
            </a:r>
            <a:r>
              <a:rPr lang="zh-CN" altLang="en-US" sz="2000"/>
              <a:t>当命令行中字符串超</a:t>
            </a:r>
            <a:r>
              <a:rPr lang="en-US" altLang="zh-CN" sz="2000">
                <a:solidFill>
                  <a:srgbClr val="FF0000"/>
                </a:solidFill>
              </a:rPr>
              <a:t>25</a:t>
            </a:r>
            <a:r>
              <a:rPr lang="zh-CN" altLang="en-US" sz="2000">
                <a:solidFill>
                  <a:srgbClr val="FF0000"/>
                </a:solidFill>
              </a:rPr>
              <a:t>个字符</a:t>
            </a:r>
            <a:r>
              <a:rPr lang="zh-CN" altLang="en-US" sz="2000"/>
              <a:t>时，使用</a:t>
            </a:r>
            <a:r>
              <a:rPr lang="en-US" altLang="zh-CN" sz="2000"/>
              <a:t>strcpy</a:t>
            </a:r>
            <a:r>
              <a:rPr lang="zh-CN" altLang="en-US" sz="2000"/>
              <a:t>函数就会使缓冲</a:t>
            </a:r>
            <a:r>
              <a:rPr lang="en-US" altLang="zh-CN" sz="2000"/>
              <a:t>buffer</a:t>
            </a:r>
            <a:r>
              <a:rPr lang="zh-CN" altLang="en-US" sz="2000"/>
              <a:t>造成写溢出并破坏返址</a:t>
            </a:r>
            <a:r>
              <a:rPr lang="zh-CN" altLang="en-US" sz="2000" b="0">
                <a:latin typeface="Arial" panose="020B0604020202020204" pitchFamily="34" charset="0"/>
                <a:ea typeface="宋体" panose="02010600030101010101" pitchFamily="2" charset="-122"/>
              </a:rPr>
              <a:t> </a:t>
            </a:r>
          </a:p>
        </p:txBody>
      </p:sp>
      <p:sp>
        <p:nvSpPr>
          <p:cNvPr id="800778" name="Rectangle 10">
            <a:extLst>
              <a:ext uri="{FF2B5EF4-FFF2-40B4-BE49-F238E27FC236}">
                <a16:creationId xmlns:a16="http://schemas.microsoft.com/office/drawing/2014/main" id="{9EBA96BC-023C-4AA7-8F58-738750C4116A}"/>
              </a:ext>
            </a:extLst>
          </p:cNvPr>
          <p:cNvSpPr>
            <a:spLocks noChangeArrowheads="1"/>
          </p:cNvSpPr>
          <p:nvPr/>
        </p:nvSpPr>
        <p:spPr bwMode="auto">
          <a:xfrm>
            <a:off x="4616450" y="3294063"/>
            <a:ext cx="2655888" cy="1935162"/>
          </a:xfrm>
          <a:prstGeom prst="rect">
            <a:avLst/>
          </a:prstGeom>
          <a:solidFill>
            <a:srgbClr val="993366">
              <a:alpha val="25999"/>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00779" name="Text Box 11">
            <a:extLst>
              <a:ext uri="{FF2B5EF4-FFF2-40B4-BE49-F238E27FC236}">
                <a16:creationId xmlns:a16="http://schemas.microsoft.com/office/drawing/2014/main" id="{153900E3-60D2-4A89-BA31-74AF4E056628}"/>
              </a:ext>
            </a:extLst>
          </p:cNvPr>
          <p:cNvSpPr txBox="1">
            <a:spLocks noChangeArrowheads="1"/>
          </p:cNvSpPr>
          <p:nvPr/>
        </p:nvSpPr>
        <p:spPr bwMode="auto">
          <a:xfrm>
            <a:off x="701675" y="6354763"/>
            <a:ext cx="3105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latin typeface="微软雅黑" panose="020B0503020204020204" pitchFamily="34" charset="-122"/>
                <a:ea typeface="微软雅黑" panose="020B0503020204020204" pitchFamily="34" charset="-122"/>
              </a:rPr>
              <a:t>假定可执行文件名为</a:t>
            </a:r>
            <a:r>
              <a:rPr lang="en-US" altLang="zh-CN" sz="2000">
                <a:latin typeface="微软雅黑" panose="020B0503020204020204" pitchFamily="34" charset="-122"/>
                <a:ea typeface="微软雅黑" panose="020B0503020204020204" pitchFamily="34" charset="-122"/>
              </a:rPr>
              <a:t>test</a:t>
            </a:r>
          </a:p>
        </p:txBody>
      </p:sp>
      <p:sp>
        <p:nvSpPr>
          <p:cNvPr id="800780" name="Line 12">
            <a:extLst>
              <a:ext uri="{FF2B5EF4-FFF2-40B4-BE49-F238E27FC236}">
                <a16:creationId xmlns:a16="http://schemas.microsoft.com/office/drawing/2014/main" id="{E8363D39-EEBC-405E-B04A-902DB3E65D01}"/>
              </a:ext>
            </a:extLst>
          </p:cNvPr>
          <p:cNvSpPr>
            <a:spLocks noChangeShapeType="1"/>
          </p:cNvSpPr>
          <p:nvPr/>
        </p:nvSpPr>
        <p:spPr bwMode="auto">
          <a:xfrm>
            <a:off x="2322513" y="3473450"/>
            <a:ext cx="2249487" cy="1890713"/>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0781" name="Line 13">
            <a:extLst>
              <a:ext uri="{FF2B5EF4-FFF2-40B4-BE49-F238E27FC236}">
                <a16:creationId xmlns:a16="http://schemas.microsoft.com/office/drawing/2014/main" id="{D1CC16AA-6C47-4776-ABBA-BA56926A74EF}"/>
              </a:ext>
            </a:extLst>
          </p:cNvPr>
          <p:cNvSpPr>
            <a:spLocks noChangeShapeType="1"/>
          </p:cNvSpPr>
          <p:nvPr/>
        </p:nvSpPr>
        <p:spPr bwMode="auto">
          <a:xfrm>
            <a:off x="1827213" y="3519488"/>
            <a:ext cx="2700337" cy="2249487"/>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0782" name="Line 14">
            <a:extLst>
              <a:ext uri="{FF2B5EF4-FFF2-40B4-BE49-F238E27FC236}">
                <a16:creationId xmlns:a16="http://schemas.microsoft.com/office/drawing/2014/main" id="{0B2F1456-3A43-4F0B-9D47-1AD3A8F04FE7}"/>
              </a:ext>
            </a:extLst>
          </p:cNvPr>
          <p:cNvSpPr>
            <a:spLocks noChangeShapeType="1"/>
          </p:cNvSpPr>
          <p:nvPr/>
        </p:nvSpPr>
        <p:spPr bwMode="auto">
          <a:xfrm flipV="1">
            <a:off x="1962150" y="3114675"/>
            <a:ext cx="2609850" cy="265430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0783" name="Rectangle 15">
            <a:extLst>
              <a:ext uri="{FF2B5EF4-FFF2-40B4-BE49-F238E27FC236}">
                <a16:creationId xmlns:a16="http://schemas.microsoft.com/office/drawing/2014/main" id="{47F3F6E3-B92E-4F05-ABE3-8CECE2BD9DA7}"/>
              </a:ext>
            </a:extLst>
          </p:cNvPr>
          <p:cNvSpPr>
            <a:spLocks noChangeArrowheads="1"/>
          </p:cNvSpPr>
          <p:nvPr/>
        </p:nvSpPr>
        <p:spPr bwMode="auto">
          <a:xfrm>
            <a:off x="7466013" y="2205038"/>
            <a:ext cx="160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0000"/>
                </a:solidFill>
                <a:latin typeface="Arial" panose="020B0604020202020204" pitchFamily="34" charset="0"/>
                <a:ea typeface="宋体" panose="02010600030101010101" pitchFamily="2" charset="-122"/>
              </a:rPr>
              <a:t>16+4+4+1=25</a:t>
            </a:r>
            <a:endParaRPr lang="zh-CN" altLang="en-US">
              <a:solidFill>
                <a:srgbClr val="FF0000"/>
              </a:solidFill>
              <a:latin typeface="Arial" panose="020B0604020202020204" pitchFamily="34" charset="0"/>
              <a:ea typeface="宋体" panose="02010600030101010101" pitchFamily="2" charset="-122"/>
            </a:endParaRPr>
          </a:p>
        </p:txBody>
      </p:sp>
      <p:grpSp>
        <p:nvGrpSpPr>
          <p:cNvPr id="800784" name="Group 16">
            <a:extLst>
              <a:ext uri="{FF2B5EF4-FFF2-40B4-BE49-F238E27FC236}">
                <a16:creationId xmlns:a16="http://schemas.microsoft.com/office/drawing/2014/main" id="{FEC33F44-563E-4D04-A3A5-16B046EACD3D}"/>
              </a:ext>
            </a:extLst>
          </p:cNvPr>
          <p:cNvGrpSpPr>
            <a:grpSpLocks/>
          </p:cNvGrpSpPr>
          <p:nvPr/>
        </p:nvGrpSpPr>
        <p:grpSpPr bwMode="auto">
          <a:xfrm>
            <a:off x="2322513" y="3114675"/>
            <a:ext cx="2205037" cy="2114550"/>
            <a:chOff x="1463" y="1962"/>
            <a:chExt cx="1389" cy="1332"/>
          </a:xfrm>
        </p:grpSpPr>
        <p:sp>
          <p:nvSpPr>
            <p:cNvPr id="800785" name="AutoShape 17">
              <a:extLst>
                <a:ext uri="{FF2B5EF4-FFF2-40B4-BE49-F238E27FC236}">
                  <a16:creationId xmlns:a16="http://schemas.microsoft.com/office/drawing/2014/main" id="{34A0CC97-E0C7-453B-8131-7380E4B733B4}"/>
                </a:ext>
              </a:extLst>
            </p:cNvPr>
            <p:cNvSpPr>
              <a:spLocks/>
            </p:cNvSpPr>
            <p:nvPr/>
          </p:nvSpPr>
          <p:spPr bwMode="auto">
            <a:xfrm>
              <a:off x="2767" y="2585"/>
              <a:ext cx="85" cy="709"/>
            </a:xfrm>
            <a:prstGeom prst="leftBrace">
              <a:avLst>
                <a:gd name="adj1" fmla="val 69510"/>
                <a:gd name="adj2" fmla="val 50000"/>
              </a:avLst>
            </a:prstGeom>
            <a:noFill/>
            <a:ln w="38100">
              <a:solidFill>
                <a:srgbClr val="008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00786" name="Line 18">
              <a:extLst>
                <a:ext uri="{FF2B5EF4-FFF2-40B4-BE49-F238E27FC236}">
                  <a16:creationId xmlns:a16="http://schemas.microsoft.com/office/drawing/2014/main" id="{120974DF-F452-419B-8CB9-B14C2A515137}"/>
                </a:ext>
              </a:extLst>
            </p:cNvPr>
            <p:cNvSpPr>
              <a:spLocks noChangeShapeType="1"/>
            </p:cNvSpPr>
            <p:nvPr/>
          </p:nvSpPr>
          <p:spPr bwMode="auto">
            <a:xfrm>
              <a:off x="1463" y="1962"/>
              <a:ext cx="1275" cy="992"/>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0776"/>
                                        </p:tgtEl>
                                        <p:attrNameLst>
                                          <p:attrName>style.visibility</p:attrName>
                                        </p:attrNameLst>
                                      </p:cBhvr>
                                      <p:to>
                                        <p:strVal val="visible"/>
                                      </p:to>
                                    </p:set>
                                    <p:animEffect transition="in" filter="blinds(horizontal)">
                                      <p:cBhvr>
                                        <p:cTn id="7" dur="500"/>
                                        <p:tgtEl>
                                          <p:spTgt spid="8007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00775"/>
                                        </p:tgtEl>
                                        <p:attrNameLst>
                                          <p:attrName>style.visibility</p:attrName>
                                        </p:attrNameLst>
                                      </p:cBhvr>
                                      <p:to>
                                        <p:strVal val="visible"/>
                                      </p:to>
                                    </p:set>
                                    <p:animEffect transition="in" filter="blinds(horizontal)">
                                      <p:cBhvr>
                                        <p:cTn id="12" dur="500"/>
                                        <p:tgtEl>
                                          <p:spTgt spid="8007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00779"/>
                                        </p:tgtEl>
                                        <p:attrNameLst>
                                          <p:attrName>style.visibility</p:attrName>
                                        </p:attrNameLst>
                                      </p:cBhvr>
                                      <p:to>
                                        <p:strVal val="visible"/>
                                      </p:to>
                                    </p:set>
                                    <p:animEffect transition="in" filter="blinds(horizontal)">
                                      <p:cBhvr>
                                        <p:cTn id="17" dur="500"/>
                                        <p:tgtEl>
                                          <p:spTgt spid="8007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00770"/>
                                        </p:tgtEl>
                                        <p:attrNameLst>
                                          <p:attrName>style.visibility</p:attrName>
                                        </p:attrNameLst>
                                      </p:cBhvr>
                                      <p:to>
                                        <p:strVal val="visible"/>
                                      </p:to>
                                    </p:set>
                                    <p:animEffect transition="in" filter="blinds(horizontal)">
                                      <p:cBhvr>
                                        <p:cTn id="22" dur="500"/>
                                        <p:tgtEl>
                                          <p:spTgt spid="8007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00782"/>
                                        </p:tgtEl>
                                        <p:attrNameLst>
                                          <p:attrName>style.visibility</p:attrName>
                                        </p:attrNameLst>
                                      </p:cBhvr>
                                      <p:to>
                                        <p:strVal val="visible"/>
                                      </p:to>
                                    </p:set>
                                    <p:animEffect transition="in" filter="blinds(horizontal)">
                                      <p:cBhvr>
                                        <p:cTn id="27" dur="500"/>
                                        <p:tgtEl>
                                          <p:spTgt spid="8007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00784"/>
                                        </p:tgtEl>
                                        <p:attrNameLst>
                                          <p:attrName>style.visibility</p:attrName>
                                        </p:attrNameLst>
                                      </p:cBhvr>
                                      <p:to>
                                        <p:strVal val="visible"/>
                                      </p:to>
                                    </p:set>
                                    <p:animEffect transition="in" filter="blinds(horizontal)">
                                      <p:cBhvr>
                                        <p:cTn id="32" dur="500"/>
                                        <p:tgtEl>
                                          <p:spTgt spid="80078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800780"/>
                                        </p:tgtEl>
                                        <p:attrNameLst>
                                          <p:attrName>style.visibility</p:attrName>
                                        </p:attrNameLst>
                                      </p:cBhvr>
                                      <p:to>
                                        <p:strVal val="visible"/>
                                      </p:to>
                                    </p:set>
                                    <p:animEffect transition="in" filter="blinds(horizontal)">
                                      <p:cBhvr>
                                        <p:cTn id="37" dur="500"/>
                                        <p:tgtEl>
                                          <p:spTgt spid="80078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800781"/>
                                        </p:tgtEl>
                                        <p:attrNameLst>
                                          <p:attrName>style.visibility</p:attrName>
                                        </p:attrNameLst>
                                      </p:cBhvr>
                                      <p:to>
                                        <p:strVal val="visible"/>
                                      </p:to>
                                    </p:set>
                                    <p:animEffect transition="in" filter="blinds(horizontal)">
                                      <p:cBhvr>
                                        <p:cTn id="42" dur="500"/>
                                        <p:tgtEl>
                                          <p:spTgt spid="80078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800778"/>
                                        </p:tgtEl>
                                        <p:attrNameLst>
                                          <p:attrName>style.visibility</p:attrName>
                                        </p:attrNameLst>
                                      </p:cBhvr>
                                      <p:to>
                                        <p:strVal val="visible"/>
                                      </p:to>
                                    </p:set>
                                    <p:animEffect transition="in" filter="blinds(horizontal)">
                                      <p:cBhvr>
                                        <p:cTn id="47" dur="500"/>
                                        <p:tgtEl>
                                          <p:spTgt spid="80077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00783"/>
                                        </p:tgtEl>
                                        <p:attrNameLst>
                                          <p:attrName>style.visibility</p:attrName>
                                        </p:attrNameLst>
                                      </p:cBhvr>
                                      <p:to>
                                        <p:strVal val="visible"/>
                                      </p:to>
                                    </p:set>
                                    <p:animEffect transition="in" filter="blinds(horizontal)">
                                      <p:cBhvr>
                                        <p:cTn id="52" dur="500"/>
                                        <p:tgtEl>
                                          <p:spTgt spid="80078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00777"/>
                                        </p:tgtEl>
                                        <p:attrNameLst>
                                          <p:attrName>style.visibility</p:attrName>
                                        </p:attrNameLst>
                                      </p:cBhvr>
                                      <p:to>
                                        <p:strVal val="visible"/>
                                      </p:to>
                                    </p:set>
                                    <p:animEffect transition="in" filter="blinds(horizontal)">
                                      <p:cBhvr>
                                        <p:cTn id="57" dur="500"/>
                                        <p:tgtEl>
                                          <p:spTgt spid="800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75" grpId="0"/>
      <p:bldP spid="800776" grpId="0"/>
      <p:bldP spid="800777" grpId="0"/>
      <p:bldP spid="800779" grpId="0"/>
      <p:bldP spid="800783"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2818" name="Group 2">
            <a:extLst>
              <a:ext uri="{FF2B5EF4-FFF2-40B4-BE49-F238E27FC236}">
                <a16:creationId xmlns:a16="http://schemas.microsoft.com/office/drawing/2014/main" id="{64F453D3-E297-4FF1-ABA7-ACC95DEB2BEC}"/>
              </a:ext>
            </a:extLst>
          </p:cNvPr>
          <p:cNvGrpSpPr>
            <a:grpSpLocks/>
          </p:cNvGrpSpPr>
          <p:nvPr/>
        </p:nvGrpSpPr>
        <p:grpSpPr bwMode="auto">
          <a:xfrm>
            <a:off x="4886325" y="503238"/>
            <a:ext cx="4095750" cy="5221287"/>
            <a:chOff x="3078" y="317"/>
            <a:chExt cx="2580" cy="3289"/>
          </a:xfrm>
        </p:grpSpPr>
        <p:pic>
          <p:nvPicPr>
            <p:cNvPr id="802819" name="Picture 3">
              <a:extLst>
                <a:ext uri="{FF2B5EF4-FFF2-40B4-BE49-F238E27FC236}">
                  <a16:creationId xmlns:a16="http://schemas.microsoft.com/office/drawing/2014/main" id="{515DE11C-1FC9-4DA6-8E0D-B8D29DF181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8" y="317"/>
              <a:ext cx="2524" cy="3289"/>
            </a:xfrm>
            <a:prstGeom prst="rect">
              <a:avLst/>
            </a:prstGeom>
            <a:noFill/>
            <a:extLst>
              <a:ext uri="{909E8E84-426E-40DD-AFC4-6F175D3DCCD1}">
                <a14:hiddenFill xmlns:a14="http://schemas.microsoft.com/office/drawing/2010/main">
                  <a:solidFill>
                    <a:srgbClr val="FFFFFF"/>
                  </a:solidFill>
                </a14:hiddenFill>
              </a:ext>
            </a:extLst>
          </p:spPr>
        </p:pic>
        <p:sp>
          <p:nvSpPr>
            <p:cNvPr id="802820" name="Text Box 4">
              <a:extLst>
                <a:ext uri="{FF2B5EF4-FFF2-40B4-BE49-F238E27FC236}">
                  <a16:creationId xmlns:a16="http://schemas.microsoft.com/office/drawing/2014/main" id="{B5BFA462-2CFB-4A16-B115-D1C7AD8BD8F3}"/>
                </a:ext>
              </a:extLst>
            </p:cNvPr>
            <p:cNvSpPr txBox="1">
              <a:spLocks noChangeArrowheads="1"/>
            </p:cNvSpPr>
            <p:nvPr/>
          </p:nvSpPr>
          <p:spPr bwMode="auto">
            <a:xfrm>
              <a:off x="4864" y="1791"/>
              <a:ext cx="794" cy="23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latin typeface="微软雅黑" panose="020B0503020204020204" pitchFamily="34" charset="-122"/>
                  <a:ea typeface="微软雅黑" panose="020B0503020204020204" pitchFamily="34" charset="-122"/>
                </a:rPr>
                <a:t>共</a:t>
              </a:r>
              <a:r>
                <a:rPr lang="en-US" altLang="zh-CN">
                  <a:latin typeface="微软雅黑" panose="020B0503020204020204" pitchFamily="34" charset="-122"/>
                  <a:ea typeface="微软雅黑" panose="020B0503020204020204" pitchFamily="34" charset="-122"/>
                </a:rPr>
                <a:t>24</a:t>
              </a:r>
              <a:r>
                <a:rPr lang="zh-CN" altLang="en-US">
                  <a:latin typeface="微软雅黑" panose="020B0503020204020204" pitchFamily="34" charset="-122"/>
                  <a:ea typeface="微软雅黑" panose="020B0503020204020204" pitchFamily="34" charset="-122"/>
                </a:rPr>
                <a:t>字节</a:t>
              </a:r>
            </a:p>
          </p:txBody>
        </p:sp>
      </p:grpSp>
      <p:sp>
        <p:nvSpPr>
          <p:cNvPr id="802821" name="Rectangle 5">
            <a:extLst>
              <a:ext uri="{FF2B5EF4-FFF2-40B4-BE49-F238E27FC236}">
                <a16:creationId xmlns:a16="http://schemas.microsoft.com/office/drawing/2014/main" id="{6C5142C3-BE04-44B5-B3D7-D67059112F16}"/>
              </a:ext>
            </a:extLst>
          </p:cNvPr>
          <p:cNvSpPr>
            <a:spLocks noGrp="1" noChangeArrowheads="1"/>
          </p:cNvSpPr>
          <p:nvPr>
            <p:ph type="title"/>
          </p:nvPr>
        </p:nvSpPr>
        <p:spPr>
          <a:xfrm>
            <a:off x="457200" y="7938"/>
            <a:ext cx="8229600" cy="561975"/>
          </a:xfrm>
        </p:spPr>
        <p:txBody>
          <a:bodyPr/>
          <a:lstStyle/>
          <a:p>
            <a:r>
              <a:rPr lang="zh-CN" altLang="en-US" sz="3600"/>
              <a:t>越界访问和缓冲区溢出</a:t>
            </a:r>
          </a:p>
        </p:txBody>
      </p:sp>
      <p:sp>
        <p:nvSpPr>
          <p:cNvPr id="802822" name="Rectangle 6">
            <a:extLst>
              <a:ext uri="{FF2B5EF4-FFF2-40B4-BE49-F238E27FC236}">
                <a16:creationId xmlns:a16="http://schemas.microsoft.com/office/drawing/2014/main" id="{8C988668-09BD-4415-83A7-DE46BF228B47}"/>
              </a:ext>
            </a:extLst>
          </p:cNvPr>
          <p:cNvSpPr>
            <a:spLocks noGrp="1" noChangeArrowheads="1"/>
          </p:cNvSpPr>
          <p:nvPr>
            <p:ph type="body" idx="1"/>
          </p:nvPr>
        </p:nvSpPr>
        <p:spPr>
          <a:xfrm>
            <a:off x="71438" y="639763"/>
            <a:ext cx="8229600" cy="539750"/>
          </a:xfrm>
        </p:spPr>
        <p:txBody>
          <a:bodyPr/>
          <a:lstStyle/>
          <a:p>
            <a:pPr>
              <a:lnSpc>
                <a:spcPct val="105000"/>
              </a:lnSpc>
              <a:buFontTx/>
              <a:buNone/>
            </a:pPr>
            <a:r>
              <a:rPr lang="en-US" altLang="zh-CN" sz="2300">
                <a:latin typeface="微软雅黑" panose="020B0503020204020204" pitchFamily="34" charset="-122"/>
                <a:ea typeface="微软雅黑" panose="020B0503020204020204" pitchFamily="34" charset="-122"/>
              </a:rPr>
              <a:t>test</a:t>
            </a:r>
            <a:r>
              <a:rPr lang="zh-CN" altLang="en-US" sz="2300">
                <a:latin typeface="微软雅黑" panose="020B0503020204020204" pitchFamily="34" charset="-122"/>
                <a:ea typeface="微软雅黑" panose="020B0503020204020204" pitchFamily="34" charset="-122"/>
              </a:rPr>
              <a:t>被反汇编得到的</a:t>
            </a:r>
            <a:r>
              <a:rPr lang="en-US" altLang="zh-CN" sz="2300">
                <a:solidFill>
                  <a:srgbClr val="CC3300"/>
                </a:solidFill>
                <a:latin typeface="微软雅黑" panose="020B0503020204020204" pitchFamily="34" charset="-122"/>
                <a:ea typeface="微软雅黑" panose="020B0503020204020204" pitchFamily="34" charset="-122"/>
              </a:rPr>
              <a:t>outputs</a:t>
            </a:r>
            <a:r>
              <a:rPr lang="zh-CN" altLang="en-US" sz="2300">
                <a:latin typeface="微软雅黑" panose="020B0503020204020204" pitchFamily="34" charset="-122"/>
                <a:ea typeface="微软雅黑" panose="020B0503020204020204" pitchFamily="34" charset="-122"/>
              </a:rPr>
              <a:t>汇编代码</a:t>
            </a:r>
            <a:r>
              <a:rPr lang="zh-CN" altLang="en-US" sz="2300"/>
              <a:t> </a:t>
            </a:r>
            <a:endParaRPr lang="en-US" altLang="zh-CN" sz="2300"/>
          </a:p>
        </p:txBody>
      </p:sp>
      <p:sp>
        <p:nvSpPr>
          <p:cNvPr id="802823" name="Rectangle 7">
            <a:extLst>
              <a:ext uri="{FF2B5EF4-FFF2-40B4-BE49-F238E27FC236}">
                <a16:creationId xmlns:a16="http://schemas.microsoft.com/office/drawing/2014/main" id="{C10DC693-0CBD-4314-966B-693484DBD10B}"/>
              </a:ext>
            </a:extLst>
          </p:cNvPr>
          <p:cNvSpPr>
            <a:spLocks noChangeArrowheads="1"/>
          </p:cNvSpPr>
          <p:nvPr/>
        </p:nvSpPr>
        <p:spPr bwMode="auto">
          <a:xfrm>
            <a:off x="0" y="1042988"/>
            <a:ext cx="4375150" cy="471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a:solidFill>
                  <a:srgbClr val="0000FF"/>
                </a:solidFill>
              </a:rPr>
              <a:t>080483e4 push   %ebp</a:t>
            </a:r>
          </a:p>
          <a:p>
            <a:pPr eaLnBrk="1" hangingPunct="1">
              <a:lnSpc>
                <a:spcPct val="120000"/>
              </a:lnSpc>
            </a:pPr>
            <a:r>
              <a:rPr lang="en-US" altLang="zh-CN">
                <a:solidFill>
                  <a:srgbClr val="0000FF"/>
                </a:solidFill>
              </a:rPr>
              <a:t>080483e5 mov    %esp,%ebp</a:t>
            </a:r>
          </a:p>
          <a:p>
            <a:pPr eaLnBrk="1" hangingPunct="1">
              <a:lnSpc>
                <a:spcPct val="120000"/>
              </a:lnSpc>
            </a:pPr>
            <a:r>
              <a:rPr lang="en-US" altLang="zh-CN">
                <a:solidFill>
                  <a:srgbClr val="FF0000"/>
                </a:solidFill>
              </a:rPr>
              <a:t>080483e7 sub    $0x18,%esp</a:t>
            </a:r>
          </a:p>
          <a:p>
            <a:pPr eaLnBrk="1" hangingPunct="1">
              <a:lnSpc>
                <a:spcPct val="120000"/>
              </a:lnSpc>
            </a:pPr>
            <a:r>
              <a:rPr lang="en-US" altLang="zh-CN">
                <a:solidFill>
                  <a:srgbClr val="0000FF"/>
                </a:solidFill>
              </a:rPr>
              <a:t>080483ea mov    0x8(%ebp),%eax</a:t>
            </a:r>
          </a:p>
          <a:p>
            <a:pPr eaLnBrk="1" hangingPunct="1">
              <a:lnSpc>
                <a:spcPct val="120000"/>
              </a:lnSpc>
            </a:pPr>
            <a:r>
              <a:rPr lang="en-US" altLang="zh-CN">
                <a:solidFill>
                  <a:srgbClr val="0000FF"/>
                </a:solidFill>
              </a:rPr>
              <a:t>080483ed mov    %eax,0x4(%esp)</a:t>
            </a:r>
          </a:p>
          <a:p>
            <a:pPr eaLnBrk="1" hangingPunct="1">
              <a:lnSpc>
                <a:spcPct val="120000"/>
              </a:lnSpc>
            </a:pPr>
            <a:r>
              <a:rPr lang="en-US" altLang="zh-CN">
                <a:solidFill>
                  <a:srgbClr val="0000FF"/>
                </a:solidFill>
              </a:rPr>
              <a:t>080483f1 lea    0xfffffff0(%ebp),%eax</a:t>
            </a:r>
          </a:p>
          <a:p>
            <a:pPr eaLnBrk="1" hangingPunct="1">
              <a:lnSpc>
                <a:spcPct val="120000"/>
              </a:lnSpc>
            </a:pPr>
            <a:r>
              <a:rPr lang="en-US" altLang="zh-CN">
                <a:solidFill>
                  <a:srgbClr val="0000FF"/>
                </a:solidFill>
              </a:rPr>
              <a:t>080483f4 mov    %eax,(%esp)</a:t>
            </a:r>
          </a:p>
          <a:p>
            <a:pPr eaLnBrk="1" hangingPunct="1">
              <a:lnSpc>
                <a:spcPct val="120000"/>
              </a:lnSpc>
            </a:pPr>
            <a:r>
              <a:rPr lang="en-US" altLang="zh-CN">
                <a:solidFill>
                  <a:srgbClr val="996600"/>
                </a:solidFill>
              </a:rPr>
              <a:t>080483f7 call   0x8048330 &lt;strcpy&gt;</a:t>
            </a:r>
          </a:p>
          <a:p>
            <a:pPr eaLnBrk="1" hangingPunct="1">
              <a:lnSpc>
                <a:spcPct val="120000"/>
              </a:lnSpc>
            </a:pPr>
            <a:r>
              <a:rPr lang="en-US" altLang="zh-CN">
                <a:solidFill>
                  <a:srgbClr val="0000FF"/>
                </a:solidFill>
              </a:rPr>
              <a:t>080483fc lea    0xfffffff0(%ebp),%eax</a:t>
            </a:r>
          </a:p>
          <a:p>
            <a:pPr eaLnBrk="1" hangingPunct="1">
              <a:lnSpc>
                <a:spcPct val="120000"/>
              </a:lnSpc>
            </a:pPr>
            <a:r>
              <a:rPr lang="en-US" altLang="zh-CN">
                <a:solidFill>
                  <a:srgbClr val="0000FF"/>
                </a:solidFill>
              </a:rPr>
              <a:t>080483ff mov    %eax,0x4(%esp)</a:t>
            </a:r>
          </a:p>
          <a:p>
            <a:pPr eaLnBrk="1" hangingPunct="1">
              <a:lnSpc>
                <a:spcPct val="120000"/>
              </a:lnSpc>
            </a:pPr>
            <a:r>
              <a:rPr lang="en-US" altLang="zh-CN">
                <a:solidFill>
                  <a:srgbClr val="0000FF"/>
                </a:solidFill>
              </a:rPr>
              <a:t>08048403 movl   $0x8048500,(%esp)</a:t>
            </a:r>
          </a:p>
          <a:p>
            <a:pPr eaLnBrk="1" hangingPunct="1">
              <a:lnSpc>
                <a:spcPct val="120000"/>
              </a:lnSpc>
            </a:pPr>
            <a:r>
              <a:rPr lang="en-US" altLang="zh-CN">
                <a:solidFill>
                  <a:srgbClr val="996600"/>
                </a:solidFill>
              </a:rPr>
              <a:t>0804840a call   0x8048310</a:t>
            </a:r>
          </a:p>
          <a:p>
            <a:pPr eaLnBrk="1" hangingPunct="1">
              <a:lnSpc>
                <a:spcPct val="120000"/>
              </a:lnSpc>
            </a:pPr>
            <a:r>
              <a:rPr lang="en-US" altLang="zh-CN">
                <a:solidFill>
                  <a:srgbClr val="0000FF"/>
                </a:solidFill>
              </a:rPr>
              <a:t>0804840f  leave</a:t>
            </a:r>
          </a:p>
          <a:p>
            <a:pPr eaLnBrk="1" hangingPunct="1">
              <a:lnSpc>
                <a:spcPct val="120000"/>
              </a:lnSpc>
            </a:pPr>
            <a:r>
              <a:rPr lang="en-US" altLang="zh-CN">
                <a:solidFill>
                  <a:srgbClr val="0000FF"/>
                </a:solidFill>
              </a:rPr>
              <a:t>08048410 ret</a:t>
            </a:r>
          </a:p>
        </p:txBody>
      </p:sp>
      <p:sp>
        <p:nvSpPr>
          <p:cNvPr id="802824" name="Rectangle 8">
            <a:extLst>
              <a:ext uri="{FF2B5EF4-FFF2-40B4-BE49-F238E27FC236}">
                <a16:creationId xmlns:a16="http://schemas.microsoft.com/office/drawing/2014/main" id="{0F91BA2D-903A-4076-B76A-5357F48E6972}"/>
              </a:ext>
            </a:extLst>
          </p:cNvPr>
          <p:cNvSpPr>
            <a:spLocks noChangeArrowheads="1"/>
          </p:cNvSpPr>
          <p:nvPr/>
        </p:nvSpPr>
        <p:spPr bwMode="auto">
          <a:xfrm>
            <a:off x="315913" y="5753100"/>
            <a:ext cx="84867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000"/>
              <a:t>若</a:t>
            </a:r>
            <a:r>
              <a:rPr lang="en-US" altLang="zh-CN" sz="2000"/>
              <a:t>strcpy</a:t>
            </a:r>
            <a:r>
              <a:rPr lang="zh-CN" altLang="en-US" sz="2000"/>
              <a:t>复制了</a:t>
            </a:r>
            <a:r>
              <a:rPr lang="en-US" altLang="zh-CN" sz="2000">
                <a:solidFill>
                  <a:srgbClr val="FF3300"/>
                </a:solidFill>
              </a:rPr>
              <a:t>25</a:t>
            </a:r>
            <a:r>
              <a:rPr lang="zh-CN" altLang="en-US" sz="2000">
                <a:solidFill>
                  <a:srgbClr val="FF3300"/>
                </a:solidFill>
              </a:rPr>
              <a:t>个字符</a:t>
            </a:r>
            <a:r>
              <a:rPr lang="zh-CN" altLang="en-US" sz="2000"/>
              <a:t>到</a:t>
            </a:r>
            <a:r>
              <a:rPr lang="en-US" altLang="zh-CN" sz="2000"/>
              <a:t>buffer</a:t>
            </a:r>
            <a:r>
              <a:rPr lang="zh-CN" altLang="en-US" sz="2000"/>
              <a:t>中，并将</a:t>
            </a:r>
            <a:r>
              <a:rPr lang="en-US" altLang="zh-CN" sz="2000"/>
              <a:t>hacker</a:t>
            </a:r>
            <a:r>
              <a:rPr lang="zh-CN" altLang="en-US" sz="2000"/>
              <a:t>首址置于结束符‘</a:t>
            </a:r>
            <a:r>
              <a:rPr lang="en-US" altLang="zh-CN" sz="2000"/>
              <a:t>\0’</a:t>
            </a:r>
            <a:r>
              <a:rPr lang="zh-CN" altLang="en-US" sz="2000"/>
              <a:t>前</a:t>
            </a:r>
            <a:r>
              <a:rPr lang="en-US" altLang="zh-CN" sz="2000"/>
              <a:t>4</a:t>
            </a:r>
            <a:r>
              <a:rPr lang="zh-CN" altLang="en-US" sz="2000"/>
              <a:t>个字节，则在执行</a:t>
            </a:r>
            <a:r>
              <a:rPr lang="en-US" altLang="zh-CN" sz="2000"/>
              <a:t>strcpy</a:t>
            </a:r>
            <a:r>
              <a:rPr lang="zh-CN" altLang="en-US" sz="2000"/>
              <a:t>后，</a:t>
            </a:r>
            <a:r>
              <a:rPr lang="en-US" altLang="zh-CN" sz="2000"/>
              <a:t>hacker</a:t>
            </a:r>
            <a:r>
              <a:rPr lang="zh-CN" altLang="en-US" sz="2000"/>
              <a:t>代码首址被置于</a:t>
            </a:r>
            <a:r>
              <a:rPr lang="en-US" altLang="zh-CN" sz="2000"/>
              <a:t>main</a:t>
            </a:r>
            <a:r>
              <a:rPr lang="zh-CN" altLang="en-US" sz="2000"/>
              <a:t>栈帧返回地址处，当执行</a:t>
            </a:r>
            <a:r>
              <a:rPr lang="en-US" altLang="zh-CN" sz="2000"/>
              <a:t>outputs</a:t>
            </a:r>
            <a:r>
              <a:rPr lang="zh-CN" altLang="en-US" sz="2000"/>
              <a:t>代码的</a:t>
            </a:r>
            <a:r>
              <a:rPr lang="en-US" altLang="zh-CN" sz="2000"/>
              <a:t>ret</a:t>
            </a:r>
            <a:r>
              <a:rPr lang="zh-CN" altLang="en-US" sz="2000"/>
              <a:t>指令时，便会转到</a:t>
            </a:r>
            <a:r>
              <a:rPr lang="en-US" altLang="zh-CN" sz="2000"/>
              <a:t>hacker</a:t>
            </a:r>
            <a:r>
              <a:rPr lang="zh-CN" altLang="en-US" sz="2000"/>
              <a:t>函数实施攻击。</a:t>
            </a:r>
          </a:p>
        </p:txBody>
      </p:sp>
      <p:sp>
        <p:nvSpPr>
          <p:cNvPr id="802825" name="Line 9">
            <a:extLst>
              <a:ext uri="{FF2B5EF4-FFF2-40B4-BE49-F238E27FC236}">
                <a16:creationId xmlns:a16="http://schemas.microsoft.com/office/drawing/2014/main" id="{B50FF88B-E327-44F3-B81D-E0D83C2517E8}"/>
              </a:ext>
            </a:extLst>
          </p:cNvPr>
          <p:cNvSpPr>
            <a:spLocks noChangeShapeType="1"/>
          </p:cNvSpPr>
          <p:nvPr/>
        </p:nvSpPr>
        <p:spPr bwMode="auto">
          <a:xfrm>
            <a:off x="3536950" y="2033588"/>
            <a:ext cx="1395413" cy="238601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802826" name="Group 10">
            <a:extLst>
              <a:ext uri="{FF2B5EF4-FFF2-40B4-BE49-F238E27FC236}">
                <a16:creationId xmlns:a16="http://schemas.microsoft.com/office/drawing/2014/main" id="{F473D597-B91E-4638-9096-052F63AD719D}"/>
              </a:ext>
            </a:extLst>
          </p:cNvPr>
          <p:cNvGrpSpPr>
            <a:grpSpLocks/>
          </p:cNvGrpSpPr>
          <p:nvPr/>
        </p:nvGrpSpPr>
        <p:grpSpPr bwMode="auto">
          <a:xfrm>
            <a:off x="385763" y="2124075"/>
            <a:ext cx="4546600" cy="1890713"/>
            <a:chOff x="243" y="1338"/>
            <a:chExt cx="2864" cy="1162"/>
          </a:xfrm>
        </p:grpSpPr>
        <p:sp>
          <p:nvSpPr>
            <p:cNvPr id="802827" name="Rectangle 11">
              <a:extLst>
                <a:ext uri="{FF2B5EF4-FFF2-40B4-BE49-F238E27FC236}">
                  <a16:creationId xmlns:a16="http://schemas.microsoft.com/office/drawing/2014/main" id="{EBEF230C-9D29-48D8-9639-584653DCEF79}"/>
                </a:ext>
              </a:extLst>
            </p:cNvPr>
            <p:cNvSpPr>
              <a:spLocks noChangeArrowheads="1"/>
            </p:cNvSpPr>
            <p:nvPr/>
          </p:nvSpPr>
          <p:spPr bwMode="auto">
            <a:xfrm>
              <a:off x="243" y="1338"/>
              <a:ext cx="2325" cy="397"/>
            </a:xfrm>
            <a:prstGeom prst="rect">
              <a:avLst/>
            </a:prstGeom>
            <a:solidFill>
              <a:srgbClr val="99CC00">
                <a:alpha val="42999"/>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02828" name="Line 12">
              <a:extLst>
                <a:ext uri="{FF2B5EF4-FFF2-40B4-BE49-F238E27FC236}">
                  <a16:creationId xmlns:a16="http://schemas.microsoft.com/office/drawing/2014/main" id="{2C70E9DA-802A-4823-A637-94CE3EC4CD5B}"/>
                </a:ext>
              </a:extLst>
            </p:cNvPr>
            <p:cNvSpPr>
              <a:spLocks noChangeShapeType="1"/>
            </p:cNvSpPr>
            <p:nvPr/>
          </p:nvSpPr>
          <p:spPr bwMode="auto">
            <a:xfrm>
              <a:off x="2568" y="1508"/>
              <a:ext cx="539" cy="992"/>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802829" name="Group 13">
            <a:extLst>
              <a:ext uri="{FF2B5EF4-FFF2-40B4-BE49-F238E27FC236}">
                <a16:creationId xmlns:a16="http://schemas.microsoft.com/office/drawing/2014/main" id="{4BDD0A48-087D-4E55-8B47-D4F5D9FA4D0D}"/>
              </a:ext>
            </a:extLst>
          </p:cNvPr>
          <p:cNvGrpSpPr>
            <a:grpSpLocks/>
          </p:cNvGrpSpPr>
          <p:nvPr/>
        </p:nvGrpSpPr>
        <p:grpSpPr bwMode="auto">
          <a:xfrm>
            <a:off x="385763" y="2798763"/>
            <a:ext cx="4546600" cy="1574800"/>
            <a:chOff x="243" y="1763"/>
            <a:chExt cx="2864" cy="992"/>
          </a:xfrm>
        </p:grpSpPr>
        <p:sp>
          <p:nvSpPr>
            <p:cNvPr id="802830" name="Rectangle 14">
              <a:extLst>
                <a:ext uri="{FF2B5EF4-FFF2-40B4-BE49-F238E27FC236}">
                  <a16:creationId xmlns:a16="http://schemas.microsoft.com/office/drawing/2014/main" id="{5ECCB07E-7B90-4679-9E92-ADFFA48A9896}"/>
                </a:ext>
              </a:extLst>
            </p:cNvPr>
            <p:cNvSpPr>
              <a:spLocks noChangeArrowheads="1"/>
            </p:cNvSpPr>
            <p:nvPr/>
          </p:nvSpPr>
          <p:spPr bwMode="auto">
            <a:xfrm>
              <a:off x="243" y="1763"/>
              <a:ext cx="2580" cy="397"/>
            </a:xfrm>
            <a:prstGeom prst="rect">
              <a:avLst/>
            </a:prstGeom>
            <a:solidFill>
              <a:srgbClr val="800080">
                <a:alpha val="42999"/>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02831" name="Line 15">
              <a:extLst>
                <a:ext uri="{FF2B5EF4-FFF2-40B4-BE49-F238E27FC236}">
                  <a16:creationId xmlns:a16="http://schemas.microsoft.com/office/drawing/2014/main" id="{43B62AAE-6FFE-445C-8378-B41BBFCEA788}"/>
                </a:ext>
              </a:extLst>
            </p:cNvPr>
            <p:cNvSpPr>
              <a:spLocks noChangeShapeType="1"/>
            </p:cNvSpPr>
            <p:nvPr/>
          </p:nvSpPr>
          <p:spPr bwMode="auto">
            <a:xfrm>
              <a:off x="2823" y="2103"/>
              <a:ext cx="284" cy="652"/>
            </a:xfrm>
            <a:prstGeom prst="line">
              <a:avLst/>
            </a:prstGeom>
            <a:noFill/>
            <a:ln w="3810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802832" name="Group 16">
            <a:extLst>
              <a:ext uri="{FF2B5EF4-FFF2-40B4-BE49-F238E27FC236}">
                <a16:creationId xmlns:a16="http://schemas.microsoft.com/office/drawing/2014/main" id="{F415EAD1-EBDE-4B15-AB36-A39DB07F787A}"/>
              </a:ext>
            </a:extLst>
          </p:cNvPr>
          <p:cNvGrpSpPr>
            <a:grpSpLocks/>
          </p:cNvGrpSpPr>
          <p:nvPr/>
        </p:nvGrpSpPr>
        <p:grpSpPr bwMode="auto">
          <a:xfrm>
            <a:off x="385763" y="1133475"/>
            <a:ext cx="4591050" cy="1125538"/>
            <a:chOff x="243" y="714"/>
            <a:chExt cx="2892" cy="709"/>
          </a:xfrm>
        </p:grpSpPr>
        <p:sp>
          <p:nvSpPr>
            <p:cNvPr id="802833" name="Line 17">
              <a:extLst>
                <a:ext uri="{FF2B5EF4-FFF2-40B4-BE49-F238E27FC236}">
                  <a16:creationId xmlns:a16="http://schemas.microsoft.com/office/drawing/2014/main" id="{EBA8D7EF-CDE3-4D66-AA45-4E4F0BBE35AE}"/>
                </a:ext>
              </a:extLst>
            </p:cNvPr>
            <p:cNvSpPr>
              <a:spLocks noChangeShapeType="1"/>
            </p:cNvSpPr>
            <p:nvPr/>
          </p:nvSpPr>
          <p:spPr bwMode="auto">
            <a:xfrm>
              <a:off x="2341" y="1083"/>
              <a:ext cx="794" cy="34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2834" name="Rectangle 18">
              <a:extLst>
                <a:ext uri="{FF2B5EF4-FFF2-40B4-BE49-F238E27FC236}">
                  <a16:creationId xmlns:a16="http://schemas.microsoft.com/office/drawing/2014/main" id="{53085BCF-389B-4075-B066-C03E9F09CBDF}"/>
                </a:ext>
              </a:extLst>
            </p:cNvPr>
            <p:cNvSpPr>
              <a:spLocks noChangeArrowheads="1"/>
            </p:cNvSpPr>
            <p:nvPr/>
          </p:nvSpPr>
          <p:spPr bwMode="auto">
            <a:xfrm>
              <a:off x="243" y="714"/>
              <a:ext cx="2098" cy="397"/>
            </a:xfrm>
            <a:prstGeom prst="rect">
              <a:avLst/>
            </a:prstGeom>
            <a:solidFill>
              <a:srgbClr val="FF0000">
                <a:alpha val="23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802835" name="Rectangle 19">
            <a:extLst>
              <a:ext uri="{FF2B5EF4-FFF2-40B4-BE49-F238E27FC236}">
                <a16:creationId xmlns:a16="http://schemas.microsoft.com/office/drawing/2014/main" id="{701FB1FD-DD63-45B4-991E-18E5B723D557}"/>
              </a:ext>
            </a:extLst>
          </p:cNvPr>
          <p:cNvSpPr>
            <a:spLocks noChangeArrowheads="1"/>
          </p:cNvSpPr>
          <p:nvPr/>
        </p:nvSpPr>
        <p:spPr bwMode="auto">
          <a:xfrm>
            <a:off x="4932363" y="2033588"/>
            <a:ext cx="2474912" cy="2881312"/>
          </a:xfrm>
          <a:prstGeom prst="rect">
            <a:avLst/>
          </a:prstGeom>
          <a:solidFill>
            <a:srgbClr val="FF0000">
              <a:alpha val="19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802836" name="Group 20">
            <a:extLst>
              <a:ext uri="{FF2B5EF4-FFF2-40B4-BE49-F238E27FC236}">
                <a16:creationId xmlns:a16="http://schemas.microsoft.com/office/drawing/2014/main" id="{44EBDD39-BA62-49AF-B69F-8C2B9F9BC14B}"/>
              </a:ext>
            </a:extLst>
          </p:cNvPr>
          <p:cNvGrpSpPr>
            <a:grpSpLocks/>
          </p:cNvGrpSpPr>
          <p:nvPr/>
        </p:nvGrpSpPr>
        <p:grpSpPr bwMode="auto">
          <a:xfrm>
            <a:off x="7451725" y="3698875"/>
            <a:ext cx="180975" cy="765175"/>
            <a:chOff x="4581" y="3181"/>
            <a:chExt cx="198" cy="655"/>
          </a:xfrm>
        </p:grpSpPr>
        <p:sp>
          <p:nvSpPr>
            <p:cNvPr id="802837" name="Line 21">
              <a:extLst>
                <a:ext uri="{FF2B5EF4-FFF2-40B4-BE49-F238E27FC236}">
                  <a16:creationId xmlns:a16="http://schemas.microsoft.com/office/drawing/2014/main" id="{7C7E4755-08D6-4B9B-B2FA-CD5874AE5CF9}"/>
                </a:ext>
              </a:extLst>
            </p:cNvPr>
            <p:cNvSpPr>
              <a:spLocks noChangeShapeType="1"/>
            </p:cNvSpPr>
            <p:nvPr/>
          </p:nvSpPr>
          <p:spPr bwMode="auto">
            <a:xfrm>
              <a:off x="4779" y="3181"/>
              <a:ext cx="0" cy="655"/>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2838" name="Line 22">
              <a:extLst>
                <a:ext uri="{FF2B5EF4-FFF2-40B4-BE49-F238E27FC236}">
                  <a16:creationId xmlns:a16="http://schemas.microsoft.com/office/drawing/2014/main" id="{08154FC7-B99A-4343-A2FF-A6C54AB3FC5A}"/>
                </a:ext>
              </a:extLst>
            </p:cNvPr>
            <p:cNvSpPr>
              <a:spLocks noChangeShapeType="1"/>
            </p:cNvSpPr>
            <p:nvPr/>
          </p:nvSpPr>
          <p:spPr bwMode="auto">
            <a:xfrm flipH="1">
              <a:off x="4581" y="3833"/>
              <a:ext cx="198"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2839" name="Line 23">
              <a:extLst>
                <a:ext uri="{FF2B5EF4-FFF2-40B4-BE49-F238E27FC236}">
                  <a16:creationId xmlns:a16="http://schemas.microsoft.com/office/drawing/2014/main" id="{706E1F05-FE05-4049-AFDE-FBCD236B42C5}"/>
                </a:ext>
              </a:extLst>
            </p:cNvPr>
            <p:cNvSpPr>
              <a:spLocks noChangeShapeType="1"/>
            </p:cNvSpPr>
            <p:nvPr/>
          </p:nvSpPr>
          <p:spPr bwMode="auto">
            <a:xfrm>
              <a:off x="4609" y="3181"/>
              <a:ext cx="170"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802840" name="Group 24">
            <a:extLst>
              <a:ext uri="{FF2B5EF4-FFF2-40B4-BE49-F238E27FC236}">
                <a16:creationId xmlns:a16="http://schemas.microsoft.com/office/drawing/2014/main" id="{B681FBD2-1746-49F3-961E-9FDBF9156069}"/>
              </a:ext>
            </a:extLst>
          </p:cNvPr>
          <p:cNvGrpSpPr>
            <a:grpSpLocks/>
          </p:cNvGrpSpPr>
          <p:nvPr/>
        </p:nvGrpSpPr>
        <p:grpSpPr bwMode="auto">
          <a:xfrm flipH="1">
            <a:off x="7407275" y="1403350"/>
            <a:ext cx="404813" cy="2655888"/>
            <a:chOff x="2256" y="1933"/>
            <a:chExt cx="199" cy="1701"/>
          </a:xfrm>
        </p:grpSpPr>
        <p:sp>
          <p:nvSpPr>
            <p:cNvPr id="802841" name="Line 25">
              <a:extLst>
                <a:ext uri="{FF2B5EF4-FFF2-40B4-BE49-F238E27FC236}">
                  <a16:creationId xmlns:a16="http://schemas.microsoft.com/office/drawing/2014/main" id="{11A22C6F-7497-43B8-BD83-0CCD2C6BE617}"/>
                </a:ext>
              </a:extLst>
            </p:cNvPr>
            <p:cNvSpPr>
              <a:spLocks noChangeShapeType="1"/>
            </p:cNvSpPr>
            <p:nvPr/>
          </p:nvSpPr>
          <p:spPr bwMode="auto">
            <a:xfrm>
              <a:off x="2256" y="1933"/>
              <a:ext cx="199"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2842" name="Line 26">
              <a:extLst>
                <a:ext uri="{FF2B5EF4-FFF2-40B4-BE49-F238E27FC236}">
                  <a16:creationId xmlns:a16="http://schemas.microsoft.com/office/drawing/2014/main" id="{08C2C4FE-F805-41CA-83C7-86143EDE92F9}"/>
                </a:ext>
              </a:extLst>
            </p:cNvPr>
            <p:cNvSpPr>
              <a:spLocks noChangeShapeType="1"/>
            </p:cNvSpPr>
            <p:nvPr/>
          </p:nvSpPr>
          <p:spPr bwMode="auto">
            <a:xfrm>
              <a:off x="2256" y="1933"/>
              <a:ext cx="0" cy="170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2843" name="Line 27">
              <a:extLst>
                <a:ext uri="{FF2B5EF4-FFF2-40B4-BE49-F238E27FC236}">
                  <a16:creationId xmlns:a16="http://schemas.microsoft.com/office/drawing/2014/main" id="{1F4B1869-AF97-4FF7-AB8A-277395315120}"/>
                </a:ext>
              </a:extLst>
            </p:cNvPr>
            <p:cNvSpPr>
              <a:spLocks noChangeShapeType="1"/>
            </p:cNvSpPr>
            <p:nvPr/>
          </p:nvSpPr>
          <p:spPr bwMode="auto">
            <a:xfrm>
              <a:off x="2256" y="3634"/>
              <a:ext cx="17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02844" name="Rectangle 28">
            <a:extLst>
              <a:ext uri="{FF2B5EF4-FFF2-40B4-BE49-F238E27FC236}">
                <a16:creationId xmlns:a16="http://schemas.microsoft.com/office/drawing/2014/main" id="{7338AE5C-FB95-4089-94E4-B5B333FED9A9}"/>
              </a:ext>
            </a:extLst>
          </p:cNvPr>
          <p:cNvSpPr>
            <a:spLocks noChangeArrowheads="1"/>
          </p:cNvSpPr>
          <p:nvPr/>
        </p:nvSpPr>
        <p:spPr bwMode="auto">
          <a:xfrm>
            <a:off x="6958013" y="5311775"/>
            <a:ext cx="2106612"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FF3300"/>
                </a:solidFill>
                <a:latin typeface="微软雅黑" panose="020B0503020204020204" pitchFamily="34" charset="-122"/>
                <a:ea typeface="微软雅黑" panose="020B0503020204020204" pitchFamily="34" charset="-122"/>
              </a:rPr>
              <a:t>strcpy(buffer,str);</a:t>
            </a:r>
            <a:r>
              <a:rPr lang="en-US" altLang="zh-CN">
                <a:latin typeface="微软雅黑" panose="020B0503020204020204" pitchFamily="34" charset="-122"/>
                <a:ea typeface="微软雅黑" panose="020B0503020204020204"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02818"/>
                                        </p:tgtEl>
                                        <p:attrNameLst>
                                          <p:attrName>style.visibility</p:attrName>
                                        </p:attrNameLst>
                                      </p:cBhvr>
                                      <p:to>
                                        <p:strVal val="visible"/>
                                      </p:to>
                                    </p:set>
                                    <p:animEffect transition="in" filter="blinds(horizontal)">
                                      <p:cBhvr>
                                        <p:cTn id="7" dur="500"/>
                                        <p:tgtEl>
                                          <p:spTgt spid="802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02835"/>
                                        </p:tgtEl>
                                        <p:attrNameLst>
                                          <p:attrName>style.visibility</p:attrName>
                                        </p:attrNameLst>
                                      </p:cBhvr>
                                      <p:to>
                                        <p:strVal val="visible"/>
                                      </p:to>
                                    </p:set>
                                    <p:animEffect transition="in" filter="blinds(horizontal)">
                                      <p:cBhvr>
                                        <p:cTn id="12" dur="500"/>
                                        <p:tgtEl>
                                          <p:spTgt spid="8028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02832"/>
                                        </p:tgtEl>
                                        <p:attrNameLst>
                                          <p:attrName>style.visibility</p:attrName>
                                        </p:attrNameLst>
                                      </p:cBhvr>
                                      <p:to>
                                        <p:strVal val="visible"/>
                                      </p:to>
                                    </p:set>
                                    <p:animEffect transition="in" filter="blinds(horizontal)">
                                      <p:cBhvr>
                                        <p:cTn id="17" dur="500"/>
                                        <p:tgtEl>
                                          <p:spTgt spid="8028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02825"/>
                                        </p:tgtEl>
                                        <p:attrNameLst>
                                          <p:attrName>style.visibility</p:attrName>
                                        </p:attrNameLst>
                                      </p:cBhvr>
                                      <p:to>
                                        <p:strVal val="visible"/>
                                      </p:to>
                                    </p:set>
                                    <p:animEffect transition="in" filter="blinds(horizontal)">
                                      <p:cBhvr>
                                        <p:cTn id="22" dur="500"/>
                                        <p:tgtEl>
                                          <p:spTgt spid="8028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02829"/>
                                        </p:tgtEl>
                                        <p:attrNameLst>
                                          <p:attrName>style.visibility</p:attrName>
                                        </p:attrNameLst>
                                      </p:cBhvr>
                                      <p:to>
                                        <p:strVal val="visible"/>
                                      </p:to>
                                    </p:set>
                                    <p:animEffect transition="in" filter="blinds(horizontal)">
                                      <p:cBhvr>
                                        <p:cTn id="27" dur="500"/>
                                        <p:tgtEl>
                                          <p:spTgt spid="8028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02836"/>
                                        </p:tgtEl>
                                        <p:attrNameLst>
                                          <p:attrName>style.visibility</p:attrName>
                                        </p:attrNameLst>
                                      </p:cBhvr>
                                      <p:to>
                                        <p:strVal val="visible"/>
                                      </p:to>
                                    </p:set>
                                    <p:animEffect transition="in" filter="blinds(horizontal)">
                                      <p:cBhvr>
                                        <p:cTn id="32" dur="500"/>
                                        <p:tgtEl>
                                          <p:spTgt spid="80283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802826"/>
                                        </p:tgtEl>
                                        <p:attrNameLst>
                                          <p:attrName>style.visibility</p:attrName>
                                        </p:attrNameLst>
                                      </p:cBhvr>
                                      <p:to>
                                        <p:strVal val="visible"/>
                                      </p:to>
                                    </p:set>
                                    <p:animEffect transition="in" filter="blinds(horizontal)">
                                      <p:cBhvr>
                                        <p:cTn id="37" dur="500"/>
                                        <p:tgtEl>
                                          <p:spTgt spid="80282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802840"/>
                                        </p:tgtEl>
                                        <p:attrNameLst>
                                          <p:attrName>style.visibility</p:attrName>
                                        </p:attrNameLst>
                                      </p:cBhvr>
                                      <p:to>
                                        <p:strVal val="visible"/>
                                      </p:to>
                                    </p:set>
                                    <p:animEffect transition="in" filter="blinds(horizontal)">
                                      <p:cBhvr>
                                        <p:cTn id="42" dur="500"/>
                                        <p:tgtEl>
                                          <p:spTgt spid="80284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02824"/>
                                        </p:tgtEl>
                                        <p:attrNameLst>
                                          <p:attrName>style.visibility</p:attrName>
                                        </p:attrNameLst>
                                      </p:cBhvr>
                                      <p:to>
                                        <p:strVal val="visible"/>
                                      </p:to>
                                    </p:set>
                                    <p:animEffect transition="in" filter="blinds(horizontal)">
                                      <p:cBhvr>
                                        <p:cTn id="47" dur="500"/>
                                        <p:tgtEl>
                                          <p:spTgt spid="802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24"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a:extLst>
              <a:ext uri="{FF2B5EF4-FFF2-40B4-BE49-F238E27FC236}">
                <a16:creationId xmlns:a16="http://schemas.microsoft.com/office/drawing/2014/main" id="{82608C23-D803-4356-8703-D2414145204C}"/>
              </a:ext>
            </a:extLst>
          </p:cNvPr>
          <p:cNvSpPr>
            <a:spLocks noGrp="1" noChangeArrowheads="1"/>
          </p:cNvSpPr>
          <p:nvPr>
            <p:ph type="title"/>
          </p:nvPr>
        </p:nvSpPr>
        <p:spPr>
          <a:xfrm>
            <a:off x="476250" y="98425"/>
            <a:ext cx="8229600" cy="561975"/>
          </a:xfrm>
        </p:spPr>
        <p:txBody>
          <a:bodyPr/>
          <a:lstStyle/>
          <a:p>
            <a:r>
              <a:rPr lang="zh-CN" altLang="en-US"/>
              <a:t>程序的加载和运行</a:t>
            </a:r>
          </a:p>
        </p:txBody>
      </p:sp>
      <p:sp>
        <p:nvSpPr>
          <p:cNvPr id="804867" name="Rectangle 3">
            <a:extLst>
              <a:ext uri="{FF2B5EF4-FFF2-40B4-BE49-F238E27FC236}">
                <a16:creationId xmlns:a16="http://schemas.microsoft.com/office/drawing/2014/main" id="{E4F13CD9-E903-4917-9B5D-C5411F9A4B9A}"/>
              </a:ext>
            </a:extLst>
          </p:cNvPr>
          <p:cNvSpPr>
            <a:spLocks noGrp="1" noChangeArrowheads="1"/>
          </p:cNvSpPr>
          <p:nvPr>
            <p:ph type="body" idx="1"/>
          </p:nvPr>
        </p:nvSpPr>
        <p:spPr>
          <a:xfrm>
            <a:off x="265113" y="503238"/>
            <a:ext cx="8680450" cy="6075362"/>
          </a:xfrm>
        </p:spPr>
        <p:txBody>
          <a:bodyPr/>
          <a:lstStyle/>
          <a:p>
            <a:pPr>
              <a:buFontTx/>
              <a:buNone/>
            </a:pPr>
            <a:endParaRPr lang="zh-CN" altLang="en-US" sz="2100">
              <a:latin typeface="微软雅黑" panose="020B0503020204020204" pitchFamily="34" charset="-122"/>
              <a:ea typeface="微软雅黑" panose="020B0503020204020204" pitchFamily="34" charset="-122"/>
            </a:endParaRPr>
          </a:p>
          <a:p>
            <a:pPr>
              <a:lnSpc>
                <a:spcPct val="125000"/>
              </a:lnSpc>
            </a:pPr>
            <a:r>
              <a:rPr lang="en-US" altLang="zh-CN" sz="2100">
                <a:latin typeface="微软雅黑" panose="020B0503020204020204" pitchFamily="34" charset="-122"/>
                <a:ea typeface="微软雅黑" panose="020B0503020204020204" pitchFamily="34" charset="-122"/>
              </a:rPr>
              <a:t>UNIX/Linux</a:t>
            </a:r>
            <a:r>
              <a:rPr lang="zh-CN" altLang="en-US" sz="2100">
                <a:latin typeface="微软雅黑" panose="020B0503020204020204" pitchFamily="34" charset="-122"/>
                <a:ea typeface="微软雅黑" panose="020B0503020204020204" pitchFamily="34" charset="-122"/>
              </a:rPr>
              <a:t>系统中，可通过</a:t>
            </a:r>
            <a:r>
              <a:rPr lang="zh-CN" altLang="en-US" sz="2100">
                <a:solidFill>
                  <a:srgbClr val="FF0000"/>
                </a:solidFill>
                <a:latin typeface="微软雅黑" panose="020B0503020204020204" pitchFamily="34" charset="-122"/>
                <a:ea typeface="微软雅黑" panose="020B0503020204020204" pitchFamily="34" charset="-122"/>
              </a:rPr>
              <a:t>调用</a:t>
            </a:r>
            <a:r>
              <a:rPr lang="en-US" altLang="zh-CN" sz="2100">
                <a:solidFill>
                  <a:srgbClr val="FF0000"/>
                </a:solidFill>
                <a:latin typeface="微软雅黑" panose="020B0503020204020204" pitchFamily="34" charset="-122"/>
                <a:ea typeface="微软雅黑" panose="020B0503020204020204" pitchFamily="34" charset="-122"/>
              </a:rPr>
              <a:t>execve()</a:t>
            </a:r>
            <a:r>
              <a:rPr lang="zh-CN" altLang="en-US" sz="2100">
                <a:solidFill>
                  <a:srgbClr val="FF0000"/>
                </a:solidFill>
                <a:latin typeface="微软雅黑" panose="020B0503020204020204" pitchFamily="34" charset="-122"/>
                <a:ea typeface="微软雅黑" panose="020B0503020204020204" pitchFamily="34" charset="-122"/>
              </a:rPr>
              <a:t>函数</a:t>
            </a:r>
            <a:r>
              <a:rPr lang="zh-CN" altLang="en-US" sz="2100">
                <a:latin typeface="微软雅黑" panose="020B0503020204020204" pitchFamily="34" charset="-122"/>
                <a:ea typeface="微软雅黑" panose="020B0503020204020204" pitchFamily="34" charset="-122"/>
              </a:rPr>
              <a:t>来加载并执行程序。 </a:t>
            </a:r>
          </a:p>
          <a:p>
            <a:pPr>
              <a:lnSpc>
                <a:spcPct val="125000"/>
              </a:lnSpc>
            </a:pPr>
            <a:r>
              <a:rPr lang="en-US" altLang="zh-CN" sz="2100">
                <a:latin typeface="微软雅黑" panose="020B0503020204020204" pitchFamily="34" charset="-122"/>
                <a:ea typeface="微软雅黑" panose="020B0503020204020204" pitchFamily="34" charset="-122"/>
              </a:rPr>
              <a:t>execve()</a:t>
            </a:r>
            <a:r>
              <a:rPr lang="zh-CN" altLang="en-US" sz="2100">
                <a:latin typeface="微软雅黑" panose="020B0503020204020204" pitchFamily="34" charset="-122"/>
                <a:ea typeface="微软雅黑" panose="020B0503020204020204" pitchFamily="34" charset="-122"/>
              </a:rPr>
              <a:t>函数的用法如下：</a:t>
            </a:r>
          </a:p>
          <a:p>
            <a:pPr>
              <a:lnSpc>
                <a:spcPct val="125000"/>
              </a:lnSpc>
              <a:buFontTx/>
              <a:buNone/>
            </a:pPr>
            <a:r>
              <a:rPr lang="en-US" altLang="zh-CN" sz="2100">
                <a:latin typeface="微软雅黑" panose="020B0503020204020204" pitchFamily="34" charset="-122"/>
                <a:ea typeface="微软雅黑" panose="020B0503020204020204" pitchFamily="34" charset="-122"/>
              </a:rPr>
              <a:t>     </a:t>
            </a:r>
            <a:r>
              <a:rPr lang="en-US" altLang="zh-CN" sz="2100">
                <a:solidFill>
                  <a:srgbClr val="0066CC"/>
                </a:solidFill>
                <a:latin typeface="微软雅黑" panose="020B0503020204020204" pitchFamily="34" charset="-122"/>
                <a:ea typeface="微软雅黑" panose="020B0503020204020204" pitchFamily="34" charset="-122"/>
              </a:rPr>
              <a:t>int execve(char *filename, char *argv[], *envp[]);</a:t>
            </a:r>
          </a:p>
          <a:p>
            <a:pPr>
              <a:lnSpc>
                <a:spcPct val="125000"/>
              </a:lnSpc>
              <a:buFontTx/>
              <a:buNone/>
            </a:pPr>
            <a:r>
              <a:rPr lang="zh-CN" altLang="en-US" sz="2100">
                <a:latin typeface="微软雅黑" panose="020B0503020204020204" pitchFamily="34" charset="-122"/>
                <a:ea typeface="微软雅黑" panose="020B0503020204020204" pitchFamily="34" charset="-122"/>
              </a:rPr>
              <a:t>    </a:t>
            </a:r>
            <a:r>
              <a:rPr lang="en-US" altLang="zh-CN" sz="2100">
                <a:solidFill>
                  <a:srgbClr val="008000"/>
                </a:solidFill>
                <a:latin typeface="微软雅黑" panose="020B0503020204020204" pitchFamily="34" charset="-122"/>
                <a:ea typeface="微软雅黑" panose="020B0503020204020204" pitchFamily="34" charset="-122"/>
              </a:rPr>
              <a:t>filename</a:t>
            </a:r>
            <a:r>
              <a:rPr lang="zh-CN" altLang="en-US" sz="2100">
                <a:solidFill>
                  <a:srgbClr val="008000"/>
                </a:solidFill>
                <a:latin typeface="微软雅黑" panose="020B0503020204020204" pitchFamily="34" charset="-122"/>
                <a:ea typeface="微软雅黑" panose="020B0503020204020204" pitchFamily="34" charset="-122"/>
              </a:rPr>
              <a:t>是</a:t>
            </a:r>
            <a:r>
              <a:rPr lang="zh-CN" altLang="en-US" sz="2100">
                <a:solidFill>
                  <a:srgbClr val="FF0000"/>
                </a:solidFill>
                <a:latin typeface="微软雅黑" panose="020B0503020204020204" pitchFamily="34" charset="-122"/>
                <a:ea typeface="微软雅黑" panose="020B0503020204020204" pitchFamily="34" charset="-122"/>
              </a:rPr>
              <a:t>加载并运行的可执行文件名</a:t>
            </a:r>
            <a:r>
              <a:rPr lang="en-US" altLang="zh-CN" sz="2100">
                <a:solidFill>
                  <a:srgbClr val="FF0000"/>
                </a:solidFill>
                <a:latin typeface="微软雅黑" panose="020B0503020204020204" pitchFamily="34" charset="-122"/>
                <a:ea typeface="微软雅黑" panose="020B0503020204020204" pitchFamily="34" charset="-122"/>
              </a:rPr>
              <a:t>(</a:t>
            </a:r>
            <a:r>
              <a:rPr lang="zh-CN" altLang="en-US" sz="2100">
                <a:solidFill>
                  <a:srgbClr val="FF0000"/>
                </a:solidFill>
                <a:latin typeface="微软雅黑" panose="020B0503020204020204" pitchFamily="34" charset="-122"/>
                <a:ea typeface="微软雅黑" panose="020B0503020204020204" pitchFamily="34" charset="-122"/>
              </a:rPr>
              <a:t>如</a:t>
            </a:r>
            <a:r>
              <a:rPr lang="en-US" altLang="zh-CN" sz="2100">
                <a:solidFill>
                  <a:srgbClr val="0066CC"/>
                </a:solidFill>
                <a:latin typeface="微软雅黑" panose="020B0503020204020204" pitchFamily="34" charset="-122"/>
                <a:ea typeface="微软雅黑" panose="020B0503020204020204" pitchFamily="34" charset="-122"/>
              </a:rPr>
              <a:t>./hello</a:t>
            </a:r>
            <a:r>
              <a:rPr lang="en-US" altLang="zh-CN" sz="2100">
                <a:solidFill>
                  <a:srgbClr val="FF0000"/>
                </a:solidFill>
                <a:latin typeface="微软雅黑" panose="020B0503020204020204" pitchFamily="34" charset="-122"/>
                <a:ea typeface="微软雅黑" panose="020B0503020204020204" pitchFamily="34" charset="-122"/>
              </a:rPr>
              <a:t>)</a:t>
            </a:r>
            <a:r>
              <a:rPr lang="zh-CN" altLang="en-US" sz="2100">
                <a:solidFill>
                  <a:srgbClr val="008000"/>
                </a:solidFill>
                <a:latin typeface="微软雅黑" panose="020B0503020204020204" pitchFamily="34" charset="-122"/>
                <a:ea typeface="微软雅黑" panose="020B0503020204020204" pitchFamily="34" charset="-122"/>
              </a:rPr>
              <a:t>，可带参数列表</a:t>
            </a:r>
            <a:r>
              <a:rPr lang="en-US" altLang="zh-CN" sz="2100">
                <a:solidFill>
                  <a:srgbClr val="008000"/>
                </a:solidFill>
                <a:latin typeface="微软雅黑" panose="020B0503020204020204" pitchFamily="34" charset="-122"/>
                <a:ea typeface="微软雅黑" panose="020B0503020204020204" pitchFamily="34" charset="-122"/>
              </a:rPr>
              <a:t>argv</a:t>
            </a:r>
            <a:r>
              <a:rPr lang="zh-CN" altLang="en-US" sz="2100">
                <a:solidFill>
                  <a:srgbClr val="008000"/>
                </a:solidFill>
                <a:latin typeface="微软雅黑" panose="020B0503020204020204" pitchFamily="34" charset="-122"/>
                <a:ea typeface="微软雅黑" panose="020B0503020204020204" pitchFamily="34" charset="-122"/>
              </a:rPr>
              <a:t>和环境变量列表</a:t>
            </a:r>
            <a:r>
              <a:rPr lang="en-US" altLang="zh-CN" sz="2100">
                <a:solidFill>
                  <a:srgbClr val="008000"/>
                </a:solidFill>
                <a:latin typeface="微软雅黑" panose="020B0503020204020204" pitchFamily="34" charset="-122"/>
                <a:ea typeface="微软雅黑" panose="020B0503020204020204" pitchFamily="34" charset="-122"/>
              </a:rPr>
              <a:t>envp</a:t>
            </a:r>
            <a:r>
              <a:rPr lang="zh-CN" altLang="en-US" sz="2100">
                <a:solidFill>
                  <a:srgbClr val="008000"/>
                </a:solidFill>
                <a:latin typeface="微软雅黑" panose="020B0503020204020204" pitchFamily="34" charset="-122"/>
                <a:ea typeface="微软雅黑" panose="020B0503020204020204" pitchFamily="34" charset="-122"/>
              </a:rPr>
              <a:t>。若错误（如找不到指定文件</a:t>
            </a:r>
            <a:r>
              <a:rPr lang="en-US" altLang="zh-CN" sz="2100">
                <a:solidFill>
                  <a:srgbClr val="008000"/>
                </a:solidFill>
                <a:latin typeface="微软雅黑" panose="020B0503020204020204" pitchFamily="34" charset="-122"/>
                <a:ea typeface="微软雅黑" panose="020B0503020204020204" pitchFamily="34" charset="-122"/>
              </a:rPr>
              <a:t>filename</a:t>
            </a:r>
            <a:r>
              <a:rPr lang="zh-CN" altLang="en-US" sz="2100">
                <a:solidFill>
                  <a:srgbClr val="008000"/>
                </a:solidFill>
                <a:latin typeface="微软雅黑" panose="020B0503020204020204" pitchFamily="34" charset="-122"/>
                <a:ea typeface="微软雅黑" panose="020B0503020204020204" pitchFamily="34" charset="-122"/>
              </a:rPr>
              <a:t>），则返回</a:t>
            </a:r>
            <a:r>
              <a:rPr lang="en-US" altLang="zh-CN" sz="2100">
                <a:solidFill>
                  <a:srgbClr val="008000"/>
                </a:solidFill>
                <a:latin typeface="微软雅黑" panose="020B0503020204020204" pitchFamily="34" charset="-122"/>
                <a:ea typeface="微软雅黑" panose="020B0503020204020204" pitchFamily="34" charset="-122"/>
              </a:rPr>
              <a:t>-1</a:t>
            </a:r>
            <a:r>
              <a:rPr lang="zh-CN" altLang="en-US" sz="2100">
                <a:solidFill>
                  <a:srgbClr val="008000"/>
                </a:solidFill>
                <a:latin typeface="微软雅黑" panose="020B0503020204020204" pitchFamily="34" charset="-122"/>
                <a:ea typeface="微软雅黑" panose="020B0503020204020204" pitchFamily="34" charset="-122"/>
              </a:rPr>
              <a:t>，并将控制权交给调用程序； 若函数执行成功，则不返回，最终</a:t>
            </a:r>
            <a:r>
              <a:rPr lang="zh-CN" altLang="en-US" sz="2100">
                <a:solidFill>
                  <a:srgbClr val="FF3300"/>
                </a:solidFill>
                <a:latin typeface="微软雅黑" panose="020B0503020204020204" pitchFamily="34" charset="-122"/>
                <a:ea typeface="微软雅黑" panose="020B0503020204020204" pitchFamily="34" charset="-122"/>
              </a:rPr>
              <a:t>将控制权传递到可执行目标中的主函数</a:t>
            </a:r>
            <a:r>
              <a:rPr lang="en-US" altLang="zh-CN" sz="2100">
                <a:solidFill>
                  <a:srgbClr val="FF3300"/>
                </a:solidFill>
                <a:latin typeface="微软雅黑" panose="020B0503020204020204" pitchFamily="34" charset="-122"/>
                <a:ea typeface="微软雅黑" panose="020B0503020204020204" pitchFamily="34" charset="-122"/>
              </a:rPr>
              <a:t>main</a:t>
            </a:r>
            <a:r>
              <a:rPr lang="zh-CN" altLang="en-US" sz="2100">
                <a:solidFill>
                  <a:srgbClr val="008000"/>
                </a:solidFill>
                <a:latin typeface="微软雅黑" panose="020B0503020204020204" pitchFamily="34" charset="-122"/>
                <a:ea typeface="微软雅黑" panose="020B0503020204020204" pitchFamily="34" charset="-122"/>
              </a:rPr>
              <a:t>。</a:t>
            </a:r>
          </a:p>
          <a:p>
            <a:pPr>
              <a:lnSpc>
                <a:spcPct val="125000"/>
              </a:lnSpc>
              <a:buFontTx/>
              <a:buNone/>
            </a:pPr>
            <a:endParaRPr lang="zh-CN" altLang="en-US" sz="2100">
              <a:solidFill>
                <a:srgbClr val="008000"/>
              </a:solidFill>
              <a:latin typeface="微软雅黑" panose="020B0503020204020204" pitchFamily="34" charset="-122"/>
              <a:ea typeface="微软雅黑" panose="020B0503020204020204" pitchFamily="34" charset="-122"/>
            </a:endParaRPr>
          </a:p>
          <a:p>
            <a:pPr>
              <a:lnSpc>
                <a:spcPct val="125000"/>
              </a:lnSpc>
            </a:pPr>
            <a:r>
              <a:rPr lang="zh-CN" altLang="en-US" sz="2100">
                <a:latin typeface="微软雅黑" panose="020B0503020204020204" pitchFamily="34" charset="-122"/>
                <a:ea typeface="微软雅黑" panose="020B0503020204020204" pitchFamily="34" charset="-122"/>
              </a:rPr>
              <a:t>主函数</a:t>
            </a:r>
            <a:r>
              <a:rPr lang="en-US" altLang="zh-CN" sz="2100">
                <a:latin typeface="微软雅黑" panose="020B0503020204020204" pitchFamily="34" charset="-122"/>
                <a:ea typeface="微软雅黑" panose="020B0503020204020204" pitchFamily="34" charset="-122"/>
              </a:rPr>
              <a:t>main()</a:t>
            </a:r>
            <a:r>
              <a:rPr lang="zh-CN" altLang="en-US" sz="2100">
                <a:latin typeface="微软雅黑" panose="020B0503020204020204" pitchFamily="34" charset="-122"/>
                <a:ea typeface="微软雅黑" panose="020B0503020204020204" pitchFamily="34" charset="-122"/>
              </a:rPr>
              <a:t>的原型形式如下：</a:t>
            </a:r>
          </a:p>
          <a:p>
            <a:pPr>
              <a:lnSpc>
                <a:spcPct val="125000"/>
              </a:lnSpc>
              <a:buFontTx/>
              <a:buNone/>
            </a:pPr>
            <a:r>
              <a:rPr lang="en-US" altLang="zh-CN" sz="2100">
                <a:latin typeface="微软雅黑" panose="020B0503020204020204" pitchFamily="34" charset="-122"/>
                <a:ea typeface="微软雅黑" panose="020B0503020204020204" pitchFamily="34" charset="-122"/>
              </a:rPr>
              <a:t>     </a:t>
            </a:r>
            <a:r>
              <a:rPr lang="en-US" altLang="zh-CN" sz="2100">
                <a:solidFill>
                  <a:srgbClr val="0066CC"/>
                </a:solidFill>
                <a:latin typeface="微软雅黑" panose="020B0503020204020204" pitchFamily="34" charset="-122"/>
                <a:ea typeface="微软雅黑" panose="020B0503020204020204" pitchFamily="34" charset="-122"/>
              </a:rPr>
              <a:t>int main(int argc, char **argv, char **envp);</a:t>
            </a:r>
            <a:r>
              <a:rPr lang="en-US" altLang="zh-CN" sz="2100">
                <a:latin typeface="微软雅黑" panose="020B0503020204020204" pitchFamily="34" charset="-122"/>
                <a:ea typeface="微软雅黑" panose="020B0503020204020204" pitchFamily="34" charset="-122"/>
              </a:rPr>
              <a:t>   </a:t>
            </a:r>
            <a:r>
              <a:rPr lang="zh-CN" altLang="en-US" sz="2100">
                <a:latin typeface="微软雅黑" panose="020B0503020204020204" pitchFamily="34" charset="-122"/>
                <a:ea typeface="微软雅黑" panose="020B0503020204020204" pitchFamily="34" charset="-122"/>
              </a:rPr>
              <a:t>或者：</a:t>
            </a:r>
          </a:p>
          <a:p>
            <a:pPr>
              <a:lnSpc>
                <a:spcPct val="125000"/>
              </a:lnSpc>
              <a:buFontTx/>
              <a:buNone/>
            </a:pPr>
            <a:r>
              <a:rPr lang="en-US" altLang="zh-CN" sz="2100">
                <a:latin typeface="微软雅黑" panose="020B0503020204020204" pitchFamily="34" charset="-122"/>
                <a:ea typeface="微软雅黑" panose="020B0503020204020204" pitchFamily="34" charset="-122"/>
              </a:rPr>
              <a:t>     </a:t>
            </a:r>
            <a:r>
              <a:rPr lang="en-US" altLang="zh-CN" sz="2100">
                <a:solidFill>
                  <a:srgbClr val="0066CC"/>
                </a:solidFill>
                <a:latin typeface="微软雅黑" panose="020B0503020204020204" pitchFamily="34" charset="-122"/>
                <a:ea typeface="微软雅黑" panose="020B0503020204020204" pitchFamily="34" charset="-122"/>
              </a:rPr>
              <a:t>int main(int argc, char *argv[], char *envp[]);</a:t>
            </a:r>
            <a:r>
              <a:rPr lang="en-US" altLang="zh-CN" sz="2100">
                <a:latin typeface="微软雅黑" panose="020B0503020204020204" pitchFamily="34" charset="-122"/>
                <a:ea typeface="微软雅黑" panose="020B0503020204020204" pitchFamily="34" charset="-122"/>
              </a:rPr>
              <a:t> </a:t>
            </a:r>
            <a:r>
              <a:rPr lang="zh-CN" altLang="en-US" sz="2100">
                <a:latin typeface="微软雅黑" panose="020B0503020204020204" pitchFamily="34" charset="-122"/>
                <a:ea typeface="微软雅黑" panose="020B0503020204020204" pitchFamily="34" charset="-122"/>
              </a:rPr>
              <a:t> </a:t>
            </a:r>
            <a:endParaRPr lang="zh-CN" altLang="en-US" sz="2100">
              <a:solidFill>
                <a:srgbClr val="008000"/>
              </a:solidFill>
              <a:latin typeface="微软雅黑" panose="020B0503020204020204" pitchFamily="34" charset="-122"/>
              <a:ea typeface="微软雅黑" panose="020B0503020204020204" pitchFamily="34" charset="-122"/>
            </a:endParaRPr>
          </a:p>
          <a:p>
            <a:pPr>
              <a:lnSpc>
                <a:spcPct val="125000"/>
              </a:lnSpc>
              <a:buFontTx/>
              <a:buNone/>
            </a:pPr>
            <a:r>
              <a:rPr lang="zh-CN" altLang="en-US" sz="2000">
                <a:solidFill>
                  <a:srgbClr val="996600"/>
                </a:solidFill>
                <a:latin typeface="微软雅黑" panose="020B0503020204020204" pitchFamily="34" charset="-122"/>
                <a:ea typeface="微软雅黑" panose="020B0503020204020204" pitchFamily="34" charset="-122"/>
              </a:rPr>
              <a:t>前述例子：“</a:t>
            </a:r>
            <a:r>
              <a:rPr lang="en-US" altLang="zh-CN" sz="2000">
                <a:solidFill>
                  <a:srgbClr val="996600"/>
                </a:solidFill>
                <a:latin typeface="微软雅黑" panose="020B0503020204020204" pitchFamily="34" charset="-122"/>
                <a:ea typeface="微软雅黑" panose="020B0503020204020204" pitchFamily="34" charset="-122"/>
              </a:rPr>
              <a:t>.\test </a:t>
            </a:r>
            <a:r>
              <a:rPr lang="en-US" altLang="zh-CN" sz="2000"/>
              <a:t>0123456789ABCDEFXXXX</a:t>
            </a:r>
            <a:r>
              <a:rPr lang="zh-CN" altLang="en-US" sz="2000"/>
              <a:t>▥ ▧▥▧</a:t>
            </a:r>
            <a:r>
              <a:rPr lang="en-US" altLang="zh-CN" sz="2000">
                <a:solidFill>
                  <a:srgbClr val="996600"/>
                </a:solidFill>
                <a:latin typeface="微软雅黑" panose="020B0503020204020204" pitchFamily="34" charset="-122"/>
                <a:ea typeface="微软雅黑" panose="020B0503020204020204" pitchFamily="34" charset="-122"/>
              </a:rPr>
              <a:t>” ,argc=3</a:t>
            </a:r>
          </a:p>
        </p:txBody>
      </p:sp>
      <p:grpSp>
        <p:nvGrpSpPr>
          <p:cNvPr id="804868" name="Group 4">
            <a:extLst>
              <a:ext uri="{FF2B5EF4-FFF2-40B4-BE49-F238E27FC236}">
                <a16:creationId xmlns:a16="http://schemas.microsoft.com/office/drawing/2014/main" id="{430FE8B1-7EB6-4DDC-AF4D-C59CACBA761E}"/>
              </a:ext>
            </a:extLst>
          </p:cNvPr>
          <p:cNvGrpSpPr>
            <a:grpSpLocks/>
          </p:cNvGrpSpPr>
          <p:nvPr/>
        </p:nvGrpSpPr>
        <p:grpSpPr bwMode="auto">
          <a:xfrm>
            <a:off x="1692275" y="6264275"/>
            <a:ext cx="1123950" cy="366713"/>
            <a:chOff x="1321" y="3974"/>
            <a:chExt cx="708" cy="231"/>
          </a:xfrm>
        </p:grpSpPr>
        <p:sp>
          <p:nvSpPr>
            <p:cNvPr id="804869" name="Text Box 5">
              <a:extLst>
                <a:ext uri="{FF2B5EF4-FFF2-40B4-BE49-F238E27FC236}">
                  <a16:creationId xmlns:a16="http://schemas.microsoft.com/office/drawing/2014/main" id="{A98A21DD-0A6E-4E75-83C6-C5C00D1AF317}"/>
                </a:ext>
              </a:extLst>
            </p:cNvPr>
            <p:cNvSpPr txBox="1">
              <a:spLocks noChangeArrowheads="1"/>
            </p:cNvSpPr>
            <p:nvPr/>
          </p:nvSpPr>
          <p:spPr bwMode="auto">
            <a:xfrm>
              <a:off x="1321" y="3974"/>
              <a:ext cx="708"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argv[0]</a:t>
              </a:r>
            </a:p>
          </p:txBody>
        </p:sp>
        <p:sp>
          <p:nvSpPr>
            <p:cNvPr id="804870" name="Line 6">
              <a:extLst>
                <a:ext uri="{FF2B5EF4-FFF2-40B4-BE49-F238E27FC236}">
                  <a16:creationId xmlns:a16="http://schemas.microsoft.com/office/drawing/2014/main" id="{7E74D07B-AFC3-438D-91AB-0AEB07F59B79}"/>
                </a:ext>
              </a:extLst>
            </p:cNvPr>
            <p:cNvSpPr>
              <a:spLocks noChangeShapeType="1"/>
            </p:cNvSpPr>
            <p:nvPr/>
          </p:nvSpPr>
          <p:spPr bwMode="auto">
            <a:xfrm flipV="1">
              <a:off x="1406" y="3974"/>
              <a:ext cx="482"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804871" name="Group 7">
            <a:extLst>
              <a:ext uri="{FF2B5EF4-FFF2-40B4-BE49-F238E27FC236}">
                <a16:creationId xmlns:a16="http://schemas.microsoft.com/office/drawing/2014/main" id="{E896C003-9E97-4F43-8B65-AE9ABAD8756C}"/>
              </a:ext>
            </a:extLst>
          </p:cNvPr>
          <p:cNvGrpSpPr>
            <a:grpSpLocks/>
          </p:cNvGrpSpPr>
          <p:nvPr/>
        </p:nvGrpSpPr>
        <p:grpSpPr bwMode="auto">
          <a:xfrm>
            <a:off x="2681288" y="6264275"/>
            <a:ext cx="3735387" cy="366713"/>
            <a:chOff x="1944" y="3970"/>
            <a:chExt cx="2297" cy="231"/>
          </a:xfrm>
        </p:grpSpPr>
        <p:sp>
          <p:nvSpPr>
            <p:cNvPr id="804872" name="Text Box 8">
              <a:extLst>
                <a:ext uri="{FF2B5EF4-FFF2-40B4-BE49-F238E27FC236}">
                  <a16:creationId xmlns:a16="http://schemas.microsoft.com/office/drawing/2014/main" id="{CC3183E8-51C2-4357-92B3-7E03F66769B1}"/>
                </a:ext>
              </a:extLst>
            </p:cNvPr>
            <p:cNvSpPr txBox="1">
              <a:spLocks noChangeArrowheads="1"/>
            </p:cNvSpPr>
            <p:nvPr/>
          </p:nvSpPr>
          <p:spPr bwMode="auto">
            <a:xfrm>
              <a:off x="2653" y="3970"/>
              <a:ext cx="708"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argv[1]</a:t>
              </a:r>
            </a:p>
          </p:txBody>
        </p:sp>
        <p:sp>
          <p:nvSpPr>
            <p:cNvPr id="804873" name="Line 9">
              <a:extLst>
                <a:ext uri="{FF2B5EF4-FFF2-40B4-BE49-F238E27FC236}">
                  <a16:creationId xmlns:a16="http://schemas.microsoft.com/office/drawing/2014/main" id="{EB8EC2B1-6E1E-4105-9B33-FD0D96DCDF4C}"/>
                </a:ext>
              </a:extLst>
            </p:cNvPr>
            <p:cNvSpPr>
              <a:spLocks noChangeShapeType="1"/>
            </p:cNvSpPr>
            <p:nvPr/>
          </p:nvSpPr>
          <p:spPr bwMode="auto">
            <a:xfrm flipV="1">
              <a:off x="1944" y="3970"/>
              <a:ext cx="2297"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04867">
                                            <p:txEl>
                                              <p:pRg st="1" end="1"/>
                                            </p:txEl>
                                          </p:spTgt>
                                        </p:tgtEl>
                                        <p:attrNameLst>
                                          <p:attrName>style.visibility</p:attrName>
                                        </p:attrNameLst>
                                      </p:cBhvr>
                                      <p:to>
                                        <p:strVal val="visible"/>
                                      </p:to>
                                    </p:set>
                                    <p:animEffect transition="in" filter="blinds(horizontal)">
                                      <p:cBhvr>
                                        <p:cTn id="7" dur="500"/>
                                        <p:tgtEl>
                                          <p:spTgt spid="8048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04867">
                                            <p:txEl>
                                              <p:pRg st="2" end="2"/>
                                            </p:txEl>
                                          </p:spTgt>
                                        </p:tgtEl>
                                        <p:attrNameLst>
                                          <p:attrName>style.visibility</p:attrName>
                                        </p:attrNameLst>
                                      </p:cBhvr>
                                      <p:to>
                                        <p:strVal val="visible"/>
                                      </p:to>
                                    </p:set>
                                    <p:animEffect transition="in" filter="blinds(horizontal)">
                                      <p:cBhvr>
                                        <p:cTn id="12" dur="500"/>
                                        <p:tgtEl>
                                          <p:spTgt spid="80486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04867">
                                            <p:txEl>
                                              <p:pRg st="3" end="3"/>
                                            </p:txEl>
                                          </p:spTgt>
                                        </p:tgtEl>
                                        <p:attrNameLst>
                                          <p:attrName>style.visibility</p:attrName>
                                        </p:attrNameLst>
                                      </p:cBhvr>
                                      <p:to>
                                        <p:strVal val="visible"/>
                                      </p:to>
                                    </p:set>
                                    <p:animEffect transition="in" filter="blinds(horizontal)">
                                      <p:cBhvr>
                                        <p:cTn id="17" dur="500"/>
                                        <p:tgtEl>
                                          <p:spTgt spid="80486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04867">
                                            <p:txEl>
                                              <p:pRg st="4" end="4"/>
                                            </p:txEl>
                                          </p:spTgt>
                                        </p:tgtEl>
                                        <p:attrNameLst>
                                          <p:attrName>style.visibility</p:attrName>
                                        </p:attrNameLst>
                                      </p:cBhvr>
                                      <p:to>
                                        <p:strVal val="visible"/>
                                      </p:to>
                                    </p:set>
                                    <p:animEffect transition="in" filter="blinds(horizontal)">
                                      <p:cBhvr>
                                        <p:cTn id="22" dur="500"/>
                                        <p:tgtEl>
                                          <p:spTgt spid="80486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04867">
                                            <p:txEl>
                                              <p:pRg st="6" end="6"/>
                                            </p:txEl>
                                          </p:spTgt>
                                        </p:tgtEl>
                                        <p:attrNameLst>
                                          <p:attrName>style.visibility</p:attrName>
                                        </p:attrNameLst>
                                      </p:cBhvr>
                                      <p:to>
                                        <p:strVal val="visible"/>
                                      </p:to>
                                    </p:set>
                                    <p:animEffect transition="in" filter="blinds(horizontal)">
                                      <p:cBhvr>
                                        <p:cTn id="27" dur="500"/>
                                        <p:tgtEl>
                                          <p:spTgt spid="804867">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04867">
                                            <p:txEl>
                                              <p:pRg st="7" end="7"/>
                                            </p:txEl>
                                          </p:spTgt>
                                        </p:tgtEl>
                                        <p:attrNameLst>
                                          <p:attrName>style.visibility</p:attrName>
                                        </p:attrNameLst>
                                      </p:cBhvr>
                                      <p:to>
                                        <p:strVal val="visible"/>
                                      </p:to>
                                    </p:set>
                                    <p:animEffect transition="in" filter="blinds(horizontal)">
                                      <p:cBhvr>
                                        <p:cTn id="32" dur="500"/>
                                        <p:tgtEl>
                                          <p:spTgt spid="804867">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804867">
                                            <p:txEl>
                                              <p:pRg st="8" end="8"/>
                                            </p:txEl>
                                          </p:spTgt>
                                        </p:tgtEl>
                                        <p:attrNameLst>
                                          <p:attrName>style.visibility</p:attrName>
                                        </p:attrNameLst>
                                      </p:cBhvr>
                                      <p:to>
                                        <p:strVal val="visible"/>
                                      </p:to>
                                    </p:set>
                                    <p:animEffect transition="in" filter="blinds(horizontal)">
                                      <p:cBhvr>
                                        <p:cTn id="35" dur="500"/>
                                        <p:tgtEl>
                                          <p:spTgt spid="804867">
                                            <p:txEl>
                                              <p:pRg st="8" end="8"/>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804867">
                                            <p:txEl>
                                              <p:pRg st="9" end="9"/>
                                            </p:txEl>
                                          </p:spTgt>
                                        </p:tgtEl>
                                        <p:attrNameLst>
                                          <p:attrName>style.visibility</p:attrName>
                                        </p:attrNameLst>
                                      </p:cBhvr>
                                      <p:to>
                                        <p:strVal val="visible"/>
                                      </p:to>
                                    </p:set>
                                    <p:animEffect transition="in" filter="blinds(horizontal)">
                                      <p:cBhvr>
                                        <p:cTn id="40" dur="500"/>
                                        <p:tgtEl>
                                          <p:spTgt spid="804867">
                                            <p:txEl>
                                              <p:pRg st="9" end="9"/>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804868"/>
                                        </p:tgtEl>
                                        <p:attrNameLst>
                                          <p:attrName>style.visibility</p:attrName>
                                        </p:attrNameLst>
                                      </p:cBhvr>
                                      <p:to>
                                        <p:strVal val="visible"/>
                                      </p:to>
                                    </p:set>
                                    <p:animEffect transition="in" filter="blinds(horizontal)">
                                      <p:cBhvr>
                                        <p:cTn id="45" dur="500"/>
                                        <p:tgtEl>
                                          <p:spTgt spid="80486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804871"/>
                                        </p:tgtEl>
                                        <p:attrNameLst>
                                          <p:attrName>style.visibility</p:attrName>
                                        </p:attrNameLst>
                                      </p:cBhvr>
                                      <p:to>
                                        <p:strVal val="visible"/>
                                      </p:to>
                                    </p:set>
                                    <p:animEffect transition="in" filter="blinds(horizontal)">
                                      <p:cBhvr>
                                        <p:cTn id="50" dur="500"/>
                                        <p:tgtEl>
                                          <p:spTgt spid="804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a:extLst>
              <a:ext uri="{FF2B5EF4-FFF2-40B4-BE49-F238E27FC236}">
                <a16:creationId xmlns:a16="http://schemas.microsoft.com/office/drawing/2014/main" id="{F75D2871-A533-4767-81E4-AE7DB8F90F8F}"/>
              </a:ext>
            </a:extLst>
          </p:cNvPr>
          <p:cNvSpPr>
            <a:spLocks noGrp="1" noChangeArrowheads="1"/>
          </p:cNvSpPr>
          <p:nvPr>
            <p:ph type="title"/>
          </p:nvPr>
        </p:nvSpPr>
        <p:spPr>
          <a:xfrm>
            <a:off x="457200" y="98425"/>
            <a:ext cx="8229600" cy="561975"/>
          </a:xfrm>
        </p:spPr>
        <p:txBody>
          <a:bodyPr/>
          <a:lstStyle/>
          <a:p>
            <a:pPr algn="l"/>
            <a:r>
              <a:rPr lang="zh-CN" altLang="en-US"/>
              <a:t>缓冲区溢出攻击</a:t>
            </a:r>
          </a:p>
        </p:txBody>
      </p:sp>
      <p:sp>
        <p:nvSpPr>
          <p:cNvPr id="806915" name="Rectangle 3">
            <a:extLst>
              <a:ext uri="{FF2B5EF4-FFF2-40B4-BE49-F238E27FC236}">
                <a16:creationId xmlns:a16="http://schemas.microsoft.com/office/drawing/2014/main" id="{F049E257-A371-449F-AA27-47C88118F105}"/>
              </a:ext>
            </a:extLst>
          </p:cNvPr>
          <p:cNvSpPr>
            <a:spLocks noChangeArrowheads="1"/>
          </p:cNvSpPr>
          <p:nvPr/>
        </p:nvSpPr>
        <p:spPr bwMode="auto">
          <a:xfrm>
            <a:off x="296863" y="1112838"/>
            <a:ext cx="40005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lnSpc>
                <a:spcPct val="95000"/>
              </a:lnSpc>
            </a:pPr>
            <a:r>
              <a:rPr lang="en-US" altLang="zh-CN" sz="1900">
                <a:solidFill>
                  <a:srgbClr val="0000FF"/>
                </a:solidFill>
              </a:rPr>
              <a:t>#include "stdio.h"</a:t>
            </a:r>
          </a:p>
          <a:p>
            <a:pPr eaLnBrk="1" hangingPunct="1">
              <a:lnSpc>
                <a:spcPct val="95000"/>
              </a:lnSpc>
            </a:pPr>
            <a:r>
              <a:rPr lang="en-US" altLang="zh-CN" sz="1900">
                <a:solidFill>
                  <a:srgbClr val="0000FF"/>
                </a:solidFill>
              </a:rPr>
              <a:t>char code[]=</a:t>
            </a:r>
          </a:p>
          <a:p>
            <a:pPr eaLnBrk="1" hangingPunct="1">
              <a:lnSpc>
                <a:spcPct val="95000"/>
              </a:lnSpc>
            </a:pPr>
            <a:r>
              <a:rPr lang="en-US" altLang="zh-CN" sz="1900">
                <a:solidFill>
                  <a:srgbClr val="0000FF"/>
                </a:solidFill>
              </a:rPr>
              <a:t>      "0123456789ABCDEFXXXX"</a:t>
            </a:r>
          </a:p>
          <a:p>
            <a:pPr eaLnBrk="1" hangingPunct="1">
              <a:lnSpc>
                <a:spcPct val="95000"/>
              </a:lnSpc>
            </a:pPr>
            <a:r>
              <a:rPr lang="en-US" altLang="zh-CN" sz="1900">
                <a:solidFill>
                  <a:srgbClr val="0000FF"/>
                </a:solidFill>
              </a:rPr>
              <a:t>      "\x11\x84\x04\x08"</a:t>
            </a:r>
          </a:p>
          <a:p>
            <a:pPr eaLnBrk="1" hangingPunct="1">
              <a:lnSpc>
                <a:spcPct val="95000"/>
              </a:lnSpc>
            </a:pPr>
            <a:r>
              <a:rPr lang="en-US" altLang="zh-CN" sz="1900">
                <a:solidFill>
                  <a:srgbClr val="0000FF"/>
                </a:solidFill>
              </a:rPr>
              <a:t>      "\x00"; </a:t>
            </a:r>
          </a:p>
          <a:p>
            <a:pPr eaLnBrk="1" hangingPunct="1">
              <a:lnSpc>
                <a:spcPct val="95000"/>
              </a:lnSpc>
            </a:pPr>
            <a:r>
              <a:rPr lang="en-US" altLang="zh-CN" sz="1900">
                <a:solidFill>
                  <a:srgbClr val="0000FF"/>
                </a:solidFill>
              </a:rPr>
              <a:t>int main(void)</a:t>
            </a:r>
          </a:p>
          <a:p>
            <a:pPr eaLnBrk="1" hangingPunct="1">
              <a:lnSpc>
                <a:spcPct val="95000"/>
              </a:lnSpc>
            </a:pPr>
            <a:r>
              <a:rPr lang="en-US" altLang="zh-CN" sz="1900">
                <a:solidFill>
                  <a:srgbClr val="0000FF"/>
                </a:solidFill>
              </a:rPr>
              <a:t>{</a:t>
            </a:r>
          </a:p>
          <a:p>
            <a:pPr eaLnBrk="1" hangingPunct="1">
              <a:lnSpc>
                <a:spcPct val="95000"/>
              </a:lnSpc>
            </a:pPr>
            <a:r>
              <a:rPr lang="en-US" altLang="zh-CN" sz="1900">
                <a:solidFill>
                  <a:srgbClr val="0000FF"/>
                </a:solidFill>
              </a:rPr>
              <a:t>      char *argv[3];</a:t>
            </a:r>
          </a:p>
          <a:p>
            <a:pPr eaLnBrk="1" hangingPunct="1">
              <a:lnSpc>
                <a:spcPct val="95000"/>
              </a:lnSpc>
            </a:pPr>
            <a:r>
              <a:rPr lang="en-US" altLang="zh-CN" sz="1900">
                <a:solidFill>
                  <a:srgbClr val="0000FF"/>
                </a:solidFill>
              </a:rPr>
              <a:t>      </a:t>
            </a:r>
            <a:r>
              <a:rPr lang="en-US" altLang="zh-CN" sz="1900">
                <a:solidFill>
                  <a:srgbClr val="008000"/>
                </a:solidFill>
              </a:rPr>
              <a:t>argv[0]="./test";</a:t>
            </a:r>
          </a:p>
          <a:p>
            <a:pPr eaLnBrk="1" hangingPunct="1">
              <a:lnSpc>
                <a:spcPct val="95000"/>
              </a:lnSpc>
            </a:pPr>
            <a:r>
              <a:rPr lang="en-US" altLang="zh-CN" sz="1900">
                <a:solidFill>
                  <a:srgbClr val="008000"/>
                </a:solidFill>
              </a:rPr>
              <a:t>      argv[1]=code;</a:t>
            </a:r>
          </a:p>
          <a:p>
            <a:pPr eaLnBrk="1" hangingPunct="1">
              <a:lnSpc>
                <a:spcPct val="95000"/>
              </a:lnSpc>
            </a:pPr>
            <a:r>
              <a:rPr lang="en-US" altLang="zh-CN" sz="1900">
                <a:solidFill>
                  <a:srgbClr val="008000"/>
                </a:solidFill>
              </a:rPr>
              <a:t>      argv[2]=NULL;</a:t>
            </a:r>
          </a:p>
          <a:p>
            <a:pPr eaLnBrk="1" hangingPunct="1">
              <a:lnSpc>
                <a:spcPct val="95000"/>
              </a:lnSpc>
            </a:pPr>
            <a:r>
              <a:rPr lang="en-US" altLang="zh-CN" sz="1900">
                <a:solidFill>
                  <a:srgbClr val="0000FF"/>
                </a:solidFill>
              </a:rPr>
              <a:t>      </a:t>
            </a:r>
            <a:r>
              <a:rPr lang="en-US" altLang="zh-CN" sz="1900">
                <a:solidFill>
                  <a:srgbClr val="FF3300"/>
                </a:solidFill>
              </a:rPr>
              <a:t>execve(argv[0],argv,NULL);</a:t>
            </a:r>
          </a:p>
          <a:p>
            <a:pPr eaLnBrk="1" hangingPunct="1">
              <a:lnSpc>
                <a:spcPct val="95000"/>
              </a:lnSpc>
            </a:pPr>
            <a:r>
              <a:rPr lang="en-US" altLang="zh-CN" sz="1900">
                <a:solidFill>
                  <a:srgbClr val="0000FF"/>
                </a:solidFill>
              </a:rPr>
              <a:t>      return 0;</a:t>
            </a:r>
          </a:p>
          <a:p>
            <a:pPr eaLnBrk="1" hangingPunct="1">
              <a:lnSpc>
                <a:spcPct val="95000"/>
              </a:lnSpc>
            </a:pPr>
            <a:r>
              <a:rPr lang="en-US" altLang="zh-CN" sz="1900">
                <a:solidFill>
                  <a:srgbClr val="0000FF"/>
                </a:solidFill>
              </a:rPr>
              <a:t>}</a:t>
            </a:r>
          </a:p>
        </p:txBody>
      </p:sp>
      <p:sp>
        <p:nvSpPr>
          <p:cNvPr id="806916" name="Rectangle 4">
            <a:extLst>
              <a:ext uri="{FF2B5EF4-FFF2-40B4-BE49-F238E27FC236}">
                <a16:creationId xmlns:a16="http://schemas.microsoft.com/office/drawing/2014/main" id="{FF541233-631A-4B8E-908C-BB0F7366E123}"/>
              </a:ext>
            </a:extLst>
          </p:cNvPr>
          <p:cNvSpPr>
            <a:spLocks noChangeArrowheads="1"/>
          </p:cNvSpPr>
          <p:nvPr/>
        </p:nvSpPr>
        <p:spPr bwMode="auto">
          <a:xfrm>
            <a:off x="4841875" y="53975"/>
            <a:ext cx="3917950" cy="50133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542925" algn="l"/>
              </a:tabLst>
              <a:defRPr>
                <a:solidFill>
                  <a:schemeClr val="tx1"/>
                </a:solidFill>
                <a:latin typeface="Arial" panose="020B0604020202020204" pitchFamily="34" charset="0"/>
                <a:ea typeface="宋体" panose="02010600030101010101" pitchFamily="2" charset="-122"/>
              </a:defRPr>
            </a:lvl1pPr>
            <a:lvl2pPr>
              <a:tabLst>
                <a:tab pos="542925" algn="l"/>
              </a:tabLst>
              <a:defRPr>
                <a:solidFill>
                  <a:schemeClr val="tx1"/>
                </a:solidFill>
                <a:latin typeface="Arial" panose="020B0604020202020204" pitchFamily="34" charset="0"/>
                <a:ea typeface="宋体" panose="02010600030101010101" pitchFamily="2" charset="-122"/>
              </a:defRPr>
            </a:lvl2pPr>
            <a:lvl3pPr>
              <a:tabLst>
                <a:tab pos="542925" algn="l"/>
              </a:tabLst>
              <a:defRPr>
                <a:solidFill>
                  <a:schemeClr val="tx1"/>
                </a:solidFill>
                <a:latin typeface="Arial" panose="020B0604020202020204" pitchFamily="34" charset="0"/>
                <a:ea typeface="宋体" panose="02010600030101010101" pitchFamily="2" charset="-122"/>
              </a:defRPr>
            </a:lvl3pPr>
            <a:lvl4pPr>
              <a:tabLst>
                <a:tab pos="542925" algn="l"/>
              </a:tabLst>
              <a:defRPr>
                <a:solidFill>
                  <a:schemeClr val="tx1"/>
                </a:solidFill>
                <a:latin typeface="Arial" panose="020B0604020202020204" pitchFamily="34" charset="0"/>
                <a:ea typeface="宋体" panose="02010600030101010101" pitchFamily="2" charset="-122"/>
              </a:defRPr>
            </a:lvl4pPr>
            <a:lvl5pPr>
              <a:tabLst>
                <a:tab pos="542925" algn="l"/>
              </a:tabLst>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tabLst>
                <a:tab pos="542925" algn="l"/>
              </a:tabLs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tabLst>
                <a:tab pos="542925" algn="l"/>
              </a:tabLs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tabLst>
                <a:tab pos="542925" algn="l"/>
              </a:tabLs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tabLst>
                <a:tab pos="542925" algn="l"/>
              </a:tabLs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900">
                <a:solidFill>
                  <a:srgbClr val="0000FF"/>
                </a:solidFill>
                <a:latin typeface="微软雅黑" panose="020B0503020204020204" pitchFamily="34" charset="-122"/>
                <a:ea typeface="微软雅黑" panose="020B0503020204020204" pitchFamily="34" charset="-122"/>
              </a:rPr>
              <a:t>#include "stdio.h"</a:t>
            </a:r>
          </a:p>
          <a:p>
            <a:pPr eaLnBrk="1" hangingPunct="1"/>
            <a:r>
              <a:rPr lang="en-US" altLang="zh-CN" sz="1900">
                <a:solidFill>
                  <a:srgbClr val="0000FF"/>
                </a:solidFill>
                <a:latin typeface="微软雅黑" panose="020B0503020204020204" pitchFamily="34" charset="-122"/>
                <a:ea typeface="微软雅黑" panose="020B0503020204020204" pitchFamily="34" charset="-122"/>
              </a:rPr>
              <a:t>#include "string.h"</a:t>
            </a:r>
          </a:p>
          <a:p>
            <a:pPr eaLnBrk="1" hangingPunct="1"/>
            <a:r>
              <a:rPr lang="en-US" altLang="zh-CN" sz="1900">
                <a:solidFill>
                  <a:srgbClr val="FF3300"/>
                </a:solidFill>
                <a:latin typeface="微软雅黑" panose="020B0503020204020204" pitchFamily="34" charset="-122"/>
                <a:ea typeface="微软雅黑" panose="020B0503020204020204" pitchFamily="34" charset="-122"/>
              </a:rPr>
              <a:t>void outputs(char *str) </a:t>
            </a:r>
          </a:p>
          <a:p>
            <a:pPr eaLnBrk="1" hangingPunct="1"/>
            <a:r>
              <a:rPr lang="en-US" altLang="zh-CN" sz="1900">
                <a:solidFill>
                  <a:srgbClr val="FF3300"/>
                </a:solidFill>
                <a:latin typeface="微软雅黑" panose="020B0503020204020204" pitchFamily="34" charset="-122"/>
                <a:ea typeface="微软雅黑" panose="020B0503020204020204" pitchFamily="34" charset="-122"/>
              </a:rPr>
              <a:t>{ </a:t>
            </a:r>
          </a:p>
          <a:p>
            <a:pPr eaLnBrk="1" hangingPunct="1"/>
            <a:r>
              <a:rPr lang="en-US" altLang="zh-CN" sz="1900">
                <a:solidFill>
                  <a:srgbClr val="FF3300"/>
                </a:solidFill>
                <a:latin typeface="微软雅黑" panose="020B0503020204020204" pitchFamily="34" charset="-122"/>
                <a:ea typeface="微软雅黑" panose="020B0503020204020204" pitchFamily="34" charset="-122"/>
              </a:rPr>
              <a:t>    char buffer[16]; </a:t>
            </a:r>
          </a:p>
          <a:p>
            <a:pPr eaLnBrk="1" hangingPunct="1"/>
            <a:r>
              <a:rPr lang="en-US" altLang="zh-CN" sz="1900">
                <a:solidFill>
                  <a:srgbClr val="FF3300"/>
                </a:solidFill>
                <a:latin typeface="微软雅黑" panose="020B0503020204020204" pitchFamily="34" charset="-122"/>
                <a:ea typeface="微软雅黑" panose="020B0503020204020204" pitchFamily="34" charset="-122"/>
              </a:rPr>
              <a:t>    strcpy(buffer,str); </a:t>
            </a:r>
          </a:p>
          <a:p>
            <a:pPr eaLnBrk="1" hangingPunct="1"/>
            <a:r>
              <a:rPr lang="en-US" altLang="zh-CN" sz="1900">
                <a:solidFill>
                  <a:srgbClr val="FF3300"/>
                </a:solidFill>
                <a:latin typeface="微软雅黑" panose="020B0503020204020204" pitchFamily="34" charset="-122"/>
                <a:ea typeface="微软雅黑" panose="020B0503020204020204" pitchFamily="34" charset="-122"/>
              </a:rPr>
              <a:t>    printf("%s \n", buffer);</a:t>
            </a:r>
          </a:p>
          <a:p>
            <a:pPr eaLnBrk="1" hangingPunct="1"/>
            <a:r>
              <a:rPr lang="en-US" altLang="zh-CN" sz="1900">
                <a:solidFill>
                  <a:srgbClr val="FF3300"/>
                </a:solidFill>
                <a:latin typeface="微软雅黑" panose="020B0503020204020204" pitchFamily="34" charset="-122"/>
                <a:ea typeface="微软雅黑" panose="020B0503020204020204" pitchFamily="34" charset="-122"/>
              </a:rPr>
              <a:t>}</a:t>
            </a:r>
          </a:p>
          <a:p>
            <a:pPr eaLnBrk="1" hangingPunct="1"/>
            <a:r>
              <a:rPr lang="en-US" altLang="zh-CN" sz="1900">
                <a:solidFill>
                  <a:srgbClr val="007635"/>
                </a:solidFill>
                <a:latin typeface="微软雅黑" panose="020B0503020204020204" pitchFamily="34" charset="-122"/>
                <a:ea typeface="微软雅黑" panose="020B0503020204020204" pitchFamily="34" charset="-122"/>
              </a:rPr>
              <a:t>void hacker(void)</a:t>
            </a:r>
          </a:p>
          <a:p>
            <a:pPr eaLnBrk="1" hangingPunct="1"/>
            <a:r>
              <a:rPr lang="en-US" altLang="zh-CN" sz="1900">
                <a:solidFill>
                  <a:srgbClr val="007635"/>
                </a:solidFill>
                <a:latin typeface="微软雅黑" panose="020B0503020204020204" pitchFamily="34" charset="-122"/>
                <a:ea typeface="微软雅黑" panose="020B0503020204020204" pitchFamily="34" charset="-122"/>
              </a:rPr>
              <a:t>{</a:t>
            </a:r>
          </a:p>
          <a:p>
            <a:pPr eaLnBrk="1" hangingPunct="1"/>
            <a:r>
              <a:rPr lang="en-US" altLang="zh-CN" sz="1900">
                <a:solidFill>
                  <a:srgbClr val="007635"/>
                </a:solidFill>
                <a:latin typeface="微软雅黑" panose="020B0503020204020204" pitchFamily="34" charset="-122"/>
                <a:ea typeface="微软雅黑" panose="020B0503020204020204" pitchFamily="34" charset="-122"/>
              </a:rPr>
              <a:t>    printf("being hacked\n");</a:t>
            </a:r>
          </a:p>
          <a:p>
            <a:pPr eaLnBrk="1" hangingPunct="1"/>
            <a:r>
              <a:rPr lang="en-US" altLang="zh-CN" sz="1900">
                <a:solidFill>
                  <a:srgbClr val="007635"/>
                </a:solidFill>
                <a:latin typeface="微软雅黑" panose="020B0503020204020204" pitchFamily="34" charset="-122"/>
                <a:ea typeface="微软雅黑" panose="020B0503020204020204" pitchFamily="34" charset="-122"/>
              </a:rPr>
              <a:t>}</a:t>
            </a:r>
          </a:p>
          <a:p>
            <a:pPr eaLnBrk="1" hangingPunct="1"/>
            <a:r>
              <a:rPr lang="en-US" altLang="zh-CN" sz="1900">
                <a:solidFill>
                  <a:srgbClr val="0000FF"/>
                </a:solidFill>
                <a:latin typeface="微软雅黑" panose="020B0503020204020204" pitchFamily="34" charset="-122"/>
                <a:ea typeface="微软雅黑" panose="020B0503020204020204" pitchFamily="34" charset="-122"/>
              </a:rPr>
              <a:t>int main(int argc, char *argv[])</a:t>
            </a:r>
          </a:p>
          <a:p>
            <a:pPr eaLnBrk="1" hangingPunct="1"/>
            <a:r>
              <a:rPr lang="en-US" altLang="zh-CN" sz="1900">
                <a:solidFill>
                  <a:srgbClr val="0000FF"/>
                </a:solidFill>
                <a:latin typeface="微软雅黑" panose="020B0503020204020204" pitchFamily="34" charset="-122"/>
                <a:ea typeface="微软雅黑" panose="020B0503020204020204" pitchFamily="34" charset="-122"/>
              </a:rPr>
              <a:t>{</a:t>
            </a:r>
          </a:p>
          <a:p>
            <a:pPr eaLnBrk="1" hangingPunct="1"/>
            <a:r>
              <a:rPr lang="en-US" altLang="zh-CN" sz="1900">
                <a:solidFill>
                  <a:srgbClr val="0000FF"/>
                </a:solidFill>
                <a:latin typeface="微软雅黑" panose="020B0503020204020204" pitchFamily="34" charset="-122"/>
                <a:ea typeface="微软雅黑" panose="020B0503020204020204" pitchFamily="34" charset="-122"/>
              </a:rPr>
              <a:t>    </a:t>
            </a:r>
            <a:r>
              <a:rPr lang="en-US" altLang="zh-CN" sz="1900">
                <a:solidFill>
                  <a:srgbClr val="CC3300"/>
                </a:solidFill>
                <a:latin typeface="微软雅黑" panose="020B0503020204020204" pitchFamily="34" charset="-122"/>
                <a:ea typeface="微软雅黑" panose="020B0503020204020204" pitchFamily="34" charset="-122"/>
              </a:rPr>
              <a:t>outputs(argv[1]);</a:t>
            </a:r>
          </a:p>
          <a:p>
            <a:pPr eaLnBrk="1" hangingPunct="1"/>
            <a:r>
              <a:rPr lang="en-US" altLang="zh-CN" sz="1900">
                <a:solidFill>
                  <a:srgbClr val="0000FF"/>
                </a:solidFill>
                <a:latin typeface="微软雅黑" panose="020B0503020204020204" pitchFamily="34" charset="-122"/>
                <a:ea typeface="微软雅黑" panose="020B0503020204020204" pitchFamily="34" charset="-122"/>
              </a:rPr>
              <a:t>    return 0;</a:t>
            </a:r>
          </a:p>
          <a:p>
            <a:pPr eaLnBrk="1" hangingPunct="1"/>
            <a:r>
              <a:rPr lang="en-US" altLang="zh-CN" sz="1900">
                <a:solidFill>
                  <a:srgbClr val="0000FF"/>
                </a:solidFill>
                <a:latin typeface="微软雅黑" panose="020B0503020204020204" pitchFamily="34" charset="-122"/>
                <a:ea typeface="微软雅黑" panose="020B0503020204020204" pitchFamily="34" charset="-122"/>
              </a:rPr>
              <a:t>}</a:t>
            </a:r>
          </a:p>
        </p:txBody>
      </p:sp>
      <p:grpSp>
        <p:nvGrpSpPr>
          <p:cNvPr id="806936" name="Group 24">
            <a:extLst>
              <a:ext uri="{FF2B5EF4-FFF2-40B4-BE49-F238E27FC236}">
                <a16:creationId xmlns:a16="http://schemas.microsoft.com/office/drawing/2014/main" id="{D4DFA0E0-8116-48CA-BDDE-D0F4110F461B}"/>
              </a:ext>
            </a:extLst>
          </p:cNvPr>
          <p:cNvGrpSpPr>
            <a:grpSpLocks/>
          </p:cNvGrpSpPr>
          <p:nvPr/>
        </p:nvGrpSpPr>
        <p:grpSpPr bwMode="auto">
          <a:xfrm>
            <a:off x="115888" y="5364163"/>
            <a:ext cx="7696200" cy="1395412"/>
            <a:chOff x="102" y="3407"/>
            <a:chExt cx="4848" cy="879"/>
          </a:xfrm>
        </p:grpSpPr>
        <p:sp>
          <p:nvSpPr>
            <p:cNvPr id="806918" name="Text Box 6">
              <a:extLst>
                <a:ext uri="{FF2B5EF4-FFF2-40B4-BE49-F238E27FC236}">
                  <a16:creationId xmlns:a16="http://schemas.microsoft.com/office/drawing/2014/main" id="{586ABA1D-5829-4F4A-A0E0-FC7609E2F353}"/>
                </a:ext>
              </a:extLst>
            </p:cNvPr>
            <p:cNvSpPr txBox="1">
              <a:spLocks noChangeArrowheads="1"/>
            </p:cNvSpPr>
            <p:nvPr/>
          </p:nvSpPr>
          <p:spPr bwMode="auto">
            <a:xfrm>
              <a:off x="102" y="3685"/>
              <a:ext cx="485" cy="190"/>
            </a:xfrm>
            <a:prstGeom prst="rect">
              <a:avLst/>
            </a:prstGeom>
            <a:solidFill>
              <a:srgbClr val="FFFFFF"/>
            </a:solidFill>
            <a:ln w="9525">
              <a:solidFill>
                <a:srgbClr val="000000"/>
              </a:solidFill>
              <a:miter lim="800000"/>
              <a:headEnd/>
              <a:tailEnd/>
            </a:ln>
          </p:spPr>
          <p:txBody>
            <a:bodyPr tIns="0" bIns="0"/>
            <a:lstStyle/>
            <a:p>
              <a:pPr algn="just" eaLnBrk="1" hangingPunct="1"/>
              <a:r>
                <a:rPr lang="en-US" altLang="zh-CN" sz="2000"/>
                <a:t>argv</a:t>
              </a:r>
            </a:p>
          </p:txBody>
        </p:sp>
        <p:sp>
          <p:nvSpPr>
            <p:cNvPr id="806919" name="Line 7">
              <a:extLst>
                <a:ext uri="{FF2B5EF4-FFF2-40B4-BE49-F238E27FC236}">
                  <a16:creationId xmlns:a16="http://schemas.microsoft.com/office/drawing/2014/main" id="{72EC82B1-2648-4866-8F13-C69BFA8A2052}"/>
                </a:ext>
              </a:extLst>
            </p:cNvPr>
            <p:cNvSpPr>
              <a:spLocks noChangeShapeType="1"/>
            </p:cNvSpPr>
            <p:nvPr/>
          </p:nvSpPr>
          <p:spPr bwMode="auto">
            <a:xfrm flipV="1">
              <a:off x="596" y="3763"/>
              <a:ext cx="193"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6920" name="Rectangle 8">
              <a:extLst>
                <a:ext uri="{FF2B5EF4-FFF2-40B4-BE49-F238E27FC236}">
                  <a16:creationId xmlns:a16="http://schemas.microsoft.com/office/drawing/2014/main" id="{95068827-FC4C-4C32-95F2-FFEF3D14F00E}"/>
                </a:ext>
              </a:extLst>
            </p:cNvPr>
            <p:cNvSpPr>
              <a:spLocks noChangeArrowheads="1"/>
            </p:cNvSpPr>
            <p:nvPr/>
          </p:nvSpPr>
          <p:spPr bwMode="auto">
            <a:xfrm>
              <a:off x="782" y="3634"/>
              <a:ext cx="1009" cy="652"/>
            </a:xfrm>
            <a:prstGeom prst="rect">
              <a:avLst/>
            </a:prstGeom>
            <a:solidFill>
              <a:srgbClr val="FFFFFF"/>
            </a:solidFill>
            <a:ln w="9525">
              <a:solidFill>
                <a:srgbClr val="000000"/>
              </a:solidFill>
              <a:miter lim="800000"/>
              <a:headEnd/>
              <a:tailEnd/>
            </a:ln>
          </p:spPr>
          <p:txBody>
            <a:bodyPr/>
            <a:lstStyle/>
            <a:p>
              <a:endParaRPr lang="en-US"/>
            </a:p>
          </p:txBody>
        </p:sp>
        <p:sp>
          <p:nvSpPr>
            <p:cNvPr id="806921" name="Line 9">
              <a:extLst>
                <a:ext uri="{FF2B5EF4-FFF2-40B4-BE49-F238E27FC236}">
                  <a16:creationId xmlns:a16="http://schemas.microsoft.com/office/drawing/2014/main" id="{2EA7687F-4638-449D-8762-171B474C45B1}"/>
                </a:ext>
              </a:extLst>
            </p:cNvPr>
            <p:cNvSpPr>
              <a:spLocks noChangeShapeType="1"/>
            </p:cNvSpPr>
            <p:nvPr/>
          </p:nvSpPr>
          <p:spPr bwMode="auto">
            <a:xfrm>
              <a:off x="782" y="3861"/>
              <a:ext cx="100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922" name="Text Box 10">
              <a:extLst>
                <a:ext uri="{FF2B5EF4-FFF2-40B4-BE49-F238E27FC236}">
                  <a16:creationId xmlns:a16="http://schemas.microsoft.com/office/drawing/2014/main" id="{9F1014E2-0780-4BA7-9EF8-CECCC37EB6D3}"/>
                </a:ext>
              </a:extLst>
            </p:cNvPr>
            <p:cNvSpPr txBox="1">
              <a:spLocks noChangeArrowheads="1"/>
            </p:cNvSpPr>
            <p:nvPr/>
          </p:nvSpPr>
          <p:spPr bwMode="auto">
            <a:xfrm>
              <a:off x="934" y="3654"/>
              <a:ext cx="645" cy="1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1" hangingPunct="1"/>
              <a:r>
                <a:rPr lang="en-US" altLang="zh-CN" sz="2000"/>
                <a:t> argv[0]</a:t>
              </a:r>
            </a:p>
          </p:txBody>
        </p:sp>
        <p:sp>
          <p:nvSpPr>
            <p:cNvPr id="806923" name="Text Box 11">
              <a:extLst>
                <a:ext uri="{FF2B5EF4-FFF2-40B4-BE49-F238E27FC236}">
                  <a16:creationId xmlns:a16="http://schemas.microsoft.com/office/drawing/2014/main" id="{8266C5B6-254F-4E69-9ED8-D98443203701}"/>
                </a:ext>
              </a:extLst>
            </p:cNvPr>
            <p:cNvSpPr txBox="1">
              <a:spLocks noChangeArrowheads="1"/>
            </p:cNvSpPr>
            <p:nvPr/>
          </p:nvSpPr>
          <p:spPr bwMode="auto">
            <a:xfrm>
              <a:off x="1009" y="4088"/>
              <a:ext cx="416" cy="1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1" hangingPunct="1"/>
              <a:r>
                <a:rPr lang="en-US" altLang="zh-CN" sz="2000"/>
                <a:t>  null</a:t>
              </a:r>
            </a:p>
          </p:txBody>
        </p:sp>
        <p:sp>
          <p:nvSpPr>
            <p:cNvPr id="806924" name="Text Box 12">
              <a:extLst>
                <a:ext uri="{FF2B5EF4-FFF2-40B4-BE49-F238E27FC236}">
                  <a16:creationId xmlns:a16="http://schemas.microsoft.com/office/drawing/2014/main" id="{57E9E391-3937-4827-99C2-EF1782E7209D}"/>
                </a:ext>
              </a:extLst>
            </p:cNvPr>
            <p:cNvSpPr txBox="1">
              <a:spLocks noChangeArrowheads="1"/>
            </p:cNvSpPr>
            <p:nvPr/>
          </p:nvSpPr>
          <p:spPr bwMode="auto">
            <a:xfrm>
              <a:off x="1047" y="3407"/>
              <a:ext cx="562" cy="1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1" hangingPunct="1"/>
              <a:r>
                <a:rPr lang="en-US" altLang="zh-CN" sz="2000"/>
                <a:t>argv[]</a:t>
              </a:r>
            </a:p>
          </p:txBody>
        </p:sp>
        <p:sp>
          <p:nvSpPr>
            <p:cNvPr id="806925" name="Line 13">
              <a:extLst>
                <a:ext uri="{FF2B5EF4-FFF2-40B4-BE49-F238E27FC236}">
                  <a16:creationId xmlns:a16="http://schemas.microsoft.com/office/drawing/2014/main" id="{179290A2-7D13-4E6D-B69F-1F44314E1677}"/>
                </a:ext>
              </a:extLst>
            </p:cNvPr>
            <p:cNvSpPr>
              <a:spLocks noChangeShapeType="1"/>
            </p:cNvSpPr>
            <p:nvPr/>
          </p:nvSpPr>
          <p:spPr bwMode="auto">
            <a:xfrm>
              <a:off x="1803" y="3747"/>
              <a:ext cx="277"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6926" name="Text Box 14">
              <a:extLst>
                <a:ext uri="{FF2B5EF4-FFF2-40B4-BE49-F238E27FC236}">
                  <a16:creationId xmlns:a16="http://schemas.microsoft.com/office/drawing/2014/main" id="{058B0182-C298-4DC6-9BF9-3F0E54EAF1A6}"/>
                </a:ext>
              </a:extLst>
            </p:cNvPr>
            <p:cNvSpPr txBox="1">
              <a:spLocks noChangeArrowheads="1"/>
            </p:cNvSpPr>
            <p:nvPr/>
          </p:nvSpPr>
          <p:spPr bwMode="auto">
            <a:xfrm>
              <a:off x="2058" y="3634"/>
              <a:ext cx="969" cy="198"/>
            </a:xfrm>
            <a:prstGeom prst="rect">
              <a:avLst/>
            </a:prstGeom>
            <a:solidFill>
              <a:srgbClr val="FFFFFF"/>
            </a:solidFill>
            <a:ln w="9525">
              <a:solidFill>
                <a:srgbClr val="000000"/>
              </a:solidFill>
              <a:miter lim="800000"/>
              <a:headEnd/>
              <a:tailEnd/>
            </a:ln>
          </p:spPr>
          <p:txBody>
            <a:bodyPr tIns="0" bIns="0"/>
            <a:lstStyle/>
            <a:p>
              <a:pPr algn="just" eaLnBrk="1" hangingPunct="1"/>
              <a:r>
                <a:rPr lang="zh-CN" altLang="en-US" sz="2000"/>
                <a:t>“</a:t>
              </a:r>
              <a:r>
                <a:rPr lang="en-US" altLang="zh-CN" sz="2000"/>
                <a:t>./test</a:t>
              </a:r>
              <a:r>
                <a:rPr lang="zh-CN" altLang="en-US" sz="2000"/>
                <a:t>＂</a:t>
              </a:r>
            </a:p>
          </p:txBody>
        </p:sp>
        <p:sp>
          <p:nvSpPr>
            <p:cNvPr id="806927" name="Rectangle 15">
              <a:extLst>
                <a:ext uri="{FF2B5EF4-FFF2-40B4-BE49-F238E27FC236}">
                  <a16:creationId xmlns:a16="http://schemas.microsoft.com/office/drawing/2014/main" id="{46DA880F-8E21-4CE6-8C9C-D41AF6A4D291}"/>
                </a:ext>
              </a:extLst>
            </p:cNvPr>
            <p:cNvSpPr>
              <a:spLocks noChangeArrowheads="1"/>
            </p:cNvSpPr>
            <p:nvPr/>
          </p:nvSpPr>
          <p:spPr bwMode="auto">
            <a:xfrm>
              <a:off x="2058" y="3918"/>
              <a:ext cx="2892" cy="19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b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latin typeface="微软雅黑" panose="020B0503020204020204" pitchFamily="34" charset="-122"/>
                  <a:ea typeface="微软雅黑" panose="020B0503020204020204" pitchFamily="34" charset="-122"/>
                </a:rPr>
                <a:t>“0123456789ABCDEFXXXX</a:t>
              </a:r>
              <a:r>
                <a:rPr lang="zh-CN" altLang="en-US" sz="2000">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p:txBody>
        </p:sp>
        <p:sp>
          <p:nvSpPr>
            <p:cNvPr id="806928" name="Line 16">
              <a:extLst>
                <a:ext uri="{FF2B5EF4-FFF2-40B4-BE49-F238E27FC236}">
                  <a16:creationId xmlns:a16="http://schemas.microsoft.com/office/drawing/2014/main" id="{3BBAE768-1BC6-414F-A8BD-C12CF92E3B95}"/>
                </a:ext>
              </a:extLst>
            </p:cNvPr>
            <p:cNvSpPr>
              <a:spLocks noChangeShapeType="1"/>
            </p:cNvSpPr>
            <p:nvPr/>
          </p:nvSpPr>
          <p:spPr bwMode="auto">
            <a:xfrm>
              <a:off x="782" y="4088"/>
              <a:ext cx="100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929" name="Text Box 17">
              <a:extLst>
                <a:ext uri="{FF2B5EF4-FFF2-40B4-BE49-F238E27FC236}">
                  <a16:creationId xmlns:a16="http://schemas.microsoft.com/office/drawing/2014/main" id="{1370DB37-C654-4AD0-9283-BFA422DE1334}"/>
                </a:ext>
              </a:extLst>
            </p:cNvPr>
            <p:cNvSpPr txBox="1">
              <a:spLocks noChangeArrowheads="1"/>
            </p:cNvSpPr>
            <p:nvPr/>
          </p:nvSpPr>
          <p:spPr bwMode="auto">
            <a:xfrm>
              <a:off x="924" y="3877"/>
              <a:ext cx="645" cy="1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1" hangingPunct="1"/>
              <a:r>
                <a:rPr lang="en-US" altLang="zh-CN" sz="2000"/>
                <a:t> argv[1]</a:t>
              </a:r>
            </a:p>
          </p:txBody>
        </p:sp>
        <p:sp>
          <p:nvSpPr>
            <p:cNvPr id="806930" name="Line 18">
              <a:extLst>
                <a:ext uri="{FF2B5EF4-FFF2-40B4-BE49-F238E27FC236}">
                  <a16:creationId xmlns:a16="http://schemas.microsoft.com/office/drawing/2014/main" id="{C312DA4A-7D20-4099-9FE0-2FBE38BCC12B}"/>
                </a:ext>
              </a:extLst>
            </p:cNvPr>
            <p:cNvSpPr>
              <a:spLocks noChangeShapeType="1"/>
            </p:cNvSpPr>
            <p:nvPr/>
          </p:nvSpPr>
          <p:spPr bwMode="auto">
            <a:xfrm>
              <a:off x="1803" y="4002"/>
              <a:ext cx="277"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806931" name="Rectangle 19">
            <a:extLst>
              <a:ext uri="{FF2B5EF4-FFF2-40B4-BE49-F238E27FC236}">
                <a16:creationId xmlns:a16="http://schemas.microsoft.com/office/drawing/2014/main" id="{6E1CEDB5-B86D-4D51-A63D-5D60B17DDBA3}"/>
              </a:ext>
            </a:extLst>
          </p:cNvPr>
          <p:cNvSpPr>
            <a:spLocks noChangeArrowheads="1"/>
          </p:cNvSpPr>
          <p:nvPr/>
        </p:nvSpPr>
        <p:spPr bwMode="auto">
          <a:xfrm>
            <a:off x="5651500" y="4689475"/>
            <a:ext cx="305911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可执行文件名为</a:t>
            </a:r>
            <a:r>
              <a:rPr lang="en-US" altLang="zh-CN" sz="2000">
                <a:latin typeface="微软雅黑" panose="020B0503020204020204" pitchFamily="34" charset="-122"/>
                <a:ea typeface="微软雅黑" panose="020B0503020204020204" pitchFamily="34" charset="-122"/>
              </a:rPr>
              <a:t>test</a:t>
            </a:r>
            <a:endParaRPr lang="zh-CN" altLang="en-US" sz="2000">
              <a:latin typeface="微软雅黑" panose="020B0503020204020204" pitchFamily="34" charset="-122"/>
              <a:ea typeface="微软雅黑" panose="020B0503020204020204" pitchFamily="34" charset="-122"/>
            </a:endParaRPr>
          </a:p>
        </p:txBody>
      </p:sp>
      <p:sp>
        <p:nvSpPr>
          <p:cNvPr id="806932" name="Rectangle 20">
            <a:extLst>
              <a:ext uri="{FF2B5EF4-FFF2-40B4-BE49-F238E27FC236}">
                <a16:creationId xmlns:a16="http://schemas.microsoft.com/office/drawing/2014/main" id="{9F6C0EDE-E80B-4793-9BFF-68081AE389A8}"/>
              </a:ext>
            </a:extLst>
          </p:cNvPr>
          <p:cNvSpPr>
            <a:spLocks noChangeArrowheads="1"/>
          </p:cNvSpPr>
          <p:nvPr/>
        </p:nvSpPr>
        <p:spPr bwMode="auto">
          <a:xfrm>
            <a:off x="2862263" y="5138738"/>
            <a:ext cx="61658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solidFill>
                  <a:srgbClr val="996600"/>
                </a:solidFill>
                <a:latin typeface="微软雅黑" panose="020B0503020204020204" pitchFamily="34" charset="-122"/>
                <a:ea typeface="微软雅黑" panose="020B0503020204020204" pitchFamily="34" charset="-122"/>
              </a:rPr>
              <a:t>命令行：</a:t>
            </a:r>
            <a:r>
              <a:rPr lang="en-US" altLang="zh-CN" sz="2000">
                <a:solidFill>
                  <a:srgbClr val="FF3300"/>
                </a:solidFill>
                <a:latin typeface="微软雅黑" panose="020B0503020204020204" pitchFamily="34" charset="-122"/>
                <a:ea typeface="微软雅黑" panose="020B0503020204020204" pitchFamily="34" charset="-122"/>
              </a:rPr>
              <a:t>.\test</a:t>
            </a:r>
            <a:r>
              <a:rPr lang="en-US" altLang="zh-CN" sz="2000">
                <a:solidFill>
                  <a:srgbClr val="996600"/>
                </a:solidFill>
                <a:latin typeface="微软雅黑" panose="020B0503020204020204" pitchFamily="34" charset="-122"/>
                <a:ea typeface="微软雅黑" panose="020B0503020204020204" pitchFamily="34" charset="-122"/>
              </a:rPr>
              <a:t> </a:t>
            </a:r>
            <a:r>
              <a:rPr lang="en-US" altLang="zh-CN" sz="2000">
                <a:solidFill>
                  <a:srgbClr val="FF3300"/>
                </a:solidFill>
                <a:latin typeface="微软雅黑" panose="020B0503020204020204" pitchFamily="34" charset="-122"/>
                <a:ea typeface="微软雅黑" panose="020B0503020204020204" pitchFamily="34" charset="-122"/>
              </a:rPr>
              <a:t>0123456789ABCDEFXXXX</a:t>
            </a:r>
            <a:r>
              <a:rPr lang="zh-CN" altLang="en-US" sz="2000">
                <a:solidFill>
                  <a:srgbClr val="FF3300"/>
                </a:solidFill>
                <a:latin typeface="微软雅黑" panose="020B0503020204020204" pitchFamily="34" charset="-122"/>
                <a:ea typeface="微软雅黑" panose="020B0503020204020204" pitchFamily="34" charset="-122"/>
              </a:rPr>
              <a:t>▥ ▧▥▧</a:t>
            </a:r>
          </a:p>
        </p:txBody>
      </p:sp>
      <p:sp>
        <p:nvSpPr>
          <p:cNvPr id="806933" name="Text Box 21">
            <a:extLst>
              <a:ext uri="{FF2B5EF4-FFF2-40B4-BE49-F238E27FC236}">
                <a16:creationId xmlns:a16="http://schemas.microsoft.com/office/drawing/2014/main" id="{6EB898C7-30D5-47B8-8B6E-9E3D22927D5B}"/>
              </a:ext>
            </a:extLst>
          </p:cNvPr>
          <p:cNvSpPr txBox="1">
            <a:spLocks noChangeArrowheads="1"/>
          </p:cNvSpPr>
          <p:nvPr/>
        </p:nvSpPr>
        <p:spPr bwMode="auto">
          <a:xfrm>
            <a:off x="5607050" y="5454650"/>
            <a:ext cx="3059113"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solidFill>
                  <a:srgbClr val="008000"/>
                </a:solidFill>
                <a:latin typeface="微软雅黑" panose="020B0503020204020204" pitchFamily="34" charset="-122"/>
                <a:ea typeface="微软雅黑" panose="020B0503020204020204" pitchFamily="34" charset="-122"/>
              </a:rPr>
              <a:t>按空格隔开的字符串</a:t>
            </a:r>
          </a:p>
          <a:p>
            <a:r>
              <a:rPr lang="zh-CN" altLang="en-US" sz="2000">
                <a:solidFill>
                  <a:srgbClr val="008000"/>
                </a:solidFill>
                <a:latin typeface="微软雅黑" panose="020B0503020204020204" pitchFamily="34" charset="-122"/>
                <a:ea typeface="微软雅黑" panose="020B0503020204020204" pitchFamily="34" charset="-122"/>
              </a:rPr>
              <a:t>被构建成一个</a:t>
            </a:r>
            <a:r>
              <a:rPr lang="zh-CN" altLang="en-US" sz="2000">
                <a:solidFill>
                  <a:srgbClr val="FF3300"/>
                </a:solidFill>
                <a:latin typeface="微软雅黑" panose="020B0503020204020204" pitchFamily="34" charset="-122"/>
                <a:ea typeface="微软雅黑" panose="020B0503020204020204" pitchFamily="34" charset="-122"/>
              </a:rPr>
              <a:t>指针数组</a:t>
            </a:r>
          </a:p>
        </p:txBody>
      </p:sp>
      <p:sp>
        <p:nvSpPr>
          <p:cNvPr id="806934" name="Line 22">
            <a:extLst>
              <a:ext uri="{FF2B5EF4-FFF2-40B4-BE49-F238E27FC236}">
                <a16:creationId xmlns:a16="http://schemas.microsoft.com/office/drawing/2014/main" id="{77058B56-C88C-486B-BC92-7C12959FE5B7}"/>
              </a:ext>
            </a:extLst>
          </p:cNvPr>
          <p:cNvSpPr>
            <a:spLocks noChangeShapeType="1"/>
          </p:cNvSpPr>
          <p:nvPr/>
        </p:nvSpPr>
        <p:spPr bwMode="auto">
          <a:xfrm flipV="1">
            <a:off x="7812088" y="3878263"/>
            <a:ext cx="360362" cy="189071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6935" name="Line 23">
            <a:extLst>
              <a:ext uri="{FF2B5EF4-FFF2-40B4-BE49-F238E27FC236}">
                <a16:creationId xmlns:a16="http://schemas.microsoft.com/office/drawing/2014/main" id="{52C51808-0091-4307-9DE9-96BB9293AF8A}"/>
              </a:ext>
            </a:extLst>
          </p:cNvPr>
          <p:cNvSpPr>
            <a:spLocks noChangeShapeType="1"/>
          </p:cNvSpPr>
          <p:nvPr/>
        </p:nvSpPr>
        <p:spPr bwMode="auto">
          <a:xfrm flipV="1">
            <a:off x="4167188" y="4284663"/>
            <a:ext cx="1035050" cy="4445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6937" name="Line 25">
            <a:extLst>
              <a:ext uri="{FF2B5EF4-FFF2-40B4-BE49-F238E27FC236}">
                <a16:creationId xmlns:a16="http://schemas.microsoft.com/office/drawing/2014/main" id="{AE030545-3511-4C02-8C5F-FA5E12D1ED9D}"/>
              </a:ext>
            </a:extLst>
          </p:cNvPr>
          <p:cNvSpPr>
            <a:spLocks noChangeShapeType="1"/>
          </p:cNvSpPr>
          <p:nvPr/>
        </p:nvSpPr>
        <p:spPr bwMode="auto">
          <a:xfrm flipV="1">
            <a:off x="2501900" y="4464050"/>
            <a:ext cx="4095750" cy="1755775"/>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6938" name="Line 26">
            <a:extLst>
              <a:ext uri="{FF2B5EF4-FFF2-40B4-BE49-F238E27FC236}">
                <a16:creationId xmlns:a16="http://schemas.microsoft.com/office/drawing/2014/main" id="{CEFF0E7D-5421-4FFA-82D6-03818523D396}"/>
              </a:ext>
            </a:extLst>
          </p:cNvPr>
          <p:cNvSpPr>
            <a:spLocks noChangeShapeType="1"/>
          </p:cNvSpPr>
          <p:nvPr/>
        </p:nvSpPr>
        <p:spPr bwMode="auto">
          <a:xfrm flipV="1">
            <a:off x="5157788" y="908050"/>
            <a:ext cx="2293937" cy="5221288"/>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6916"/>
                                        </p:tgtEl>
                                        <p:attrNameLst>
                                          <p:attrName>style.visibility</p:attrName>
                                        </p:attrNameLst>
                                      </p:cBhvr>
                                      <p:to>
                                        <p:strVal val="visible"/>
                                      </p:to>
                                    </p:set>
                                    <p:animEffect transition="in" filter="blinds(horizontal)">
                                      <p:cBhvr>
                                        <p:cTn id="7" dur="500"/>
                                        <p:tgtEl>
                                          <p:spTgt spid="8069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06931"/>
                                        </p:tgtEl>
                                        <p:attrNameLst>
                                          <p:attrName>style.visibility</p:attrName>
                                        </p:attrNameLst>
                                      </p:cBhvr>
                                      <p:to>
                                        <p:strVal val="visible"/>
                                      </p:to>
                                    </p:set>
                                    <p:animEffect transition="in" filter="blinds(horizontal)">
                                      <p:cBhvr>
                                        <p:cTn id="12" dur="500"/>
                                        <p:tgtEl>
                                          <p:spTgt spid="8069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06932"/>
                                        </p:tgtEl>
                                        <p:attrNameLst>
                                          <p:attrName>style.visibility</p:attrName>
                                        </p:attrNameLst>
                                      </p:cBhvr>
                                      <p:to>
                                        <p:strVal val="visible"/>
                                      </p:to>
                                    </p:set>
                                    <p:animEffect transition="in" filter="blinds(horizontal)">
                                      <p:cBhvr>
                                        <p:cTn id="17" dur="500"/>
                                        <p:tgtEl>
                                          <p:spTgt spid="8069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06933"/>
                                        </p:tgtEl>
                                        <p:attrNameLst>
                                          <p:attrName>style.visibility</p:attrName>
                                        </p:attrNameLst>
                                      </p:cBhvr>
                                      <p:to>
                                        <p:strVal val="visible"/>
                                      </p:to>
                                    </p:set>
                                    <p:animEffect transition="in" filter="blinds(horizontal)">
                                      <p:cBhvr>
                                        <p:cTn id="22" dur="500"/>
                                        <p:tgtEl>
                                          <p:spTgt spid="80693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06934"/>
                                        </p:tgtEl>
                                        <p:attrNameLst>
                                          <p:attrName>style.visibility</p:attrName>
                                        </p:attrNameLst>
                                      </p:cBhvr>
                                      <p:to>
                                        <p:strVal val="visible"/>
                                      </p:to>
                                    </p:set>
                                    <p:animEffect transition="in" filter="blinds(horizontal)">
                                      <p:cBhvr>
                                        <p:cTn id="27" dur="500"/>
                                        <p:tgtEl>
                                          <p:spTgt spid="80693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06936"/>
                                        </p:tgtEl>
                                        <p:attrNameLst>
                                          <p:attrName>style.visibility</p:attrName>
                                        </p:attrNameLst>
                                      </p:cBhvr>
                                      <p:to>
                                        <p:strVal val="visible"/>
                                      </p:to>
                                    </p:set>
                                    <p:animEffect transition="in" filter="blinds(horizontal)">
                                      <p:cBhvr>
                                        <p:cTn id="32" dur="500"/>
                                        <p:tgtEl>
                                          <p:spTgt spid="80693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06915"/>
                                        </p:tgtEl>
                                        <p:attrNameLst>
                                          <p:attrName>style.visibility</p:attrName>
                                        </p:attrNameLst>
                                      </p:cBhvr>
                                      <p:to>
                                        <p:strVal val="visible"/>
                                      </p:to>
                                    </p:set>
                                    <p:animEffect transition="in" filter="blinds(horizontal)">
                                      <p:cBhvr>
                                        <p:cTn id="37" dur="500"/>
                                        <p:tgtEl>
                                          <p:spTgt spid="80691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806935"/>
                                        </p:tgtEl>
                                        <p:attrNameLst>
                                          <p:attrName>style.visibility</p:attrName>
                                        </p:attrNameLst>
                                      </p:cBhvr>
                                      <p:to>
                                        <p:strVal val="visible"/>
                                      </p:to>
                                    </p:set>
                                    <p:animEffect transition="in" filter="blinds(horizontal)">
                                      <p:cBhvr>
                                        <p:cTn id="42" dur="500"/>
                                        <p:tgtEl>
                                          <p:spTgt spid="80693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806937"/>
                                        </p:tgtEl>
                                        <p:attrNameLst>
                                          <p:attrName>style.visibility</p:attrName>
                                        </p:attrNameLst>
                                      </p:cBhvr>
                                      <p:to>
                                        <p:strVal val="visible"/>
                                      </p:to>
                                    </p:set>
                                    <p:animEffect transition="in" filter="blinds(horizontal)">
                                      <p:cBhvr>
                                        <p:cTn id="47" dur="500"/>
                                        <p:tgtEl>
                                          <p:spTgt spid="80693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806938"/>
                                        </p:tgtEl>
                                        <p:attrNameLst>
                                          <p:attrName>style.visibility</p:attrName>
                                        </p:attrNameLst>
                                      </p:cBhvr>
                                      <p:to>
                                        <p:strVal val="visible"/>
                                      </p:to>
                                    </p:set>
                                    <p:animEffect transition="in" filter="blinds(horizontal)">
                                      <p:cBhvr>
                                        <p:cTn id="52" dur="500"/>
                                        <p:tgtEl>
                                          <p:spTgt spid="806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6915" grpId="0"/>
      <p:bldP spid="806916" grpId="0" animBg="1"/>
      <p:bldP spid="806931" grpId="0"/>
      <p:bldP spid="806932" grpId="0"/>
      <p:bldP spid="806933" grpId="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a:extLst>
              <a:ext uri="{FF2B5EF4-FFF2-40B4-BE49-F238E27FC236}">
                <a16:creationId xmlns:a16="http://schemas.microsoft.com/office/drawing/2014/main" id="{716BB8C4-C69B-4B23-80DF-BBC905CBBB4E}"/>
              </a:ext>
            </a:extLst>
          </p:cNvPr>
          <p:cNvSpPr>
            <a:spLocks noGrp="1" noChangeArrowheads="1"/>
          </p:cNvSpPr>
          <p:nvPr>
            <p:ph type="title"/>
          </p:nvPr>
        </p:nvSpPr>
        <p:spPr>
          <a:xfrm>
            <a:off x="457200" y="98425"/>
            <a:ext cx="8229600" cy="561975"/>
          </a:xfrm>
        </p:spPr>
        <p:txBody>
          <a:bodyPr/>
          <a:lstStyle/>
          <a:p>
            <a:pPr algn="l"/>
            <a:r>
              <a:rPr lang="zh-CN" altLang="en-US"/>
              <a:t>越界访问和缓冲区溢出</a:t>
            </a:r>
          </a:p>
        </p:txBody>
      </p:sp>
      <p:sp>
        <p:nvSpPr>
          <p:cNvPr id="808963" name="Rectangle 3">
            <a:extLst>
              <a:ext uri="{FF2B5EF4-FFF2-40B4-BE49-F238E27FC236}">
                <a16:creationId xmlns:a16="http://schemas.microsoft.com/office/drawing/2014/main" id="{AB497D7F-F952-4D1C-A672-6E744FC32AFB}"/>
              </a:ext>
            </a:extLst>
          </p:cNvPr>
          <p:cNvSpPr>
            <a:spLocks noChangeArrowheads="1"/>
          </p:cNvSpPr>
          <p:nvPr/>
        </p:nvSpPr>
        <p:spPr bwMode="auto">
          <a:xfrm>
            <a:off x="71438" y="1978025"/>
            <a:ext cx="3805237"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lnSpc>
                <a:spcPct val="95000"/>
              </a:lnSpc>
            </a:pPr>
            <a:r>
              <a:rPr lang="en-US" altLang="zh-CN">
                <a:solidFill>
                  <a:srgbClr val="0000FF"/>
                </a:solidFill>
              </a:rPr>
              <a:t>#include "stdio.h"</a:t>
            </a:r>
          </a:p>
          <a:p>
            <a:pPr eaLnBrk="1" hangingPunct="1">
              <a:lnSpc>
                <a:spcPct val="95000"/>
              </a:lnSpc>
            </a:pPr>
            <a:r>
              <a:rPr lang="en-US" altLang="zh-CN">
                <a:solidFill>
                  <a:srgbClr val="0000FF"/>
                </a:solidFill>
              </a:rPr>
              <a:t>char code[]=</a:t>
            </a:r>
          </a:p>
          <a:p>
            <a:pPr eaLnBrk="1" hangingPunct="1">
              <a:lnSpc>
                <a:spcPct val="95000"/>
              </a:lnSpc>
            </a:pPr>
            <a:r>
              <a:rPr lang="en-US" altLang="zh-CN">
                <a:solidFill>
                  <a:srgbClr val="0000FF"/>
                </a:solidFill>
              </a:rPr>
              <a:t>      "0123456789ABCDEFXXXX"</a:t>
            </a:r>
          </a:p>
          <a:p>
            <a:pPr eaLnBrk="1" hangingPunct="1">
              <a:lnSpc>
                <a:spcPct val="95000"/>
              </a:lnSpc>
            </a:pPr>
            <a:r>
              <a:rPr lang="en-US" altLang="zh-CN">
                <a:solidFill>
                  <a:srgbClr val="0000FF"/>
                </a:solidFill>
              </a:rPr>
              <a:t>      "\x11\x84\x04\x08"</a:t>
            </a:r>
          </a:p>
          <a:p>
            <a:pPr eaLnBrk="1" hangingPunct="1">
              <a:lnSpc>
                <a:spcPct val="95000"/>
              </a:lnSpc>
            </a:pPr>
            <a:r>
              <a:rPr lang="en-US" altLang="zh-CN">
                <a:solidFill>
                  <a:srgbClr val="0000FF"/>
                </a:solidFill>
              </a:rPr>
              <a:t>      "\x00"; </a:t>
            </a:r>
          </a:p>
          <a:p>
            <a:pPr eaLnBrk="1" hangingPunct="1">
              <a:lnSpc>
                <a:spcPct val="95000"/>
              </a:lnSpc>
            </a:pPr>
            <a:r>
              <a:rPr lang="en-US" altLang="zh-CN">
                <a:solidFill>
                  <a:srgbClr val="0000FF"/>
                </a:solidFill>
              </a:rPr>
              <a:t>int main(void) {</a:t>
            </a:r>
          </a:p>
          <a:p>
            <a:pPr eaLnBrk="1" hangingPunct="1">
              <a:lnSpc>
                <a:spcPct val="95000"/>
              </a:lnSpc>
            </a:pPr>
            <a:r>
              <a:rPr lang="en-US" altLang="zh-CN">
                <a:solidFill>
                  <a:srgbClr val="0000FF"/>
                </a:solidFill>
              </a:rPr>
              <a:t>      char *argv[3];</a:t>
            </a:r>
          </a:p>
          <a:p>
            <a:pPr eaLnBrk="1" hangingPunct="1">
              <a:lnSpc>
                <a:spcPct val="95000"/>
              </a:lnSpc>
            </a:pPr>
            <a:r>
              <a:rPr lang="en-US" altLang="zh-CN">
                <a:solidFill>
                  <a:srgbClr val="0000FF"/>
                </a:solidFill>
              </a:rPr>
              <a:t>      argv[0]="./test";</a:t>
            </a:r>
          </a:p>
          <a:p>
            <a:pPr eaLnBrk="1" hangingPunct="1">
              <a:lnSpc>
                <a:spcPct val="95000"/>
              </a:lnSpc>
            </a:pPr>
            <a:r>
              <a:rPr lang="en-US" altLang="zh-CN">
                <a:solidFill>
                  <a:srgbClr val="0000FF"/>
                </a:solidFill>
              </a:rPr>
              <a:t>      argv[1]=code;</a:t>
            </a:r>
          </a:p>
          <a:p>
            <a:pPr eaLnBrk="1" hangingPunct="1">
              <a:lnSpc>
                <a:spcPct val="95000"/>
              </a:lnSpc>
            </a:pPr>
            <a:r>
              <a:rPr lang="en-US" altLang="zh-CN">
                <a:solidFill>
                  <a:srgbClr val="0000FF"/>
                </a:solidFill>
              </a:rPr>
              <a:t>      argv[2]=NULL;</a:t>
            </a:r>
          </a:p>
          <a:p>
            <a:pPr eaLnBrk="1" hangingPunct="1">
              <a:lnSpc>
                <a:spcPct val="95000"/>
              </a:lnSpc>
            </a:pPr>
            <a:r>
              <a:rPr lang="en-US" altLang="zh-CN">
                <a:solidFill>
                  <a:srgbClr val="0000FF"/>
                </a:solidFill>
              </a:rPr>
              <a:t>      </a:t>
            </a:r>
            <a:r>
              <a:rPr lang="en-US" altLang="zh-CN">
                <a:solidFill>
                  <a:srgbClr val="FF3300"/>
                </a:solidFill>
              </a:rPr>
              <a:t>execve(argv[0],argv,NULL);</a:t>
            </a:r>
          </a:p>
          <a:p>
            <a:pPr eaLnBrk="1" hangingPunct="1">
              <a:lnSpc>
                <a:spcPct val="95000"/>
              </a:lnSpc>
            </a:pPr>
            <a:r>
              <a:rPr lang="en-US" altLang="zh-CN">
                <a:solidFill>
                  <a:srgbClr val="0000FF"/>
                </a:solidFill>
              </a:rPr>
              <a:t>      return 0;</a:t>
            </a:r>
          </a:p>
          <a:p>
            <a:pPr eaLnBrk="1" hangingPunct="1">
              <a:lnSpc>
                <a:spcPct val="95000"/>
              </a:lnSpc>
            </a:pPr>
            <a:r>
              <a:rPr lang="en-US" altLang="zh-CN">
                <a:solidFill>
                  <a:srgbClr val="0000FF"/>
                </a:solidFill>
              </a:rPr>
              <a:t>}</a:t>
            </a:r>
          </a:p>
        </p:txBody>
      </p:sp>
      <p:sp>
        <p:nvSpPr>
          <p:cNvPr id="808964" name="Rectangle 4">
            <a:extLst>
              <a:ext uri="{FF2B5EF4-FFF2-40B4-BE49-F238E27FC236}">
                <a16:creationId xmlns:a16="http://schemas.microsoft.com/office/drawing/2014/main" id="{9E28DBBA-2616-4FE0-8B4C-334728FFA389}"/>
              </a:ext>
            </a:extLst>
          </p:cNvPr>
          <p:cNvSpPr>
            <a:spLocks noChangeArrowheads="1"/>
          </p:cNvSpPr>
          <p:nvPr/>
        </p:nvSpPr>
        <p:spPr bwMode="auto">
          <a:xfrm>
            <a:off x="115888" y="5421313"/>
            <a:ext cx="4743450"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lnSpc>
                <a:spcPct val="125000"/>
              </a:lnSpc>
            </a:pPr>
            <a:r>
              <a:rPr lang="zh-CN" altLang="en-US" sz="1900">
                <a:solidFill>
                  <a:srgbClr val="FF0000"/>
                </a:solidFill>
              </a:rPr>
              <a:t>执行上述攻击程序后的输出结果为：</a:t>
            </a:r>
          </a:p>
          <a:p>
            <a:pPr eaLnBrk="1" hangingPunct="1">
              <a:lnSpc>
                <a:spcPct val="110000"/>
              </a:lnSpc>
            </a:pPr>
            <a:r>
              <a:rPr lang="en-US" altLang="zh-CN" sz="1900"/>
              <a:t>"0123456789ABCDEFXXXX</a:t>
            </a:r>
            <a:r>
              <a:rPr lang="zh-CN" altLang="en-US" sz="1900"/>
              <a:t>▥ ▧▥▧</a:t>
            </a:r>
          </a:p>
          <a:p>
            <a:pPr eaLnBrk="1" hangingPunct="1">
              <a:lnSpc>
                <a:spcPct val="110000"/>
              </a:lnSpc>
            </a:pPr>
            <a:r>
              <a:rPr lang="en-US" altLang="zh-CN" sz="1900">
                <a:solidFill>
                  <a:srgbClr val="CC3300"/>
                </a:solidFill>
              </a:rPr>
              <a:t>being hacked</a:t>
            </a:r>
          </a:p>
          <a:p>
            <a:pPr eaLnBrk="1" hangingPunct="1">
              <a:lnSpc>
                <a:spcPct val="110000"/>
              </a:lnSpc>
            </a:pPr>
            <a:r>
              <a:rPr lang="en-US" altLang="zh-CN" sz="1900"/>
              <a:t>Segmentation fault</a:t>
            </a:r>
            <a:r>
              <a:rPr lang="en-US" altLang="zh-CN" b="0"/>
              <a:t> </a:t>
            </a:r>
          </a:p>
        </p:txBody>
      </p:sp>
      <p:grpSp>
        <p:nvGrpSpPr>
          <p:cNvPr id="808965" name="Group 5">
            <a:extLst>
              <a:ext uri="{FF2B5EF4-FFF2-40B4-BE49-F238E27FC236}">
                <a16:creationId xmlns:a16="http://schemas.microsoft.com/office/drawing/2014/main" id="{27B32A02-24AA-43EA-87B8-1DA7576E0B23}"/>
              </a:ext>
            </a:extLst>
          </p:cNvPr>
          <p:cNvGrpSpPr>
            <a:grpSpLocks/>
          </p:cNvGrpSpPr>
          <p:nvPr/>
        </p:nvGrpSpPr>
        <p:grpSpPr bwMode="auto">
          <a:xfrm>
            <a:off x="4932363" y="-36513"/>
            <a:ext cx="4095750" cy="5221288"/>
            <a:chOff x="3078" y="317"/>
            <a:chExt cx="2580" cy="3289"/>
          </a:xfrm>
        </p:grpSpPr>
        <p:pic>
          <p:nvPicPr>
            <p:cNvPr id="808966" name="Picture 6">
              <a:extLst>
                <a:ext uri="{FF2B5EF4-FFF2-40B4-BE49-F238E27FC236}">
                  <a16:creationId xmlns:a16="http://schemas.microsoft.com/office/drawing/2014/main" id="{CB9D0A41-7054-4F87-8667-B4E0827CAE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8" y="317"/>
              <a:ext cx="2524" cy="3289"/>
            </a:xfrm>
            <a:prstGeom prst="rect">
              <a:avLst/>
            </a:prstGeom>
            <a:noFill/>
            <a:extLst>
              <a:ext uri="{909E8E84-426E-40DD-AFC4-6F175D3DCCD1}">
                <a14:hiddenFill xmlns:a14="http://schemas.microsoft.com/office/drawing/2010/main">
                  <a:solidFill>
                    <a:srgbClr val="FFFFFF"/>
                  </a:solidFill>
                </a14:hiddenFill>
              </a:ext>
            </a:extLst>
          </p:spPr>
        </p:pic>
        <p:sp>
          <p:nvSpPr>
            <p:cNvPr id="808967" name="Text Box 7">
              <a:extLst>
                <a:ext uri="{FF2B5EF4-FFF2-40B4-BE49-F238E27FC236}">
                  <a16:creationId xmlns:a16="http://schemas.microsoft.com/office/drawing/2014/main" id="{767AD6C1-DB86-4A0F-B157-50557E18BA1F}"/>
                </a:ext>
              </a:extLst>
            </p:cNvPr>
            <p:cNvSpPr txBox="1">
              <a:spLocks noChangeArrowheads="1"/>
            </p:cNvSpPr>
            <p:nvPr/>
          </p:nvSpPr>
          <p:spPr bwMode="auto">
            <a:xfrm>
              <a:off x="4864" y="1791"/>
              <a:ext cx="794" cy="23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latin typeface="微软雅黑" panose="020B0503020204020204" pitchFamily="34" charset="-122"/>
                  <a:ea typeface="微软雅黑" panose="020B0503020204020204" pitchFamily="34" charset="-122"/>
                </a:rPr>
                <a:t>共</a:t>
              </a:r>
              <a:r>
                <a:rPr lang="en-US" altLang="zh-CN">
                  <a:latin typeface="微软雅黑" panose="020B0503020204020204" pitchFamily="34" charset="-122"/>
                  <a:ea typeface="微软雅黑" panose="020B0503020204020204" pitchFamily="34" charset="-122"/>
                </a:rPr>
                <a:t>24</a:t>
              </a:r>
              <a:r>
                <a:rPr lang="zh-CN" altLang="en-US">
                  <a:latin typeface="微软雅黑" panose="020B0503020204020204" pitchFamily="34" charset="-122"/>
                  <a:ea typeface="微软雅黑" panose="020B0503020204020204" pitchFamily="34" charset="-122"/>
                </a:rPr>
                <a:t>字节</a:t>
              </a:r>
            </a:p>
          </p:txBody>
        </p:sp>
      </p:grpSp>
      <p:sp>
        <p:nvSpPr>
          <p:cNvPr id="808968" name="Rectangle 8">
            <a:extLst>
              <a:ext uri="{FF2B5EF4-FFF2-40B4-BE49-F238E27FC236}">
                <a16:creationId xmlns:a16="http://schemas.microsoft.com/office/drawing/2014/main" id="{C478912D-7D73-4D7A-AA32-1C8F8C031ECC}"/>
              </a:ext>
            </a:extLst>
          </p:cNvPr>
          <p:cNvSpPr>
            <a:spLocks noChangeArrowheads="1"/>
          </p:cNvSpPr>
          <p:nvPr/>
        </p:nvSpPr>
        <p:spPr bwMode="auto">
          <a:xfrm>
            <a:off x="4976813" y="1133475"/>
            <a:ext cx="2474912" cy="2249488"/>
          </a:xfrm>
          <a:prstGeom prst="rect">
            <a:avLst/>
          </a:prstGeom>
          <a:solidFill>
            <a:srgbClr val="FF0000">
              <a:alpha val="19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808969" name="Group 9">
            <a:extLst>
              <a:ext uri="{FF2B5EF4-FFF2-40B4-BE49-F238E27FC236}">
                <a16:creationId xmlns:a16="http://schemas.microsoft.com/office/drawing/2014/main" id="{80379BD2-46DF-4052-8351-6921B06961F7}"/>
              </a:ext>
            </a:extLst>
          </p:cNvPr>
          <p:cNvGrpSpPr>
            <a:grpSpLocks/>
          </p:cNvGrpSpPr>
          <p:nvPr/>
        </p:nvGrpSpPr>
        <p:grpSpPr bwMode="auto">
          <a:xfrm>
            <a:off x="26988" y="812800"/>
            <a:ext cx="3600450" cy="1220788"/>
            <a:chOff x="17" y="455"/>
            <a:chExt cx="2268" cy="769"/>
          </a:xfrm>
        </p:grpSpPr>
        <p:sp>
          <p:nvSpPr>
            <p:cNvPr id="808970" name="Rectangle 10">
              <a:extLst>
                <a:ext uri="{FF2B5EF4-FFF2-40B4-BE49-F238E27FC236}">
                  <a16:creationId xmlns:a16="http://schemas.microsoft.com/office/drawing/2014/main" id="{032A25D0-F6AC-427B-9269-D11605A61B5A}"/>
                </a:ext>
              </a:extLst>
            </p:cNvPr>
            <p:cNvSpPr>
              <a:spLocks noChangeArrowheads="1"/>
            </p:cNvSpPr>
            <p:nvPr/>
          </p:nvSpPr>
          <p:spPr bwMode="auto">
            <a:xfrm>
              <a:off x="17" y="455"/>
              <a:ext cx="2202"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solidFill>
                    <a:srgbClr val="3333CC"/>
                  </a:solidFill>
                  <a:latin typeface="微软雅黑" panose="020B0503020204020204" pitchFamily="34" charset="-122"/>
                  <a:ea typeface="微软雅黑" panose="020B0503020204020204" pitchFamily="34" charset="-122"/>
                </a:rPr>
                <a:t>假定</a:t>
              </a:r>
              <a:r>
                <a:rPr lang="en-US" altLang="zh-CN">
                  <a:solidFill>
                    <a:srgbClr val="3333CC"/>
                  </a:solidFill>
                  <a:latin typeface="微软雅黑" panose="020B0503020204020204" pitchFamily="34" charset="-122"/>
                  <a:ea typeface="微软雅黑" panose="020B0503020204020204" pitchFamily="34" charset="-122"/>
                </a:rPr>
                <a:t>hacker</a:t>
              </a:r>
              <a:r>
                <a:rPr lang="zh-CN" altLang="en-US">
                  <a:solidFill>
                    <a:srgbClr val="3333CC"/>
                  </a:solidFill>
                  <a:latin typeface="微软雅黑" panose="020B0503020204020204" pitchFamily="34" charset="-122"/>
                  <a:ea typeface="微软雅黑" panose="020B0503020204020204" pitchFamily="34" charset="-122"/>
                </a:rPr>
                <a:t>首址为</a:t>
              </a:r>
              <a:r>
                <a:rPr lang="en-US" altLang="zh-CN">
                  <a:solidFill>
                    <a:srgbClr val="3333CC"/>
                  </a:solidFill>
                  <a:latin typeface="微软雅黑" panose="020B0503020204020204" pitchFamily="34" charset="-122"/>
                  <a:ea typeface="微软雅黑" panose="020B0503020204020204" pitchFamily="34" charset="-122"/>
                </a:rPr>
                <a:t>0x08048411</a:t>
              </a:r>
              <a:endParaRPr lang="zh-CN" altLang="en-US">
                <a:solidFill>
                  <a:srgbClr val="3333CC"/>
                </a:solidFill>
                <a:latin typeface="微软雅黑" panose="020B0503020204020204" pitchFamily="34" charset="-122"/>
                <a:ea typeface="微软雅黑" panose="020B0503020204020204" pitchFamily="34" charset="-122"/>
              </a:endParaRPr>
            </a:p>
          </p:txBody>
        </p:sp>
        <p:sp>
          <p:nvSpPr>
            <p:cNvPr id="808971" name="Rectangle 11">
              <a:extLst>
                <a:ext uri="{FF2B5EF4-FFF2-40B4-BE49-F238E27FC236}">
                  <a16:creationId xmlns:a16="http://schemas.microsoft.com/office/drawing/2014/main" id="{31BE88EF-F0DD-498B-973B-ADDBBA972FBA}"/>
                </a:ext>
              </a:extLst>
            </p:cNvPr>
            <p:cNvSpPr>
              <a:spLocks noChangeArrowheads="1"/>
            </p:cNvSpPr>
            <p:nvPr/>
          </p:nvSpPr>
          <p:spPr bwMode="auto">
            <a:xfrm>
              <a:off x="45" y="647"/>
              <a:ext cx="2240" cy="5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007635"/>
                  </a:solidFill>
                  <a:latin typeface="微软雅黑" panose="020B0503020204020204" pitchFamily="34" charset="-122"/>
                  <a:ea typeface="微软雅黑" panose="020B0503020204020204" pitchFamily="34" charset="-122"/>
                </a:rPr>
                <a:t>void hacker(void) {</a:t>
              </a:r>
            </a:p>
            <a:p>
              <a:r>
                <a:rPr lang="en-US" altLang="zh-CN">
                  <a:solidFill>
                    <a:srgbClr val="007635"/>
                  </a:solidFill>
                  <a:latin typeface="微软雅黑" panose="020B0503020204020204" pitchFamily="34" charset="-122"/>
                  <a:ea typeface="微软雅黑" panose="020B0503020204020204" pitchFamily="34" charset="-122"/>
                </a:rPr>
                <a:t>    printf("</a:t>
              </a:r>
              <a:r>
                <a:rPr lang="en-US" altLang="zh-CN">
                  <a:solidFill>
                    <a:srgbClr val="CC3300"/>
                  </a:solidFill>
                  <a:latin typeface="微软雅黑" panose="020B0503020204020204" pitchFamily="34" charset="-122"/>
                  <a:ea typeface="微软雅黑" panose="020B0503020204020204" pitchFamily="34" charset="-122"/>
                </a:rPr>
                <a:t>being hacked\n</a:t>
              </a:r>
              <a:r>
                <a:rPr lang="en-US" altLang="zh-CN">
                  <a:solidFill>
                    <a:srgbClr val="007635"/>
                  </a:solidFill>
                  <a:latin typeface="微软雅黑" panose="020B0503020204020204" pitchFamily="34" charset="-122"/>
                  <a:ea typeface="微软雅黑" panose="020B0503020204020204" pitchFamily="34" charset="-122"/>
                </a:rPr>
                <a:t>");</a:t>
              </a:r>
            </a:p>
            <a:p>
              <a:r>
                <a:rPr lang="en-US" altLang="zh-CN">
                  <a:solidFill>
                    <a:srgbClr val="007635"/>
                  </a:solidFill>
                  <a:latin typeface="微软雅黑" panose="020B0503020204020204" pitchFamily="34" charset="-122"/>
                  <a:ea typeface="微软雅黑" panose="020B0503020204020204" pitchFamily="34" charset="-122"/>
                </a:rPr>
                <a:t>}</a:t>
              </a:r>
            </a:p>
          </p:txBody>
        </p:sp>
      </p:grpSp>
      <p:sp>
        <p:nvSpPr>
          <p:cNvPr id="808972" name="Rectangle 12">
            <a:extLst>
              <a:ext uri="{FF2B5EF4-FFF2-40B4-BE49-F238E27FC236}">
                <a16:creationId xmlns:a16="http://schemas.microsoft.com/office/drawing/2014/main" id="{68E94B54-1FE6-4325-BEDC-04992717AEDC}"/>
              </a:ext>
            </a:extLst>
          </p:cNvPr>
          <p:cNvSpPr>
            <a:spLocks noChangeArrowheads="1"/>
          </p:cNvSpPr>
          <p:nvPr/>
        </p:nvSpPr>
        <p:spPr bwMode="auto">
          <a:xfrm>
            <a:off x="4483100" y="5151438"/>
            <a:ext cx="4589463" cy="160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05000"/>
              </a:lnSpc>
            </a:pPr>
            <a:r>
              <a:rPr lang="zh-CN" altLang="en-US" sz="1900">
                <a:solidFill>
                  <a:srgbClr val="996600"/>
                </a:solidFill>
              </a:rPr>
              <a:t>最后显示“</a:t>
            </a:r>
            <a:r>
              <a:rPr lang="en-US" altLang="zh-CN" sz="1900">
                <a:solidFill>
                  <a:srgbClr val="996600"/>
                </a:solidFill>
              </a:rPr>
              <a:t>Segmentation fault</a:t>
            </a:r>
            <a:r>
              <a:rPr lang="zh-CN" altLang="en-US" sz="1900">
                <a:solidFill>
                  <a:srgbClr val="996600"/>
                </a:solidFill>
              </a:rPr>
              <a:t>”，原因是执行到</a:t>
            </a:r>
            <a:r>
              <a:rPr lang="en-US" altLang="zh-CN" sz="1900">
                <a:solidFill>
                  <a:srgbClr val="996600"/>
                </a:solidFill>
              </a:rPr>
              <a:t>hacker</a:t>
            </a:r>
            <a:r>
              <a:rPr lang="zh-CN" altLang="en-US" sz="1900">
                <a:solidFill>
                  <a:srgbClr val="996600"/>
                </a:solidFill>
              </a:rPr>
              <a:t>过程的</a:t>
            </a:r>
            <a:r>
              <a:rPr lang="en-US" altLang="zh-CN" sz="1900">
                <a:solidFill>
                  <a:srgbClr val="996600"/>
                </a:solidFill>
              </a:rPr>
              <a:t>ret</a:t>
            </a:r>
            <a:r>
              <a:rPr lang="zh-CN" altLang="en-US" sz="1900">
                <a:solidFill>
                  <a:srgbClr val="996600"/>
                </a:solidFill>
              </a:rPr>
              <a:t>指令时取到的“返回地址”是一个不确定的值，因而可能跳转到数据区或系统区或其他非法访问的存储区执行，因而造成</a:t>
            </a:r>
            <a:r>
              <a:rPr lang="zh-CN" altLang="en-US" sz="1900">
                <a:solidFill>
                  <a:srgbClr val="FF3300"/>
                </a:solidFill>
              </a:rPr>
              <a:t>段错误</a:t>
            </a:r>
            <a:r>
              <a:rPr lang="zh-CN" altLang="en-US" sz="1900">
                <a:solidFill>
                  <a:srgbClr val="996600"/>
                </a:solidFill>
              </a:rPr>
              <a:t>。</a:t>
            </a:r>
            <a:endParaRPr lang="zh-CN" altLang="en-US" sz="1900"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08969"/>
                                        </p:tgtEl>
                                        <p:attrNameLst>
                                          <p:attrName>style.visibility</p:attrName>
                                        </p:attrNameLst>
                                      </p:cBhvr>
                                      <p:to>
                                        <p:strVal val="visible"/>
                                      </p:to>
                                    </p:set>
                                    <p:animEffect transition="in" filter="blinds(horizontal)">
                                      <p:cBhvr>
                                        <p:cTn id="7" dur="500"/>
                                        <p:tgtEl>
                                          <p:spTgt spid="8089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08963"/>
                                        </p:tgtEl>
                                        <p:attrNameLst>
                                          <p:attrName>style.visibility</p:attrName>
                                        </p:attrNameLst>
                                      </p:cBhvr>
                                      <p:to>
                                        <p:strVal val="visible"/>
                                      </p:to>
                                    </p:set>
                                    <p:animEffect transition="in" filter="blinds(horizontal)">
                                      <p:cBhvr>
                                        <p:cTn id="12" dur="500"/>
                                        <p:tgtEl>
                                          <p:spTgt spid="8089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08965"/>
                                        </p:tgtEl>
                                        <p:attrNameLst>
                                          <p:attrName>style.visibility</p:attrName>
                                        </p:attrNameLst>
                                      </p:cBhvr>
                                      <p:to>
                                        <p:strVal val="visible"/>
                                      </p:to>
                                    </p:set>
                                    <p:animEffect transition="in" filter="blinds(horizontal)">
                                      <p:cBhvr>
                                        <p:cTn id="17" dur="500"/>
                                        <p:tgtEl>
                                          <p:spTgt spid="8089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08964"/>
                                        </p:tgtEl>
                                        <p:attrNameLst>
                                          <p:attrName>style.visibility</p:attrName>
                                        </p:attrNameLst>
                                      </p:cBhvr>
                                      <p:to>
                                        <p:strVal val="visible"/>
                                      </p:to>
                                    </p:set>
                                    <p:animEffect transition="in" filter="blinds(horizontal)">
                                      <p:cBhvr>
                                        <p:cTn id="22" dur="500"/>
                                        <p:tgtEl>
                                          <p:spTgt spid="8089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08968"/>
                                        </p:tgtEl>
                                        <p:attrNameLst>
                                          <p:attrName>style.visibility</p:attrName>
                                        </p:attrNameLst>
                                      </p:cBhvr>
                                      <p:to>
                                        <p:strVal val="visible"/>
                                      </p:to>
                                    </p:set>
                                    <p:animEffect transition="in" filter="blinds(horizontal)">
                                      <p:cBhvr>
                                        <p:cTn id="27" dur="500"/>
                                        <p:tgtEl>
                                          <p:spTgt spid="80896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08972"/>
                                        </p:tgtEl>
                                        <p:attrNameLst>
                                          <p:attrName>style.visibility</p:attrName>
                                        </p:attrNameLst>
                                      </p:cBhvr>
                                      <p:to>
                                        <p:strVal val="visible"/>
                                      </p:to>
                                    </p:set>
                                    <p:animEffect transition="in" filter="blinds(horizontal)">
                                      <p:cBhvr>
                                        <p:cTn id="32" dur="500"/>
                                        <p:tgtEl>
                                          <p:spTgt spid="808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63" grpId="0"/>
      <p:bldP spid="808964" grpId="0"/>
      <p:bldP spid="808972"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a:extLst>
              <a:ext uri="{FF2B5EF4-FFF2-40B4-BE49-F238E27FC236}">
                <a16:creationId xmlns:a16="http://schemas.microsoft.com/office/drawing/2014/main" id="{11BECAC6-446A-4644-A41A-7BB10C9D6435}"/>
              </a:ext>
            </a:extLst>
          </p:cNvPr>
          <p:cNvSpPr>
            <a:spLocks noGrp="1" noChangeArrowheads="1"/>
          </p:cNvSpPr>
          <p:nvPr>
            <p:ph type="title"/>
          </p:nvPr>
        </p:nvSpPr>
        <p:spPr>
          <a:xfrm>
            <a:off x="457200" y="98425"/>
            <a:ext cx="8229600" cy="561975"/>
          </a:xfrm>
        </p:spPr>
        <p:txBody>
          <a:bodyPr/>
          <a:lstStyle/>
          <a:p>
            <a:r>
              <a:rPr lang="zh-CN" altLang="en-US" sz="3600"/>
              <a:t>缓冲区溢出攻击的防范（自学）</a:t>
            </a:r>
          </a:p>
        </p:txBody>
      </p:sp>
      <p:sp>
        <p:nvSpPr>
          <p:cNvPr id="654339" name="Rectangle 3">
            <a:extLst>
              <a:ext uri="{FF2B5EF4-FFF2-40B4-BE49-F238E27FC236}">
                <a16:creationId xmlns:a16="http://schemas.microsoft.com/office/drawing/2014/main" id="{E824DF1D-0106-4454-AFE6-AE989B10CEE5}"/>
              </a:ext>
            </a:extLst>
          </p:cNvPr>
          <p:cNvSpPr>
            <a:spLocks noGrp="1" noChangeArrowheads="1"/>
          </p:cNvSpPr>
          <p:nvPr>
            <p:ph type="body" idx="1"/>
          </p:nvPr>
        </p:nvSpPr>
        <p:spPr>
          <a:xfrm>
            <a:off x="468313" y="836613"/>
            <a:ext cx="8229600" cy="5832475"/>
          </a:xfrm>
        </p:spPr>
        <p:txBody>
          <a:bodyPr/>
          <a:lstStyle/>
          <a:p>
            <a:r>
              <a:rPr lang="zh-CN" altLang="en-US" sz="2200">
                <a:ea typeface="微软雅黑" panose="020B0503020204020204" pitchFamily="34" charset="-122"/>
              </a:rPr>
              <a:t>两个方面的防范</a:t>
            </a:r>
          </a:p>
          <a:p>
            <a:pPr lvl="1"/>
            <a:r>
              <a:rPr lang="zh-CN" altLang="en-US" sz="2200">
                <a:ea typeface="微软雅黑" panose="020B0503020204020204" pitchFamily="34" charset="-122"/>
              </a:rPr>
              <a:t>从程序员角度去防范</a:t>
            </a:r>
          </a:p>
          <a:p>
            <a:pPr lvl="2"/>
            <a:r>
              <a:rPr lang="zh-CN" altLang="en-US" sz="2200">
                <a:solidFill>
                  <a:srgbClr val="CC3300"/>
                </a:solidFill>
                <a:ea typeface="微软雅黑" panose="020B0503020204020204" pitchFamily="34" charset="-122"/>
              </a:rPr>
              <a:t>用辅助工具帮助程序员查漏，例如，用</a:t>
            </a:r>
            <a:r>
              <a:rPr lang="en-US" altLang="zh-CN" sz="2200">
                <a:solidFill>
                  <a:srgbClr val="CC3300"/>
                </a:solidFill>
                <a:ea typeface="微软雅黑" panose="020B0503020204020204" pitchFamily="34" charset="-122"/>
              </a:rPr>
              <a:t>grep</a:t>
            </a:r>
            <a:r>
              <a:rPr lang="zh-CN" altLang="en-US" sz="2200">
                <a:solidFill>
                  <a:srgbClr val="CC3300"/>
                </a:solidFill>
                <a:ea typeface="微软雅黑" panose="020B0503020204020204" pitchFamily="34" charset="-122"/>
              </a:rPr>
              <a:t>来搜索源代码中容易产生漏洞的库函数（如</a:t>
            </a:r>
            <a:r>
              <a:rPr lang="en-US" altLang="zh-CN" sz="2200">
                <a:solidFill>
                  <a:srgbClr val="CC3300"/>
                </a:solidFill>
                <a:ea typeface="微软雅黑" panose="020B0503020204020204" pitchFamily="34" charset="-122"/>
              </a:rPr>
              <a:t>strcpy</a:t>
            </a:r>
            <a:r>
              <a:rPr lang="zh-CN" altLang="en-US" sz="2200">
                <a:solidFill>
                  <a:srgbClr val="CC3300"/>
                </a:solidFill>
                <a:ea typeface="微软雅黑" panose="020B0503020204020204" pitchFamily="34" charset="-122"/>
              </a:rPr>
              <a:t>和</a:t>
            </a:r>
            <a:r>
              <a:rPr lang="en-US" altLang="zh-CN" sz="2200">
                <a:solidFill>
                  <a:srgbClr val="CC3300"/>
                </a:solidFill>
                <a:ea typeface="微软雅黑" panose="020B0503020204020204" pitchFamily="34" charset="-122"/>
              </a:rPr>
              <a:t>sprintf</a:t>
            </a:r>
            <a:r>
              <a:rPr lang="zh-CN" altLang="en-US" sz="2200">
                <a:solidFill>
                  <a:srgbClr val="CC3300"/>
                </a:solidFill>
                <a:ea typeface="微软雅黑" panose="020B0503020204020204" pitchFamily="34" charset="-122"/>
              </a:rPr>
              <a:t>等）的调用；用</a:t>
            </a:r>
            <a:r>
              <a:rPr lang="en-US" altLang="zh-CN" sz="2200">
                <a:solidFill>
                  <a:srgbClr val="CC3300"/>
                </a:solidFill>
                <a:ea typeface="微软雅黑" panose="020B0503020204020204" pitchFamily="34" charset="-122"/>
              </a:rPr>
              <a:t>fault injection</a:t>
            </a:r>
            <a:r>
              <a:rPr lang="zh-CN" altLang="en-US" sz="2200">
                <a:solidFill>
                  <a:srgbClr val="CC3300"/>
                </a:solidFill>
                <a:ea typeface="微软雅黑" panose="020B0503020204020204" pitchFamily="34" charset="-122"/>
              </a:rPr>
              <a:t>查错</a:t>
            </a:r>
          </a:p>
          <a:p>
            <a:pPr lvl="1"/>
            <a:r>
              <a:rPr lang="zh-CN" altLang="en-US" sz="2200">
                <a:ea typeface="微软雅黑" panose="020B0503020204020204" pitchFamily="34" charset="-122"/>
              </a:rPr>
              <a:t>从编译器和操作系统方面去防范</a:t>
            </a:r>
          </a:p>
          <a:p>
            <a:pPr lvl="2"/>
            <a:r>
              <a:rPr lang="zh-CN" altLang="en-US" sz="2200">
                <a:solidFill>
                  <a:srgbClr val="CC3300"/>
                </a:solidFill>
                <a:ea typeface="微软雅黑" panose="020B0503020204020204" pitchFamily="34" charset="-122"/>
              </a:rPr>
              <a:t>地址空间随机化</a:t>
            </a:r>
            <a:r>
              <a:rPr lang="en-US" altLang="zh-CN" sz="2200">
                <a:solidFill>
                  <a:srgbClr val="CC3300"/>
                </a:solidFill>
                <a:ea typeface="微软雅黑" panose="020B0503020204020204" pitchFamily="34" charset="-122"/>
              </a:rPr>
              <a:t>ASLR</a:t>
            </a:r>
            <a:r>
              <a:rPr lang="zh-CN" altLang="en-US" sz="2200">
                <a:solidFill>
                  <a:srgbClr val="CC3300"/>
                </a:solidFill>
                <a:ea typeface="微软雅黑" panose="020B0503020204020204" pitchFamily="34" charset="-122"/>
              </a:rPr>
              <a:t> </a:t>
            </a:r>
          </a:p>
          <a:p>
            <a:pPr lvl="3">
              <a:buFontTx/>
              <a:buNone/>
            </a:pPr>
            <a:r>
              <a:rPr lang="zh-CN" altLang="en-US" sz="2000">
                <a:solidFill>
                  <a:srgbClr val="007635"/>
                </a:solidFill>
                <a:latin typeface="微软雅黑" panose="020B0503020204020204" pitchFamily="34" charset="-122"/>
                <a:ea typeface="微软雅黑" panose="020B0503020204020204" pitchFamily="34" charset="-122"/>
              </a:rPr>
              <a:t>是一种比较有效的防御缓冲区溢出攻击的技术</a:t>
            </a:r>
          </a:p>
          <a:p>
            <a:pPr lvl="3">
              <a:buFontTx/>
              <a:buNone/>
            </a:pPr>
            <a:r>
              <a:rPr lang="zh-CN" altLang="en-US" sz="2000">
                <a:solidFill>
                  <a:srgbClr val="007635"/>
                </a:solidFill>
                <a:latin typeface="微软雅黑" panose="020B0503020204020204" pitchFamily="34" charset="-122"/>
                <a:ea typeface="微软雅黑" panose="020B0503020204020204" pitchFamily="34" charset="-122"/>
              </a:rPr>
              <a:t>目前在</a:t>
            </a:r>
            <a:r>
              <a:rPr lang="en-US" altLang="zh-CN" sz="2000">
                <a:solidFill>
                  <a:srgbClr val="007635"/>
                </a:solidFill>
                <a:latin typeface="微软雅黑" panose="020B0503020204020204" pitchFamily="34" charset="-122"/>
                <a:ea typeface="微软雅黑" panose="020B0503020204020204" pitchFamily="34" charset="-122"/>
              </a:rPr>
              <a:t>Linux</a:t>
            </a:r>
            <a:r>
              <a:rPr lang="zh-CN" altLang="en-US" sz="2000">
                <a:solidFill>
                  <a:srgbClr val="007635"/>
                </a:solidFill>
                <a:latin typeface="微软雅黑" panose="020B0503020204020204" pitchFamily="34" charset="-122"/>
                <a:ea typeface="微软雅黑" panose="020B0503020204020204" pitchFamily="34" charset="-122"/>
              </a:rPr>
              <a:t>、</a:t>
            </a:r>
            <a:r>
              <a:rPr lang="en-US" altLang="zh-CN" sz="2000">
                <a:solidFill>
                  <a:srgbClr val="007635"/>
                </a:solidFill>
                <a:latin typeface="微软雅黑" panose="020B0503020204020204" pitchFamily="34" charset="-122"/>
                <a:ea typeface="微软雅黑" panose="020B0503020204020204" pitchFamily="34" charset="-122"/>
              </a:rPr>
              <a:t>FreeBSD</a:t>
            </a:r>
            <a:r>
              <a:rPr lang="zh-CN" altLang="en-US" sz="2000">
                <a:solidFill>
                  <a:srgbClr val="007635"/>
                </a:solidFill>
                <a:latin typeface="微软雅黑" panose="020B0503020204020204" pitchFamily="34" charset="-122"/>
                <a:ea typeface="微软雅黑" panose="020B0503020204020204" pitchFamily="34" charset="-122"/>
              </a:rPr>
              <a:t>和</a:t>
            </a:r>
            <a:r>
              <a:rPr lang="en-US" altLang="zh-CN" sz="2000">
                <a:solidFill>
                  <a:srgbClr val="007635"/>
                </a:solidFill>
                <a:latin typeface="微软雅黑" panose="020B0503020204020204" pitchFamily="34" charset="-122"/>
                <a:ea typeface="微软雅黑" panose="020B0503020204020204" pitchFamily="34" charset="-122"/>
              </a:rPr>
              <a:t>Windows Vista</a:t>
            </a:r>
            <a:r>
              <a:rPr lang="zh-CN" altLang="en-US" sz="2000">
                <a:solidFill>
                  <a:srgbClr val="007635"/>
                </a:solidFill>
                <a:latin typeface="微软雅黑" panose="020B0503020204020204" pitchFamily="34" charset="-122"/>
                <a:ea typeface="微软雅黑" panose="020B0503020204020204" pitchFamily="34" charset="-122"/>
              </a:rPr>
              <a:t>等</a:t>
            </a:r>
            <a:r>
              <a:rPr lang="en-US" altLang="zh-CN" sz="2000">
                <a:solidFill>
                  <a:srgbClr val="007635"/>
                </a:solidFill>
                <a:latin typeface="微软雅黑" panose="020B0503020204020204" pitchFamily="34" charset="-122"/>
                <a:ea typeface="微软雅黑" panose="020B0503020204020204" pitchFamily="34" charset="-122"/>
              </a:rPr>
              <a:t>OS</a:t>
            </a:r>
            <a:r>
              <a:rPr lang="zh-CN" altLang="en-US" sz="2000">
                <a:solidFill>
                  <a:srgbClr val="007635"/>
                </a:solidFill>
                <a:latin typeface="微软雅黑" panose="020B0503020204020204" pitchFamily="34" charset="-122"/>
                <a:ea typeface="微软雅黑" panose="020B0503020204020204" pitchFamily="34" charset="-122"/>
              </a:rPr>
              <a:t>使用</a:t>
            </a:r>
          </a:p>
          <a:p>
            <a:pPr lvl="2"/>
            <a:r>
              <a:rPr lang="zh-CN" altLang="en-US" sz="2200">
                <a:solidFill>
                  <a:srgbClr val="CC3300"/>
                </a:solidFill>
                <a:ea typeface="微软雅黑" panose="020B0503020204020204" pitchFamily="34" charset="-122"/>
              </a:rPr>
              <a:t>栈破坏检测</a:t>
            </a:r>
          </a:p>
          <a:p>
            <a:pPr lvl="2"/>
            <a:r>
              <a:rPr lang="zh-CN" altLang="en-US" sz="2200">
                <a:solidFill>
                  <a:srgbClr val="CC3300"/>
                </a:solidFill>
                <a:ea typeface="微软雅黑" panose="020B0503020204020204" pitchFamily="34" charset="-122"/>
              </a:rPr>
              <a:t>可执行代码区域限制</a:t>
            </a:r>
          </a:p>
          <a:p>
            <a:pPr lvl="2"/>
            <a:r>
              <a:rPr lang="zh-CN" altLang="en-US" sz="2200">
                <a:solidFill>
                  <a:srgbClr val="CC3300"/>
                </a:solidFill>
                <a:ea typeface="微软雅黑" panose="020B0503020204020204" pitchFamily="34" charset="-122"/>
              </a:rPr>
              <a:t>等等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4339">
                                            <p:txEl>
                                              <p:pRg st="2" end="2"/>
                                            </p:txEl>
                                          </p:spTgt>
                                        </p:tgtEl>
                                        <p:attrNameLst>
                                          <p:attrName>style.visibility</p:attrName>
                                        </p:attrNameLst>
                                      </p:cBhvr>
                                      <p:to>
                                        <p:strVal val="visible"/>
                                      </p:to>
                                    </p:set>
                                    <p:animEffect transition="in" filter="blinds(horizontal)">
                                      <p:cBhvr>
                                        <p:cTn id="7" dur="500"/>
                                        <p:tgtEl>
                                          <p:spTgt spid="65433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54339">
                                            <p:txEl>
                                              <p:pRg st="4" end="4"/>
                                            </p:txEl>
                                          </p:spTgt>
                                        </p:tgtEl>
                                        <p:attrNameLst>
                                          <p:attrName>style.visibility</p:attrName>
                                        </p:attrNameLst>
                                      </p:cBhvr>
                                      <p:to>
                                        <p:strVal val="visible"/>
                                      </p:to>
                                    </p:set>
                                    <p:animEffect transition="in" filter="blinds(horizontal)">
                                      <p:cBhvr>
                                        <p:cTn id="12" dur="500"/>
                                        <p:tgtEl>
                                          <p:spTgt spid="654339">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54339">
                                            <p:txEl>
                                              <p:pRg st="5" end="5"/>
                                            </p:txEl>
                                          </p:spTgt>
                                        </p:tgtEl>
                                        <p:attrNameLst>
                                          <p:attrName>style.visibility</p:attrName>
                                        </p:attrNameLst>
                                      </p:cBhvr>
                                      <p:to>
                                        <p:strVal val="visible"/>
                                      </p:to>
                                    </p:set>
                                    <p:animEffect transition="in" filter="blinds(horizontal)">
                                      <p:cBhvr>
                                        <p:cTn id="17" dur="500"/>
                                        <p:tgtEl>
                                          <p:spTgt spid="654339">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54339">
                                            <p:txEl>
                                              <p:pRg st="6" end="6"/>
                                            </p:txEl>
                                          </p:spTgt>
                                        </p:tgtEl>
                                        <p:attrNameLst>
                                          <p:attrName>style.visibility</p:attrName>
                                        </p:attrNameLst>
                                      </p:cBhvr>
                                      <p:to>
                                        <p:strVal val="visible"/>
                                      </p:to>
                                    </p:set>
                                    <p:animEffect transition="in" filter="blinds(horizontal)">
                                      <p:cBhvr>
                                        <p:cTn id="22" dur="500"/>
                                        <p:tgtEl>
                                          <p:spTgt spid="654339">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54339">
                                            <p:txEl>
                                              <p:pRg st="7" end="7"/>
                                            </p:txEl>
                                          </p:spTgt>
                                        </p:tgtEl>
                                        <p:attrNameLst>
                                          <p:attrName>style.visibility</p:attrName>
                                        </p:attrNameLst>
                                      </p:cBhvr>
                                      <p:to>
                                        <p:strVal val="visible"/>
                                      </p:to>
                                    </p:set>
                                    <p:animEffect transition="in" filter="blinds(horizontal)">
                                      <p:cBhvr>
                                        <p:cTn id="27" dur="500"/>
                                        <p:tgtEl>
                                          <p:spTgt spid="654339">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54339">
                                            <p:txEl>
                                              <p:pRg st="8" end="8"/>
                                            </p:txEl>
                                          </p:spTgt>
                                        </p:tgtEl>
                                        <p:attrNameLst>
                                          <p:attrName>style.visibility</p:attrName>
                                        </p:attrNameLst>
                                      </p:cBhvr>
                                      <p:to>
                                        <p:strVal val="visible"/>
                                      </p:to>
                                    </p:set>
                                    <p:animEffect transition="in" filter="blinds(horizontal)">
                                      <p:cBhvr>
                                        <p:cTn id="32" dur="500"/>
                                        <p:tgtEl>
                                          <p:spTgt spid="654339">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54339">
                                            <p:txEl>
                                              <p:pRg st="9" end="9"/>
                                            </p:txEl>
                                          </p:spTgt>
                                        </p:tgtEl>
                                        <p:attrNameLst>
                                          <p:attrName>style.visibility</p:attrName>
                                        </p:attrNameLst>
                                      </p:cBhvr>
                                      <p:to>
                                        <p:strVal val="visible"/>
                                      </p:to>
                                    </p:set>
                                    <p:animEffect transition="in" filter="blinds(horizontal)">
                                      <p:cBhvr>
                                        <p:cTn id="37" dur="500"/>
                                        <p:tgtEl>
                                          <p:spTgt spid="65433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64" name="Group 4">
            <a:extLst>
              <a:ext uri="{FF2B5EF4-FFF2-40B4-BE49-F238E27FC236}">
                <a16:creationId xmlns:a16="http://schemas.microsoft.com/office/drawing/2014/main" id="{835E8B65-CCF4-43D4-99CE-D21819609BFA}"/>
              </a:ext>
            </a:extLst>
          </p:cNvPr>
          <p:cNvGrpSpPr>
            <a:grpSpLocks/>
          </p:cNvGrpSpPr>
          <p:nvPr/>
        </p:nvGrpSpPr>
        <p:grpSpPr bwMode="auto">
          <a:xfrm>
            <a:off x="4013200" y="0"/>
            <a:ext cx="5130800" cy="6858000"/>
            <a:chOff x="6184" y="1566"/>
            <a:chExt cx="4494" cy="5121"/>
          </a:xfrm>
        </p:grpSpPr>
        <p:pic>
          <p:nvPicPr>
            <p:cNvPr id="655365" name="Picture 5">
              <a:extLst>
                <a:ext uri="{FF2B5EF4-FFF2-40B4-BE49-F238E27FC236}">
                  <a16:creationId xmlns:a16="http://schemas.microsoft.com/office/drawing/2014/main" id="{9F0992BD-52E3-474A-80D2-671B8331FB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4" y="1566"/>
              <a:ext cx="4494" cy="4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66" name="Text Box 6">
              <a:extLst>
                <a:ext uri="{FF2B5EF4-FFF2-40B4-BE49-F238E27FC236}">
                  <a16:creationId xmlns:a16="http://schemas.microsoft.com/office/drawing/2014/main" id="{D59ED012-709E-448E-A9F3-1C5BDA81C63D}"/>
                </a:ext>
              </a:extLst>
            </p:cNvPr>
            <p:cNvSpPr txBox="1">
              <a:spLocks noChangeArrowheads="1"/>
            </p:cNvSpPr>
            <p:nvPr/>
          </p:nvSpPr>
          <p:spPr bwMode="auto">
            <a:xfrm>
              <a:off x="6842" y="6279"/>
              <a:ext cx="2450" cy="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50000"/>
                </a:spcBef>
              </a:pPr>
              <a:r>
                <a:rPr kumimoji="1" lang="zh-CN" altLang="en-US" sz="900" b="0">
                  <a:solidFill>
                    <a:srgbClr val="666699"/>
                  </a:solidFill>
                  <a:latin typeface="Times New Roman" panose="02020603050405020304" pitchFamily="18" charset="0"/>
                  <a:ea typeface="宋体" panose="02010600030101010101" pitchFamily="2" charset="-122"/>
                </a:rPr>
                <a:t>图</a:t>
              </a:r>
              <a:r>
                <a:rPr kumimoji="1" lang="en-US" altLang="zh-CN" sz="900" b="0">
                  <a:solidFill>
                    <a:srgbClr val="666699"/>
                  </a:solidFill>
                  <a:latin typeface="Times New Roman" panose="02020603050405020304" pitchFamily="18" charset="0"/>
                  <a:ea typeface="宋体" panose="02010600030101010101" pitchFamily="2" charset="-122"/>
                </a:rPr>
                <a:t>6.30 Linux</a:t>
              </a:r>
              <a:r>
                <a:rPr kumimoji="1" lang="zh-CN" altLang="en-US" sz="900" b="0">
                  <a:solidFill>
                    <a:srgbClr val="666699"/>
                  </a:solidFill>
                  <a:latin typeface="Times New Roman" panose="02020603050405020304" pitchFamily="18" charset="0"/>
                  <a:ea typeface="宋体" panose="02010600030101010101" pitchFamily="2" charset="-122"/>
                </a:rPr>
                <a:t>虚拟地址空间映像</a:t>
              </a:r>
              <a:endParaRPr kumimoji="1" lang="zh-CN" altLang="en-US" i="1">
                <a:solidFill>
                  <a:srgbClr val="666699"/>
                </a:solidFill>
                <a:latin typeface="Arial" panose="020B0604020202020204" pitchFamily="34" charset="0"/>
                <a:ea typeface="华文新魏" panose="02010800040101010101" pitchFamily="2" charset="-122"/>
              </a:endParaRPr>
            </a:p>
          </p:txBody>
        </p:sp>
      </p:grpSp>
      <p:sp>
        <p:nvSpPr>
          <p:cNvPr id="655362" name="Rectangle 2">
            <a:extLst>
              <a:ext uri="{FF2B5EF4-FFF2-40B4-BE49-F238E27FC236}">
                <a16:creationId xmlns:a16="http://schemas.microsoft.com/office/drawing/2014/main" id="{687ADBEA-D2B3-4762-B9C0-92C631558788}"/>
              </a:ext>
            </a:extLst>
          </p:cNvPr>
          <p:cNvSpPr>
            <a:spLocks noGrp="1" noChangeArrowheads="1"/>
          </p:cNvSpPr>
          <p:nvPr>
            <p:ph type="title"/>
          </p:nvPr>
        </p:nvSpPr>
        <p:spPr>
          <a:xfrm>
            <a:off x="71438" y="98425"/>
            <a:ext cx="8229600" cy="561975"/>
          </a:xfrm>
        </p:spPr>
        <p:txBody>
          <a:bodyPr/>
          <a:lstStyle/>
          <a:p>
            <a:pPr algn="l"/>
            <a:r>
              <a:rPr lang="zh-CN" altLang="en-US" sz="3600"/>
              <a:t>缓冲溢出攻击防范（自学）</a:t>
            </a:r>
          </a:p>
        </p:txBody>
      </p:sp>
      <p:sp>
        <p:nvSpPr>
          <p:cNvPr id="655363" name="Rectangle 3">
            <a:extLst>
              <a:ext uri="{FF2B5EF4-FFF2-40B4-BE49-F238E27FC236}">
                <a16:creationId xmlns:a16="http://schemas.microsoft.com/office/drawing/2014/main" id="{8368010D-41EF-4134-97E9-F9A7066ED302}"/>
              </a:ext>
            </a:extLst>
          </p:cNvPr>
          <p:cNvSpPr>
            <a:spLocks noGrp="1" noChangeArrowheads="1"/>
          </p:cNvSpPr>
          <p:nvPr>
            <p:ph type="body" idx="1"/>
          </p:nvPr>
        </p:nvSpPr>
        <p:spPr>
          <a:xfrm>
            <a:off x="134938" y="819150"/>
            <a:ext cx="4302125" cy="5832475"/>
          </a:xfrm>
        </p:spPr>
        <p:txBody>
          <a:bodyPr/>
          <a:lstStyle/>
          <a:p>
            <a:pPr>
              <a:lnSpc>
                <a:spcPct val="105000"/>
              </a:lnSpc>
              <a:spcBef>
                <a:spcPct val="40000"/>
              </a:spcBef>
            </a:pPr>
            <a:r>
              <a:rPr lang="zh-CN" altLang="en-US">
                <a:ea typeface="微软雅黑" panose="020B0503020204020204" pitchFamily="34" charset="-122"/>
              </a:rPr>
              <a:t>地址空间随机化</a:t>
            </a:r>
          </a:p>
          <a:p>
            <a:pPr lvl="1">
              <a:lnSpc>
                <a:spcPct val="105000"/>
              </a:lnSpc>
              <a:spcBef>
                <a:spcPct val="40000"/>
              </a:spcBef>
            </a:pPr>
            <a:r>
              <a:rPr lang="zh-CN" altLang="en-US">
                <a:ea typeface="微软雅黑" panose="020B0503020204020204" pitchFamily="34" charset="-122"/>
              </a:rPr>
              <a:t>只要操作系统相同，则栈位置就一样，若攻击者知道漏洞程序使用的栈地址空间，就可设计一个针对性攻击，在使用该程序机器上实施攻击</a:t>
            </a:r>
          </a:p>
          <a:p>
            <a:pPr lvl="1">
              <a:lnSpc>
                <a:spcPct val="105000"/>
              </a:lnSpc>
              <a:spcBef>
                <a:spcPct val="40000"/>
              </a:spcBef>
            </a:pPr>
            <a:r>
              <a:rPr lang="zh-CN" altLang="en-US">
                <a:ea typeface="微软雅黑" panose="020B0503020204020204" pitchFamily="34" charset="-122"/>
              </a:rPr>
              <a:t>地址空间随机化（</a:t>
            </a:r>
            <a:r>
              <a:rPr lang="zh-CN" altLang="en-US">
                <a:solidFill>
                  <a:srgbClr val="FF3300"/>
                </a:solidFill>
                <a:ea typeface="微软雅黑" panose="020B0503020204020204" pitchFamily="34" charset="-122"/>
              </a:rPr>
              <a:t>栈随机化</a:t>
            </a:r>
            <a:r>
              <a:rPr lang="zh-CN" altLang="en-US">
                <a:ea typeface="微软雅黑" panose="020B0503020204020204" pitchFamily="34" charset="-122"/>
              </a:rPr>
              <a:t>）的基本思路是，</a:t>
            </a:r>
            <a:r>
              <a:rPr lang="zh-CN" altLang="en-US">
                <a:solidFill>
                  <a:srgbClr val="CC3300"/>
                </a:solidFill>
                <a:ea typeface="微软雅黑" panose="020B0503020204020204" pitchFamily="34" charset="-122"/>
              </a:rPr>
              <a:t>将加载程序时生成的代码段、静态数据段、堆区、动态库和栈区各部分的首地址进行随机化处理，使每次启动时，程序各段被加载到不同地址起始处</a:t>
            </a:r>
          </a:p>
          <a:p>
            <a:pPr lvl="1">
              <a:lnSpc>
                <a:spcPct val="105000"/>
              </a:lnSpc>
              <a:spcBef>
                <a:spcPct val="40000"/>
              </a:spcBef>
            </a:pPr>
            <a:r>
              <a:rPr lang="zh-CN" altLang="en-US">
                <a:ea typeface="微软雅黑" panose="020B0503020204020204" pitchFamily="34" charset="-122"/>
              </a:rPr>
              <a:t>对于随机生成的栈起始地址，攻击者不太容易确定栈的起始位置</a:t>
            </a:r>
          </a:p>
        </p:txBody>
      </p:sp>
      <p:sp>
        <p:nvSpPr>
          <p:cNvPr id="655367" name="Rectangle 7">
            <a:extLst>
              <a:ext uri="{FF2B5EF4-FFF2-40B4-BE49-F238E27FC236}">
                <a16:creationId xmlns:a16="http://schemas.microsoft.com/office/drawing/2014/main" id="{8A38B528-3DEC-45E6-961F-885D7D2FA2E3}"/>
              </a:ext>
            </a:extLst>
          </p:cNvPr>
          <p:cNvSpPr>
            <a:spLocks noChangeArrowheads="1"/>
          </p:cNvSpPr>
          <p:nvPr/>
        </p:nvSpPr>
        <p:spPr bwMode="auto">
          <a:xfrm>
            <a:off x="4932363" y="5094288"/>
            <a:ext cx="2384425" cy="720725"/>
          </a:xfrm>
          <a:prstGeom prst="rect">
            <a:avLst/>
          </a:prstGeom>
          <a:solidFill>
            <a:srgbClr val="FF0000">
              <a:alpha val="31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55368" name="Rectangle 8">
            <a:extLst>
              <a:ext uri="{FF2B5EF4-FFF2-40B4-BE49-F238E27FC236}">
                <a16:creationId xmlns:a16="http://schemas.microsoft.com/office/drawing/2014/main" id="{3CD4CE7B-8E80-4F7C-B3D2-5F45FF618C0D}"/>
              </a:ext>
            </a:extLst>
          </p:cNvPr>
          <p:cNvSpPr>
            <a:spLocks noChangeArrowheads="1"/>
          </p:cNvSpPr>
          <p:nvPr/>
        </p:nvSpPr>
        <p:spPr bwMode="auto">
          <a:xfrm>
            <a:off x="4932363" y="4373563"/>
            <a:ext cx="2384425" cy="720725"/>
          </a:xfrm>
          <a:prstGeom prst="rect">
            <a:avLst/>
          </a:prstGeom>
          <a:solidFill>
            <a:srgbClr val="0000FF">
              <a:alpha val="31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55369" name="Rectangle 9">
            <a:extLst>
              <a:ext uri="{FF2B5EF4-FFF2-40B4-BE49-F238E27FC236}">
                <a16:creationId xmlns:a16="http://schemas.microsoft.com/office/drawing/2014/main" id="{157550D4-D46F-4827-A853-8CD255CF6597}"/>
              </a:ext>
            </a:extLst>
          </p:cNvPr>
          <p:cNvSpPr>
            <a:spLocks noChangeArrowheads="1"/>
          </p:cNvSpPr>
          <p:nvPr/>
        </p:nvSpPr>
        <p:spPr bwMode="auto">
          <a:xfrm>
            <a:off x="4886325" y="3654425"/>
            <a:ext cx="2384425" cy="720725"/>
          </a:xfrm>
          <a:prstGeom prst="rect">
            <a:avLst/>
          </a:prstGeom>
          <a:solidFill>
            <a:srgbClr val="800080">
              <a:alpha val="31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55370" name="Rectangle 10">
            <a:extLst>
              <a:ext uri="{FF2B5EF4-FFF2-40B4-BE49-F238E27FC236}">
                <a16:creationId xmlns:a16="http://schemas.microsoft.com/office/drawing/2014/main" id="{E49A8C5D-ECDD-4CCA-917B-BCE146F5B141}"/>
              </a:ext>
            </a:extLst>
          </p:cNvPr>
          <p:cNvSpPr>
            <a:spLocks noChangeArrowheads="1"/>
          </p:cNvSpPr>
          <p:nvPr/>
        </p:nvSpPr>
        <p:spPr bwMode="auto">
          <a:xfrm>
            <a:off x="4886325" y="728663"/>
            <a:ext cx="2384425" cy="630237"/>
          </a:xfrm>
          <a:prstGeom prst="rect">
            <a:avLst/>
          </a:prstGeom>
          <a:solidFill>
            <a:srgbClr val="008000">
              <a:alpha val="31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5363">
                                            <p:txEl>
                                              <p:pRg st="1" end="1"/>
                                            </p:txEl>
                                          </p:spTgt>
                                        </p:tgtEl>
                                        <p:attrNameLst>
                                          <p:attrName>style.visibility</p:attrName>
                                        </p:attrNameLst>
                                      </p:cBhvr>
                                      <p:to>
                                        <p:strVal val="visible"/>
                                      </p:to>
                                    </p:set>
                                    <p:animEffect transition="in" filter="blinds(horizontal)">
                                      <p:cBhvr>
                                        <p:cTn id="7" dur="500"/>
                                        <p:tgtEl>
                                          <p:spTgt spid="6553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55363">
                                            <p:txEl>
                                              <p:pRg st="2" end="2"/>
                                            </p:txEl>
                                          </p:spTgt>
                                        </p:tgtEl>
                                        <p:attrNameLst>
                                          <p:attrName>style.visibility</p:attrName>
                                        </p:attrNameLst>
                                      </p:cBhvr>
                                      <p:to>
                                        <p:strVal val="visible"/>
                                      </p:to>
                                    </p:set>
                                    <p:animEffect transition="in" filter="blinds(horizontal)">
                                      <p:cBhvr>
                                        <p:cTn id="12" dur="500"/>
                                        <p:tgtEl>
                                          <p:spTgt spid="65536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55363">
                                            <p:txEl>
                                              <p:pRg st="3" end="3"/>
                                            </p:txEl>
                                          </p:spTgt>
                                        </p:tgtEl>
                                        <p:attrNameLst>
                                          <p:attrName>style.visibility</p:attrName>
                                        </p:attrNameLst>
                                      </p:cBhvr>
                                      <p:to>
                                        <p:strVal val="visible"/>
                                      </p:to>
                                    </p:set>
                                    <p:animEffect transition="in" filter="blinds(horizontal)">
                                      <p:cBhvr>
                                        <p:cTn id="17" dur="500"/>
                                        <p:tgtEl>
                                          <p:spTgt spid="65536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55367"/>
                                        </p:tgtEl>
                                        <p:attrNameLst>
                                          <p:attrName>style.visibility</p:attrName>
                                        </p:attrNameLst>
                                      </p:cBhvr>
                                      <p:to>
                                        <p:strVal val="visible"/>
                                      </p:to>
                                    </p:set>
                                    <p:animEffect transition="in" filter="blinds(horizontal)">
                                      <p:cBhvr>
                                        <p:cTn id="22" dur="500"/>
                                        <p:tgtEl>
                                          <p:spTgt spid="6553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55368"/>
                                        </p:tgtEl>
                                        <p:attrNameLst>
                                          <p:attrName>style.visibility</p:attrName>
                                        </p:attrNameLst>
                                      </p:cBhvr>
                                      <p:to>
                                        <p:strVal val="visible"/>
                                      </p:to>
                                    </p:set>
                                    <p:animEffect transition="in" filter="blinds(horizontal)">
                                      <p:cBhvr>
                                        <p:cTn id="27" dur="500"/>
                                        <p:tgtEl>
                                          <p:spTgt spid="65536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55369"/>
                                        </p:tgtEl>
                                        <p:attrNameLst>
                                          <p:attrName>style.visibility</p:attrName>
                                        </p:attrNameLst>
                                      </p:cBhvr>
                                      <p:to>
                                        <p:strVal val="visible"/>
                                      </p:to>
                                    </p:set>
                                    <p:animEffect transition="in" filter="blinds(horizontal)">
                                      <p:cBhvr>
                                        <p:cTn id="32" dur="500"/>
                                        <p:tgtEl>
                                          <p:spTgt spid="6553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55370"/>
                                        </p:tgtEl>
                                        <p:attrNameLst>
                                          <p:attrName>style.visibility</p:attrName>
                                        </p:attrNameLst>
                                      </p:cBhvr>
                                      <p:to>
                                        <p:strVal val="visible"/>
                                      </p:to>
                                    </p:set>
                                    <p:animEffect transition="in" filter="blinds(horizontal)">
                                      <p:cBhvr>
                                        <p:cTn id="37" dur="500"/>
                                        <p:tgtEl>
                                          <p:spTgt spid="655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6388" name="Picture 4">
            <a:extLst>
              <a:ext uri="{FF2B5EF4-FFF2-40B4-BE49-F238E27FC236}">
                <a16:creationId xmlns:a16="http://schemas.microsoft.com/office/drawing/2014/main" id="{6BD0AE1C-C969-45BA-A6E7-CEC6104EDD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1875" y="1089025"/>
            <a:ext cx="4302125" cy="5175250"/>
          </a:xfrm>
          <a:prstGeom prst="rect">
            <a:avLst/>
          </a:prstGeom>
          <a:noFill/>
          <a:extLst>
            <a:ext uri="{909E8E84-426E-40DD-AFC4-6F175D3DCCD1}">
              <a14:hiddenFill xmlns:a14="http://schemas.microsoft.com/office/drawing/2010/main">
                <a:solidFill>
                  <a:srgbClr val="FFFFFF"/>
                </a:solidFill>
              </a14:hiddenFill>
            </a:ext>
          </a:extLst>
        </p:spPr>
      </p:pic>
      <p:sp>
        <p:nvSpPr>
          <p:cNvPr id="656386" name="Rectangle 2">
            <a:extLst>
              <a:ext uri="{FF2B5EF4-FFF2-40B4-BE49-F238E27FC236}">
                <a16:creationId xmlns:a16="http://schemas.microsoft.com/office/drawing/2014/main" id="{08B905D9-6A6F-4C2D-AF5A-F4A658731FBD}"/>
              </a:ext>
            </a:extLst>
          </p:cNvPr>
          <p:cNvSpPr>
            <a:spLocks noGrp="1" noChangeArrowheads="1"/>
          </p:cNvSpPr>
          <p:nvPr>
            <p:ph type="title"/>
          </p:nvPr>
        </p:nvSpPr>
        <p:spPr>
          <a:xfrm>
            <a:off x="457200" y="98425"/>
            <a:ext cx="8229600" cy="561975"/>
          </a:xfrm>
        </p:spPr>
        <p:txBody>
          <a:bodyPr/>
          <a:lstStyle/>
          <a:p>
            <a:r>
              <a:rPr lang="zh-CN" altLang="en-US" sz="3600"/>
              <a:t>缓冲区溢出攻击的防范（自学）</a:t>
            </a:r>
          </a:p>
        </p:txBody>
      </p:sp>
      <p:sp>
        <p:nvSpPr>
          <p:cNvPr id="656387" name="Rectangle 3">
            <a:extLst>
              <a:ext uri="{FF2B5EF4-FFF2-40B4-BE49-F238E27FC236}">
                <a16:creationId xmlns:a16="http://schemas.microsoft.com/office/drawing/2014/main" id="{C2A9ACED-3F8D-42F7-AF7E-D9AED4BF3ABB}"/>
              </a:ext>
            </a:extLst>
          </p:cNvPr>
          <p:cNvSpPr>
            <a:spLocks noGrp="1" noChangeArrowheads="1"/>
          </p:cNvSpPr>
          <p:nvPr>
            <p:ph type="body" idx="1"/>
          </p:nvPr>
        </p:nvSpPr>
        <p:spPr>
          <a:xfrm>
            <a:off x="0" y="836613"/>
            <a:ext cx="5246688" cy="5832475"/>
          </a:xfrm>
        </p:spPr>
        <p:txBody>
          <a:bodyPr/>
          <a:lstStyle/>
          <a:p>
            <a:pPr>
              <a:lnSpc>
                <a:spcPct val="95000"/>
              </a:lnSpc>
            </a:pPr>
            <a:r>
              <a:rPr lang="zh-CN" altLang="en-US" sz="2200">
                <a:latin typeface="微软雅黑" panose="020B0503020204020204" pitchFamily="34" charset="-122"/>
                <a:ea typeface="微软雅黑" panose="020B0503020204020204" pitchFamily="34" charset="-122"/>
              </a:rPr>
              <a:t>栈破坏检测 </a:t>
            </a:r>
          </a:p>
          <a:p>
            <a:pPr lvl="1">
              <a:lnSpc>
                <a:spcPct val="125000"/>
              </a:lnSpc>
              <a:spcBef>
                <a:spcPct val="40000"/>
              </a:spcBef>
            </a:pPr>
            <a:r>
              <a:rPr lang="zh-CN" altLang="en-US" sz="1900">
                <a:latin typeface="微软雅黑" panose="020B0503020204020204" pitchFamily="34" charset="-122"/>
                <a:ea typeface="微软雅黑" panose="020B0503020204020204" pitchFamily="34" charset="-122"/>
              </a:rPr>
              <a:t>若</a:t>
            </a:r>
            <a:r>
              <a:rPr lang="zh-CN" altLang="en-US" sz="1900">
                <a:solidFill>
                  <a:srgbClr val="007635"/>
                </a:solidFill>
                <a:latin typeface="微软雅黑" panose="020B0503020204020204" pitchFamily="34" charset="-122"/>
                <a:ea typeface="微软雅黑" panose="020B0503020204020204" pitchFamily="34" charset="-122"/>
              </a:rPr>
              <a:t>在程序跳转到攻击代码前</a:t>
            </a:r>
            <a:r>
              <a:rPr lang="zh-CN" altLang="en-US" sz="1900">
                <a:latin typeface="微软雅黑" panose="020B0503020204020204" pitchFamily="34" charset="-122"/>
                <a:ea typeface="微软雅黑" panose="020B0503020204020204" pitchFamily="34" charset="-122"/>
              </a:rPr>
              <a:t>能检测出程序栈已被破坏，就可避免受到严重攻击</a:t>
            </a:r>
          </a:p>
          <a:p>
            <a:pPr lvl="1">
              <a:lnSpc>
                <a:spcPct val="125000"/>
              </a:lnSpc>
              <a:spcBef>
                <a:spcPct val="40000"/>
              </a:spcBef>
            </a:pPr>
            <a:r>
              <a:rPr lang="zh-CN" altLang="en-US" sz="1900">
                <a:latin typeface="微软雅黑" panose="020B0503020204020204" pitchFamily="34" charset="-122"/>
                <a:ea typeface="微软雅黑" panose="020B0503020204020204" pitchFamily="34" charset="-122"/>
              </a:rPr>
              <a:t>新</a:t>
            </a:r>
            <a:r>
              <a:rPr lang="en-US" altLang="zh-CN" sz="1900">
                <a:latin typeface="微软雅黑" panose="020B0503020204020204" pitchFamily="34" charset="-122"/>
                <a:ea typeface="微软雅黑" panose="020B0503020204020204" pitchFamily="34" charset="-122"/>
              </a:rPr>
              <a:t>GCC</a:t>
            </a:r>
            <a:r>
              <a:rPr lang="zh-CN" altLang="en-US" sz="1900">
                <a:latin typeface="微软雅黑" panose="020B0503020204020204" pitchFamily="34" charset="-122"/>
                <a:ea typeface="微软雅黑" panose="020B0503020204020204" pitchFamily="34" charset="-122"/>
              </a:rPr>
              <a:t>版本在代码中加入了一种栈保护者（</a:t>
            </a:r>
            <a:r>
              <a:rPr lang="en-US" altLang="zh-CN" sz="1900">
                <a:latin typeface="微软雅黑" panose="020B0503020204020204" pitchFamily="34" charset="-122"/>
                <a:ea typeface="微软雅黑" panose="020B0503020204020204" pitchFamily="34" charset="-122"/>
              </a:rPr>
              <a:t>stack protector</a:t>
            </a:r>
            <a:r>
              <a:rPr lang="zh-CN" altLang="en-US" sz="1900">
                <a:latin typeface="微软雅黑" panose="020B0503020204020204" pitchFamily="34" charset="-122"/>
                <a:ea typeface="微软雅黑" panose="020B0503020204020204" pitchFamily="34" charset="-122"/>
              </a:rPr>
              <a:t>）机制，用于检测缓冲区是否越界</a:t>
            </a:r>
          </a:p>
          <a:p>
            <a:pPr lvl="1">
              <a:lnSpc>
                <a:spcPct val="125000"/>
              </a:lnSpc>
              <a:spcBef>
                <a:spcPct val="40000"/>
              </a:spcBef>
            </a:pPr>
            <a:r>
              <a:rPr lang="zh-CN" altLang="en-US" sz="1900">
                <a:latin typeface="微软雅黑" panose="020B0503020204020204" pitchFamily="34" charset="-122"/>
                <a:ea typeface="微软雅黑" panose="020B0503020204020204" pitchFamily="34" charset="-122"/>
              </a:rPr>
              <a:t>主要思想：</a:t>
            </a:r>
            <a:r>
              <a:rPr lang="zh-CN" altLang="en-US" sz="1900">
                <a:solidFill>
                  <a:srgbClr val="007635"/>
                </a:solidFill>
                <a:latin typeface="微软雅黑" panose="020B0503020204020204" pitchFamily="34" charset="-122"/>
                <a:ea typeface="微软雅黑" panose="020B0503020204020204" pitchFamily="34" charset="-122"/>
              </a:rPr>
              <a:t>在函数准备阶段</a:t>
            </a:r>
            <a:r>
              <a:rPr lang="zh-CN" altLang="en-US" sz="1900">
                <a:solidFill>
                  <a:srgbClr val="CC3300"/>
                </a:solidFill>
                <a:latin typeface="微软雅黑" panose="020B0503020204020204" pitchFamily="34" charset="-122"/>
                <a:ea typeface="微软雅黑" panose="020B0503020204020204" pitchFamily="34" charset="-122"/>
              </a:rPr>
              <a:t>，在其栈帧中缓冲区底部与保存寄存器之间（如</a:t>
            </a:r>
            <a:r>
              <a:rPr lang="en-US" altLang="zh-CN" sz="1900">
                <a:solidFill>
                  <a:srgbClr val="CC3300"/>
                </a:solidFill>
                <a:latin typeface="微软雅黑" panose="020B0503020204020204" pitchFamily="34" charset="-122"/>
                <a:ea typeface="微软雅黑" panose="020B0503020204020204" pitchFamily="34" charset="-122"/>
              </a:rPr>
              <a:t>buffer[15]</a:t>
            </a:r>
            <a:r>
              <a:rPr lang="zh-CN" altLang="en-US" sz="1900">
                <a:solidFill>
                  <a:srgbClr val="CC3300"/>
                </a:solidFill>
                <a:latin typeface="微软雅黑" panose="020B0503020204020204" pitchFamily="34" charset="-122"/>
                <a:ea typeface="微软雅黑" panose="020B0503020204020204" pitchFamily="34" charset="-122"/>
              </a:rPr>
              <a:t>与保留的</a:t>
            </a:r>
            <a:r>
              <a:rPr lang="en-US" altLang="zh-CN" sz="1900">
                <a:solidFill>
                  <a:srgbClr val="CC3300"/>
                </a:solidFill>
                <a:latin typeface="微软雅黑" panose="020B0503020204020204" pitchFamily="34" charset="-122"/>
                <a:ea typeface="微软雅黑" panose="020B0503020204020204" pitchFamily="34" charset="-122"/>
              </a:rPr>
              <a:t>EBP</a:t>
            </a:r>
            <a:r>
              <a:rPr lang="zh-CN" altLang="en-US" sz="1900">
                <a:solidFill>
                  <a:srgbClr val="CC3300"/>
                </a:solidFill>
                <a:latin typeface="微软雅黑" panose="020B0503020204020204" pitchFamily="34" charset="-122"/>
                <a:ea typeface="微软雅黑" panose="020B0503020204020204" pitchFamily="34" charset="-122"/>
              </a:rPr>
              <a:t>之间）加入一个随机生成的特定值；</a:t>
            </a:r>
            <a:r>
              <a:rPr lang="zh-CN" altLang="en-US" sz="1900">
                <a:solidFill>
                  <a:srgbClr val="007635"/>
                </a:solidFill>
                <a:latin typeface="微软雅黑" panose="020B0503020204020204" pitchFamily="34" charset="-122"/>
                <a:ea typeface="微软雅黑" panose="020B0503020204020204" pitchFamily="34" charset="-122"/>
              </a:rPr>
              <a:t>在函数恢复阶段</a:t>
            </a:r>
            <a:r>
              <a:rPr lang="zh-CN" altLang="en-US" sz="1900">
                <a:solidFill>
                  <a:srgbClr val="CC3300"/>
                </a:solidFill>
                <a:latin typeface="微软雅黑" panose="020B0503020204020204" pitchFamily="34" charset="-122"/>
                <a:ea typeface="微软雅黑" panose="020B0503020204020204" pitchFamily="34" charset="-122"/>
              </a:rPr>
              <a:t>，在恢复寄存器并返回到调用函数前，先检查该值是否被改变。若改变则程序异常中止。</a:t>
            </a:r>
            <a:r>
              <a:rPr lang="zh-CN" altLang="en-US" sz="1900">
                <a:latin typeface="微软雅黑" panose="020B0503020204020204" pitchFamily="34" charset="-122"/>
                <a:ea typeface="微软雅黑" panose="020B0503020204020204" pitchFamily="34" charset="-122"/>
              </a:rPr>
              <a:t>因为插入在栈帧中的特定值是随机生成的，所以攻击者很难猜测出它是什么</a:t>
            </a:r>
          </a:p>
        </p:txBody>
      </p:sp>
      <p:sp>
        <p:nvSpPr>
          <p:cNvPr id="656389" name="Line 5">
            <a:extLst>
              <a:ext uri="{FF2B5EF4-FFF2-40B4-BE49-F238E27FC236}">
                <a16:creationId xmlns:a16="http://schemas.microsoft.com/office/drawing/2014/main" id="{E195C9D3-4CF7-4BE1-9770-FBA14B438634}"/>
              </a:ext>
            </a:extLst>
          </p:cNvPr>
          <p:cNvSpPr>
            <a:spLocks noChangeShapeType="1"/>
          </p:cNvSpPr>
          <p:nvPr/>
        </p:nvSpPr>
        <p:spPr bwMode="auto">
          <a:xfrm flipV="1">
            <a:off x="3897313" y="3114675"/>
            <a:ext cx="1800225" cy="1123950"/>
          </a:xfrm>
          <a:prstGeom prst="line">
            <a:avLst/>
          </a:prstGeom>
          <a:noFill/>
          <a:ln w="5715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6390" name="Line 6">
            <a:extLst>
              <a:ext uri="{FF2B5EF4-FFF2-40B4-BE49-F238E27FC236}">
                <a16:creationId xmlns:a16="http://schemas.microsoft.com/office/drawing/2014/main" id="{DEC549DD-EE75-4EBB-9558-B11CC058C45E}"/>
              </a:ext>
            </a:extLst>
          </p:cNvPr>
          <p:cNvSpPr>
            <a:spLocks noChangeShapeType="1"/>
          </p:cNvSpPr>
          <p:nvPr/>
        </p:nvSpPr>
        <p:spPr bwMode="auto">
          <a:xfrm>
            <a:off x="5607050" y="3114675"/>
            <a:ext cx="20701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6387">
                                            <p:txEl>
                                              <p:pRg st="1" end="1"/>
                                            </p:txEl>
                                          </p:spTgt>
                                        </p:tgtEl>
                                        <p:attrNameLst>
                                          <p:attrName>style.visibility</p:attrName>
                                        </p:attrNameLst>
                                      </p:cBhvr>
                                      <p:to>
                                        <p:strVal val="visible"/>
                                      </p:to>
                                    </p:set>
                                    <p:animEffect transition="in" filter="blinds(horizontal)">
                                      <p:cBhvr>
                                        <p:cTn id="7" dur="500"/>
                                        <p:tgtEl>
                                          <p:spTgt spid="6563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56387">
                                            <p:txEl>
                                              <p:pRg st="2" end="2"/>
                                            </p:txEl>
                                          </p:spTgt>
                                        </p:tgtEl>
                                        <p:attrNameLst>
                                          <p:attrName>style.visibility</p:attrName>
                                        </p:attrNameLst>
                                      </p:cBhvr>
                                      <p:to>
                                        <p:strVal val="visible"/>
                                      </p:to>
                                    </p:set>
                                    <p:animEffect transition="in" filter="blinds(horizontal)">
                                      <p:cBhvr>
                                        <p:cTn id="12" dur="500"/>
                                        <p:tgtEl>
                                          <p:spTgt spid="6563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56387">
                                            <p:txEl>
                                              <p:pRg st="3" end="3"/>
                                            </p:txEl>
                                          </p:spTgt>
                                        </p:tgtEl>
                                        <p:attrNameLst>
                                          <p:attrName>style.visibility</p:attrName>
                                        </p:attrNameLst>
                                      </p:cBhvr>
                                      <p:to>
                                        <p:strVal val="visible"/>
                                      </p:to>
                                    </p:set>
                                    <p:animEffect transition="in" filter="blinds(horizontal)">
                                      <p:cBhvr>
                                        <p:cTn id="17" dur="500"/>
                                        <p:tgtEl>
                                          <p:spTgt spid="65638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56388"/>
                                        </p:tgtEl>
                                        <p:attrNameLst>
                                          <p:attrName>style.visibility</p:attrName>
                                        </p:attrNameLst>
                                      </p:cBhvr>
                                      <p:to>
                                        <p:strVal val="visible"/>
                                      </p:to>
                                    </p:set>
                                    <p:animEffect transition="in" filter="blinds(horizontal)">
                                      <p:cBhvr>
                                        <p:cTn id="22" dur="500"/>
                                        <p:tgtEl>
                                          <p:spTgt spid="6563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56389"/>
                                        </p:tgtEl>
                                        <p:attrNameLst>
                                          <p:attrName>style.visibility</p:attrName>
                                        </p:attrNameLst>
                                      </p:cBhvr>
                                      <p:to>
                                        <p:strVal val="visible"/>
                                      </p:to>
                                    </p:set>
                                    <p:animEffect transition="in" filter="blinds(horizontal)">
                                      <p:cBhvr>
                                        <p:cTn id="27" dur="500"/>
                                        <p:tgtEl>
                                          <p:spTgt spid="6563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56390"/>
                                        </p:tgtEl>
                                        <p:attrNameLst>
                                          <p:attrName>style.visibility</p:attrName>
                                        </p:attrNameLst>
                                      </p:cBhvr>
                                      <p:to>
                                        <p:strVal val="visible"/>
                                      </p:to>
                                    </p:set>
                                    <p:animEffect transition="in" filter="blinds(horizontal)">
                                      <p:cBhvr>
                                        <p:cTn id="32" dur="500"/>
                                        <p:tgtEl>
                                          <p:spTgt spid="65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a:extLst>
              <a:ext uri="{FF2B5EF4-FFF2-40B4-BE49-F238E27FC236}">
                <a16:creationId xmlns:a16="http://schemas.microsoft.com/office/drawing/2014/main" id="{48F77043-9926-4382-9F0F-94763FEBECB4}"/>
              </a:ext>
            </a:extLst>
          </p:cNvPr>
          <p:cNvSpPr>
            <a:spLocks noGrp="1" noChangeArrowheads="1"/>
          </p:cNvSpPr>
          <p:nvPr>
            <p:ph type="title"/>
          </p:nvPr>
        </p:nvSpPr>
        <p:spPr>
          <a:xfrm>
            <a:off x="457200" y="53975"/>
            <a:ext cx="8229600" cy="561975"/>
          </a:xfrm>
        </p:spPr>
        <p:txBody>
          <a:bodyPr/>
          <a:lstStyle/>
          <a:p>
            <a:r>
              <a:rPr lang="zh-CN" altLang="en-US" sz="3600"/>
              <a:t>缓冲区溢出攻击的防范（自学）</a:t>
            </a:r>
          </a:p>
        </p:txBody>
      </p:sp>
      <p:sp>
        <p:nvSpPr>
          <p:cNvPr id="657411" name="Rectangle 3">
            <a:extLst>
              <a:ext uri="{FF2B5EF4-FFF2-40B4-BE49-F238E27FC236}">
                <a16:creationId xmlns:a16="http://schemas.microsoft.com/office/drawing/2014/main" id="{9F21C1E2-0629-4E2E-926A-BD3C5DDE0A5C}"/>
              </a:ext>
            </a:extLst>
          </p:cNvPr>
          <p:cNvSpPr>
            <a:spLocks noGrp="1" noChangeArrowheads="1"/>
          </p:cNvSpPr>
          <p:nvPr>
            <p:ph type="body" idx="1"/>
          </p:nvPr>
        </p:nvSpPr>
        <p:spPr/>
        <p:txBody>
          <a:bodyPr/>
          <a:lstStyle/>
          <a:p>
            <a:r>
              <a:rPr lang="zh-CN" altLang="en-US">
                <a:latin typeface="微软雅黑" panose="020B0503020204020204" pitchFamily="34" charset="-122"/>
                <a:ea typeface="微软雅黑" panose="020B0503020204020204" pitchFamily="34" charset="-122"/>
              </a:rPr>
              <a:t>可执行代码区域限制</a:t>
            </a:r>
          </a:p>
          <a:p>
            <a:pPr lvl="1"/>
            <a:r>
              <a:rPr lang="zh-CN" altLang="en-US">
                <a:latin typeface="微软雅黑" panose="020B0503020204020204" pitchFamily="34" charset="-122"/>
                <a:ea typeface="微软雅黑" panose="020B0503020204020204" pitchFamily="34" charset="-122"/>
              </a:rPr>
              <a:t>通过</a:t>
            </a:r>
            <a:r>
              <a:rPr lang="zh-CN" altLang="en-US">
                <a:solidFill>
                  <a:srgbClr val="FF3300"/>
                </a:solidFill>
                <a:latin typeface="微软雅黑" panose="020B0503020204020204" pitchFamily="34" charset="-122"/>
                <a:ea typeface="微软雅黑" panose="020B0503020204020204" pitchFamily="34" charset="-122"/>
              </a:rPr>
              <a:t>将程序栈区和堆区设置为不可执行</a:t>
            </a:r>
            <a:r>
              <a:rPr lang="zh-CN" altLang="en-US">
                <a:latin typeface="微软雅黑" panose="020B0503020204020204" pitchFamily="34" charset="-122"/>
                <a:ea typeface="微软雅黑" panose="020B0503020204020204" pitchFamily="34" charset="-122"/>
              </a:rPr>
              <a:t>，从而使得攻击者不可能执行被植入在输入缓冲区的代码，这种技术也被称为</a:t>
            </a:r>
            <a:r>
              <a:rPr lang="zh-CN" altLang="en-US">
                <a:solidFill>
                  <a:srgbClr val="CC3300"/>
                </a:solidFill>
                <a:latin typeface="微软雅黑" panose="020B0503020204020204" pitchFamily="34" charset="-122"/>
                <a:ea typeface="微软雅黑" panose="020B0503020204020204" pitchFamily="34" charset="-122"/>
              </a:rPr>
              <a:t>非执行的缓冲区技术</a:t>
            </a:r>
            <a:r>
              <a:rPr lang="zh-CN" altLang="en-US">
                <a:latin typeface="微软雅黑" panose="020B0503020204020204" pitchFamily="34" charset="-122"/>
                <a:ea typeface="微软雅黑" panose="020B0503020204020204" pitchFamily="34" charset="-122"/>
              </a:rPr>
              <a:t>。</a:t>
            </a:r>
          </a:p>
          <a:p>
            <a:pPr lvl="1"/>
            <a:r>
              <a:rPr lang="zh-CN" altLang="en-US">
                <a:latin typeface="微软雅黑" panose="020B0503020204020204" pitchFamily="34" charset="-122"/>
                <a:ea typeface="微软雅黑" panose="020B0503020204020204" pitchFamily="34" charset="-122"/>
              </a:rPr>
              <a:t>早期</a:t>
            </a:r>
            <a:r>
              <a:rPr lang="en-US" altLang="zh-CN">
                <a:latin typeface="微软雅黑" panose="020B0503020204020204" pitchFamily="34" charset="-122"/>
                <a:ea typeface="微软雅黑" panose="020B0503020204020204" pitchFamily="34" charset="-122"/>
              </a:rPr>
              <a:t>Unix</a:t>
            </a:r>
            <a:r>
              <a:rPr lang="zh-CN" altLang="en-US">
                <a:latin typeface="微软雅黑" panose="020B0503020204020204" pitchFamily="34" charset="-122"/>
                <a:ea typeface="微软雅黑" panose="020B0503020204020204" pitchFamily="34" charset="-122"/>
              </a:rPr>
              <a:t>系统只有代码段的访问属性是可执行，其他区域的访问属性是可读或可读可写。但是，近来</a:t>
            </a:r>
            <a:r>
              <a:rPr lang="en-US" altLang="zh-CN">
                <a:latin typeface="微软雅黑" panose="020B0503020204020204" pitchFamily="34" charset="-122"/>
                <a:ea typeface="微软雅黑" panose="020B0503020204020204" pitchFamily="34" charset="-122"/>
              </a:rPr>
              <a:t>Unix</a:t>
            </a:r>
            <a:r>
              <a:rPr lang="zh-CN" altLang="en-US">
                <a:latin typeface="微软雅黑" panose="020B0503020204020204" pitchFamily="34" charset="-122"/>
                <a:ea typeface="微软雅黑" panose="020B0503020204020204" pitchFamily="34" charset="-122"/>
              </a:rPr>
              <a:t>和</a:t>
            </a:r>
            <a:r>
              <a:rPr lang="en-US" altLang="zh-CN">
                <a:latin typeface="微软雅黑" panose="020B0503020204020204" pitchFamily="34" charset="-122"/>
                <a:ea typeface="微软雅黑" panose="020B0503020204020204" pitchFamily="34" charset="-122"/>
              </a:rPr>
              <a:t>Windows</a:t>
            </a:r>
            <a:r>
              <a:rPr lang="zh-CN" altLang="en-US">
                <a:latin typeface="微软雅黑" panose="020B0503020204020204" pitchFamily="34" charset="-122"/>
                <a:ea typeface="微软雅黑" panose="020B0503020204020204" pitchFamily="34" charset="-122"/>
              </a:rPr>
              <a:t>系统由于要实现更好的性能和功能，允许在栈段中动态地加入可执行代码，这是</a:t>
            </a:r>
            <a:r>
              <a:rPr lang="zh-CN" altLang="en-US">
                <a:solidFill>
                  <a:srgbClr val="CC3300"/>
                </a:solidFill>
                <a:latin typeface="微软雅黑" panose="020B0503020204020204" pitchFamily="34" charset="-122"/>
                <a:ea typeface="微软雅黑" panose="020B0503020204020204" pitchFamily="34" charset="-122"/>
              </a:rPr>
              <a:t>缓冲区溢出的根源</a:t>
            </a:r>
            <a:r>
              <a:rPr lang="zh-CN" altLang="en-US">
                <a:latin typeface="微软雅黑" panose="020B0503020204020204" pitchFamily="34" charset="-122"/>
                <a:ea typeface="微软雅黑" panose="020B0503020204020204" pitchFamily="34" charset="-122"/>
              </a:rPr>
              <a:t>。</a:t>
            </a:r>
          </a:p>
          <a:p>
            <a:pPr lvl="1"/>
            <a:r>
              <a:rPr lang="zh-CN" altLang="en-US">
                <a:latin typeface="微软雅黑" panose="020B0503020204020204" pitchFamily="34" charset="-122"/>
                <a:ea typeface="微软雅黑" panose="020B0503020204020204" pitchFamily="34" charset="-122"/>
              </a:rPr>
              <a:t>为保持程序兼容性，不可能使所有数据段都设置成不可执行。不过，</a:t>
            </a:r>
            <a:r>
              <a:rPr lang="zh-CN" altLang="en-US">
                <a:solidFill>
                  <a:srgbClr val="FF3300"/>
                </a:solidFill>
                <a:latin typeface="微软雅黑" panose="020B0503020204020204" pitchFamily="34" charset="-122"/>
                <a:ea typeface="微软雅黑" panose="020B0503020204020204" pitchFamily="34" charset="-122"/>
              </a:rPr>
              <a:t>可以将动态的栈段设置为不可执行</a:t>
            </a:r>
            <a:r>
              <a:rPr lang="zh-CN" altLang="en-US">
                <a:latin typeface="微软雅黑" panose="020B0503020204020204" pitchFamily="34" charset="-122"/>
                <a:ea typeface="微软雅黑" panose="020B0503020204020204" pitchFamily="34" charset="-122"/>
              </a:rPr>
              <a:t>，这样，既保证程序的兼容性，又可以有效防止把代码植入栈（自动变量缓冲区）的溢出攻击。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7411">
                                            <p:txEl>
                                              <p:pRg st="1" end="1"/>
                                            </p:txEl>
                                          </p:spTgt>
                                        </p:tgtEl>
                                        <p:attrNameLst>
                                          <p:attrName>style.visibility</p:attrName>
                                        </p:attrNameLst>
                                      </p:cBhvr>
                                      <p:to>
                                        <p:strVal val="visible"/>
                                      </p:to>
                                    </p:set>
                                    <p:animEffect transition="in" filter="blinds(horizontal)">
                                      <p:cBhvr>
                                        <p:cTn id="7" dur="500"/>
                                        <p:tgtEl>
                                          <p:spTgt spid="6574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57411">
                                            <p:txEl>
                                              <p:pRg st="2" end="2"/>
                                            </p:txEl>
                                          </p:spTgt>
                                        </p:tgtEl>
                                        <p:attrNameLst>
                                          <p:attrName>style.visibility</p:attrName>
                                        </p:attrNameLst>
                                      </p:cBhvr>
                                      <p:to>
                                        <p:strVal val="visible"/>
                                      </p:to>
                                    </p:set>
                                    <p:animEffect transition="in" filter="blinds(horizontal)">
                                      <p:cBhvr>
                                        <p:cTn id="12" dur="500"/>
                                        <p:tgtEl>
                                          <p:spTgt spid="6574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57411">
                                            <p:txEl>
                                              <p:pRg st="3" end="3"/>
                                            </p:txEl>
                                          </p:spTgt>
                                        </p:tgtEl>
                                        <p:attrNameLst>
                                          <p:attrName>style.visibility</p:attrName>
                                        </p:attrNameLst>
                                      </p:cBhvr>
                                      <p:to>
                                        <p:strVal val="visible"/>
                                      </p:to>
                                    </p:set>
                                    <p:animEffect transition="in" filter="blinds(horizontal)">
                                      <p:cBhvr>
                                        <p:cTn id="17" dur="500"/>
                                        <p:tgtEl>
                                          <p:spTgt spid="6574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a:extLst>
              <a:ext uri="{FF2B5EF4-FFF2-40B4-BE49-F238E27FC236}">
                <a16:creationId xmlns:a16="http://schemas.microsoft.com/office/drawing/2014/main" id="{6D030269-31B2-4475-88CE-6A5F1B2F6C65}"/>
              </a:ext>
            </a:extLst>
          </p:cNvPr>
          <p:cNvSpPr>
            <a:spLocks noGrp="1" noChangeArrowheads="1"/>
          </p:cNvSpPr>
          <p:nvPr>
            <p:ph type="title"/>
          </p:nvPr>
        </p:nvSpPr>
        <p:spPr>
          <a:xfrm>
            <a:off x="476250" y="98425"/>
            <a:ext cx="8229600" cy="561975"/>
          </a:xfrm>
        </p:spPr>
        <p:txBody>
          <a:bodyPr/>
          <a:lstStyle/>
          <a:p>
            <a:r>
              <a:rPr lang="en-US" altLang="zh-CN" sz="3600"/>
              <a:t>X86-64</a:t>
            </a:r>
            <a:r>
              <a:rPr lang="zh-CN" altLang="en-US" sz="3600"/>
              <a:t>架构（自学）</a:t>
            </a:r>
          </a:p>
        </p:txBody>
      </p:sp>
      <p:sp>
        <p:nvSpPr>
          <p:cNvPr id="658435" name="Rectangle 3">
            <a:extLst>
              <a:ext uri="{FF2B5EF4-FFF2-40B4-BE49-F238E27FC236}">
                <a16:creationId xmlns:a16="http://schemas.microsoft.com/office/drawing/2014/main" id="{2F8612DC-FF0E-4BE0-941E-B057FC9882E7}"/>
              </a:ext>
            </a:extLst>
          </p:cNvPr>
          <p:cNvSpPr>
            <a:spLocks noGrp="1" noChangeArrowheads="1"/>
          </p:cNvSpPr>
          <p:nvPr>
            <p:ph type="body" idx="1"/>
          </p:nvPr>
        </p:nvSpPr>
        <p:spPr>
          <a:xfrm>
            <a:off x="296863" y="836613"/>
            <a:ext cx="8324850" cy="5788025"/>
          </a:xfrm>
        </p:spPr>
        <p:txBody>
          <a:bodyPr/>
          <a:lstStyle/>
          <a:p>
            <a:r>
              <a:rPr lang="zh-CN" altLang="en-US">
                <a:latin typeface="微软雅黑" panose="020B0503020204020204" pitchFamily="34" charset="-122"/>
                <a:ea typeface="微软雅黑" panose="020B0503020204020204" pitchFamily="34" charset="-122"/>
              </a:rPr>
              <a:t>背景</a:t>
            </a:r>
          </a:p>
          <a:p>
            <a:pPr lvl="1">
              <a:spcBef>
                <a:spcPct val="40000"/>
              </a:spcBef>
            </a:pPr>
            <a:r>
              <a:rPr lang="en-US" altLang="zh-CN" sz="2200">
                <a:solidFill>
                  <a:srgbClr val="FF3300"/>
                </a:solidFill>
                <a:latin typeface="微软雅黑" panose="020B0503020204020204" pitchFamily="34" charset="-122"/>
                <a:ea typeface="微软雅黑" panose="020B0503020204020204" pitchFamily="34" charset="-122"/>
              </a:rPr>
              <a:t>Intel</a:t>
            </a:r>
            <a:r>
              <a:rPr lang="zh-CN" altLang="en-US" sz="2200">
                <a:latin typeface="微软雅黑" panose="020B0503020204020204" pitchFamily="34" charset="-122"/>
                <a:ea typeface="微软雅黑" panose="020B0503020204020204" pitchFamily="34" charset="-122"/>
              </a:rPr>
              <a:t>最早推出的</a:t>
            </a:r>
            <a:r>
              <a:rPr lang="en-US" altLang="zh-CN" sz="2200">
                <a:latin typeface="微软雅黑" panose="020B0503020204020204" pitchFamily="34" charset="-122"/>
                <a:ea typeface="微软雅黑" panose="020B0503020204020204" pitchFamily="34" charset="-122"/>
              </a:rPr>
              <a:t>64</a:t>
            </a:r>
            <a:r>
              <a:rPr lang="zh-CN" altLang="en-US" sz="2200">
                <a:latin typeface="微软雅黑" panose="020B0503020204020204" pitchFamily="34" charset="-122"/>
                <a:ea typeface="微软雅黑" panose="020B0503020204020204" pitchFamily="34" charset="-122"/>
              </a:rPr>
              <a:t>位架构是基于超长指令字</a:t>
            </a:r>
            <a:r>
              <a:rPr lang="en-US" altLang="zh-CN" sz="2200">
                <a:solidFill>
                  <a:srgbClr val="CC3300"/>
                </a:solidFill>
                <a:latin typeface="微软雅黑" panose="020B0503020204020204" pitchFamily="34" charset="-122"/>
                <a:ea typeface="微软雅黑" panose="020B0503020204020204" pitchFamily="34" charset="-122"/>
              </a:rPr>
              <a:t>VLIW</a:t>
            </a:r>
            <a:r>
              <a:rPr lang="zh-CN" altLang="en-US" sz="2200">
                <a:latin typeface="微软雅黑" panose="020B0503020204020204" pitchFamily="34" charset="-122"/>
                <a:ea typeface="微软雅黑" panose="020B0503020204020204" pitchFamily="34" charset="-122"/>
              </a:rPr>
              <a:t>技术的</a:t>
            </a:r>
            <a:r>
              <a:rPr lang="en-US" altLang="zh-CN" sz="2200">
                <a:solidFill>
                  <a:srgbClr val="CC3300"/>
                </a:solidFill>
                <a:latin typeface="微软雅黑" panose="020B0503020204020204" pitchFamily="34" charset="-122"/>
                <a:ea typeface="微软雅黑" panose="020B0503020204020204" pitchFamily="34" charset="-122"/>
              </a:rPr>
              <a:t>IA-64</a:t>
            </a:r>
            <a:r>
              <a:rPr lang="zh-CN" altLang="en-US" sz="2200">
                <a:solidFill>
                  <a:srgbClr val="CC3300"/>
                </a:solidFill>
                <a:latin typeface="微软雅黑" panose="020B0503020204020204" pitchFamily="34" charset="-122"/>
                <a:ea typeface="微软雅黑" panose="020B0503020204020204" pitchFamily="34" charset="-122"/>
              </a:rPr>
              <a:t>体系结构</a:t>
            </a:r>
            <a:r>
              <a:rPr lang="zh-CN" altLang="en-US" sz="2200">
                <a:latin typeface="微软雅黑" panose="020B0503020204020204" pitchFamily="34" charset="-122"/>
                <a:ea typeface="微软雅黑" panose="020B0503020204020204" pitchFamily="34" charset="-122"/>
              </a:rPr>
              <a:t>，</a:t>
            </a:r>
            <a:r>
              <a:rPr lang="en-US" altLang="zh-CN" sz="2200">
                <a:latin typeface="微软雅黑" panose="020B0503020204020204" pitchFamily="34" charset="-122"/>
                <a:ea typeface="微软雅黑" panose="020B0503020204020204" pitchFamily="34" charset="-122"/>
              </a:rPr>
              <a:t>Intel </a:t>
            </a:r>
            <a:r>
              <a:rPr lang="zh-CN" altLang="en-US" sz="2200">
                <a:latin typeface="微软雅黑" panose="020B0503020204020204" pitchFamily="34" charset="-122"/>
                <a:ea typeface="微软雅黑" panose="020B0503020204020204" pitchFamily="34" charset="-122"/>
              </a:rPr>
              <a:t>称其为显式并行指令计算机</a:t>
            </a:r>
            <a:r>
              <a:rPr lang="en-US" altLang="zh-CN" sz="2200">
                <a:latin typeface="微软雅黑" panose="020B0503020204020204" pitchFamily="34" charset="-122"/>
                <a:ea typeface="微软雅黑" panose="020B0503020204020204" pitchFamily="34" charset="-122"/>
              </a:rPr>
              <a:t>EPIC</a:t>
            </a:r>
            <a:r>
              <a:rPr lang="zh-CN" altLang="en-US" sz="2200">
                <a:latin typeface="微软雅黑" panose="020B0503020204020204" pitchFamily="34" charset="-122"/>
                <a:ea typeface="微软雅黑" panose="020B0503020204020204" pitchFamily="34" charset="-122"/>
              </a:rPr>
              <a:t> （</a:t>
            </a:r>
            <a:r>
              <a:rPr lang="en-US" altLang="zh-CN" sz="2200">
                <a:latin typeface="微软雅黑" panose="020B0503020204020204" pitchFamily="34" charset="-122"/>
                <a:ea typeface="微软雅黑" panose="020B0503020204020204" pitchFamily="34" charset="-122"/>
              </a:rPr>
              <a:t>Explicitly Parallel Instruction Computer</a:t>
            </a:r>
            <a:r>
              <a:rPr lang="zh-CN" altLang="en-US" sz="2200">
                <a:latin typeface="微软雅黑" panose="020B0503020204020204" pitchFamily="34" charset="-122"/>
                <a:ea typeface="微软雅黑" panose="020B0503020204020204" pitchFamily="34" charset="-122"/>
              </a:rPr>
              <a:t>）。安腾和安腾</a:t>
            </a:r>
            <a:r>
              <a:rPr lang="en-US" altLang="zh-CN" sz="2200">
                <a:latin typeface="微软雅黑" panose="020B0503020204020204" pitchFamily="34" charset="-122"/>
                <a:ea typeface="微软雅黑" panose="020B0503020204020204" pitchFamily="34" charset="-122"/>
              </a:rPr>
              <a:t>2</a:t>
            </a:r>
            <a:r>
              <a:rPr lang="zh-CN" altLang="en-US" sz="2200">
                <a:latin typeface="微软雅黑" panose="020B0503020204020204" pitchFamily="34" charset="-122"/>
                <a:ea typeface="微软雅黑" panose="020B0503020204020204" pitchFamily="34" charset="-122"/>
              </a:rPr>
              <a:t>分别在</a:t>
            </a:r>
            <a:r>
              <a:rPr lang="en-US" altLang="zh-CN" sz="2200">
                <a:latin typeface="微软雅黑" panose="020B0503020204020204" pitchFamily="34" charset="-122"/>
                <a:ea typeface="微软雅黑" panose="020B0503020204020204" pitchFamily="34" charset="-122"/>
              </a:rPr>
              <a:t>2000</a:t>
            </a:r>
            <a:r>
              <a:rPr lang="zh-CN" altLang="en-US" sz="2200">
                <a:latin typeface="微软雅黑" panose="020B0503020204020204" pitchFamily="34" charset="-122"/>
                <a:ea typeface="微软雅黑" panose="020B0503020204020204" pitchFamily="34" charset="-122"/>
              </a:rPr>
              <a:t>年和</a:t>
            </a:r>
            <a:r>
              <a:rPr lang="en-US" altLang="zh-CN" sz="2200">
                <a:latin typeface="微软雅黑" panose="020B0503020204020204" pitchFamily="34" charset="-122"/>
                <a:ea typeface="微软雅黑" panose="020B0503020204020204" pitchFamily="34" charset="-122"/>
              </a:rPr>
              <a:t>2002</a:t>
            </a:r>
            <a:r>
              <a:rPr lang="zh-CN" altLang="en-US" sz="2200">
                <a:latin typeface="微软雅黑" panose="020B0503020204020204" pitchFamily="34" charset="-122"/>
                <a:ea typeface="微软雅黑" panose="020B0503020204020204" pitchFamily="34" charset="-122"/>
              </a:rPr>
              <a:t>年问世，它们是</a:t>
            </a:r>
            <a:r>
              <a:rPr lang="en-US" altLang="zh-CN" sz="2200">
                <a:latin typeface="微软雅黑" panose="020B0503020204020204" pitchFamily="34" charset="-122"/>
                <a:ea typeface="微软雅黑" panose="020B0503020204020204" pitchFamily="34" charset="-122"/>
              </a:rPr>
              <a:t>IA-64</a:t>
            </a:r>
            <a:r>
              <a:rPr lang="zh-CN" altLang="en-US" sz="2200">
                <a:latin typeface="微软雅黑" panose="020B0503020204020204" pitchFamily="34" charset="-122"/>
                <a:ea typeface="微软雅黑" panose="020B0503020204020204" pitchFamily="34" charset="-122"/>
              </a:rPr>
              <a:t>体系结构的最早的具体实现。 </a:t>
            </a:r>
          </a:p>
          <a:p>
            <a:pPr lvl="1">
              <a:spcBef>
                <a:spcPct val="40000"/>
              </a:spcBef>
            </a:pPr>
            <a:r>
              <a:rPr lang="en-US" altLang="zh-CN" sz="2200">
                <a:solidFill>
                  <a:srgbClr val="FF3300"/>
                </a:solidFill>
                <a:latin typeface="微软雅黑" panose="020B0503020204020204" pitchFamily="34" charset="-122"/>
                <a:ea typeface="微软雅黑" panose="020B0503020204020204" pitchFamily="34" charset="-122"/>
              </a:rPr>
              <a:t>AMD</a:t>
            </a:r>
            <a:r>
              <a:rPr lang="zh-CN" altLang="en-US" sz="2200">
                <a:solidFill>
                  <a:srgbClr val="FF3300"/>
                </a:solidFill>
                <a:latin typeface="微软雅黑" panose="020B0503020204020204" pitchFamily="34" charset="-122"/>
                <a:ea typeface="微软雅黑" panose="020B0503020204020204" pitchFamily="34" charset="-122"/>
              </a:rPr>
              <a:t>公司</a:t>
            </a:r>
            <a:r>
              <a:rPr lang="zh-CN" altLang="en-US" sz="2200">
                <a:latin typeface="微软雅黑" panose="020B0503020204020204" pitchFamily="34" charset="-122"/>
                <a:ea typeface="微软雅黑" panose="020B0503020204020204" pitchFamily="34" charset="-122"/>
              </a:rPr>
              <a:t>利用</a:t>
            </a:r>
            <a:r>
              <a:rPr lang="en-US" altLang="zh-CN" sz="2200">
                <a:latin typeface="微软雅黑" panose="020B0503020204020204" pitchFamily="34" charset="-122"/>
                <a:ea typeface="微软雅黑" panose="020B0503020204020204" pitchFamily="34" charset="-122"/>
              </a:rPr>
              <a:t>Intel</a:t>
            </a:r>
            <a:r>
              <a:rPr lang="zh-CN" altLang="en-US" sz="2200">
                <a:latin typeface="微软雅黑" panose="020B0503020204020204" pitchFamily="34" charset="-122"/>
                <a:ea typeface="微软雅黑" panose="020B0503020204020204" pitchFamily="34" charset="-122"/>
              </a:rPr>
              <a:t>在</a:t>
            </a:r>
            <a:r>
              <a:rPr lang="en-US" altLang="zh-CN" sz="2200">
                <a:latin typeface="微软雅黑" panose="020B0503020204020204" pitchFamily="34" charset="-122"/>
                <a:ea typeface="微软雅黑" panose="020B0503020204020204" pitchFamily="34" charset="-122"/>
              </a:rPr>
              <a:t>IA-64</a:t>
            </a:r>
            <a:r>
              <a:rPr lang="zh-CN" altLang="en-US" sz="2200">
                <a:latin typeface="微软雅黑" panose="020B0503020204020204" pitchFamily="34" charset="-122"/>
                <a:ea typeface="微软雅黑" panose="020B0503020204020204" pitchFamily="34" charset="-122"/>
              </a:rPr>
              <a:t>架构上的失败，抢先在</a:t>
            </a:r>
            <a:r>
              <a:rPr lang="en-US" altLang="zh-CN" sz="2200">
                <a:latin typeface="微软雅黑" panose="020B0503020204020204" pitchFamily="34" charset="-122"/>
                <a:ea typeface="微软雅黑" panose="020B0503020204020204" pitchFamily="34" charset="-122"/>
              </a:rPr>
              <a:t>2003</a:t>
            </a:r>
            <a:r>
              <a:rPr lang="zh-CN" altLang="en-US" sz="2200">
                <a:latin typeface="微软雅黑" panose="020B0503020204020204" pitchFamily="34" charset="-122"/>
                <a:ea typeface="微软雅黑" panose="020B0503020204020204" pitchFamily="34" charset="-122"/>
              </a:rPr>
              <a:t>年推出兼容</a:t>
            </a:r>
            <a:r>
              <a:rPr lang="en-US" altLang="zh-CN" sz="2200">
                <a:latin typeface="微软雅黑" panose="020B0503020204020204" pitchFamily="34" charset="-122"/>
                <a:ea typeface="微软雅黑" panose="020B0503020204020204" pitchFamily="34" charset="-122"/>
              </a:rPr>
              <a:t>IA-32</a:t>
            </a:r>
            <a:r>
              <a:rPr lang="zh-CN" altLang="en-US" sz="2200">
                <a:latin typeface="微软雅黑" panose="020B0503020204020204" pitchFamily="34" charset="-122"/>
                <a:ea typeface="微软雅黑" panose="020B0503020204020204" pitchFamily="34" charset="-122"/>
              </a:rPr>
              <a:t>的</a:t>
            </a:r>
            <a:r>
              <a:rPr lang="en-US" altLang="zh-CN" sz="2200">
                <a:solidFill>
                  <a:srgbClr val="CC3300"/>
                </a:solidFill>
                <a:latin typeface="微软雅黑" panose="020B0503020204020204" pitchFamily="34" charset="-122"/>
                <a:ea typeface="微软雅黑" panose="020B0503020204020204" pitchFamily="34" charset="-122"/>
              </a:rPr>
              <a:t>64</a:t>
            </a:r>
            <a:r>
              <a:rPr lang="zh-CN" altLang="en-US" sz="2200">
                <a:solidFill>
                  <a:srgbClr val="CC3300"/>
                </a:solidFill>
                <a:latin typeface="微软雅黑" panose="020B0503020204020204" pitchFamily="34" charset="-122"/>
                <a:ea typeface="微软雅黑" panose="020B0503020204020204" pitchFamily="34" charset="-122"/>
              </a:rPr>
              <a:t>位版本指令集</a:t>
            </a:r>
            <a:r>
              <a:rPr lang="en-US" altLang="zh-CN" sz="2200">
                <a:solidFill>
                  <a:srgbClr val="CC3300"/>
                </a:solidFill>
                <a:latin typeface="微软雅黑" panose="020B0503020204020204" pitchFamily="34" charset="-122"/>
                <a:ea typeface="微软雅黑" panose="020B0503020204020204" pitchFamily="34" charset="-122"/>
              </a:rPr>
              <a:t>x86-64</a:t>
            </a:r>
            <a:r>
              <a:rPr lang="zh-CN" altLang="en-US" sz="2200">
                <a:latin typeface="微软雅黑" panose="020B0503020204020204" pitchFamily="34" charset="-122"/>
                <a:ea typeface="微软雅黑" panose="020B0503020204020204" pitchFamily="34" charset="-122"/>
              </a:rPr>
              <a:t>，</a:t>
            </a:r>
            <a:r>
              <a:rPr lang="en-US" altLang="zh-CN" sz="2200">
                <a:latin typeface="微软雅黑" panose="020B0503020204020204" pitchFamily="34" charset="-122"/>
                <a:ea typeface="微软雅黑" panose="020B0503020204020204" pitchFamily="34" charset="-122"/>
              </a:rPr>
              <a:t>AMD</a:t>
            </a:r>
            <a:r>
              <a:rPr lang="zh-CN" altLang="en-US" sz="2200">
                <a:latin typeface="微软雅黑" panose="020B0503020204020204" pitchFamily="34" charset="-122"/>
                <a:ea typeface="微软雅黑" panose="020B0503020204020204" pitchFamily="34" charset="-122"/>
              </a:rPr>
              <a:t>获得了以前属于</a:t>
            </a:r>
            <a:r>
              <a:rPr lang="en-US" altLang="zh-CN" sz="2200">
                <a:latin typeface="微软雅黑" panose="020B0503020204020204" pitchFamily="34" charset="-122"/>
                <a:ea typeface="微软雅黑" panose="020B0503020204020204" pitchFamily="34" charset="-122"/>
              </a:rPr>
              <a:t>Intel</a:t>
            </a:r>
            <a:r>
              <a:rPr lang="zh-CN" altLang="en-US" sz="2200">
                <a:latin typeface="微软雅黑" panose="020B0503020204020204" pitchFamily="34" charset="-122"/>
                <a:ea typeface="微软雅黑" panose="020B0503020204020204" pitchFamily="34" charset="-122"/>
              </a:rPr>
              <a:t>的一些高端市场。</a:t>
            </a:r>
            <a:r>
              <a:rPr lang="en-US" altLang="zh-CN" sz="2200">
                <a:latin typeface="微软雅黑" panose="020B0503020204020204" pitchFamily="34" charset="-122"/>
                <a:ea typeface="微软雅黑" panose="020B0503020204020204" pitchFamily="34" charset="-122"/>
              </a:rPr>
              <a:t>AMD</a:t>
            </a:r>
            <a:r>
              <a:rPr lang="zh-CN" altLang="en-US" sz="2200">
                <a:latin typeface="微软雅黑" panose="020B0503020204020204" pitchFamily="34" charset="-122"/>
                <a:ea typeface="微软雅黑" panose="020B0503020204020204" pitchFamily="34" charset="-122"/>
              </a:rPr>
              <a:t>后来将</a:t>
            </a:r>
            <a:r>
              <a:rPr lang="en-US" altLang="zh-CN" sz="2200">
                <a:latin typeface="微软雅黑" panose="020B0503020204020204" pitchFamily="34" charset="-122"/>
                <a:ea typeface="微软雅黑" panose="020B0503020204020204" pitchFamily="34" charset="-122"/>
              </a:rPr>
              <a:t>x86-64</a:t>
            </a:r>
            <a:r>
              <a:rPr lang="zh-CN" altLang="en-US" sz="2200">
                <a:latin typeface="微软雅黑" panose="020B0503020204020204" pitchFamily="34" charset="-122"/>
                <a:ea typeface="微软雅黑" panose="020B0503020204020204" pitchFamily="34" charset="-122"/>
              </a:rPr>
              <a:t>更名为</a:t>
            </a:r>
            <a:r>
              <a:rPr lang="en-US" altLang="zh-CN" sz="2200">
                <a:solidFill>
                  <a:srgbClr val="CC3300"/>
                </a:solidFill>
                <a:latin typeface="微软雅黑" panose="020B0503020204020204" pitchFamily="34" charset="-122"/>
                <a:ea typeface="微软雅黑" panose="020B0503020204020204" pitchFamily="34" charset="-122"/>
              </a:rPr>
              <a:t>AMD64</a:t>
            </a:r>
            <a:r>
              <a:rPr lang="zh-CN" altLang="en-US" sz="2200">
                <a:latin typeface="微软雅黑" panose="020B0503020204020204" pitchFamily="34" charset="-122"/>
                <a:ea typeface="微软雅黑" panose="020B0503020204020204" pitchFamily="34" charset="-122"/>
              </a:rPr>
              <a:t>。</a:t>
            </a:r>
          </a:p>
          <a:p>
            <a:pPr lvl="1">
              <a:spcBef>
                <a:spcPct val="40000"/>
              </a:spcBef>
            </a:pPr>
            <a:r>
              <a:rPr lang="en-US" altLang="zh-CN" sz="2200">
                <a:latin typeface="微软雅黑" panose="020B0503020204020204" pitchFamily="34" charset="-122"/>
                <a:ea typeface="微软雅黑" panose="020B0503020204020204" pitchFamily="34" charset="-122"/>
              </a:rPr>
              <a:t>Intel</a:t>
            </a:r>
            <a:r>
              <a:rPr lang="zh-CN" altLang="en-US" sz="2200">
                <a:latin typeface="微软雅黑" panose="020B0503020204020204" pitchFamily="34" charset="-122"/>
                <a:ea typeface="微软雅黑" panose="020B0503020204020204" pitchFamily="34" charset="-122"/>
              </a:rPr>
              <a:t>在</a:t>
            </a:r>
            <a:r>
              <a:rPr lang="en-US" altLang="zh-CN" sz="2200">
                <a:latin typeface="微软雅黑" panose="020B0503020204020204" pitchFamily="34" charset="-122"/>
                <a:ea typeface="微软雅黑" panose="020B0503020204020204" pitchFamily="34" charset="-122"/>
              </a:rPr>
              <a:t>2004</a:t>
            </a:r>
            <a:r>
              <a:rPr lang="zh-CN" altLang="en-US" sz="2200">
                <a:latin typeface="微软雅黑" panose="020B0503020204020204" pitchFamily="34" charset="-122"/>
                <a:ea typeface="微软雅黑" panose="020B0503020204020204" pitchFamily="34" charset="-122"/>
              </a:rPr>
              <a:t>年推出</a:t>
            </a:r>
            <a:r>
              <a:rPr lang="en-US" altLang="zh-CN" sz="2200">
                <a:solidFill>
                  <a:srgbClr val="CC3300"/>
                </a:solidFill>
                <a:latin typeface="微软雅黑" panose="020B0503020204020204" pitchFamily="34" charset="-122"/>
                <a:ea typeface="微软雅黑" panose="020B0503020204020204" pitchFamily="34" charset="-122"/>
              </a:rPr>
              <a:t>IA32-EM64T</a:t>
            </a:r>
            <a:r>
              <a:rPr lang="zh-CN" altLang="en-US" sz="2200">
                <a:latin typeface="微软雅黑" panose="020B0503020204020204" pitchFamily="34" charset="-122"/>
                <a:ea typeface="微软雅黑" panose="020B0503020204020204" pitchFamily="34" charset="-122"/>
              </a:rPr>
              <a:t>，它支持</a:t>
            </a:r>
            <a:r>
              <a:rPr lang="en-US" altLang="zh-CN" sz="2200">
                <a:latin typeface="微软雅黑" panose="020B0503020204020204" pitchFamily="34" charset="-122"/>
                <a:ea typeface="微软雅黑" panose="020B0503020204020204" pitchFamily="34" charset="-122"/>
              </a:rPr>
              <a:t>x86-64</a:t>
            </a:r>
            <a:r>
              <a:rPr lang="zh-CN" altLang="en-US" sz="2200">
                <a:latin typeface="微软雅黑" panose="020B0503020204020204" pitchFamily="34" charset="-122"/>
                <a:ea typeface="微软雅黑" panose="020B0503020204020204" pitchFamily="34" charset="-122"/>
              </a:rPr>
              <a:t>指令集。</a:t>
            </a:r>
            <a:r>
              <a:rPr lang="en-US" altLang="zh-CN" sz="2200">
                <a:latin typeface="微软雅黑" panose="020B0503020204020204" pitchFamily="34" charset="-122"/>
                <a:ea typeface="微软雅黑" panose="020B0503020204020204" pitchFamily="34" charset="-122"/>
              </a:rPr>
              <a:t>Intel</a:t>
            </a:r>
            <a:r>
              <a:rPr lang="zh-CN" altLang="en-US" sz="2200">
                <a:latin typeface="微软雅黑" panose="020B0503020204020204" pitchFamily="34" charset="-122"/>
                <a:ea typeface="微软雅黑" panose="020B0503020204020204" pitchFamily="34" charset="-122"/>
              </a:rPr>
              <a:t>为了表示</a:t>
            </a:r>
            <a:r>
              <a:rPr lang="en-US" altLang="zh-CN" sz="2200">
                <a:latin typeface="微软雅黑" panose="020B0503020204020204" pitchFamily="34" charset="-122"/>
                <a:ea typeface="微软雅黑" panose="020B0503020204020204" pitchFamily="34" charset="-122"/>
              </a:rPr>
              <a:t>EM64T</a:t>
            </a:r>
            <a:r>
              <a:rPr lang="zh-CN" altLang="en-US" sz="2200">
                <a:latin typeface="微软雅黑" panose="020B0503020204020204" pitchFamily="34" charset="-122"/>
                <a:ea typeface="微软雅黑" panose="020B0503020204020204" pitchFamily="34" charset="-122"/>
              </a:rPr>
              <a:t>的</a:t>
            </a:r>
            <a:r>
              <a:rPr lang="en-US" altLang="zh-CN" sz="2200">
                <a:latin typeface="微软雅黑" panose="020B0503020204020204" pitchFamily="34" charset="-122"/>
                <a:ea typeface="微软雅黑" panose="020B0503020204020204" pitchFamily="34" charset="-122"/>
              </a:rPr>
              <a:t>64</a:t>
            </a:r>
            <a:r>
              <a:rPr lang="zh-CN" altLang="en-US" sz="2200">
                <a:latin typeface="微软雅黑" panose="020B0503020204020204" pitchFamily="34" charset="-122"/>
                <a:ea typeface="微软雅黑" panose="020B0503020204020204" pitchFamily="34" charset="-122"/>
              </a:rPr>
              <a:t>位模式特点，又使其与</a:t>
            </a:r>
            <a:r>
              <a:rPr lang="en-US" altLang="zh-CN" sz="2200">
                <a:latin typeface="微软雅黑" panose="020B0503020204020204" pitchFamily="34" charset="-122"/>
                <a:ea typeface="微软雅黑" panose="020B0503020204020204" pitchFamily="34" charset="-122"/>
              </a:rPr>
              <a:t>IA-64</a:t>
            </a:r>
            <a:r>
              <a:rPr lang="zh-CN" altLang="en-US" sz="2200">
                <a:latin typeface="微软雅黑" panose="020B0503020204020204" pitchFamily="34" charset="-122"/>
                <a:ea typeface="微软雅黑" panose="020B0503020204020204" pitchFamily="34" charset="-122"/>
              </a:rPr>
              <a:t>有所区别，</a:t>
            </a:r>
            <a:r>
              <a:rPr lang="en-US" altLang="zh-CN" sz="2200">
                <a:latin typeface="微软雅黑" panose="020B0503020204020204" pitchFamily="34" charset="-122"/>
                <a:ea typeface="微软雅黑" panose="020B0503020204020204" pitchFamily="34" charset="-122"/>
              </a:rPr>
              <a:t>2006</a:t>
            </a:r>
            <a:r>
              <a:rPr lang="zh-CN" altLang="en-US" sz="2200">
                <a:latin typeface="微软雅黑" panose="020B0503020204020204" pitchFamily="34" charset="-122"/>
                <a:ea typeface="微软雅黑" panose="020B0503020204020204" pitchFamily="34" charset="-122"/>
              </a:rPr>
              <a:t>年开始把</a:t>
            </a:r>
            <a:r>
              <a:rPr lang="en-US" altLang="zh-CN" sz="2200">
                <a:latin typeface="微软雅黑" panose="020B0503020204020204" pitchFamily="34" charset="-122"/>
                <a:ea typeface="微软雅黑" panose="020B0503020204020204" pitchFamily="34" charset="-122"/>
              </a:rPr>
              <a:t>EM64T</a:t>
            </a:r>
            <a:r>
              <a:rPr lang="zh-CN" altLang="en-US" sz="2200">
                <a:latin typeface="微软雅黑" panose="020B0503020204020204" pitchFamily="34" charset="-122"/>
                <a:ea typeface="微软雅黑" panose="020B0503020204020204" pitchFamily="34" charset="-122"/>
              </a:rPr>
              <a:t>改名为</a:t>
            </a:r>
            <a:r>
              <a:rPr lang="en-US" altLang="zh-CN" sz="2200">
                <a:solidFill>
                  <a:srgbClr val="CC3300"/>
                </a:solidFill>
                <a:latin typeface="微软雅黑" panose="020B0503020204020204" pitchFamily="34" charset="-122"/>
                <a:ea typeface="微软雅黑" panose="020B0503020204020204" pitchFamily="34" charset="-122"/>
              </a:rPr>
              <a:t>Intel 64</a:t>
            </a:r>
            <a:r>
              <a:rPr lang="zh-CN" altLang="en-US" sz="2200">
                <a:latin typeface="微软雅黑" panose="020B0503020204020204" pitchFamily="34" charset="-122"/>
                <a:ea typeface="微软雅黑" panose="020B0503020204020204" pitchFamily="34" charset="-122"/>
              </a:rPr>
              <a:t>。 </a:t>
            </a:r>
            <a:endParaRPr lang="zh-CN" altLang="en-US">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8435">
                                            <p:txEl>
                                              <p:pRg st="1" end="1"/>
                                            </p:txEl>
                                          </p:spTgt>
                                        </p:tgtEl>
                                        <p:attrNameLst>
                                          <p:attrName>style.visibility</p:attrName>
                                        </p:attrNameLst>
                                      </p:cBhvr>
                                      <p:to>
                                        <p:strVal val="visible"/>
                                      </p:to>
                                    </p:set>
                                    <p:animEffect transition="in" filter="blinds(horizontal)">
                                      <p:cBhvr>
                                        <p:cTn id="7" dur="500"/>
                                        <p:tgtEl>
                                          <p:spTgt spid="6584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58435">
                                            <p:txEl>
                                              <p:pRg st="2" end="2"/>
                                            </p:txEl>
                                          </p:spTgt>
                                        </p:tgtEl>
                                        <p:attrNameLst>
                                          <p:attrName>style.visibility</p:attrName>
                                        </p:attrNameLst>
                                      </p:cBhvr>
                                      <p:to>
                                        <p:strVal val="visible"/>
                                      </p:to>
                                    </p:set>
                                    <p:animEffect transition="in" filter="blinds(horizontal)">
                                      <p:cBhvr>
                                        <p:cTn id="12" dur="500"/>
                                        <p:tgtEl>
                                          <p:spTgt spid="65843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58435">
                                            <p:txEl>
                                              <p:pRg st="3" end="3"/>
                                            </p:txEl>
                                          </p:spTgt>
                                        </p:tgtEl>
                                        <p:attrNameLst>
                                          <p:attrName>style.visibility</p:attrName>
                                        </p:attrNameLst>
                                      </p:cBhvr>
                                      <p:to>
                                        <p:strVal val="visible"/>
                                      </p:to>
                                    </p:set>
                                    <p:animEffect transition="in" filter="blinds(horizontal)">
                                      <p:cBhvr>
                                        <p:cTn id="17" dur="500"/>
                                        <p:tgtEl>
                                          <p:spTgt spid="6584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8018" name="Picture 1026">
            <a:extLst>
              <a:ext uri="{FF2B5EF4-FFF2-40B4-BE49-F238E27FC236}">
                <a16:creationId xmlns:a16="http://schemas.microsoft.com/office/drawing/2014/main" id="{A59CD9D2-D531-494B-A57C-88CFE53F8E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863" y="998538"/>
            <a:ext cx="8229600" cy="524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8019" name="Rectangle 1027">
            <a:extLst>
              <a:ext uri="{FF2B5EF4-FFF2-40B4-BE49-F238E27FC236}">
                <a16:creationId xmlns:a16="http://schemas.microsoft.com/office/drawing/2014/main" id="{56510CA9-6195-480D-8886-989CA7449308}"/>
              </a:ext>
            </a:extLst>
          </p:cNvPr>
          <p:cNvSpPr>
            <a:spLocks noGrp="1" noChangeArrowheads="1"/>
          </p:cNvSpPr>
          <p:nvPr>
            <p:ph type="title" idx="4294967295"/>
          </p:nvPr>
        </p:nvSpPr>
        <p:spPr>
          <a:xfrm>
            <a:off x="609600" y="53975"/>
            <a:ext cx="8001000" cy="641350"/>
          </a:xfrm>
          <a:noFill/>
        </p:spPr>
        <p:txBody>
          <a:bodyPr lIns="92075" tIns="46038" rIns="92075" bIns="46038">
            <a:spAutoFit/>
          </a:bodyPr>
          <a:lstStyle/>
          <a:p>
            <a:r>
              <a:rPr lang="zh-CN" altLang="en-US" sz="3600"/>
              <a:t>回顾：</a:t>
            </a:r>
            <a:r>
              <a:rPr lang="en-US" altLang="zh-CN" sz="3600"/>
              <a:t>Hardware/Software  Interface</a:t>
            </a:r>
          </a:p>
        </p:txBody>
      </p:sp>
      <p:sp>
        <p:nvSpPr>
          <p:cNvPr id="598020" name="Text Box 1029">
            <a:extLst>
              <a:ext uri="{FF2B5EF4-FFF2-40B4-BE49-F238E27FC236}">
                <a16:creationId xmlns:a16="http://schemas.microsoft.com/office/drawing/2014/main" id="{CCBFC46C-73C9-4C4C-B829-97DF1D9749A3}"/>
              </a:ext>
            </a:extLst>
          </p:cNvPr>
          <p:cNvSpPr txBox="1">
            <a:spLocks noChangeArrowheads="1"/>
          </p:cNvSpPr>
          <p:nvPr/>
        </p:nvSpPr>
        <p:spPr bwMode="auto">
          <a:xfrm>
            <a:off x="3444875" y="5464175"/>
            <a:ext cx="5648325" cy="863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pt-BR" altLang="zh-CN"/>
              <a:t>… , EXTop=1,ALUSelA=1,ALUSelB=11,ALUop=add,</a:t>
            </a:r>
          </a:p>
          <a:p>
            <a:pPr algn="just"/>
            <a:r>
              <a:rPr lang="pt-BR" altLang="zh-CN"/>
              <a:t>IorD=1,Read,MemtoReg=1,RegWr=1,......</a:t>
            </a:r>
            <a:endParaRPr lang="en-US" altLang="zh-CN"/>
          </a:p>
        </p:txBody>
      </p:sp>
      <p:sp>
        <p:nvSpPr>
          <p:cNvPr id="598021" name="Text Box 1030">
            <a:extLst>
              <a:ext uri="{FF2B5EF4-FFF2-40B4-BE49-F238E27FC236}">
                <a16:creationId xmlns:a16="http://schemas.microsoft.com/office/drawing/2014/main" id="{2C7E8D28-C2B6-4232-968B-7CE27F56C852}"/>
              </a:ext>
            </a:extLst>
          </p:cNvPr>
          <p:cNvSpPr txBox="1">
            <a:spLocks noChangeArrowheads="1"/>
          </p:cNvSpPr>
          <p:nvPr/>
        </p:nvSpPr>
        <p:spPr bwMode="auto">
          <a:xfrm>
            <a:off x="4873625" y="1143000"/>
            <a:ext cx="2079625" cy="1193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t>temp = v[k];</a:t>
            </a:r>
          </a:p>
          <a:p>
            <a:pPr algn="just"/>
            <a:r>
              <a:rPr lang="en-US" altLang="zh-CN" sz="2000"/>
              <a:t>v[k] = v[k+1];</a:t>
            </a:r>
          </a:p>
          <a:p>
            <a:pPr algn="just"/>
            <a:r>
              <a:rPr lang="en-US" altLang="zh-CN" sz="2000"/>
              <a:t>v[k+1] = temp;</a:t>
            </a:r>
          </a:p>
        </p:txBody>
      </p:sp>
      <p:sp>
        <p:nvSpPr>
          <p:cNvPr id="598022" name="Text Box 1031">
            <a:extLst>
              <a:ext uri="{FF2B5EF4-FFF2-40B4-BE49-F238E27FC236}">
                <a16:creationId xmlns:a16="http://schemas.microsoft.com/office/drawing/2014/main" id="{79F029A6-6640-4CD0-8DBE-E8E8C3691044}"/>
              </a:ext>
            </a:extLst>
          </p:cNvPr>
          <p:cNvSpPr txBox="1">
            <a:spLocks noChangeArrowheads="1"/>
          </p:cNvSpPr>
          <p:nvPr/>
        </p:nvSpPr>
        <p:spPr bwMode="auto">
          <a:xfrm>
            <a:off x="5021263" y="2627313"/>
            <a:ext cx="2681287" cy="12969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solidFill>
                  <a:schemeClr val="accent2"/>
                </a:solidFill>
              </a:rPr>
              <a:t>lw $15, 0($2)</a:t>
            </a:r>
          </a:p>
          <a:p>
            <a:pPr algn="just"/>
            <a:r>
              <a:rPr lang="en-US" altLang="zh-CN" sz="2000">
                <a:solidFill>
                  <a:schemeClr val="accent2"/>
                </a:solidFill>
              </a:rPr>
              <a:t>lw $16, 4($2)</a:t>
            </a:r>
          </a:p>
          <a:p>
            <a:pPr algn="just"/>
            <a:r>
              <a:rPr lang="en-US" altLang="zh-CN" sz="2000">
                <a:solidFill>
                  <a:schemeClr val="accent2"/>
                </a:solidFill>
              </a:rPr>
              <a:t>sw $16, 0($2)</a:t>
            </a:r>
          </a:p>
          <a:p>
            <a:pPr algn="just"/>
            <a:r>
              <a:rPr lang="en-US" altLang="zh-CN" sz="2000">
                <a:solidFill>
                  <a:schemeClr val="accent2"/>
                </a:solidFill>
              </a:rPr>
              <a:t>sw $15, 4($2)</a:t>
            </a:r>
          </a:p>
          <a:p>
            <a:pPr algn="ctr"/>
            <a:endParaRPr lang="en-US" altLang="zh-CN" sz="2000">
              <a:solidFill>
                <a:schemeClr val="accent2"/>
              </a:solidFill>
            </a:endParaRPr>
          </a:p>
        </p:txBody>
      </p:sp>
      <p:sp>
        <p:nvSpPr>
          <p:cNvPr id="598023" name="Text Box 1032">
            <a:extLst>
              <a:ext uri="{FF2B5EF4-FFF2-40B4-BE49-F238E27FC236}">
                <a16:creationId xmlns:a16="http://schemas.microsoft.com/office/drawing/2014/main" id="{E77BDCE1-F652-4F60-AA05-E4E6BAB1499E}"/>
              </a:ext>
            </a:extLst>
          </p:cNvPr>
          <p:cNvSpPr txBox="1">
            <a:spLocks noChangeArrowheads="1"/>
          </p:cNvSpPr>
          <p:nvPr/>
        </p:nvSpPr>
        <p:spPr bwMode="auto">
          <a:xfrm>
            <a:off x="3905250" y="3895725"/>
            <a:ext cx="4616450" cy="10683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solidFill>
                  <a:srgbClr val="ED1611"/>
                </a:solidFill>
              </a:rPr>
              <a:t>1000 1100 0100 1111 0000 0000 0000 0000</a:t>
            </a:r>
          </a:p>
          <a:p>
            <a:pPr algn="just"/>
            <a:r>
              <a:rPr lang="en-US" altLang="zh-CN">
                <a:solidFill>
                  <a:srgbClr val="ED1611"/>
                </a:solidFill>
              </a:rPr>
              <a:t>1000 1100 0101 0000 0000 0000 0000 0100</a:t>
            </a:r>
          </a:p>
          <a:p>
            <a:pPr algn="just"/>
            <a:r>
              <a:rPr lang="en-US" altLang="zh-CN">
                <a:solidFill>
                  <a:srgbClr val="ED1611"/>
                </a:solidFill>
              </a:rPr>
              <a:t>1010 1100 0101 0000 0000 0000 0000 0000</a:t>
            </a:r>
          </a:p>
          <a:p>
            <a:pPr algn="just"/>
            <a:r>
              <a:rPr lang="en-US" altLang="zh-CN">
                <a:solidFill>
                  <a:srgbClr val="ED1611"/>
                </a:solidFill>
              </a:rPr>
              <a:t>1010 1100 0100 1111 0000 0000 0000 0100</a:t>
            </a:r>
          </a:p>
          <a:p>
            <a:pPr algn="ctr"/>
            <a:endParaRPr lang="en-US" altLang="zh-CN" sz="1400" b="0"/>
          </a:p>
        </p:txBody>
      </p:sp>
      <p:sp>
        <p:nvSpPr>
          <p:cNvPr id="247818" name="Line 1034">
            <a:extLst>
              <a:ext uri="{FF2B5EF4-FFF2-40B4-BE49-F238E27FC236}">
                <a16:creationId xmlns:a16="http://schemas.microsoft.com/office/drawing/2014/main" id="{5839F390-4385-4C78-82DC-FF12B6807393}"/>
              </a:ext>
            </a:extLst>
          </p:cNvPr>
          <p:cNvSpPr>
            <a:spLocks noChangeShapeType="1"/>
          </p:cNvSpPr>
          <p:nvPr/>
        </p:nvSpPr>
        <p:spPr bwMode="auto">
          <a:xfrm>
            <a:off x="0" y="4699000"/>
            <a:ext cx="3898900" cy="0"/>
          </a:xfrm>
          <a:prstGeom prst="line">
            <a:avLst/>
          </a:prstGeom>
          <a:noFill/>
          <a:ln w="57150">
            <a:solidFill>
              <a:srgbClr val="008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2" name="Group 1037">
            <a:extLst>
              <a:ext uri="{FF2B5EF4-FFF2-40B4-BE49-F238E27FC236}">
                <a16:creationId xmlns:a16="http://schemas.microsoft.com/office/drawing/2014/main" id="{C97AF899-1D1F-4AAC-9F5F-F6E35B31E9F1}"/>
              </a:ext>
            </a:extLst>
          </p:cNvPr>
          <p:cNvGrpSpPr>
            <a:grpSpLocks/>
          </p:cNvGrpSpPr>
          <p:nvPr/>
        </p:nvGrpSpPr>
        <p:grpSpPr bwMode="auto">
          <a:xfrm>
            <a:off x="25400" y="2578100"/>
            <a:ext cx="508000" cy="2082800"/>
            <a:chOff x="16" y="1624"/>
            <a:chExt cx="320" cy="1312"/>
          </a:xfrm>
        </p:grpSpPr>
        <p:sp>
          <p:nvSpPr>
            <p:cNvPr id="598026" name="Line 1035">
              <a:extLst>
                <a:ext uri="{FF2B5EF4-FFF2-40B4-BE49-F238E27FC236}">
                  <a16:creationId xmlns:a16="http://schemas.microsoft.com/office/drawing/2014/main" id="{FE449E65-4FFF-4A56-A747-39FA1AD927CE}"/>
                </a:ext>
              </a:extLst>
            </p:cNvPr>
            <p:cNvSpPr>
              <a:spLocks noChangeShapeType="1"/>
            </p:cNvSpPr>
            <p:nvPr/>
          </p:nvSpPr>
          <p:spPr bwMode="auto">
            <a:xfrm flipV="1">
              <a:off x="176" y="2064"/>
              <a:ext cx="0" cy="872"/>
            </a:xfrm>
            <a:prstGeom prst="line">
              <a:avLst/>
            </a:prstGeom>
            <a:noFill/>
            <a:ln w="38100">
              <a:solidFill>
                <a:srgbClr val="008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98027" name="Text Box 1036">
              <a:extLst>
                <a:ext uri="{FF2B5EF4-FFF2-40B4-BE49-F238E27FC236}">
                  <a16:creationId xmlns:a16="http://schemas.microsoft.com/office/drawing/2014/main" id="{FECE43F1-6837-44EE-BE91-24A7069C3365}"/>
                </a:ext>
              </a:extLst>
            </p:cNvPr>
            <p:cNvSpPr txBox="1">
              <a:spLocks noChangeArrowheads="1"/>
            </p:cNvSpPr>
            <p:nvPr/>
          </p:nvSpPr>
          <p:spPr bwMode="auto">
            <a:xfrm>
              <a:off x="16" y="1624"/>
              <a:ext cx="32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2000">
                  <a:solidFill>
                    <a:srgbClr val="008000"/>
                  </a:solidFill>
                  <a:latin typeface="Times New Roman" panose="02020603050405020304" pitchFamily="18" charset="0"/>
                </a:rPr>
                <a:t>软件</a:t>
              </a:r>
            </a:p>
          </p:txBody>
        </p:sp>
      </p:grpSp>
      <p:grpSp>
        <p:nvGrpSpPr>
          <p:cNvPr id="3" name="Group 1041">
            <a:extLst>
              <a:ext uri="{FF2B5EF4-FFF2-40B4-BE49-F238E27FC236}">
                <a16:creationId xmlns:a16="http://schemas.microsoft.com/office/drawing/2014/main" id="{4A4EA505-8BEF-4D02-B3B3-CF9CB9BBDEE2}"/>
              </a:ext>
            </a:extLst>
          </p:cNvPr>
          <p:cNvGrpSpPr>
            <a:grpSpLocks/>
          </p:cNvGrpSpPr>
          <p:nvPr/>
        </p:nvGrpSpPr>
        <p:grpSpPr bwMode="auto">
          <a:xfrm>
            <a:off x="25400" y="4711700"/>
            <a:ext cx="508000" cy="1333500"/>
            <a:chOff x="16" y="2968"/>
            <a:chExt cx="320" cy="840"/>
          </a:xfrm>
        </p:grpSpPr>
        <p:sp>
          <p:nvSpPr>
            <p:cNvPr id="598029" name="Line 1039">
              <a:extLst>
                <a:ext uri="{FF2B5EF4-FFF2-40B4-BE49-F238E27FC236}">
                  <a16:creationId xmlns:a16="http://schemas.microsoft.com/office/drawing/2014/main" id="{143E461E-C12E-47AE-901C-C4D2CA79BCAC}"/>
                </a:ext>
              </a:extLst>
            </p:cNvPr>
            <p:cNvSpPr>
              <a:spLocks noChangeShapeType="1"/>
            </p:cNvSpPr>
            <p:nvPr/>
          </p:nvSpPr>
          <p:spPr bwMode="auto">
            <a:xfrm flipH="1">
              <a:off x="176" y="2968"/>
              <a:ext cx="0" cy="384"/>
            </a:xfrm>
            <a:prstGeom prst="line">
              <a:avLst/>
            </a:prstGeom>
            <a:noFill/>
            <a:ln w="38100">
              <a:solidFill>
                <a:srgbClr val="008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98030" name="Text Box 1040">
              <a:extLst>
                <a:ext uri="{FF2B5EF4-FFF2-40B4-BE49-F238E27FC236}">
                  <a16:creationId xmlns:a16="http://schemas.microsoft.com/office/drawing/2014/main" id="{05055B0D-F979-47FC-8825-B3F01404D279}"/>
                </a:ext>
              </a:extLst>
            </p:cNvPr>
            <p:cNvSpPr txBox="1">
              <a:spLocks noChangeArrowheads="1"/>
            </p:cNvSpPr>
            <p:nvPr/>
          </p:nvSpPr>
          <p:spPr bwMode="auto">
            <a:xfrm>
              <a:off x="16" y="3366"/>
              <a:ext cx="32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2000">
                  <a:solidFill>
                    <a:srgbClr val="008000"/>
                  </a:solidFill>
                  <a:latin typeface="Times New Roman" panose="02020603050405020304" pitchFamily="18" charset="0"/>
                </a:rPr>
                <a:t>硬件</a:t>
              </a:r>
            </a:p>
          </p:txBody>
        </p:sp>
      </p:grpSp>
      <p:grpSp>
        <p:nvGrpSpPr>
          <p:cNvPr id="598033" name="Group 17">
            <a:extLst>
              <a:ext uri="{FF2B5EF4-FFF2-40B4-BE49-F238E27FC236}">
                <a16:creationId xmlns:a16="http://schemas.microsoft.com/office/drawing/2014/main" id="{15BB3EC7-5AAC-4803-84DC-97F4E20CCD53}"/>
              </a:ext>
            </a:extLst>
          </p:cNvPr>
          <p:cNvGrpSpPr>
            <a:grpSpLocks/>
          </p:cNvGrpSpPr>
          <p:nvPr/>
        </p:nvGrpSpPr>
        <p:grpSpPr bwMode="auto">
          <a:xfrm>
            <a:off x="6416675" y="2033588"/>
            <a:ext cx="1981200" cy="608012"/>
            <a:chOff x="4184" y="1395"/>
            <a:chExt cx="1248" cy="383"/>
          </a:xfrm>
        </p:grpSpPr>
        <p:sp>
          <p:nvSpPr>
            <p:cNvPr id="598031" name="Line 15">
              <a:extLst>
                <a:ext uri="{FF2B5EF4-FFF2-40B4-BE49-F238E27FC236}">
                  <a16:creationId xmlns:a16="http://schemas.microsoft.com/office/drawing/2014/main" id="{11B71A30-74DE-4C91-9ECA-74126BF53CED}"/>
                </a:ext>
              </a:extLst>
            </p:cNvPr>
            <p:cNvSpPr>
              <a:spLocks noChangeShapeType="1"/>
            </p:cNvSpPr>
            <p:nvPr/>
          </p:nvSpPr>
          <p:spPr bwMode="auto">
            <a:xfrm flipH="1">
              <a:off x="4184" y="1552"/>
              <a:ext cx="482" cy="22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8032" name="Text Box 16">
              <a:extLst>
                <a:ext uri="{FF2B5EF4-FFF2-40B4-BE49-F238E27FC236}">
                  <a16:creationId xmlns:a16="http://schemas.microsoft.com/office/drawing/2014/main" id="{0D981521-F13E-4D86-B24D-40DFAA51853A}"/>
                </a:ext>
              </a:extLst>
            </p:cNvPr>
            <p:cNvSpPr txBox="1">
              <a:spLocks noChangeArrowheads="1"/>
            </p:cNvSpPr>
            <p:nvPr/>
          </p:nvSpPr>
          <p:spPr bwMode="auto">
            <a:xfrm>
              <a:off x="4666" y="1395"/>
              <a:ext cx="76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000">
                  <a:solidFill>
                    <a:srgbClr val="FF0000"/>
                  </a:solidFill>
                  <a:latin typeface="Arial" panose="020B0604020202020204" pitchFamily="34" charset="0"/>
                </a:rPr>
                <a:t>汇编指令</a:t>
              </a:r>
            </a:p>
          </p:txBody>
        </p:sp>
      </p:grpSp>
      <p:grpSp>
        <p:nvGrpSpPr>
          <p:cNvPr id="598034" name="Group 18">
            <a:extLst>
              <a:ext uri="{FF2B5EF4-FFF2-40B4-BE49-F238E27FC236}">
                <a16:creationId xmlns:a16="http://schemas.microsoft.com/office/drawing/2014/main" id="{6011F77E-BAE5-48D6-9C2F-F69632C227BE}"/>
              </a:ext>
            </a:extLst>
          </p:cNvPr>
          <p:cNvGrpSpPr>
            <a:grpSpLocks/>
          </p:cNvGrpSpPr>
          <p:nvPr/>
        </p:nvGrpSpPr>
        <p:grpSpPr bwMode="auto">
          <a:xfrm>
            <a:off x="6911975" y="3473450"/>
            <a:ext cx="1981200" cy="450850"/>
            <a:chOff x="4184" y="1395"/>
            <a:chExt cx="1248" cy="383"/>
          </a:xfrm>
        </p:grpSpPr>
        <p:sp>
          <p:nvSpPr>
            <p:cNvPr id="598035" name="Line 19">
              <a:extLst>
                <a:ext uri="{FF2B5EF4-FFF2-40B4-BE49-F238E27FC236}">
                  <a16:creationId xmlns:a16="http://schemas.microsoft.com/office/drawing/2014/main" id="{BA1A6641-847E-45E4-8A18-09026463ADB0}"/>
                </a:ext>
              </a:extLst>
            </p:cNvPr>
            <p:cNvSpPr>
              <a:spLocks noChangeShapeType="1"/>
            </p:cNvSpPr>
            <p:nvPr/>
          </p:nvSpPr>
          <p:spPr bwMode="auto">
            <a:xfrm flipH="1">
              <a:off x="4184" y="1552"/>
              <a:ext cx="482" cy="22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8036" name="Text Box 20">
              <a:extLst>
                <a:ext uri="{FF2B5EF4-FFF2-40B4-BE49-F238E27FC236}">
                  <a16:creationId xmlns:a16="http://schemas.microsoft.com/office/drawing/2014/main" id="{E0269F8A-91E8-498C-8FE9-B751F698858C}"/>
                </a:ext>
              </a:extLst>
            </p:cNvPr>
            <p:cNvSpPr txBox="1">
              <a:spLocks noChangeArrowheads="1"/>
            </p:cNvSpPr>
            <p:nvPr/>
          </p:nvSpPr>
          <p:spPr bwMode="auto">
            <a:xfrm>
              <a:off x="4666" y="1395"/>
              <a:ext cx="766"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000">
                  <a:solidFill>
                    <a:srgbClr val="FF0000"/>
                  </a:solidFill>
                  <a:latin typeface="Arial" panose="020B0604020202020204" pitchFamily="34" charset="0"/>
                </a:rPr>
                <a:t>机器指令</a:t>
              </a:r>
            </a:p>
          </p:txBody>
        </p:sp>
      </p:grpSp>
      <p:sp>
        <p:nvSpPr>
          <p:cNvPr id="598037" name="Text Box 21">
            <a:extLst>
              <a:ext uri="{FF2B5EF4-FFF2-40B4-BE49-F238E27FC236}">
                <a16:creationId xmlns:a16="http://schemas.microsoft.com/office/drawing/2014/main" id="{E577CA64-D5E7-4B7E-9470-CA6AD9E69D02}"/>
              </a:ext>
            </a:extLst>
          </p:cNvPr>
          <p:cNvSpPr txBox="1">
            <a:spLocks noChangeArrowheads="1"/>
          </p:cNvSpPr>
          <p:nvPr/>
        </p:nvSpPr>
        <p:spPr bwMode="auto">
          <a:xfrm>
            <a:off x="5651500" y="6491288"/>
            <a:ext cx="2790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zh-CN" altLang="en-US" b="0">
              <a:latin typeface="Arial" panose="020B0604020202020204" pitchFamily="34" charset="0"/>
              <a:ea typeface="宋体" panose="02010600030101010101" pitchFamily="2" charset="-122"/>
            </a:endParaRPr>
          </a:p>
        </p:txBody>
      </p:sp>
      <p:sp>
        <p:nvSpPr>
          <p:cNvPr id="598040" name="Text Box 24">
            <a:extLst>
              <a:ext uri="{FF2B5EF4-FFF2-40B4-BE49-F238E27FC236}">
                <a16:creationId xmlns:a16="http://schemas.microsoft.com/office/drawing/2014/main" id="{E02E57A8-A8D6-4EB0-8779-ADE73FF03060}"/>
              </a:ext>
            </a:extLst>
          </p:cNvPr>
          <p:cNvSpPr txBox="1">
            <a:spLocks noChangeArrowheads="1"/>
          </p:cNvSpPr>
          <p:nvPr/>
        </p:nvSpPr>
        <p:spPr bwMode="auto">
          <a:xfrm>
            <a:off x="4076700" y="6173788"/>
            <a:ext cx="355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t>… 1 1 11 100 1 0 1 1 …</a:t>
            </a:r>
            <a:endParaRPr lang="zh-CN" altLang="en-US" sz="2000"/>
          </a:p>
        </p:txBody>
      </p:sp>
      <p:grpSp>
        <p:nvGrpSpPr>
          <p:cNvPr id="598050" name="Group 34">
            <a:extLst>
              <a:ext uri="{FF2B5EF4-FFF2-40B4-BE49-F238E27FC236}">
                <a16:creationId xmlns:a16="http://schemas.microsoft.com/office/drawing/2014/main" id="{7BDB9FED-C69A-4BD9-87AE-9CC6F0D4F7AA}"/>
              </a:ext>
            </a:extLst>
          </p:cNvPr>
          <p:cNvGrpSpPr>
            <a:grpSpLocks/>
          </p:cNvGrpSpPr>
          <p:nvPr/>
        </p:nvGrpSpPr>
        <p:grpSpPr bwMode="auto">
          <a:xfrm>
            <a:off x="2681288" y="6308725"/>
            <a:ext cx="1408112" cy="396875"/>
            <a:chOff x="1689" y="3974"/>
            <a:chExt cx="887" cy="250"/>
          </a:xfrm>
        </p:grpSpPr>
        <p:sp>
          <p:nvSpPr>
            <p:cNvPr id="598038" name="Text Box 22">
              <a:extLst>
                <a:ext uri="{FF2B5EF4-FFF2-40B4-BE49-F238E27FC236}">
                  <a16:creationId xmlns:a16="http://schemas.microsoft.com/office/drawing/2014/main" id="{E39E1B87-3CCB-421A-A224-FDCC74B684F4}"/>
                </a:ext>
              </a:extLst>
            </p:cNvPr>
            <p:cNvSpPr txBox="1">
              <a:spLocks noChangeArrowheads="1"/>
            </p:cNvSpPr>
            <p:nvPr/>
          </p:nvSpPr>
          <p:spPr bwMode="auto">
            <a:xfrm>
              <a:off x="1689" y="3974"/>
              <a:ext cx="6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000">
                  <a:solidFill>
                    <a:srgbClr val="FF0000"/>
                  </a:solidFill>
                  <a:latin typeface="Arial" panose="020B0604020202020204" pitchFamily="34" charset="0"/>
                </a:rPr>
                <a:t>微指令</a:t>
              </a:r>
            </a:p>
          </p:txBody>
        </p:sp>
        <p:sp>
          <p:nvSpPr>
            <p:cNvPr id="598041" name="Line 25">
              <a:extLst>
                <a:ext uri="{FF2B5EF4-FFF2-40B4-BE49-F238E27FC236}">
                  <a16:creationId xmlns:a16="http://schemas.microsoft.com/office/drawing/2014/main" id="{B8B65C58-2265-43D9-818A-75C2FCA1A868}"/>
                </a:ext>
              </a:extLst>
            </p:cNvPr>
            <p:cNvSpPr>
              <a:spLocks noChangeShapeType="1"/>
            </p:cNvSpPr>
            <p:nvPr/>
          </p:nvSpPr>
          <p:spPr bwMode="auto">
            <a:xfrm flipV="1">
              <a:off x="2285" y="4058"/>
              <a:ext cx="291" cy="5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98046" name="Group 30">
            <a:extLst>
              <a:ext uri="{FF2B5EF4-FFF2-40B4-BE49-F238E27FC236}">
                <a16:creationId xmlns:a16="http://schemas.microsoft.com/office/drawing/2014/main" id="{A21041DD-8928-440E-AEDB-2DBF475836EB}"/>
              </a:ext>
            </a:extLst>
          </p:cNvPr>
          <p:cNvGrpSpPr>
            <a:grpSpLocks/>
          </p:cNvGrpSpPr>
          <p:nvPr/>
        </p:nvGrpSpPr>
        <p:grpSpPr bwMode="auto">
          <a:xfrm>
            <a:off x="6642100" y="2754313"/>
            <a:ext cx="2339975" cy="944562"/>
            <a:chOff x="4184" y="1763"/>
            <a:chExt cx="1474" cy="595"/>
          </a:xfrm>
        </p:grpSpPr>
        <p:sp>
          <p:nvSpPr>
            <p:cNvPr id="598044" name="AutoShape 28">
              <a:extLst>
                <a:ext uri="{FF2B5EF4-FFF2-40B4-BE49-F238E27FC236}">
                  <a16:creationId xmlns:a16="http://schemas.microsoft.com/office/drawing/2014/main" id="{EF4ADD37-5293-4EED-8827-41BB50E6EFBA}"/>
                </a:ext>
              </a:extLst>
            </p:cNvPr>
            <p:cNvSpPr>
              <a:spLocks/>
            </p:cNvSpPr>
            <p:nvPr/>
          </p:nvSpPr>
          <p:spPr bwMode="auto">
            <a:xfrm>
              <a:off x="4184" y="1763"/>
              <a:ext cx="113" cy="595"/>
            </a:xfrm>
            <a:prstGeom prst="rightBrace">
              <a:avLst>
                <a:gd name="adj1" fmla="val 43879"/>
                <a:gd name="adj2" fmla="val 50000"/>
              </a:avLst>
            </a:prstGeom>
            <a:noFill/>
            <a:ln w="28575">
              <a:solidFill>
                <a:srgbClr val="007635"/>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solidFill>
                  <a:srgbClr val="008000"/>
                </a:solidFill>
                <a:latin typeface="微软雅黑" panose="020B0503020204020204" pitchFamily="34" charset="-122"/>
                <a:ea typeface="微软雅黑" panose="020B0503020204020204" pitchFamily="34" charset="-122"/>
              </a:endParaRPr>
            </a:p>
          </p:txBody>
        </p:sp>
        <p:sp>
          <p:nvSpPr>
            <p:cNvPr id="598045" name="Text Box 29">
              <a:extLst>
                <a:ext uri="{FF2B5EF4-FFF2-40B4-BE49-F238E27FC236}">
                  <a16:creationId xmlns:a16="http://schemas.microsoft.com/office/drawing/2014/main" id="{450DB48D-C7DF-4E82-9486-0F246801F695}"/>
                </a:ext>
              </a:extLst>
            </p:cNvPr>
            <p:cNvSpPr txBox="1">
              <a:spLocks noChangeArrowheads="1"/>
            </p:cNvSpPr>
            <p:nvPr/>
          </p:nvSpPr>
          <p:spPr bwMode="auto">
            <a:xfrm>
              <a:off x="4297" y="1957"/>
              <a:ext cx="1361"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008000"/>
                  </a:solidFill>
                  <a:latin typeface="微软雅黑" panose="020B0503020204020204" pitchFamily="34" charset="-122"/>
                  <a:ea typeface="微软雅黑" panose="020B0503020204020204" pitchFamily="34" charset="-122"/>
                </a:rPr>
                <a:t>swap 0($2),4($2)</a:t>
              </a:r>
              <a:endParaRPr lang="zh-CN" altLang="en-US">
                <a:solidFill>
                  <a:srgbClr val="008000"/>
                </a:solidFill>
                <a:latin typeface="微软雅黑" panose="020B0503020204020204" pitchFamily="34" charset="-122"/>
                <a:ea typeface="微软雅黑" panose="020B0503020204020204" pitchFamily="34" charset="-122"/>
              </a:endParaRPr>
            </a:p>
          </p:txBody>
        </p:sp>
      </p:grpSp>
      <p:grpSp>
        <p:nvGrpSpPr>
          <p:cNvPr id="598047" name="Group 31">
            <a:extLst>
              <a:ext uri="{FF2B5EF4-FFF2-40B4-BE49-F238E27FC236}">
                <a16:creationId xmlns:a16="http://schemas.microsoft.com/office/drawing/2014/main" id="{07ADD7EC-5CB0-4EE4-8BC1-BD1636470FE4}"/>
              </a:ext>
            </a:extLst>
          </p:cNvPr>
          <p:cNvGrpSpPr>
            <a:grpSpLocks/>
          </p:cNvGrpSpPr>
          <p:nvPr/>
        </p:nvGrpSpPr>
        <p:grpSpPr bwMode="auto">
          <a:xfrm>
            <a:off x="7046913" y="2530475"/>
            <a:ext cx="1981200" cy="628650"/>
            <a:chOff x="4184" y="1395"/>
            <a:chExt cx="1248" cy="383"/>
          </a:xfrm>
        </p:grpSpPr>
        <p:sp>
          <p:nvSpPr>
            <p:cNvPr id="598048" name="Line 32">
              <a:extLst>
                <a:ext uri="{FF2B5EF4-FFF2-40B4-BE49-F238E27FC236}">
                  <a16:creationId xmlns:a16="http://schemas.microsoft.com/office/drawing/2014/main" id="{71574827-CC6A-45E3-B987-920D01B688F4}"/>
                </a:ext>
              </a:extLst>
            </p:cNvPr>
            <p:cNvSpPr>
              <a:spLocks noChangeShapeType="1"/>
            </p:cNvSpPr>
            <p:nvPr/>
          </p:nvSpPr>
          <p:spPr bwMode="auto">
            <a:xfrm flipH="1">
              <a:off x="4184" y="1552"/>
              <a:ext cx="482" cy="22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8049" name="Text Box 33">
              <a:extLst>
                <a:ext uri="{FF2B5EF4-FFF2-40B4-BE49-F238E27FC236}">
                  <a16:creationId xmlns:a16="http://schemas.microsoft.com/office/drawing/2014/main" id="{2E9ABBE5-2AEB-4176-AF1B-42BBAAB43E06}"/>
                </a:ext>
              </a:extLst>
            </p:cNvPr>
            <p:cNvSpPr txBox="1">
              <a:spLocks noChangeArrowheads="1"/>
            </p:cNvSpPr>
            <p:nvPr/>
          </p:nvSpPr>
          <p:spPr bwMode="auto">
            <a:xfrm>
              <a:off x="4666" y="1395"/>
              <a:ext cx="766"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000">
                  <a:solidFill>
                    <a:srgbClr val="FF0000"/>
                  </a:solidFill>
                  <a:latin typeface="Arial" panose="020B0604020202020204" pitchFamily="34" charset="0"/>
                </a:rPr>
                <a:t>伪指令</a:t>
              </a:r>
            </a:p>
          </p:txBody>
        </p:sp>
      </p:grpSp>
      <p:sp>
        <p:nvSpPr>
          <p:cNvPr id="598051" name="Text Box 35">
            <a:extLst>
              <a:ext uri="{FF2B5EF4-FFF2-40B4-BE49-F238E27FC236}">
                <a16:creationId xmlns:a16="http://schemas.microsoft.com/office/drawing/2014/main" id="{5CC095D8-5EB5-4564-A92D-144F4F152764}"/>
              </a:ext>
            </a:extLst>
          </p:cNvPr>
          <p:cNvSpPr txBox="1">
            <a:spLocks noChangeArrowheads="1"/>
          </p:cNvSpPr>
          <p:nvPr/>
        </p:nvSpPr>
        <p:spPr bwMode="auto">
          <a:xfrm>
            <a:off x="7227888" y="998538"/>
            <a:ext cx="130492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微软雅黑" panose="020B0503020204020204" pitchFamily="34" charset="-122"/>
                <a:ea typeface="微软雅黑" panose="020B0503020204020204" pitchFamily="34" charset="-122"/>
                <a:hlinkClick r:id="" action="ppaction://hlinkshowjump?jump=previousslide"/>
              </a:rPr>
              <a:t>BACK</a:t>
            </a:r>
            <a:endParaRPr lang="en-US" altLang="zh-CN">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98033"/>
                                        </p:tgtEl>
                                        <p:attrNameLst>
                                          <p:attrName>style.visibility</p:attrName>
                                        </p:attrNameLst>
                                      </p:cBhvr>
                                      <p:to>
                                        <p:strVal val="visible"/>
                                      </p:to>
                                    </p:set>
                                    <p:animEffect transition="in" filter="blinds(horizontal)">
                                      <p:cBhvr>
                                        <p:cTn id="7" dur="500"/>
                                        <p:tgtEl>
                                          <p:spTgt spid="5980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98034"/>
                                        </p:tgtEl>
                                        <p:attrNameLst>
                                          <p:attrName>style.visibility</p:attrName>
                                        </p:attrNameLst>
                                      </p:cBhvr>
                                      <p:to>
                                        <p:strVal val="visible"/>
                                      </p:to>
                                    </p:set>
                                    <p:animEffect transition="in" filter="blinds(horizontal)">
                                      <p:cBhvr>
                                        <p:cTn id="12" dur="500"/>
                                        <p:tgtEl>
                                          <p:spTgt spid="5980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98046"/>
                                        </p:tgtEl>
                                        <p:attrNameLst>
                                          <p:attrName>style.visibility</p:attrName>
                                        </p:attrNameLst>
                                      </p:cBhvr>
                                      <p:to>
                                        <p:strVal val="visible"/>
                                      </p:to>
                                    </p:set>
                                    <p:animEffect transition="in" filter="blinds(horizontal)">
                                      <p:cBhvr>
                                        <p:cTn id="17" dur="500"/>
                                        <p:tgtEl>
                                          <p:spTgt spid="5980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98047"/>
                                        </p:tgtEl>
                                        <p:attrNameLst>
                                          <p:attrName>style.visibility</p:attrName>
                                        </p:attrNameLst>
                                      </p:cBhvr>
                                      <p:to>
                                        <p:strVal val="visible"/>
                                      </p:to>
                                    </p:set>
                                    <p:animEffect transition="in" filter="blinds(horizontal)">
                                      <p:cBhvr>
                                        <p:cTn id="22" dur="500"/>
                                        <p:tgtEl>
                                          <p:spTgt spid="5980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98050"/>
                                        </p:tgtEl>
                                        <p:attrNameLst>
                                          <p:attrName>style.visibility</p:attrName>
                                        </p:attrNameLst>
                                      </p:cBhvr>
                                      <p:to>
                                        <p:strVal val="visible"/>
                                      </p:to>
                                    </p:set>
                                    <p:animEffect transition="in" filter="blinds(horizontal)">
                                      <p:cBhvr>
                                        <p:cTn id="27" dur="500"/>
                                        <p:tgtEl>
                                          <p:spTgt spid="5980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98051"/>
                                        </p:tgtEl>
                                        <p:attrNameLst>
                                          <p:attrName>style.visibility</p:attrName>
                                        </p:attrNameLst>
                                      </p:cBhvr>
                                      <p:to>
                                        <p:strVal val="visible"/>
                                      </p:to>
                                    </p:set>
                                    <p:animEffect transition="in" filter="blinds(horizontal)">
                                      <p:cBhvr>
                                        <p:cTn id="32" dur="500"/>
                                        <p:tgtEl>
                                          <p:spTgt spid="598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51" grpId="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a:extLst>
              <a:ext uri="{FF2B5EF4-FFF2-40B4-BE49-F238E27FC236}">
                <a16:creationId xmlns:a16="http://schemas.microsoft.com/office/drawing/2014/main" id="{63CDA3EE-8AB4-41AB-93FC-E70A5206D9E2}"/>
              </a:ext>
            </a:extLst>
          </p:cNvPr>
          <p:cNvSpPr>
            <a:spLocks noGrp="1" noChangeArrowheads="1"/>
          </p:cNvSpPr>
          <p:nvPr>
            <p:ph type="title"/>
          </p:nvPr>
        </p:nvSpPr>
        <p:spPr>
          <a:xfrm>
            <a:off x="457200" y="142875"/>
            <a:ext cx="8229600" cy="561975"/>
          </a:xfrm>
        </p:spPr>
        <p:txBody>
          <a:bodyPr/>
          <a:lstStyle/>
          <a:p>
            <a:r>
              <a:rPr lang="en-US" altLang="zh-CN" sz="3600"/>
              <a:t>X86-64</a:t>
            </a:r>
            <a:r>
              <a:rPr lang="zh-CN" altLang="en-US" sz="3600"/>
              <a:t>架构（自学）</a:t>
            </a:r>
          </a:p>
        </p:txBody>
      </p:sp>
      <p:sp>
        <p:nvSpPr>
          <p:cNvPr id="659459" name="Rectangle 3">
            <a:extLst>
              <a:ext uri="{FF2B5EF4-FFF2-40B4-BE49-F238E27FC236}">
                <a16:creationId xmlns:a16="http://schemas.microsoft.com/office/drawing/2014/main" id="{D1326109-AA5E-495F-9590-1FBBE246CD11}"/>
              </a:ext>
            </a:extLst>
          </p:cNvPr>
          <p:cNvSpPr>
            <a:spLocks noGrp="1" noChangeArrowheads="1"/>
          </p:cNvSpPr>
          <p:nvPr>
            <p:ph type="body" idx="1"/>
          </p:nvPr>
        </p:nvSpPr>
        <p:spPr>
          <a:xfrm>
            <a:off x="161925" y="773113"/>
            <a:ext cx="8775700" cy="6084887"/>
          </a:xfrm>
        </p:spPr>
        <p:txBody>
          <a:bodyPr/>
          <a:lstStyle/>
          <a:p>
            <a:r>
              <a:rPr lang="zh-CN" altLang="en-US" sz="2000">
                <a:latin typeface="微软雅黑" panose="020B0503020204020204" pitchFamily="34" charset="-122"/>
                <a:ea typeface="微软雅黑" panose="020B0503020204020204" pitchFamily="34" charset="-122"/>
              </a:rPr>
              <a:t>与</a:t>
            </a:r>
            <a:r>
              <a:rPr lang="en-US" altLang="zh-CN" sz="2000">
                <a:latin typeface="微软雅黑" panose="020B0503020204020204" pitchFamily="34" charset="-122"/>
                <a:ea typeface="微软雅黑" panose="020B0503020204020204" pitchFamily="34" charset="-122"/>
              </a:rPr>
              <a:t>IA-32</a:t>
            </a:r>
            <a:r>
              <a:rPr lang="zh-CN" altLang="en-US" sz="2000">
                <a:latin typeface="微软雅黑" panose="020B0503020204020204" pitchFamily="34" charset="-122"/>
                <a:ea typeface="微软雅黑" panose="020B0503020204020204" pitchFamily="34" charset="-122"/>
              </a:rPr>
              <a:t>相比，</a:t>
            </a:r>
            <a:r>
              <a:rPr lang="en-US" altLang="zh-CN" sz="2000">
                <a:latin typeface="微软雅黑" panose="020B0503020204020204" pitchFamily="34" charset="-122"/>
                <a:ea typeface="微软雅黑" panose="020B0503020204020204" pitchFamily="34" charset="-122"/>
              </a:rPr>
              <a:t>x86-64</a:t>
            </a:r>
            <a:r>
              <a:rPr lang="zh-CN" altLang="en-US" sz="2000">
                <a:latin typeface="微软雅黑" panose="020B0503020204020204" pitchFamily="34" charset="-122"/>
                <a:ea typeface="微软雅黑" panose="020B0503020204020204" pitchFamily="34" charset="-122"/>
              </a:rPr>
              <a:t>架构的主要特点</a:t>
            </a:r>
          </a:p>
          <a:p>
            <a:pPr lvl="1">
              <a:lnSpc>
                <a:spcPct val="120000"/>
              </a:lnSpc>
            </a:pPr>
            <a:r>
              <a:rPr lang="zh-CN" altLang="en-US" sz="1900">
                <a:solidFill>
                  <a:srgbClr val="FF3300"/>
                </a:solidFill>
                <a:latin typeface="微软雅黑" panose="020B0503020204020204" pitchFamily="34" charset="-122"/>
                <a:ea typeface="微软雅黑" panose="020B0503020204020204" pitchFamily="34" charset="-122"/>
              </a:rPr>
              <a:t>新增</a:t>
            </a:r>
            <a:r>
              <a:rPr lang="en-US" altLang="zh-CN" sz="1900">
                <a:solidFill>
                  <a:srgbClr val="FF3300"/>
                </a:solidFill>
                <a:latin typeface="微软雅黑" panose="020B0503020204020204" pitchFamily="34" charset="-122"/>
                <a:ea typeface="微软雅黑" panose="020B0503020204020204" pitchFamily="34" charset="-122"/>
              </a:rPr>
              <a:t>8</a:t>
            </a:r>
            <a:r>
              <a:rPr lang="zh-CN" altLang="en-US" sz="1900">
                <a:solidFill>
                  <a:srgbClr val="FF3300"/>
                </a:solidFill>
                <a:latin typeface="微软雅黑" panose="020B0503020204020204" pitchFamily="34" charset="-122"/>
                <a:ea typeface="微软雅黑" panose="020B0503020204020204" pitchFamily="34" charset="-122"/>
              </a:rPr>
              <a:t>个</a:t>
            </a:r>
            <a:r>
              <a:rPr lang="en-US" altLang="zh-CN" sz="1900">
                <a:solidFill>
                  <a:srgbClr val="FF3300"/>
                </a:solidFill>
                <a:latin typeface="微软雅黑" panose="020B0503020204020204" pitchFamily="34" charset="-122"/>
                <a:ea typeface="微软雅黑" panose="020B0503020204020204" pitchFamily="34" charset="-122"/>
              </a:rPr>
              <a:t>64</a:t>
            </a:r>
            <a:r>
              <a:rPr lang="zh-CN" altLang="en-US" sz="1900">
                <a:solidFill>
                  <a:srgbClr val="FF3300"/>
                </a:solidFill>
                <a:latin typeface="微软雅黑" panose="020B0503020204020204" pitchFamily="34" charset="-122"/>
                <a:ea typeface="微软雅黑" panose="020B0503020204020204" pitchFamily="34" charset="-122"/>
              </a:rPr>
              <a:t>位</a:t>
            </a:r>
            <a:r>
              <a:rPr lang="zh-CN" altLang="en-US" sz="1900">
                <a:latin typeface="微软雅黑" panose="020B0503020204020204" pitchFamily="34" charset="-122"/>
                <a:ea typeface="微软雅黑" panose="020B0503020204020204" pitchFamily="34" charset="-122"/>
              </a:rPr>
              <a:t>通用寄存器：</a:t>
            </a:r>
            <a:r>
              <a:rPr lang="en-US" altLang="zh-CN" sz="1900">
                <a:latin typeface="微软雅黑" panose="020B0503020204020204" pitchFamily="34" charset="-122"/>
                <a:ea typeface="微软雅黑" panose="020B0503020204020204" pitchFamily="34" charset="-122"/>
              </a:rPr>
              <a:t>R8</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R9</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R10</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R11</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R12</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R13</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R14</a:t>
            </a:r>
            <a:r>
              <a:rPr lang="zh-CN" altLang="en-US" sz="1900">
                <a:latin typeface="微软雅黑" panose="020B0503020204020204" pitchFamily="34" charset="-122"/>
                <a:ea typeface="微软雅黑" panose="020B0503020204020204" pitchFamily="34" charset="-122"/>
              </a:rPr>
              <a:t>和</a:t>
            </a:r>
            <a:r>
              <a:rPr lang="en-US" altLang="zh-CN" sz="1900">
                <a:latin typeface="微软雅黑" panose="020B0503020204020204" pitchFamily="34" charset="-122"/>
                <a:ea typeface="微软雅黑" panose="020B0503020204020204" pitchFamily="34" charset="-122"/>
              </a:rPr>
              <a:t>R15</a:t>
            </a:r>
            <a:r>
              <a:rPr lang="zh-CN" altLang="en-US" sz="1900">
                <a:latin typeface="微软雅黑" panose="020B0503020204020204" pitchFamily="34" charset="-122"/>
                <a:ea typeface="微软雅黑" panose="020B0503020204020204" pitchFamily="34" charset="-122"/>
              </a:rPr>
              <a:t>。可作为</a:t>
            </a:r>
            <a:r>
              <a:rPr lang="en-US" altLang="zh-CN" sz="1900">
                <a:latin typeface="微软雅黑" panose="020B0503020204020204" pitchFamily="34" charset="-122"/>
                <a:ea typeface="微软雅黑" panose="020B0503020204020204" pitchFamily="34" charset="-122"/>
              </a:rPr>
              <a:t>8</a:t>
            </a:r>
            <a:r>
              <a:rPr lang="zh-CN" altLang="en-US" sz="1900">
                <a:latin typeface="微软雅黑" panose="020B0503020204020204" pitchFamily="34" charset="-122"/>
                <a:ea typeface="微软雅黑" panose="020B0503020204020204" pitchFamily="34" charset="-122"/>
              </a:rPr>
              <a:t>位（</a:t>
            </a:r>
            <a:r>
              <a:rPr lang="en-US" altLang="zh-CN" sz="1900">
                <a:latin typeface="微软雅黑" panose="020B0503020204020204" pitchFamily="34" charset="-122"/>
                <a:ea typeface="微软雅黑" panose="020B0503020204020204" pitchFamily="34" charset="-122"/>
              </a:rPr>
              <a:t>R8B~R15B</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16</a:t>
            </a:r>
            <a:r>
              <a:rPr lang="zh-CN" altLang="en-US" sz="1900">
                <a:latin typeface="微软雅黑" panose="020B0503020204020204" pitchFamily="34" charset="-122"/>
                <a:ea typeface="微软雅黑" panose="020B0503020204020204" pitchFamily="34" charset="-122"/>
              </a:rPr>
              <a:t>位（</a:t>
            </a:r>
            <a:r>
              <a:rPr lang="en-US" altLang="zh-CN" sz="1900">
                <a:latin typeface="微软雅黑" panose="020B0503020204020204" pitchFamily="34" charset="-122"/>
                <a:ea typeface="微软雅黑" panose="020B0503020204020204" pitchFamily="34" charset="-122"/>
              </a:rPr>
              <a:t>R8W~R15W</a:t>
            </a:r>
            <a:r>
              <a:rPr lang="zh-CN" altLang="en-US" sz="1900">
                <a:latin typeface="微软雅黑" panose="020B0503020204020204" pitchFamily="34" charset="-122"/>
                <a:ea typeface="微软雅黑" panose="020B0503020204020204" pitchFamily="34" charset="-122"/>
              </a:rPr>
              <a:t>）或</a:t>
            </a:r>
            <a:r>
              <a:rPr lang="en-US" altLang="zh-CN" sz="1900">
                <a:latin typeface="微软雅黑" panose="020B0503020204020204" pitchFamily="34" charset="-122"/>
                <a:ea typeface="微软雅黑" panose="020B0503020204020204" pitchFamily="34" charset="-122"/>
              </a:rPr>
              <a:t>32</a:t>
            </a:r>
            <a:r>
              <a:rPr lang="zh-CN" altLang="en-US" sz="1900">
                <a:latin typeface="微软雅黑" panose="020B0503020204020204" pitchFamily="34" charset="-122"/>
                <a:ea typeface="微软雅黑" panose="020B0503020204020204" pitchFamily="34" charset="-122"/>
              </a:rPr>
              <a:t>位寄存器（</a:t>
            </a:r>
            <a:r>
              <a:rPr lang="en-US" altLang="zh-CN" sz="1900">
                <a:latin typeface="微软雅黑" panose="020B0503020204020204" pitchFamily="34" charset="-122"/>
                <a:ea typeface="微软雅黑" panose="020B0503020204020204" pitchFamily="34" charset="-122"/>
              </a:rPr>
              <a:t>R8D~R15D</a:t>
            </a:r>
            <a:r>
              <a:rPr lang="zh-CN" altLang="en-US" sz="1900">
                <a:latin typeface="微软雅黑" panose="020B0503020204020204" pitchFamily="34" charset="-122"/>
                <a:ea typeface="微软雅黑" panose="020B0503020204020204" pitchFamily="34" charset="-122"/>
              </a:rPr>
              <a:t>）使用</a:t>
            </a:r>
          </a:p>
          <a:p>
            <a:pPr lvl="1">
              <a:lnSpc>
                <a:spcPct val="120000"/>
              </a:lnSpc>
            </a:pPr>
            <a:r>
              <a:rPr lang="zh-CN" altLang="en-US" sz="1900">
                <a:latin typeface="微软雅黑" panose="020B0503020204020204" pitchFamily="34" charset="-122"/>
                <a:ea typeface="微软雅黑" panose="020B0503020204020204" pitchFamily="34" charset="-122"/>
              </a:rPr>
              <a:t>所有</a:t>
            </a:r>
            <a:r>
              <a:rPr lang="en-US" altLang="zh-CN" sz="1900">
                <a:latin typeface="微软雅黑" panose="020B0503020204020204" pitchFamily="34" charset="-122"/>
                <a:ea typeface="微软雅黑" panose="020B0503020204020204" pitchFamily="34" charset="-122"/>
              </a:rPr>
              <a:t>GPRs</a:t>
            </a:r>
            <a:r>
              <a:rPr lang="zh-CN" altLang="en-US" sz="1900">
                <a:latin typeface="微软雅黑" panose="020B0503020204020204" pitchFamily="34" charset="-122"/>
                <a:ea typeface="微软雅黑" panose="020B0503020204020204" pitchFamily="34" charset="-122"/>
              </a:rPr>
              <a:t>都</a:t>
            </a:r>
            <a:r>
              <a:rPr lang="zh-CN" altLang="en-US" sz="1900">
                <a:solidFill>
                  <a:srgbClr val="FF3300"/>
                </a:solidFill>
                <a:latin typeface="微软雅黑" panose="020B0503020204020204" pitchFamily="34" charset="-122"/>
                <a:ea typeface="微软雅黑" panose="020B0503020204020204" pitchFamily="34" charset="-122"/>
              </a:rPr>
              <a:t>从</a:t>
            </a:r>
            <a:r>
              <a:rPr lang="en-US" altLang="zh-CN" sz="1900">
                <a:solidFill>
                  <a:srgbClr val="FF3300"/>
                </a:solidFill>
                <a:latin typeface="微软雅黑" panose="020B0503020204020204" pitchFamily="34" charset="-122"/>
                <a:ea typeface="微软雅黑" panose="020B0503020204020204" pitchFamily="34" charset="-122"/>
              </a:rPr>
              <a:t>32</a:t>
            </a:r>
            <a:r>
              <a:rPr lang="zh-CN" altLang="en-US" sz="1900">
                <a:solidFill>
                  <a:srgbClr val="FF3300"/>
                </a:solidFill>
                <a:latin typeface="微软雅黑" panose="020B0503020204020204" pitchFamily="34" charset="-122"/>
                <a:ea typeface="微软雅黑" panose="020B0503020204020204" pitchFamily="34" charset="-122"/>
              </a:rPr>
              <a:t>位扩充到</a:t>
            </a:r>
            <a:r>
              <a:rPr lang="en-US" altLang="zh-CN" sz="1900">
                <a:solidFill>
                  <a:srgbClr val="FF3300"/>
                </a:solidFill>
                <a:latin typeface="微软雅黑" panose="020B0503020204020204" pitchFamily="34" charset="-122"/>
                <a:ea typeface="微软雅黑" panose="020B0503020204020204" pitchFamily="34" charset="-122"/>
              </a:rPr>
              <a:t>64</a:t>
            </a:r>
            <a:r>
              <a:rPr lang="zh-CN" altLang="en-US" sz="1900">
                <a:solidFill>
                  <a:srgbClr val="FF3300"/>
                </a:solidFill>
                <a:latin typeface="微软雅黑" panose="020B0503020204020204" pitchFamily="34" charset="-122"/>
                <a:ea typeface="微软雅黑" panose="020B0503020204020204" pitchFamily="34" charset="-122"/>
              </a:rPr>
              <a:t>位</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8</a:t>
            </a:r>
            <a:r>
              <a:rPr lang="zh-CN" altLang="en-US" sz="1900">
                <a:latin typeface="微软雅黑" panose="020B0503020204020204" pitchFamily="34" charset="-122"/>
                <a:ea typeface="微软雅黑" panose="020B0503020204020204" pitchFamily="34" charset="-122"/>
              </a:rPr>
              <a:t>个</a:t>
            </a:r>
            <a:r>
              <a:rPr lang="en-US" altLang="zh-CN" sz="1900">
                <a:latin typeface="微软雅黑" panose="020B0503020204020204" pitchFamily="34" charset="-122"/>
                <a:ea typeface="微软雅黑" panose="020B0503020204020204" pitchFamily="34" charset="-122"/>
              </a:rPr>
              <a:t>32</a:t>
            </a:r>
            <a:r>
              <a:rPr lang="zh-CN" altLang="en-US" sz="1900">
                <a:latin typeface="微软雅黑" panose="020B0503020204020204" pitchFamily="34" charset="-122"/>
                <a:ea typeface="微软雅黑" panose="020B0503020204020204" pitchFamily="34" charset="-122"/>
              </a:rPr>
              <a:t>位通用寄存器</a:t>
            </a:r>
            <a:r>
              <a:rPr lang="en-US" altLang="zh-CN" sz="1900">
                <a:latin typeface="微软雅黑" panose="020B0503020204020204" pitchFamily="34" charset="-122"/>
                <a:ea typeface="微软雅黑" panose="020B0503020204020204" pitchFamily="34" charset="-122"/>
              </a:rPr>
              <a:t>EAX</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EBX</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ECX</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EDX</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EBP</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ESP</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ESI</a:t>
            </a:r>
            <a:r>
              <a:rPr lang="zh-CN" altLang="en-US" sz="1900">
                <a:latin typeface="微软雅黑" panose="020B0503020204020204" pitchFamily="34" charset="-122"/>
                <a:ea typeface="微软雅黑" panose="020B0503020204020204" pitchFamily="34" charset="-122"/>
              </a:rPr>
              <a:t>和 </a:t>
            </a:r>
            <a:r>
              <a:rPr lang="en-US" altLang="zh-CN" sz="1900">
                <a:latin typeface="微软雅黑" panose="020B0503020204020204" pitchFamily="34" charset="-122"/>
                <a:ea typeface="微软雅黑" panose="020B0503020204020204" pitchFamily="34" charset="-122"/>
              </a:rPr>
              <a:t>EDI</a:t>
            </a:r>
            <a:r>
              <a:rPr lang="zh-CN" altLang="en-US" sz="1900">
                <a:latin typeface="微软雅黑" panose="020B0503020204020204" pitchFamily="34" charset="-122"/>
                <a:ea typeface="微软雅黑" panose="020B0503020204020204" pitchFamily="34" charset="-122"/>
              </a:rPr>
              <a:t>对应扩展寄存器分别为</a:t>
            </a:r>
            <a:r>
              <a:rPr lang="en-US" altLang="zh-CN" sz="1900">
                <a:latin typeface="微软雅黑" panose="020B0503020204020204" pitchFamily="34" charset="-122"/>
                <a:ea typeface="微软雅黑" panose="020B0503020204020204" pitchFamily="34" charset="-122"/>
              </a:rPr>
              <a:t>RAX</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RBX</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RCX</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RDX</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RBP</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RSP</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RSI</a:t>
            </a:r>
            <a:r>
              <a:rPr lang="zh-CN" altLang="en-US" sz="1900">
                <a:latin typeface="微软雅黑" panose="020B0503020204020204" pitchFamily="34" charset="-122"/>
                <a:ea typeface="微软雅黑" panose="020B0503020204020204" pitchFamily="34" charset="-122"/>
              </a:rPr>
              <a:t>和</a:t>
            </a:r>
            <a:r>
              <a:rPr lang="en-US" altLang="zh-CN" sz="1900">
                <a:latin typeface="微软雅黑" panose="020B0503020204020204" pitchFamily="34" charset="-122"/>
                <a:ea typeface="微软雅黑" panose="020B0503020204020204" pitchFamily="34" charset="-122"/>
              </a:rPr>
              <a:t>RDI</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EBP</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ESP</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ESI</a:t>
            </a:r>
            <a:r>
              <a:rPr lang="zh-CN" altLang="en-US" sz="1900">
                <a:latin typeface="微软雅黑" panose="020B0503020204020204" pitchFamily="34" charset="-122"/>
                <a:ea typeface="微软雅黑" panose="020B0503020204020204" pitchFamily="34" charset="-122"/>
              </a:rPr>
              <a:t>和 </a:t>
            </a:r>
            <a:r>
              <a:rPr lang="en-US" altLang="zh-CN" sz="1900">
                <a:latin typeface="微软雅黑" panose="020B0503020204020204" pitchFamily="34" charset="-122"/>
                <a:ea typeface="微软雅黑" panose="020B0503020204020204" pitchFamily="34" charset="-122"/>
              </a:rPr>
              <a:t>EDI</a:t>
            </a:r>
            <a:r>
              <a:rPr lang="zh-CN" altLang="en-US" sz="1900">
                <a:latin typeface="微软雅黑" panose="020B0503020204020204" pitchFamily="34" charset="-122"/>
                <a:ea typeface="微软雅黑" panose="020B0503020204020204" pitchFamily="34" charset="-122"/>
              </a:rPr>
              <a:t>的低</a:t>
            </a:r>
            <a:r>
              <a:rPr lang="en-US" altLang="zh-CN" sz="1900">
                <a:latin typeface="微软雅黑" panose="020B0503020204020204" pitchFamily="34" charset="-122"/>
                <a:ea typeface="微软雅黑" panose="020B0503020204020204" pitchFamily="34" charset="-122"/>
              </a:rPr>
              <a:t>8</a:t>
            </a:r>
            <a:r>
              <a:rPr lang="zh-CN" altLang="en-US" sz="1900">
                <a:latin typeface="微软雅黑" panose="020B0503020204020204" pitchFamily="34" charset="-122"/>
                <a:ea typeface="微软雅黑" panose="020B0503020204020204" pitchFamily="34" charset="-122"/>
              </a:rPr>
              <a:t>位寄存器分别是</a:t>
            </a:r>
            <a:r>
              <a:rPr lang="en-US" altLang="zh-CN" sz="1900">
                <a:latin typeface="微软雅黑" panose="020B0503020204020204" pitchFamily="34" charset="-122"/>
                <a:ea typeface="微软雅黑" panose="020B0503020204020204" pitchFamily="34" charset="-122"/>
              </a:rPr>
              <a:t>BPL</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SPL</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SIL</a:t>
            </a:r>
            <a:r>
              <a:rPr lang="zh-CN" altLang="en-US" sz="1900">
                <a:latin typeface="微软雅黑" panose="020B0503020204020204" pitchFamily="34" charset="-122"/>
                <a:ea typeface="微软雅黑" panose="020B0503020204020204" pitchFamily="34" charset="-122"/>
              </a:rPr>
              <a:t>和</a:t>
            </a:r>
            <a:r>
              <a:rPr lang="en-US" altLang="zh-CN" sz="1900">
                <a:latin typeface="微软雅黑" panose="020B0503020204020204" pitchFamily="34" charset="-122"/>
                <a:ea typeface="微软雅黑" panose="020B0503020204020204" pitchFamily="34" charset="-122"/>
              </a:rPr>
              <a:t>DIL</a:t>
            </a:r>
          </a:p>
          <a:p>
            <a:pPr lvl="1">
              <a:lnSpc>
                <a:spcPct val="120000"/>
              </a:lnSpc>
            </a:pPr>
            <a:r>
              <a:rPr lang="zh-CN" altLang="en-US" sz="1900">
                <a:latin typeface="微软雅黑" panose="020B0503020204020204" pitchFamily="34" charset="-122"/>
                <a:ea typeface="微软雅黑" panose="020B0503020204020204" pitchFamily="34" charset="-122"/>
              </a:rPr>
              <a:t>字长从</a:t>
            </a:r>
            <a:r>
              <a:rPr lang="en-US" altLang="zh-CN" sz="1900">
                <a:latin typeface="微软雅黑" panose="020B0503020204020204" pitchFamily="34" charset="-122"/>
                <a:ea typeface="微软雅黑" panose="020B0503020204020204" pitchFamily="34" charset="-122"/>
              </a:rPr>
              <a:t>32</a:t>
            </a:r>
            <a:r>
              <a:rPr lang="zh-CN" altLang="en-US" sz="1900">
                <a:latin typeface="微软雅黑" panose="020B0503020204020204" pitchFamily="34" charset="-122"/>
                <a:ea typeface="微软雅黑" panose="020B0503020204020204" pitchFamily="34" charset="-122"/>
              </a:rPr>
              <a:t>位变为</a:t>
            </a:r>
            <a:r>
              <a:rPr lang="en-US" altLang="zh-CN" sz="1900">
                <a:latin typeface="微软雅黑" panose="020B0503020204020204" pitchFamily="34" charset="-122"/>
                <a:ea typeface="微软雅黑" panose="020B0503020204020204" pitchFamily="34" charset="-122"/>
              </a:rPr>
              <a:t>64</a:t>
            </a:r>
            <a:r>
              <a:rPr lang="zh-CN" altLang="en-US" sz="1900">
                <a:latin typeface="微软雅黑" panose="020B0503020204020204" pitchFamily="34" charset="-122"/>
                <a:ea typeface="微软雅黑" panose="020B0503020204020204" pitchFamily="34" charset="-122"/>
              </a:rPr>
              <a:t>位，故逻辑</a:t>
            </a:r>
            <a:r>
              <a:rPr lang="zh-CN" altLang="en-US" sz="1900">
                <a:solidFill>
                  <a:srgbClr val="FF3300"/>
                </a:solidFill>
                <a:latin typeface="微软雅黑" panose="020B0503020204020204" pitchFamily="34" charset="-122"/>
                <a:ea typeface="微软雅黑" panose="020B0503020204020204" pitchFamily="34" charset="-122"/>
              </a:rPr>
              <a:t>地址从</a:t>
            </a:r>
            <a:r>
              <a:rPr lang="en-US" altLang="zh-CN" sz="1900">
                <a:solidFill>
                  <a:srgbClr val="FF3300"/>
                </a:solidFill>
                <a:latin typeface="微软雅黑" panose="020B0503020204020204" pitchFamily="34" charset="-122"/>
                <a:ea typeface="微软雅黑" panose="020B0503020204020204" pitchFamily="34" charset="-122"/>
              </a:rPr>
              <a:t>32</a:t>
            </a:r>
            <a:r>
              <a:rPr lang="zh-CN" altLang="en-US" sz="1900">
                <a:solidFill>
                  <a:srgbClr val="FF3300"/>
                </a:solidFill>
                <a:latin typeface="微软雅黑" panose="020B0503020204020204" pitchFamily="34" charset="-122"/>
                <a:ea typeface="微软雅黑" panose="020B0503020204020204" pitchFamily="34" charset="-122"/>
              </a:rPr>
              <a:t>位变为</a:t>
            </a:r>
            <a:r>
              <a:rPr lang="en-US" altLang="zh-CN" sz="1900">
                <a:solidFill>
                  <a:srgbClr val="FF3300"/>
                </a:solidFill>
                <a:latin typeface="微软雅黑" panose="020B0503020204020204" pitchFamily="34" charset="-122"/>
                <a:ea typeface="微软雅黑" panose="020B0503020204020204" pitchFamily="34" charset="-122"/>
              </a:rPr>
              <a:t>64</a:t>
            </a:r>
            <a:r>
              <a:rPr lang="zh-CN" altLang="en-US" sz="1900">
                <a:solidFill>
                  <a:srgbClr val="FF3300"/>
                </a:solidFill>
                <a:latin typeface="微软雅黑" panose="020B0503020204020204" pitchFamily="34" charset="-122"/>
                <a:ea typeface="微软雅黑" panose="020B0503020204020204" pitchFamily="34" charset="-122"/>
              </a:rPr>
              <a:t>位</a:t>
            </a:r>
          </a:p>
          <a:p>
            <a:pPr lvl="1">
              <a:lnSpc>
                <a:spcPct val="120000"/>
              </a:lnSpc>
            </a:pPr>
            <a:r>
              <a:rPr lang="en-US" altLang="zh-CN" sz="1900">
                <a:solidFill>
                  <a:srgbClr val="FF3300"/>
                </a:solidFill>
                <a:latin typeface="微软雅黑" panose="020B0503020204020204" pitchFamily="34" charset="-122"/>
                <a:ea typeface="微软雅黑" panose="020B0503020204020204" pitchFamily="34" charset="-122"/>
              </a:rPr>
              <a:t>long double</a:t>
            </a:r>
            <a:r>
              <a:rPr lang="zh-CN" altLang="en-US" sz="1900">
                <a:solidFill>
                  <a:srgbClr val="FF3300"/>
                </a:solidFill>
                <a:latin typeface="微软雅黑" panose="020B0503020204020204" pitchFamily="34" charset="-122"/>
                <a:ea typeface="微软雅黑" panose="020B0503020204020204" pitchFamily="34" charset="-122"/>
              </a:rPr>
              <a:t>型</a:t>
            </a:r>
            <a:r>
              <a:rPr lang="zh-CN" altLang="en-US" sz="1900">
                <a:latin typeface="微软雅黑" panose="020B0503020204020204" pitchFamily="34" charset="-122"/>
                <a:ea typeface="微软雅黑" panose="020B0503020204020204" pitchFamily="34" charset="-122"/>
              </a:rPr>
              <a:t>数据虽还采用</a:t>
            </a:r>
            <a:r>
              <a:rPr lang="en-US" altLang="zh-CN" sz="1900">
                <a:latin typeface="微软雅黑" panose="020B0503020204020204" pitchFamily="34" charset="-122"/>
                <a:ea typeface="微软雅黑" panose="020B0503020204020204" pitchFamily="34" charset="-122"/>
              </a:rPr>
              <a:t>80</a:t>
            </a:r>
            <a:r>
              <a:rPr lang="zh-CN" altLang="en-US" sz="1900">
                <a:latin typeface="微软雅黑" panose="020B0503020204020204" pitchFamily="34" charset="-122"/>
                <a:ea typeface="微软雅黑" panose="020B0503020204020204" pitchFamily="34" charset="-122"/>
              </a:rPr>
              <a:t>位扩展精度格式，但所分配存储空间从</a:t>
            </a:r>
            <a:r>
              <a:rPr lang="en-US" altLang="zh-CN" sz="1900">
                <a:latin typeface="微软雅黑" panose="020B0503020204020204" pitchFamily="34" charset="-122"/>
                <a:ea typeface="微软雅黑" panose="020B0503020204020204" pitchFamily="34" charset="-122"/>
              </a:rPr>
              <a:t>12B</a:t>
            </a:r>
            <a:r>
              <a:rPr lang="zh-CN" altLang="en-US" sz="1900">
                <a:solidFill>
                  <a:srgbClr val="FF3300"/>
                </a:solidFill>
                <a:latin typeface="微软雅黑" panose="020B0503020204020204" pitchFamily="34" charset="-122"/>
                <a:ea typeface="微软雅黑" panose="020B0503020204020204" pitchFamily="34" charset="-122"/>
              </a:rPr>
              <a:t>扩展为</a:t>
            </a:r>
            <a:r>
              <a:rPr lang="en-US" altLang="zh-CN" sz="1900">
                <a:solidFill>
                  <a:srgbClr val="FF3300"/>
                </a:solidFill>
                <a:latin typeface="微软雅黑" panose="020B0503020204020204" pitchFamily="34" charset="-122"/>
                <a:ea typeface="微软雅黑" panose="020B0503020204020204" pitchFamily="34" charset="-122"/>
              </a:rPr>
              <a:t>16B</a:t>
            </a:r>
            <a:r>
              <a:rPr lang="zh-CN" altLang="en-US" sz="1900">
                <a:latin typeface="微软雅黑" panose="020B0503020204020204" pitchFamily="34" charset="-122"/>
                <a:ea typeface="微软雅黑" panose="020B0503020204020204" pitchFamily="34" charset="-122"/>
              </a:rPr>
              <a:t>，即改为</a:t>
            </a:r>
            <a:r>
              <a:rPr lang="en-US" altLang="zh-CN" sz="1900">
                <a:latin typeface="微软雅黑" panose="020B0503020204020204" pitchFamily="34" charset="-122"/>
                <a:ea typeface="微软雅黑" panose="020B0503020204020204" pitchFamily="34" charset="-122"/>
              </a:rPr>
              <a:t>16B</a:t>
            </a:r>
            <a:r>
              <a:rPr lang="zh-CN" altLang="en-US" sz="1900">
                <a:latin typeface="微软雅黑" panose="020B0503020204020204" pitchFamily="34" charset="-122"/>
                <a:ea typeface="微软雅黑" panose="020B0503020204020204" pitchFamily="34" charset="-122"/>
              </a:rPr>
              <a:t>对齐，但不管是分配</a:t>
            </a:r>
            <a:r>
              <a:rPr lang="en-US" altLang="zh-CN" sz="1900">
                <a:latin typeface="微软雅黑" panose="020B0503020204020204" pitchFamily="34" charset="-122"/>
                <a:ea typeface="微软雅黑" panose="020B0503020204020204" pitchFamily="34" charset="-122"/>
              </a:rPr>
              <a:t>12B</a:t>
            </a:r>
            <a:r>
              <a:rPr lang="zh-CN" altLang="en-US" sz="1900">
                <a:latin typeface="微软雅黑" panose="020B0503020204020204" pitchFamily="34" charset="-122"/>
                <a:ea typeface="微软雅黑" panose="020B0503020204020204" pitchFamily="34" charset="-122"/>
              </a:rPr>
              <a:t>还是</a:t>
            </a:r>
            <a:r>
              <a:rPr lang="en-US" altLang="zh-CN" sz="1900">
                <a:latin typeface="微软雅黑" panose="020B0503020204020204" pitchFamily="34" charset="-122"/>
                <a:ea typeface="微软雅黑" panose="020B0503020204020204" pitchFamily="34" charset="-122"/>
              </a:rPr>
              <a:t>16B</a:t>
            </a:r>
            <a:r>
              <a:rPr lang="zh-CN" altLang="en-US" sz="1900">
                <a:latin typeface="微软雅黑" panose="020B0503020204020204" pitchFamily="34" charset="-122"/>
                <a:ea typeface="微软雅黑" panose="020B0503020204020204" pitchFamily="34" charset="-122"/>
              </a:rPr>
              <a:t>，都只用到低</a:t>
            </a:r>
            <a:r>
              <a:rPr lang="en-US" altLang="zh-CN" sz="1900">
                <a:latin typeface="微软雅黑" panose="020B0503020204020204" pitchFamily="34" charset="-122"/>
                <a:ea typeface="微软雅黑" panose="020B0503020204020204" pitchFamily="34" charset="-122"/>
              </a:rPr>
              <a:t>10B</a:t>
            </a:r>
            <a:endParaRPr lang="zh-CN" altLang="en-US" sz="1900">
              <a:latin typeface="微软雅黑" panose="020B0503020204020204" pitchFamily="34" charset="-122"/>
              <a:ea typeface="微软雅黑" panose="020B0503020204020204" pitchFamily="34" charset="-122"/>
            </a:endParaRPr>
          </a:p>
          <a:p>
            <a:pPr lvl="1">
              <a:lnSpc>
                <a:spcPct val="120000"/>
              </a:lnSpc>
            </a:pPr>
            <a:r>
              <a:rPr lang="zh-CN" altLang="en-US" sz="1900">
                <a:latin typeface="微软雅黑" panose="020B0503020204020204" pitchFamily="34" charset="-122"/>
                <a:ea typeface="微软雅黑" panose="020B0503020204020204" pitchFamily="34" charset="-122"/>
              </a:rPr>
              <a:t>过程调用时，通常</a:t>
            </a:r>
            <a:r>
              <a:rPr lang="zh-CN" altLang="en-US" sz="1900">
                <a:solidFill>
                  <a:srgbClr val="FF3300"/>
                </a:solidFill>
                <a:latin typeface="微软雅黑" panose="020B0503020204020204" pitchFamily="34" charset="-122"/>
                <a:ea typeface="微软雅黑" panose="020B0503020204020204" pitchFamily="34" charset="-122"/>
              </a:rPr>
              <a:t>用通用寄存器而不是栈来传递参数</a:t>
            </a:r>
            <a:r>
              <a:rPr lang="zh-CN" altLang="en-US" sz="1900">
                <a:latin typeface="微软雅黑" panose="020B0503020204020204" pitchFamily="34" charset="-122"/>
                <a:ea typeface="微软雅黑" panose="020B0503020204020204" pitchFamily="34" charset="-122"/>
              </a:rPr>
              <a:t>，因此，很多过程不用访问栈，这使得大多数情况下执行时间比</a:t>
            </a:r>
            <a:r>
              <a:rPr lang="en-US" altLang="zh-CN" sz="1900">
                <a:latin typeface="微软雅黑" panose="020B0503020204020204" pitchFamily="34" charset="-122"/>
                <a:ea typeface="微软雅黑" panose="020B0503020204020204" pitchFamily="34" charset="-122"/>
              </a:rPr>
              <a:t>IA-32</a:t>
            </a:r>
            <a:r>
              <a:rPr lang="zh-CN" altLang="en-US" sz="1900">
                <a:latin typeface="微软雅黑" panose="020B0503020204020204" pitchFamily="34" charset="-122"/>
                <a:ea typeface="微软雅黑" panose="020B0503020204020204" pitchFamily="34" charset="-122"/>
              </a:rPr>
              <a:t>代码更短</a:t>
            </a:r>
          </a:p>
          <a:p>
            <a:pPr lvl="1">
              <a:lnSpc>
                <a:spcPct val="120000"/>
              </a:lnSpc>
            </a:pPr>
            <a:r>
              <a:rPr lang="en-US" altLang="zh-CN" sz="1900">
                <a:solidFill>
                  <a:srgbClr val="FF3300"/>
                </a:solidFill>
                <a:latin typeface="微软雅黑" panose="020B0503020204020204" pitchFamily="34" charset="-122"/>
                <a:ea typeface="微软雅黑" panose="020B0503020204020204" pitchFamily="34" charset="-122"/>
              </a:rPr>
              <a:t>128</a:t>
            </a:r>
            <a:r>
              <a:rPr lang="zh-CN" altLang="en-US" sz="1900">
                <a:solidFill>
                  <a:srgbClr val="FF3300"/>
                </a:solidFill>
                <a:latin typeface="微软雅黑" panose="020B0503020204020204" pitchFamily="34" charset="-122"/>
                <a:ea typeface="微软雅黑" panose="020B0503020204020204" pitchFamily="34" charset="-122"/>
              </a:rPr>
              <a:t>位的</a:t>
            </a:r>
            <a:r>
              <a:rPr lang="en-US" altLang="zh-CN" sz="1900">
                <a:solidFill>
                  <a:srgbClr val="FF3300"/>
                </a:solidFill>
                <a:latin typeface="微软雅黑" panose="020B0503020204020204" pitchFamily="34" charset="-122"/>
                <a:ea typeface="微软雅黑" panose="020B0503020204020204" pitchFamily="34" charset="-122"/>
              </a:rPr>
              <a:t>MMX</a:t>
            </a:r>
            <a:r>
              <a:rPr lang="zh-CN" altLang="en-US" sz="1900">
                <a:solidFill>
                  <a:srgbClr val="FF3300"/>
                </a:solidFill>
                <a:latin typeface="微软雅黑" panose="020B0503020204020204" pitchFamily="34" charset="-122"/>
                <a:ea typeface="微软雅黑" panose="020B0503020204020204" pitchFamily="34" charset="-122"/>
              </a:rPr>
              <a:t>寄存器从原来的</a:t>
            </a:r>
            <a:r>
              <a:rPr lang="en-US" altLang="zh-CN" sz="1900">
                <a:solidFill>
                  <a:srgbClr val="FF3300"/>
                </a:solidFill>
                <a:latin typeface="微软雅黑" panose="020B0503020204020204" pitchFamily="34" charset="-122"/>
                <a:ea typeface="微软雅黑" panose="020B0503020204020204" pitchFamily="34" charset="-122"/>
              </a:rPr>
              <a:t>8</a:t>
            </a:r>
            <a:r>
              <a:rPr lang="zh-CN" altLang="en-US" sz="1900">
                <a:solidFill>
                  <a:srgbClr val="FF3300"/>
                </a:solidFill>
                <a:latin typeface="微软雅黑" panose="020B0503020204020204" pitchFamily="34" charset="-122"/>
                <a:ea typeface="微软雅黑" panose="020B0503020204020204" pitchFamily="34" charset="-122"/>
              </a:rPr>
              <a:t>个增加到</a:t>
            </a:r>
            <a:r>
              <a:rPr lang="en-US" altLang="zh-CN" sz="1900">
                <a:solidFill>
                  <a:srgbClr val="FF3300"/>
                </a:solidFill>
                <a:latin typeface="微软雅黑" panose="020B0503020204020204" pitchFamily="34" charset="-122"/>
                <a:ea typeface="微软雅黑" panose="020B0503020204020204" pitchFamily="34" charset="-122"/>
              </a:rPr>
              <a:t>16</a:t>
            </a:r>
            <a:r>
              <a:rPr lang="zh-CN" altLang="en-US" sz="1900">
                <a:solidFill>
                  <a:srgbClr val="FF3300"/>
                </a:solidFill>
                <a:latin typeface="微软雅黑" panose="020B0503020204020204" pitchFamily="34" charset="-122"/>
                <a:ea typeface="微软雅黑" panose="020B0503020204020204" pitchFamily="34" charset="-122"/>
              </a:rPr>
              <a:t>个</a:t>
            </a:r>
            <a:r>
              <a:rPr lang="zh-CN" altLang="en-US" sz="1900">
                <a:latin typeface="微软雅黑" panose="020B0503020204020204" pitchFamily="34" charset="-122"/>
                <a:ea typeface="微软雅黑" panose="020B0503020204020204" pitchFamily="34" charset="-122"/>
              </a:rPr>
              <a:t>，</a:t>
            </a:r>
            <a:r>
              <a:rPr lang="zh-CN" altLang="en-US" sz="1900">
                <a:solidFill>
                  <a:srgbClr val="FF3300"/>
                </a:solidFill>
                <a:latin typeface="微软雅黑" panose="020B0503020204020204" pitchFamily="34" charset="-122"/>
                <a:ea typeface="微软雅黑" panose="020B0503020204020204" pitchFamily="34" charset="-122"/>
              </a:rPr>
              <a:t>浮点操作采用基于</a:t>
            </a:r>
            <a:r>
              <a:rPr lang="en-US" altLang="zh-CN" sz="1900">
                <a:solidFill>
                  <a:srgbClr val="FF3300"/>
                </a:solidFill>
                <a:latin typeface="微软雅黑" panose="020B0503020204020204" pitchFamily="34" charset="-122"/>
                <a:ea typeface="微软雅黑" panose="020B0503020204020204" pitchFamily="34" charset="-122"/>
              </a:rPr>
              <a:t>SSE</a:t>
            </a:r>
            <a:r>
              <a:rPr lang="zh-CN" altLang="en-US" sz="1900">
                <a:solidFill>
                  <a:srgbClr val="FF3300"/>
                </a:solidFill>
                <a:latin typeface="微软雅黑" panose="020B0503020204020204" pitchFamily="34" charset="-122"/>
                <a:ea typeface="微软雅黑" panose="020B0503020204020204" pitchFamily="34" charset="-122"/>
              </a:rPr>
              <a:t>的面向</a:t>
            </a:r>
            <a:r>
              <a:rPr lang="en-US" altLang="zh-CN" sz="1900">
                <a:solidFill>
                  <a:srgbClr val="FF3300"/>
                </a:solidFill>
                <a:latin typeface="微软雅黑" panose="020B0503020204020204" pitchFamily="34" charset="-122"/>
                <a:ea typeface="微软雅黑" panose="020B0503020204020204" pitchFamily="34" charset="-122"/>
              </a:rPr>
              <a:t>XMM</a:t>
            </a:r>
            <a:r>
              <a:rPr lang="zh-CN" altLang="en-US" sz="1900">
                <a:solidFill>
                  <a:srgbClr val="FF3300"/>
                </a:solidFill>
                <a:latin typeface="微软雅黑" panose="020B0503020204020204" pitchFamily="34" charset="-122"/>
                <a:ea typeface="微软雅黑" panose="020B0503020204020204" pitchFamily="34" charset="-122"/>
              </a:rPr>
              <a:t>寄存器的指令集</a:t>
            </a:r>
            <a:r>
              <a:rPr lang="zh-CN" altLang="en-US" sz="1900">
                <a:latin typeface="微软雅黑" panose="020B0503020204020204" pitchFamily="34" charset="-122"/>
                <a:ea typeface="微软雅黑" panose="020B0503020204020204" pitchFamily="34" charset="-122"/>
              </a:rPr>
              <a:t>，而不采用基于浮点寄存器栈的指令集 </a:t>
            </a:r>
            <a:r>
              <a:rPr lang="en-US" altLang="zh-CN" sz="1900">
                <a:latin typeface="微软雅黑" panose="020B0503020204020204" pitchFamily="34" charset="-122"/>
                <a:ea typeface="微软雅黑" panose="020B0503020204020204" pitchFamily="34" charset="-122"/>
              </a:rPr>
              <a:t> </a:t>
            </a:r>
            <a:endParaRPr lang="zh-CN" altLang="en-US" sz="19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9459">
                                            <p:txEl>
                                              <p:pRg st="1" end="1"/>
                                            </p:txEl>
                                          </p:spTgt>
                                        </p:tgtEl>
                                        <p:attrNameLst>
                                          <p:attrName>style.visibility</p:attrName>
                                        </p:attrNameLst>
                                      </p:cBhvr>
                                      <p:to>
                                        <p:strVal val="visible"/>
                                      </p:to>
                                    </p:set>
                                    <p:animEffect transition="in" filter="blinds(horizontal)">
                                      <p:cBhvr>
                                        <p:cTn id="7" dur="500"/>
                                        <p:tgtEl>
                                          <p:spTgt spid="65945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59459">
                                            <p:txEl>
                                              <p:pRg st="2" end="2"/>
                                            </p:txEl>
                                          </p:spTgt>
                                        </p:tgtEl>
                                        <p:attrNameLst>
                                          <p:attrName>style.visibility</p:attrName>
                                        </p:attrNameLst>
                                      </p:cBhvr>
                                      <p:to>
                                        <p:strVal val="visible"/>
                                      </p:to>
                                    </p:set>
                                    <p:animEffect transition="in" filter="blinds(horizontal)">
                                      <p:cBhvr>
                                        <p:cTn id="12" dur="500"/>
                                        <p:tgtEl>
                                          <p:spTgt spid="65945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59459">
                                            <p:txEl>
                                              <p:pRg st="3" end="3"/>
                                            </p:txEl>
                                          </p:spTgt>
                                        </p:tgtEl>
                                        <p:attrNameLst>
                                          <p:attrName>style.visibility</p:attrName>
                                        </p:attrNameLst>
                                      </p:cBhvr>
                                      <p:to>
                                        <p:strVal val="visible"/>
                                      </p:to>
                                    </p:set>
                                    <p:animEffect transition="in" filter="blinds(horizontal)">
                                      <p:cBhvr>
                                        <p:cTn id="17" dur="500"/>
                                        <p:tgtEl>
                                          <p:spTgt spid="65945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59459">
                                            <p:txEl>
                                              <p:pRg st="4" end="4"/>
                                            </p:txEl>
                                          </p:spTgt>
                                        </p:tgtEl>
                                        <p:attrNameLst>
                                          <p:attrName>style.visibility</p:attrName>
                                        </p:attrNameLst>
                                      </p:cBhvr>
                                      <p:to>
                                        <p:strVal val="visible"/>
                                      </p:to>
                                    </p:set>
                                    <p:animEffect transition="in" filter="blinds(horizontal)">
                                      <p:cBhvr>
                                        <p:cTn id="22" dur="500"/>
                                        <p:tgtEl>
                                          <p:spTgt spid="65945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59459">
                                            <p:txEl>
                                              <p:pRg st="5" end="5"/>
                                            </p:txEl>
                                          </p:spTgt>
                                        </p:tgtEl>
                                        <p:attrNameLst>
                                          <p:attrName>style.visibility</p:attrName>
                                        </p:attrNameLst>
                                      </p:cBhvr>
                                      <p:to>
                                        <p:strVal val="visible"/>
                                      </p:to>
                                    </p:set>
                                    <p:animEffect transition="in" filter="blinds(horizontal)">
                                      <p:cBhvr>
                                        <p:cTn id="27" dur="500"/>
                                        <p:tgtEl>
                                          <p:spTgt spid="65945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59459">
                                            <p:txEl>
                                              <p:pRg st="6" end="6"/>
                                            </p:txEl>
                                          </p:spTgt>
                                        </p:tgtEl>
                                        <p:attrNameLst>
                                          <p:attrName>style.visibility</p:attrName>
                                        </p:attrNameLst>
                                      </p:cBhvr>
                                      <p:to>
                                        <p:strVal val="visible"/>
                                      </p:to>
                                    </p:set>
                                    <p:animEffect transition="in" filter="blinds(horizontal)">
                                      <p:cBhvr>
                                        <p:cTn id="32" dur="500"/>
                                        <p:tgtEl>
                                          <p:spTgt spid="6594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a:extLst>
              <a:ext uri="{FF2B5EF4-FFF2-40B4-BE49-F238E27FC236}">
                <a16:creationId xmlns:a16="http://schemas.microsoft.com/office/drawing/2014/main" id="{F5BFE9BD-AB56-421F-B1CC-362F20C0883C}"/>
              </a:ext>
            </a:extLst>
          </p:cNvPr>
          <p:cNvSpPr>
            <a:spLocks noGrp="1" noChangeArrowheads="1"/>
          </p:cNvSpPr>
          <p:nvPr>
            <p:ph type="title"/>
          </p:nvPr>
        </p:nvSpPr>
        <p:spPr>
          <a:xfrm>
            <a:off x="457200" y="98425"/>
            <a:ext cx="8229600" cy="561975"/>
          </a:xfrm>
        </p:spPr>
        <p:txBody>
          <a:bodyPr/>
          <a:lstStyle/>
          <a:p>
            <a:r>
              <a:rPr lang="en-US" altLang="zh-CN" sz="3600"/>
              <a:t>X86-64</a:t>
            </a:r>
            <a:r>
              <a:rPr lang="zh-CN" altLang="en-US" sz="3600"/>
              <a:t>架构（自学）</a:t>
            </a:r>
          </a:p>
        </p:txBody>
      </p:sp>
      <p:sp>
        <p:nvSpPr>
          <p:cNvPr id="556035" name="Rectangle 3">
            <a:extLst>
              <a:ext uri="{FF2B5EF4-FFF2-40B4-BE49-F238E27FC236}">
                <a16:creationId xmlns:a16="http://schemas.microsoft.com/office/drawing/2014/main" id="{10645C2D-E7BA-451D-962E-088CFD205AAB}"/>
              </a:ext>
            </a:extLst>
          </p:cNvPr>
          <p:cNvSpPr>
            <a:spLocks noGrp="1" noChangeArrowheads="1"/>
          </p:cNvSpPr>
          <p:nvPr>
            <p:ph type="body" idx="1"/>
          </p:nvPr>
        </p:nvSpPr>
        <p:spPr>
          <a:xfrm>
            <a:off x="468313" y="836613"/>
            <a:ext cx="8229600" cy="5562600"/>
          </a:xfrm>
        </p:spPr>
        <p:txBody>
          <a:bodyPr/>
          <a:lstStyle/>
          <a:p>
            <a:pPr>
              <a:lnSpc>
                <a:spcPct val="110000"/>
              </a:lnSpc>
              <a:spcBef>
                <a:spcPct val="30000"/>
              </a:spcBef>
            </a:pPr>
            <a:r>
              <a:rPr lang="en-US" altLang="zh-CN">
                <a:latin typeface="微软雅黑" panose="020B0503020204020204" pitchFamily="34" charset="-122"/>
                <a:ea typeface="微软雅黑" panose="020B0503020204020204" pitchFamily="34" charset="-122"/>
              </a:rPr>
              <a:t>x86-64</a:t>
            </a:r>
            <a:r>
              <a:rPr lang="zh-CN" altLang="en-US">
                <a:latin typeface="微软雅黑" panose="020B0503020204020204" pitchFamily="34" charset="-122"/>
                <a:ea typeface="微软雅黑" panose="020B0503020204020204" pitchFamily="34" charset="-122"/>
              </a:rPr>
              <a:t>的基本指令和对齐</a:t>
            </a:r>
          </a:p>
          <a:p>
            <a:pPr lvl="1">
              <a:lnSpc>
                <a:spcPct val="110000"/>
              </a:lnSpc>
              <a:spcBef>
                <a:spcPct val="30000"/>
              </a:spcBef>
            </a:pPr>
            <a:r>
              <a:rPr lang="zh-CN" altLang="en-US" sz="2200">
                <a:latin typeface="微软雅黑" panose="020B0503020204020204" pitchFamily="34" charset="-122"/>
                <a:ea typeface="微软雅黑" panose="020B0503020204020204" pitchFamily="34" charset="-122"/>
              </a:rPr>
              <a:t>数据传送指令（汇编指令中助记符“</a:t>
            </a:r>
            <a:r>
              <a:rPr lang="en-US" altLang="zh-CN" sz="2200">
                <a:latin typeface="微软雅黑" panose="020B0503020204020204" pitchFamily="34" charset="-122"/>
                <a:ea typeface="微软雅黑" panose="020B0503020204020204" pitchFamily="34" charset="-122"/>
              </a:rPr>
              <a:t>q”</a:t>
            </a:r>
            <a:r>
              <a:rPr lang="zh-CN" altLang="en-US" sz="2200">
                <a:latin typeface="微软雅黑" panose="020B0503020204020204" pitchFamily="34" charset="-122"/>
                <a:ea typeface="微软雅黑" panose="020B0503020204020204" pitchFamily="34" charset="-122"/>
              </a:rPr>
              <a:t>表示操作数长度为四字（即</a:t>
            </a:r>
            <a:r>
              <a:rPr lang="en-US" altLang="zh-CN" sz="2200">
                <a:latin typeface="微软雅黑" panose="020B0503020204020204" pitchFamily="34" charset="-122"/>
                <a:ea typeface="微软雅黑" panose="020B0503020204020204" pitchFamily="34" charset="-122"/>
              </a:rPr>
              <a:t>64</a:t>
            </a:r>
            <a:r>
              <a:rPr lang="zh-CN" altLang="en-US" sz="2200">
                <a:latin typeface="微软雅黑" panose="020B0503020204020204" pitchFamily="34" charset="-122"/>
                <a:ea typeface="微软雅黑" panose="020B0503020204020204" pitchFamily="34" charset="-122"/>
              </a:rPr>
              <a:t>位）） </a:t>
            </a:r>
          </a:p>
          <a:p>
            <a:pPr lvl="2">
              <a:lnSpc>
                <a:spcPct val="110000"/>
              </a:lnSpc>
              <a:spcBef>
                <a:spcPct val="30000"/>
              </a:spcBef>
            </a:pPr>
            <a:r>
              <a:rPr lang="en-US" altLang="zh-CN" sz="2200">
                <a:latin typeface="微软雅黑" panose="020B0503020204020204" pitchFamily="34" charset="-122"/>
                <a:ea typeface="微软雅黑" panose="020B0503020204020204" pitchFamily="34" charset="-122"/>
              </a:rPr>
              <a:t>movabsq</a:t>
            </a:r>
            <a:r>
              <a:rPr lang="zh-CN" altLang="en-US" sz="2200">
                <a:latin typeface="微软雅黑" panose="020B0503020204020204" pitchFamily="34" charset="-122"/>
                <a:ea typeface="微软雅黑" panose="020B0503020204020204" pitchFamily="34" charset="-122"/>
              </a:rPr>
              <a:t>指令用于将一个</a:t>
            </a:r>
            <a:r>
              <a:rPr lang="en-US" altLang="zh-CN" sz="2200">
                <a:latin typeface="微软雅黑" panose="020B0503020204020204" pitchFamily="34" charset="-122"/>
                <a:ea typeface="微软雅黑" panose="020B0503020204020204" pitchFamily="34" charset="-122"/>
              </a:rPr>
              <a:t>64</a:t>
            </a:r>
            <a:r>
              <a:rPr lang="zh-CN" altLang="en-US" sz="2200">
                <a:latin typeface="微软雅黑" panose="020B0503020204020204" pitchFamily="34" charset="-122"/>
                <a:ea typeface="微软雅黑" panose="020B0503020204020204" pitchFamily="34" charset="-122"/>
              </a:rPr>
              <a:t>位立即数送到一个</a:t>
            </a:r>
            <a:r>
              <a:rPr lang="en-US" altLang="zh-CN" sz="2200">
                <a:latin typeface="微软雅黑" panose="020B0503020204020204" pitchFamily="34" charset="-122"/>
                <a:ea typeface="微软雅黑" panose="020B0503020204020204" pitchFamily="34" charset="-122"/>
              </a:rPr>
              <a:t>64</a:t>
            </a:r>
            <a:r>
              <a:rPr lang="zh-CN" altLang="en-US" sz="2200">
                <a:latin typeface="微软雅黑" panose="020B0503020204020204" pitchFamily="34" charset="-122"/>
                <a:ea typeface="微软雅黑" panose="020B0503020204020204" pitchFamily="34" charset="-122"/>
              </a:rPr>
              <a:t>位通用寄存器中；</a:t>
            </a:r>
          </a:p>
          <a:p>
            <a:pPr lvl="2">
              <a:lnSpc>
                <a:spcPct val="110000"/>
              </a:lnSpc>
              <a:spcBef>
                <a:spcPct val="30000"/>
              </a:spcBef>
            </a:pPr>
            <a:r>
              <a:rPr lang="en-US" altLang="zh-CN" sz="2200">
                <a:latin typeface="微软雅黑" panose="020B0503020204020204" pitchFamily="34" charset="-122"/>
                <a:ea typeface="微软雅黑" panose="020B0503020204020204" pitchFamily="34" charset="-122"/>
              </a:rPr>
              <a:t>movq</a:t>
            </a:r>
            <a:r>
              <a:rPr lang="zh-CN" altLang="en-US" sz="2200">
                <a:latin typeface="微软雅黑" panose="020B0503020204020204" pitchFamily="34" charset="-122"/>
                <a:ea typeface="微软雅黑" panose="020B0503020204020204" pitchFamily="34" charset="-122"/>
              </a:rPr>
              <a:t>指令用于传送一个</a:t>
            </a:r>
            <a:r>
              <a:rPr lang="en-US" altLang="zh-CN" sz="2200">
                <a:latin typeface="微软雅黑" panose="020B0503020204020204" pitchFamily="34" charset="-122"/>
                <a:ea typeface="微软雅黑" panose="020B0503020204020204" pitchFamily="34" charset="-122"/>
              </a:rPr>
              <a:t>64</a:t>
            </a:r>
            <a:r>
              <a:rPr lang="zh-CN" altLang="en-US" sz="2200">
                <a:latin typeface="微软雅黑" panose="020B0503020204020204" pitchFamily="34" charset="-122"/>
                <a:ea typeface="微软雅黑" panose="020B0503020204020204" pitchFamily="34" charset="-122"/>
              </a:rPr>
              <a:t>位的四字；</a:t>
            </a:r>
          </a:p>
          <a:p>
            <a:pPr lvl="2">
              <a:lnSpc>
                <a:spcPct val="110000"/>
              </a:lnSpc>
              <a:spcBef>
                <a:spcPct val="30000"/>
              </a:spcBef>
            </a:pPr>
            <a:r>
              <a:rPr lang="en-US" altLang="zh-CN" sz="2200">
                <a:latin typeface="微软雅黑" panose="020B0503020204020204" pitchFamily="34" charset="-122"/>
                <a:ea typeface="微软雅黑" panose="020B0503020204020204" pitchFamily="34" charset="-122"/>
              </a:rPr>
              <a:t>movsbq</a:t>
            </a:r>
            <a:r>
              <a:rPr lang="zh-CN" altLang="en-US" sz="2200">
                <a:latin typeface="微软雅黑" panose="020B0503020204020204" pitchFamily="34" charset="-122"/>
                <a:ea typeface="微软雅黑" panose="020B0503020204020204" pitchFamily="34" charset="-122"/>
              </a:rPr>
              <a:t>、</a:t>
            </a:r>
            <a:r>
              <a:rPr lang="en-US" altLang="zh-CN" sz="2200">
                <a:latin typeface="微软雅黑" panose="020B0503020204020204" pitchFamily="34" charset="-122"/>
                <a:ea typeface="微软雅黑" panose="020B0503020204020204" pitchFamily="34" charset="-122"/>
              </a:rPr>
              <a:t>movswq</a:t>
            </a:r>
            <a:r>
              <a:rPr lang="zh-CN" altLang="en-US" sz="2200">
                <a:latin typeface="微软雅黑" panose="020B0503020204020204" pitchFamily="34" charset="-122"/>
                <a:ea typeface="微软雅黑" panose="020B0503020204020204" pitchFamily="34" charset="-122"/>
              </a:rPr>
              <a:t>、</a:t>
            </a:r>
            <a:r>
              <a:rPr lang="en-US" altLang="zh-CN" sz="2200">
                <a:latin typeface="微软雅黑" panose="020B0503020204020204" pitchFamily="34" charset="-122"/>
                <a:ea typeface="微软雅黑" panose="020B0503020204020204" pitchFamily="34" charset="-122"/>
              </a:rPr>
              <a:t>movslq</a:t>
            </a:r>
            <a:r>
              <a:rPr lang="zh-CN" altLang="en-US" sz="2200">
                <a:latin typeface="微软雅黑" panose="020B0503020204020204" pitchFamily="34" charset="-122"/>
                <a:ea typeface="微软雅黑" panose="020B0503020204020204" pitchFamily="34" charset="-122"/>
              </a:rPr>
              <a:t>用于将源操作数进行符号扩展并传送到一个</a:t>
            </a:r>
            <a:r>
              <a:rPr lang="en-US" altLang="zh-CN" sz="2200">
                <a:latin typeface="微软雅黑" panose="020B0503020204020204" pitchFamily="34" charset="-122"/>
                <a:ea typeface="微软雅黑" panose="020B0503020204020204" pitchFamily="34" charset="-122"/>
              </a:rPr>
              <a:t>64</a:t>
            </a:r>
            <a:r>
              <a:rPr lang="zh-CN" altLang="en-US" sz="2200">
                <a:latin typeface="微软雅黑" panose="020B0503020204020204" pitchFamily="34" charset="-122"/>
                <a:ea typeface="微软雅黑" panose="020B0503020204020204" pitchFamily="34" charset="-122"/>
              </a:rPr>
              <a:t>位寄存器或存储单元中；</a:t>
            </a:r>
          </a:p>
          <a:p>
            <a:pPr lvl="2">
              <a:lnSpc>
                <a:spcPct val="110000"/>
              </a:lnSpc>
              <a:spcBef>
                <a:spcPct val="30000"/>
              </a:spcBef>
            </a:pPr>
            <a:r>
              <a:rPr lang="en-US" altLang="zh-CN" sz="2200">
                <a:latin typeface="微软雅黑" panose="020B0503020204020204" pitchFamily="34" charset="-122"/>
                <a:ea typeface="微软雅黑" panose="020B0503020204020204" pitchFamily="34" charset="-122"/>
              </a:rPr>
              <a:t>movzbq</a:t>
            </a:r>
            <a:r>
              <a:rPr lang="zh-CN" altLang="en-US" sz="2200">
                <a:latin typeface="微软雅黑" panose="020B0503020204020204" pitchFamily="34" charset="-122"/>
                <a:ea typeface="微软雅黑" panose="020B0503020204020204" pitchFamily="34" charset="-122"/>
              </a:rPr>
              <a:t>、</a:t>
            </a:r>
            <a:r>
              <a:rPr lang="en-US" altLang="zh-CN" sz="2200">
                <a:latin typeface="微软雅黑" panose="020B0503020204020204" pitchFamily="34" charset="-122"/>
                <a:ea typeface="微软雅黑" panose="020B0503020204020204" pitchFamily="34" charset="-122"/>
              </a:rPr>
              <a:t>movzwq</a:t>
            </a:r>
            <a:r>
              <a:rPr lang="zh-CN" altLang="en-US" sz="2200">
                <a:latin typeface="微软雅黑" panose="020B0503020204020204" pitchFamily="34" charset="-122"/>
                <a:ea typeface="微软雅黑" panose="020B0503020204020204" pitchFamily="34" charset="-122"/>
              </a:rPr>
              <a:t>用于将源操作数进行零扩展后传送到一个</a:t>
            </a:r>
            <a:r>
              <a:rPr lang="en-US" altLang="zh-CN" sz="2200">
                <a:latin typeface="微软雅黑" panose="020B0503020204020204" pitchFamily="34" charset="-122"/>
                <a:ea typeface="微软雅黑" panose="020B0503020204020204" pitchFamily="34" charset="-122"/>
              </a:rPr>
              <a:t>64</a:t>
            </a:r>
            <a:r>
              <a:rPr lang="zh-CN" altLang="en-US" sz="2200">
                <a:latin typeface="微软雅黑" panose="020B0503020204020204" pitchFamily="34" charset="-122"/>
                <a:ea typeface="微软雅黑" panose="020B0503020204020204" pitchFamily="34" charset="-122"/>
              </a:rPr>
              <a:t>位寄存器或存储单元中；</a:t>
            </a:r>
          </a:p>
          <a:p>
            <a:pPr lvl="2">
              <a:lnSpc>
                <a:spcPct val="110000"/>
              </a:lnSpc>
              <a:spcBef>
                <a:spcPct val="30000"/>
              </a:spcBef>
            </a:pPr>
            <a:r>
              <a:rPr lang="en-US" altLang="zh-CN" sz="2200">
                <a:latin typeface="微软雅黑" panose="020B0503020204020204" pitchFamily="34" charset="-122"/>
                <a:ea typeface="微软雅黑" panose="020B0503020204020204" pitchFamily="34" charset="-122"/>
              </a:rPr>
              <a:t>pushq</a:t>
            </a:r>
            <a:r>
              <a:rPr lang="zh-CN" altLang="en-US" sz="2200">
                <a:latin typeface="微软雅黑" panose="020B0503020204020204" pitchFamily="34" charset="-122"/>
                <a:ea typeface="微软雅黑" panose="020B0503020204020204" pitchFamily="34" charset="-122"/>
              </a:rPr>
              <a:t>和</a:t>
            </a:r>
            <a:r>
              <a:rPr lang="en-US" altLang="zh-CN" sz="2200">
                <a:latin typeface="微软雅黑" panose="020B0503020204020204" pitchFamily="34" charset="-122"/>
                <a:ea typeface="微软雅黑" panose="020B0503020204020204" pitchFamily="34" charset="-122"/>
              </a:rPr>
              <a:t>popq</a:t>
            </a:r>
            <a:r>
              <a:rPr lang="zh-CN" altLang="en-US" sz="2200">
                <a:latin typeface="微软雅黑" panose="020B0503020204020204" pitchFamily="34" charset="-122"/>
                <a:ea typeface="微软雅黑" panose="020B0503020204020204" pitchFamily="34" charset="-122"/>
              </a:rPr>
              <a:t>分别是四字压栈和四字出栈指令；</a:t>
            </a:r>
          </a:p>
          <a:p>
            <a:pPr lvl="2">
              <a:lnSpc>
                <a:spcPct val="110000"/>
              </a:lnSpc>
              <a:spcBef>
                <a:spcPct val="30000"/>
              </a:spcBef>
            </a:pPr>
            <a:r>
              <a:rPr lang="en-US" altLang="zh-CN" sz="2200">
                <a:solidFill>
                  <a:srgbClr val="FF3300"/>
                </a:solidFill>
                <a:latin typeface="微软雅黑" panose="020B0503020204020204" pitchFamily="34" charset="-122"/>
                <a:ea typeface="微软雅黑" panose="020B0503020204020204" pitchFamily="34" charset="-122"/>
              </a:rPr>
              <a:t>movl</a:t>
            </a:r>
            <a:r>
              <a:rPr lang="zh-CN" altLang="en-US" sz="2200">
                <a:solidFill>
                  <a:srgbClr val="FF3300"/>
                </a:solidFill>
                <a:latin typeface="微软雅黑" panose="020B0503020204020204" pitchFamily="34" charset="-122"/>
                <a:ea typeface="微软雅黑" panose="020B0503020204020204" pitchFamily="34" charset="-122"/>
              </a:rPr>
              <a:t>指令的功能相当于</a:t>
            </a:r>
            <a:r>
              <a:rPr lang="en-US" altLang="zh-CN" sz="2200">
                <a:solidFill>
                  <a:srgbClr val="FF3300"/>
                </a:solidFill>
                <a:latin typeface="微软雅黑" panose="020B0503020204020204" pitchFamily="34" charset="-122"/>
                <a:ea typeface="微软雅黑" panose="020B0503020204020204" pitchFamily="34" charset="-122"/>
              </a:rPr>
              <a:t>movzlq</a:t>
            </a:r>
            <a:r>
              <a:rPr lang="zh-CN" altLang="en-US" sz="2200">
                <a:solidFill>
                  <a:srgbClr val="FF3300"/>
                </a:solidFill>
                <a:latin typeface="微软雅黑" panose="020B0503020204020204" pitchFamily="34" charset="-122"/>
                <a:ea typeface="微软雅黑" panose="020B0503020204020204" pitchFamily="34" charset="-122"/>
              </a:rPr>
              <a:t>指令</a:t>
            </a:r>
            <a:r>
              <a:rPr lang="zh-CN" altLang="en-US" sz="2200">
                <a:latin typeface="微软雅黑" panose="020B0503020204020204" pitchFamily="34" charset="-122"/>
                <a:ea typeface="微软雅黑" panose="020B0503020204020204"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6035">
                                            <p:txEl>
                                              <p:pRg st="2" end="2"/>
                                            </p:txEl>
                                          </p:spTgt>
                                        </p:tgtEl>
                                        <p:attrNameLst>
                                          <p:attrName>style.visibility</p:attrName>
                                        </p:attrNameLst>
                                      </p:cBhvr>
                                      <p:to>
                                        <p:strVal val="visible"/>
                                      </p:to>
                                    </p:set>
                                    <p:animEffect transition="in" filter="blinds(horizontal)">
                                      <p:cBhvr>
                                        <p:cTn id="7" dur="500"/>
                                        <p:tgtEl>
                                          <p:spTgt spid="55603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56035">
                                            <p:txEl>
                                              <p:pRg st="3" end="3"/>
                                            </p:txEl>
                                          </p:spTgt>
                                        </p:tgtEl>
                                        <p:attrNameLst>
                                          <p:attrName>style.visibility</p:attrName>
                                        </p:attrNameLst>
                                      </p:cBhvr>
                                      <p:to>
                                        <p:strVal val="visible"/>
                                      </p:to>
                                    </p:set>
                                    <p:animEffect transition="in" filter="blinds(horizontal)">
                                      <p:cBhvr>
                                        <p:cTn id="12" dur="500"/>
                                        <p:tgtEl>
                                          <p:spTgt spid="55603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56035">
                                            <p:txEl>
                                              <p:pRg st="4" end="4"/>
                                            </p:txEl>
                                          </p:spTgt>
                                        </p:tgtEl>
                                        <p:attrNameLst>
                                          <p:attrName>style.visibility</p:attrName>
                                        </p:attrNameLst>
                                      </p:cBhvr>
                                      <p:to>
                                        <p:strVal val="visible"/>
                                      </p:to>
                                    </p:set>
                                    <p:animEffect transition="in" filter="blinds(horizontal)">
                                      <p:cBhvr>
                                        <p:cTn id="17" dur="500"/>
                                        <p:tgtEl>
                                          <p:spTgt spid="55603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56035">
                                            <p:txEl>
                                              <p:pRg st="5" end="5"/>
                                            </p:txEl>
                                          </p:spTgt>
                                        </p:tgtEl>
                                        <p:attrNameLst>
                                          <p:attrName>style.visibility</p:attrName>
                                        </p:attrNameLst>
                                      </p:cBhvr>
                                      <p:to>
                                        <p:strVal val="visible"/>
                                      </p:to>
                                    </p:set>
                                    <p:animEffect transition="in" filter="blinds(horizontal)">
                                      <p:cBhvr>
                                        <p:cTn id="22" dur="500"/>
                                        <p:tgtEl>
                                          <p:spTgt spid="556035">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56035">
                                            <p:txEl>
                                              <p:pRg st="6" end="6"/>
                                            </p:txEl>
                                          </p:spTgt>
                                        </p:tgtEl>
                                        <p:attrNameLst>
                                          <p:attrName>style.visibility</p:attrName>
                                        </p:attrNameLst>
                                      </p:cBhvr>
                                      <p:to>
                                        <p:strVal val="visible"/>
                                      </p:to>
                                    </p:set>
                                    <p:animEffect transition="in" filter="blinds(horizontal)">
                                      <p:cBhvr>
                                        <p:cTn id="27" dur="500"/>
                                        <p:tgtEl>
                                          <p:spTgt spid="556035">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56035">
                                            <p:txEl>
                                              <p:pRg st="7" end="7"/>
                                            </p:txEl>
                                          </p:spTgt>
                                        </p:tgtEl>
                                        <p:attrNameLst>
                                          <p:attrName>style.visibility</p:attrName>
                                        </p:attrNameLst>
                                      </p:cBhvr>
                                      <p:to>
                                        <p:strVal val="visible"/>
                                      </p:to>
                                    </p:set>
                                    <p:animEffect transition="in" filter="blinds(horizontal)">
                                      <p:cBhvr>
                                        <p:cTn id="32" dur="500"/>
                                        <p:tgtEl>
                                          <p:spTgt spid="5560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a:extLst>
              <a:ext uri="{FF2B5EF4-FFF2-40B4-BE49-F238E27FC236}">
                <a16:creationId xmlns:a16="http://schemas.microsoft.com/office/drawing/2014/main" id="{6BADA400-521F-4C39-853E-58F361279787}"/>
              </a:ext>
            </a:extLst>
          </p:cNvPr>
          <p:cNvSpPr>
            <a:spLocks noGrp="1" noChangeArrowheads="1"/>
          </p:cNvSpPr>
          <p:nvPr>
            <p:ph type="title"/>
          </p:nvPr>
        </p:nvSpPr>
        <p:spPr>
          <a:xfrm>
            <a:off x="457200" y="142875"/>
            <a:ext cx="8229600" cy="561975"/>
          </a:xfrm>
        </p:spPr>
        <p:txBody>
          <a:bodyPr/>
          <a:lstStyle/>
          <a:p>
            <a:r>
              <a:rPr lang="en-US" altLang="zh-CN" sz="3600"/>
              <a:t>X86-64</a:t>
            </a:r>
            <a:r>
              <a:rPr lang="zh-CN" altLang="en-US" sz="3600"/>
              <a:t>架构（自学）</a:t>
            </a:r>
          </a:p>
        </p:txBody>
      </p:sp>
      <p:sp>
        <p:nvSpPr>
          <p:cNvPr id="661507" name="Rectangle 3">
            <a:extLst>
              <a:ext uri="{FF2B5EF4-FFF2-40B4-BE49-F238E27FC236}">
                <a16:creationId xmlns:a16="http://schemas.microsoft.com/office/drawing/2014/main" id="{51AF9575-73A2-42B3-9437-5610DE187C85}"/>
              </a:ext>
            </a:extLst>
          </p:cNvPr>
          <p:cNvSpPr>
            <a:spLocks noGrp="1" noChangeArrowheads="1"/>
          </p:cNvSpPr>
          <p:nvPr>
            <p:ph type="body" idx="1"/>
          </p:nvPr>
        </p:nvSpPr>
        <p:spPr>
          <a:xfrm>
            <a:off x="468313" y="684213"/>
            <a:ext cx="8229600" cy="477837"/>
          </a:xfrm>
        </p:spPr>
        <p:txBody>
          <a:bodyPr/>
          <a:lstStyle/>
          <a:p>
            <a:r>
              <a:rPr lang="zh-CN" altLang="en-US" sz="2200">
                <a:latin typeface="微软雅黑" panose="020B0503020204020204" pitchFamily="34" charset="-122"/>
                <a:ea typeface="微软雅黑" panose="020B0503020204020204" pitchFamily="34" charset="-122"/>
              </a:rPr>
              <a:t>数据传送指令举例</a:t>
            </a:r>
          </a:p>
        </p:txBody>
      </p:sp>
      <p:sp>
        <p:nvSpPr>
          <p:cNvPr id="661508" name="Rectangle 4">
            <a:extLst>
              <a:ext uri="{FF2B5EF4-FFF2-40B4-BE49-F238E27FC236}">
                <a16:creationId xmlns:a16="http://schemas.microsoft.com/office/drawing/2014/main" id="{6F303DB7-13B9-4BCA-8198-3CD1B6B0E5A4}"/>
              </a:ext>
            </a:extLst>
          </p:cNvPr>
          <p:cNvSpPr>
            <a:spLocks noChangeArrowheads="1"/>
          </p:cNvSpPr>
          <p:nvPr/>
        </p:nvSpPr>
        <p:spPr bwMode="auto">
          <a:xfrm>
            <a:off x="206375" y="1649413"/>
            <a:ext cx="4572000" cy="1465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dest_type  convert(source_type x) {</a:t>
            </a:r>
          </a:p>
          <a:p>
            <a:r>
              <a:rPr lang="en-US" altLang="zh-CN">
                <a:latin typeface="微软雅黑" panose="020B0503020204020204" pitchFamily="34" charset="-122"/>
                <a:ea typeface="微软雅黑" panose="020B0503020204020204" pitchFamily="34" charset="-122"/>
              </a:rPr>
              <a:t>		</a:t>
            </a:r>
            <a:r>
              <a:rPr lang="en-US" altLang="zh-CN">
                <a:solidFill>
                  <a:srgbClr val="FF3300"/>
                </a:solidFill>
                <a:latin typeface="微软雅黑" panose="020B0503020204020204" pitchFamily="34" charset="-122"/>
                <a:ea typeface="微软雅黑" panose="020B0503020204020204" pitchFamily="34" charset="-122"/>
              </a:rPr>
              <a:t>dest_type y = (dest_type) x;</a:t>
            </a:r>
          </a:p>
          <a:p>
            <a:r>
              <a:rPr lang="en-US" altLang="zh-CN">
                <a:latin typeface="微软雅黑" panose="020B0503020204020204" pitchFamily="34" charset="-122"/>
                <a:ea typeface="微软雅黑" panose="020B0503020204020204" pitchFamily="34" charset="-122"/>
              </a:rPr>
              <a:t>		return y;</a:t>
            </a:r>
          </a:p>
          <a:p>
            <a:r>
              <a:rPr lang="en-US" altLang="zh-CN">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661509" name="Rectangle 5">
            <a:extLst>
              <a:ext uri="{FF2B5EF4-FFF2-40B4-BE49-F238E27FC236}">
                <a16:creationId xmlns:a16="http://schemas.microsoft.com/office/drawing/2014/main" id="{27B3D759-247D-48A8-8BB8-C402579C0E88}"/>
              </a:ext>
            </a:extLst>
          </p:cNvPr>
          <p:cNvSpPr>
            <a:spLocks noChangeArrowheads="1"/>
          </p:cNvSpPr>
          <p:nvPr/>
        </p:nvSpPr>
        <p:spPr bwMode="auto">
          <a:xfrm>
            <a:off x="161925" y="1133475"/>
            <a:ext cx="4545013" cy="752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a:latin typeface="微软雅黑" panose="020B0503020204020204" pitchFamily="34" charset="-122"/>
                <a:ea typeface="微软雅黑" panose="020B0503020204020204" pitchFamily="34" charset="-122"/>
              </a:rPr>
              <a:t>     </a:t>
            </a:r>
            <a:r>
              <a:rPr lang="zh-CN" altLang="en-US">
                <a:solidFill>
                  <a:srgbClr val="3333CC"/>
                </a:solidFill>
                <a:latin typeface="微软雅黑" panose="020B0503020204020204" pitchFamily="34" charset="-122"/>
                <a:ea typeface="微软雅黑" panose="020B0503020204020204" pitchFamily="34" charset="-122"/>
              </a:rPr>
              <a:t>以下函数功能是将类型为</a:t>
            </a:r>
            <a:r>
              <a:rPr lang="en-US" altLang="zh-CN">
                <a:solidFill>
                  <a:srgbClr val="3333CC"/>
                </a:solidFill>
                <a:latin typeface="微软雅黑" panose="020B0503020204020204" pitchFamily="34" charset="-122"/>
                <a:ea typeface="微软雅黑" panose="020B0503020204020204" pitchFamily="34" charset="-122"/>
              </a:rPr>
              <a:t>source_type</a:t>
            </a:r>
            <a:r>
              <a:rPr lang="zh-CN" altLang="en-US">
                <a:solidFill>
                  <a:srgbClr val="3333CC"/>
                </a:solidFill>
                <a:latin typeface="微软雅黑" panose="020B0503020204020204" pitchFamily="34" charset="-122"/>
                <a:ea typeface="微软雅黑" panose="020B0503020204020204" pitchFamily="34" charset="-122"/>
              </a:rPr>
              <a:t>的参数转换为</a:t>
            </a:r>
            <a:r>
              <a:rPr lang="en-US" altLang="zh-CN">
                <a:solidFill>
                  <a:srgbClr val="3333CC"/>
                </a:solidFill>
                <a:latin typeface="微软雅黑" panose="020B0503020204020204" pitchFamily="34" charset="-122"/>
                <a:ea typeface="微软雅黑" panose="020B0503020204020204" pitchFamily="34" charset="-122"/>
              </a:rPr>
              <a:t>dest_type</a:t>
            </a:r>
            <a:r>
              <a:rPr lang="zh-CN" altLang="en-US">
                <a:solidFill>
                  <a:srgbClr val="3333CC"/>
                </a:solidFill>
                <a:latin typeface="微软雅黑" panose="020B0503020204020204" pitchFamily="34" charset="-122"/>
                <a:ea typeface="微软雅黑" panose="020B0503020204020204" pitchFamily="34" charset="-122"/>
              </a:rPr>
              <a:t>型数据并返回</a:t>
            </a:r>
          </a:p>
        </p:txBody>
      </p:sp>
      <p:sp>
        <p:nvSpPr>
          <p:cNvPr id="661512" name="Rectangle 8">
            <a:extLst>
              <a:ext uri="{FF2B5EF4-FFF2-40B4-BE49-F238E27FC236}">
                <a16:creationId xmlns:a16="http://schemas.microsoft.com/office/drawing/2014/main" id="{C19FE396-51EC-4E30-B30D-5BF16E073FAC}"/>
              </a:ext>
            </a:extLst>
          </p:cNvPr>
          <p:cNvSpPr>
            <a:spLocks noChangeArrowheads="1"/>
          </p:cNvSpPr>
          <p:nvPr/>
        </p:nvSpPr>
        <p:spPr bwMode="auto">
          <a:xfrm>
            <a:off x="5067300" y="796925"/>
            <a:ext cx="3867150" cy="2235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30000"/>
              </a:lnSpc>
            </a:pPr>
            <a:r>
              <a:rPr lang="zh-CN" altLang="en-US"/>
              <a:t>根据参数传递约定知，</a:t>
            </a:r>
            <a:r>
              <a:rPr lang="en-US" altLang="zh-CN"/>
              <a:t>x</a:t>
            </a:r>
            <a:r>
              <a:rPr lang="zh-CN" altLang="en-US"/>
              <a:t>在</a:t>
            </a:r>
            <a:r>
              <a:rPr lang="en-US" altLang="zh-CN"/>
              <a:t>RDI</a:t>
            </a:r>
            <a:r>
              <a:rPr lang="zh-CN" altLang="en-US"/>
              <a:t>对应的适合宽度的寄存器（</a:t>
            </a:r>
            <a:r>
              <a:rPr lang="en-US" altLang="zh-CN"/>
              <a:t>RDI</a:t>
            </a:r>
            <a:r>
              <a:rPr lang="zh-CN" altLang="en-US"/>
              <a:t>、</a:t>
            </a:r>
            <a:r>
              <a:rPr lang="en-US" altLang="zh-CN"/>
              <a:t>EDI</a:t>
            </a:r>
            <a:r>
              <a:rPr lang="zh-CN" altLang="en-US"/>
              <a:t>、</a:t>
            </a:r>
            <a:r>
              <a:rPr lang="en-US" altLang="zh-CN"/>
              <a:t>DI</a:t>
            </a:r>
            <a:r>
              <a:rPr lang="zh-CN" altLang="en-US"/>
              <a:t>和</a:t>
            </a:r>
            <a:r>
              <a:rPr lang="en-US" altLang="zh-CN"/>
              <a:t>DIL</a:t>
            </a:r>
            <a:r>
              <a:rPr lang="zh-CN" altLang="en-US"/>
              <a:t>）中，</a:t>
            </a:r>
            <a:r>
              <a:rPr lang="en-US" altLang="zh-CN"/>
              <a:t>y</a:t>
            </a:r>
            <a:r>
              <a:rPr lang="zh-CN" altLang="en-US"/>
              <a:t>存放在</a:t>
            </a:r>
            <a:r>
              <a:rPr lang="en-US" altLang="zh-CN"/>
              <a:t>RAX</a:t>
            </a:r>
            <a:r>
              <a:rPr lang="zh-CN" altLang="en-US"/>
              <a:t>对应的寄存器（</a:t>
            </a:r>
            <a:r>
              <a:rPr lang="en-US" altLang="zh-CN"/>
              <a:t>RAX</a:t>
            </a:r>
            <a:r>
              <a:rPr lang="zh-CN" altLang="en-US"/>
              <a:t>、</a:t>
            </a:r>
            <a:r>
              <a:rPr lang="en-US" altLang="zh-CN"/>
              <a:t>EAX</a:t>
            </a:r>
            <a:r>
              <a:rPr lang="zh-CN" altLang="en-US"/>
              <a:t>、</a:t>
            </a:r>
            <a:r>
              <a:rPr lang="en-US" altLang="zh-CN"/>
              <a:t>AX</a:t>
            </a:r>
            <a:r>
              <a:rPr lang="zh-CN" altLang="en-US"/>
              <a:t>或</a:t>
            </a:r>
            <a:r>
              <a:rPr lang="en-US" altLang="zh-CN"/>
              <a:t>AL</a:t>
            </a:r>
            <a:r>
              <a:rPr lang="zh-CN" altLang="en-US"/>
              <a:t>）中，填写下表中的汇编指令以实现</a:t>
            </a:r>
            <a:r>
              <a:rPr lang="en-US" altLang="zh-CN"/>
              <a:t>convert</a:t>
            </a:r>
            <a:r>
              <a:rPr lang="zh-CN" altLang="en-US"/>
              <a:t>函数中的赋值语句</a:t>
            </a:r>
          </a:p>
        </p:txBody>
      </p:sp>
      <p:pic>
        <p:nvPicPr>
          <p:cNvPr id="661513" name="Picture 9">
            <a:extLst>
              <a:ext uri="{FF2B5EF4-FFF2-40B4-BE49-F238E27FC236}">
                <a16:creationId xmlns:a16="http://schemas.microsoft.com/office/drawing/2014/main" id="{6668C0F8-1E36-490A-A322-A80CEF0151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8" y="3060700"/>
            <a:ext cx="8893175" cy="3789363"/>
          </a:xfrm>
          <a:prstGeom prst="rect">
            <a:avLst/>
          </a:prstGeom>
          <a:noFill/>
          <a:extLst>
            <a:ext uri="{909E8E84-426E-40DD-AFC4-6F175D3DCCD1}">
              <a14:hiddenFill xmlns:a14="http://schemas.microsoft.com/office/drawing/2010/main">
                <a:solidFill>
                  <a:srgbClr val="FFFFFF"/>
                </a:solidFill>
              </a14:hiddenFill>
            </a:ext>
          </a:extLst>
        </p:spPr>
      </p:pic>
      <p:sp>
        <p:nvSpPr>
          <p:cNvPr id="661514" name="Rectangle 10">
            <a:extLst>
              <a:ext uri="{FF2B5EF4-FFF2-40B4-BE49-F238E27FC236}">
                <a16:creationId xmlns:a16="http://schemas.microsoft.com/office/drawing/2014/main" id="{72414CF7-C466-416E-8BC6-07B05EF8A43D}"/>
              </a:ext>
            </a:extLst>
          </p:cNvPr>
          <p:cNvSpPr>
            <a:spLocks noChangeArrowheads="1"/>
          </p:cNvSpPr>
          <p:nvPr/>
        </p:nvSpPr>
        <p:spPr bwMode="auto">
          <a:xfrm>
            <a:off x="3941763" y="3563938"/>
            <a:ext cx="4905375" cy="301466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1515" name="Text Box 11">
            <a:extLst>
              <a:ext uri="{FF2B5EF4-FFF2-40B4-BE49-F238E27FC236}">
                <a16:creationId xmlns:a16="http://schemas.microsoft.com/office/drawing/2014/main" id="{EBAE19BB-B6B0-4D31-83AE-FD95F00AB4CE}"/>
              </a:ext>
            </a:extLst>
          </p:cNvPr>
          <p:cNvSpPr txBox="1">
            <a:spLocks noChangeArrowheads="1"/>
          </p:cNvSpPr>
          <p:nvPr/>
        </p:nvSpPr>
        <p:spPr bwMode="auto">
          <a:xfrm>
            <a:off x="4932363" y="4419600"/>
            <a:ext cx="3105150" cy="9969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5000"/>
              </a:lnSpc>
              <a:spcBef>
                <a:spcPct val="50000"/>
              </a:spcBef>
            </a:pPr>
            <a:r>
              <a:rPr lang="zh-CN" altLang="en-US" sz="2200">
                <a:solidFill>
                  <a:srgbClr val="FF3300"/>
                </a:solidFill>
                <a:latin typeface="微软雅黑" panose="020B0503020204020204" pitchFamily="34" charset="-122"/>
                <a:ea typeface="微软雅黑" panose="020B0503020204020204" pitchFamily="34" charset="-122"/>
              </a:rPr>
              <a:t>问题：每种情况对应的汇编指令各是什么？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1512"/>
                                        </p:tgtEl>
                                        <p:attrNameLst>
                                          <p:attrName>style.visibility</p:attrName>
                                        </p:attrNameLst>
                                      </p:cBhvr>
                                      <p:to>
                                        <p:strVal val="visible"/>
                                      </p:to>
                                    </p:set>
                                    <p:animEffect transition="in" filter="blinds(horizontal)">
                                      <p:cBhvr>
                                        <p:cTn id="7" dur="500"/>
                                        <p:tgtEl>
                                          <p:spTgt spid="661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12" grpId="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a:extLst>
              <a:ext uri="{FF2B5EF4-FFF2-40B4-BE49-F238E27FC236}">
                <a16:creationId xmlns:a16="http://schemas.microsoft.com/office/drawing/2014/main" id="{4E973D33-10A2-4E0C-A785-D6F881E510FD}"/>
              </a:ext>
            </a:extLst>
          </p:cNvPr>
          <p:cNvSpPr>
            <a:spLocks noGrp="1" noChangeArrowheads="1"/>
          </p:cNvSpPr>
          <p:nvPr>
            <p:ph type="title"/>
          </p:nvPr>
        </p:nvSpPr>
        <p:spPr>
          <a:xfrm>
            <a:off x="457200" y="142875"/>
            <a:ext cx="8229600" cy="561975"/>
          </a:xfrm>
        </p:spPr>
        <p:txBody>
          <a:bodyPr/>
          <a:lstStyle/>
          <a:p>
            <a:r>
              <a:rPr lang="en-US" altLang="zh-CN" sz="3600"/>
              <a:t>X86-64</a:t>
            </a:r>
            <a:r>
              <a:rPr lang="zh-CN" altLang="en-US" sz="3600"/>
              <a:t>架构（自学）</a:t>
            </a:r>
          </a:p>
        </p:txBody>
      </p:sp>
      <p:sp>
        <p:nvSpPr>
          <p:cNvPr id="662531" name="Rectangle 3">
            <a:extLst>
              <a:ext uri="{FF2B5EF4-FFF2-40B4-BE49-F238E27FC236}">
                <a16:creationId xmlns:a16="http://schemas.microsoft.com/office/drawing/2014/main" id="{B358F073-C982-4229-ACE8-B06053C654BA}"/>
              </a:ext>
            </a:extLst>
          </p:cNvPr>
          <p:cNvSpPr>
            <a:spLocks noGrp="1" noChangeArrowheads="1"/>
          </p:cNvSpPr>
          <p:nvPr>
            <p:ph type="body" idx="1"/>
          </p:nvPr>
        </p:nvSpPr>
        <p:spPr>
          <a:xfrm>
            <a:off x="468313" y="684213"/>
            <a:ext cx="8229600" cy="477837"/>
          </a:xfrm>
        </p:spPr>
        <p:txBody>
          <a:bodyPr/>
          <a:lstStyle/>
          <a:p>
            <a:r>
              <a:rPr lang="zh-CN" altLang="en-US" sz="2200">
                <a:latin typeface="微软雅黑" panose="020B0503020204020204" pitchFamily="34" charset="-122"/>
                <a:ea typeface="微软雅黑" panose="020B0503020204020204" pitchFamily="34" charset="-122"/>
              </a:rPr>
              <a:t>数据传送指令举例</a:t>
            </a:r>
          </a:p>
        </p:txBody>
      </p:sp>
      <p:sp>
        <p:nvSpPr>
          <p:cNvPr id="662532" name="Rectangle 4">
            <a:extLst>
              <a:ext uri="{FF2B5EF4-FFF2-40B4-BE49-F238E27FC236}">
                <a16:creationId xmlns:a16="http://schemas.microsoft.com/office/drawing/2014/main" id="{89F54A4D-CDB8-44C5-B5F4-CE45A9246D88}"/>
              </a:ext>
            </a:extLst>
          </p:cNvPr>
          <p:cNvSpPr>
            <a:spLocks noChangeArrowheads="1"/>
          </p:cNvSpPr>
          <p:nvPr/>
        </p:nvSpPr>
        <p:spPr bwMode="auto">
          <a:xfrm>
            <a:off x="250825" y="1693863"/>
            <a:ext cx="4572000" cy="1465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dest_type  convert(source_type x) {</a:t>
            </a:r>
          </a:p>
          <a:p>
            <a:r>
              <a:rPr lang="en-US" altLang="zh-CN">
                <a:latin typeface="微软雅黑" panose="020B0503020204020204" pitchFamily="34" charset="-122"/>
                <a:ea typeface="微软雅黑" panose="020B0503020204020204" pitchFamily="34" charset="-122"/>
              </a:rPr>
              <a:t>		</a:t>
            </a:r>
            <a:r>
              <a:rPr lang="en-US" altLang="zh-CN">
                <a:solidFill>
                  <a:srgbClr val="FF3300"/>
                </a:solidFill>
                <a:latin typeface="微软雅黑" panose="020B0503020204020204" pitchFamily="34" charset="-122"/>
                <a:ea typeface="微软雅黑" panose="020B0503020204020204" pitchFamily="34" charset="-122"/>
              </a:rPr>
              <a:t>dest_type y = (dest_type) x;</a:t>
            </a:r>
          </a:p>
          <a:p>
            <a:r>
              <a:rPr lang="en-US" altLang="zh-CN">
                <a:latin typeface="微软雅黑" panose="020B0503020204020204" pitchFamily="34" charset="-122"/>
                <a:ea typeface="微软雅黑" panose="020B0503020204020204" pitchFamily="34" charset="-122"/>
              </a:rPr>
              <a:t>		return y;</a:t>
            </a:r>
          </a:p>
          <a:p>
            <a:r>
              <a:rPr lang="en-US" altLang="zh-CN">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662533" name="Rectangle 5">
            <a:extLst>
              <a:ext uri="{FF2B5EF4-FFF2-40B4-BE49-F238E27FC236}">
                <a16:creationId xmlns:a16="http://schemas.microsoft.com/office/drawing/2014/main" id="{E3C904AF-AA3F-4374-87A5-7B715322A591}"/>
              </a:ext>
            </a:extLst>
          </p:cNvPr>
          <p:cNvSpPr>
            <a:spLocks noChangeArrowheads="1"/>
          </p:cNvSpPr>
          <p:nvPr/>
        </p:nvSpPr>
        <p:spPr bwMode="auto">
          <a:xfrm>
            <a:off x="161925" y="1133475"/>
            <a:ext cx="4545013" cy="752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a:latin typeface="微软雅黑" panose="020B0503020204020204" pitchFamily="34" charset="-122"/>
                <a:ea typeface="微软雅黑" panose="020B0503020204020204" pitchFamily="34" charset="-122"/>
              </a:rPr>
              <a:t>     </a:t>
            </a:r>
            <a:r>
              <a:rPr lang="zh-CN" altLang="en-US">
                <a:solidFill>
                  <a:srgbClr val="3333CC"/>
                </a:solidFill>
                <a:latin typeface="微软雅黑" panose="020B0503020204020204" pitchFamily="34" charset="-122"/>
                <a:ea typeface="微软雅黑" panose="020B0503020204020204" pitchFamily="34" charset="-122"/>
              </a:rPr>
              <a:t>以下函数功能是将类型为</a:t>
            </a:r>
            <a:r>
              <a:rPr lang="en-US" altLang="zh-CN">
                <a:solidFill>
                  <a:srgbClr val="3333CC"/>
                </a:solidFill>
                <a:latin typeface="微软雅黑" panose="020B0503020204020204" pitchFamily="34" charset="-122"/>
                <a:ea typeface="微软雅黑" panose="020B0503020204020204" pitchFamily="34" charset="-122"/>
              </a:rPr>
              <a:t>source_type</a:t>
            </a:r>
            <a:r>
              <a:rPr lang="zh-CN" altLang="en-US">
                <a:solidFill>
                  <a:srgbClr val="3333CC"/>
                </a:solidFill>
                <a:latin typeface="微软雅黑" panose="020B0503020204020204" pitchFamily="34" charset="-122"/>
                <a:ea typeface="微软雅黑" panose="020B0503020204020204" pitchFamily="34" charset="-122"/>
              </a:rPr>
              <a:t>的参数转换为</a:t>
            </a:r>
            <a:r>
              <a:rPr lang="en-US" altLang="zh-CN">
                <a:solidFill>
                  <a:srgbClr val="3333CC"/>
                </a:solidFill>
                <a:latin typeface="微软雅黑" panose="020B0503020204020204" pitchFamily="34" charset="-122"/>
                <a:ea typeface="微软雅黑" panose="020B0503020204020204" pitchFamily="34" charset="-122"/>
              </a:rPr>
              <a:t>dest_type</a:t>
            </a:r>
            <a:r>
              <a:rPr lang="zh-CN" altLang="en-US">
                <a:solidFill>
                  <a:srgbClr val="3333CC"/>
                </a:solidFill>
                <a:latin typeface="微软雅黑" panose="020B0503020204020204" pitchFamily="34" charset="-122"/>
                <a:ea typeface="微软雅黑" panose="020B0503020204020204" pitchFamily="34" charset="-122"/>
              </a:rPr>
              <a:t>型数据并返回</a:t>
            </a:r>
          </a:p>
        </p:txBody>
      </p:sp>
      <p:sp>
        <p:nvSpPr>
          <p:cNvPr id="662534" name="Rectangle 6">
            <a:extLst>
              <a:ext uri="{FF2B5EF4-FFF2-40B4-BE49-F238E27FC236}">
                <a16:creationId xmlns:a16="http://schemas.microsoft.com/office/drawing/2014/main" id="{D9FAF6D1-F02E-4DD6-B847-3A13059C406C}"/>
              </a:ext>
            </a:extLst>
          </p:cNvPr>
          <p:cNvSpPr>
            <a:spLocks noChangeArrowheads="1"/>
          </p:cNvSpPr>
          <p:nvPr/>
        </p:nvSpPr>
        <p:spPr bwMode="auto">
          <a:xfrm>
            <a:off x="5067300" y="796925"/>
            <a:ext cx="3867150" cy="2235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30000"/>
              </a:lnSpc>
            </a:pPr>
            <a:r>
              <a:rPr lang="zh-CN" altLang="en-US"/>
              <a:t>根据参数传递约定知，</a:t>
            </a:r>
            <a:r>
              <a:rPr lang="en-US" altLang="zh-CN"/>
              <a:t>x</a:t>
            </a:r>
            <a:r>
              <a:rPr lang="zh-CN" altLang="en-US"/>
              <a:t>在</a:t>
            </a:r>
            <a:r>
              <a:rPr lang="en-US" altLang="zh-CN"/>
              <a:t>RDI</a:t>
            </a:r>
            <a:r>
              <a:rPr lang="zh-CN" altLang="en-US"/>
              <a:t>对应的适合宽度的寄存器（</a:t>
            </a:r>
            <a:r>
              <a:rPr lang="en-US" altLang="zh-CN"/>
              <a:t>RDI</a:t>
            </a:r>
            <a:r>
              <a:rPr lang="zh-CN" altLang="en-US"/>
              <a:t>、</a:t>
            </a:r>
            <a:r>
              <a:rPr lang="en-US" altLang="zh-CN"/>
              <a:t>EDI</a:t>
            </a:r>
            <a:r>
              <a:rPr lang="zh-CN" altLang="en-US"/>
              <a:t>、</a:t>
            </a:r>
            <a:r>
              <a:rPr lang="en-US" altLang="zh-CN"/>
              <a:t>DI</a:t>
            </a:r>
            <a:r>
              <a:rPr lang="zh-CN" altLang="en-US"/>
              <a:t>和</a:t>
            </a:r>
            <a:r>
              <a:rPr lang="en-US" altLang="zh-CN"/>
              <a:t>DIL</a:t>
            </a:r>
            <a:r>
              <a:rPr lang="zh-CN" altLang="en-US"/>
              <a:t>）中，</a:t>
            </a:r>
            <a:r>
              <a:rPr lang="en-US" altLang="zh-CN"/>
              <a:t>y</a:t>
            </a:r>
            <a:r>
              <a:rPr lang="zh-CN" altLang="en-US"/>
              <a:t>存放在</a:t>
            </a:r>
            <a:r>
              <a:rPr lang="en-US" altLang="zh-CN"/>
              <a:t>RAX</a:t>
            </a:r>
            <a:r>
              <a:rPr lang="zh-CN" altLang="en-US"/>
              <a:t>对应的寄存器（</a:t>
            </a:r>
            <a:r>
              <a:rPr lang="en-US" altLang="zh-CN"/>
              <a:t>RAX</a:t>
            </a:r>
            <a:r>
              <a:rPr lang="zh-CN" altLang="en-US"/>
              <a:t>、</a:t>
            </a:r>
            <a:r>
              <a:rPr lang="en-US" altLang="zh-CN"/>
              <a:t>EAX</a:t>
            </a:r>
            <a:r>
              <a:rPr lang="zh-CN" altLang="en-US"/>
              <a:t>、</a:t>
            </a:r>
            <a:r>
              <a:rPr lang="en-US" altLang="zh-CN"/>
              <a:t>AX</a:t>
            </a:r>
            <a:r>
              <a:rPr lang="zh-CN" altLang="en-US"/>
              <a:t>或</a:t>
            </a:r>
            <a:r>
              <a:rPr lang="en-US" altLang="zh-CN"/>
              <a:t>AL</a:t>
            </a:r>
            <a:r>
              <a:rPr lang="zh-CN" altLang="en-US"/>
              <a:t>）中，填写下表中的汇编指令以实现</a:t>
            </a:r>
            <a:r>
              <a:rPr lang="en-US" altLang="zh-CN"/>
              <a:t>convert</a:t>
            </a:r>
            <a:r>
              <a:rPr lang="zh-CN" altLang="en-US"/>
              <a:t>函数中的赋值语句</a:t>
            </a:r>
          </a:p>
        </p:txBody>
      </p:sp>
      <p:pic>
        <p:nvPicPr>
          <p:cNvPr id="662535" name="Picture 7">
            <a:extLst>
              <a:ext uri="{FF2B5EF4-FFF2-40B4-BE49-F238E27FC236}">
                <a16:creationId xmlns:a16="http://schemas.microsoft.com/office/drawing/2014/main" id="{22B20B33-7F57-440C-BD56-9BF152A37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8" y="3060700"/>
            <a:ext cx="8893175" cy="3789363"/>
          </a:xfrm>
          <a:prstGeom prst="rect">
            <a:avLst/>
          </a:prstGeom>
          <a:noFill/>
          <a:extLst>
            <a:ext uri="{909E8E84-426E-40DD-AFC4-6F175D3DCCD1}">
              <a14:hiddenFill xmlns:a14="http://schemas.microsoft.com/office/drawing/2010/main">
                <a:solidFill>
                  <a:srgbClr val="FFFFFF"/>
                </a:solidFill>
              </a14:hiddenFill>
            </a:ext>
          </a:extLst>
        </p:spPr>
      </p:pic>
      <p:sp>
        <p:nvSpPr>
          <p:cNvPr id="662538" name="Text Box 10">
            <a:extLst>
              <a:ext uri="{FF2B5EF4-FFF2-40B4-BE49-F238E27FC236}">
                <a16:creationId xmlns:a16="http://schemas.microsoft.com/office/drawing/2014/main" id="{934A9DD5-8689-47AE-AC02-8E0329780046}"/>
              </a:ext>
            </a:extLst>
          </p:cNvPr>
          <p:cNvSpPr txBox="1">
            <a:spLocks noChangeArrowheads="1"/>
          </p:cNvSpPr>
          <p:nvPr/>
        </p:nvSpPr>
        <p:spPr bwMode="auto">
          <a:xfrm>
            <a:off x="6416675" y="5049838"/>
            <a:ext cx="2070100" cy="39687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FF3300"/>
                </a:solidFill>
                <a:latin typeface="微软雅黑" panose="020B0503020204020204" pitchFamily="34" charset="-122"/>
                <a:ea typeface="微软雅黑" panose="020B0503020204020204" pitchFamily="34" charset="-122"/>
              </a:rPr>
              <a:t>只需</a:t>
            </a:r>
            <a:r>
              <a:rPr lang="en-US" altLang="zh-CN" sz="2000">
                <a:solidFill>
                  <a:srgbClr val="FF3300"/>
                </a:solidFill>
                <a:latin typeface="微软雅黑" panose="020B0503020204020204" pitchFamily="34" charset="-122"/>
                <a:ea typeface="微软雅黑" panose="020B0503020204020204" pitchFamily="34" charset="-122"/>
              </a:rPr>
              <a:t>x</a:t>
            </a:r>
            <a:r>
              <a:rPr lang="zh-CN" altLang="en-US" sz="2000">
                <a:solidFill>
                  <a:srgbClr val="FF3300"/>
                </a:solidFill>
                <a:latin typeface="微软雅黑" panose="020B0503020204020204" pitchFamily="34" charset="-122"/>
                <a:ea typeface="微软雅黑" panose="020B0503020204020204" pitchFamily="34" charset="-122"/>
              </a:rPr>
              <a:t>的低</a:t>
            </a:r>
            <a:r>
              <a:rPr lang="en-US" altLang="zh-CN" sz="2000">
                <a:solidFill>
                  <a:srgbClr val="FF3300"/>
                </a:solidFill>
                <a:latin typeface="微软雅黑" panose="020B0503020204020204" pitchFamily="34" charset="-122"/>
                <a:ea typeface="微软雅黑" panose="020B0503020204020204" pitchFamily="34" charset="-122"/>
              </a:rPr>
              <a:t>32</a:t>
            </a:r>
            <a:r>
              <a:rPr lang="zh-CN" altLang="en-US" sz="2000">
                <a:solidFill>
                  <a:srgbClr val="FF3300"/>
                </a:solidFill>
                <a:latin typeface="微软雅黑" panose="020B0503020204020204" pitchFamily="34" charset="-122"/>
                <a:ea typeface="微软雅黑" panose="020B0503020204020204" pitchFamily="34" charset="-122"/>
              </a:rPr>
              <a:t>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2538"/>
                                        </p:tgtEl>
                                        <p:attrNameLst>
                                          <p:attrName>style.visibility</p:attrName>
                                        </p:attrNameLst>
                                      </p:cBhvr>
                                      <p:to>
                                        <p:strVal val="visible"/>
                                      </p:to>
                                    </p:set>
                                    <p:animEffect transition="in" filter="blinds(horizontal)">
                                      <p:cBhvr>
                                        <p:cTn id="7" dur="500"/>
                                        <p:tgtEl>
                                          <p:spTgt spid="662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2538" grpId="0" animBg="1"/>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a:extLst>
              <a:ext uri="{FF2B5EF4-FFF2-40B4-BE49-F238E27FC236}">
                <a16:creationId xmlns:a16="http://schemas.microsoft.com/office/drawing/2014/main" id="{E4AD56EC-FFFA-4459-AB7B-31F94ADFE57A}"/>
              </a:ext>
            </a:extLst>
          </p:cNvPr>
          <p:cNvSpPr>
            <a:spLocks noGrp="1" noChangeArrowheads="1"/>
          </p:cNvSpPr>
          <p:nvPr>
            <p:ph type="title"/>
          </p:nvPr>
        </p:nvSpPr>
        <p:spPr>
          <a:xfrm>
            <a:off x="457200" y="98425"/>
            <a:ext cx="8229600" cy="561975"/>
          </a:xfrm>
        </p:spPr>
        <p:txBody>
          <a:bodyPr/>
          <a:lstStyle/>
          <a:p>
            <a:r>
              <a:rPr lang="en-US" altLang="zh-CN" sz="3600"/>
              <a:t>X86-64</a:t>
            </a:r>
            <a:r>
              <a:rPr lang="zh-CN" altLang="en-US" sz="3600"/>
              <a:t>架构（自学）</a:t>
            </a:r>
          </a:p>
        </p:txBody>
      </p:sp>
      <p:sp>
        <p:nvSpPr>
          <p:cNvPr id="663555" name="Rectangle 3">
            <a:extLst>
              <a:ext uri="{FF2B5EF4-FFF2-40B4-BE49-F238E27FC236}">
                <a16:creationId xmlns:a16="http://schemas.microsoft.com/office/drawing/2014/main" id="{FDC9E680-A81B-46D0-92EC-FB404B7B6FBE}"/>
              </a:ext>
            </a:extLst>
          </p:cNvPr>
          <p:cNvSpPr>
            <a:spLocks noGrp="1" noChangeArrowheads="1"/>
          </p:cNvSpPr>
          <p:nvPr>
            <p:ph type="body" idx="1"/>
          </p:nvPr>
        </p:nvSpPr>
        <p:spPr>
          <a:xfrm>
            <a:off x="206375" y="819150"/>
            <a:ext cx="8229600" cy="2501900"/>
          </a:xfrm>
        </p:spPr>
        <p:txBody>
          <a:bodyPr/>
          <a:lstStyle/>
          <a:p>
            <a:pPr>
              <a:lnSpc>
                <a:spcPct val="105000"/>
              </a:lnSpc>
            </a:pPr>
            <a:r>
              <a:rPr lang="zh-CN" altLang="en-US">
                <a:ea typeface="微软雅黑" panose="020B0503020204020204" pitchFamily="34" charset="-122"/>
              </a:rPr>
              <a:t>算术逻辑运算指令</a:t>
            </a:r>
            <a:r>
              <a:rPr lang="zh-CN" altLang="en-US"/>
              <a:t> </a:t>
            </a:r>
          </a:p>
          <a:p>
            <a:pPr lvl="1">
              <a:lnSpc>
                <a:spcPct val="105000"/>
              </a:lnSpc>
            </a:pPr>
            <a:r>
              <a:rPr lang="en-US" altLang="zh-CN">
                <a:latin typeface="微软雅黑" panose="020B0503020204020204" pitchFamily="34" charset="-122"/>
                <a:ea typeface="微软雅黑" panose="020B0503020204020204" pitchFamily="34" charset="-122"/>
              </a:rPr>
              <a:t>addq</a:t>
            </a:r>
            <a:r>
              <a:rPr lang="zh-CN" altLang="en-US">
                <a:latin typeface="微软雅黑" panose="020B0503020204020204" pitchFamily="34" charset="-122"/>
                <a:ea typeface="微软雅黑" panose="020B0503020204020204" pitchFamily="34" charset="-122"/>
              </a:rPr>
              <a:t>（四字相加）</a:t>
            </a:r>
          </a:p>
          <a:p>
            <a:pPr lvl="1">
              <a:lnSpc>
                <a:spcPct val="105000"/>
              </a:lnSpc>
            </a:pPr>
            <a:r>
              <a:rPr lang="en-US" altLang="zh-CN">
                <a:latin typeface="微软雅黑" panose="020B0503020204020204" pitchFamily="34" charset="-122"/>
                <a:ea typeface="微软雅黑" panose="020B0503020204020204" pitchFamily="34" charset="-122"/>
              </a:rPr>
              <a:t>subq</a:t>
            </a:r>
            <a:r>
              <a:rPr lang="zh-CN" altLang="en-US">
                <a:latin typeface="微软雅黑" panose="020B0503020204020204" pitchFamily="34" charset="-122"/>
                <a:ea typeface="微软雅黑" panose="020B0503020204020204" pitchFamily="34" charset="-122"/>
              </a:rPr>
              <a:t>（四字相减）</a:t>
            </a:r>
          </a:p>
          <a:p>
            <a:pPr lvl="1">
              <a:lnSpc>
                <a:spcPct val="105000"/>
              </a:lnSpc>
            </a:pPr>
            <a:r>
              <a:rPr lang="en-US" altLang="zh-CN">
                <a:latin typeface="微软雅黑" panose="020B0503020204020204" pitchFamily="34" charset="-122"/>
                <a:ea typeface="微软雅黑" panose="020B0503020204020204" pitchFamily="34" charset="-122"/>
              </a:rPr>
              <a:t>imulq</a:t>
            </a:r>
            <a:r>
              <a:rPr lang="zh-CN" altLang="en-US">
                <a:latin typeface="微软雅黑" panose="020B0503020204020204" pitchFamily="34" charset="-122"/>
                <a:ea typeface="微软雅黑" panose="020B0503020204020204" pitchFamily="34" charset="-122"/>
              </a:rPr>
              <a:t>（带符号整数四字相乘）</a:t>
            </a:r>
          </a:p>
          <a:p>
            <a:pPr lvl="1">
              <a:lnSpc>
                <a:spcPct val="105000"/>
              </a:lnSpc>
            </a:pPr>
            <a:r>
              <a:rPr lang="en-US" altLang="zh-CN">
                <a:latin typeface="微软雅黑" panose="020B0503020204020204" pitchFamily="34" charset="-122"/>
                <a:ea typeface="微软雅黑" panose="020B0503020204020204" pitchFamily="34" charset="-122"/>
              </a:rPr>
              <a:t>orq</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64</a:t>
            </a:r>
            <a:r>
              <a:rPr lang="zh-CN" altLang="en-US">
                <a:latin typeface="微软雅黑" panose="020B0503020204020204" pitchFamily="34" charset="-122"/>
                <a:ea typeface="微软雅黑" panose="020B0503020204020204" pitchFamily="34" charset="-122"/>
              </a:rPr>
              <a:t>位相或）</a:t>
            </a:r>
          </a:p>
          <a:p>
            <a:pPr lvl="1">
              <a:lnSpc>
                <a:spcPct val="105000"/>
              </a:lnSpc>
            </a:pPr>
            <a:r>
              <a:rPr lang="en-US" altLang="zh-CN">
                <a:latin typeface="微软雅黑" panose="020B0503020204020204" pitchFamily="34" charset="-122"/>
                <a:ea typeface="微软雅黑" panose="020B0503020204020204" pitchFamily="34" charset="-122"/>
              </a:rPr>
              <a:t>leaq</a:t>
            </a:r>
            <a:r>
              <a:rPr lang="zh-CN" altLang="en-US">
                <a:latin typeface="微软雅黑" panose="020B0503020204020204" pitchFamily="34" charset="-122"/>
                <a:ea typeface="微软雅黑" panose="020B0503020204020204" pitchFamily="34" charset="-122"/>
              </a:rPr>
              <a:t>（有效地址加载到</a:t>
            </a:r>
            <a:r>
              <a:rPr lang="en-US" altLang="zh-CN">
                <a:latin typeface="微软雅黑" panose="020B0503020204020204" pitchFamily="34" charset="-122"/>
                <a:ea typeface="微软雅黑" panose="020B0503020204020204" pitchFamily="34" charset="-122"/>
              </a:rPr>
              <a:t>64</a:t>
            </a:r>
            <a:r>
              <a:rPr lang="zh-CN" altLang="en-US">
                <a:latin typeface="微软雅黑" panose="020B0503020204020204" pitchFamily="34" charset="-122"/>
                <a:ea typeface="微软雅黑" panose="020B0503020204020204" pitchFamily="34" charset="-122"/>
              </a:rPr>
              <a:t>位寄存器）</a:t>
            </a:r>
          </a:p>
        </p:txBody>
      </p:sp>
      <p:sp>
        <p:nvSpPr>
          <p:cNvPr id="663556" name="Rectangle 4">
            <a:extLst>
              <a:ext uri="{FF2B5EF4-FFF2-40B4-BE49-F238E27FC236}">
                <a16:creationId xmlns:a16="http://schemas.microsoft.com/office/drawing/2014/main" id="{5BB60684-E675-4A7D-95B8-0A0183E765C8}"/>
              </a:ext>
            </a:extLst>
          </p:cNvPr>
          <p:cNvSpPr>
            <a:spLocks noChangeArrowheads="1"/>
          </p:cNvSpPr>
          <p:nvPr/>
        </p:nvSpPr>
        <p:spPr bwMode="auto">
          <a:xfrm>
            <a:off x="5157788" y="728663"/>
            <a:ext cx="3806825" cy="3140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r>
              <a:rPr lang="zh-CN" altLang="en-US" sz="2000"/>
              <a:t>以下是</a:t>
            </a:r>
            <a:r>
              <a:rPr lang="en-US" altLang="zh-CN" sz="2000"/>
              <a:t>C</a:t>
            </a:r>
            <a:r>
              <a:rPr lang="zh-CN" altLang="en-US" sz="2000"/>
              <a:t>赋值语句“</a:t>
            </a:r>
            <a:r>
              <a:rPr lang="en-US" altLang="zh-CN" sz="2000"/>
              <a:t>x=a*b+c*d;”</a:t>
            </a:r>
            <a:r>
              <a:rPr lang="zh-CN" altLang="en-US" sz="2000"/>
              <a:t>对应的</a:t>
            </a:r>
            <a:r>
              <a:rPr lang="en-US" altLang="zh-CN" sz="2000"/>
              <a:t>x86-64</a:t>
            </a:r>
            <a:r>
              <a:rPr lang="zh-CN" altLang="en-US" sz="2000"/>
              <a:t>汇编代码，已知</a:t>
            </a:r>
            <a:r>
              <a:rPr lang="en-US" altLang="zh-CN" sz="2000"/>
              <a:t>x</a:t>
            </a:r>
            <a:r>
              <a:rPr lang="zh-CN" altLang="en-US" sz="2000"/>
              <a:t>、</a:t>
            </a:r>
            <a:r>
              <a:rPr lang="en-US" altLang="zh-CN" sz="2000"/>
              <a:t>a</a:t>
            </a:r>
            <a:r>
              <a:rPr lang="zh-CN" altLang="en-US" sz="2000"/>
              <a:t>、</a:t>
            </a:r>
            <a:r>
              <a:rPr lang="en-US" altLang="zh-CN" sz="2000"/>
              <a:t>b</a:t>
            </a:r>
            <a:r>
              <a:rPr lang="zh-CN" altLang="en-US" sz="2000"/>
              <a:t>、</a:t>
            </a:r>
            <a:r>
              <a:rPr lang="en-US" altLang="zh-CN" sz="2000"/>
              <a:t>c</a:t>
            </a:r>
            <a:r>
              <a:rPr lang="zh-CN" altLang="en-US" sz="2000"/>
              <a:t>和</a:t>
            </a:r>
            <a:r>
              <a:rPr lang="en-US" altLang="zh-CN" sz="2000"/>
              <a:t>d</a:t>
            </a:r>
            <a:r>
              <a:rPr lang="zh-CN" altLang="en-US" sz="2000"/>
              <a:t>分别在寄存器</a:t>
            </a:r>
            <a:r>
              <a:rPr lang="en-US" altLang="zh-CN" sz="2000">
                <a:solidFill>
                  <a:srgbClr val="3333CC"/>
                </a:solidFill>
              </a:rPr>
              <a:t>RAX(x)</a:t>
            </a:r>
            <a:r>
              <a:rPr lang="zh-CN" altLang="en-US" sz="2000"/>
              <a:t>、</a:t>
            </a:r>
            <a:r>
              <a:rPr lang="en-US" altLang="zh-CN" sz="2000">
                <a:solidFill>
                  <a:srgbClr val="3333CC"/>
                </a:solidFill>
              </a:rPr>
              <a:t>RDI(a)</a:t>
            </a:r>
            <a:r>
              <a:rPr lang="zh-CN" altLang="en-US" sz="2000"/>
              <a:t>、</a:t>
            </a:r>
            <a:r>
              <a:rPr lang="en-US" altLang="zh-CN" sz="2000">
                <a:solidFill>
                  <a:srgbClr val="3333CC"/>
                </a:solidFill>
              </a:rPr>
              <a:t>RSI(b)</a:t>
            </a:r>
            <a:r>
              <a:rPr lang="zh-CN" altLang="en-US" sz="2000"/>
              <a:t>、</a:t>
            </a:r>
            <a:r>
              <a:rPr lang="en-US" altLang="zh-CN" sz="2000">
                <a:solidFill>
                  <a:srgbClr val="3333CC"/>
                </a:solidFill>
              </a:rPr>
              <a:t>RDX(c)</a:t>
            </a:r>
            <a:r>
              <a:rPr lang="zh-CN" altLang="en-US" sz="2000"/>
              <a:t>和</a:t>
            </a:r>
            <a:r>
              <a:rPr lang="en-US" altLang="zh-CN" sz="2000">
                <a:solidFill>
                  <a:srgbClr val="3333CC"/>
                </a:solidFill>
              </a:rPr>
              <a:t>RCX(d)</a:t>
            </a:r>
            <a:r>
              <a:rPr lang="zh-CN" altLang="en-US" sz="2000">
                <a:solidFill>
                  <a:srgbClr val="FF3300"/>
                </a:solidFill>
              </a:rPr>
              <a:t>对应宽度的寄存器</a:t>
            </a:r>
            <a:r>
              <a:rPr lang="zh-CN" altLang="en-US" sz="2000"/>
              <a:t>中。根据以下汇编代码，推测</a:t>
            </a:r>
            <a:r>
              <a:rPr lang="en-US" altLang="zh-CN" sz="2000"/>
              <a:t>x</a:t>
            </a:r>
            <a:r>
              <a:rPr lang="zh-CN" altLang="en-US" sz="2000"/>
              <a:t>、</a:t>
            </a:r>
            <a:r>
              <a:rPr lang="en-US" altLang="zh-CN" sz="2000"/>
              <a:t>a</a:t>
            </a:r>
            <a:r>
              <a:rPr lang="zh-CN" altLang="en-US" sz="2000"/>
              <a:t>、</a:t>
            </a:r>
            <a:r>
              <a:rPr lang="en-US" altLang="zh-CN" sz="2000"/>
              <a:t>b</a:t>
            </a:r>
            <a:r>
              <a:rPr lang="zh-CN" altLang="en-US" sz="2000"/>
              <a:t>、</a:t>
            </a:r>
            <a:r>
              <a:rPr lang="en-US" altLang="zh-CN" sz="2000"/>
              <a:t>c</a:t>
            </a:r>
            <a:r>
              <a:rPr lang="zh-CN" altLang="en-US" sz="2000"/>
              <a:t>和</a:t>
            </a:r>
            <a:r>
              <a:rPr lang="en-US" altLang="zh-CN" sz="2000"/>
              <a:t>d</a:t>
            </a:r>
            <a:r>
              <a:rPr lang="zh-CN" altLang="en-US" sz="2000"/>
              <a:t>的数据类型 </a:t>
            </a:r>
          </a:p>
        </p:txBody>
      </p:sp>
      <p:sp>
        <p:nvSpPr>
          <p:cNvPr id="663557" name="Rectangle 5">
            <a:extLst>
              <a:ext uri="{FF2B5EF4-FFF2-40B4-BE49-F238E27FC236}">
                <a16:creationId xmlns:a16="http://schemas.microsoft.com/office/drawing/2014/main" id="{1854A7E2-34B1-43F9-975F-04D3F22E3781}"/>
              </a:ext>
            </a:extLst>
          </p:cNvPr>
          <p:cNvSpPr>
            <a:spLocks noChangeArrowheads="1"/>
          </p:cNvSpPr>
          <p:nvPr/>
        </p:nvSpPr>
        <p:spPr bwMode="auto">
          <a:xfrm>
            <a:off x="476250" y="4149725"/>
            <a:ext cx="3514725" cy="2301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5000"/>
              </a:lnSpc>
            </a:pPr>
            <a:r>
              <a:rPr lang="en-US" altLang="zh-CN" sz="2100">
                <a:latin typeface="微软雅黑" panose="020B0503020204020204" pitchFamily="34" charset="-122"/>
                <a:ea typeface="微软雅黑" panose="020B0503020204020204" pitchFamily="34" charset="-122"/>
              </a:rPr>
              <a:t>movslq %ecx, %rcx</a:t>
            </a:r>
          </a:p>
          <a:p>
            <a:pPr>
              <a:lnSpc>
                <a:spcPct val="115000"/>
              </a:lnSpc>
            </a:pPr>
            <a:r>
              <a:rPr lang="en-US" altLang="zh-CN" sz="2100">
                <a:latin typeface="微软雅黑" panose="020B0503020204020204" pitchFamily="34" charset="-122"/>
                <a:ea typeface="微软雅黑" panose="020B0503020204020204" pitchFamily="34" charset="-122"/>
              </a:rPr>
              <a:t>imulq  %rdx, %rcx</a:t>
            </a:r>
          </a:p>
          <a:p>
            <a:pPr>
              <a:lnSpc>
                <a:spcPct val="115000"/>
              </a:lnSpc>
            </a:pPr>
            <a:r>
              <a:rPr lang="en-US" altLang="zh-CN" sz="2100">
                <a:latin typeface="微软雅黑" panose="020B0503020204020204" pitchFamily="34" charset="-122"/>
                <a:ea typeface="微软雅黑" panose="020B0503020204020204" pitchFamily="34" charset="-122"/>
              </a:rPr>
              <a:t>movsbl %sil, %esi</a:t>
            </a:r>
          </a:p>
          <a:p>
            <a:pPr>
              <a:lnSpc>
                <a:spcPct val="115000"/>
              </a:lnSpc>
            </a:pPr>
            <a:r>
              <a:rPr lang="en-US" altLang="zh-CN" sz="2100">
                <a:latin typeface="微软雅黑" panose="020B0503020204020204" pitchFamily="34" charset="-122"/>
                <a:ea typeface="微软雅黑" panose="020B0503020204020204" pitchFamily="34" charset="-122"/>
              </a:rPr>
              <a:t>imull %edi, %esi</a:t>
            </a:r>
          </a:p>
          <a:p>
            <a:pPr>
              <a:lnSpc>
                <a:spcPct val="115000"/>
              </a:lnSpc>
            </a:pPr>
            <a:r>
              <a:rPr lang="en-US" altLang="zh-CN" sz="2100">
                <a:latin typeface="微软雅黑" panose="020B0503020204020204" pitchFamily="34" charset="-122"/>
                <a:ea typeface="微软雅黑" panose="020B0503020204020204" pitchFamily="34" charset="-122"/>
              </a:rPr>
              <a:t>movslq %esi, %rsi</a:t>
            </a:r>
          </a:p>
          <a:p>
            <a:pPr>
              <a:lnSpc>
                <a:spcPct val="115000"/>
              </a:lnSpc>
            </a:pPr>
            <a:r>
              <a:rPr lang="en-US" altLang="zh-CN" sz="2100">
                <a:latin typeface="微软雅黑" panose="020B0503020204020204" pitchFamily="34" charset="-122"/>
                <a:ea typeface="微软雅黑" panose="020B0503020204020204" pitchFamily="34" charset="-122"/>
              </a:rPr>
              <a:t>leaq (%rcx, %rsi), %rax</a:t>
            </a:r>
          </a:p>
        </p:txBody>
      </p:sp>
      <p:sp>
        <p:nvSpPr>
          <p:cNvPr id="663558" name="Rectangle 6">
            <a:extLst>
              <a:ext uri="{FF2B5EF4-FFF2-40B4-BE49-F238E27FC236}">
                <a16:creationId xmlns:a16="http://schemas.microsoft.com/office/drawing/2014/main" id="{ABD8276C-8CBF-4C50-B7BC-496999C905AA}"/>
              </a:ext>
            </a:extLst>
          </p:cNvPr>
          <p:cNvSpPr>
            <a:spLocks noChangeArrowheads="1"/>
          </p:cNvSpPr>
          <p:nvPr/>
        </p:nvSpPr>
        <p:spPr bwMode="auto">
          <a:xfrm>
            <a:off x="4167188" y="4103688"/>
            <a:ext cx="4591050" cy="2378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5000"/>
              </a:lnSpc>
            </a:pPr>
            <a:r>
              <a:rPr lang="en-US" altLang="zh-CN" sz="2000">
                <a:solidFill>
                  <a:srgbClr val="CC3300"/>
                </a:solidFill>
              </a:rPr>
              <a:t>d</a:t>
            </a:r>
            <a:r>
              <a:rPr lang="zh-CN" altLang="en-US" sz="2000">
                <a:solidFill>
                  <a:srgbClr val="CC3300"/>
                </a:solidFill>
              </a:rPr>
              <a:t>从</a:t>
            </a:r>
            <a:r>
              <a:rPr lang="en-US" altLang="zh-CN" sz="2000">
                <a:solidFill>
                  <a:srgbClr val="CC3300"/>
                </a:solidFill>
              </a:rPr>
              <a:t>32</a:t>
            </a:r>
            <a:r>
              <a:rPr lang="zh-CN" altLang="en-US" sz="2000">
                <a:solidFill>
                  <a:srgbClr val="CC3300"/>
                </a:solidFill>
              </a:rPr>
              <a:t>位符号扩展为</a:t>
            </a:r>
            <a:r>
              <a:rPr lang="en-US" altLang="zh-CN" sz="2000">
                <a:solidFill>
                  <a:srgbClr val="CC3300"/>
                </a:solidFill>
              </a:rPr>
              <a:t>64</a:t>
            </a:r>
            <a:r>
              <a:rPr lang="zh-CN" altLang="en-US" sz="2000">
                <a:solidFill>
                  <a:srgbClr val="CC3300"/>
                </a:solidFill>
              </a:rPr>
              <a:t>位，故</a:t>
            </a:r>
            <a:r>
              <a:rPr lang="en-US" altLang="zh-CN" sz="2000">
                <a:solidFill>
                  <a:srgbClr val="CC3300"/>
                </a:solidFill>
              </a:rPr>
              <a:t>d</a:t>
            </a:r>
            <a:r>
              <a:rPr lang="zh-CN" altLang="en-US" sz="2000">
                <a:solidFill>
                  <a:srgbClr val="CC3300"/>
                </a:solidFill>
              </a:rPr>
              <a:t>为</a:t>
            </a:r>
            <a:r>
              <a:rPr lang="en-US" altLang="zh-CN" sz="2000">
                <a:solidFill>
                  <a:srgbClr val="CC3300"/>
                </a:solidFill>
              </a:rPr>
              <a:t>int</a:t>
            </a:r>
            <a:r>
              <a:rPr lang="zh-CN" altLang="en-US" sz="2000">
                <a:solidFill>
                  <a:srgbClr val="CC3300"/>
                </a:solidFill>
              </a:rPr>
              <a:t>型</a:t>
            </a:r>
          </a:p>
          <a:p>
            <a:pPr>
              <a:lnSpc>
                <a:spcPct val="125000"/>
              </a:lnSpc>
            </a:pPr>
            <a:r>
              <a:rPr lang="zh-CN" altLang="en-US" sz="2000">
                <a:solidFill>
                  <a:srgbClr val="CC3300"/>
                </a:solidFill>
              </a:rPr>
              <a:t>在</a:t>
            </a:r>
            <a:r>
              <a:rPr lang="en-US" altLang="zh-CN" sz="2000">
                <a:solidFill>
                  <a:srgbClr val="CC3300"/>
                </a:solidFill>
              </a:rPr>
              <a:t>RDX</a:t>
            </a:r>
            <a:r>
              <a:rPr lang="zh-CN" altLang="en-US" sz="2000">
                <a:solidFill>
                  <a:srgbClr val="CC3300"/>
                </a:solidFill>
              </a:rPr>
              <a:t>中的</a:t>
            </a:r>
            <a:r>
              <a:rPr lang="en-US" altLang="zh-CN" sz="2000">
                <a:solidFill>
                  <a:srgbClr val="CC3300"/>
                </a:solidFill>
              </a:rPr>
              <a:t>c</a:t>
            </a:r>
            <a:r>
              <a:rPr lang="zh-CN" altLang="en-US" sz="2000">
                <a:solidFill>
                  <a:srgbClr val="CC3300"/>
                </a:solidFill>
              </a:rPr>
              <a:t>为</a:t>
            </a:r>
            <a:r>
              <a:rPr lang="en-US" altLang="zh-CN" sz="2000">
                <a:solidFill>
                  <a:srgbClr val="CC3300"/>
                </a:solidFill>
              </a:rPr>
              <a:t>64</a:t>
            </a:r>
            <a:r>
              <a:rPr lang="zh-CN" altLang="en-US" sz="2000">
                <a:solidFill>
                  <a:srgbClr val="CC3300"/>
                </a:solidFill>
              </a:rPr>
              <a:t>位</a:t>
            </a:r>
            <a:r>
              <a:rPr lang="en-US" altLang="zh-CN" sz="2000">
                <a:solidFill>
                  <a:srgbClr val="CC3300"/>
                </a:solidFill>
              </a:rPr>
              <a:t>long</a:t>
            </a:r>
            <a:r>
              <a:rPr lang="zh-CN" altLang="en-US" sz="2000">
                <a:solidFill>
                  <a:srgbClr val="CC3300"/>
                </a:solidFill>
              </a:rPr>
              <a:t>型</a:t>
            </a:r>
          </a:p>
          <a:p>
            <a:pPr>
              <a:lnSpc>
                <a:spcPct val="125000"/>
              </a:lnSpc>
            </a:pPr>
            <a:r>
              <a:rPr lang="zh-CN" altLang="en-US" sz="2000">
                <a:solidFill>
                  <a:srgbClr val="CC3300"/>
                </a:solidFill>
              </a:rPr>
              <a:t>在</a:t>
            </a:r>
            <a:r>
              <a:rPr lang="en-US" altLang="zh-CN" sz="2000">
                <a:solidFill>
                  <a:srgbClr val="CC3300"/>
                </a:solidFill>
              </a:rPr>
              <a:t>SIL</a:t>
            </a:r>
            <a:r>
              <a:rPr lang="zh-CN" altLang="en-US" sz="2000">
                <a:solidFill>
                  <a:srgbClr val="CC3300"/>
                </a:solidFill>
              </a:rPr>
              <a:t>中的</a:t>
            </a:r>
            <a:r>
              <a:rPr lang="en-US" altLang="zh-CN" sz="2000">
                <a:solidFill>
                  <a:srgbClr val="CC3300"/>
                </a:solidFill>
              </a:rPr>
              <a:t>b</a:t>
            </a:r>
            <a:r>
              <a:rPr lang="zh-CN" altLang="en-US" sz="2000">
                <a:solidFill>
                  <a:srgbClr val="CC3300"/>
                </a:solidFill>
              </a:rPr>
              <a:t>为</a:t>
            </a:r>
            <a:r>
              <a:rPr lang="en-US" altLang="zh-CN" sz="2000">
                <a:solidFill>
                  <a:srgbClr val="CC3300"/>
                </a:solidFill>
              </a:rPr>
              <a:t>char</a:t>
            </a:r>
            <a:r>
              <a:rPr lang="zh-CN" altLang="en-US" sz="2000">
                <a:solidFill>
                  <a:srgbClr val="CC3300"/>
                </a:solidFill>
              </a:rPr>
              <a:t>型</a:t>
            </a:r>
          </a:p>
          <a:p>
            <a:pPr>
              <a:lnSpc>
                <a:spcPct val="125000"/>
              </a:lnSpc>
            </a:pPr>
            <a:r>
              <a:rPr lang="zh-CN" altLang="en-US" sz="2000">
                <a:solidFill>
                  <a:srgbClr val="CC3300"/>
                </a:solidFill>
              </a:rPr>
              <a:t>在</a:t>
            </a:r>
            <a:r>
              <a:rPr lang="en-US" altLang="zh-CN" sz="2000">
                <a:solidFill>
                  <a:srgbClr val="CC3300"/>
                </a:solidFill>
              </a:rPr>
              <a:t>EDI</a:t>
            </a:r>
            <a:r>
              <a:rPr lang="zh-CN" altLang="en-US" sz="2000">
                <a:solidFill>
                  <a:srgbClr val="CC3300"/>
                </a:solidFill>
              </a:rPr>
              <a:t>中的</a:t>
            </a:r>
            <a:r>
              <a:rPr lang="en-US" altLang="zh-CN" sz="2000">
                <a:solidFill>
                  <a:srgbClr val="CC3300"/>
                </a:solidFill>
              </a:rPr>
              <a:t>a</a:t>
            </a:r>
            <a:r>
              <a:rPr lang="zh-CN" altLang="en-US" sz="2000">
                <a:solidFill>
                  <a:srgbClr val="CC3300"/>
                </a:solidFill>
              </a:rPr>
              <a:t>是</a:t>
            </a:r>
            <a:r>
              <a:rPr lang="en-US" altLang="zh-CN" sz="2000">
                <a:solidFill>
                  <a:srgbClr val="CC3300"/>
                </a:solidFill>
              </a:rPr>
              <a:t>int</a:t>
            </a:r>
            <a:r>
              <a:rPr lang="zh-CN" altLang="en-US" sz="2000">
                <a:solidFill>
                  <a:srgbClr val="CC3300"/>
                </a:solidFill>
              </a:rPr>
              <a:t>型</a:t>
            </a:r>
          </a:p>
          <a:p>
            <a:pPr>
              <a:lnSpc>
                <a:spcPct val="125000"/>
              </a:lnSpc>
            </a:pPr>
            <a:endParaRPr lang="zh-CN" altLang="en-US" sz="2000">
              <a:solidFill>
                <a:srgbClr val="CC3300"/>
              </a:solidFill>
            </a:endParaRPr>
          </a:p>
          <a:p>
            <a:pPr>
              <a:lnSpc>
                <a:spcPct val="125000"/>
              </a:lnSpc>
            </a:pPr>
            <a:r>
              <a:rPr lang="zh-CN" altLang="en-US" sz="2000">
                <a:solidFill>
                  <a:srgbClr val="CC3300"/>
                </a:solidFill>
              </a:rPr>
              <a:t>在</a:t>
            </a:r>
            <a:r>
              <a:rPr lang="en-US" altLang="zh-CN" sz="2000">
                <a:solidFill>
                  <a:srgbClr val="CC3300"/>
                </a:solidFill>
              </a:rPr>
              <a:t>RAX</a:t>
            </a:r>
            <a:r>
              <a:rPr lang="zh-CN" altLang="en-US" sz="2000">
                <a:solidFill>
                  <a:srgbClr val="CC3300"/>
                </a:solidFill>
              </a:rPr>
              <a:t>中的</a:t>
            </a:r>
            <a:r>
              <a:rPr lang="en-US" altLang="zh-CN" sz="2000">
                <a:solidFill>
                  <a:srgbClr val="CC3300"/>
                </a:solidFill>
              </a:rPr>
              <a:t>x</a:t>
            </a:r>
            <a:r>
              <a:rPr lang="zh-CN" altLang="en-US" sz="2000">
                <a:solidFill>
                  <a:srgbClr val="CC3300"/>
                </a:solidFill>
              </a:rPr>
              <a:t>是</a:t>
            </a:r>
            <a:r>
              <a:rPr lang="en-US" altLang="zh-CN" sz="2000">
                <a:solidFill>
                  <a:srgbClr val="CC3300"/>
                </a:solidFill>
              </a:rPr>
              <a:t>long</a:t>
            </a:r>
            <a:r>
              <a:rPr lang="zh-CN" altLang="en-US" sz="2000">
                <a:solidFill>
                  <a:srgbClr val="CC3300"/>
                </a:solidFill>
              </a:rPr>
              <a:t>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3556"/>
                                        </p:tgtEl>
                                        <p:attrNameLst>
                                          <p:attrName>style.visibility</p:attrName>
                                        </p:attrNameLst>
                                      </p:cBhvr>
                                      <p:to>
                                        <p:strVal val="visible"/>
                                      </p:to>
                                    </p:set>
                                    <p:animEffect transition="in" filter="blinds(horizontal)">
                                      <p:cBhvr>
                                        <p:cTn id="7" dur="500"/>
                                        <p:tgtEl>
                                          <p:spTgt spid="6635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63557"/>
                                        </p:tgtEl>
                                        <p:attrNameLst>
                                          <p:attrName>style.visibility</p:attrName>
                                        </p:attrNameLst>
                                      </p:cBhvr>
                                      <p:to>
                                        <p:strVal val="visible"/>
                                      </p:to>
                                    </p:set>
                                    <p:animEffect transition="in" filter="blinds(horizontal)">
                                      <p:cBhvr>
                                        <p:cTn id="12" dur="500"/>
                                        <p:tgtEl>
                                          <p:spTgt spid="6635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63558">
                                            <p:txEl>
                                              <p:pRg st="0" end="0"/>
                                            </p:txEl>
                                          </p:spTgt>
                                        </p:tgtEl>
                                        <p:attrNameLst>
                                          <p:attrName>style.visibility</p:attrName>
                                        </p:attrNameLst>
                                      </p:cBhvr>
                                      <p:to>
                                        <p:strVal val="visible"/>
                                      </p:to>
                                    </p:set>
                                    <p:animEffect transition="in" filter="blinds(horizontal)">
                                      <p:cBhvr>
                                        <p:cTn id="17" dur="500"/>
                                        <p:tgtEl>
                                          <p:spTgt spid="66355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63558">
                                            <p:txEl>
                                              <p:pRg st="1" end="1"/>
                                            </p:txEl>
                                          </p:spTgt>
                                        </p:tgtEl>
                                        <p:attrNameLst>
                                          <p:attrName>style.visibility</p:attrName>
                                        </p:attrNameLst>
                                      </p:cBhvr>
                                      <p:to>
                                        <p:strVal val="visible"/>
                                      </p:to>
                                    </p:set>
                                    <p:animEffect transition="in" filter="blinds(horizontal)">
                                      <p:cBhvr>
                                        <p:cTn id="22" dur="500"/>
                                        <p:tgtEl>
                                          <p:spTgt spid="663558">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63558">
                                            <p:txEl>
                                              <p:pRg st="2" end="2"/>
                                            </p:txEl>
                                          </p:spTgt>
                                        </p:tgtEl>
                                        <p:attrNameLst>
                                          <p:attrName>style.visibility</p:attrName>
                                        </p:attrNameLst>
                                      </p:cBhvr>
                                      <p:to>
                                        <p:strVal val="visible"/>
                                      </p:to>
                                    </p:set>
                                    <p:animEffect transition="in" filter="blinds(horizontal)">
                                      <p:cBhvr>
                                        <p:cTn id="27" dur="500"/>
                                        <p:tgtEl>
                                          <p:spTgt spid="663558">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63558">
                                            <p:txEl>
                                              <p:pRg st="3" end="3"/>
                                            </p:txEl>
                                          </p:spTgt>
                                        </p:tgtEl>
                                        <p:attrNameLst>
                                          <p:attrName>style.visibility</p:attrName>
                                        </p:attrNameLst>
                                      </p:cBhvr>
                                      <p:to>
                                        <p:strVal val="visible"/>
                                      </p:to>
                                    </p:set>
                                    <p:animEffect transition="in" filter="blinds(horizontal)">
                                      <p:cBhvr>
                                        <p:cTn id="32" dur="500"/>
                                        <p:tgtEl>
                                          <p:spTgt spid="663558">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63558">
                                            <p:txEl>
                                              <p:pRg st="5" end="5"/>
                                            </p:txEl>
                                          </p:spTgt>
                                        </p:tgtEl>
                                        <p:attrNameLst>
                                          <p:attrName>style.visibility</p:attrName>
                                        </p:attrNameLst>
                                      </p:cBhvr>
                                      <p:to>
                                        <p:strVal val="visible"/>
                                      </p:to>
                                    </p:set>
                                    <p:animEffect transition="in" filter="blinds(horizontal)">
                                      <p:cBhvr>
                                        <p:cTn id="37" dur="500"/>
                                        <p:tgtEl>
                                          <p:spTgt spid="66355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56" grpId="0"/>
      <p:bldP spid="663557" grpId="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a:extLst>
              <a:ext uri="{FF2B5EF4-FFF2-40B4-BE49-F238E27FC236}">
                <a16:creationId xmlns:a16="http://schemas.microsoft.com/office/drawing/2014/main" id="{BBD98509-DC06-4842-98E9-9C149C7FE60B}"/>
              </a:ext>
            </a:extLst>
          </p:cNvPr>
          <p:cNvSpPr>
            <a:spLocks noGrp="1" noChangeArrowheads="1"/>
          </p:cNvSpPr>
          <p:nvPr>
            <p:ph type="title"/>
          </p:nvPr>
        </p:nvSpPr>
        <p:spPr>
          <a:xfrm>
            <a:off x="457200" y="142875"/>
            <a:ext cx="8229600" cy="561975"/>
          </a:xfrm>
        </p:spPr>
        <p:txBody>
          <a:bodyPr/>
          <a:lstStyle/>
          <a:p>
            <a:r>
              <a:rPr lang="en-US" altLang="zh-CN" sz="3600"/>
              <a:t>X86-64</a:t>
            </a:r>
            <a:r>
              <a:rPr lang="zh-CN" altLang="en-US" sz="3600"/>
              <a:t>架构（自学）</a:t>
            </a:r>
          </a:p>
        </p:txBody>
      </p:sp>
      <p:sp>
        <p:nvSpPr>
          <p:cNvPr id="664579" name="Rectangle 3">
            <a:extLst>
              <a:ext uri="{FF2B5EF4-FFF2-40B4-BE49-F238E27FC236}">
                <a16:creationId xmlns:a16="http://schemas.microsoft.com/office/drawing/2014/main" id="{71FE2CBC-EE53-4CC8-B0AF-662425D8E18C}"/>
              </a:ext>
            </a:extLst>
          </p:cNvPr>
          <p:cNvSpPr>
            <a:spLocks noGrp="1" noChangeArrowheads="1"/>
          </p:cNvSpPr>
          <p:nvPr>
            <p:ph type="body" idx="1"/>
          </p:nvPr>
        </p:nvSpPr>
        <p:spPr>
          <a:xfrm>
            <a:off x="206375" y="836613"/>
            <a:ext cx="8686800" cy="3448050"/>
          </a:xfrm>
        </p:spPr>
        <p:txBody>
          <a:bodyPr/>
          <a:lstStyle/>
          <a:p>
            <a:r>
              <a:rPr lang="zh-CN" altLang="en-US">
                <a:ea typeface="微软雅黑" panose="020B0503020204020204" pitchFamily="34" charset="-122"/>
              </a:rPr>
              <a:t>过程调用的参数传递</a:t>
            </a:r>
          </a:p>
          <a:p>
            <a:pPr lvl="1"/>
            <a:r>
              <a:rPr lang="zh-CN" altLang="en-US" sz="2200">
                <a:ea typeface="微软雅黑" panose="020B0503020204020204" pitchFamily="34" charset="-122"/>
              </a:rPr>
              <a:t>通过寄存器传送参数</a:t>
            </a:r>
          </a:p>
          <a:p>
            <a:pPr lvl="1"/>
            <a:r>
              <a:rPr lang="zh-CN" altLang="en-US" sz="2200">
                <a:ea typeface="微软雅黑" panose="020B0503020204020204" pitchFamily="34" charset="-122"/>
              </a:rPr>
              <a:t>最多可有</a:t>
            </a:r>
            <a:r>
              <a:rPr lang="en-US" altLang="zh-CN" sz="2200">
                <a:ea typeface="微软雅黑" panose="020B0503020204020204" pitchFamily="34" charset="-122"/>
              </a:rPr>
              <a:t>6</a:t>
            </a:r>
            <a:r>
              <a:rPr lang="zh-CN" altLang="en-US" sz="2200">
                <a:ea typeface="微软雅黑" panose="020B0503020204020204" pitchFamily="34" charset="-122"/>
              </a:rPr>
              <a:t>个整型或指针型参数通过寄存器传递</a:t>
            </a:r>
          </a:p>
          <a:p>
            <a:pPr lvl="1"/>
            <a:r>
              <a:rPr lang="zh-CN" altLang="en-US" sz="2200">
                <a:ea typeface="微软雅黑" panose="020B0503020204020204" pitchFamily="34" charset="-122"/>
              </a:rPr>
              <a:t>超过</a:t>
            </a:r>
            <a:r>
              <a:rPr lang="en-US" altLang="zh-CN" sz="2200">
                <a:ea typeface="微软雅黑" panose="020B0503020204020204" pitchFamily="34" charset="-122"/>
              </a:rPr>
              <a:t>6</a:t>
            </a:r>
            <a:r>
              <a:rPr lang="zh-CN" altLang="en-US" sz="2200">
                <a:ea typeface="微软雅黑" panose="020B0503020204020204" pitchFamily="34" charset="-122"/>
              </a:rPr>
              <a:t>个入口参数时，后面的通过栈来传递</a:t>
            </a:r>
          </a:p>
          <a:p>
            <a:pPr lvl="1"/>
            <a:r>
              <a:rPr lang="zh-CN" altLang="en-US" sz="2200">
                <a:ea typeface="微软雅黑" panose="020B0503020204020204" pitchFamily="34" charset="-122"/>
              </a:rPr>
              <a:t>在栈中传递的参数</a:t>
            </a:r>
            <a:r>
              <a:rPr lang="zh-CN" altLang="en-US" sz="2200">
                <a:solidFill>
                  <a:srgbClr val="FF3300"/>
                </a:solidFill>
                <a:ea typeface="微软雅黑" panose="020B0503020204020204" pitchFamily="34" charset="-122"/>
              </a:rPr>
              <a:t>若是基本类型，则都被分配</a:t>
            </a:r>
            <a:r>
              <a:rPr lang="en-US" altLang="zh-CN" sz="2200">
                <a:solidFill>
                  <a:srgbClr val="FF3300"/>
                </a:solidFill>
                <a:ea typeface="微软雅黑" panose="020B0503020204020204" pitchFamily="34" charset="-122"/>
              </a:rPr>
              <a:t>8</a:t>
            </a:r>
            <a:r>
              <a:rPr lang="zh-CN" altLang="en-US" sz="2200">
                <a:solidFill>
                  <a:srgbClr val="FF3300"/>
                </a:solidFill>
                <a:ea typeface="微软雅黑" panose="020B0503020204020204" pitchFamily="34" charset="-122"/>
              </a:rPr>
              <a:t>个字节</a:t>
            </a:r>
          </a:p>
          <a:p>
            <a:pPr lvl="1"/>
            <a:r>
              <a:rPr lang="en-US" altLang="zh-CN">
                <a:latin typeface="微软雅黑" panose="020B0503020204020204" pitchFamily="34" charset="-122"/>
                <a:ea typeface="微软雅黑" panose="020B0503020204020204" pitchFamily="34" charset="-122"/>
              </a:rPr>
              <a:t>call</a:t>
            </a:r>
            <a:r>
              <a:rPr lang="zh-CN" altLang="en-US">
                <a:latin typeface="微软雅黑" panose="020B0503020204020204" pitchFamily="34" charset="-122"/>
                <a:ea typeface="微软雅黑" panose="020B0503020204020204" pitchFamily="34" charset="-122"/>
              </a:rPr>
              <a:t>（或</a:t>
            </a:r>
            <a:r>
              <a:rPr lang="en-US" altLang="zh-CN">
                <a:latin typeface="微软雅黑" panose="020B0503020204020204" pitchFamily="34" charset="-122"/>
                <a:ea typeface="微软雅黑" panose="020B0503020204020204" pitchFamily="34" charset="-122"/>
              </a:rPr>
              <a:t>callq</a:t>
            </a:r>
            <a:r>
              <a:rPr lang="zh-CN" altLang="en-US">
                <a:latin typeface="微软雅黑" panose="020B0503020204020204" pitchFamily="34" charset="-122"/>
                <a:ea typeface="微软雅黑" panose="020B0503020204020204" pitchFamily="34" charset="-122"/>
              </a:rPr>
              <a:t>）将</a:t>
            </a:r>
            <a:r>
              <a:rPr lang="en-US" altLang="zh-CN">
                <a:latin typeface="微软雅黑" panose="020B0503020204020204" pitchFamily="34" charset="-122"/>
                <a:ea typeface="微软雅黑" panose="020B0503020204020204" pitchFamily="34" charset="-122"/>
              </a:rPr>
              <a:t>64</a:t>
            </a:r>
            <a:r>
              <a:rPr lang="zh-CN" altLang="en-US">
                <a:latin typeface="微软雅黑" panose="020B0503020204020204" pitchFamily="34" charset="-122"/>
                <a:ea typeface="微软雅黑" panose="020B0503020204020204" pitchFamily="34" charset="-122"/>
              </a:rPr>
              <a:t>位返址保存在栈中之前，执行</a:t>
            </a:r>
            <a:r>
              <a:rPr lang="en-US" altLang="zh-CN">
                <a:latin typeface="微软雅黑" panose="020B0503020204020204" pitchFamily="34" charset="-122"/>
                <a:ea typeface="微软雅黑" panose="020B0503020204020204" pitchFamily="34" charset="-122"/>
              </a:rPr>
              <a:t>R[rsp]←R[rsp]-8</a:t>
            </a:r>
          </a:p>
          <a:p>
            <a:pPr lvl="1"/>
            <a:r>
              <a:rPr lang="en-US" altLang="zh-CN">
                <a:latin typeface="微软雅黑" panose="020B0503020204020204" pitchFamily="34" charset="-122"/>
                <a:ea typeface="微软雅黑" panose="020B0503020204020204" pitchFamily="34" charset="-122"/>
              </a:rPr>
              <a:t>ret</a:t>
            </a:r>
            <a:r>
              <a:rPr lang="zh-CN" altLang="en-US">
                <a:latin typeface="微软雅黑" panose="020B0503020204020204" pitchFamily="34" charset="-122"/>
                <a:ea typeface="微软雅黑" panose="020B0503020204020204" pitchFamily="34" charset="-122"/>
              </a:rPr>
              <a:t>从栈中取出</a:t>
            </a:r>
            <a:r>
              <a:rPr lang="en-US" altLang="zh-CN">
                <a:latin typeface="微软雅黑" panose="020B0503020204020204" pitchFamily="34" charset="-122"/>
                <a:ea typeface="微软雅黑" panose="020B0503020204020204" pitchFamily="34" charset="-122"/>
              </a:rPr>
              <a:t>64</a:t>
            </a:r>
            <a:r>
              <a:rPr lang="zh-CN" altLang="en-US">
                <a:latin typeface="微软雅黑" panose="020B0503020204020204" pitchFamily="34" charset="-122"/>
                <a:ea typeface="微软雅黑" panose="020B0503020204020204" pitchFamily="34" charset="-122"/>
              </a:rPr>
              <a:t>位返回地址后，执行</a:t>
            </a:r>
            <a:r>
              <a:rPr lang="en-US" altLang="zh-CN">
                <a:latin typeface="微软雅黑" panose="020B0503020204020204" pitchFamily="34" charset="-122"/>
                <a:ea typeface="微软雅黑" panose="020B0503020204020204" pitchFamily="34" charset="-122"/>
              </a:rPr>
              <a:t>R[rsp]←R[rsp]+8 </a:t>
            </a:r>
            <a:endParaRPr lang="zh-CN" altLang="en-US">
              <a:latin typeface="微软雅黑" panose="020B0503020204020204" pitchFamily="34" charset="-122"/>
              <a:ea typeface="微软雅黑" panose="020B0503020204020204" pitchFamily="34" charset="-122"/>
            </a:endParaRPr>
          </a:p>
        </p:txBody>
      </p:sp>
      <p:pic>
        <p:nvPicPr>
          <p:cNvPr id="664581" name="Picture 5">
            <a:extLst>
              <a:ext uri="{FF2B5EF4-FFF2-40B4-BE49-F238E27FC236}">
                <a16:creationId xmlns:a16="http://schemas.microsoft.com/office/drawing/2014/main" id="{670D289D-2197-4DCA-8D61-63568EDDF8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675" y="4014788"/>
            <a:ext cx="8056563" cy="2708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64579">
                                            <p:txEl>
                                              <p:pRg st="1" end="1"/>
                                            </p:txEl>
                                          </p:spTgt>
                                        </p:tgtEl>
                                        <p:attrNameLst>
                                          <p:attrName>style.visibility</p:attrName>
                                        </p:attrNameLst>
                                      </p:cBhvr>
                                      <p:to>
                                        <p:strVal val="visible"/>
                                      </p:to>
                                    </p:set>
                                    <p:animEffect transition="in" filter="blinds(horizontal)">
                                      <p:cBhvr>
                                        <p:cTn id="7" dur="500"/>
                                        <p:tgtEl>
                                          <p:spTgt spid="6645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64579">
                                            <p:txEl>
                                              <p:pRg st="2" end="2"/>
                                            </p:txEl>
                                          </p:spTgt>
                                        </p:tgtEl>
                                        <p:attrNameLst>
                                          <p:attrName>style.visibility</p:attrName>
                                        </p:attrNameLst>
                                      </p:cBhvr>
                                      <p:to>
                                        <p:strVal val="visible"/>
                                      </p:to>
                                    </p:set>
                                    <p:animEffect transition="in" filter="blinds(horizontal)">
                                      <p:cBhvr>
                                        <p:cTn id="12" dur="500"/>
                                        <p:tgtEl>
                                          <p:spTgt spid="66457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64581"/>
                                        </p:tgtEl>
                                        <p:attrNameLst>
                                          <p:attrName>style.visibility</p:attrName>
                                        </p:attrNameLst>
                                      </p:cBhvr>
                                      <p:to>
                                        <p:strVal val="visible"/>
                                      </p:to>
                                    </p:set>
                                    <p:animEffect transition="in" filter="blinds(horizontal)">
                                      <p:cBhvr>
                                        <p:cTn id="17" dur="500"/>
                                        <p:tgtEl>
                                          <p:spTgt spid="6645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64579">
                                            <p:txEl>
                                              <p:pRg st="3" end="3"/>
                                            </p:txEl>
                                          </p:spTgt>
                                        </p:tgtEl>
                                        <p:attrNameLst>
                                          <p:attrName>style.visibility</p:attrName>
                                        </p:attrNameLst>
                                      </p:cBhvr>
                                      <p:to>
                                        <p:strVal val="visible"/>
                                      </p:to>
                                    </p:set>
                                    <p:animEffect transition="in" filter="blinds(horizontal)">
                                      <p:cBhvr>
                                        <p:cTn id="22" dur="500"/>
                                        <p:tgtEl>
                                          <p:spTgt spid="6645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64579">
                                            <p:txEl>
                                              <p:pRg st="4" end="4"/>
                                            </p:txEl>
                                          </p:spTgt>
                                        </p:tgtEl>
                                        <p:attrNameLst>
                                          <p:attrName>style.visibility</p:attrName>
                                        </p:attrNameLst>
                                      </p:cBhvr>
                                      <p:to>
                                        <p:strVal val="visible"/>
                                      </p:to>
                                    </p:set>
                                    <p:animEffect transition="in" filter="blinds(horizontal)">
                                      <p:cBhvr>
                                        <p:cTn id="27" dur="500"/>
                                        <p:tgtEl>
                                          <p:spTgt spid="66457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64579">
                                            <p:txEl>
                                              <p:pRg st="5" end="5"/>
                                            </p:txEl>
                                          </p:spTgt>
                                        </p:tgtEl>
                                        <p:attrNameLst>
                                          <p:attrName>style.visibility</p:attrName>
                                        </p:attrNameLst>
                                      </p:cBhvr>
                                      <p:to>
                                        <p:strVal val="visible"/>
                                      </p:to>
                                    </p:set>
                                    <p:animEffect transition="in" filter="blinds(horizontal)">
                                      <p:cBhvr>
                                        <p:cTn id="32" dur="500"/>
                                        <p:tgtEl>
                                          <p:spTgt spid="66457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64579">
                                            <p:txEl>
                                              <p:pRg st="6" end="6"/>
                                            </p:txEl>
                                          </p:spTgt>
                                        </p:tgtEl>
                                        <p:attrNameLst>
                                          <p:attrName>style.visibility</p:attrName>
                                        </p:attrNameLst>
                                      </p:cBhvr>
                                      <p:to>
                                        <p:strVal val="visible"/>
                                      </p:to>
                                    </p:set>
                                    <p:animEffect transition="in" filter="blinds(horizontal)">
                                      <p:cBhvr>
                                        <p:cTn id="37" dur="500"/>
                                        <p:tgtEl>
                                          <p:spTgt spid="66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6647" name="Picture 23">
            <a:extLst>
              <a:ext uri="{FF2B5EF4-FFF2-40B4-BE49-F238E27FC236}">
                <a16:creationId xmlns:a16="http://schemas.microsoft.com/office/drawing/2014/main" id="{57A85E5C-5017-4EAE-883C-CAA07907CC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1900" y="4679950"/>
            <a:ext cx="6642100" cy="2124075"/>
          </a:xfrm>
          <a:prstGeom prst="rect">
            <a:avLst/>
          </a:prstGeom>
          <a:noFill/>
          <a:extLst>
            <a:ext uri="{909E8E84-426E-40DD-AFC4-6F175D3DCCD1}">
              <a14:hiddenFill xmlns:a14="http://schemas.microsoft.com/office/drawing/2010/main">
                <a:solidFill>
                  <a:srgbClr val="FFFFFF"/>
                </a:solidFill>
              </a14:hiddenFill>
            </a:ext>
          </a:extLst>
        </p:spPr>
      </p:pic>
      <p:sp>
        <p:nvSpPr>
          <p:cNvPr id="666626" name="Rectangle 2">
            <a:extLst>
              <a:ext uri="{FF2B5EF4-FFF2-40B4-BE49-F238E27FC236}">
                <a16:creationId xmlns:a16="http://schemas.microsoft.com/office/drawing/2014/main" id="{E6FB1F68-917F-4497-9CC8-B0692742659F}"/>
              </a:ext>
            </a:extLst>
          </p:cNvPr>
          <p:cNvSpPr>
            <a:spLocks noGrp="1" noChangeArrowheads="1"/>
          </p:cNvSpPr>
          <p:nvPr>
            <p:ph type="title"/>
          </p:nvPr>
        </p:nvSpPr>
        <p:spPr>
          <a:xfrm>
            <a:off x="457200" y="98425"/>
            <a:ext cx="8229600" cy="561975"/>
          </a:xfrm>
        </p:spPr>
        <p:txBody>
          <a:bodyPr/>
          <a:lstStyle/>
          <a:p>
            <a:r>
              <a:rPr lang="en-US" altLang="zh-CN" sz="3600"/>
              <a:t>X86-64</a:t>
            </a:r>
            <a:r>
              <a:rPr lang="zh-CN" altLang="en-US" sz="3600"/>
              <a:t>架构过程调用举例（自学）</a:t>
            </a:r>
          </a:p>
        </p:txBody>
      </p:sp>
      <p:sp>
        <p:nvSpPr>
          <p:cNvPr id="666628" name="Rectangle 4">
            <a:extLst>
              <a:ext uri="{FF2B5EF4-FFF2-40B4-BE49-F238E27FC236}">
                <a16:creationId xmlns:a16="http://schemas.microsoft.com/office/drawing/2014/main" id="{34B94A51-1F98-4D4C-A4FA-D9FF5A122101}"/>
              </a:ext>
            </a:extLst>
          </p:cNvPr>
          <p:cNvSpPr>
            <a:spLocks noChangeArrowheads="1"/>
          </p:cNvSpPr>
          <p:nvPr/>
        </p:nvSpPr>
        <p:spPr bwMode="auto">
          <a:xfrm>
            <a:off x="114300" y="728663"/>
            <a:ext cx="4772025" cy="5697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5000"/>
              </a:lnSpc>
            </a:pPr>
            <a:r>
              <a:rPr lang="en-US" altLang="zh-CN" sz="2000">
                <a:latin typeface="微软雅黑" panose="020B0503020204020204" pitchFamily="34" charset="-122"/>
                <a:ea typeface="微软雅黑" panose="020B0503020204020204" pitchFamily="34" charset="-122"/>
              </a:rPr>
              <a:t>long caller ( ) </a:t>
            </a:r>
          </a:p>
          <a:p>
            <a:pPr>
              <a:lnSpc>
                <a:spcPct val="95000"/>
              </a:lnSpc>
            </a:pPr>
            <a:r>
              <a:rPr lang="en-US" altLang="zh-CN" sz="2000">
                <a:latin typeface="微软雅黑" panose="020B0503020204020204" pitchFamily="34" charset="-122"/>
                <a:ea typeface="微软雅黑" panose="020B0503020204020204" pitchFamily="34" charset="-122"/>
              </a:rPr>
              <a:t>{ </a:t>
            </a:r>
          </a:p>
          <a:p>
            <a:pPr>
              <a:lnSpc>
                <a:spcPct val="95000"/>
              </a:lnSpc>
            </a:pPr>
            <a:r>
              <a:rPr lang="en-US" altLang="zh-CN" sz="2000">
                <a:latin typeface="微软雅黑" panose="020B0503020204020204" pitchFamily="34" charset="-122"/>
                <a:ea typeface="微软雅黑" panose="020B0503020204020204" pitchFamily="34" charset="-122"/>
              </a:rPr>
              <a:t>    char a=1</a:t>
            </a:r>
            <a:r>
              <a:rPr lang="zh-CN" altLang="en-US" sz="2000">
                <a:latin typeface="微软雅黑" panose="020B0503020204020204" pitchFamily="34" charset="-122"/>
                <a:ea typeface="微软雅黑" panose="020B0503020204020204" pitchFamily="34" charset="-122"/>
              </a:rPr>
              <a:t>；</a:t>
            </a:r>
          </a:p>
          <a:p>
            <a:pPr>
              <a:lnSpc>
                <a:spcPct val="95000"/>
              </a:lnSpc>
            </a:pPr>
            <a:r>
              <a:rPr lang="en-US" altLang="zh-CN" sz="2000">
                <a:latin typeface="微软雅黑" panose="020B0503020204020204" pitchFamily="34" charset="-122"/>
                <a:ea typeface="微软雅黑" panose="020B0503020204020204" pitchFamily="34" charset="-122"/>
              </a:rPr>
              <a:t>    short b=2</a:t>
            </a:r>
            <a:r>
              <a:rPr lang="zh-CN" altLang="en-US" sz="2000">
                <a:latin typeface="微软雅黑" panose="020B0503020204020204" pitchFamily="34" charset="-122"/>
                <a:ea typeface="微软雅黑" panose="020B0503020204020204" pitchFamily="34" charset="-122"/>
              </a:rPr>
              <a:t>；</a:t>
            </a:r>
          </a:p>
          <a:p>
            <a:pPr>
              <a:lnSpc>
                <a:spcPct val="95000"/>
              </a:lnSpc>
            </a:pPr>
            <a:r>
              <a:rPr lang="zh-CN" altLang="en-US" sz="2000">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int c=3</a:t>
            </a:r>
            <a:r>
              <a:rPr lang="zh-CN" altLang="en-US" sz="2000">
                <a:latin typeface="微软雅黑" panose="020B0503020204020204" pitchFamily="34" charset="-122"/>
                <a:ea typeface="微软雅黑" panose="020B0503020204020204" pitchFamily="34" charset="-122"/>
              </a:rPr>
              <a:t>；</a:t>
            </a:r>
          </a:p>
          <a:p>
            <a:pPr>
              <a:lnSpc>
                <a:spcPct val="95000"/>
              </a:lnSpc>
            </a:pPr>
            <a:r>
              <a:rPr lang="en-US" altLang="zh-CN" sz="2000">
                <a:latin typeface="微软雅黑" panose="020B0503020204020204" pitchFamily="34" charset="-122"/>
                <a:ea typeface="微软雅黑" panose="020B0503020204020204" pitchFamily="34" charset="-122"/>
              </a:rPr>
              <a:t>    long d=4</a:t>
            </a:r>
            <a:r>
              <a:rPr lang="zh-CN" altLang="en-US" sz="2000">
                <a:latin typeface="微软雅黑" panose="020B0503020204020204" pitchFamily="34" charset="-122"/>
                <a:ea typeface="微软雅黑" panose="020B0503020204020204" pitchFamily="34" charset="-122"/>
              </a:rPr>
              <a:t>；</a:t>
            </a:r>
          </a:p>
          <a:p>
            <a:pPr>
              <a:lnSpc>
                <a:spcPct val="95000"/>
              </a:lnSpc>
            </a:pPr>
            <a:r>
              <a:rPr lang="en-US" altLang="zh-CN" sz="2000">
                <a:latin typeface="微软雅黑" panose="020B0503020204020204" pitchFamily="34" charset="-122"/>
                <a:ea typeface="微软雅黑" panose="020B0503020204020204" pitchFamily="34" charset="-122"/>
              </a:rPr>
              <a:t>    </a:t>
            </a:r>
            <a:r>
              <a:rPr lang="en-US" altLang="zh-CN" sz="2000">
                <a:solidFill>
                  <a:srgbClr val="FF3300"/>
                </a:solidFill>
                <a:latin typeface="微软雅黑" panose="020B0503020204020204" pitchFamily="34" charset="-122"/>
                <a:ea typeface="微软雅黑" panose="020B0503020204020204" pitchFamily="34" charset="-122"/>
              </a:rPr>
              <a:t>test(a, &amp;a, b, &amp;b, c, &amp;c, </a:t>
            </a:r>
            <a:r>
              <a:rPr lang="en-US" altLang="zh-CN" sz="2000">
                <a:solidFill>
                  <a:srgbClr val="007635"/>
                </a:solidFill>
                <a:latin typeface="微软雅黑" panose="020B0503020204020204" pitchFamily="34" charset="-122"/>
                <a:ea typeface="微软雅黑" panose="020B0503020204020204" pitchFamily="34" charset="-122"/>
              </a:rPr>
              <a:t>d, &amp;d</a:t>
            </a:r>
            <a:r>
              <a:rPr lang="en-US" altLang="zh-CN" sz="2000">
                <a:solidFill>
                  <a:srgbClr val="FF3300"/>
                </a:solidFill>
                <a:latin typeface="微软雅黑" panose="020B0503020204020204" pitchFamily="34" charset="-122"/>
                <a:ea typeface="微软雅黑" panose="020B0503020204020204" pitchFamily="34" charset="-122"/>
              </a:rPr>
              <a:t>);</a:t>
            </a:r>
          </a:p>
          <a:p>
            <a:pPr>
              <a:lnSpc>
                <a:spcPct val="95000"/>
              </a:lnSpc>
            </a:pPr>
            <a:r>
              <a:rPr lang="en-US" altLang="zh-CN" sz="2000">
                <a:latin typeface="微软雅黑" panose="020B0503020204020204" pitchFamily="34" charset="-122"/>
                <a:ea typeface="微软雅黑" panose="020B0503020204020204" pitchFamily="34" charset="-122"/>
              </a:rPr>
              <a:t>    return  a*b+c*d;</a:t>
            </a:r>
          </a:p>
          <a:p>
            <a:pPr>
              <a:lnSpc>
                <a:spcPct val="95000"/>
              </a:lnSpc>
            </a:pPr>
            <a:r>
              <a:rPr lang="en-US" altLang="zh-CN" sz="2000">
                <a:latin typeface="微软雅黑" panose="020B0503020204020204" pitchFamily="34" charset="-122"/>
                <a:ea typeface="微软雅黑" panose="020B0503020204020204" pitchFamily="34" charset="-122"/>
              </a:rPr>
              <a:t>}</a:t>
            </a:r>
          </a:p>
          <a:p>
            <a:pPr>
              <a:lnSpc>
                <a:spcPct val="95000"/>
              </a:lnSpc>
            </a:pPr>
            <a:endParaRPr lang="en-US" altLang="zh-CN" sz="800">
              <a:latin typeface="微软雅黑" panose="020B0503020204020204" pitchFamily="34" charset="-122"/>
              <a:ea typeface="微软雅黑" panose="020B0503020204020204" pitchFamily="34" charset="-122"/>
            </a:endParaRPr>
          </a:p>
          <a:p>
            <a:pPr>
              <a:lnSpc>
                <a:spcPct val="95000"/>
              </a:lnSpc>
            </a:pPr>
            <a:r>
              <a:rPr lang="en-US" altLang="zh-CN" sz="2000">
                <a:latin typeface="微软雅黑" panose="020B0503020204020204" pitchFamily="34" charset="-122"/>
                <a:ea typeface="微软雅黑" panose="020B0503020204020204" pitchFamily="34" charset="-122"/>
              </a:rPr>
              <a:t>void test(char a, char *ap, </a:t>
            </a:r>
          </a:p>
          <a:p>
            <a:pPr>
              <a:lnSpc>
                <a:spcPct val="95000"/>
              </a:lnSpc>
            </a:pPr>
            <a:r>
              <a:rPr lang="en-US" altLang="zh-CN" sz="2000">
                <a:latin typeface="微软雅黑" panose="020B0503020204020204" pitchFamily="34" charset="-122"/>
                <a:ea typeface="微软雅黑" panose="020B0503020204020204" pitchFamily="34" charset="-122"/>
              </a:rPr>
              <a:t>               short b, short *bp, </a:t>
            </a:r>
          </a:p>
          <a:p>
            <a:pPr>
              <a:lnSpc>
                <a:spcPct val="95000"/>
              </a:lnSpc>
            </a:pPr>
            <a:r>
              <a:rPr lang="en-US" altLang="zh-CN" sz="2000">
                <a:latin typeface="微软雅黑" panose="020B0503020204020204" pitchFamily="34" charset="-122"/>
                <a:ea typeface="微软雅黑" panose="020B0503020204020204" pitchFamily="34" charset="-122"/>
              </a:rPr>
              <a:t>               int c, int *cp, </a:t>
            </a:r>
          </a:p>
          <a:p>
            <a:pPr>
              <a:lnSpc>
                <a:spcPct val="95000"/>
              </a:lnSpc>
            </a:pPr>
            <a:r>
              <a:rPr lang="en-US" altLang="zh-CN" sz="2000">
                <a:latin typeface="微软雅黑" panose="020B0503020204020204" pitchFamily="34" charset="-122"/>
                <a:ea typeface="微软雅黑" panose="020B0503020204020204" pitchFamily="34" charset="-122"/>
              </a:rPr>
              <a:t>               long d, long *dp)</a:t>
            </a:r>
          </a:p>
          <a:p>
            <a:pPr>
              <a:lnSpc>
                <a:spcPct val="95000"/>
              </a:lnSpc>
            </a:pPr>
            <a:r>
              <a:rPr lang="en-US" altLang="zh-CN" sz="2000">
                <a:latin typeface="微软雅黑" panose="020B0503020204020204" pitchFamily="34" charset="-122"/>
                <a:ea typeface="微软雅黑" panose="020B0503020204020204" pitchFamily="34" charset="-122"/>
              </a:rPr>
              <a:t>{</a:t>
            </a:r>
          </a:p>
          <a:p>
            <a:pPr>
              <a:lnSpc>
                <a:spcPct val="95000"/>
              </a:lnSpc>
            </a:pPr>
            <a:r>
              <a:rPr lang="en-US" altLang="zh-CN" sz="2000">
                <a:latin typeface="微软雅黑" panose="020B0503020204020204" pitchFamily="34" charset="-122"/>
                <a:ea typeface="微软雅黑" panose="020B0503020204020204" pitchFamily="34" charset="-122"/>
              </a:rPr>
              <a:t>	*ap+=a;</a:t>
            </a:r>
          </a:p>
          <a:p>
            <a:pPr>
              <a:lnSpc>
                <a:spcPct val="95000"/>
              </a:lnSpc>
            </a:pPr>
            <a:r>
              <a:rPr lang="en-US" altLang="zh-CN" sz="2000">
                <a:latin typeface="微软雅黑" panose="020B0503020204020204" pitchFamily="34" charset="-122"/>
                <a:ea typeface="微软雅黑" panose="020B0503020204020204" pitchFamily="34" charset="-122"/>
              </a:rPr>
              <a:t>	*bp+=b;</a:t>
            </a:r>
          </a:p>
          <a:p>
            <a:pPr>
              <a:lnSpc>
                <a:spcPct val="95000"/>
              </a:lnSpc>
            </a:pPr>
            <a:r>
              <a:rPr lang="en-US" altLang="zh-CN" sz="2000">
                <a:latin typeface="微软雅黑" panose="020B0503020204020204" pitchFamily="34" charset="-122"/>
                <a:ea typeface="微软雅黑" panose="020B0503020204020204" pitchFamily="34" charset="-122"/>
              </a:rPr>
              <a:t>	*cp+=c;</a:t>
            </a:r>
          </a:p>
          <a:p>
            <a:pPr>
              <a:lnSpc>
                <a:spcPct val="95000"/>
              </a:lnSpc>
            </a:pPr>
            <a:r>
              <a:rPr lang="en-US" altLang="zh-CN" sz="2000">
                <a:latin typeface="微软雅黑" panose="020B0503020204020204" pitchFamily="34" charset="-122"/>
                <a:ea typeface="微软雅黑" panose="020B0503020204020204" pitchFamily="34" charset="-122"/>
              </a:rPr>
              <a:t>	*dp+=d;</a:t>
            </a:r>
          </a:p>
          <a:p>
            <a:pPr>
              <a:lnSpc>
                <a:spcPct val="95000"/>
              </a:lnSpc>
            </a:pPr>
            <a:r>
              <a:rPr lang="en-US" altLang="zh-CN" sz="2000">
                <a:latin typeface="微软雅黑" panose="020B0503020204020204" pitchFamily="34" charset="-122"/>
                <a:ea typeface="微软雅黑" panose="020B0503020204020204" pitchFamily="34" charset="-122"/>
              </a:rPr>
              <a:t>}</a:t>
            </a:r>
          </a:p>
        </p:txBody>
      </p:sp>
      <p:pic>
        <p:nvPicPr>
          <p:cNvPr id="666629" name="Picture 5">
            <a:extLst>
              <a:ext uri="{FF2B5EF4-FFF2-40B4-BE49-F238E27FC236}">
                <a16:creationId xmlns:a16="http://schemas.microsoft.com/office/drawing/2014/main" id="{EC71AADF-4F6A-4706-9D4E-0DDFF477FA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6938" y="1312863"/>
            <a:ext cx="4346575" cy="2160587"/>
          </a:xfrm>
          <a:prstGeom prst="rect">
            <a:avLst/>
          </a:prstGeom>
          <a:noFill/>
          <a:extLst>
            <a:ext uri="{909E8E84-426E-40DD-AFC4-6F175D3DCCD1}">
              <a14:hiddenFill xmlns:a14="http://schemas.microsoft.com/office/drawing/2010/main">
                <a:solidFill>
                  <a:srgbClr val="FFFFFF"/>
                </a:solidFill>
              </a14:hiddenFill>
            </a:ext>
          </a:extLst>
        </p:spPr>
      </p:pic>
      <p:pic>
        <p:nvPicPr>
          <p:cNvPr id="666631" name="Picture 7">
            <a:extLst>
              <a:ext uri="{FF2B5EF4-FFF2-40B4-BE49-F238E27FC236}">
                <a16:creationId xmlns:a16="http://schemas.microsoft.com/office/drawing/2014/main" id="{30CEC652-A9F7-4519-8AA4-75B2722568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1513" y="908050"/>
            <a:ext cx="3914775" cy="346075"/>
          </a:xfrm>
          <a:prstGeom prst="rect">
            <a:avLst/>
          </a:prstGeom>
          <a:noFill/>
          <a:extLst>
            <a:ext uri="{909E8E84-426E-40DD-AFC4-6F175D3DCCD1}">
              <a14:hiddenFill xmlns:a14="http://schemas.microsoft.com/office/drawing/2010/main">
                <a:solidFill>
                  <a:srgbClr val="FFFFFF"/>
                </a:solidFill>
              </a14:hiddenFill>
            </a:ext>
          </a:extLst>
        </p:spPr>
      </p:pic>
      <p:sp>
        <p:nvSpPr>
          <p:cNvPr id="666632" name="Line 8">
            <a:extLst>
              <a:ext uri="{FF2B5EF4-FFF2-40B4-BE49-F238E27FC236}">
                <a16:creationId xmlns:a16="http://schemas.microsoft.com/office/drawing/2014/main" id="{4969A4D4-2B4B-49D1-9DD4-A8C8EC8A9A2B}"/>
              </a:ext>
            </a:extLst>
          </p:cNvPr>
          <p:cNvSpPr>
            <a:spLocks noChangeShapeType="1"/>
          </p:cNvSpPr>
          <p:nvPr/>
        </p:nvSpPr>
        <p:spPr bwMode="auto">
          <a:xfrm flipV="1">
            <a:off x="2051050" y="1628775"/>
            <a:ext cx="4095750" cy="720725"/>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6633" name="Line 9">
            <a:extLst>
              <a:ext uri="{FF2B5EF4-FFF2-40B4-BE49-F238E27FC236}">
                <a16:creationId xmlns:a16="http://schemas.microsoft.com/office/drawing/2014/main" id="{23F9C355-59BE-4037-B99B-81C3499BC7E3}"/>
              </a:ext>
            </a:extLst>
          </p:cNvPr>
          <p:cNvSpPr>
            <a:spLocks noChangeShapeType="1"/>
          </p:cNvSpPr>
          <p:nvPr/>
        </p:nvSpPr>
        <p:spPr bwMode="auto">
          <a:xfrm>
            <a:off x="1781175" y="2124075"/>
            <a:ext cx="3646488" cy="4445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6634" name="Line 10">
            <a:extLst>
              <a:ext uri="{FF2B5EF4-FFF2-40B4-BE49-F238E27FC236}">
                <a16:creationId xmlns:a16="http://schemas.microsoft.com/office/drawing/2014/main" id="{85AD4E80-6180-44F2-A17D-E98503062378}"/>
              </a:ext>
            </a:extLst>
          </p:cNvPr>
          <p:cNvSpPr>
            <a:spLocks noChangeShapeType="1"/>
          </p:cNvSpPr>
          <p:nvPr/>
        </p:nvSpPr>
        <p:spPr bwMode="auto">
          <a:xfrm>
            <a:off x="2141538" y="1808163"/>
            <a:ext cx="4545012" cy="271462"/>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6635" name="Line 11">
            <a:extLst>
              <a:ext uri="{FF2B5EF4-FFF2-40B4-BE49-F238E27FC236}">
                <a16:creationId xmlns:a16="http://schemas.microsoft.com/office/drawing/2014/main" id="{E93297B7-B62A-4277-B507-47D29D12E876}"/>
              </a:ext>
            </a:extLst>
          </p:cNvPr>
          <p:cNvSpPr>
            <a:spLocks noChangeShapeType="1"/>
          </p:cNvSpPr>
          <p:nvPr/>
        </p:nvSpPr>
        <p:spPr bwMode="auto">
          <a:xfrm>
            <a:off x="2006600" y="1493838"/>
            <a:ext cx="5805488" cy="4953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6636" name="Line 12">
            <a:extLst>
              <a:ext uri="{FF2B5EF4-FFF2-40B4-BE49-F238E27FC236}">
                <a16:creationId xmlns:a16="http://schemas.microsoft.com/office/drawing/2014/main" id="{5C2F26D6-04DE-45BD-8ED5-02E1F20B8E7E}"/>
              </a:ext>
            </a:extLst>
          </p:cNvPr>
          <p:cNvSpPr>
            <a:spLocks noChangeShapeType="1"/>
          </p:cNvSpPr>
          <p:nvPr/>
        </p:nvSpPr>
        <p:spPr bwMode="auto">
          <a:xfrm flipV="1">
            <a:off x="4437063" y="2573338"/>
            <a:ext cx="1260475" cy="90487"/>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6637" name="Line 13">
            <a:extLst>
              <a:ext uri="{FF2B5EF4-FFF2-40B4-BE49-F238E27FC236}">
                <a16:creationId xmlns:a16="http://schemas.microsoft.com/office/drawing/2014/main" id="{D58DE07F-5944-43CB-B540-AA9771BA91D9}"/>
              </a:ext>
            </a:extLst>
          </p:cNvPr>
          <p:cNvSpPr>
            <a:spLocks noChangeShapeType="1"/>
          </p:cNvSpPr>
          <p:nvPr/>
        </p:nvSpPr>
        <p:spPr bwMode="auto">
          <a:xfrm>
            <a:off x="3986213" y="2754313"/>
            <a:ext cx="1665287" cy="404812"/>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6638" name="Text Box 14">
            <a:extLst>
              <a:ext uri="{FF2B5EF4-FFF2-40B4-BE49-F238E27FC236}">
                <a16:creationId xmlns:a16="http://schemas.microsoft.com/office/drawing/2014/main" id="{AB8DC76C-10ED-493B-AF0F-044EC7F1504C}"/>
              </a:ext>
            </a:extLst>
          </p:cNvPr>
          <p:cNvSpPr txBox="1">
            <a:spLocks noChangeArrowheads="1"/>
          </p:cNvSpPr>
          <p:nvPr/>
        </p:nvSpPr>
        <p:spPr bwMode="auto">
          <a:xfrm>
            <a:off x="1331913" y="3114675"/>
            <a:ext cx="29718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FF3300"/>
                </a:solidFill>
                <a:latin typeface="微软雅黑" panose="020B0503020204020204" pitchFamily="34" charset="-122"/>
                <a:ea typeface="微软雅黑" panose="020B0503020204020204" pitchFamily="34" charset="-122"/>
              </a:rPr>
              <a:t>其他</a:t>
            </a:r>
            <a:r>
              <a:rPr lang="en-US" altLang="zh-CN" sz="2000">
                <a:solidFill>
                  <a:srgbClr val="FF3300"/>
                </a:solidFill>
                <a:latin typeface="微软雅黑" panose="020B0503020204020204" pitchFamily="34" charset="-122"/>
                <a:ea typeface="微软雅黑" panose="020B0503020204020204" pitchFamily="34" charset="-122"/>
              </a:rPr>
              <a:t>6</a:t>
            </a:r>
            <a:r>
              <a:rPr lang="zh-CN" altLang="en-US" sz="2000">
                <a:solidFill>
                  <a:srgbClr val="FF3300"/>
                </a:solidFill>
                <a:latin typeface="微软雅黑" panose="020B0503020204020204" pitchFamily="34" charset="-122"/>
                <a:ea typeface="微软雅黑" panose="020B0503020204020204" pitchFamily="34" charset="-122"/>
              </a:rPr>
              <a:t>个参数在哪里？</a:t>
            </a:r>
          </a:p>
        </p:txBody>
      </p:sp>
      <p:sp>
        <p:nvSpPr>
          <p:cNvPr id="666641" name="Line 17">
            <a:extLst>
              <a:ext uri="{FF2B5EF4-FFF2-40B4-BE49-F238E27FC236}">
                <a16:creationId xmlns:a16="http://schemas.microsoft.com/office/drawing/2014/main" id="{A1A42E58-D549-4F75-A75C-9A82F91B63A3}"/>
              </a:ext>
            </a:extLst>
          </p:cNvPr>
          <p:cNvSpPr>
            <a:spLocks noChangeShapeType="1"/>
          </p:cNvSpPr>
          <p:nvPr/>
        </p:nvSpPr>
        <p:spPr bwMode="auto">
          <a:xfrm>
            <a:off x="3627438" y="3698875"/>
            <a:ext cx="1258887" cy="1755775"/>
          </a:xfrm>
          <a:prstGeom prst="line">
            <a:avLst/>
          </a:prstGeom>
          <a:noFill/>
          <a:ln w="5715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6642" name="Line 18">
            <a:extLst>
              <a:ext uri="{FF2B5EF4-FFF2-40B4-BE49-F238E27FC236}">
                <a16:creationId xmlns:a16="http://schemas.microsoft.com/office/drawing/2014/main" id="{C9062359-58AD-4C77-824E-9D52045EA8EC}"/>
              </a:ext>
            </a:extLst>
          </p:cNvPr>
          <p:cNvSpPr>
            <a:spLocks noChangeShapeType="1"/>
          </p:cNvSpPr>
          <p:nvPr/>
        </p:nvSpPr>
        <p:spPr bwMode="auto">
          <a:xfrm>
            <a:off x="3986213" y="3968750"/>
            <a:ext cx="2251075" cy="1485900"/>
          </a:xfrm>
          <a:prstGeom prst="line">
            <a:avLst/>
          </a:prstGeom>
          <a:noFill/>
          <a:ln w="5715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6643" name="Line 19">
            <a:extLst>
              <a:ext uri="{FF2B5EF4-FFF2-40B4-BE49-F238E27FC236}">
                <a16:creationId xmlns:a16="http://schemas.microsoft.com/office/drawing/2014/main" id="{37D917A4-9D51-4E87-A254-D7BA2E9E82DC}"/>
              </a:ext>
            </a:extLst>
          </p:cNvPr>
          <p:cNvSpPr>
            <a:spLocks noChangeShapeType="1"/>
          </p:cNvSpPr>
          <p:nvPr/>
        </p:nvSpPr>
        <p:spPr bwMode="auto">
          <a:xfrm>
            <a:off x="3222625" y="4329113"/>
            <a:ext cx="4454525" cy="1079500"/>
          </a:xfrm>
          <a:prstGeom prst="line">
            <a:avLst/>
          </a:prstGeom>
          <a:noFill/>
          <a:ln w="5715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6644" name="Text Box 20">
            <a:extLst>
              <a:ext uri="{FF2B5EF4-FFF2-40B4-BE49-F238E27FC236}">
                <a16:creationId xmlns:a16="http://schemas.microsoft.com/office/drawing/2014/main" id="{1CD0FFAC-0F2B-4EA4-A461-3DC61A986FCC}"/>
              </a:ext>
            </a:extLst>
          </p:cNvPr>
          <p:cNvSpPr txBox="1">
            <a:spLocks noChangeArrowheads="1"/>
          </p:cNvSpPr>
          <p:nvPr/>
        </p:nvSpPr>
        <p:spPr bwMode="auto">
          <a:xfrm>
            <a:off x="5857875" y="3597275"/>
            <a:ext cx="3170238" cy="7318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200">
                <a:solidFill>
                  <a:srgbClr val="FF3300"/>
                </a:solidFill>
                <a:latin typeface="微软雅黑" panose="020B0503020204020204" pitchFamily="34" charset="-122"/>
                <a:ea typeface="微软雅黑" panose="020B0503020204020204" pitchFamily="34" charset="-122"/>
              </a:rPr>
              <a:t>    </a:t>
            </a:r>
            <a:r>
              <a:rPr lang="zh-CN" altLang="en-US" sz="2000">
                <a:solidFill>
                  <a:srgbClr val="3333CC"/>
                </a:solidFill>
                <a:latin typeface="微软雅黑" panose="020B0503020204020204" pitchFamily="34" charset="-122"/>
                <a:ea typeface="微软雅黑" panose="020B0503020204020204" pitchFamily="34" charset="-122"/>
              </a:rPr>
              <a:t>执行到</a:t>
            </a:r>
            <a:r>
              <a:rPr lang="en-US" altLang="zh-CN" sz="2000">
                <a:solidFill>
                  <a:srgbClr val="3333CC"/>
                </a:solidFill>
                <a:latin typeface="微软雅黑" panose="020B0503020204020204" pitchFamily="34" charset="-122"/>
                <a:ea typeface="微软雅黑" panose="020B0503020204020204" pitchFamily="34" charset="-122"/>
              </a:rPr>
              <a:t>caller</a:t>
            </a:r>
            <a:r>
              <a:rPr lang="zh-CN" altLang="en-US" sz="2000">
                <a:solidFill>
                  <a:srgbClr val="3333CC"/>
                </a:solidFill>
                <a:latin typeface="微软雅黑" panose="020B0503020204020204" pitchFamily="34" charset="-122"/>
                <a:ea typeface="微软雅黑" panose="020B0503020204020204" pitchFamily="34" charset="-122"/>
              </a:rPr>
              <a:t>的</a:t>
            </a:r>
            <a:r>
              <a:rPr lang="en-US" altLang="zh-CN" sz="2000">
                <a:solidFill>
                  <a:srgbClr val="3333CC"/>
                </a:solidFill>
                <a:latin typeface="微软雅黑" panose="020B0503020204020204" pitchFamily="34" charset="-122"/>
                <a:ea typeface="微软雅黑" panose="020B0503020204020204" pitchFamily="34" charset="-122"/>
              </a:rPr>
              <a:t>call</a:t>
            </a:r>
            <a:r>
              <a:rPr lang="zh-CN" altLang="en-US" sz="2000">
                <a:solidFill>
                  <a:srgbClr val="3333CC"/>
                </a:solidFill>
                <a:latin typeface="微软雅黑" panose="020B0503020204020204" pitchFamily="34" charset="-122"/>
                <a:ea typeface="微软雅黑" panose="020B0503020204020204" pitchFamily="34" charset="-122"/>
              </a:rPr>
              <a:t>指令前，栈中的状态如何？</a:t>
            </a:r>
          </a:p>
        </p:txBody>
      </p:sp>
      <p:sp>
        <p:nvSpPr>
          <p:cNvPr id="666648" name="Line 24">
            <a:extLst>
              <a:ext uri="{FF2B5EF4-FFF2-40B4-BE49-F238E27FC236}">
                <a16:creationId xmlns:a16="http://schemas.microsoft.com/office/drawing/2014/main" id="{78C89FE1-F8A6-42F4-8CCE-A4A1B3858932}"/>
              </a:ext>
            </a:extLst>
          </p:cNvPr>
          <p:cNvSpPr>
            <a:spLocks noChangeShapeType="1"/>
          </p:cNvSpPr>
          <p:nvPr/>
        </p:nvSpPr>
        <p:spPr bwMode="auto">
          <a:xfrm>
            <a:off x="2185988" y="3743325"/>
            <a:ext cx="2025650" cy="2881313"/>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6649" name="Line 25">
            <a:extLst>
              <a:ext uri="{FF2B5EF4-FFF2-40B4-BE49-F238E27FC236}">
                <a16:creationId xmlns:a16="http://schemas.microsoft.com/office/drawing/2014/main" id="{0CB6FF07-88F3-4FE0-9775-44DBB51891B7}"/>
              </a:ext>
            </a:extLst>
          </p:cNvPr>
          <p:cNvSpPr>
            <a:spLocks noChangeShapeType="1"/>
          </p:cNvSpPr>
          <p:nvPr/>
        </p:nvSpPr>
        <p:spPr bwMode="auto">
          <a:xfrm>
            <a:off x="2546350" y="3968750"/>
            <a:ext cx="2790825" cy="2251075"/>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6650" name="Line 26">
            <a:extLst>
              <a:ext uri="{FF2B5EF4-FFF2-40B4-BE49-F238E27FC236}">
                <a16:creationId xmlns:a16="http://schemas.microsoft.com/office/drawing/2014/main" id="{227E2C01-E4D5-4208-893F-F400F887988D}"/>
              </a:ext>
            </a:extLst>
          </p:cNvPr>
          <p:cNvSpPr>
            <a:spLocks noChangeShapeType="1"/>
          </p:cNvSpPr>
          <p:nvPr/>
        </p:nvSpPr>
        <p:spPr bwMode="auto">
          <a:xfrm>
            <a:off x="2051050" y="4329113"/>
            <a:ext cx="4995863" cy="153035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6644"/>
                                        </p:tgtEl>
                                        <p:attrNameLst>
                                          <p:attrName>style.visibility</p:attrName>
                                        </p:attrNameLst>
                                      </p:cBhvr>
                                      <p:to>
                                        <p:strVal val="visible"/>
                                      </p:to>
                                    </p:set>
                                    <p:animEffect transition="in" filter="blinds(horizontal)">
                                      <p:cBhvr>
                                        <p:cTn id="7" dur="500"/>
                                        <p:tgtEl>
                                          <p:spTgt spid="6666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66631"/>
                                        </p:tgtEl>
                                        <p:attrNameLst>
                                          <p:attrName>style.visibility</p:attrName>
                                        </p:attrNameLst>
                                      </p:cBhvr>
                                      <p:to>
                                        <p:strVal val="visible"/>
                                      </p:to>
                                    </p:set>
                                    <p:animEffect transition="in" filter="blinds(horizontal)">
                                      <p:cBhvr>
                                        <p:cTn id="12" dur="500"/>
                                        <p:tgtEl>
                                          <p:spTgt spid="6666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66629"/>
                                        </p:tgtEl>
                                        <p:attrNameLst>
                                          <p:attrName>style.visibility</p:attrName>
                                        </p:attrNameLst>
                                      </p:cBhvr>
                                      <p:to>
                                        <p:strVal val="visible"/>
                                      </p:to>
                                    </p:set>
                                    <p:animEffect transition="in" filter="blinds(horizontal)">
                                      <p:cBhvr>
                                        <p:cTn id="17" dur="500"/>
                                        <p:tgtEl>
                                          <p:spTgt spid="6666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66635"/>
                                        </p:tgtEl>
                                        <p:attrNameLst>
                                          <p:attrName>style.visibility</p:attrName>
                                        </p:attrNameLst>
                                      </p:cBhvr>
                                      <p:to>
                                        <p:strVal val="visible"/>
                                      </p:to>
                                    </p:set>
                                    <p:animEffect transition="in" filter="blinds(horizontal)">
                                      <p:cBhvr>
                                        <p:cTn id="22" dur="500"/>
                                        <p:tgtEl>
                                          <p:spTgt spid="6666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66634"/>
                                        </p:tgtEl>
                                        <p:attrNameLst>
                                          <p:attrName>style.visibility</p:attrName>
                                        </p:attrNameLst>
                                      </p:cBhvr>
                                      <p:to>
                                        <p:strVal val="visible"/>
                                      </p:to>
                                    </p:set>
                                    <p:animEffect transition="in" filter="blinds(horizontal)">
                                      <p:cBhvr>
                                        <p:cTn id="27" dur="500"/>
                                        <p:tgtEl>
                                          <p:spTgt spid="66663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66633"/>
                                        </p:tgtEl>
                                        <p:attrNameLst>
                                          <p:attrName>style.visibility</p:attrName>
                                        </p:attrNameLst>
                                      </p:cBhvr>
                                      <p:to>
                                        <p:strVal val="visible"/>
                                      </p:to>
                                    </p:set>
                                    <p:animEffect transition="in" filter="blinds(horizontal)">
                                      <p:cBhvr>
                                        <p:cTn id="32" dur="500"/>
                                        <p:tgtEl>
                                          <p:spTgt spid="66663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66632"/>
                                        </p:tgtEl>
                                        <p:attrNameLst>
                                          <p:attrName>style.visibility</p:attrName>
                                        </p:attrNameLst>
                                      </p:cBhvr>
                                      <p:to>
                                        <p:strVal val="visible"/>
                                      </p:to>
                                    </p:set>
                                    <p:animEffect transition="in" filter="blinds(horizontal)">
                                      <p:cBhvr>
                                        <p:cTn id="37" dur="500"/>
                                        <p:tgtEl>
                                          <p:spTgt spid="66663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66636"/>
                                        </p:tgtEl>
                                        <p:attrNameLst>
                                          <p:attrName>style.visibility</p:attrName>
                                        </p:attrNameLst>
                                      </p:cBhvr>
                                      <p:to>
                                        <p:strVal val="visible"/>
                                      </p:to>
                                    </p:set>
                                    <p:animEffect transition="in" filter="blinds(horizontal)">
                                      <p:cBhvr>
                                        <p:cTn id="42" dur="500"/>
                                        <p:tgtEl>
                                          <p:spTgt spid="66663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666637"/>
                                        </p:tgtEl>
                                        <p:attrNameLst>
                                          <p:attrName>style.visibility</p:attrName>
                                        </p:attrNameLst>
                                      </p:cBhvr>
                                      <p:to>
                                        <p:strVal val="visible"/>
                                      </p:to>
                                    </p:set>
                                    <p:animEffect transition="in" filter="blinds(horizontal)">
                                      <p:cBhvr>
                                        <p:cTn id="47" dur="500"/>
                                        <p:tgtEl>
                                          <p:spTgt spid="66663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666638">
                                            <p:txEl>
                                              <p:pRg st="0" end="0"/>
                                            </p:txEl>
                                          </p:spTgt>
                                        </p:tgtEl>
                                        <p:attrNameLst>
                                          <p:attrName>style.visibility</p:attrName>
                                        </p:attrNameLst>
                                      </p:cBhvr>
                                      <p:to>
                                        <p:strVal val="visible"/>
                                      </p:to>
                                    </p:set>
                                    <p:animEffect transition="in" filter="blinds(horizontal)">
                                      <p:cBhvr>
                                        <p:cTn id="52" dur="500"/>
                                        <p:tgtEl>
                                          <p:spTgt spid="666638">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666647"/>
                                        </p:tgtEl>
                                        <p:attrNameLst>
                                          <p:attrName>style.visibility</p:attrName>
                                        </p:attrNameLst>
                                      </p:cBhvr>
                                      <p:to>
                                        <p:strVal val="visible"/>
                                      </p:to>
                                    </p:set>
                                    <p:animEffect transition="in" filter="blinds(horizontal)">
                                      <p:cBhvr>
                                        <p:cTn id="57" dur="500"/>
                                        <p:tgtEl>
                                          <p:spTgt spid="66664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666641"/>
                                        </p:tgtEl>
                                        <p:attrNameLst>
                                          <p:attrName>style.visibility</p:attrName>
                                        </p:attrNameLst>
                                      </p:cBhvr>
                                      <p:to>
                                        <p:strVal val="visible"/>
                                      </p:to>
                                    </p:set>
                                    <p:animEffect transition="in" filter="blinds(horizontal)">
                                      <p:cBhvr>
                                        <p:cTn id="62" dur="500"/>
                                        <p:tgtEl>
                                          <p:spTgt spid="66664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666642"/>
                                        </p:tgtEl>
                                        <p:attrNameLst>
                                          <p:attrName>style.visibility</p:attrName>
                                        </p:attrNameLst>
                                      </p:cBhvr>
                                      <p:to>
                                        <p:strVal val="visible"/>
                                      </p:to>
                                    </p:set>
                                    <p:animEffect transition="in" filter="blinds(horizontal)">
                                      <p:cBhvr>
                                        <p:cTn id="67" dur="500"/>
                                        <p:tgtEl>
                                          <p:spTgt spid="66664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666643"/>
                                        </p:tgtEl>
                                        <p:attrNameLst>
                                          <p:attrName>style.visibility</p:attrName>
                                        </p:attrNameLst>
                                      </p:cBhvr>
                                      <p:to>
                                        <p:strVal val="visible"/>
                                      </p:to>
                                    </p:set>
                                    <p:animEffect transition="in" filter="blinds(horizontal)">
                                      <p:cBhvr>
                                        <p:cTn id="72" dur="500"/>
                                        <p:tgtEl>
                                          <p:spTgt spid="66664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666648"/>
                                        </p:tgtEl>
                                        <p:attrNameLst>
                                          <p:attrName>style.visibility</p:attrName>
                                        </p:attrNameLst>
                                      </p:cBhvr>
                                      <p:to>
                                        <p:strVal val="visible"/>
                                      </p:to>
                                    </p:set>
                                    <p:animEffect transition="in" filter="blinds(horizontal)">
                                      <p:cBhvr>
                                        <p:cTn id="77" dur="500"/>
                                        <p:tgtEl>
                                          <p:spTgt spid="66664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nodeType="clickEffect">
                                  <p:stCondLst>
                                    <p:cond delay="0"/>
                                  </p:stCondLst>
                                  <p:childTnLst>
                                    <p:set>
                                      <p:cBhvr>
                                        <p:cTn id="81" dur="1" fill="hold">
                                          <p:stCondLst>
                                            <p:cond delay="0"/>
                                          </p:stCondLst>
                                        </p:cTn>
                                        <p:tgtEl>
                                          <p:spTgt spid="666649"/>
                                        </p:tgtEl>
                                        <p:attrNameLst>
                                          <p:attrName>style.visibility</p:attrName>
                                        </p:attrNameLst>
                                      </p:cBhvr>
                                      <p:to>
                                        <p:strVal val="visible"/>
                                      </p:to>
                                    </p:set>
                                    <p:animEffect transition="in" filter="blinds(horizontal)">
                                      <p:cBhvr>
                                        <p:cTn id="82" dur="500"/>
                                        <p:tgtEl>
                                          <p:spTgt spid="666649"/>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nodeType="clickEffect">
                                  <p:stCondLst>
                                    <p:cond delay="0"/>
                                  </p:stCondLst>
                                  <p:childTnLst>
                                    <p:set>
                                      <p:cBhvr>
                                        <p:cTn id="86" dur="1" fill="hold">
                                          <p:stCondLst>
                                            <p:cond delay="0"/>
                                          </p:stCondLst>
                                        </p:cTn>
                                        <p:tgtEl>
                                          <p:spTgt spid="666650"/>
                                        </p:tgtEl>
                                        <p:attrNameLst>
                                          <p:attrName>style.visibility</p:attrName>
                                        </p:attrNameLst>
                                      </p:cBhvr>
                                      <p:to>
                                        <p:strVal val="visible"/>
                                      </p:to>
                                    </p:set>
                                    <p:animEffect transition="in" filter="blinds(horizontal)">
                                      <p:cBhvr>
                                        <p:cTn id="87" dur="500"/>
                                        <p:tgtEl>
                                          <p:spTgt spid="666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644" grpId="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9725" name="Picture 29">
            <a:extLst>
              <a:ext uri="{FF2B5EF4-FFF2-40B4-BE49-F238E27FC236}">
                <a16:creationId xmlns:a16="http://schemas.microsoft.com/office/drawing/2014/main" id="{74CAAD8C-C403-4D82-BBFF-7E036549AF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 y="728663"/>
            <a:ext cx="3960813" cy="5994400"/>
          </a:xfrm>
          <a:prstGeom prst="rect">
            <a:avLst/>
          </a:prstGeom>
          <a:noFill/>
          <a:extLst>
            <a:ext uri="{909E8E84-426E-40DD-AFC4-6F175D3DCCD1}">
              <a14:hiddenFill xmlns:a14="http://schemas.microsoft.com/office/drawing/2010/main">
                <a:solidFill>
                  <a:srgbClr val="FFFFFF"/>
                </a:solidFill>
              </a14:hiddenFill>
            </a:ext>
          </a:extLst>
        </p:spPr>
      </p:pic>
      <p:grpSp>
        <p:nvGrpSpPr>
          <p:cNvPr id="669721" name="Group 25">
            <a:extLst>
              <a:ext uri="{FF2B5EF4-FFF2-40B4-BE49-F238E27FC236}">
                <a16:creationId xmlns:a16="http://schemas.microsoft.com/office/drawing/2014/main" id="{16190895-13D8-4656-9A18-932413CF340E}"/>
              </a:ext>
            </a:extLst>
          </p:cNvPr>
          <p:cNvGrpSpPr>
            <a:grpSpLocks/>
          </p:cNvGrpSpPr>
          <p:nvPr/>
        </p:nvGrpSpPr>
        <p:grpSpPr bwMode="auto">
          <a:xfrm>
            <a:off x="1016000" y="4329113"/>
            <a:ext cx="1081088" cy="2070100"/>
            <a:chOff x="640" y="2755"/>
            <a:chExt cx="681" cy="1248"/>
          </a:xfrm>
        </p:grpSpPr>
        <p:sp>
          <p:nvSpPr>
            <p:cNvPr id="669715" name="Line 19">
              <a:extLst>
                <a:ext uri="{FF2B5EF4-FFF2-40B4-BE49-F238E27FC236}">
                  <a16:creationId xmlns:a16="http://schemas.microsoft.com/office/drawing/2014/main" id="{00746CB4-2992-410C-9CA7-4DBD02411C6B}"/>
                </a:ext>
              </a:extLst>
            </p:cNvPr>
            <p:cNvSpPr>
              <a:spLocks noChangeShapeType="1"/>
            </p:cNvSpPr>
            <p:nvPr/>
          </p:nvSpPr>
          <p:spPr bwMode="auto">
            <a:xfrm>
              <a:off x="1009" y="2755"/>
              <a:ext cx="283"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9716" name="Line 20">
              <a:extLst>
                <a:ext uri="{FF2B5EF4-FFF2-40B4-BE49-F238E27FC236}">
                  <a16:creationId xmlns:a16="http://schemas.microsoft.com/office/drawing/2014/main" id="{4452162B-E5E9-4B71-80F5-543295C16858}"/>
                </a:ext>
              </a:extLst>
            </p:cNvPr>
            <p:cNvSpPr>
              <a:spLocks noChangeShapeType="1"/>
            </p:cNvSpPr>
            <p:nvPr/>
          </p:nvSpPr>
          <p:spPr bwMode="auto">
            <a:xfrm>
              <a:off x="697" y="3010"/>
              <a:ext cx="283"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9717" name="Line 21">
              <a:extLst>
                <a:ext uri="{FF2B5EF4-FFF2-40B4-BE49-F238E27FC236}">
                  <a16:creationId xmlns:a16="http://schemas.microsoft.com/office/drawing/2014/main" id="{DDC93C18-5BC9-41A8-8829-4F4329FE8F57}"/>
                </a:ext>
              </a:extLst>
            </p:cNvPr>
            <p:cNvSpPr>
              <a:spLocks noChangeShapeType="1"/>
            </p:cNvSpPr>
            <p:nvPr/>
          </p:nvSpPr>
          <p:spPr bwMode="auto">
            <a:xfrm>
              <a:off x="1038" y="3266"/>
              <a:ext cx="283"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9718" name="Line 22">
              <a:extLst>
                <a:ext uri="{FF2B5EF4-FFF2-40B4-BE49-F238E27FC236}">
                  <a16:creationId xmlns:a16="http://schemas.microsoft.com/office/drawing/2014/main" id="{36C4C85C-9E96-4F27-BAB1-B5D3381772D3}"/>
                </a:ext>
              </a:extLst>
            </p:cNvPr>
            <p:cNvSpPr>
              <a:spLocks noChangeShapeType="1"/>
            </p:cNvSpPr>
            <p:nvPr/>
          </p:nvSpPr>
          <p:spPr bwMode="auto">
            <a:xfrm>
              <a:off x="640" y="3492"/>
              <a:ext cx="283"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9719" name="Line 23">
              <a:extLst>
                <a:ext uri="{FF2B5EF4-FFF2-40B4-BE49-F238E27FC236}">
                  <a16:creationId xmlns:a16="http://schemas.microsoft.com/office/drawing/2014/main" id="{236CD6C8-77EB-4589-A303-66A6620858D0}"/>
                </a:ext>
              </a:extLst>
            </p:cNvPr>
            <p:cNvSpPr>
              <a:spLocks noChangeShapeType="1"/>
            </p:cNvSpPr>
            <p:nvPr/>
          </p:nvSpPr>
          <p:spPr bwMode="auto">
            <a:xfrm>
              <a:off x="1038" y="3748"/>
              <a:ext cx="283"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9720" name="Line 24">
              <a:extLst>
                <a:ext uri="{FF2B5EF4-FFF2-40B4-BE49-F238E27FC236}">
                  <a16:creationId xmlns:a16="http://schemas.microsoft.com/office/drawing/2014/main" id="{C43433F7-8AED-4798-927E-1D77742F77AC}"/>
                </a:ext>
              </a:extLst>
            </p:cNvPr>
            <p:cNvSpPr>
              <a:spLocks noChangeShapeType="1"/>
            </p:cNvSpPr>
            <p:nvPr/>
          </p:nvSpPr>
          <p:spPr bwMode="auto">
            <a:xfrm>
              <a:off x="640" y="4003"/>
              <a:ext cx="283"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669698" name="Rectangle 2">
            <a:extLst>
              <a:ext uri="{FF2B5EF4-FFF2-40B4-BE49-F238E27FC236}">
                <a16:creationId xmlns:a16="http://schemas.microsoft.com/office/drawing/2014/main" id="{CFB4DD46-6BF6-4E2E-87C1-D8E2FE66F369}"/>
              </a:ext>
            </a:extLst>
          </p:cNvPr>
          <p:cNvSpPr>
            <a:spLocks noGrp="1" noChangeArrowheads="1"/>
          </p:cNvSpPr>
          <p:nvPr>
            <p:ph type="title"/>
          </p:nvPr>
        </p:nvSpPr>
        <p:spPr>
          <a:xfrm>
            <a:off x="457200" y="98425"/>
            <a:ext cx="8229600" cy="561975"/>
          </a:xfrm>
        </p:spPr>
        <p:txBody>
          <a:bodyPr/>
          <a:lstStyle/>
          <a:p>
            <a:r>
              <a:rPr lang="en-US" altLang="zh-CN" sz="3600"/>
              <a:t>X86-64</a:t>
            </a:r>
            <a:r>
              <a:rPr lang="zh-CN" altLang="en-US" sz="3600"/>
              <a:t>架构过程调用举例（自学）</a:t>
            </a:r>
          </a:p>
        </p:txBody>
      </p:sp>
      <p:pic>
        <p:nvPicPr>
          <p:cNvPr id="669701" name="Picture 5">
            <a:extLst>
              <a:ext uri="{FF2B5EF4-FFF2-40B4-BE49-F238E27FC236}">
                <a16:creationId xmlns:a16="http://schemas.microsoft.com/office/drawing/2014/main" id="{3962C0C4-004E-4858-9318-6C251B970F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6938" y="1268413"/>
            <a:ext cx="4346575" cy="2160587"/>
          </a:xfrm>
          <a:prstGeom prst="rect">
            <a:avLst/>
          </a:prstGeom>
          <a:noFill/>
          <a:extLst>
            <a:ext uri="{909E8E84-426E-40DD-AFC4-6F175D3DCCD1}">
              <a14:hiddenFill xmlns:a14="http://schemas.microsoft.com/office/drawing/2010/main">
                <a:solidFill>
                  <a:srgbClr val="FFFFFF"/>
                </a:solidFill>
              </a14:hiddenFill>
            </a:ext>
          </a:extLst>
        </p:spPr>
      </p:pic>
      <p:pic>
        <p:nvPicPr>
          <p:cNvPr id="669702" name="Picture 6">
            <a:extLst>
              <a:ext uri="{FF2B5EF4-FFF2-40B4-BE49-F238E27FC236}">
                <a16:creationId xmlns:a16="http://schemas.microsoft.com/office/drawing/2014/main" id="{E6EF9915-5230-4564-8B75-D46881B029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1513" y="908050"/>
            <a:ext cx="3914775" cy="346075"/>
          </a:xfrm>
          <a:prstGeom prst="rect">
            <a:avLst/>
          </a:prstGeom>
          <a:noFill/>
          <a:extLst>
            <a:ext uri="{909E8E84-426E-40DD-AFC4-6F175D3DCCD1}">
              <a14:hiddenFill xmlns:a14="http://schemas.microsoft.com/office/drawing/2010/main">
                <a:solidFill>
                  <a:srgbClr val="FFFFFF"/>
                </a:solidFill>
              </a14:hiddenFill>
            </a:ext>
          </a:extLst>
        </p:spPr>
      </p:pic>
      <p:sp>
        <p:nvSpPr>
          <p:cNvPr id="669703" name="Line 7">
            <a:extLst>
              <a:ext uri="{FF2B5EF4-FFF2-40B4-BE49-F238E27FC236}">
                <a16:creationId xmlns:a16="http://schemas.microsoft.com/office/drawing/2014/main" id="{FBAC508C-1640-4894-9CE5-C25065CCD3CF}"/>
              </a:ext>
            </a:extLst>
          </p:cNvPr>
          <p:cNvSpPr>
            <a:spLocks noChangeShapeType="1"/>
          </p:cNvSpPr>
          <p:nvPr/>
        </p:nvSpPr>
        <p:spPr bwMode="auto">
          <a:xfrm flipH="1" flipV="1">
            <a:off x="7002463" y="2754313"/>
            <a:ext cx="1349375" cy="3014662"/>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9705" name="Rectangle 9">
            <a:extLst>
              <a:ext uri="{FF2B5EF4-FFF2-40B4-BE49-F238E27FC236}">
                <a16:creationId xmlns:a16="http://schemas.microsoft.com/office/drawing/2014/main" id="{AA259FA4-D869-4431-9EA3-FD5DECBAC5DC}"/>
              </a:ext>
            </a:extLst>
          </p:cNvPr>
          <p:cNvSpPr>
            <a:spLocks noChangeArrowheads="1"/>
          </p:cNvSpPr>
          <p:nvPr/>
        </p:nvSpPr>
        <p:spPr bwMode="auto">
          <a:xfrm>
            <a:off x="4751388" y="4060825"/>
            <a:ext cx="4049712" cy="25638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微软雅黑" panose="020B0503020204020204" pitchFamily="34" charset="-122"/>
                <a:ea typeface="微软雅黑" panose="020B0503020204020204" pitchFamily="34" charset="-122"/>
              </a:rPr>
              <a:t>long caller ( ) </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    char a=1</a:t>
            </a:r>
            <a:r>
              <a:rPr lang="zh-CN" altLang="en-US">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short b=2</a:t>
            </a:r>
            <a:r>
              <a:rPr lang="zh-CN" altLang="en-US">
                <a:latin typeface="微软雅黑" panose="020B0503020204020204" pitchFamily="34" charset="-122"/>
                <a:ea typeface="微软雅黑" panose="020B0503020204020204" pitchFamily="34" charset="-122"/>
              </a:rPr>
              <a:t>；</a:t>
            </a:r>
          </a:p>
          <a:p>
            <a:r>
              <a:rPr lang="zh-CN" altLang="en-US">
                <a:latin typeface="微软雅黑" panose="020B0503020204020204" pitchFamily="34" charset="-122"/>
                <a:ea typeface="微软雅黑" panose="020B0503020204020204" pitchFamily="34" charset="-122"/>
              </a:rPr>
              <a:t>    </a:t>
            </a:r>
            <a:r>
              <a:rPr lang="en-US" altLang="zh-CN">
                <a:latin typeface="微软雅黑" panose="020B0503020204020204" pitchFamily="34" charset="-122"/>
                <a:ea typeface="微软雅黑" panose="020B0503020204020204" pitchFamily="34" charset="-122"/>
              </a:rPr>
              <a:t>int c=3</a:t>
            </a:r>
            <a:r>
              <a:rPr lang="zh-CN" altLang="en-US">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long d=4</a:t>
            </a:r>
            <a:r>
              <a:rPr lang="zh-CN" altLang="en-US">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a:t>
            </a:r>
            <a:r>
              <a:rPr lang="en-US" altLang="zh-CN">
                <a:solidFill>
                  <a:srgbClr val="FF3300"/>
                </a:solidFill>
                <a:latin typeface="微软雅黑" panose="020B0503020204020204" pitchFamily="34" charset="-122"/>
                <a:ea typeface="微软雅黑" panose="020B0503020204020204" pitchFamily="34" charset="-122"/>
              </a:rPr>
              <a:t>test(a, &amp;a, b, &amp;b, c, &amp;c, </a:t>
            </a:r>
            <a:r>
              <a:rPr lang="en-US" altLang="zh-CN">
                <a:solidFill>
                  <a:srgbClr val="007635"/>
                </a:solidFill>
                <a:latin typeface="微软雅黑" panose="020B0503020204020204" pitchFamily="34" charset="-122"/>
                <a:ea typeface="微软雅黑" panose="020B0503020204020204" pitchFamily="34" charset="-122"/>
              </a:rPr>
              <a:t>d, &amp;d</a:t>
            </a:r>
            <a:r>
              <a:rPr lang="en-US" altLang="zh-CN">
                <a:solidFill>
                  <a:srgbClr val="FF3300"/>
                </a:solidFill>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return  a*b+c*d;</a:t>
            </a:r>
          </a:p>
          <a:p>
            <a:r>
              <a:rPr lang="en-US" altLang="zh-CN">
                <a:latin typeface="微软雅黑" panose="020B0503020204020204" pitchFamily="34" charset="-122"/>
                <a:ea typeface="微软雅黑" panose="020B0503020204020204" pitchFamily="34" charset="-122"/>
              </a:rPr>
              <a:t>}</a:t>
            </a:r>
          </a:p>
        </p:txBody>
      </p:sp>
      <p:sp>
        <p:nvSpPr>
          <p:cNvPr id="669706" name="Line 10">
            <a:extLst>
              <a:ext uri="{FF2B5EF4-FFF2-40B4-BE49-F238E27FC236}">
                <a16:creationId xmlns:a16="http://schemas.microsoft.com/office/drawing/2014/main" id="{4B542EB7-1CE9-43D8-9570-482F65329EF1}"/>
              </a:ext>
            </a:extLst>
          </p:cNvPr>
          <p:cNvSpPr>
            <a:spLocks noChangeShapeType="1"/>
          </p:cNvSpPr>
          <p:nvPr/>
        </p:nvSpPr>
        <p:spPr bwMode="auto">
          <a:xfrm flipH="1" flipV="1">
            <a:off x="6777038" y="3203575"/>
            <a:ext cx="1169987" cy="25654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9707" name="Rectangle 11">
            <a:extLst>
              <a:ext uri="{FF2B5EF4-FFF2-40B4-BE49-F238E27FC236}">
                <a16:creationId xmlns:a16="http://schemas.microsoft.com/office/drawing/2014/main" id="{020E33EF-CF79-432F-8994-EBC97A13EBDA}"/>
              </a:ext>
            </a:extLst>
          </p:cNvPr>
          <p:cNvSpPr>
            <a:spLocks noChangeArrowheads="1"/>
          </p:cNvSpPr>
          <p:nvPr/>
        </p:nvSpPr>
        <p:spPr bwMode="auto">
          <a:xfrm>
            <a:off x="206375" y="1133475"/>
            <a:ext cx="3825875" cy="1574800"/>
          </a:xfrm>
          <a:prstGeom prst="rect">
            <a:avLst/>
          </a:prstGeom>
          <a:solidFill>
            <a:srgbClr val="0000FF">
              <a:alpha val="17999"/>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9708" name="Rectangle 12">
            <a:extLst>
              <a:ext uri="{FF2B5EF4-FFF2-40B4-BE49-F238E27FC236}">
                <a16:creationId xmlns:a16="http://schemas.microsoft.com/office/drawing/2014/main" id="{27871B24-20D8-4D9B-B58D-A11AF22D424B}"/>
              </a:ext>
            </a:extLst>
          </p:cNvPr>
          <p:cNvSpPr>
            <a:spLocks noChangeArrowheads="1"/>
          </p:cNvSpPr>
          <p:nvPr/>
        </p:nvSpPr>
        <p:spPr bwMode="auto">
          <a:xfrm>
            <a:off x="206375" y="684213"/>
            <a:ext cx="3851275" cy="450850"/>
          </a:xfrm>
          <a:prstGeom prst="rect">
            <a:avLst/>
          </a:prstGeom>
          <a:solidFill>
            <a:srgbClr val="FF0000">
              <a:alpha val="17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669713" name="Group 17">
            <a:extLst>
              <a:ext uri="{FF2B5EF4-FFF2-40B4-BE49-F238E27FC236}">
                <a16:creationId xmlns:a16="http://schemas.microsoft.com/office/drawing/2014/main" id="{277E366B-1967-4A56-867A-6816C1A4D733}"/>
              </a:ext>
            </a:extLst>
          </p:cNvPr>
          <p:cNvGrpSpPr>
            <a:grpSpLocks/>
          </p:cNvGrpSpPr>
          <p:nvPr/>
        </p:nvGrpSpPr>
        <p:grpSpPr bwMode="auto">
          <a:xfrm>
            <a:off x="206375" y="2528888"/>
            <a:ext cx="5535613" cy="990600"/>
            <a:chOff x="130" y="1678"/>
            <a:chExt cx="3487" cy="624"/>
          </a:xfrm>
        </p:grpSpPr>
        <p:sp>
          <p:nvSpPr>
            <p:cNvPr id="669709" name="Rectangle 13">
              <a:extLst>
                <a:ext uri="{FF2B5EF4-FFF2-40B4-BE49-F238E27FC236}">
                  <a16:creationId xmlns:a16="http://schemas.microsoft.com/office/drawing/2014/main" id="{B4FD66D4-2B69-4AF9-ACCE-7BCC652DB320}"/>
                </a:ext>
              </a:extLst>
            </p:cNvPr>
            <p:cNvSpPr>
              <a:spLocks noChangeArrowheads="1"/>
            </p:cNvSpPr>
            <p:nvPr/>
          </p:nvSpPr>
          <p:spPr bwMode="auto">
            <a:xfrm>
              <a:off x="130" y="1820"/>
              <a:ext cx="2495" cy="482"/>
            </a:xfrm>
            <a:prstGeom prst="rect">
              <a:avLst/>
            </a:prstGeom>
            <a:solidFill>
              <a:schemeClr val="hlink">
                <a:alpha val="22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9710" name="Line 14">
              <a:extLst>
                <a:ext uri="{FF2B5EF4-FFF2-40B4-BE49-F238E27FC236}">
                  <a16:creationId xmlns:a16="http://schemas.microsoft.com/office/drawing/2014/main" id="{24C90160-0909-445D-836B-CE55F7F943F3}"/>
                </a:ext>
              </a:extLst>
            </p:cNvPr>
            <p:cNvSpPr>
              <a:spLocks noChangeShapeType="1"/>
            </p:cNvSpPr>
            <p:nvPr/>
          </p:nvSpPr>
          <p:spPr bwMode="auto">
            <a:xfrm flipV="1">
              <a:off x="2568" y="1678"/>
              <a:ext cx="1049" cy="312"/>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669714" name="Group 18">
            <a:extLst>
              <a:ext uri="{FF2B5EF4-FFF2-40B4-BE49-F238E27FC236}">
                <a16:creationId xmlns:a16="http://schemas.microsoft.com/office/drawing/2014/main" id="{E5B098D0-4619-474C-A947-7AF078E0C367}"/>
              </a:ext>
            </a:extLst>
          </p:cNvPr>
          <p:cNvGrpSpPr>
            <a:grpSpLocks/>
          </p:cNvGrpSpPr>
          <p:nvPr/>
        </p:nvGrpSpPr>
        <p:grpSpPr bwMode="auto">
          <a:xfrm>
            <a:off x="206375" y="3159125"/>
            <a:ext cx="5535613" cy="765175"/>
            <a:chOff x="130" y="2047"/>
            <a:chExt cx="3487" cy="482"/>
          </a:xfrm>
        </p:grpSpPr>
        <p:sp>
          <p:nvSpPr>
            <p:cNvPr id="669711" name="Rectangle 15">
              <a:extLst>
                <a:ext uri="{FF2B5EF4-FFF2-40B4-BE49-F238E27FC236}">
                  <a16:creationId xmlns:a16="http://schemas.microsoft.com/office/drawing/2014/main" id="{A21B5B53-184F-4C76-B702-536835E3D137}"/>
                </a:ext>
              </a:extLst>
            </p:cNvPr>
            <p:cNvSpPr>
              <a:spLocks noChangeArrowheads="1"/>
            </p:cNvSpPr>
            <p:nvPr/>
          </p:nvSpPr>
          <p:spPr bwMode="auto">
            <a:xfrm>
              <a:off x="130" y="2302"/>
              <a:ext cx="2240" cy="227"/>
            </a:xfrm>
            <a:prstGeom prst="rect">
              <a:avLst/>
            </a:prstGeom>
            <a:solidFill>
              <a:schemeClr val="folHlink">
                <a:alpha val="24001"/>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9712" name="Line 16">
              <a:extLst>
                <a:ext uri="{FF2B5EF4-FFF2-40B4-BE49-F238E27FC236}">
                  <a16:creationId xmlns:a16="http://schemas.microsoft.com/office/drawing/2014/main" id="{125C96B7-5D74-46CB-AFD9-C4AD857E3242}"/>
                </a:ext>
              </a:extLst>
            </p:cNvPr>
            <p:cNvSpPr>
              <a:spLocks noChangeShapeType="1"/>
            </p:cNvSpPr>
            <p:nvPr/>
          </p:nvSpPr>
          <p:spPr bwMode="auto">
            <a:xfrm flipV="1">
              <a:off x="2398" y="2047"/>
              <a:ext cx="1219" cy="368"/>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669723" name="Rectangle 27">
            <a:extLst>
              <a:ext uri="{FF2B5EF4-FFF2-40B4-BE49-F238E27FC236}">
                <a16:creationId xmlns:a16="http://schemas.microsoft.com/office/drawing/2014/main" id="{14932EC1-E86B-456F-8730-C86FA2605DA4}"/>
              </a:ext>
            </a:extLst>
          </p:cNvPr>
          <p:cNvSpPr>
            <a:spLocks noChangeArrowheads="1"/>
          </p:cNvSpPr>
          <p:nvPr/>
        </p:nvSpPr>
        <p:spPr bwMode="auto">
          <a:xfrm>
            <a:off x="4751388" y="1358900"/>
            <a:ext cx="3376612" cy="960438"/>
          </a:xfrm>
          <a:prstGeom prst="rect">
            <a:avLst/>
          </a:prstGeom>
          <a:solidFill>
            <a:srgbClr val="0000FF">
              <a:alpha val="13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9724" name="Line 28">
            <a:extLst>
              <a:ext uri="{FF2B5EF4-FFF2-40B4-BE49-F238E27FC236}">
                <a16:creationId xmlns:a16="http://schemas.microsoft.com/office/drawing/2014/main" id="{76DBB794-E070-4DBA-BFFF-7FEE0DD85435}"/>
              </a:ext>
            </a:extLst>
          </p:cNvPr>
          <p:cNvSpPr>
            <a:spLocks noChangeShapeType="1"/>
          </p:cNvSpPr>
          <p:nvPr/>
        </p:nvSpPr>
        <p:spPr bwMode="auto">
          <a:xfrm flipV="1">
            <a:off x="3986213" y="1898650"/>
            <a:ext cx="765175" cy="90488"/>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9726" name="Text Box 30">
            <a:extLst>
              <a:ext uri="{FF2B5EF4-FFF2-40B4-BE49-F238E27FC236}">
                <a16:creationId xmlns:a16="http://schemas.microsoft.com/office/drawing/2014/main" id="{23728CDC-1CEA-4D71-9C1F-2740FF128D53}"/>
              </a:ext>
            </a:extLst>
          </p:cNvPr>
          <p:cNvSpPr txBox="1">
            <a:spLocks noChangeArrowheads="1"/>
          </p:cNvSpPr>
          <p:nvPr/>
        </p:nvSpPr>
        <p:spPr bwMode="auto">
          <a:xfrm>
            <a:off x="1241425" y="6399213"/>
            <a:ext cx="220503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solidFill>
                  <a:srgbClr val="FF3300"/>
                </a:solidFill>
                <a:latin typeface="微软雅黑" panose="020B0503020204020204" pitchFamily="34" charset="-122"/>
                <a:ea typeface="微软雅黑" panose="020B0503020204020204" pitchFamily="34" charset="-122"/>
              </a:rPr>
              <a:t>第</a:t>
            </a:r>
            <a:r>
              <a:rPr lang="en-US" altLang="zh-CN">
                <a:solidFill>
                  <a:srgbClr val="FF3300"/>
                </a:solidFill>
                <a:latin typeface="微软雅黑" panose="020B0503020204020204" pitchFamily="34" charset="-122"/>
                <a:ea typeface="微软雅黑" panose="020B0503020204020204" pitchFamily="34" charset="-122"/>
              </a:rPr>
              <a:t>15</a:t>
            </a:r>
            <a:r>
              <a:rPr lang="zh-CN" altLang="en-US">
                <a:solidFill>
                  <a:srgbClr val="FF3300"/>
                </a:solidFill>
                <a:latin typeface="微软雅黑" panose="020B0503020204020204" pitchFamily="34" charset="-122"/>
                <a:ea typeface="微软雅黑" panose="020B0503020204020204" pitchFamily="34" charset="-122"/>
              </a:rPr>
              <a:t>条指令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69702"/>
                                        </p:tgtEl>
                                        <p:attrNameLst>
                                          <p:attrName>style.visibility</p:attrName>
                                        </p:attrNameLst>
                                      </p:cBhvr>
                                      <p:to>
                                        <p:strVal val="visible"/>
                                      </p:to>
                                    </p:set>
                                    <p:animEffect transition="in" filter="blinds(horizontal)">
                                      <p:cBhvr>
                                        <p:cTn id="7" dur="500"/>
                                        <p:tgtEl>
                                          <p:spTgt spid="6697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69701"/>
                                        </p:tgtEl>
                                        <p:attrNameLst>
                                          <p:attrName>style.visibility</p:attrName>
                                        </p:attrNameLst>
                                      </p:cBhvr>
                                      <p:to>
                                        <p:strVal val="visible"/>
                                      </p:to>
                                    </p:set>
                                    <p:animEffect transition="in" filter="blinds(horizontal)">
                                      <p:cBhvr>
                                        <p:cTn id="12" dur="500"/>
                                        <p:tgtEl>
                                          <p:spTgt spid="6697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69703"/>
                                        </p:tgtEl>
                                        <p:attrNameLst>
                                          <p:attrName>style.visibility</p:attrName>
                                        </p:attrNameLst>
                                      </p:cBhvr>
                                      <p:to>
                                        <p:strVal val="visible"/>
                                      </p:to>
                                    </p:set>
                                    <p:animEffect transition="in" filter="blinds(horizontal)">
                                      <p:cBhvr>
                                        <p:cTn id="17" dur="500"/>
                                        <p:tgtEl>
                                          <p:spTgt spid="6697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69706"/>
                                        </p:tgtEl>
                                        <p:attrNameLst>
                                          <p:attrName>style.visibility</p:attrName>
                                        </p:attrNameLst>
                                      </p:cBhvr>
                                      <p:to>
                                        <p:strVal val="visible"/>
                                      </p:to>
                                    </p:set>
                                    <p:animEffect transition="in" filter="blinds(horizontal)">
                                      <p:cBhvr>
                                        <p:cTn id="22" dur="500"/>
                                        <p:tgtEl>
                                          <p:spTgt spid="6697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69725"/>
                                        </p:tgtEl>
                                        <p:attrNameLst>
                                          <p:attrName>style.visibility</p:attrName>
                                        </p:attrNameLst>
                                      </p:cBhvr>
                                      <p:to>
                                        <p:strVal val="visible"/>
                                      </p:to>
                                    </p:set>
                                    <p:animEffect transition="in" filter="blinds(horizontal)">
                                      <p:cBhvr>
                                        <p:cTn id="27" dur="500"/>
                                        <p:tgtEl>
                                          <p:spTgt spid="6697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69726"/>
                                        </p:tgtEl>
                                        <p:attrNameLst>
                                          <p:attrName>style.visibility</p:attrName>
                                        </p:attrNameLst>
                                      </p:cBhvr>
                                      <p:to>
                                        <p:strVal val="visible"/>
                                      </p:to>
                                    </p:set>
                                    <p:animEffect transition="in" filter="blinds(horizontal)">
                                      <p:cBhvr>
                                        <p:cTn id="32" dur="500"/>
                                        <p:tgtEl>
                                          <p:spTgt spid="66972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69708"/>
                                        </p:tgtEl>
                                        <p:attrNameLst>
                                          <p:attrName>style.visibility</p:attrName>
                                        </p:attrNameLst>
                                      </p:cBhvr>
                                      <p:to>
                                        <p:strVal val="visible"/>
                                      </p:to>
                                    </p:set>
                                    <p:animEffect transition="in" filter="blinds(horizontal)">
                                      <p:cBhvr>
                                        <p:cTn id="37" dur="500"/>
                                        <p:tgtEl>
                                          <p:spTgt spid="66970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69707"/>
                                        </p:tgtEl>
                                        <p:attrNameLst>
                                          <p:attrName>style.visibility</p:attrName>
                                        </p:attrNameLst>
                                      </p:cBhvr>
                                      <p:to>
                                        <p:strVal val="visible"/>
                                      </p:to>
                                    </p:set>
                                    <p:animEffect transition="in" filter="blinds(horizontal)">
                                      <p:cBhvr>
                                        <p:cTn id="42" dur="500"/>
                                        <p:tgtEl>
                                          <p:spTgt spid="66970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669724"/>
                                        </p:tgtEl>
                                        <p:attrNameLst>
                                          <p:attrName>style.visibility</p:attrName>
                                        </p:attrNameLst>
                                      </p:cBhvr>
                                      <p:to>
                                        <p:strVal val="visible"/>
                                      </p:to>
                                    </p:set>
                                    <p:animEffect transition="in" filter="blinds(horizontal)">
                                      <p:cBhvr>
                                        <p:cTn id="47" dur="500"/>
                                        <p:tgtEl>
                                          <p:spTgt spid="66972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669723"/>
                                        </p:tgtEl>
                                        <p:attrNameLst>
                                          <p:attrName>style.visibility</p:attrName>
                                        </p:attrNameLst>
                                      </p:cBhvr>
                                      <p:to>
                                        <p:strVal val="visible"/>
                                      </p:to>
                                    </p:set>
                                    <p:animEffect transition="in" filter="blinds(horizontal)">
                                      <p:cBhvr>
                                        <p:cTn id="52" dur="500"/>
                                        <p:tgtEl>
                                          <p:spTgt spid="66972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669713"/>
                                        </p:tgtEl>
                                        <p:attrNameLst>
                                          <p:attrName>style.visibility</p:attrName>
                                        </p:attrNameLst>
                                      </p:cBhvr>
                                      <p:to>
                                        <p:strVal val="visible"/>
                                      </p:to>
                                    </p:set>
                                    <p:animEffect transition="in" filter="blinds(horizontal)">
                                      <p:cBhvr>
                                        <p:cTn id="57" dur="500"/>
                                        <p:tgtEl>
                                          <p:spTgt spid="66971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669714"/>
                                        </p:tgtEl>
                                        <p:attrNameLst>
                                          <p:attrName>style.visibility</p:attrName>
                                        </p:attrNameLst>
                                      </p:cBhvr>
                                      <p:to>
                                        <p:strVal val="visible"/>
                                      </p:to>
                                    </p:set>
                                    <p:animEffect transition="in" filter="blinds(horizontal)">
                                      <p:cBhvr>
                                        <p:cTn id="62" dur="500"/>
                                        <p:tgtEl>
                                          <p:spTgt spid="66971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669721"/>
                                        </p:tgtEl>
                                        <p:attrNameLst>
                                          <p:attrName>style.visibility</p:attrName>
                                        </p:attrNameLst>
                                      </p:cBhvr>
                                      <p:to>
                                        <p:strVal val="visible"/>
                                      </p:to>
                                    </p:set>
                                    <p:animEffect transition="in" filter="blinds(horizontal)">
                                      <p:cBhvr>
                                        <p:cTn id="67" dur="500"/>
                                        <p:tgtEl>
                                          <p:spTgt spid="6697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726" grpId="0"/>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a:extLst>
              <a:ext uri="{FF2B5EF4-FFF2-40B4-BE49-F238E27FC236}">
                <a16:creationId xmlns:a16="http://schemas.microsoft.com/office/drawing/2014/main" id="{D560B2B4-C6F1-4693-92AE-AE68FCD9EF26}"/>
              </a:ext>
            </a:extLst>
          </p:cNvPr>
          <p:cNvSpPr>
            <a:spLocks noGrp="1" noChangeArrowheads="1"/>
          </p:cNvSpPr>
          <p:nvPr>
            <p:ph type="title"/>
          </p:nvPr>
        </p:nvSpPr>
        <p:spPr>
          <a:xfrm>
            <a:off x="457200" y="98425"/>
            <a:ext cx="8229600" cy="561975"/>
          </a:xfrm>
        </p:spPr>
        <p:txBody>
          <a:bodyPr/>
          <a:lstStyle/>
          <a:p>
            <a:r>
              <a:rPr lang="en-US" altLang="zh-CN" sz="3600"/>
              <a:t>X86-64</a:t>
            </a:r>
            <a:r>
              <a:rPr lang="zh-CN" altLang="en-US" sz="3600"/>
              <a:t>架构过程调用举例（自学）</a:t>
            </a:r>
          </a:p>
        </p:txBody>
      </p:sp>
      <p:pic>
        <p:nvPicPr>
          <p:cNvPr id="670725" name="Picture 5">
            <a:extLst>
              <a:ext uri="{FF2B5EF4-FFF2-40B4-BE49-F238E27FC236}">
                <a16:creationId xmlns:a16="http://schemas.microsoft.com/office/drawing/2014/main" id="{EBEF1279-A1B6-4DD2-A5D9-7348222E32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 y="863600"/>
            <a:ext cx="6435725" cy="2925763"/>
          </a:xfrm>
          <a:prstGeom prst="rect">
            <a:avLst/>
          </a:prstGeom>
          <a:noFill/>
          <a:extLst>
            <a:ext uri="{909E8E84-426E-40DD-AFC4-6F175D3DCCD1}">
              <a14:hiddenFill xmlns:a14="http://schemas.microsoft.com/office/drawing/2010/main">
                <a:solidFill>
                  <a:srgbClr val="FFFFFF"/>
                </a:solidFill>
              </a14:hiddenFill>
            </a:ext>
          </a:extLst>
        </p:spPr>
      </p:pic>
      <p:sp>
        <p:nvSpPr>
          <p:cNvPr id="670727" name="Text Box 7">
            <a:extLst>
              <a:ext uri="{FF2B5EF4-FFF2-40B4-BE49-F238E27FC236}">
                <a16:creationId xmlns:a16="http://schemas.microsoft.com/office/drawing/2014/main" id="{2A2407F8-21B6-420E-A153-BE0575A5C059}"/>
              </a:ext>
            </a:extLst>
          </p:cNvPr>
          <p:cNvSpPr txBox="1">
            <a:spLocks noChangeArrowheads="1"/>
          </p:cNvSpPr>
          <p:nvPr/>
        </p:nvSpPr>
        <p:spPr bwMode="auto">
          <a:xfrm>
            <a:off x="701675" y="3563938"/>
            <a:ext cx="4186238" cy="7318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200">
                <a:solidFill>
                  <a:srgbClr val="FF3300"/>
                </a:solidFill>
                <a:latin typeface="微软雅黑" panose="020B0503020204020204" pitchFamily="34" charset="-122"/>
                <a:ea typeface="微软雅黑" panose="020B0503020204020204" pitchFamily="34" charset="-122"/>
              </a:rPr>
              <a:t>    </a:t>
            </a:r>
            <a:r>
              <a:rPr lang="zh-CN" altLang="en-US" sz="2000">
                <a:solidFill>
                  <a:srgbClr val="3333CC"/>
                </a:solidFill>
                <a:latin typeface="微软雅黑" panose="020B0503020204020204" pitchFamily="34" charset="-122"/>
                <a:ea typeface="微软雅黑" panose="020B0503020204020204" pitchFamily="34" charset="-122"/>
              </a:rPr>
              <a:t>执行到</a:t>
            </a:r>
            <a:r>
              <a:rPr lang="en-US" altLang="zh-CN" sz="2000">
                <a:solidFill>
                  <a:srgbClr val="3333CC"/>
                </a:solidFill>
                <a:latin typeface="微软雅黑" panose="020B0503020204020204" pitchFamily="34" charset="-122"/>
                <a:ea typeface="微软雅黑" panose="020B0503020204020204" pitchFamily="34" charset="-122"/>
              </a:rPr>
              <a:t>test</a:t>
            </a:r>
            <a:r>
              <a:rPr lang="zh-CN" altLang="en-US" sz="2000">
                <a:solidFill>
                  <a:srgbClr val="3333CC"/>
                </a:solidFill>
                <a:latin typeface="微软雅黑" panose="020B0503020204020204" pitchFamily="34" charset="-122"/>
                <a:ea typeface="微软雅黑" panose="020B0503020204020204" pitchFamily="34" charset="-122"/>
              </a:rPr>
              <a:t>的</a:t>
            </a:r>
            <a:r>
              <a:rPr lang="en-US" altLang="zh-CN" sz="2000">
                <a:solidFill>
                  <a:srgbClr val="FF3300"/>
                </a:solidFill>
                <a:latin typeface="微软雅黑" panose="020B0503020204020204" pitchFamily="34" charset="-122"/>
                <a:ea typeface="微软雅黑" panose="020B0503020204020204" pitchFamily="34" charset="-122"/>
              </a:rPr>
              <a:t>ret</a:t>
            </a:r>
            <a:r>
              <a:rPr lang="zh-CN" altLang="en-US" sz="2000">
                <a:solidFill>
                  <a:srgbClr val="FF3300"/>
                </a:solidFill>
                <a:latin typeface="微软雅黑" panose="020B0503020204020204" pitchFamily="34" charset="-122"/>
                <a:ea typeface="微软雅黑" panose="020B0503020204020204" pitchFamily="34" charset="-122"/>
              </a:rPr>
              <a:t>指令前</a:t>
            </a:r>
            <a:r>
              <a:rPr lang="zh-CN" altLang="en-US" sz="2000">
                <a:solidFill>
                  <a:srgbClr val="3333CC"/>
                </a:solidFill>
                <a:latin typeface="微软雅黑" panose="020B0503020204020204" pitchFamily="34" charset="-122"/>
                <a:ea typeface="微软雅黑" panose="020B0503020204020204" pitchFamily="34" charset="-122"/>
              </a:rPr>
              <a:t>，栈中的状态如何？</a:t>
            </a:r>
            <a:r>
              <a:rPr lang="en-US" altLang="zh-CN" sz="2000">
                <a:solidFill>
                  <a:srgbClr val="3333CC"/>
                </a:solidFill>
                <a:latin typeface="微软雅黑" panose="020B0503020204020204" pitchFamily="34" charset="-122"/>
                <a:ea typeface="微软雅黑" panose="020B0503020204020204" pitchFamily="34" charset="-122"/>
              </a:rPr>
              <a:t>ret</a:t>
            </a:r>
            <a:r>
              <a:rPr lang="zh-CN" altLang="en-US" sz="2000">
                <a:solidFill>
                  <a:srgbClr val="3333CC"/>
                </a:solidFill>
                <a:latin typeface="微软雅黑" panose="020B0503020204020204" pitchFamily="34" charset="-122"/>
                <a:ea typeface="微软雅黑" panose="020B0503020204020204" pitchFamily="34" charset="-122"/>
              </a:rPr>
              <a:t>执行后怎样？</a:t>
            </a:r>
          </a:p>
        </p:txBody>
      </p:sp>
      <p:grpSp>
        <p:nvGrpSpPr>
          <p:cNvPr id="670735" name="Group 15">
            <a:extLst>
              <a:ext uri="{FF2B5EF4-FFF2-40B4-BE49-F238E27FC236}">
                <a16:creationId xmlns:a16="http://schemas.microsoft.com/office/drawing/2014/main" id="{DD70AC8F-A00A-4C97-BFEF-856BCF946AE6}"/>
              </a:ext>
            </a:extLst>
          </p:cNvPr>
          <p:cNvGrpSpPr>
            <a:grpSpLocks/>
          </p:cNvGrpSpPr>
          <p:nvPr/>
        </p:nvGrpSpPr>
        <p:grpSpPr bwMode="auto">
          <a:xfrm>
            <a:off x="5156200" y="3429000"/>
            <a:ext cx="3960813" cy="3333750"/>
            <a:chOff x="3163" y="2160"/>
            <a:chExt cx="2495" cy="2100"/>
          </a:xfrm>
        </p:grpSpPr>
        <p:sp>
          <p:nvSpPr>
            <p:cNvPr id="670724" name="Rectangle 4">
              <a:extLst>
                <a:ext uri="{FF2B5EF4-FFF2-40B4-BE49-F238E27FC236}">
                  <a16:creationId xmlns:a16="http://schemas.microsoft.com/office/drawing/2014/main" id="{C60C9AD7-1688-471C-BCB4-35A1E9AF0F9F}"/>
                </a:ext>
              </a:extLst>
            </p:cNvPr>
            <p:cNvSpPr>
              <a:spLocks noChangeArrowheads="1"/>
            </p:cNvSpPr>
            <p:nvPr/>
          </p:nvSpPr>
          <p:spPr bwMode="auto">
            <a:xfrm>
              <a:off x="3447" y="2472"/>
              <a:ext cx="2211" cy="17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微软雅黑" panose="020B0503020204020204" pitchFamily="34" charset="-122"/>
                  <a:ea typeface="微软雅黑" panose="020B0503020204020204" pitchFamily="34" charset="-122"/>
                </a:rPr>
                <a:t>void test(char a, char *ap, </a:t>
              </a:r>
            </a:p>
            <a:p>
              <a:r>
                <a:rPr lang="en-US" altLang="zh-CN">
                  <a:latin typeface="微软雅黑" panose="020B0503020204020204" pitchFamily="34" charset="-122"/>
                  <a:ea typeface="微软雅黑" panose="020B0503020204020204" pitchFamily="34" charset="-122"/>
                </a:rPr>
                <a:t>               short b, short *bp, </a:t>
              </a:r>
            </a:p>
            <a:p>
              <a:r>
                <a:rPr lang="en-US" altLang="zh-CN">
                  <a:latin typeface="微软雅黑" panose="020B0503020204020204" pitchFamily="34" charset="-122"/>
                  <a:ea typeface="微软雅黑" panose="020B0503020204020204" pitchFamily="34" charset="-122"/>
                </a:rPr>
                <a:t>               int c, int *cp, </a:t>
              </a:r>
            </a:p>
            <a:p>
              <a:r>
                <a:rPr lang="en-US" altLang="zh-CN">
                  <a:latin typeface="微软雅黑" panose="020B0503020204020204" pitchFamily="34" charset="-122"/>
                  <a:ea typeface="微软雅黑" panose="020B0503020204020204" pitchFamily="34" charset="-122"/>
                </a:rPr>
                <a:t>               </a:t>
              </a:r>
              <a:r>
                <a:rPr lang="en-US" altLang="zh-CN">
                  <a:solidFill>
                    <a:srgbClr val="3333CC"/>
                  </a:solidFill>
                  <a:latin typeface="微软雅黑" panose="020B0503020204020204" pitchFamily="34" charset="-122"/>
                  <a:ea typeface="微软雅黑" panose="020B0503020204020204" pitchFamily="34" charset="-122"/>
                </a:rPr>
                <a:t>long d, long *dp</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*ap+=a;</a:t>
              </a:r>
            </a:p>
            <a:p>
              <a:r>
                <a:rPr lang="en-US" altLang="zh-CN">
                  <a:latin typeface="微软雅黑" panose="020B0503020204020204" pitchFamily="34" charset="-122"/>
                  <a:ea typeface="微软雅黑" panose="020B0503020204020204" pitchFamily="34" charset="-122"/>
                </a:rPr>
                <a:t>	*bp+=b;</a:t>
              </a:r>
            </a:p>
            <a:p>
              <a:r>
                <a:rPr lang="en-US" altLang="zh-CN">
                  <a:latin typeface="微软雅黑" panose="020B0503020204020204" pitchFamily="34" charset="-122"/>
                  <a:ea typeface="微软雅黑" panose="020B0503020204020204" pitchFamily="34" charset="-122"/>
                </a:rPr>
                <a:t>	*cp+=c;</a:t>
              </a:r>
            </a:p>
            <a:p>
              <a:r>
                <a:rPr lang="en-US" altLang="zh-CN">
                  <a:latin typeface="微软雅黑" panose="020B0503020204020204" pitchFamily="34" charset="-122"/>
                  <a:ea typeface="微软雅黑" panose="020B0503020204020204" pitchFamily="34" charset="-122"/>
                </a:rPr>
                <a:t>	*dp+=d;</a:t>
              </a:r>
            </a:p>
            <a:p>
              <a:r>
                <a:rPr lang="en-US" altLang="zh-CN">
                  <a:latin typeface="微软雅黑" panose="020B0503020204020204" pitchFamily="34" charset="-122"/>
                  <a:ea typeface="微软雅黑" panose="020B0503020204020204" pitchFamily="34" charset="-122"/>
                </a:rPr>
                <a:t>}</a:t>
              </a:r>
            </a:p>
          </p:txBody>
        </p:sp>
        <p:sp>
          <p:nvSpPr>
            <p:cNvPr id="670728" name="Text Box 8">
              <a:extLst>
                <a:ext uri="{FF2B5EF4-FFF2-40B4-BE49-F238E27FC236}">
                  <a16:creationId xmlns:a16="http://schemas.microsoft.com/office/drawing/2014/main" id="{D2AE66D8-47DD-467F-8249-2C95D0E2B3A4}"/>
                </a:ext>
              </a:extLst>
            </p:cNvPr>
            <p:cNvSpPr txBox="1">
              <a:spLocks noChangeArrowheads="1"/>
            </p:cNvSpPr>
            <p:nvPr/>
          </p:nvSpPr>
          <p:spPr bwMode="auto">
            <a:xfrm>
              <a:off x="3163" y="2160"/>
              <a:ext cx="232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DIL</a:t>
              </a:r>
              <a:r>
                <a:rPr lang="zh-CN" altLang="en-US">
                  <a:solidFill>
                    <a:srgbClr val="FF3300"/>
                  </a:solidFill>
                  <a:latin typeface="微软雅黑" panose="020B0503020204020204" pitchFamily="34" charset="-122"/>
                  <a:ea typeface="微软雅黑" panose="020B0503020204020204" pitchFamily="34" charset="-122"/>
                </a:rPr>
                <a:t>、</a:t>
              </a:r>
              <a:r>
                <a:rPr lang="en-US" altLang="zh-CN">
                  <a:solidFill>
                    <a:srgbClr val="FF3300"/>
                  </a:solidFill>
                  <a:latin typeface="微软雅黑" panose="020B0503020204020204" pitchFamily="34" charset="-122"/>
                  <a:ea typeface="微软雅黑" panose="020B0503020204020204" pitchFamily="34" charset="-122"/>
                </a:rPr>
                <a:t>RSI</a:t>
              </a:r>
              <a:r>
                <a:rPr lang="zh-CN" altLang="en-US">
                  <a:solidFill>
                    <a:srgbClr val="FF3300"/>
                  </a:solidFill>
                  <a:latin typeface="微软雅黑" panose="020B0503020204020204" pitchFamily="34" charset="-122"/>
                  <a:ea typeface="微软雅黑" panose="020B0503020204020204" pitchFamily="34" charset="-122"/>
                </a:rPr>
                <a:t>、</a:t>
              </a:r>
              <a:r>
                <a:rPr lang="en-US" altLang="zh-CN">
                  <a:solidFill>
                    <a:srgbClr val="FF3300"/>
                  </a:solidFill>
                  <a:latin typeface="微软雅黑" panose="020B0503020204020204" pitchFamily="34" charset="-122"/>
                  <a:ea typeface="微软雅黑" panose="020B0503020204020204" pitchFamily="34" charset="-122"/>
                </a:rPr>
                <a:t>DX</a:t>
              </a:r>
              <a:r>
                <a:rPr lang="zh-CN" altLang="en-US">
                  <a:solidFill>
                    <a:srgbClr val="FF3300"/>
                  </a:solidFill>
                  <a:latin typeface="微软雅黑" panose="020B0503020204020204" pitchFamily="34" charset="-122"/>
                  <a:ea typeface="微软雅黑" panose="020B0503020204020204" pitchFamily="34" charset="-122"/>
                </a:rPr>
                <a:t>、</a:t>
              </a:r>
              <a:r>
                <a:rPr lang="en-US" altLang="zh-CN">
                  <a:solidFill>
                    <a:srgbClr val="FF3300"/>
                  </a:solidFill>
                  <a:latin typeface="微软雅黑" panose="020B0503020204020204" pitchFamily="34" charset="-122"/>
                  <a:ea typeface="微软雅黑" panose="020B0503020204020204" pitchFamily="34" charset="-122"/>
                </a:rPr>
                <a:t>RCX</a:t>
              </a:r>
              <a:r>
                <a:rPr lang="zh-CN" altLang="en-US">
                  <a:solidFill>
                    <a:srgbClr val="FF3300"/>
                  </a:solidFill>
                  <a:latin typeface="微软雅黑" panose="020B0503020204020204" pitchFamily="34" charset="-122"/>
                  <a:ea typeface="微软雅黑" panose="020B0503020204020204" pitchFamily="34" charset="-122"/>
                </a:rPr>
                <a:t>、</a:t>
              </a:r>
              <a:r>
                <a:rPr lang="en-US" altLang="zh-CN">
                  <a:solidFill>
                    <a:srgbClr val="FF3300"/>
                  </a:solidFill>
                  <a:latin typeface="微软雅黑" panose="020B0503020204020204" pitchFamily="34" charset="-122"/>
                  <a:ea typeface="微软雅黑" panose="020B0503020204020204" pitchFamily="34" charset="-122"/>
                </a:rPr>
                <a:t>R8D</a:t>
              </a:r>
              <a:r>
                <a:rPr lang="zh-CN" altLang="en-US">
                  <a:solidFill>
                    <a:srgbClr val="FF3300"/>
                  </a:solidFill>
                  <a:latin typeface="微软雅黑" panose="020B0503020204020204" pitchFamily="34" charset="-122"/>
                  <a:ea typeface="微软雅黑" panose="020B0503020204020204" pitchFamily="34" charset="-122"/>
                </a:rPr>
                <a:t>、</a:t>
              </a:r>
              <a:r>
                <a:rPr lang="en-US" altLang="zh-CN">
                  <a:solidFill>
                    <a:srgbClr val="FF3300"/>
                  </a:solidFill>
                  <a:latin typeface="微软雅黑" panose="020B0503020204020204" pitchFamily="34" charset="-122"/>
                  <a:ea typeface="微软雅黑" panose="020B0503020204020204" pitchFamily="34" charset="-122"/>
                </a:rPr>
                <a:t>R9</a:t>
              </a:r>
            </a:p>
          </p:txBody>
        </p:sp>
        <p:sp>
          <p:nvSpPr>
            <p:cNvPr id="670729" name="Line 9">
              <a:extLst>
                <a:ext uri="{FF2B5EF4-FFF2-40B4-BE49-F238E27FC236}">
                  <a16:creationId xmlns:a16="http://schemas.microsoft.com/office/drawing/2014/main" id="{D85A12E5-9EAC-493D-BA94-DD6B1E5DB75D}"/>
                </a:ext>
              </a:extLst>
            </p:cNvPr>
            <p:cNvSpPr>
              <a:spLocks noChangeShapeType="1"/>
            </p:cNvSpPr>
            <p:nvPr/>
          </p:nvSpPr>
          <p:spPr bwMode="auto">
            <a:xfrm flipH="1" flipV="1">
              <a:off x="3475" y="2358"/>
              <a:ext cx="1078" cy="171"/>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70730" name="Line 10">
              <a:extLst>
                <a:ext uri="{FF2B5EF4-FFF2-40B4-BE49-F238E27FC236}">
                  <a16:creationId xmlns:a16="http://schemas.microsoft.com/office/drawing/2014/main" id="{D9F2FE0A-1BB2-4BE1-8970-34E367DD0327}"/>
                </a:ext>
              </a:extLst>
            </p:cNvPr>
            <p:cNvSpPr>
              <a:spLocks noChangeShapeType="1"/>
            </p:cNvSpPr>
            <p:nvPr/>
          </p:nvSpPr>
          <p:spPr bwMode="auto">
            <a:xfrm flipH="1" flipV="1">
              <a:off x="3844" y="2330"/>
              <a:ext cx="1389" cy="199"/>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70731" name="Line 11">
              <a:extLst>
                <a:ext uri="{FF2B5EF4-FFF2-40B4-BE49-F238E27FC236}">
                  <a16:creationId xmlns:a16="http://schemas.microsoft.com/office/drawing/2014/main" id="{184445F2-784D-4C31-9841-FEE4B1C9F171}"/>
                </a:ext>
              </a:extLst>
            </p:cNvPr>
            <p:cNvSpPr>
              <a:spLocks noChangeShapeType="1"/>
            </p:cNvSpPr>
            <p:nvPr/>
          </p:nvSpPr>
          <p:spPr bwMode="auto">
            <a:xfrm flipH="1" flipV="1">
              <a:off x="4241" y="2302"/>
              <a:ext cx="397" cy="39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70732" name="Line 12">
              <a:extLst>
                <a:ext uri="{FF2B5EF4-FFF2-40B4-BE49-F238E27FC236}">
                  <a16:creationId xmlns:a16="http://schemas.microsoft.com/office/drawing/2014/main" id="{5688904B-371A-4F6C-B702-0ECF515B286E}"/>
                </a:ext>
              </a:extLst>
            </p:cNvPr>
            <p:cNvSpPr>
              <a:spLocks noChangeShapeType="1"/>
            </p:cNvSpPr>
            <p:nvPr/>
          </p:nvSpPr>
          <p:spPr bwMode="auto">
            <a:xfrm flipH="1" flipV="1">
              <a:off x="4581" y="2330"/>
              <a:ext cx="567" cy="39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70733" name="Line 13">
              <a:extLst>
                <a:ext uri="{FF2B5EF4-FFF2-40B4-BE49-F238E27FC236}">
                  <a16:creationId xmlns:a16="http://schemas.microsoft.com/office/drawing/2014/main" id="{2C656BBC-6923-4A53-93BC-7249CD0C4B41}"/>
                </a:ext>
              </a:extLst>
            </p:cNvPr>
            <p:cNvSpPr>
              <a:spLocks noChangeShapeType="1"/>
            </p:cNvSpPr>
            <p:nvPr/>
          </p:nvSpPr>
          <p:spPr bwMode="auto">
            <a:xfrm flipV="1">
              <a:off x="4524" y="2302"/>
              <a:ext cx="454" cy="595"/>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70734" name="Line 14">
              <a:extLst>
                <a:ext uri="{FF2B5EF4-FFF2-40B4-BE49-F238E27FC236}">
                  <a16:creationId xmlns:a16="http://schemas.microsoft.com/office/drawing/2014/main" id="{4425C537-69B9-4051-87A4-83BC344BFB06}"/>
                </a:ext>
              </a:extLst>
            </p:cNvPr>
            <p:cNvSpPr>
              <a:spLocks noChangeShapeType="1"/>
            </p:cNvSpPr>
            <p:nvPr/>
          </p:nvSpPr>
          <p:spPr bwMode="auto">
            <a:xfrm flipV="1">
              <a:off x="5006" y="2302"/>
              <a:ext cx="312" cy="56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670736" name="Text Box 16">
            <a:extLst>
              <a:ext uri="{FF2B5EF4-FFF2-40B4-BE49-F238E27FC236}">
                <a16:creationId xmlns:a16="http://schemas.microsoft.com/office/drawing/2014/main" id="{6AF0BF60-9492-4262-9273-DE379A7F476F}"/>
              </a:ext>
            </a:extLst>
          </p:cNvPr>
          <p:cNvSpPr txBox="1">
            <a:spLocks noChangeArrowheads="1"/>
          </p:cNvSpPr>
          <p:nvPr/>
        </p:nvSpPr>
        <p:spPr bwMode="auto">
          <a:xfrm>
            <a:off x="6102350" y="863600"/>
            <a:ext cx="20256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R[r10]</a:t>
            </a:r>
            <a:r>
              <a:rPr lang="en-US" altLang="zh-CN">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a:solidFill>
                  <a:srgbClr val="FF3300"/>
                </a:solidFill>
                <a:latin typeface="微软雅黑" panose="020B0503020204020204" pitchFamily="34" charset="-122"/>
                <a:ea typeface="微软雅黑" panose="020B0503020204020204" pitchFamily="34" charset="-122"/>
              </a:rPr>
              <a:t>&amp;d</a:t>
            </a:r>
          </a:p>
        </p:txBody>
      </p:sp>
      <p:sp>
        <p:nvSpPr>
          <p:cNvPr id="670737" name="Rectangle 17">
            <a:extLst>
              <a:ext uri="{FF2B5EF4-FFF2-40B4-BE49-F238E27FC236}">
                <a16:creationId xmlns:a16="http://schemas.microsoft.com/office/drawing/2014/main" id="{2B5F788C-E343-43BA-85A3-0A9D98470AC0}"/>
              </a:ext>
            </a:extLst>
          </p:cNvPr>
          <p:cNvSpPr>
            <a:spLocks noChangeArrowheads="1"/>
          </p:cNvSpPr>
          <p:nvPr/>
        </p:nvSpPr>
        <p:spPr bwMode="auto">
          <a:xfrm>
            <a:off x="6777038" y="1314450"/>
            <a:ext cx="1125537"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FF3300"/>
                </a:solidFill>
                <a:latin typeface="微软雅黑" panose="020B0503020204020204" pitchFamily="34" charset="-122"/>
                <a:ea typeface="微软雅黑" panose="020B0503020204020204" pitchFamily="34" charset="-122"/>
              </a:rPr>
              <a:t>*ap+=a;</a:t>
            </a:r>
            <a:endParaRPr lang="zh-CN" altLang="en-US">
              <a:solidFill>
                <a:srgbClr val="FF3300"/>
              </a:solidFill>
              <a:latin typeface="微软雅黑" panose="020B0503020204020204" pitchFamily="34" charset="-122"/>
              <a:ea typeface="微软雅黑" panose="020B0503020204020204" pitchFamily="34" charset="-122"/>
            </a:endParaRPr>
          </a:p>
        </p:txBody>
      </p:sp>
      <p:sp>
        <p:nvSpPr>
          <p:cNvPr id="670738" name="Rectangle 18">
            <a:extLst>
              <a:ext uri="{FF2B5EF4-FFF2-40B4-BE49-F238E27FC236}">
                <a16:creationId xmlns:a16="http://schemas.microsoft.com/office/drawing/2014/main" id="{57FE5F70-7616-4757-96C0-03D8AA1B9C21}"/>
              </a:ext>
            </a:extLst>
          </p:cNvPr>
          <p:cNvSpPr>
            <a:spLocks noChangeArrowheads="1"/>
          </p:cNvSpPr>
          <p:nvPr/>
        </p:nvSpPr>
        <p:spPr bwMode="auto">
          <a:xfrm>
            <a:off x="6777038" y="1719263"/>
            <a:ext cx="1166812"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FF3300"/>
                </a:solidFill>
                <a:latin typeface="微软雅黑" panose="020B0503020204020204" pitchFamily="34" charset="-122"/>
                <a:ea typeface="微软雅黑" panose="020B0503020204020204" pitchFamily="34" charset="-122"/>
              </a:rPr>
              <a:t>*bp+=b;</a:t>
            </a:r>
            <a:endParaRPr lang="zh-CN" altLang="en-US">
              <a:solidFill>
                <a:srgbClr val="FF3300"/>
              </a:solidFill>
              <a:latin typeface="微软雅黑" panose="020B0503020204020204" pitchFamily="34" charset="-122"/>
              <a:ea typeface="微软雅黑" panose="020B0503020204020204" pitchFamily="34" charset="-122"/>
            </a:endParaRPr>
          </a:p>
        </p:txBody>
      </p:sp>
      <p:sp>
        <p:nvSpPr>
          <p:cNvPr id="670739" name="Rectangle 19">
            <a:extLst>
              <a:ext uri="{FF2B5EF4-FFF2-40B4-BE49-F238E27FC236}">
                <a16:creationId xmlns:a16="http://schemas.microsoft.com/office/drawing/2014/main" id="{4931645B-2804-4912-B82F-8C52D6FEC41C}"/>
              </a:ext>
            </a:extLst>
          </p:cNvPr>
          <p:cNvSpPr>
            <a:spLocks noChangeArrowheads="1"/>
          </p:cNvSpPr>
          <p:nvPr/>
        </p:nvSpPr>
        <p:spPr bwMode="auto">
          <a:xfrm>
            <a:off x="6777038" y="2168525"/>
            <a:ext cx="1096962"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FF3300"/>
                </a:solidFill>
                <a:latin typeface="微软雅黑" panose="020B0503020204020204" pitchFamily="34" charset="-122"/>
                <a:ea typeface="微软雅黑" panose="020B0503020204020204" pitchFamily="34" charset="-122"/>
              </a:rPr>
              <a:t>*cp+=c;</a:t>
            </a:r>
            <a:endParaRPr lang="zh-CN" altLang="en-US">
              <a:solidFill>
                <a:srgbClr val="FF3300"/>
              </a:solidFill>
              <a:latin typeface="微软雅黑" panose="020B0503020204020204" pitchFamily="34" charset="-122"/>
              <a:ea typeface="微软雅黑" panose="020B0503020204020204" pitchFamily="34" charset="-122"/>
            </a:endParaRPr>
          </a:p>
        </p:txBody>
      </p:sp>
      <p:grpSp>
        <p:nvGrpSpPr>
          <p:cNvPr id="670744" name="Group 24">
            <a:extLst>
              <a:ext uri="{FF2B5EF4-FFF2-40B4-BE49-F238E27FC236}">
                <a16:creationId xmlns:a16="http://schemas.microsoft.com/office/drawing/2014/main" id="{29F5DAE4-0227-448F-996F-7728CEB8D4AB}"/>
              </a:ext>
            </a:extLst>
          </p:cNvPr>
          <p:cNvGrpSpPr>
            <a:grpSpLocks/>
          </p:cNvGrpSpPr>
          <p:nvPr/>
        </p:nvGrpSpPr>
        <p:grpSpPr bwMode="auto">
          <a:xfrm>
            <a:off x="0" y="4329113"/>
            <a:ext cx="5472113" cy="2339975"/>
            <a:chOff x="0" y="2727"/>
            <a:chExt cx="3033" cy="1474"/>
          </a:xfrm>
        </p:grpSpPr>
        <p:pic>
          <p:nvPicPr>
            <p:cNvPr id="670726" name="Picture 6">
              <a:extLst>
                <a:ext uri="{FF2B5EF4-FFF2-40B4-BE49-F238E27FC236}">
                  <a16:creationId xmlns:a16="http://schemas.microsoft.com/office/drawing/2014/main" id="{31311B3E-66C9-40A3-9540-7CE0348862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27"/>
              <a:ext cx="3033" cy="1474"/>
            </a:xfrm>
            <a:prstGeom prst="rect">
              <a:avLst/>
            </a:prstGeom>
            <a:noFill/>
            <a:extLst>
              <a:ext uri="{909E8E84-426E-40DD-AFC4-6F175D3DCCD1}">
                <a14:hiddenFill xmlns:a14="http://schemas.microsoft.com/office/drawing/2010/main">
                  <a:solidFill>
                    <a:srgbClr val="FFFFFF"/>
                  </a:solidFill>
                </a14:hiddenFill>
              </a:ext>
            </a:extLst>
          </p:spPr>
        </p:pic>
        <p:sp>
          <p:nvSpPr>
            <p:cNvPr id="670743" name="Text Box 23">
              <a:extLst>
                <a:ext uri="{FF2B5EF4-FFF2-40B4-BE49-F238E27FC236}">
                  <a16:creationId xmlns:a16="http://schemas.microsoft.com/office/drawing/2014/main" id="{B93AA97E-60AD-46F3-AB2A-338788A5AF11}"/>
                </a:ext>
              </a:extLst>
            </p:cNvPr>
            <p:cNvSpPr txBox="1">
              <a:spLocks noChangeArrowheads="1"/>
            </p:cNvSpPr>
            <p:nvPr/>
          </p:nvSpPr>
          <p:spPr bwMode="auto">
            <a:xfrm>
              <a:off x="1009" y="3943"/>
              <a:ext cx="170" cy="17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Times New Roman" panose="02020603050405020304" pitchFamily="18" charset="0"/>
                  <a:ea typeface="微软雅黑" panose="020B0503020204020204" pitchFamily="34" charset="-122"/>
                </a:rPr>
                <a:t>16</a:t>
              </a:r>
            </a:p>
          </p:txBody>
        </p:sp>
      </p:grpSp>
      <p:sp>
        <p:nvSpPr>
          <p:cNvPr id="670741" name="Rectangle 21">
            <a:extLst>
              <a:ext uri="{FF2B5EF4-FFF2-40B4-BE49-F238E27FC236}">
                <a16:creationId xmlns:a16="http://schemas.microsoft.com/office/drawing/2014/main" id="{43020A66-17F8-43B3-BF63-BCB9BD8BF633}"/>
              </a:ext>
            </a:extLst>
          </p:cNvPr>
          <p:cNvSpPr>
            <a:spLocks noChangeArrowheads="1"/>
          </p:cNvSpPr>
          <p:nvPr/>
        </p:nvSpPr>
        <p:spPr bwMode="auto">
          <a:xfrm>
            <a:off x="90488" y="6129338"/>
            <a:ext cx="4211637" cy="449262"/>
          </a:xfrm>
          <a:prstGeom prst="rect">
            <a:avLst/>
          </a:prstGeom>
          <a:solidFill>
            <a:srgbClr val="FF0000">
              <a:alpha val="25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670746" name="Group 26">
            <a:extLst>
              <a:ext uri="{FF2B5EF4-FFF2-40B4-BE49-F238E27FC236}">
                <a16:creationId xmlns:a16="http://schemas.microsoft.com/office/drawing/2014/main" id="{D50A03EF-A343-40D2-BE33-D86EBB67D691}"/>
              </a:ext>
            </a:extLst>
          </p:cNvPr>
          <p:cNvGrpSpPr>
            <a:grpSpLocks/>
          </p:cNvGrpSpPr>
          <p:nvPr/>
        </p:nvGrpSpPr>
        <p:grpSpPr bwMode="auto">
          <a:xfrm>
            <a:off x="6551613" y="2663825"/>
            <a:ext cx="1441450" cy="585788"/>
            <a:chOff x="4127" y="1678"/>
            <a:chExt cx="908" cy="369"/>
          </a:xfrm>
        </p:grpSpPr>
        <p:sp>
          <p:nvSpPr>
            <p:cNvPr id="670740" name="Rectangle 20">
              <a:extLst>
                <a:ext uri="{FF2B5EF4-FFF2-40B4-BE49-F238E27FC236}">
                  <a16:creationId xmlns:a16="http://schemas.microsoft.com/office/drawing/2014/main" id="{FE901CD1-202B-4813-81B4-F944E22D6CFB}"/>
                </a:ext>
              </a:extLst>
            </p:cNvPr>
            <p:cNvSpPr>
              <a:spLocks noChangeArrowheads="1"/>
            </p:cNvSpPr>
            <p:nvPr/>
          </p:nvSpPr>
          <p:spPr bwMode="auto">
            <a:xfrm>
              <a:off x="4300" y="1706"/>
              <a:ext cx="73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FF3300"/>
                  </a:solidFill>
                  <a:latin typeface="微软雅黑" panose="020B0503020204020204" pitchFamily="34" charset="-122"/>
                  <a:ea typeface="微软雅黑" panose="020B0503020204020204" pitchFamily="34" charset="-122"/>
                </a:rPr>
                <a:t>*dp+=d;</a:t>
              </a:r>
              <a:endParaRPr lang="zh-CN" altLang="en-US">
                <a:solidFill>
                  <a:srgbClr val="FF3300"/>
                </a:solidFill>
                <a:latin typeface="微软雅黑" panose="020B0503020204020204" pitchFamily="34" charset="-122"/>
                <a:ea typeface="微软雅黑" panose="020B0503020204020204" pitchFamily="34" charset="-122"/>
              </a:endParaRPr>
            </a:p>
          </p:txBody>
        </p:sp>
        <p:sp>
          <p:nvSpPr>
            <p:cNvPr id="670745" name="AutoShape 25">
              <a:extLst>
                <a:ext uri="{FF2B5EF4-FFF2-40B4-BE49-F238E27FC236}">
                  <a16:creationId xmlns:a16="http://schemas.microsoft.com/office/drawing/2014/main" id="{C0B80E11-1AE9-4121-A864-6B7931606121}"/>
                </a:ext>
              </a:extLst>
            </p:cNvPr>
            <p:cNvSpPr>
              <a:spLocks/>
            </p:cNvSpPr>
            <p:nvPr/>
          </p:nvSpPr>
          <p:spPr bwMode="auto">
            <a:xfrm>
              <a:off x="4127" y="1678"/>
              <a:ext cx="170" cy="369"/>
            </a:xfrm>
            <a:prstGeom prst="rightBrace">
              <a:avLst>
                <a:gd name="adj1" fmla="val 18088"/>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70725"/>
                                        </p:tgtEl>
                                        <p:attrNameLst>
                                          <p:attrName>style.visibility</p:attrName>
                                        </p:attrNameLst>
                                      </p:cBhvr>
                                      <p:to>
                                        <p:strVal val="visible"/>
                                      </p:to>
                                    </p:set>
                                    <p:animEffect transition="in" filter="blinds(horizontal)">
                                      <p:cBhvr>
                                        <p:cTn id="7" dur="500"/>
                                        <p:tgtEl>
                                          <p:spTgt spid="6707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0727"/>
                                        </p:tgtEl>
                                        <p:attrNameLst>
                                          <p:attrName>style.visibility</p:attrName>
                                        </p:attrNameLst>
                                      </p:cBhvr>
                                      <p:to>
                                        <p:strVal val="visible"/>
                                      </p:to>
                                    </p:set>
                                    <p:animEffect transition="in" filter="blinds(horizontal)">
                                      <p:cBhvr>
                                        <p:cTn id="12" dur="500"/>
                                        <p:tgtEl>
                                          <p:spTgt spid="6707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70744"/>
                                        </p:tgtEl>
                                        <p:attrNameLst>
                                          <p:attrName>style.visibility</p:attrName>
                                        </p:attrNameLst>
                                      </p:cBhvr>
                                      <p:to>
                                        <p:strVal val="visible"/>
                                      </p:to>
                                    </p:set>
                                    <p:animEffect transition="in" filter="blinds(horizontal)">
                                      <p:cBhvr>
                                        <p:cTn id="17" dur="500"/>
                                        <p:tgtEl>
                                          <p:spTgt spid="6707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70741"/>
                                        </p:tgtEl>
                                        <p:attrNameLst>
                                          <p:attrName>style.visibility</p:attrName>
                                        </p:attrNameLst>
                                      </p:cBhvr>
                                      <p:to>
                                        <p:strVal val="visible"/>
                                      </p:to>
                                    </p:set>
                                    <p:animEffect transition="in" filter="blinds(horizontal)">
                                      <p:cBhvr>
                                        <p:cTn id="22" dur="500"/>
                                        <p:tgtEl>
                                          <p:spTgt spid="6707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70736"/>
                                        </p:tgtEl>
                                        <p:attrNameLst>
                                          <p:attrName>style.visibility</p:attrName>
                                        </p:attrNameLst>
                                      </p:cBhvr>
                                      <p:to>
                                        <p:strVal val="visible"/>
                                      </p:to>
                                    </p:set>
                                    <p:animEffect transition="in" filter="blinds(horizontal)">
                                      <p:cBhvr>
                                        <p:cTn id="27" dur="500"/>
                                        <p:tgtEl>
                                          <p:spTgt spid="67073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70737"/>
                                        </p:tgtEl>
                                        <p:attrNameLst>
                                          <p:attrName>style.visibility</p:attrName>
                                        </p:attrNameLst>
                                      </p:cBhvr>
                                      <p:to>
                                        <p:strVal val="visible"/>
                                      </p:to>
                                    </p:set>
                                    <p:animEffect transition="in" filter="blinds(horizontal)">
                                      <p:cBhvr>
                                        <p:cTn id="32" dur="500"/>
                                        <p:tgtEl>
                                          <p:spTgt spid="67073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70738"/>
                                        </p:tgtEl>
                                        <p:attrNameLst>
                                          <p:attrName>style.visibility</p:attrName>
                                        </p:attrNameLst>
                                      </p:cBhvr>
                                      <p:to>
                                        <p:strVal val="visible"/>
                                      </p:to>
                                    </p:set>
                                    <p:animEffect transition="in" filter="blinds(horizontal)">
                                      <p:cBhvr>
                                        <p:cTn id="37" dur="500"/>
                                        <p:tgtEl>
                                          <p:spTgt spid="67073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70739"/>
                                        </p:tgtEl>
                                        <p:attrNameLst>
                                          <p:attrName>style.visibility</p:attrName>
                                        </p:attrNameLst>
                                      </p:cBhvr>
                                      <p:to>
                                        <p:strVal val="visible"/>
                                      </p:to>
                                    </p:set>
                                    <p:animEffect transition="in" filter="blinds(horizontal)">
                                      <p:cBhvr>
                                        <p:cTn id="42" dur="500"/>
                                        <p:tgtEl>
                                          <p:spTgt spid="67073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670746"/>
                                        </p:tgtEl>
                                        <p:attrNameLst>
                                          <p:attrName>style.visibility</p:attrName>
                                        </p:attrNameLst>
                                      </p:cBhvr>
                                      <p:to>
                                        <p:strVal val="visible"/>
                                      </p:to>
                                    </p:set>
                                    <p:animEffect transition="in" filter="blinds(horizontal)">
                                      <p:cBhvr>
                                        <p:cTn id="47" dur="500"/>
                                        <p:tgtEl>
                                          <p:spTgt spid="670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0727" grpId="0"/>
      <p:bldP spid="670736" grpId="0"/>
      <p:bldP spid="670737" grpId="0"/>
      <p:bldP spid="670738" grpId="0"/>
      <p:bldP spid="670739" grpId="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a:extLst>
              <a:ext uri="{FF2B5EF4-FFF2-40B4-BE49-F238E27FC236}">
                <a16:creationId xmlns:a16="http://schemas.microsoft.com/office/drawing/2014/main" id="{53656B0C-D1A2-4B01-88BB-1D4DDAFA9088}"/>
              </a:ext>
            </a:extLst>
          </p:cNvPr>
          <p:cNvSpPr>
            <a:spLocks noGrp="1" noChangeArrowheads="1"/>
          </p:cNvSpPr>
          <p:nvPr>
            <p:ph type="title"/>
          </p:nvPr>
        </p:nvSpPr>
        <p:spPr>
          <a:xfrm>
            <a:off x="457200" y="98425"/>
            <a:ext cx="8229600" cy="561975"/>
          </a:xfrm>
        </p:spPr>
        <p:txBody>
          <a:bodyPr/>
          <a:lstStyle/>
          <a:p>
            <a:r>
              <a:rPr lang="en-US" altLang="zh-CN" sz="3600"/>
              <a:t>X86-64</a:t>
            </a:r>
            <a:r>
              <a:rPr lang="zh-CN" altLang="en-US" sz="3600"/>
              <a:t>架构过程调用举例（自学）</a:t>
            </a:r>
          </a:p>
        </p:txBody>
      </p:sp>
      <p:sp>
        <p:nvSpPr>
          <p:cNvPr id="667664" name="Rectangle 16">
            <a:extLst>
              <a:ext uri="{FF2B5EF4-FFF2-40B4-BE49-F238E27FC236}">
                <a16:creationId xmlns:a16="http://schemas.microsoft.com/office/drawing/2014/main" id="{EAD979B8-593E-4250-ADA0-78030FF7AE64}"/>
              </a:ext>
            </a:extLst>
          </p:cNvPr>
          <p:cNvSpPr>
            <a:spLocks noChangeArrowheads="1"/>
          </p:cNvSpPr>
          <p:nvPr/>
        </p:nvSpPr>
        <p:spPr bwMode="auto">
          <a:xfrm>
            <a:off x="4841875" y="3878263"/>
            <a:ext cx="4140200" cy="25638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微软雅黑" panose="020B0503020204020204" pitchFamily="34" charset="-122"/>
                <a:ea typeface="微软雅黑" panose="020B0503020204020204" pitchFamily="34" charset="-122"/>
              </a:rPr>
              <a:t>long caller ( ) </a:t>
            </a:r>
          </a:p>
          <a:p>
            <a:r>
              <a:rPr lang="en-US" altLang="zh-CN">
                <a:latin typeface="微软雅黑" panose="020B0503020204020204" pitchFamily="34" charset="-122"/>
                <a:ea typeface="微软雅黑" panose="020B0503020204020204" pitchFamily="34" charset="-122"/>
              </a:rPr>
              <a:t>{ </a:t>
            </a:r>
          </a:p>
          <a:p>
            <a:r>
              <a:rPr lang="en-US" altLang="zh-CN">
                <a:latin typeface="微软雅黑" panose="020B0503020204020204" pitchFamily="34" charset="-122"/>
                <a:ea typeface="微软雅黑" panose="020B0503020204020204" pitchFamily="34" charset="-122"/>
              </a:rPr>
              <a:t>    char a=1</a:t>
            </a:r>
            <a:r>
              <a:rPr lang="zh-CN" altLang="en-US">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short b=2</a:t>
            </a:r>
            <a:r>
              <a:rPr lang="zh-CN" altLang="en-US">
                <a:latin typeface="微软雅黑" panose="020B0503020204020204" pitchFamily="34" charset="-122"/>
                <a:ea typeface="微软雅黑" panose="020B0503020204020204" pitchFamily="34" charset="-122"/>
              </a:rPr>
              <a:t>；</a:t>
            </a:r>
          </a:p>
          <a:p>
            <a:r>
              <a:rPr lang="zh-CN" altLang="en-US">
                <a:latin typeface="微软雅黑" panose="020B0503020204020204" pitchFamily="34" charset="-122"/>
                <a:ea typeface="微软雅黑" panose="020B0503020204020204" pitchFamily="34" charset="-122"/>
              </a:rPr>
              <a:t>    </a:t>
            </a:r>
            <a:r>
              <a:rPr lang="en-US" altLang="zh-CN">
                <a:latin typeface="微软雅黑" panose="020B0503020204020204" pitchFamily="34" charset="-122"/>
                <a:ea typeface="微软雅黑" panose="020B0503020204020204" pitchFamily="34" charset="-122"/>
              </a:rPr>
              <a:t>int c=3</a:t>
            </a:r>
            <a:r>
              <a:rPr lang="zh-CN" altLang="en-US">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long d=4</a:t>
            </a:r>
            <a:r>
              <a:rPr lang="zh-CN" altLang="en-US">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test(a, &amp;a, b, &amp;b, c, &amp;c, d, &amp;d);</a:t>
            </a:r>
          </a:p>
          <a:p>
            <a:r>
              <a:rPr lang="en-US" altLang="zh-CN">
                <a:latin typeface="微软雅黑" panose="020B0503020204020204" pitchFamily="34" charset="-122"/>
                <a:ea typeface="微软雅黑" panose="020B0503020204020204" pitchFamily="34" charset="-122"/>
              </a:rPr>
              <a:t>    </a:t>
            </a:r>
            <a:r>
              <a:rPr lang="en-US" altLang="zh-CN">
                <a:solidFill>
                  <a:srgbClr val="FF3300"/>
                </a:solidFill>
                <a:latin typeface="微软雅黑" panose="020B0503020204020204" pitchFamily="34" charset="-122"/>
                <a:ea typeface="微软雅黑" panose="020B0503020204020204" pitchFamily="34" charset="-122"/>
              </a:rPr>
              <a:t>return  a*b+c*d;</a:t>
            </a:r>
          </a:p>
          <a:p>
            <a:r>
              <a:rPr lang="en-US" altLang="zh-CN">
                <a:latin typeface="微软雅黑" panose="020B0503020204020204" pitchFamily="34" charset="-122"/>
                <a:ea typeface="微软雅黑" panose="020B0503020204020204" pitchFamily="34" charset="-122"/>
              </a:rPr>
              <a:t>}</a:t>
            </a:r>
          </a:p>
        </p:txBody>
      </p:sp>
      <p:pic>
        <p:nvPicPr>
          <p:cNvPr id="667665" name="Picture 17">
            <a:extLst>
              <a:ext uri="{FF2B5EF4-FFF2-40B4-BE49-F238E27FC236}">
                <a16:creationId xmlns:a16="http://schemas.microsoft.com/office/drawing/2014/main" id="{7D8AFF30-9E97-4954-94CA-549FF3DF1E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7063" y="1628775"/>
            <a:ext cx="4706937" cy="1935163"/>
          </a:xfrm>
          <a:prstGeom prst="rect">
            <a:avLst/>
          </a:prstGeom>
          <a:noFill/>
          <a:extLst>
            <a:ext uri="{909E8E84-426E-40DD-AFC4-6F175D3DCCD1}">
              <a14:hiddenFill xmlns:a14="http://schemas.microsoft.com/office/drawing/2010/main">
                <a:solidFill>
                  <a:srgbClr val="FFFFFF"/>
                </a:solidFill>
              </a14:hiddenFill>
            </a:ext>
          </a:extLst>
        </p:spPr>
      </p:pic>
      <p:sp>
        <p:nvSpPr>
          <p:cNvPr id="667666" name="Text Box 18">
            <a:extLst>
              <a:ext uri="{FF2B5EF4-FFF2-40B4-BE49-F238E27FC236}">
                <a16:creationId xmlns:a16="http://schemas.microsoft.com/office/drawing/2014/main" id="{0727E746-1433-4478-9DCB-187FD95F0619}"/>
              </a:ext>
            </a:extLst>
          </p:cNvPr>
          <p:cNvSpPr txBox="1">
            <a:spLocks noChangeArrowheads="1"/>
          </p:cNvSpPr>
          <p:nvPr/>
        </p:nvSpPr>
        <p:spPr bwMode="auto">
          <a:xfrm>
            <a:off x="4392613" y="819150"/>
            <a:ext cx="4186237" cy="7318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200">
                <a:solidFill>
                  <a:srgbClr val="FF3300"/>
                </a:solidFill>
                <a:latin typeface="微软雅黑" panose="020B0503020204020204" pitchFamily="34" charset="-122"/>
                <a:ea typeface="微软雅黑" panose="020B0503020204020204" pitchFamily="34" charset="-122"/>
              </a:rPr>
              <a:t>    </a:t>
            </a:r>
            <a:r>
              <a:rPr lang="zh-CN" altLang="en-US" sz="2000">
                <a:solidFill>
                  <a:srgbClr val="3333CC"/>
                </a:solidFill>
                <a:latin typeface="微软雅黑" panose="020B0503020204020204" pitchFamily="34" charset="-122"/>
                <a:ea typeface="微软雅黑" panose="020B0503020204020204" pitchFamily="34" charset="-122"/>
              </a:rPr>
              <a:t>执行</a:t>
            </a:r>
            <a:r>
              <a:rPr lang="en-US" altLang="zh-CN" sz="2000">
                <a:solidFill>
                  <a:srgbClr val="3333CC"/>
                </a:solidFill>
                <a:latin typeface="微软雅黑" panose="020B0503020204020204" pitchFamily="34" charset="-122"/>
                <a:ea typeface="微软雅黑" panose="020B0503020204020204" pitchFamily="34" charset="-122"/>
              </a:rPr>
              <a:t>test</a:t>
            </a:r>
            <a:r>
              <a:rPr lang="zh-CN" altLang="en-US" sz="2000">
                <a:solidFill>
                  <a:srgbClr val="3333CC"/>
                </a:solidFill>
                <a:latin typeface="微软雅黑" panose="020B0503020204020204" pitchFamily="34" charset="-122"/>
                <a:ea typeface="微软雅黑" panose="020B0503020204020204" pitchFamily="34" charset="-122"/>
              </a:rPr>
              <a:t>的</a:t>
            </a:r>
            <a:r>
              <a:rPr lang="en-US" altLang="zh-CN" sz="2000">
                <a:solidFill>
                  <a:srgbClr val="FF3300"/>
                </a:solidFill>
                <a:latin typeface="微软雅黑" panose="020B0503020204020204" pitchFamily="34" charset="-122"/>
                <a:ea typeface="微软雅黑" panose="020B0503020204020204" pitchFamily="34" charset="-122"/>
              </a:rPr>
              <a:t>ret</a:t>
            </a:r>
            <a:r>
              <a:rPr lang="zh-CN" altLang="en-US" sz="2000">
                <a:solidFill>
                  <a:srgbClr val="FF3300"/>
                </a:solidFill>
                <a:latin typeface="微软雅黑" panose="020B0503020204020204" pitchFamily="34" charset="-122"/>
                <a:ea typeface="微软雅黑" panose="020B0503020204020204" pitchFamily="34" charset="-122"/>
              </a:rPr>
              <a:t>指令后</a:t>
            </a:r>
            <a:r>
              <a:rPr lang="zh-CN" altLang="en-US" sz="2000">
                <a:solidFill>
                  <a:srgbClr val="3333CC"/>
                </a:solidFill>
                <a:latin typeface="微软雅黑" panose="020B0503020204020204" pitchFamily="34" charset="-122"/>
                <a:ea typeface="微软雅黑" panose="020B0503020204020204" pitchFamily="34" charset="-122"/>
              </a:rPr>
              <a:t>，栈中的状态如何？</a:t>
            </a:r>
          </a:p>
        </p:txBody>
      </p:sp>
      <p:pic>
        <p:nvPicPr>
          <p:cNvPr id="667670" name="Picture 22">
            <a:extLst>
              <a:ext uri="{FF2B5EF4-FFF2-40B4-BE49-F238E27FC236}">
                <a16:creationId xmlns:a16="http://schemas.microsoft.com/office/drawing/2014/main" id="{FD9C082A-5182-40EE-95DB-836AAA4CDC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 y="1268413"/>
            <a:ext cx="4095750" cy="3151187"/>
          </a:xfrm>
          <a:prstGeom prst="rect">
            <a:avLst/>
          </a:prstGeom>
          <a:noFill/>
          <a:extLst>
            <a:ext uri="{909E8E84-426E-40DD-AFC4-6F175D3DCCD1}">
              <a14:hiddenFill xmlns:a14="http://schemas.microsoft.com/office/drawing/2010/main">
                <a:solidFill>
                  <a:srgbClr val="FFFFFF"/>
                </a:solidFill>
              </a14:hiddenFill>
            </a:ext>
          </a:extLst>
        </p:spPr>
      </p:pic>
      <p:sp>
        <p:nvSpPr>
          <p:cNvPr id="667671" name="Rectangle 23">
            <a:extLst>
              <a:ext uri="{FF2B5EF4-FFF2-40B4-BE49-F238E27FC236}">
                <a16:creationId xmlns:a16="http://schemas.microsoft.com/office/drawing/2014/main" id="{68A67477-BE38-461E-9A07-4F51110D79F7}"/>
              </a:ext>
            </a:extLst>
          </p:cNvPr>
          <p:cNvSpPr>
            <a:spLocks noChangeArrowheads="1"/>
          </p:cNvSpPr>
          <p:nvPr/>
        </p:nvSpPr>
        <p:spPr bwMode="auto">
          <a:xfrm>
            <a:off x="206375" y="1223963"/>
            <a:ext cx="3421063" cy="990600"/>
          </a:xfrm>
          <a:prstGeom prst="rect">
            <a:avLst/>
          </a:prstGeom>
          <a:solidFill>
            <a:srgbClr val="0000FF">
              <a:alpha val="14999"/>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7672" name="Rectangle 24">
            <a:extLst>
              <a:ext uri="{FF2B5EF4-FFF2-40B4-BE49-F238E27FC236}">
                <a16:creationId xmlns:a16="http://schemas.microsoft.com/office/drawing/2014/main" id="{8F064342-46D0-474C-80DD-9FC9F04A0E57}"/>
              </a:ext>
            </a:extLst>
          </p:cNvPr>
          <p:cNvSpPr>
            <a:spLocks noChangeArrowheads="1"/>
          </p:cNvSpPr>
          <p:nvPr/>
        </p:nvSpPr>
        <p:spPr bwMode="auto">
          <a:xfrm>
            <a:off x="206375" y="2214563"/>
            <a:ext cx="3421063" cy="990600"/>
          </a:xfrm>
          <a:prstGeom prst="rect">
            <a:avLst/>
          </a:prstGeom>
          <a:solidFill>
            <a:srgbClr val="FF0000">
              <a:alpha val="14999"/>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7673" name="Line 25">
            <a:extLst>
              <a:ext uri="{FF2B5EF4-FFF2-40B4-BE49-F238E27FC236}">
                <a16:creationId xmlns:a16="http://schemas.microsoft.com/office/drawing/2014/main" id="{224E5481-7418-49DE-8377-680AB81CF38F}"/>
              </a:ext>
            </a:extLst>
          </p:cNvPr>
          <p:cNvSpPr>
            <a:spLocks noChangeShapeType="1"/>
          </p:cNvSpPr>
          <p:nvPr/>
        </p:nvSpPr>
        <p:spPr bwMode="auto">
          <a:xfrm>
            <a:off x="3581400" y="1898650"/>
            <a:ext cx="3195638" cy="3960813"/>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7675" name="Line 27">
            <a:extLst>
              <a:ext uri="{FF2B5EF4-FFF2-40B4-BE49-F238E27FC236}">
                <a16:creationId xmlns:a16="http://schemas.microsoft.com/office/drawing/2014/main" id="{5E53A3E6-043A-4BC7-AFA5-FAFA0E10951C}"/>
              </a:ext>
            </a:extLst>
          </p:cNvPr>
          <p:cNvSpPr>
            <a:spLocks noChangeShapeType="1"/>
          </p:cNvSpPr>
          <p:nvPr/>
        </p:nvSpPr>
        <p:spPr bwMode="auto">
          <a:xfrm>
            <a:off x="3627438" y="2663825"/>
            <a:ext cx="2609850" cy="3195638"/>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7676" name="Rectangle 28">
            <a:extLst>
              <a:ext uri="{FF2B5EF4-FFF2-40B4-BE49-F238E27FC236}">
                <a16:creationId xmlns:a16="http://schemas.microsoft.com/office/drawing/2014/main" id="{85127797-5D2C-40AB-8A51-67E48E86E606}"/>
              </a:ext>
            </a:extLst>
          </p:cNvPr>
          <p:cNvSpPr>
            <a:spLocks noChangeArrowheads="1"/>
          </p:cNvSpPr>
          <p:nvPr/>
        </p:nvSpPr>
        <p:spPr bwMode="auto">
          <a:xfrm>
            <a:off x="206375" y="3203575"/>
            <a:ext cx="3779838" cy="630238"/>
          </a:xfrm>
          <a:prstGeom prst="rect">
            <a:avLst/>
          </a:prstGeom>
          <a:solidFill>
            <a:srgbClr val="00FF00">
              <a:alpha val="14999"/>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7677" name="Line 29">
            <a:extLst>
              <a:ext uri="{FF2B5EF4-FFF2-40B4-BE49-F238E27FC236}">
                <a16:creationId xmlns:a16="http://schemas.microsoft.com/office/drawing/2014/main" id="{8EB84CCF-D908-4A33-9E8E-477088345A06}"/>
              </a:ext>
            </a:extLst>
          </p:cNvPr>
          <p:cNvSpPr>
            <a:spLocks noChangeShapeType="1"/>
          </p:cNvSpPr>
          <p:nvPr/>
        </p:nvSpPr>
        <p:spPr bwMode="auto">
          <a:xfrm>
            <a:off x="3986213" y="3654425"/>
            <a:ext cx="2565400" cy="2249488"/>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7678" name="Rectangle 30">
            <a:extLst>
              <a:ext uri="{FF2B5EF4-FFF2-40B4-BE49-F238E27FC236}">
                <a16:creationId xmlns:a16="http://schemas.microsoft.com/office/drawing/2014/main" id="{481BA3A4-CC76-4472-AF7D-4C04D6CEE1EA}"/>
              </a:ext>
            </a:extLst>
          </p:cNvPr>
          <p:cNvSpPr>
            <a:spLocks noChangeArrowheads="1"/>
          </p:cNvSpPr>
          <p:nvPr/>
        </p:nvSpPr>
        <p:spPr bwMode="auto">
          <a:xfrm>
            <a:off x="250825" y="3833813"/>
            <a:ext cx="2789238" cy="314325"/>
          </a:xfrm>
          <a:prstGeom prst="rect">
            <a:avLst/>
          </a:prstGeom>
          <a:solidFill>
            <a:srgbClr val="FFFF00">
              <a:alpha val="28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667681" name="Group 33">
            <a:extLst>
              <a:ext uri="{FF2B5EF4-FFF2-40B4-BE49-F238E27FC236}">
                <a16:creationId xmlns:a16="http://schemas.microsoft.com/office/drawing/2014/main" id="{18D6A9FE-7A2F-4066-888D-54F9BE0BB88F}"/>
              </a:ext>
            </a:extLst>
          </p:cNvPr>
          <p:cNvGrpSpPr>
            <a:grpSpLocks/>
          </p:cNvGrpSpPr>
          <p:nvPr/>
        </p:nvGrpSpPr>
        <p:grpSpPr bwMode="auto">
          <a:xfrm>
            <a:off x="2141538" y="4103688"/>
            <a:ext cx="2205037" cy="712787"/>
            <a:chOff x="1349" y="2585"/>
            <a:chExt cx="1389" cy="449"/>
          </a:xfrm>
        </p:grpSpPr>
        <p:sp>
          <p:nvSpPr>
            <p:cNvPr id="667679" name="Text Box 31">
              <a:extLst>
                <a:ext uri="{FF2B5EF4-FFF2-40B4-BE49-F238E27FC236}">
                  <a16:creationId xmlns:a16="http://schemas.microsoft.com/office/drawing/2014/main" id="{E67911DF-9E41-46BE-8BC7-7A9867BEBCC2}"/>
                </a:ext>
              </a:extLst>
            </p:cNvPr>
            <p:cNvSpPr txBox="1">
              <a:spLocks noChangeArrowheads="1"/>
            </p:cNvSpPr>
            <p:nvPr/>
          </p:nvSpPr>
          <p:spPr bwMode="auto">
            <a:xfrm>
              <a:off x="1349" y="2784"/>
              <a:ext cx="1389"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FF3300"/>
                  </a:solidFill>
                  <a:latin typeface="微软雅黑" panose="020B0503020204020204" pitchFamily="34" charset="-122"/>
                  <a:ea typeface="微软雅黑" panose="020B0503020204020204" pitchFamily="34" charset="-122"/>
                </a:rPr>
                <a:t>释放</a:t>
              </a:r>
              <a:r>
                <a:rPr lang="en-US" altLang="zh-CN" sz="2000">
                  <a:solidFill>
                    <a:srgbClr val="FF3300"/>
                  </a:solidFill>
                  <a:latin typeface="微软雅黑" panose="020B0503020204020204" pitchFamily="34" charset="-122"/>
                  <a:ea typeface="微软雅黑" panose="020B0503020204020204" pitchFamily="34" charset="-122"/>
                </a:rPr>
                <a:t>caller</a:t>
              </a:r>
              <a:r>
                <a:rPr lang="zh-CN" altLang="en-US" sz="2000">
                  <a:solidFill>
                    <a:srgbClr val="FF3300"/>
                  </a:solidFill>
                  <a:latin typeface="微软雅黑" panose="020B0503020204020204" pitchFamily="34" charset="-122"/>
                  <a:ea typeface="微软雅黑" panose="020B0503020204020204" pitchFamily="34" charset="-122"/>
                </a:rPr>
                <a:t>的栈帧</a:t>
              </a:r>
            </a:p>
          </p:txBody>
        </p:sp>
        <p:sp>
          <p:nvSpPr>
            <p:cNvPr id="667680" name="Line 32">
              <a:extLst>
                <a:ext uri="{FF2B5EF4-FFF2-40B4-BE49-F238E27FC236}">
                  <a16:creationId xmlns:a16="http://schemas.microsoft.com/office/drawing/2014/main" id="{7392CBC9-73A0-41F5-B94B-C719AAE14A29}"/>
                </a:ext>
              </a:extLst>
            </p:cNvPr>
            <p:cNvSpPr>
              <a:spLocks noChangeShapeType="1"/>
            </p:cNvSpPr>
            <p:nvPr/>
          </p:nvSpPr>
          <p:spPr bwMode="auto">
            <a:xfrm>
              <a:off x="1859" y="2585"/>
              <a:ext cx="312" cy="227"/>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667684" name="Group 36">
            <a:extLst>
              <a:ext uri="{FF2B5EF4-FFF2-40B4-BE49-F238E27FC236}">
                <a16:creationId xmlns:a16="http://schemas.microsoft.com/office/drawing/2014/main" id="{789A1D6A-4B59-48EB-BA01-0FF095CBEC48}"/>
              </a:ext>
            </a:extLst>
          </p:cNvPr>
          <p:cNvGrpSpPr>
            <a:grpSpLocks/>
          </p:cNvGrpSpPr>
          <p:nvPr/>
        </p:nvGrpSpPr>
        <p:grpSpPr bwMode="auto">
          <a:xfrm>
            <a:off x="522288" y="4373563"/>
            <a:ext cx="3149600" cy="1862137"/>
            <a:chOff x="329" y="2755"/>
            <a:chExt cx="1984" cy="1173"/>
          </a:xfrm>
        </p:grpSpPr>
        <p:sp>
          <p:nvSpPr>
            <p:cNvPr id="667682" name="Text Box 34">
              <a:extLst>
                <a:ext uri="{FF2B5EF4-FFF2-40B4-BE49-F238E27FC236}">
                  <a16:creationId xmlns:a16="http://schemas.microsoft.com/office/drawing/2014/main" id="{4C64BD39-43A1-46C7-AE68-B2BFFA372B6A}"/>
                </a:ext>
              </a:extLst>
            </p:cNvPr>
            <p:cNvSpPr txBox="1">
              <a:spLocks noChangeArrowheads="1"/>
            </p:cNvSpPr>
            <p:nvPr/>
          </p:nvSpPr>
          <p:spPr bwMode="auto">
            <a:xfrm>
              <a:off x="329" y="3237"/>
              <a:ext cx="1984" cy="6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latin typeface="微软雅黑" panose="020B0503020204020204" pitchFamily="34" charset="-122"/>
                  <a:ea typeface="微软雅黑" panose="020B0503020204020204" pitchFamily="34" charset="-122"/>
                </a:rPr>
                <a:t>     </a:t>
              </a:r>
              <a:r>
                <a:rPr lang="zh-CN" altLang="en-US" sz="2200">
                  <a:solidFill>
                    <a:srgbClr val="FF3300"/>
                  </a:solidFill>
                  <a:latin typeface="微软雅黑" panose="020B0503020204020204" pitchFamily="34" charset="-122"/>
                  <a:ea typeface="微软雅黑" panose="020B0503020204020204" pitchFamily="34" charset="-122"/>
                </a:rPr>
                <a:t>执行到</a:t>
              </a:r>
              <a:r>
                <a:rPr lang="en-US" altLang="zh-CN" sz="2200">
                  <a:solidFill>
                    <a:srgbClr val="FF3300"/>
                  </a:solidFill>
                  <a:latin typeface="微软雅黑" panose="020B0503020204020204" pitchFamily="34" charset="-122"/>
                  <a:ea typeface="微软雅黑" panose="020B0503020204020204" pitchFamily="34" charset="-122"/>
                </a:rPr>
                <a:t>ret</a:t>
              </a:r>
              <a:r>
                <a:rPr lang="zh-CN" altLang="en-US" sz="2200">
                  <a:solidFill>
                    <a:srgbClr val="FF3300"/>
                  </a:solidFill>
                  <a:latin typeface="微软雅黑" panose="020B0503020204020204" pitchFamily="34" charset="-122"/>
                  <a:ea typeface="微软雅黑" panose="020B0503020204020204" pitchFamily="34" charset="-122"/>
                </a:rPr>
                <a:t>指令时，</a:t>
              </a:r>
              <a:r>
                <a:rPr lang="en-US" altLang="zh-CN" sz="2200">
                  <a:solidFill>
                    <a:srgbClr val="FF3300"/>
                  </a:solidFill>
                  <a:latin typeface="微软雅黑" panose="020B0503020204020204" pitchFamily="34" charset="-122"/>
                  <a:ea typeface="微软雅黑" panose="020B0503020204020204" pitchFamily="34" charset="-122"/>
                </a:rPr>
                <a:t>RSP</a:t>
              </a:r>
              <a:r>
                <a:rPr lang="zh-CN" altLang="en-US" sz="2200">
                  <a:solidFill>
                    <a:srgbClr val="FF3300"/>
                  </a:solidFill>
                  <a:latin typeface="微软雅黑" panose="020B0503020204020204" pitchFamily="34" charset="-122"/>
                  <a:ea typeface="微软雅黑" panose="020B0503020204020204" pitchFamily="34" charset="-122"/>
                </a:rPr>
                <a:t>指向调用</a:t>
              </a:r>
              <a:r>
                <a:rPr lang="en-US" altLang="zh-CN" sz="2200">
                  <a:solidFill>
                    <a:srgbClr val="FF3300"/>
                  </a:solidFill>
                  <a:latin typeface="微软雅黑" panose="020B0503020204020204" pitchFamily="34" charset="-122"/>
                  <a:ea typeface="微软雅黑" panose="020B0503020204020204" pitchFamily="34" charset="-122"/>
                </a:rPr>
                <a:t>caller</a:t>
              </a:r>
              <a:r>
                <a:rPr lang="zh-CN" altLang="en-US" sz="2200">
                  <a:solidFill>
                    <a:srgbClr val="FF3300"/>
                  </a:solidFill>
                  <a:latin typeface="微软雅黑" panose="020B0503020204020204" pitchFamily="34" charset="-122"/>
                  <a:ea typeface="微软雅黑" panose="020B0503020204020204" pitchFamily="34" charset="-122"/>
                </a:rPr>
                <a:t>函数时保存的返回值</a:t>
              </a:r>
            </a:p>
          </p:txBody>
        </p:sp>
        <p:sp>
          <p:nvSpPr>
            <p:cNvPr id="667683" name="Line 35">
              <a:extLst>
                <a:ext uri="{FF2B5EF4-FFF2-40B4-BE49-F238E27FC236}">
                  <a16:creationId xmlns:a16="http://schemas.microsoft.com/office/drawing/2014/main" id="{D9FD9EA6-80F1-43EB-A028-65BF2E335C8F}"/>
                </a:ext>
              </a:extLst>
            </p:cNvPr>
            <p:cNvSpPr>
              <a:spLocks noChangeShapeType="1"/>
            </p:cNvSpPr>
            <p:nvPr/>
          </p:nvSpPr>
          <p:spPr bwMode="auto">
            <a:xfrm>
              <a:off x="385" y="2755"/>
              <a:ext cx="596" cy="482"/>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667685" name="Text Box 37">
            <a:extLst>
              <a:ext uri="{FF2B5EF4-FFF2-40B4-BE49-F238E27FC236}">
                <a16:creationId xmlns:a16="http://schemas.microsoft.com/office/drawing/2014/main" id="{92E03731-BE67-4A67-B32D-AE45293D21EA}"/>
              </a:ext>
            </a:extLst>
          </p:cNvPr>
          <p:cNvSpPr txBox="1">
            <a:spLocks noChangeArrowheads="1"/>
          </p:cNvSpPr>
          <p:nvPr/>
        </p:nvSpPr>
        <p:spPr bwMode="auto">
          <a:xfrm>
            <a:off x="296863" y="819150"/>
            <a:ext cx="2205037"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solidFill>
                  <a:srgbClr val="FF3300"/>
                </a:solidFill>
                <a:latin typeface="微软雅黑" panose="020B0503020204020204" pitchFamily="34" charset="-122"/>
                <a:ea typeface="微软雅黑" panose="020B0503020204020204" pitchFamily="34" charset="-122"/>
              </a:rPr>
              <a:t>从第</a:t>
            </a:r>
            <a:r>
              <a:rPr lang="en-US" altLang="zh-CN">
                <a:solidFill>
                  <a:srgbClr val="FF3300"/>
                </a:solidFill>
                <a:latin typeface="微软雅黑" panose="020B0503020204020204" pitchFamily="34" charset="-122"/>
                <a:ea typeface="微软雅黑" panose="020B0503020204020204" pitchFamily="34" charset="-122"/>
              </a:rPr>
              <a:t>16</a:t>
            </a:r>
            <a:r>
              <a:rPr lang="zh-CN" altLang="en-US">
                <a:solidFill>
                  <a:srgbClr val="FF3300"/>
                </a:solidFill>
                <a:latin typeface="微软雅黑" panose="020B0503020204020204" pitchFamily="34" charset="-122"/>
                <a:ea typeface="微软雅黑" panose="020B0503020204020204" pitchFamily="34" charset="-122"/>
              </a:rPr>
              <a:t>条指令开始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7666"/>
                                        </p:tgtEl>
                                        <p:attrNameLst>
                                          <p:attrName>style.visibility</p:attrName>
                                        </p:attrNameLst>
                                      </p:cBhvr>
                                      <p:to>
                                        <p:strVal val="visible"/>
                                      </p:to>
                                    </p:set>
                                    <p:animEffect transition="in" filter="blinds(horizontal)">
                                      <p:cBhvr>
                                        <p:cTn id="7" dur="500"/>
                                        <p:tgtEl>
                                          <p:spTgt spid="6676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67665"/>
                                        </p:tgtEl>
                                        <p:attrNameLst>
                                          <p:attrName>style.visibility</p:attrName>
                                        </p:attrNameLst>
                                      </p:cBhvr>
                                      <p:to>
                                        <p:strVal val="visible"/>
                                      </p:to>
                                    </p:set>
                                    <p:animEffect transition="in" filter="blinds(horizontal)">
                                      <p:cBhvr>
                                        <p:cTn id="12" dur="500"/>
                                        <p:tgtEl>
                                          <p:spTgt spid="6676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67685"/>
                                        </p:tgtEl>
                                        <p:attrNameLst>
                                          <p:attrName>style.visibility</p:attrName>
                                        </p:attrNameLst>
                                      </p:cBhvr>
                                      <p:to>
                                        <p:strVal val="visible"/>
                                      </p:to>
                                    </p:set>
                                    <p:animEffect transition="in" filter="blinds(horizontal)">
                                      <p:cBhvr>
                                        <p:cTn id="17" dur="500"/>
                                        <p:tgtEl>
                                          <p:spTgt spid="6676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67671"/>
                                        </p:tgtEl>
                                        <p:attrNameLst>
                                          <p:attrName>style.visibility</p:attrName>
                                        </p:attrNameLst>
                                      </p:cBhvr>
                                      <p:to>
                                        <p:strVal val="visible"/>
                                      </p:to>
                                    </p:set>
                                    <p:animEffect transition="in" filter="blinds(horizontal)">
                                      <p:cBhvr>
                                        <p:cTn id="22" dur="500"/>
                                        <p:tgtEl>
                                          <p:spTgt spid="6676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67673"/>
                                        </p:tgtEl>
                                        <p:attrNameLst>
                                          <p:attrName>style.visibility</p:attrName>
                                        </p:attrNameLst>
                                      </p:cBhvr>
                                      <p:to>
                                        <p:strVal val="visible"/>
                                      </p:to>
                                    </p:set>
                                    <p:animEffect transition="in" filter="blinds(horizontal)">
                                      <p:cBhvr>
                                        <p:cTn id="27" dur="500"/>
                                        <p:tgtEl>
                                          <p:spTgt spid="66767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67672"/>
                                        </p:tgtEl>
                                        <p:attrNameLst>
                                          <p:attrName>style.visibility</p:attrName>
                                        </p:attrNameLst>
                                      </p:cBhvr>
                                      <p:to>
                                        <p:strVal val="visible"/>
                                      </p:to>
                                    </p:set>
                                    <p:animEffect transition="in" filter="blinds(horizontal)">
                                      <p:cBhvr>
                                        <p:cTn id="32" dur="500"/>
                                        <p:tgtEl>
                                          <p:spTgt spid="66767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67675"/>
                                        </p:tgtEl>
                                        <p:attrNameLst>
                                          <p:attrName>style.visibility</p:attrName>
                                        </p:attrNameLst>
                                      </p:cBhvr>
                                      <p:to>
                                        <p:strVal val="visible"/>
                                      </p:to>
                                    </p:set>
                                    <p:animEffect transition="in" filter="blinds(horizontal)">
                                      <p:cBhvr>
                                        <p:cTn id="37" dur="500"/>
                                        <p:tgtEl>
                                          <p:spTgt spid="66767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67676"/>
                                        </p:tgtEl>
                                        <p:attrNameLst>
                                          <p:attrName>style.visibility</p:attrName>
                                        </p:attrNameLst>
                                      </p:cBhvr>
                                      <p:to>
                                        <p:strVal val="visible"/>
                                      </p:to>
                                    </p:set>
                                    <p:animEffect transition="in" filter="blinds(horizontal)">
                                      <p:cBhvr>
                                        <p:cTn id="42" dur="500"/>
                                        <p:tgtEl>
                                          <p:spTgt spid="66767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667677"/>
                                        </p:tgtEl>
                                        <p:attrNameLst>
                                          <p:attrName>style.visibility</p:attrName>
                                        </p:attrNameLst>
                                      </p:cBhvr>
                                      <p:to>
                                        <p:strVal val="visible"/>
                                      </p:to>
                                    </p:set>
                                    <p:animEffect transition="in" filter="blinds(horizontal)">
                                      <p:cBhvr>
                                        <p:cTn id="47" dur="500"/>
                                        <p:tgtEl>
                                          <p:spTgt spid="66767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667678"/>
                                        </p:tgtEl>
                                        <p:attrNameLst>
                                          <p:attrName>style.visibility</p:attrName>
                                        </p:attrNameLst>
                                      </p:cBhvr>
                                      <p:to>
                                        <p:strVal val="visible"/>
                                      </p:to>
                                    </p:set>
                                    <p:animEffect transition="in" filter="blinds(horizontal)">
                                      <p:cBhvr>
                                        <p:cTn id="52" dur="500"/>
                                        <p:tgtEl>
                                          <p:spTgt spid="66767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667681"/>
                                        </p:tgtEl>
                                        <p:attrNameLst>
                                          <p:attrName>style.visibility</p:attrName>
                                        </p:attrNameLst>
                                      </p:cBhvr>
                                      <p:to>
                                        <p:strVal val="visible"/>
                                      </p:to>
                                    </p:set>
                                    <p:animEffect transition="in" filter="blinds(horizontal)">
                                      <p:cBhvr>
                                        <p:cTn id="57" dur="500"/>
                                        <p:tgtEl>
                                          <p:spTgt spid="66768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667684"/>
                                        </p:tgtEl>
                                        <p:attrNameLst>
                                          <p:attrName>style.visibility</p:attrName>
                                        </p:attrNameLst>
                                      </p:cBhvr>
                                      <p:to>
                                        <p:strVal val="visible"/>
                                      </p:to>
                                    </p:set>
                                    <p:animEffect transition="in" filter="blinds(horizontal)">
                                      <p:cBhvr>
                                        <p:cTn id="62" dur="500"/>
                                        <p:tgtEl>
                                          <p:spTgt spid="667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7666" grpId="0"/>
      <p:bldP spid="66768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a:extLst>
              <a:ext uri="{FF2B5EF4-FFF2-40B4-BE49-F238E27FC236}">
                <a16:creationId xmlns:a16="http://schemas.microsoft.com/office/drawing/2014/main" id="{2E22C692-FB77-4594-B430-D8596B819221}"/>
              </a:ext>
            </a:extLst>
          </p:cNvPr>
          <p:cNvSpPr>
            <a:spLocks noGrp="1" noChangeArrowheads="1"/>
          </p:cNvSpPr>
          <p:nvPr>
            <p:ph type="title"/>
          </p:nvPr>
        </p:nvSpPr>
        <p:spPr>
          <a:xfrm>
            <a:off x="457200" y="98425"/>
            <a:ext cx="8229600" cy="561975"/>
          </a:xfrm>
        </p:spPr>
        <p:txBody>
          <a:bodyPr/>
          <a:lstStyle/>
          <a:p>
            <a:r>
              <a:rPr lang="zh-CN" altLang="en-US" sz="3600"/>
              <a:t>机器级指令</a:t>
            </a:r>
          </a:p>
        </p:txBody>
      </p:sp>
      <p:sp>
        <p:nvSpPr>
          <p:cNvPr id="599043" name="Rectangle 3">
            <a:extLst>
              <a:ext uri="{FF2B5EF4-FFF2-40B4-BE49-F238E27FC236}">
                <a16:creationId xmlns:a16="http://schemas.microsoft.com/office/drawing/2014/main" id="{107D310A-D5C1-4970-8566-2B17AB3D8EE5}"/>
              </a:ext>
            </a:extLst>
          </p:cNvPr>
          <p:cNvSpPr>
            <a:spLocks noGrp="1" noChangeArrowheads="1"/>
          </p:cNvSpPr>
          <p:nvPr>
            <p:ph type="body" idx="1"/>
          </p:nvPr>
        </p:nvSpPr>
        <p:spPr>
          <a:xfrm>
            <a:off x="250825" y="773113"/>
            <a:ext cx="8229600" cy="5788025"/>
          </a:xfrm>
        </p:spPr>
        <p:txBody>
          <a:bodyPr/>
          <a:lstStyle/>
          <a:p>
            <a:r>
              <a:rPr lang="zh-CN" altLang="en-US" sz="2200">
                <a:solidFill>
                  <a:srgbClr val="CC3300"/>
                </a:solidFill>
                <a:ea typeface="微软雅黑" panose="020B0503020204020204" pitchFamily="34" charset="-122"/>
              </a:rPr>
              <a:t>机器指令</a:t>
            </a:r>
            <a:r>
              <a:rPr lang="zh-CN" altLang="en-US" sz="2200">
                <a:ea typeface="微软雅黑" panose="020B0503020204020204" pitchFamily="34" charset="-122"/>
              </a:rPr>
              <a:t>和</a:t>
            </a:r>
            <a:r>
              <a:rPr lang="zh-CN" altLang="en-US" sz="2200">
                <a:solidFill>
                  <a:srgbClr val="CC3300"/>
                </a:solidFill>
                <a:ea typeface="微软雅黑" panose="020B0503020204020204" pitchFamily="34" charset="-122"/>
              </a:rPr>
              <a:t>汇编指令</a:t>
            </a:r>
            <a:r>
              <a:rPr lang="zh-CN" altLang="en-US" sz="2200">
                <a:ea typeface="微软雅黑" panose="020B0503020204020204" pitchFamily="34" charset="-122"/>
              </a:rPr>
              <a:t>一一对应，都是机器级指令</a:t>
            </a:r>
          </a:p>
          <a:p>
            <a:r>
              <a:rPr lang="zh-CN" altLang="en-US" sz="2200">
                <a:ea typeface="微软雅黑" panose="020B0503020204020204" pitchFamily="34" charset="-122"/>
              </a:rPr>
              <a:t>机器指令是一个</a:t>
            </a:r>
            <a:r>
              <a:rPr lang="en-US" altLang="zh-CN" sz="2200">
                <a:ea typeface="微软雅黑" panose="020B0503020204020204" pitchFamily="34" charset="-122"/>
              </a:rPr>
              <a:t>0/1</a:t>
            </a:r>
            <a:r>
              <a:rPr lang="zh-CN" altLang="en-US" sz="2200">
                <a:ea typeface="微软雅黑" panose="020B0503020204020204" pitchFamily="34" charset="-122"/>
              </a:rPr>
              <a:t>序列，由若干</a:t>
            </a:r>
            <a:r>
              <a:rPr lang="zh-CN" altLang="en-US" sz="2200">
                <a:solidFill>
                  <a:srgbClr val="FF0000"/>
                </a:solidFill>
                <a:ea typeface="微软雅黑" panose="020B0503020204020204" pitchFamily="34" charset="-122"/>
              </a:rPr>
              <a:t>字段</a:t>
            </a:r>
            <a:r>
              <a:rPr lang="zh-CN" altLang="en-US" sz="2200">
                <a:ea typeface="微软雅黑" panose="020B0503020204020204" pitchFamily="34" charset="-122"/>
              </a:rPr>
              <a:t>组成</a:t>
            </a:r>
          </a:p>
          <a:p>
            <a:endParaRPr lang="zh-CN" altLang="en-US" sz="2200">
              <a:ea typeface="微软雅黑" panose="020B0503020204020204" pitchFamily="34" charset="-122"/>
            </a:endParaRPr>
          </a:p>
          <a:p>
            <a:endParaRPr lang="zh-CN" altLang="en-US">
              <a:ea typeface="微软雅黑" panose="020B0503020204020204" pitchFamily="34" charset="-122"/>
            </a:endParaRPr>
          </a:p>
          <a:p>
            <a:endParaRPr lang="zh-CN" altLang="en-US">
              <a:ea typeface="微软雅黑" panose="020B0503020204020204" pitchFamily="34" charset="-122"/>
            </a:endParaRPr>
          </a:p>
          <a:p>
            <a:endParaRPr lang="zh-CN" altLang="en-US">
              <a:ea typeface="微软雅黑" panose="020B0503020204020204" pitchFamily="34" charset="-122"/>
            </a:endParaRPr>
          </a:p>
          <a:p>
            <a:r>
              <a:rPr lang="zh-CN" altLang="en-US" sz="2200">
                <a:ea typeface="微软雅黑" panose="020B0503020204020204" pitchFamily="34" charset="-122"/>
              </a:rPr>
              <a:t>汇编指令是机器指令的符号表示（</a:t>
            </a:r>
            <a:r>
              <a:rPr lang="zh-CN" altLang="en-US" sz="2200">
                <a:solidFill>
                  <a:srgbClr val="0000FF"/>
                </a:solidFill>
                <a:ea typeface="微软雅黑" panose="020B0503020204020204" pitchFamily="34" charset="-122"/>
              </a:rPr>
              <a:t>可能有不同的格式</a:t>
            </a:r>
            <a:r>
              <a:rPr lang="zh-CN" altLang="en-US" sz="2200">
                <a:ea typeface="微软雅黑" panose="020B0503020204020204" pitchFamily="34" charset="-122"/>
              </a:rPr>
              <a:t>）</a:t>
            </a:r>
          </a:p>
          <a:p>
            <a:endParaRPr lang="en-US" altLang="zh-CN" sz="2200">
              <a:ea typeface="微软雅黑" panose="020B0503020204020204" pitchFamily="34" charset="-122"/>
            </a:endParaRPr>
          </a:p>
          <a:p>
            <a:endParaRPr lang="en-US" altLang="zh-CN">
              <a:ea typeface="微软雅黑" panose="020B0503020204020204" pitchFamily="34" charset="-122"/>
            </a:endParaRPr>
          </a:p>
          <a:p>
            <a:pPr lvl="1">
              <a:buFontTx/>
              <a:buNone/>
            </a:pPr>
            <a:r>
              <a:rPr lang="en-US" altLang="zh-CN" sz="2200">
                <a:latin typeface="微软雅黑" panose="020B0503020204020204" pitchFamily="34" charset="-122"/>
                <a:ea typeface="微软雅黑" panose="020B0503020204020204" pitchFamily="34" charset="-122"/>
              </a:rPr>
              <a:t>mov</a:t>
            </a:r>
            <a:r>
              <a:rPr lang="zh-CN" altLang="en-US" sz="2200">
                <a:latin typeface="微软雅黑" panose="020B0503020204020204" pitchFamily="34" charset="-122"/>
                <a:ea typeface="微软雅黑" panose="020B0503020204020204" pitchFamily="34" charset="-122"/>
              </a:rPr>
              <a:t>、</a:t>
            </a:r>
            <a:r>
              <a:rPr lang="en-US" altLang="zh-CN" sz="2200">
                <a:latin typeface="微软雅黑" panose="020B0503020204020204" pitchFamily="34" charset="-122"/>
                <a:ea typeface="微软雅黑" panose="020B0503020204020204" pitchFamily="34" charset="-122"/>
              </a:rPr>
              <a:t>movb</a:t>
            </a:r>
            <a:r>
              <a:rPr lang="zh-CN" altLang="en-US" sz="2200">
                <a:latin typeface="微软雅黑" panose="020B0503020204020204" pitchFamily="34" charset="-122"/>
                <a:ea typeface="微软雅黑" panose="020B0503020204020204" pitchFamily="34" charset="-122"/>
              </a:rPr>
              <a:t>、</a:t>
            </a:r>
            <a:r>
              <a:rPr lang="en-US" altLang="zh-CN" sz="2200">
                <a:latin typeface="微软雅黑" panose="020B0503020204020204" pitchFamily="34" charset="-122"/>
                <a:ea typeface="微软雅黑" panose="020B0503020204020204" pitchFamily="34" charset="-122"/>
              </a:rPr>
              <a:t>bx</a:t>
            </a:r>
            <a:r>
              <a:rPr lang="zh-CN" altLang="en-US" sz="2200">
                <a:latin typeface="微软雅黑" panose="020B0503020204020204" pitchFamily="34" charset="-122"/>
                <a:ea typeface="微软雅黑" panose="020B0503020204020204" pitchFamily="34" charset="-122"/>
              </a:rPr>
              <a:t>、</a:t>
            </a:r>
            <a:r>
              <a:rPr lang="en-US" altLang="zh-CN" sz="2200">
                <a:latin typeface="微软雅黑" panose="020B0503020204020204" pitchFamily="34" charset="-122"/>
                <a:ea typeface="微软雅黑" panose="020B0503020204020204" pitchFamily="34" charset="-122"/>
              </a:rPr>
              <a:t>%bx</a:t>
            </a:r>
            <a:r>
              <a:rPr lang="zh-CN" altLang="en-US" sz="2200">
                <a:latin typeface="微软雅黑" panose="020B0503020204020204" pitchFamily="34" charset="-122"/>
                <a:ea typeface="微软雅黑" panose="020B0503020204020204" pitchFamily="34" charset="-122"/>
              </a:rPr>
              <a:t>等都是</a:t>
            </a:r>
            <a:r>
              <a:rPr lang="zh-CN" altLang="en-US" sz="2200">
                <a:solidFill>
                  <a:srgbClr val="FF0000"/>
                </a:solidFill>
                <a:latin typeface="微软雅黑" panose="020B0503020204020204" pitchFamily="34" charset="-122"/>
                <a:ea typeface="微软雅黑" panose="020B0503020204020204" pitchFamily="34" charset="-122"/>
              </a:rPr>
              <a:t>助记符</a:t>
            </a:r>
          </a:p>
          <a:p>
            <a:pPr lvl="1">
              <a:buFontTx/>
              <a:buNone/>
            </a:pPr>
            <a:r>
              <a:rPr lang="zh-CN" altLang="en-US" sz="2200">
                <a:solidFill>
                  <a:schemeClr val="tx1"/>
                </a:solidFill>
                <a:latin typeface="微软雅黑" panose="020B0503020204020204" pitchFamily="34" charset="-122"/>
                <a:ea typeface="微软雅黑" panose="020B0503020204020204" pitchFamily="34" charset="-122"/>
              </a:rPr>
              <a:t>指令的功能为：</a:t>
            </a:r>
            <a:r>
              <a:rPr lang="en-US" altLang="zh-CN" sz="2200">
                <a:solidFill>
                  <a:srgbClr val="007635"/>
                </a:solidFill>
                <a:latin typeface="微软雅黑" panose="020B0503020204020204" pitchFamily="34" charset="-122"/>
                <a:ea typeface="微软雅黑" panose="020B0503020204020204" pitchFamily="34" charset="-122"/>
              </a:rPr>
              <a:t>M[</a:t>
            </a:r>
            <a:r>
              <a:rPr lang="en-US" altLang="zh-CN" sz="2200">
                <a:solidFill>
                  <a:schemeClr val="tx1"/>
                </a:solidFill>
                <a:latin typeface="微软雅黑" panose="020B0503020204020204" pitchFamily="34" charset="-122"/>
                <a:ea typeface="微软雅黑" panose="020B0503020204020204" pitchFamily="34" charset="-122"/>
              </a:rPr>
              <a:t>R[bx]+R[di]-6</a:t>
            </a:r>
            <a:r>
              <a:rPr lang="en-US" altLang="zh-CN" sz="2200">
                <a:solidFill>
                  <a:srgbClr val="007635"/>
                </a:solidFill>
                <a:latin typeface="微软雅黑" panose="020B0503020204020204" pitchFamily="34" charset="-122"/>
                <a:ea typeface="微软雅黑" panose="020B0503020204020204" pitchFamily="34" charset="-122"/>
              </a:rPr>
              <a:t>]</a:t>
            </a:r>
            <a:r>
              <a:rPr lang="en-US" altLang="zh-CN" sz="2400">
                <a:solidFill>
                  <a:srgbClr val="007635"/>
                </a:solidFill>
                <a:latin typeface="微软雅黑" panose="020B0503020204020204" pitchFamily="34" charset="-122"/>
                <a:ea typeface="微软雅黑" panose="020B0503020204020204" pitchFamily="34" charset="-122"/>
              </a:rPr>
              <a:t>←</a:t>
            </a:r>
            <a:r>
              <a:rPr lang="en-US" altLang="zh-CN" sz="2200">
                <a:solidFill>
                  <a:srgbClr val="CC3300"/>
                </a:solidFill>
                <a:latin typeface="微软雅黑" panose="020B0503020204020204" pitchFamily="34" charset="-122"/>
                <a:ea typeface="微软雅黑" panose="020B0503020204020204" pitchFamily="34" charset="-122"/>
              </a:rPr>
              <a:t>R[cl]</a:t>
            </a:r>
            <a:r>
              <a:rPr lang="en-US" altLang="zh-CN" sz="2400">
                <a:solidFill>
                  <a:srgbClr val="CC3300"/>
                </a:solidFill>
                <a:latin typeface="微软雅黑" panose="020B0503020204020204" pitchFamily="34" charset="-122"/>
                <a:ea typeface="微软雅黑" panose="020B0503020204020204" pitchFamily="34" charset="-122"/>
              </a:rPr>
              <a:t> </a:t>
            </a:r>
            <a:endParaRPr lang="zh-CN" altLang="en-US" sz="2400">
              <a:solidFill>
                <a:srgbClr val="CC3300"/>
              </a:solidFill>
              <a:latin typeface="微软雅黑" panose="020B0503020204020204" pitchFamily="34" charset="-122"/>
              <a:ea typeface="微软雅黑" panose="020B0503020204020204" pitchFamily="34" charset="-122"/>
            </a:endParaRPr>
          </a:p>
        </p:txBody>
      </p:sp>
      <p:grpSp>
        <p:nvGrpSpPr>
          <p:cNvPr id="599058" name="Group 18">
            <a:extLst>
              <a:ext uri="{FF2B5EF4-FFF2-40B4-BE49-F238E27FC236}">
                <a16:creationId xmlns:a16="http://schemas.microsoft.com/office/drawing/2014/main" id="{9F93511B-7D07-46E1-BF20-CCE4CFB61ECD}"/>
              </a:ext>
            </a:extLst>
          </p:cNvPr>
          <p:cNvGrpSpPr>
            <a:grpSpLocks/>
          </p:cNvGrpSpPr>
          <p:nvPr/>
        </p:nvGrpSpPr>
        <p:grpSpPr bwMode="auto">
          <a:xfrm>
            <a:off x="1196975" y="1900238"/>
            <a:ext cx="6840538" cy="1560512"/>
            <a:chOff x="867" y="1253"/>
            <a:chExt cx="4026" cy="983"/>
          </a:xfrm>
        </p:grpSpPr>
        <p:pic>
          <p:nvPicPr>
            <p:cNvPr id="599044" name="Picture 4">
              <a:extLst>
                <a:ext uri="{FF2B5EF4-FFF2-40B4-BE49-F238E27FC236}">
                  <a16:creationId xmlns:a16="http://schemas.microsoft.com/office/drawing/2014/main" id="{D4AA7522-2E6E-4D83-9E50-452DEE01C3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 y="1253"/>
              <a:ext cx="3799"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9046" name="Text Box 6">
              <a:extLst>
                <a:ext uri="{FF2B5EF4-FFF2-40B4-BE49-F238E27FC236}">
                  <a16:creationId xmlns:a16="http://schemas.microsoft.com/office/drawing/2014/main" id="{5DAF6486-E364-4551-A413-250C121A08C9}"/>
                </a:ext>
              </a:extLst>
            </p:cNvPr>
            <p:cNvSpPr txBox="1">
              <a:spLocks noChangeArrowheads="1"/>
            </p:cNvSpPr>
            <p:nvPr/>
          </p:nvSpPr>
          <p:spPr bwMode="auto">
            <a:xfrm>
              <a:off x="867" y="1986"/>
              <a:ext cx="40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000">
                  <a:solidFill>
                    <a:srgbClr val="007635"/>
                  </a:solidFill>
                </a:rPr>
                <a:t>操作码            寻址方式  寄存器编号            立即数</a:t>
              </a:r>
              <a:r>
                <a:rPr lang="en-US" altLang="zh-CN" sz="2000">
                  <a:solidFill>
                    <a:srgbClr val="007635"/>
                  </a:solidFill>
                </a:rPr>
                <a:t>(</a:t>
              </a:r>
              <a:r>
                <a:rPr lang="zh-CN" altLang="en-US" sz="2000">
                  <a:solidFill>
                    <a:srgbClr val="007635"/>
                  </a:solidFill>
                </a:rPr>
                <a:t>位移量</a:t>
              </a:r>
              <a:r>
                <a:rPr lang="en-US" altLang="zh-CN" sz="2000">
                  <a:solidFill>
                    <a:srgbClr val="007635"/>
                  </a:solidFill>
                </a:rPr>
                <a:t>)</a:t>
              </a:r>
            </a:p>
          </p:txBody>
        </p:sp>
        <p:sp>
          <p:nvSpPr>
            <p:cNvPr id="599047" name="Line 7">
              <a:extLst>
                <a:ext uri="{FF2B5EF4-FFF2-40B4-BE49-F238E27FC236}">
                  <a16:creationId xmlns:a16="http://schemas.microsoft.com/office/drawing/2014/main" id="{9C62720B-B127-4475-95AD-117631CBD976}"/>
                </a:ext>
              </a:extLst>
            </p:cNvPr>
            <p:cNvSpPr>
              <a:spLocks noChangeShapeType="1"/>
            </p:cNvSpPr>
            <p:nvPr/>
          </p:nvSpPr>
          <p:spPr bwMode="auto">
            <a:xfrm flipV="1">
              <a:off x="1207" y="1735"/>
              <a:ext cx="114" cy="25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9049" name="Line 9">
              <a:extLst>
                <a:ext uri="{FF2B5EF4-FFF2-40B4-BE49-F238E27FC236}">
                  <a16:creationId xmlns:a16="http://schemas.microsoft.com/office/drawing/2014/main" id="{26AB03E7-0C93-477B-B138-484173790C45}"/>
                </a:ext>
              </a:extLst>
            </p:cNvPr>
            <p:cNvSpPr>
              <a:spLocks noChangeShapeType="1"/>
            </p:cNvSpPr>
            <p:nvPr/>
          </p:nvSpPr>
          <p:spPr bwMode="auto">
            <a:xfrm flipV="1">
              <a:off x="2171" y="1735"/>
              <a:ext cx="0" cy="283"/>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9050" name="Line 10">
              <a:extLst>
                <a:ext uri="{FF2B5EF4-FFF2-40B4-BE49-F238E27FC236}">
                  <a16:creationId xmlns:a16="http://schemas.microsoft.com/office/drawing/2014/main" id="{ADE46421-2E93-41EC-A31B-5037C1FF85CA}"/>
                </a:ext>
              </a:extLst>
            </p:cNvPr>
            <p:cNvSpPr>
              <a:spLocks noChangeShapeType="1"/>
            </p:cNvSpPr>
            <p:nvPr/>
          </p:nvSpPr>
          <p:spPr bwMode="auto">
            <a:xfrm flipH="1" flipV="1">
              <a:off x="2795" y="1735"/>
              <a:ext cx="28" cy="25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9051" name="Line 11">
              <a:extLst>
                <a:ext uri="{FF2B5EF4-FFF2-40B4-BE49-F238E27FC236}">
                  <a16:creationId xmlns:a16="http://schemas.microsoft.com/office/drawing/2014/main" id="{DBF55373-8FCF-4F88-823C-414E503DD9E1}"/>
                </a:ext>
              </a:extLst>
            </p:cNvPr>
            <p:cNvSpPr>
              <a:spLocks noChangeShapeType="1"/>
            </p:cNvSpPr>
            <p:nvPr/>
          </p:nvSpPr>
          <p:spPr bwMode="auto">
            <a:xfrm flipV="1">
              <a:off x="2852" y="1735"/>
              <a:ext cx="340" cy="25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9052" name="Line 12">
              <a:extLst>
                <a:ext uri="{FF2B5EF4-FFF2-40B4-BE49-F238E27FC236}">
                  <a16:creationId xmlns:a16="http://schemas.microsoft.com/office/drawing/2014/main" id="{4AB0280A-B0F3-4851-8CDB-E71C5FE52CBC}"/>
                </a:ext>
              </a:extLst>
            </p:cNvPr>
            <p:cNvSpPr>
              <a:spLocks noChangeShapeType="1"/>
            </p:cNvSpPr>
            <p:nvPr/>
          </p:nvSpPr>
          <p:spPr bwMode="auto">
            <a:xfrm flipV="1">
              <a:off x="4269" y="1735"/>
              <a:ext cx="28" cy="25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99059" name="Group 19">
            <a:extLst>
              <a:ext uri="{FF2B5EF4-FFF2-40B4-BE49-F238E27FC236}">
                <a16:creationId xmlns:a16="http://schemas.microsoft.com/office/drawing/2014/main" id="{0B0BEF16-E7AE-44A7-B714-86EBAC83F790}"/>
              </a:ext>
            </a:extLst>
          </p:cNvPr>
          <p:cNvGrpSpPr>
            <a:grpSpLocks/>
          </p:cNvGrpSpPr>
          <p:nvPr/>
        </p:nvGrpSpPr>
        <p:grpSpPr bwMode="auto">
          <a:xfrm>
            <a:off x="1150938" y="4149725"/>
            <a:ext cx="7470775" cy="862013"/>
            <a:chOff x="725" y="2755"/>
            <a:chExt cx="4706" cy="543"/>
          </a:xfrm>
        </p:grpSpPr>
        <p:sp>
          <p:nvSpPr>
            <p:cNvPr id="599045" name="Rectangle 5">
              <a:extLst>
                <a:ext uri="{FF2B5EF4-FFF2-40B4-BE49-F238E27FC236}">
                  <a16:creationId xmlns:a16="http://schemas.microsoft.com/office/drawing/2014/main" id="{EBC43370-65DB-459E-80BD-634F7D74915D}"/>
                </a:ext>
              </a:extLst>
            </p:cNvPr>
            <p:cNvSpPr>
              <a:spLocks noChangeArrowheads="1"/>
            </p:cNvSpPr>
            <p:nvPr/>
          </p:nvSpPr>
          <p:spPr bwMode="auto">
            <a:xfrm>
              <a:off x="725" y="2755"/>
              <a:ext cx="16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400">
                  <a:solidFill>
                    <a:srgbClr val="FF0000"/>
                  </a:solidFill>
                  <a:latin typeface="Arial" panose="020B0604020202020204" pitchFamily="34" charset="0"/>
                  <a:ea typeface="宋体" panose="02010600030101010101" pitchFamily="2" charset="-122"/>
                </a:rPr>
                <a:t>mov [bx+di-6], cl</a:t>
              </a:r>
              <a:endParaRPr lang="zh-CN" altLang="en-US" sz="2400">
                <a:solidFill>
                  <a:srgbClr val="FF0000"/>
                </a:solidFill>
                <a:latin typeface="Arial" panose="020B0604020202020204" pitchFamily="34" charset="0"/>
                <a:ea typeface="宋体" panose="02010600030101010101" pitchFamily="2" charset="-122"/>
              </a:endParaRPr>
            </a:p>
          </p:txBody>
        </p:sp>
        <p:sp>
          <p:nvSpPr>
            <p:cNvPr id="599053" name="Rectangle 13">
              <a:extLst>
                <a:ext uri="{FF2B5EF4-FFF2-40B4-BE49-F238E27FC236}">
                  <a16:creationId xmlns:a16="http://schemas.microsoft.com/office/drawing/2014/main" id="{5B237A2F-B196-443B-A8DC-05D17D9BB4B1}"/>
                </a:ext>
              </a:extLst>
            </p:cNvPr>
            <p:cNvSpPr>
              <a:spLocks noChangeArrowheads="1"/>
            </p:cNvSpPr>
            <p:nvPr/>
          </p:nvSpPr>
          <p:spPr bwMode="auto">
            <a:xfrm>
              <a:off x="2993" y="2779"/>
              <a:ext cx="24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2400">
                  <a:solidFill>
                    <a:srgbClr val="FF0000"/>
                  </a:solidFill>
                  <a:latin typeface="Arial" panose="020B0604020202020204" pitchFamily="34" charset="0"/>
                  <a:ea typeface="宋体" panose="02010600030101010101" pitchFamily="2" charset="-122"/>
                </a:rPr>
                <a:t>movb %cl, -6(%bx,%di)</a:t>
              </a:r>
              <a:endParaRPr lang="zh-CN" altLang="en-US" sz="2400">
                <a:solidFill>
                  <a:srgbClr val="FF0000"/>
                </a:solidFill>
                <a:latin typeface="Arial" panose="020B0604020202020204" pitchFamily="34" charset="0"/>
                <a:ea typeface="宋体" panose="02010600030101010101" pitchFamily="2" charset="-122"/>
              </a:endParaRPr>
            </a:p>
          </p:txBody>
        </p:sp>
        <p:sp>
          <p:nvSpPr>
            <p:cNvPr id="599054" name="Text Box 14">
              <a:extLst>
                <a:ext uri="{FF2B5EF4-FFF2-40B4-BE49-F238E27FC236}">
                  <a16:creationId xmlns:a16="http://schemas.microsoft.com/office/drawing/2014/main" id="{00E9A2BF-73FE-44ED-BF60-F6619A69FDB1}"/>
                </a:ext>
              </a:extLst>
            </p:cNvPr>
            <p:cNvSpPr txBox="1">
              <a:spLocks noChangeArrowheads="1"/>
            </p:cNvSpPr>
            <p:nvPr/>
          </p:nvSpPr>
          <p:spPr bwMode="auto">
            <a:xfrm>
              <a:off x="2511" y="2784"/>
              <a:ext cx="3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400">
                  <a:latin typeface="Arial" panose="020B0604020202020204" pitchFamily="34" charset="0"/>
                </a:rPr>
                <a:t>或</a:t>
              </a:r>
            </a:p>
          </p:txBody>
        </p:sp>
        <p:sp>
          <p:nvSpPr>
            <p:cNvPr id="599055" name="Text Box 15">
              <a:extLst>
                <a:ext uri="{FF2B5EF4-FFF2-40B4-BE49-F238E27FC236}">
                  <a16:creationId xmlns:a16="http://schemas.microsoft.com/office/drawing/2014/main" id="{75A4313C-A220-4B1C-B582-57D50C289768}"/>
                </a:ext>
              </a:extLst>
            </p:cNvPr>
            <p:cNvSpPr txBox="1">
              <a:spLocks noChangeArrowheads="1"/>
            </p:cNvSpPr>
            <p:nvPr/>
          </p:nvSpPr>
          <p:spPr bwMode="auto">
            <a:xfrm>
              <a:off x="1151" y="3067"/>
              <a:ext cx="113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solidFill>
                    <a:srgbClr val="0000FF"/>
                  </a:solidFill>
                </a:rPr>
                <a:t>Intel</a:t>
              </a:r>
              <a:r>
                <a:rPr lang="zh-CN" altLang="en-US">
                  <a:solidFill>
                    <a:srgbClr val="0000FF"/>
                  </a:solidFill>
                </a:rPr>
                <a:t>格式</a:t>
              </a:r>
            </a:p>
          </p:txBody>
        </p:sp>
        <p:sp>
          <p:nvSpPr>
            <p:cNvPr id="599057" name="Text Box 17">
              <a:extLst>
                <a:ext uri="{FF2B5EF4-FFF2-40B4-BE49-F238E27FC236}">
                  <a16:creationId xmlns:a16="http://schemas.microsoft.com/office/drawing/2014/main" id="{C5B6495C-A05D-4983-A19D-6EF5D7948248}"/>
                </a:ext>
              </a:extLst>
            </p:cNvPr>
            <p:cNvSpPr txBox="1">
              <a:spLocks noChangeArrowheads="1"/>
            </p:cNvSpPr>
            <p:nvPr/>
          </p:nvSpPr>
          <p:spPr bwMode="auto">
            <a:xfrm>
              <a:off x="3560" y="3067"/>
              <a:ext cx="113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solidFill>
                    <a:srgbClr val="0000FF"/>
                  </a:solidFill>
                </a:rPr>
                <a:t>AT&amp;T </a:t>
              </a:r>
              <a:r>
                <a:rPr lang="zh-CN" altLang="en-US">
                  <a:solidFill>
                    <a:srgbClr val="0000FF"/>
                  </a:solidFill>
                </a:rPr>
                <a:t>格式</a:t>
              </a:r>
            </a:p>
          </p:txBody>
        </p:sp>
      </p:grpSp>
      <p:sp>
        <p:nvSpPr>
          <p:cNvPr id="599060" name="Text Box 20">
            <a:extLst>
              <a:ext uri="{FF2B5EF4-FFF2-40B4-BE49-F238E27FC236}">
                <a16:creationId xmlns:a16="http://schemas.microsoft.com/office/drawing/2014/main" id="{6FCFBAC5-FFDD-48E8-B262-B948432C2478}"/>
              </a:ext>
            </a:extLst>
          </p:cNvPr>
          <p:cNvSpPr txBox="1">
            <a:spLocks noChangeArrowheads="1"/>
          </p:cNvSpPr>
          <p:nvPr/>
        </p:nvSpPr>
        <p:spPr bwMode="auto">
          <a:xfrm>
            <a:off x="6642100" y="1223963"/>
            <a:ext cx="1979613"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1900">
                <a:solidFill>
                  <a:srgbClr val="005024"/>
                </a:solidFill>
              </a:rPr>
              <a:t>补码</a:t>
            </a:r>
            <a:r>
              <a:rPr lang="en-US" altLang="zh-CN" sz="1900">
                <a:solidFill>
                  <a:srgbClr val="FF0000"/>
                </a:solidFill>
              </a:rPr>
              <a:t>11111010</a:t>
            </a:r>
            <a:r>
              <a:rPr lang="zh-CN" altLang="en-US" sz="1900">
                <a:solidFill>
                  <a:srgbClr val="005024"/>
                </a:solidFill>
              </a:rPr>
              <a:t>的真值为多少？</a:t>
            </a:r>
            <a:endParaRPr lang="en-US" altLang="zh-CN" sz="1900">
              <a:solidFill>
                <a:srgbClr val="005024"/>
              </a:solidFill>
            </a:endParaRPr>
          </a:p>
        </p:txBody>
      </p:sp>
      <p:grpSp>
        <p:nvGrpSpPr>
          <p:cNvPr id="599064" name="Group 24">
            <a:extLst>
              <a:ext uri="{FF2B5EF4-FFF2-40B4-BE49-F238E27FC236}">
                <a16:creationId xmlns:a16="http://schemas.microsoft.com/office/drawing/2014/main" id="{F83864B5-952B-4AC6-90F0-001A4D9597B6}"/>
              </a:ext>
            </a:extLst>
          </p:cNvPr>
          <p:cNvGrpSpPr>
            <a:grpSpLocks/>
          </p:cNvGrpSpPr>
          <p:nvPr/>
        </p:nvGrpSpPr>
        <p:grpSpPr bwMode="auto">
          <a:xfrm>
            <a:off x="0" y="5903913"/>
            <a:ext cx="6345238" cy="666750"/>
            <a:chOff x="0" y="3719"/>
            <a:chExt cx="3997" cy="420"/>
          </a:xfrm>
        </p:grpSpPr>
        <p:sp>
          <p:nvSpPr>
            <p:cNvPr id="599061" name="Text Box 21">
              <a:extLst>
                <a:ext uri="{FF2B5EF4-FFF2-40B4-BE49-F238E27FC236}">
                  <a16:creationId xmlns:a16="http://schemas.microsoft.com/office/drawing/2014/main" id="{97D8D2F9-BC9B-42F8-86C5-D187E1FF0E5A}"/>
                </a:ext>
              </a:extLst>
            </p:cNvPr>
            <p:cNvSpPr txBox="1">
              <a:spLocks noChangeArrowheads="1"/>
            </p:cNvSpPr>
            <p:nvPr/>
          </p:nvSpPr>
          <p:spPr bwMode="auto">
            <a:xfrm>
              <a:off x="0" y="3889"/>
              <a:ext cx="39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000">
                  <a:solidFill>
                    <a:srgbClr val="CC3300"/>
                  </a:solidFill>
                </a:rPr>
                <a:t>寄存器传送语言 </a:t>
              </a:r>
              <a:r>
                <a:rPr lang="en-US" altLang="zh-CN" sz="2000">
                  <a:solidFill>
                    <a:srgbClr val="CC3300"/>
                  </a:solidFill>
                </a:rPr>
                <a:t>RTL</a:t>
              </a:r>
              <a:r>
                <a:rPr lang="zh-CN" altLang="en-US" sz="2000">
                  <a:solidFill>
                    <a:srgbClr val="CC3300"/>
                  </a:solidFill>
                </a:rPr>
                <a:t>（</a:t>
              </a:r>
              <a:r>
                <a:rPr lang="en-US" altLang="zh-CN" sz="2000">
                  <a:solidFill>
                    <a:srgbClr val="CC3300"/>
                  </a:solidFill>
                </a:rPr>
                <a:t>Register Transfer Language</a:t>
              </a:r>
              <a:r>
                <a:rPr lang="zh-CN" altLang="en-US" sz="2000">
                  <a:solidFill>
                    <a:srgbClr val="CC3300"/>
                  </a:solidFill>
                </a:rPr>
                <a:t>）</a:t>
              </a:r>
              <a:r>
                <a:rPr lang="zh-CN" altLang="en-US" b="0">
                  <a:latin typeface="Arial" panose="020B0604020202020204" pitchFamily="34" charset="0"/>
                  <a:ea typeface="宋体" panose="02010600030101010101" pitchFamily="2" charset="-122"/>
                </a:rPr>
                <a:t> </a:t>
              </a:r>
            </a:p>
          </p:txBody>
        </p:sp>
        <p:sp>
          <p:nvSpPr>
            <p:cNvPr id="599062" name="Line 22">
              <a:extLst>
                <a:ext uri="{FF2B5EF4-FFF2-40B4-BE49-F238E27FC236}">
                  <a16:creationId xmlns:a16="http://schemas.microsoft.com/office/drawing/2014/main" id="{5F35243A-FB78-488E-BA2C-113AD55EBA23}"/>
                </a:ext>
              </a:extLst>
            </p:cNvPr>
            <p:cNvSpPr>
              <a:spLocks noChangeShapeType="1"/>
            </p:cNvSpPr>
            <p:nvPr/>
          </p:nvSpPr>
          <p:spPr bwMode="auto">
            <a:xfrm flipV="1">
              <a:off x="1531" y="3719"/>
              <a:ext cx="199" cy="199"/>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99063" name="Text Box 23">
            <a:extLst>
              <a:ext uri="{FF2B5EF4-FFF2-40B4-BE49-F238E27FC236}">
                <a16:creationId xmlns:a16="http://schemas.microsoft.com/office/drawing/2014/main" id="{7DB6C612-2BF4-4B8B-8C5D-CAB2BEE740C0}"/>
              </a:ext>
            </a:extLst>
          </p:cNvPr>
          <p:cNvSpPr txBox="1">
            <a:spLocks noChangeArrowheads="1"/>
          </p:cNvSpPr>
          <p:nvPr/>
        </p:nvSpPr>
        <p:spPr bwMode="auto">
          <a:xfrm>
            <a:off x="6507163" y="5903913"/>
            <a:ext cx="2249487" cy="711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2000">
                <a:solidFill>
                  <a:srgbClr val="CC3300"/>
                </a:solidFill>
              </a:rPr>
              <a:t>R</a:t>
            </a:r>
            <a:r>
              <a:rPr lang="zh-CN" altLang="en-US" sz="2000">
                <a:solidFill>
                  <a:srgbClr val="CC3300"/>
                </a:solidFill>
              </a:rPr>
              <a:t>：寄存器内容</a:t>
            </a:r>
          </a:p>
          <a:p>
            <a:pPr eaLnBrk="1" hangingPunct="1"/>
            <a:r>
              <a:rPr lang="en-US" altLang="zh-CN" sz="2000">
                <a:solidFill>
                  <a:srgbClr val="007635"/>
                </a:solidFill>
              </a:rPr>
              <a:t>M</a:t>
            </a:r>
            <a:r>
              <a:rPr lang="zh-CN" altLang="en-US" sz="2000">
                <a:solidFill>
                  <a:srgbClr val="007635"/>
                </a:solidFill>
              </a:rPr>
              <a:t>：存储单元内容</a:t>
            </a:r>
          </a:p>
        </p:txBody>
      </p:sp>
      <p:sp>
        <p:nvSpPr>
          <p:cNvPr id="599065" name="Text Box 25">
            <a:extLst>
              <a:ext uri="{FF2B5EF4-FFF2-40B4-BE49-F238E27FC236}">
                <a16:creationId xmlns:a16="http://schemas.microsoft.com/office/drawing/2014/main" id="{67CA006D-68AB-4748-9D4D-E0A87F12E590}"/>
              </a:ext>
            </a:extLst>
          </p:cNvPr>
          <p:cNvSpPr txBox="1">
            <a:spLocks noChangeArrowheads="1"/>
          </p:cNvSpPr>
          <p:nvPr/>
        </p:nvSpPr>
        <p:spPr bwMode="auto">
          <a:xfrm>
            <a:off x="6686550" y="4778375"/>
            <a:ext cx="1890713"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本课程采用</a:t>
            </a:r>
            <a:r>
              <a:rPr lang="en-US" altLang="zh-CN" sz="2000">
                <a:latin typeface="微软雅黑" panose="020B0503020204020204" pitchFamily="34" charset="-122"/>
                <a:ea typeface="微软雅黑" panose="020B0503020204020204" pitchFamily="34" charset="-122"/>
              </a:rPr>
              <a:t>AT&amp;T</a:t>
            </a:r>
            <a:r>
              <a:rPr lang="zh-CN" altLang="en-US" sz="2000">
                <a:latin typeface="微软雅黑" panose="020B0503020204020204" pitchFamily="34" charset="-122"/>
                <a:ea typeface="微软雅黑" panose="020B0503020204020204" pitchFamily="34" charset="-122"/>
              </a:rPr>
              <a:t>格式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99058"/>
                                        </p:tgtEl>
                                        <p:attrNameLst>
                                          <p:attrName>style.visibility</p:attrName>
                                        </p:attrNameLst>
                                      </p:cBhvr>
                                      <p:to>
                                        <p:strVal val="visible"/>
                                      </p:to>
                                    </p:set>
                                    <p:animEffect transition="in" filter="blinds(horizontal)">
                                      <p:cBhvr>
                                        <p:cTn id="7" dur="500"/>
                                        <p:tgtEl>
                                          <p:spTgt spid="5990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9060"/>
                                        </p:tgtEl>
                                        <p:attrNameLst>
                                          <p:attrName>style.visibility</p:attrName>
                                        </p:attrNameLst>
                                      </p:cBhvr>
                                      <p:to>
                                        <p:strVal val="visible"/>
                                      </p:to>
                                    </p:set>
                                    <p:animEffect transition="in" filter="blinds(horizontal)">
                                      <p:cBhvr>
                                        <p:cTn id="12" dur="500"/>
                                        <p:tgtEl>
                                          <p:spTgt spid="5990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99059"/>
                                        </p:tgtEl>
                                        <p:attrNameLst>
                                          <p:attrName>style.visibility</p:attrName>
                                        </p:attrNameLst>
                                      </p:cBhvr>
                                      <p:to>
                                        <p:strVal val="visible"/>
                                      </p:to>
                                    </p:set>
                                    <p:animEffect transition="in" filter="blinds(horizontal)">
                                      <p:cBhvr>
                                        <p:cTn id="17" dur="500"/>
                                        <p:tgtEl>
                                          <p:spTgt spid="5990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99043">
                                            <p:txEl>
                                              <p:pRg st="9" end="9"/>
                                            </p:txEl>
                                          </p:spTgt>
                                        </p:tgtEl>
                                        <p:attrNameLst>
                                          <p:attrName>style.visibility</p:attrName>
                                        </p:attrNameLst>
                                      </p:cBhvr>
                                      <p:to>
                                        <p:strVal val="visible"/>
                                      </p:to>
                                    </p:set>
                                    <p:animEffect transition="in" filter="blinds(horizontal)">
                                      <p:cBhvr>
                                        <p:cTn id="22" dur="500"/>
                                        <p:tgtEl>
                                          <p:spTgt spid="599043">
                                            <p:txEl>
                                              <p:pRg st="9" end="9"/>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99043">
                                            <p:txEl>
                                              <p:pRg st="10" end="10"/>
                                            </p:txEl>
                                          </p:spTgt>
                                        </p:tgtEl>
                                        <p:attrNameLst>
                                          <p:attrName>style.visibility</p:attrName>
                                        </p:attrNameLst>
                                      </p:cBhvr>
                                      <p:to>
                                        <p:strVal val="visible"/>
                                      </p:to>
                                    </p:set>
                                    <p:animEffect transition="in" filter="blinds(horizontal)">
                                      <p:cBhvr>
                                        <p:cTn id="27" dur="500"/>
                                        <p:tgtEl>
                                          <p:spTgt spid="599043">
                                            <p:txEl>
                                              <p:pRg st="10" end="1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99064"/>
                                        </p:tgtEl>
                                        <p:attrNameLst>
                                          <p:attrName>style.visibility</p:attrName>
                                        </p:attrNameLst>
                                      </p:cBhvr>
                                      <p:to>
                                        <p:strVal val="visible"/>
                                      </p:to>
                                    </p:set>
                                    <p:animEffect transition="in" filter="blinds(horizontal)">
                                      <p:cBhvr>
                                        <p:cTn id="32" dur="500"/>
                                        <p:tgtEl>
                                          <p:spTgt spid="59906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99063"/>
                                        </p:tgtEl>
                                        <p:attrNameLst>
                                          <p:attrName>style.visibility</p:attrName>
                                        </p:attrNameLst>
                                      </p:cBhvr>
                                      <p:to>
                                        <p:strVal val="visible"/>
                                      </p:to>
                                    </p:set>
                                    <p:animEffect transition="in" filter="blinds(horizontal)">
                                      <p:cBhvr>
                                        <p:cTn id="37" dur="500"/>
                                        <p:tgtEl>
                                          <p:spTgt spid="59906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99065"/>
                                        </p:tgtEl>
                                        <p:attrNameLst>
                                          <p:attrName>style.visibility</p:attrName>
                                        </p:attrNameLst>
                                      </p:cBhvr>
                                      <p:to>
                                        <p:strVal val="visible"/>
                                      </p:to>
                                    </p:set>
                                    <p:animEffect transition="in" filter="blinds(horizontal)">
                                      <p:cBhvr>
                                        <p:cTn id="42" dur="500"/>
                                        <p:tgtEl>
                                          <p:spTgt spid="599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60" grpId="0"/>
      <p:bldP spid="599063" grpId="0" animBg="1"/>
      <p:bldP spid="599065" grpId="0"/>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2">
            <a:extLst>
              <a:ext uri="{FF2B5EF4-FFF2-40B4-BE49-F238E27FC236}">
                <a16:creationId xmlns:a16="http://schemas.microsoft.com/office/drawing/2014/main" id="{CABEA4C1-83C3-4D46-889D-79C937B6AFBF}"/>
              </a:ext>
            </a:extLst>
          </p:cNvPr>
          <p:cNvSpPr>
            <a:spLocks noGrp="1" noChangeArrowheads="1"/>
          </p:cNvSpPr>
          <p:nvPr>
            <p:ph type="title"/>
          </p:nvPr>
        </p:nvSpPr>
        <p:spPr>
          <a:xfrm>
            <a:off x="457200" y="142875"/>
            <a:ext cx="8229600" cy="561975"/>
          </a:xfrm>
        </p:spPr>
        <p:txBody>
          <a:bodyPr/>
          <a:lstStyle/>
          <a:p>
            <a:r>
              <a:rPr lang="zh-CN" altLang="en-US" sz="3600"/>
              <a:t>浮点操作与</a:t>
            </a:r>
            <a:r>
              <a:rPr lang="en-US" altLang="zh-CN" sz="3600"/>
              <a:t>SIMD</a:t>
            </a:r>
            <a:r>
              <a:rPr lang="zh-CN" altLang="en-US" sz="3600"/>
              <a:t>指令（自学）</a:t>
            </a:r>
          </a:p>
        </p:txBody>
      </p:sp>
      <p:sp>
        <p:nvSpPr>
          <p:cNvPr id="842755" name="Rectangle 3">
            <a:extLst>
              <a:ext uri="{FF2B5EF4-FFF2-40B4-BE49-F238E27FC236}">
                <a16:creationId xmlns:a16="http://schemas.microsoft.com/office/drawing/2014/main" id="{9215D396-28BA-44C1-B62F-F9EDF2D83D11}"/>
              </a:ext>
            </a:extLst>
          </p:cNvPr>
          <p:cNvSpPr>
            <a:spLocks noGrp="1" noChangeArrowheads="1"/>
          </p:cNvSpPr>
          <p:nvPr>
            <p:ph type="body" idx="1"/>
          </p:nvPr>
        </p:nvSpPr>
        <p:spPr>
          <a:xfrm>
            <a:off x="250825" y="414338"/>
            <a:ext cx="8507413" cy="6254750"/>
          </a:xfrm>
        </p:spPr>
        <p:txBody>
          <a:bodyPr/>
          <a:lstStyle/>
          <a:p>
            <a:endParaRPr lang="zh-CN" altLang="en-US">
              <a:ea typeface="微软雅黑" panose="020B0503020204020204" pitchFamily="34" charset="-122"/>
            </a:endParaRPr>
          </a:p>
          <a:p>
            <a:r>
              <a:rPr lang="en-US" altLang="zh-CN" sz="2200">
                <a:latin typeface="微软雅黑" panose="020B0503020204020204" pitchFamily="34" charset="-122"/>
                <a:ea typeface="微软雅黑" panose="020B0503020204020204" pitchFamily="34" charset="-122"/>
              </a:rPr>
              <a:t>IA-32</a:t>
            </a:r>
            <a:r>
              <a:rPr lang="zh-CN" altLang="en-US" sz="2200">
                <a:latin typeface="微软雅黑" panose="020B0503020204020204" pitchFamily="34" charset="-122"/>
                <a:ea typeface="微软雅黑" panose="020B0503020204020204" pitchFamily="34" charset="-122"/>
              </a:rPr>
              <a:t>的浮点处理架构有两种</a:t>
            </a:r>
          </a:p>
          <a:p>
            <a:pPr>
              <a:buFontTx/>
              <a:buNone/>
            </a:pPr>
            <a:r>
              <a:rPr lang="en-US" altLang="zh-CN" sz="2200">
                <a:latin typeface="微软雅黑" panose="020B0503020204020204" pitchFamily="34" charset="-122"/>
                <a:ea typeface="微软雅黑" panose="020B0503020204020204" pitchFamily="34" charset="-122"/>
              </a:rPr>
              <a:t>    </a:t>
            </a:r>
            <a:r>
              <a:rPr lang="en-US" altLang="zh-CN" sz="2200">
                <a:solidFill>
                  <a:srgbClr val="CC3300"/>
                </a:solidFill>
                <a:latin typeface="微软雅黑" panose="020B0503020204020204" pitchFamily="34" charset="-122"/>
                <a:ea typeface="微软雅黑" panose="020B0503020204020204" pitchFamily="34" charset="-122"/>
              </a:rPr>
              <a:t>(1)</a:t>
            </a:r>
            <a:r>
              <a:rPr lang="en-US" altLang="zh-CN" sz="2200">
                <a:latin typeface="微软雅黑" panose="020B0503020204020204" pitchFamily="34" charset="-122"/>
                <a:ea typeface="微软雅黑" panose="020B0503020204020204" pitchFamily="34" charset="-122"/>
              </a:rPr>
              <a:t> </a:t>
            </a:r>
            <a:r>
              <a:rPr lang="en-US" altLang="zh-CN" sz="2200">
                <a:solidFill>
                  <a:srgbClr val="CC3300"/>
                </a:solidFill>
                <a:latin typeface="微软雅黑" panose="020B0503020204020204" pitchFamily="34" charset="-122"/>
                <a:ea typeface="微软雅黑" panose="020B0503020204020204" pitchFamily="34" charset="-122"/>
              </a:rPr>
              <a:t>x86</a:t>
            </a:r>
            <a:r>
              <a:rPr lang="zh-CN" altLang="en-US" sz="2200">
                <a:solidFill>
                  <a:srgbClr val="CC3300"/>
                </a:solidFill>
                <a:latin typeface="微软雅黑" panose="020B0503020204020204" pitchFamily="34" charset="-122"/>
                <a:ea typeface="微软雅黑" panose="020B0503020204020204" pitchFamily="34" charset="-122"/>
              </a:rPr>
              <a:t>配套的浮点协处理器</a:t>
            </a:r>
            <a:r>
              <a:rPr lang="en-US" altLang="zh-CN" sz="2200">
                <a:solidFill>
                  <a:srgbClr val="FF3300"/>
                </a:solidFill>
                <a:latin typeface="微软雅黑" panose="020B0503020204020204" pitchFamily="34" charset="-122"/>
                <a:ea typeface="微软雅黑" panose="020B0503020204020204" pitchFamily="34" charset="-122"/>
              </a:rPr>
              <a:t>x87FPU</a:t>
            </a:r>
            <a:r>
              <a:rPr lang="zh-CN" altLang="en-US" sz="2200">
                <a:solidFill>
                  <a:srgbClr val="CC3300"/>
                </a:solidFill>
                <a:latin typeface="微软雅黑" panose="020B0503020204020204" pitchFamily="34" charset="-122"/>
                <a:ea typeface="微软雅黑" panose="020B0503020204020204" pitchFamily="34" charset="-122"/>
              </a:rPr>
              <a:t>架构，</a:t>
            </a:r>
            <a:r>
              <a:rPr lang="en-US" altLang="zh-CN" sz="2200">
                <a:solidFill>
                  <a:srgbClr val="CC3300"/>
                </a:solidFill>
                <a:latin typeface="微软雅黑" panose="020B0503020204020204" pitchFamily="34" charset="-122"/>
                <a:ea typeface="微软雅黑" panose="020B0503020204020204" pitchFamily="34" charset="-122"/>
              </a:rPr>
              <a:t>80</a:t>
            </a:r>
            <a:r>
              <a:rPr lang="zh-CN" altLang="en-US" sz="2200">
                <a:solidFill>
                  <a:srgbClr val="CC3300"/>
                </a:solidFill>
                <a:latin typeface="微软雅黑" panose="020B0503020204020204" pitchFamily="34" charset="-122"/>
                <a:ea typeface="微软雅黑" panose="020B0503020204020204" pitchFamily="34" charset="-122"/>
              </a:rPr>
              <a:t>位浮点寄存器栈</a:t>
            </a:r>
          </a:p>
          <a:p>
            <a:pPr>
              <a:buFontTx/>
              <a:buNone/>
            </a:pPr>
            <a:r>
              <a:rPr lang="en-US" altLang="zh-CN" sz="2200">
                <a:latin typeface="微软雅黑" panose="020B0503020204020204" pitchFamily="34" charset="-122"/>
                <a:ea typeface="微软雅黑" panose="020B0503020204020204" pitchFamily="34" charset="-122"/>
              </a:rPr>
              <a:t>    </a:t>
            </a:r>
            <a:r>
              <a:rPr lang="en-US" altLang="zh-CN" sz="2200">
                <a:solidFill>
                  <a:srgbClr val="CC3300"/>
                </a:solidFill>
                <a:latin typeface="微软雅黑" panose="020B0503020204020204" pitchFamily="34" charset="-122"/>
                <a:ea typeface="微软雅黑" panose="020B0503020204020204" pitchFamily="34" charset="-122"/>
              </a:rPr>
              <a:t>(2) </a:t>
            </a:r>
            <a:r>
              <a:rPr lang="zh-CN" altLang="en-US" sz="2200">
                <a:solidFill>
                  <a:srgbClr val="CC3300"/>
                </a:solidFill>
                <a:latin typeface="微软雅黑" panose="020B0503020204020204" pitchFamily="34" charset="-122"/>
                <a:ea typeface="微软雅黑" panose="020B0503020204020204" pitchFamily="34" charset="-122"/>
              </a:rPr>
              <a:t>由</a:t>
            </a:r>
            <a:r>
              <a:rPr lang="en-US" altLang="zh-CN" sz="2200">
                <a:solidFill>
                  <a:srgbClr val="CC3300"/>
                </a:solidFill>
                <a:latin typeface="微软雅黑" panose="020B0503020204020204" pitchFamily="34" charset="-122"/>
                <a:ea typeface="微软雅黑" panose="020B0503020204020204" pitchFamily="34" charset="-122"/>
              </a:rPr>
              <a:t>MMX</a:t>
            </a:r>
            <a:r>
              <a:rPr lang="zh-CN" altLang="en-US" sz="2200">
                <a:solidFill>
                  <a:srgbClr val="CC3300"/>
                </a:solidFill>
                <a:latin typeface="微软雅黑" panose="020B0503020204020204" pitchFamily="34" charset="-122"/>
                <a:ea typeface="微软雅黑" panose="020B0503020204020204" pitchFamily="34" charset="-122"/>
              </a:rPr>
              <a:t>发展而来的</a:t>
            </a:r>
            <a:r>
              <a:rPr lang="en-US" altLang="zh-CN" sz="2200">
                <a:solidFill>
                  <a:srgbClr val="FF3300"/>
                </a:solidFill>
                <a:latin typeface="微软雅黑" panose="020B0503020204020204" pitchFamily="34" charset="-122"/>
                <a:ea typeface="微软雅黑" panose="020B0503020204020204" pitchFamily="34" charset="-122"/>
              </a:rPr>
              <a:t>SSE</a:t>
            </a:r>
            <a:r>
              <a:rPr lang="zh-CN" altLang="en-US" sz="2200">
                <a:solidFill>
                  <a:srgbClr val="FF3300"/>
                </a:solidFill>
                <a:latin typeface="微软雅黑" panose="020B0503020204020204" pitchFamily="34" charset="-122"/>
                <a:ea typeface="微软雅黑" panose="020B0503020204020204" pitchFamily="34" charset="-122"/>
              </a:rPr>
              <a:t>指令集</a:t>
            </a:r>
            <a:r>
              <a:rPr lang="zh-CN" altLang="en-US" sz="2200">
                <a:solidFill>
                  <a:srgbClr val="CC3300"/>
                </a:solidFill>
                <a:latin typeface="微软雅黑" panose="020B0503020204020204" pitchFamily="34" charset="-122"/>
                <a:ea typeface="微软雅黑" panose="020B0503020204020204" pitchFamily="34" charset="-122"/>
              </a:rPr>
              <a:t>架构，采用的是单指令多数据（</a:t>
            </a:r>
            <a:r>
              <a:rPr lang="en-US" altLang="zh-CN" sz="2200">
                <a:solidFill>
                  <a:srgbClr val="007635"/>
                </a:solidFill>
                <a:latin typeface="微软雅黑" panose="020B0503020204020204" pitchFamily="34" charset="-122"/>
                <a:ea typeface="微软雅黑" panose="020B0503020204020204" pitchFamily="34" charset="-122"/>
              </a:rPr>
              <a:t>Single Instruction Multi Data</a:t>
            </a:r>
            <a:r>
              <a:rPr lang="zh-CN" altLang="en-US" sz="2200">
                <a:solidFill>
                  <a:srgbClr val="007635"/>
                </a:solidFill>
                <a:latin typeface="微软雅黑" panose="020B0503020204020204" pitchFamily="34" charset="-122"/>
                <a:ea typeface="微软雅黑" panose="020B0503020204020204" pitchFamily="34" charset="-122"/>
              </a:rPr>
              <a:t>，</a:t>
            </a:r>
            <a:r>
              <a:rPr lang="en-US" altLang="zh-CN" sz="2200">
                <a:solidFill>
                  <a:srgbClr val="007635"/>
                </a:solidFill>
                <a:latin typeface="微软雅黑" panose="020B0503020204020204" pitchFamily="34" charset="-122"/>
                <a:ea typeface="微软雅黑" panose="020B0503020204020204" pitchFamily="34" charset="-122"/>
              </a:rPr>
              <a:t>SIMD</a:t>
            </a:r>
            <a:r>
              <a:rPr lang="zh-CN" altLang="en-US" sz="2200">
                <a:solidFill>
                  <a:srgbClr val="CC3300"/>
                </a:solidFill>
                <a:latin typeface="微软雅黑" panose="020B0503020204020204" pitchFamily="34" charset="-122"/>
                <a:ea typeface="微软雅黑" panose="020B0503020204020204" pitchFamily="34" charset="-122"/>
              </a:rPr>
              <a:t>）技术</a:t>
            </a:r>
          </a:p>
          <a:p>
            <a:pPr>
              <a:buFontTx/>
              <a:buNone/>
            </a:pPr>
            <a:r>
              <a:rPr lang="zh-CN" altLang="en-US" sz="2200">
                <a:latin typeface="微软雅黑" panose="020B0503020204020204" pitchFamily="34" charset="-122"/>
                <a:ea typeface="微软雅黑" panose="020B0503020204020204" pitchFamily="34" charset="-122"/>
              </a:rPr>
              <a:t>    </a:t>
            </a:r>
          </a:p>
          <a:p>
            <a:pPr>
              <a:buFontTx/>
              <a:buNone/>
            </a:pPr>
            <a:r>
              <a:rPr lang="zh-CN" altLang="en-US" sz="2200">
                <a:latin typeface="微软雅黑" panose="020B0503020204020204" pitchFamily="34" charset="-122"/>
                <a:ea typeface="微软雅黑" panose="020B0503020204020204" pitchFamily="34" charset="-122"/>
              </a:rPr>
              <a:t>    </a:t>
            </a:r>
            <a:r>
              <a:rPr lang="zh-CN" altLang="en-US" sz="2200">
                <a:solidFill>
                  <a:srgbClr val="FF3300"/>
                </a:solidFill>
                <a:latin typeface="微软雅黑" panose="020B0503020204020204" pitchFamily="34" charset="-122"/>
                <a:ea typeface="微软雅黑" panose="020B0503020204020204" pitchFamily="34" charset="-122"/>
              </a:rPr>
              <a:t>对于</a:t>
            </a:r>
            <a:r>
              <a:rPr lang="en-US" altLang="zh-CN" sz="2200">
                <a:solidFill>
                  <a:srgbClr val="FF3300"/>
                </a:solidFill>
                <a:latin typeface="微软雅黑" panose="020B0503020204020204" pitchFamily="34" charset="-122"/>
                <a:ea typeface="微软雅黑" panose="020B0503020204020204" pitchFamily="34" charset="-122"/>
              </a:rPr>
              <a:t>IA-32</a:t>
            </a:r>
            <a:r>
              <a:rPr lang="zh-CN" altLang="en-US" sz="2200">
                <a:solidFill>
                  <a:srgbClr val="FF3300"/>
                </a:solidFill>
                <a:latin typeface="微软雅黑" panose="020B0503020204020204" pitchFamily="34" charset="-122"/>
                <a:ea typeface="微软雅黑" panose="020B0503020204020204" pitchFamily="34" charset="-122"/>
              </a:rPr>
              <a:t>架构， </a:t>
            </a:r>
            <a:r>
              <a:rPr lang="en-US" altLang="zh-CN" sz="2200">
                <a:solidFill>
                  <a:srgbClr val="FF3300"/>
                </a:solidFill>
                <a:latin typeface="微软雅黑" panose="020B0503020204020204" pitchFamily="34" charset="-122"/>
                <a:ea typeface="微软雅黑" panose="020B0503020204020204" pitchFamily="34" charset="-122"/>
              </a:rPr>
              <a:t>gcc</a:t>
            </a:r>
            <a:r>
              <a:rPr lang="zh-CN" altLang="en-US" sz="2200">
                <a:solidFill>
                  <a:srgbClr val="FF3300"/>
                </a:solidFill>
                <a:latin typeface="微软雅黑" panose="020B0503020204020204" pitchFamily="34" charset="-122"/>
                <a:ea typeface="微软雅黑" panose="020B0503020204020204" pitchFamily="34" charset="-122"/>
              </a:rPr>
              <a:t>默认生成</a:t>
            </a:r>
            <a:r>
              <a:rPr lang="en-US" altLang="zh-CN" sz="2200">
                <a:solidFill>
                  <a:srgbClr val="FF3300"/>
                </a:solidFill>
                <a:latin typeface="微软雅黑" panose="020B0503020204020204" pitchFamily="34" charset="-122"/>
                <a:ea typeface="微软雅黑" panose="020B0503020204020204" pitchFamily="34" charset="-122"/>
              </a:rPr>
              <a:t>x87 FPU </a:t>
            </a:r>
            <a:r>
              <a:rPr lang="zh-CN" altLang="en-US" sz="2200">
                <a:solidFill>
                  <a:srgbClr val="FF3300"/>
                </a:solidFill>
                <a:latin typeface="微软雅黑" panose="020B0503020204020204" pitchFamily="34" charset="-122"/>
                <a:ea typeface="微软雅黑" panose="020B0503020204020204" pitchFamily="34" charset="-122"/>
              </a:rPr>
              <a:t>指令集代码</a:t>
            </a:r>
            <a:endParaRPr lang="zh-CN" altLang="en-US" sz="2200">
              <a:solidFill>
                <a:srgbClr val="008000"/>
              </a:solidFill>
              <a:latin typeface="微软雅黑" panose="020B0503020204020204" pitchFamily="34" charset="-122"/>
              <a:ea typeface="微软雅黑" panose="020B0503020204020204" pitchFamily="34" charset="-122"/>
            </a:endParaRPr>
          </a:p>
          <a:p>
            <a:pPr>
              <a:buFontTx/>
              <a:buNone/>
            </a:pPr>
            <a:r>
              <a:rPr lang="zh-CN" altLang="en-US" sz="2200">
                <a:solidFill>
                  <a:srgbClr val="008000"/>
                </a:solidFill>
                <a:latin typeface="微软雅黑" panose="020B0503020204020204" pitchFamily="34" charset="-122"/>
                <a:ea typeface="微软雅黑" panose="020B0503020204020204" pitchFamily="34" charset="-122"/>
              </a:rPr>
              <a:t>    如果想要生成</a:t>
            </a:r>
            <a:r>
              <a:rPr lang="en-US" altLang="zh-CN" sz="2200">
                <a:solidFill>
                  <a:srgbClr val="008000"/>
                </a:solidFill>
                <a:latin typeface="微软雅黑" panose="020B0503020204020204" pitchFamily="34" charset="-122"/>
                <a:ea typeface="微软雅黑" panose="020B0503020204020204" pitchFamily="34" charset="-122"/>
              </a:rPr>
              <a:t>SEE</a:t>
            </a:r>
            <a:r>
              <a:rPr lang="zh-CN" altLang="en-US" sz="2200">
                <a:solidFill>
                  <a:srgbClr val="008000"/>
                </a:solidFill>
                <a:latin typeface="微软雅黑" panose="020B0503020204020204" pitchFamily="34" charset="-122"/>
                <a:ea typeface="微软雅黑" panose="020B0503020204020204" pitchFamily="34" charset="-122"/>
              </a:rPr>
              <a:t>指令集代码，则需要设置适当的编译选项</a:t>
            </a:r>
          </a:p>
          <a:p>
            <a:pPr>
              <a:buFontTx/>
              <a:buNone/>
            </a:pPr>
            <a:endParaRPr lang="zh-CN" altLang="en-US" sz="2200">
              <a:solidFill>
                <a:srgbClr val="008000"/>
              </a:solidFill>
              <a:latin typeface="微软雅黑" panose="020B0503020204020204" pitchFamily="34" charset="-122"/>
              <a:ea typeface="微软雅黑" panose="020B0503020204020204" pitchFamily="34" charset="-122"/>
            </a:endParaRPr>
          </a:p>
          <a:p>
            <a:r>
              <a:rPr lang="zh-CN" altLang="en-US" sz="2200">
                <a:latin typeface="微软雅黑" panose="020B0503020204020204" pitchFamily="34" charset="-122"/>
                <a:ea typeface="微软雅黑" panose="020B0503020204020204" pitchFamily="34" charset="-122"/>
              </a:rPr>
              <a:t>在</a:t>
            </a:r>
            <a:r>
              <a:rPr lang="en-US" altLang="zh-CN" sz="2200">
                <a:latin typeface="微软雅黑" panose="020B0503020204020204" pitchFamily="34" charset="-122"/>
                <a:ea typeface="微软雅黑" panose="020B0503020204020204" pitchFamily="34" charset="-122"/>
              </a:rPr>
              <a:t>x86-64</a:t>
            </a:r>
            <a:r>
              <a:rPr lang="zh-CN" altLang="en-US" sz="2200">
                <a:latin typeface="微软雅黑" panose="020B0503020204020204" pitchFamily="34" charset="-122"/>
                <a:ea typeface="微软雅黑" panose="020B0503020204020204" pitchFamily="34" charset="-122"/>
              </a:rPr>
              <a:t>中，浮点运算采用</a:t>
            </a:r>
            <a:r>
              <a:rPr lang="en-US" altLang="zh-CN" sz="2200">
                <a:latin typeface="微软雅黑" panose="020B0503020204020204" pitchFamily="34" charset="-122"/>
                <a:ea typeface="微软雅黑" panose="020B0503020204020204" pitchFamily="34" charset="-122"/>
              </a:rPr>
              <a:t>SIMD</a:t>
            </a:r>
            <a:r>
              <a:rPr lang="zh-CN" altLang="en-US" sz="2200">
                <a:latin typeface="微软雅黑" panose="020B0503020204020204" pitchFamily="34" charset="-122"/>
                <a:ea typeface="微软雅黑" panose="020B0503020204020204" pitchFamily="34" charset="-122"/>
              </a:rPr>
              <a:t>指令</a:t>
            </a:r>
          </a:p>
          <a:p>
            <a:pPr>
              <a:buFontTx/>
              <a:buNone/>
            </a:pPr>
            <a:r>
              <a:rPr lang="zh-CN" altLang="en-US" sz="2200">
                <a:solidFill>
                  <a:srgbClr val="CC3300"/>
                </a:solidFill>
                <a:latin typeface="微软雅黑" panose="020B0503020204020204" pitchFamily="34" charset="-122"/>
                <a:ea typeface="微软雅黑" panose="020B0503020204020204" pitchFamily="34" charset="-122"/>
              </a:rPr>
              <a:t>    浮点数存放在</a:t>
            </a:r>
            <a:r>
              <a:rPr lang="en-US" altLang="zh-CN" sz="2200">
                <a:solidFill>
                  <a:srgbClr val="CC3300"/>
                </a:solidFill>
                <a:latin typeface="微软雅黑" panose="020B0503020204020204" pitchFamily="34" charset="-122"/>
                <a:ea typeface="微软雅黑" panose="020B0503020204020204" pitchFamily="34" charset="-122"/>
              </a:rPr>
              <a:t>128</a:t>
            </a:r>
            <a:r>
              <a:rPr lang="zh-CN" altLang="en-US" sz="2200">
                <a:solidFill>
                  <a:srgbClr val="CC3300"/>
                </a:solidFill>
                <a:latin typeface="微软雅黑" panose="020B0503020204020204" pitchFamily="34" charset="-122"/>
                <a:ea typeface="微软雅黑" panose="020B0503020204020204" pitchFamily="34" charset="-122"/>
              </a:rPr>
              <a:t>位的</a:t>
            </a:r>
            <a:r>
              <a:rPr lang="en-US" altLang="zh-CN" sz="2200">
                <a:solidFill>
                  <a:srgbClr val="CC3300"/>
                </a:solidFill>
                <a:latin typeface="微软雅黑" panose="020B0503020204020204" pitchFamily="34" charset="-122"/>
                <a:ea typeface="微软雅黑" panose="020B0503020204020204" pitchFamily="34" charset="-122"/>
              </a:rPr>
              <a:t>XMM</a:t>
            </a:r>
            <a:r>
              <a:rPr lang="zh-CN" altLang="en-US" sz="2200">
                <a:solidFill>
                  <a:srgbClr val="CC3300"/>
                </a:solidFill>
                <a:latin typeface="微软雅黑" panose="020B0503020204020204" pitchFamily="34" charset="-122"/>
                <a:ea typeface="微软雅黑" panose="020B0503020204020204" pitchFamily="34" charset="-122"/>
              </a:rPr>
              <a:t>寄存器中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42755">
                                            <p:txEl>
                                              <p:pRg st="2" end="2"/>
                                            </p:txEl>
                                          </p:spTgt>
                                        </p:tgtEl>
                                        <p:attrNameLst>
                                          <p:attrName>style.visibility</p:attrName>
                                        </p:attrNameLst>
                                      </p:cBhvr>
                                      <p:to>
                                        <p:strVal val="visible"/>
                                      </p:to>
                                    </p:set>
                                    <p:animEffect transition="in" filter="blinds(horizontal)">
                                      <p:cBhvr>
                                        <p:cTn id="7" dur="500"/>
                                        <p:tgtEl>
                                          <p:spTgt spid="84275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42755">
                                            <p:txEl>
                                              <p:pRg st="3" end="3"/>
                                            </p:txEl>
                                          </p:spTgt>
                                        </p:tgtEl>
                                        <p:attrNameLst>
                                          <p:attrName>style.visibility</p:attrName>
                                        </p:attrNameLst>
                                      </p:cBhvr>
                                      <p:to>
                                        <p:strVal val="visible"/>
                                      </p:to>
                                    </p:set>
                                    <p:animEffect transition="in" filter="blinds(horizontal)">
                                      <p:cBhvr>
                                        <p:cTn id="12" dur="500"/>
                                        <p:tgtEl>
                                          <p:spTgt spid="84275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42755">
                                            <p:txEl>
                                              <p:pRg st="4" end="4"/>
                                            </p:txEl>
                                          </p:spTgt>
                                        </p:tgtEl>
                                        <p:attrNameLst>
                                          <p:attrName>style.visibility</p:attrName>
                                        </p:attrNameLst>
                                      </p:cBhvr>
                                      <p:to>
                                        <p:strVal val="visible"/>
                                      </p:to>
                                    </p:set>
                                    <p:animEffect transition="in" filter="blinds(horizontal)">
                                      <p:cBhvr>
                                        <p:cTn id="17" dur="500"/>
                                        <p:tgtEl>
                                          <p:spTgt spid="84275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42755">
                                            <p:txEl>
                                              <p:pRg st="5" end="5"/>
                                            </p:txEl>
                                          </p:spTgt>
                                        </p:tgtEl>
                                        <p:attrNameLst>
                                          <p:attrName>style.visibility</p:attrName>
                                        </p:attrNameLst>
                                      </p:cBhvr>
                                      <p:to>
                                        <p:strVal val="visible"/>
                                      </p:to>
                                    </p:set>
                                    <p:animEffect transition="in" filter="blinds(horizontal)">
                                      <p:cBhvr>
                                        <p:cTn id="22" dur="500"/>
                                        <p:tgtEl>
                                          <p:spTgt spid="842755">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42755">
                                            <p:txEl>
                                              <p:pRg st="6" end="6"/>
                                            </p:txEl>
                                          </p:spTgt>
                                        </p:tgtEl>
                                        <p:attrNameLst>
                                          <p:attrName>style.visibility</p:attrName>
                                        </p:attrNameLst>
                                      </p:cBhvr>
                                      <p:to>
                                        <p:strVal val="visible"/>
                                      </p:to>
                                    </p:set>
                                    <p:animEffect transition="in" filter="blinds(horizontal)">
                                      <p:cBhvr>
                                        <p:cTn id="27" dur="500"/>
                                        <p:tgtEl>
                                          <p:spTgt spid="842755">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42755">
                                            <p:txEl>
                                              <p:pRg st="9" end="9"/>
                                            </p:txEl>
                                          </p:spTgt>
                                        </p:tgtEl>
                                        <p:attrNameLst>
                                          <p:attrName>style.visibility</p:attrName>
                                        </p:attrNameLst>
                                      </p:cBhvr>
                                      <p:to>
                                        <p:strVal val="visible"/>
                                      </p:to>
                                    </p:set>
                                    <p:animEffect transition="in" filter="blinds(horizontal)">
                                      <p:cBhvr>
                                        <p:cTn id="32" dur="500"/>
                                        <p:tgtEl>
                                          <p:spTgt spid="8427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a:extLst>
              <a:ext uri="{FF2B5EF4-FFF2-40B4-BE49-F238E27FC236}">
                <a16:creationId xmlns:a16="http://schemas.microsoft.com/office/drawing/2014/main" id="{8EEF2AA2-DF06-4740-A2DA-4B5EDCE867CA}"/>
              </a:ext>
            </a:extLst>
          </p:cNvPr>
          <p:cNvSpPr>
            <a:spLocks noGrp="1" noChangeArrowheads="1"/>
          </p:cNvSpPr>
          <p:nvPr>
            <p:ph type="title"/>
          </p:nvPr>
        </p:nvSpPr>
        <p:spPr>
          <a:xfrm>
            <a:off x="457200" y="98425"/>
            <a:ext cx="8229600" cy="561975"/>
          </a:xfrm>
        </p:spPr>
        <p:txBody>
          <a:bodyPr/>
          <a:lstStyle/>
          <a:p>
            <a:r>
              <a:rPr lang="en-US" altLang="zh-CN" sz="3200">
                <a:ea typeface="微软雅黑" panose="020B0503020204020204" pitchFamily="34" charset="-122"/>
              </a:rPr>
              <a:t>IA-32</a:t>
            </a:r>
            <a:r>
              <a:rPr lang="zh-CN" altLang="en-US" sz="3200">
                <a:ea typeface="微软雅黑" panose="020B0503020204020204" pitchFamily="34" charset="-122"/>
              </a:rPr>
              <a:t>和</a:t>
            </a:r>
            <a:r>
              <a:rPr lang="en-US" altLang="zh-CN" sz="3200">
                <a:ea typeface="微软雅黑" panose="020B0503020204020204" pitchFamily="34" charset="-122"/>
              </a:rPr>
              <a:t>x86-64</a:t>
            </a:r>
            <a:r>
              <a:rPr lang="zh-CN" altLang="en-US" sz="3200">
                <a:ea typeface="微软雅黑" panose="020B0503020204020204" pitchFamily="34" charset="-122"/>
              </a:rPr>
              <a:t>的比较</a:t>
            </a:r>
            <a:r>
              <a:rPr lang="zh-CN" altLang="en-US" sz="3600"/>
              <a:t>（自学）</a:t>
            </a:r>
          </a:p>
        </p:txBody>
      </p:sp>
      <p:sp>
        <p:nvSpPr>
          <p:cNvPr id="678915" name="Rectangle 3">
            <a:extLst>
              <a:ext uri="{FF2B5EF4-FFF2-40B4-BE49-F238E27FC236}">
                <a16:creationId xmlns:a16="http://schemas.microsoft.com/office/drawing/2014/main" id="{14DC02C0-198E-403B-809A-53AB735A0F7C}"/>
              </a:ext>
            </a:extLst>
          </p:cNvPr>
          <p:cNvSpPr>
            <a:spLocks noGrp="1" noChangeArrowheads="1"/>
          </p:cNvSpPr>
          <p:nvPr>
            <p:ph type="body" idx="1"/>
          </p:nvPr>
        </p:nvSpPr>
        <p:spPr>
          <a:xfrm>
            <a:off x="161925" y="819150"/>
            <a:ext cx="8229600" cy="5218113"/>
          </a:xfrm>
        </p:spPr>
        <p:txBody>
          <a:bodyPr/>
          <a:lstStyle/>
          <a:p>
            <a:pPr>
              <a:buFontTx/>
              <a:buNone/>
            </a:pPr>
            <a:r>
              <a:rPr lang="zh-CN" altLang="en-US" sz="2000">
                <a:latin typeface="微软雅黑" panose="020B0503020204020204" pitchFamily="34" charset="-122"/>
                <a:ea typeface="微软雅黑" panose="020B0503020204020204" pitchFamily="34" charset="-122"/>
              </a:rPr>
              <a:t>例：以下是一段</a:t>
            </a:r>
            <a:r>
              <a:rPr lang="en-US" altLang="zh-CN" sz="2000">
                <a:latin typeface="微软雅黑" panose="020B0503020204020204" pitchFamily="34" charset="-122"/>
                <a:ea typeface="微软雅黑" panose="020B0503020204020204" pitchFamily="34" charset="-122"/>
              </a:rPr>
              <a:t>C</a:t>
            </a:r>
            <a:r>
              <a:rPr lang="zh-CN" altLang="en-US" sz="2000">
                <a:latin typeface="微软雅黑" panose="020B0503020204020204" pitchFamily="34" charset="-122"/>
                <a:ea typeface="微软雅黑" panose="020B0503020204020204" pitchFamily="34" charset="-122"/>
              </a:rPr>
              <a:t>语言代码：</a:t>
            </a:r>
          </a:p>
          <a:p>
            <a:pPr>
              <a:buFontTx/>
              <a:buNone/>
            </a:pPr>
            <a:r>
              <a:rPr lang="en-US" altLang="zh-CN" sz="2000">
                <a:latin typeface="微软雅黑" panose="020B0503020204020204" pitchFamily="34" charset="-122"/>
                <a:ea typeface="微软雅黑" panose="020B0503020204020204" pitchFamily="34" charset="-122"/>
              </a:rPr>
              <a:t>#include &lt;stdio.h&gt;</a:t>
            </a:r>
          </a:p>
          <a:p>
            <a:pPr>
              <a:buFontTx/>
              <a:buNone/>
            </a:pPr>
            <a:r>
              <a:rPr lang="en-US" altLang="zh-CN" sz="2000">
                <a:latin typeface="微软雅黑" panose="020B0503020204020204" pitchFamily="34" charset="-122"/>
                <a:ea typeface="微软雅黑" panose="020B0503020204020204" pitchFamily="34" charset="-122"/>
              </a:rPr>
              <a:t>main() </a:t>
            </a:r>
          </a:p>
          <a:p>
            <a:pPr>
              <a:buFontTx/>
              <a:buNone/>
            </a:pPr>
            <a:r>
              <a:rPr lang="en-US" altLang="zh-CN" sz="2000">
                <a:latin typeface="微软雅黑" panose="020B0503020204020204" pitchFamily="34" charset="-122"/>
                <a:ea typeface="微软雅黑" panose="020B0503020204020204" pitchFamily="34" charset="-122"/>
              </a:rPr>
              <a:t>{</a:t>
            </a:r>
          </a:p>
          <a:p>
            <a:pPr>
              <a:buFontTx/>
              <a:buNone/>
            </a:pPr>
            <a:r>
              <a:rPr lang="en-US" altLang="zh-CN" sz="2000">
                <a:latin typeface="微软雅黑" panose="020B0503020204020204" pitchFamily="34" charset="-122"/>
                <a:ea typeface="微软雅黑" panose="020B0503020204020204" pitchFamily="34" charset="-122"/>
              </a:rPr>
              <a:t>	double a = 10;</a:t>
            </a:r>
          </a:p>
          <a:p>
            <a:pPr>
              <a:buFontTx/>
              <a:buNone/>
            </a:pPr>
            <a:r>
              <a:rPr lang="en-US" altLang="zh-CN" sz="2000">
                <a:latin typeface="微软雅黑" panose="020B0503020204020204" pitchFamily="34" charset="-122"/>
                <a:ea typeface="微软雅黑" panose="020B0503020204020204" pitchFamily="34" charset="-122"/>
              </a:rPr>
              <a:t>	printf("a = %d\n", a);</a:t>
            </a:r>
          </a:p>
          <a:p>
            <a:pPr>
              <a:buFontTx/>
              <a:buNone/>
            </a:pPr>
            <a:r>
              <a:rPr lang="en-US" altLang="zh-CN" sz="2000">
                <a:latin typeface="微软雅黑" panose="020B0503020204020204" pitchFamily="34" charset="-122"/>
                <a:ea typeface="微软雅黑" panose="020B0503020204020204" pitchFamily="34" charset="-122"/>
              </a:rPr>
              <a:t>}</a:t>
            </a:r>
          </a:p>
          <a:p>
            <a:pPr>
              <a:buFontTx/>
              <a:buNone/>
            </a:pPr>
            <a:r>
              <a:rPr lang="zh-CN" altLang="en-US" sz="2000">
                <a:latin typeface="微软雅黑" panose="020B0503020204020204" pitchFamily="34" charset="-122"/>
                <a:ea typeface="微软雅黑" panose="020B0503020204020204" pitchFamily="34" charset="-122"/>
              </a:rPr>
              <a:t>在</a:t>
            </a:r>
            <a:r>
              <a:rPr lang="en-US" altLang="zh-CN" sz="2000">
                <a:latin typeface="微软雅黑" panose="020B0503020204020204" pitchFamily="34" charset="-122"/>
                <a:ea typeface="微软雅黑" panose="020B0503020204020204" pitchFamily="34" charset="-122"/>
              </a:rPr>
              <a:t>IA-32</a:t>
            </a:r>
            <a:r>
              <a:rPr lang="zh-CN" altLang="en-US" sz="2000">
                <a:latin typeface="微软雅黑" panose="020B0503020204020204" pitchFamily="34" charset="-122"/>
                <a:ea typeface="微软雅黑" panose="020B0503020204020204" pitchFamily="34" charset="-122"/>
              </a:rPr>
              <a:t>上运行时，打印结果为</a:t>
            </a:r>
            <a:r>
              <a:rPr lang="en-US" altLang="zh-CN" sz="2000">
                <a:latin typeface="微软雅黑" panose="020B0503020204020204" pitchFamily="34" charset="-122"/>
                <a:ea typeface="微软雅黑" panose="020B0503020204020204" pitchFamily="34" charset="-122"/>
              </a:rPr>
              <a:t>a=0</a:t>
            </a:r>
          </a:p>
          <a:p>
            <a:pPr>
              <a:buFontTx/>
              <a:buNone/>
            </a:pPr>
            <a:r>
              <a:rPr lang="zh-CN" altLang="en-US" sz="2000">
                <a:latin typeface="微软雅黑" panose="020B0503020204020204" pitchFamily="34" charset="-122"/>
                <a:ea typeface="微软雅黑" panose="020B0503020204020204" pitchFamily="34" charset="-122"/>
              </a:rPr>
              <a:t>在</a:t>
            </a:r>
            <a:r>
              <a:rPr lang="en-US" altLang="zh-CN" sz="2000">
                <a:latin typeface="微软雅黑" panose="020B0503020204020204" pitchFamily="34" charset="-122"/>
                <a:ea typeface="微软雅黑" panose="020B0503020204020204" pitchFamily="34" charset="-122"/>
              </a:rPr>
              <a:t>x86-64</a:t>
            </a:r>
            <a:r>
              <a:rPr lang="zh-CN" altLang="en-US" sz="2000">
                <a:latin typeface="微软雅黑" panose="020B0503020204020204" pitchFamily="34" charset="-122"/>
                <a:ea typeface="微软雅黑" panose="020B0503020204020204" pitchFamily="34" charset="-122"/>
              </a:rPr>
              <a:t>上运行时，打印一个不确定值</a:t>
            </a:r>
          </a:p>
          <a:p>
            <a:pPr>
              <a:buFontTx/>
              <a:buNone/>
            </a:pPr>
            <a:r>
              <a:rPr lang="zh-CN" altLang="en-US" sz="2000">
                <a:latin typeface="微软雅黑" panose="020B0503020204020204" pitchFamily="34" charset="-122"/>
                <a:ea typeface="微软雅黑" panose="020B0503020204020204" pitchFamily="34" charset="-122"/>
              </a:rPr>
              <a:t>    </a:t>
            </a:r>
            <a:r>
              <a:rPr lang="zh-CN" altLang="en-US" sz="2000">
                <a:solidFill>
                  <a:srgbClr val="FF0000"/>
                </a:solidFill>
                <a:latin typeface="微软雅黑" panose="020B0503020204020204" pitchFamily="34" charset="-122"/>
                <a:ea typeface="微软雅黑" panose="020B0503020204020204" pitchFamily="34" charset="-122"/>
              </a:rPr>
              <a:t>为什么？</a:t>
            </a:r>
          </a:p>
        </p:txBody>
      </p:sp>
      <p:sp>
        <p:nvSpPr>
          <p:cNvPr id="678917" name="Text Box 5">
            <a:extLst>
              <a:ext uri="{FF2B5EF4-FFF2-40B4-BE49-F238E27FC236}">
                <a16:creationId xmlns:a16="http://schemas.microsoft.com/office/drawing/2014/main" id="{9893B796-561D-444E-A355-BAC4AB8230AB}"/>
              </a:ext>
            </a:extLst>
          </p:cNvPr>
          <p:cNvSpPr txBox="1">
            <a:spLocks noChangeArrowheads="1"/>
          </p:cNvSpPr>
          <p:nvPr/>
        </p:nvSpPr>
        <p:spPr bwMode="auto">
          <a:xfrm>
            <a:off x="296863" y="5138738"/>
            <a:ext cx="866775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10000"/>
              </a:spcBef>
            </a:pPr>
            <a:r>
              <a:rPr lang="zh-CN" altLang="en-US" sz="2200">
                <a:solidFill>
                  <a:srgbClr val="0000FF"/>
                </a:solidFill>
              </a:rPr>
              <a:t>在</a:t>
            </a:r>
            <a:r>
              <a:rPr lang="en-US" altLang="zh-CN" sz="2200">
                <a:solidFill>
                  <a:srgbClr val="0000FF"/>
                </a:solidFill>
              </a:rPr>
              <a:t>IA-32</a:t>
            </a:r>
            <a:r>
              <a:rPr lang="zh-CN" altLang="en-US" sz="2200">
                <a:solidFill>
                  <a:srgbClr val="0000FF"/>
                </a:solidFill>
              </a:rPr>
              <a:t>中</a:t>
            </a:r>
            <a:r>
              <a:rPr lang="en-US" altLang="zh-CN" sz="2200">
                <a:solidFill>
                  <a:srgbClr val="0000FF"/>
                </a:solidFill>
              </a:rPr>
              <a:t>a</a:t>
            </a:r>
            <a:r>
              <a:rPr lang="zh-CN" altLang="en-US" sz="2200">
                <a:solidFill>
                  <a:srgbClr val="0000FF"/>
                </a:solidFill>
              </a:rPr>
              <a:t>为</a:t>
            </a:r>
            <a:r>
              <a:rPr lang="en-US" altLang="zh-CN" sz="2200">
                <a:solidFill>
                  <a:srgbClr val="0000FF"/>
                </a:solidFill>
              </a:rPr>
              <a:t>float</a:t>
            </a:r>
            <a:r>
              <a:rPr lang="zh-CN" altLang="en-US" sz="2200">
                <a:solidFill>
                  <a:srgbClr val="0000FF"/>
                </a:solidFill>
              </a:rPr>
              <a:t>型又怎样呢？先执行</a:t>
            </a:r>
            <a:r>
              <a:rPr lang="en-US" altLang="zh-CN" sz="2200">
                <a:solidFill>
                  <a:srgbClr val="FF0000"/>
                </a:solidFill>
              </a:rPr>
              <a:t>flds</a:t>
            </a:r>
            <a:r>
              <a:rPr lang="zh-CN" altLang="en-US" sz="2200">
                <a:solidFill>
                  <a:srgbClr val="0000FF"/>
                </a:solidFill>
              </a:rPr>
              <a:t>，再执行</a:t>
            </a:r>
            <a:r>
              <a:rPr lang="en-US" altLang="zh-CN" sz="2200">
                <a:solidFill>
                  <a:srgbClr val="FF0000"/>
                </a:solidFill>
              </a:rPr>
              <a:t>fstpl</a:t>
            </a:r>
          </a:p>
          <a:p>
            <a:pPr eaLnBrk="1" hangingPunct="1">
              <a:spcBef>
                <a:spcPct val="10000"/>
              </a:spcBef>
            </a:pPr>
            <a:r>
              <a:rPr lang="zh-CN" altLang="en-US" sz="2200">
                <a:solidFill>
                  <a:srgbClr val="008000"/>
                </a:solidFill>
              </a:rPr>
              <a:t>即：</a:t>
            </a:r>
            <a:r>
              <a:rPr lang="en-US" altLang="zh-CN" sz="2200">
                <a:solidFill>
                  <a:srgbClr val="CC3300"/>
                </a:solidFill>
              </a:rPr>
              <a:t>flds</a:t>
            </a:r>
            <a:r>
              <a:rPr lang="zh-CN" altLang="en-US" sz="2200">
                <a:solidFill>
                  <a:srgbClr val="008000"/>
                </a:solidFill>
              </a:rPr>
              <a:t>将</a:t>
            </a:r>
            <a:r>
              <a:rPr lang="en-US" altLang="zh-CN" sz="2200">
                <a:solidFill>
                  <a:srgbClr val="008000"/>
                </a:solidFill>
              </a:rPr>
              <a:t>32</a:t>
            </a:r>
            <a:r>
              <a:rPr lang="zh-CN" altLang="en-US" sz="2200">
                <a:solidFill>
                  <a:srgbClr val="008000"/>
                </a:solidFill>
              </a:rPr>
              <a:t>位单精度转换为</a:t>
            </a:r>
            <a:r>
              <a:rPr lang="en-US" altLang="zh-CN" sz="2200">
                <a:solidFill>
                  <a:srgbClr val="008000"/>
                </a:solidFill>
              </a:rPr>
              <a:t>80</a:t>
            </a:r>
            <a:r>
              <a:rPr lang="zh-CN" altLang="en-US" sz="2200">
                <a:solidFill>
                  <a:srgbClr val="008000"/>
                </a:solidFill>
              </a:rPr>
              <a:t>位格式入浮点寄存器栈，</a:t>
            </a:r>
            <a:r>
              <a:rPr lang="en-US" altLang="zh-CN" sz="2200">
                <a:solidFill>
                  <a:srgbClr val="CC3300"/>
                </a:solidFill>
              </a:rPr>
              <a:t>fstpl</a:t>
            </a:r>
            <a:r>
              <a:rPr lang="zh-CN" altLang="en-US" sz="2200">
                <a:solidFill>
                  <a:srgbClr val="008000"/>
                </a:solidFill>
              </a:rPr>
              <a:t>再将</a:t>
            </a:r>
            <a:r>
              <a:rPr lang="en-US" altLang="zh-CN" sz="2200">
                <a:solidFill>
                  <a:srgbClr val="008000"/>
                </a:solidFill>
              </a:rPr>
              <a:t>80</a:t>
            </a:r>
            <a:r>
              <a:rPr lang="zh-CN" altLang="en-US" sz="2200">
                <a:solidFill>
                  <a:srgbClr val="008000"/>
                </a:solidFill>
              </a:rPr>
              <a:t>位转换为</a:t>
            </a:r>
            <a:r>
              <a:rPr lang="en-US" altLang="zh-CN" sz="2200">
                <a:solidFill>
                  <a:srgbClr val="008000"/>
                </a:solidFill>
              </a:rPr>
              <a:t>64</a:t>
            </a:r>
            <a:r>
              <a:rPr lang="zh-CN" altLang="en-US" sz="2200">
                <a:solidFill>
                  <a:srgbClr val="008000"/>
                </a:solidFill>
              </a:rPr>
              <a:t>位送存储器栈中，故实际上与</a:t>
            </a:r>
            <a:r>
              <a:rPr lang="en-US" altLang="zh-CN" sz="2200">
                <a:solidFill>
                  <a:srgbClr val="008000"/>
                </a:solidFill>
              </a:rPr>
              <a:t>a</a:t>
            </a:r>
            <a:r>
              <a:rPr lang="zh-CN" altLang="en-US" sz="2200">
                <a:solidFill>
                  <a:srgbClr val="008000"/>
                </a:solidFill>
              </a:rPr>
              <a:t>是</a:t>
            </a:r>
            <a:r>
              <a:rPr lang="en-US" altLang="zh-CN" sz="2200">
                <a:solidFill>
                  <a:srgbClr val="008000"/>
                </a:solidFill>
              </a:rPr>
              <a:t>double</a:t>
            </a:r>
            <a:r>
              <a:rPr lang="zh-CN" altLang="en-US" sz="2200">
                <a:solidFill>
                  <a:srgbClr val="008000"/>
                </a:solidFill>
              </a:rPr>
              <a:t>效果一样！</a:t>
            </a:r>
            <a:endParaRPr lang="en-US" altLang="zh-CN" sz="2200">
              <a:solidFill>
                <a:srgbClr val="FF0000"/>
              </a:solidFill>
            </a:endParaRPr>
          </a:p>
        </p:txBody>
      </p:sp>
      <p:sp>
        <p:nvSpPr>
          <p:cNvPr id="678918" name="Text Box 6">
            <a:extLst>
              <a:ext uri="{FF2B5EF4-FFF2-40B4-BE49-F238E27FC236}">
                <a16:creationId xmlns:a16="http://schemas.microsoft.com/office/drawing/2014/main" id="{2C7F3BE9-3625-42FE-8AF2-47C21B55C45F}"/>
              </a:ext>
            </a:extLst>
          </p:cNvPr>
          <p:cNvSpPr txBox="1">
            <a:spLocks noChangeArrowheads="1"/>
          </p:cNvSpPr>
          <p:nvPr/>
        </p:nvSpPr>
        <p:spPr bwMode="auto">
          <a:xfrm>
            <a:off x="3986213" y="998538"/>
            <a:ext cx="4591050" cy="19700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15000"/>
              </a:spcBef>
            </a:pPr>
            <a:r>
              <a:rPr lang="en-US" altLang="zh-CN" sz="2200">
                <a:solidFill>
                  <a:srgbClr val="CC3300"/>
                </a:solidFill>
                <a:latin typeface="微软雅黑" panose="020B0503020204020204" pitchFamily="34" charset="-122"/>
                <a:ea typeface="微软雅黑" panose="020B0503020204020204" pitchFamily="34" charset="-122"/>
              </a:rPr>
              <a:t>10=1010B=1.01×2</a:t>
            </a:r>
            <a:r>
              <a:rPr lang="en-US" altLang="zh-CN" sz="2200" baseline="30000">
                <a:solidFill>
                  <a:srgbClr val="CC3300"/>
                </a:solidFill>
                <a:latin typeface="微软雅黑" panose="020B0503020204020204" pitchFamily="34" charset="-122"/>
                <a:ea typeface="微软雅黑" panose="020B0503020204020204" pitchFamily="34" charset="-122"/>
              </a:rPr>
              <a:t>3</a:t>
            </a:r>
          </a:p>
          <a:p>
            <a:pPr>
              <a:spcBef>
                <a:spcPct val="15000"/>
              </a:spcBef>
            </a:pPr>
            <a:r>
              <a:rPr lang="zh-CN" altLang="en-US" sz="2200">
                <a:solidFill>
                  <a:srgbClr val="CC3300"/>
                </a:solidFill>
                <a:latin typeface="微软雅黑" panose="020B0503020204020204" pitchFamily="34" charset="-122"/>
                <a:ea typeface="微软雅黑" panose="020B0503020204020204" pitchFamily="34" charset="-122"/>
              </a:rPr>
              <a:t>阶码</a:t>
            </a:r>
            <a:r>
              <a:rPr lang="en-US" altLang="zh-CN" sz="2200">
                <a:solidFill>
                  <a:srgbClr val="CC3300"/>
                </a:solidFill>
                <a:latin typeface="微软雅黑" panose="020B0503020204020204" pitchFamily="34" charset="-122"/>
                <a:ea typeface="微软雅黑" panose="020B0503020204020204" pitchFamily="34" charset="-122"/>
              </a:rPr>
              <a:t>e=1023+3=10000000010B</a:t>
            </a:r>
          </a:p>
          <a:p>
            <a:pPr>
              <a:spcBef>
                <a:spcPct val="15000"/>
              </a:spcBef>
            </a:pPr>
            <a:r>
              <a:rPr lang="en-US" altLang="zh-CN" sz="2200">
                <a:solidFill>
                  <a:srgbClr val="CC3300"/>
                </a:solidFill>
                <a:latin typeface="微软雅黑" panose="020B0503020204020204" pitchFamily="34" charset="-122"/>
                <a:ea typeface="微软雅黑" panose="020B0503020204020204" pitchFamily="34" charset="-122"/>
              </a:rPr>
              <a:t>10</a:t>
            </a:r>
            <a:r>
              <a:rPr lang="zh-CN" altLang="en-US" sz="2200">
                <a:solidFill>
                  <a:srgbClr val="CC3300"/>
                </a:solidFill>
                <a:latin typeface="微软雅黑" panose="020B0503020204020204" pitchFamily="34" charset="-122"/>
                <a:ea typeface="微软雅黑" panose="020B0503020204020204" pitchFamily="34" charset="-122"/>
              </a:rPr>
              <a:t>的</a:t>
            </a:r>
            <a:r>
              <a:rPr lang="en-US" altLang="zh-CN" sz="2200">
                <a:solidFill>
                  <a:srgbClr val="CC3300"/>
                </a:solidFill>
                <a:latin typeface="微软雅黑" panose="020B0503020204020204" pitchFamily="34" charset="-122"/>
                <a:ea typeface="微软雅黑" panose="020B0503020204020204" pitchFamily="34" charset="-122"/>
              </a:rPr>
              <a:t>double</a:t>
            </a:r>
            <a:r>
              <a:rPr lang="zh-CN" altLang="en-US" sz="2200">
                <a:solidFill>
                  <a:srgbClr val="CC3300"/>
                </a:solidFill>
                <a:latin typeface="微软雅黑" panose="020B0503020204020204" pitchFamily="34" charset="-122"/>
                <a:ea typeface="微软雅黑" panose="020B0503020204020204" pitchFamily="34" charset="-122"/>
              </a:rPr>
              <a:t>型表示为：</a:t>
            </a:r>
          </a:p>
          <a:p>
            <a:pPr>
              <a:spcBef>
                <a:spcPct val="15000"/>
              </a:spcBef>
            </a:pPr>
            <a:r>
              <a:rPr lang="en-US" altLang="zh-CN" sz="2200">
                <a:solidFill>
                  <a:srgbClr val="CC3300"/>
                </a:solidFill>
                <a:latin typeface="微软雅黑" panose="020B0503020204020204" pitchFamily="34" charset="-122"/>
                <a:ea typeface="微软雅黑" panose="020B0503020204020204" pitchFamily="34" charset="-122"/>
              </a:rPr>
              <a:t>0 100</a:t>
            </a:r>
            <a:r>
              <a:rPr lang="en-US" altLang="zh-CN" sz="2200">
                <a:solidFill>
                  <a:srgbClr val="0066CC"/>
                </a:solidFill>
                <a:latin typeface="微软雅黑" panose="020B0503020204020204" pitchFamily="34" charset="-122"/>
                <a:ea typeface="微软雅黑" panose="020B0503020204020204" pitchFamily="34" charset="-122"/>
              </a:rPr>
              <a:t>0000</a:t>
            </a:r>
            <a:r>
              <a:rPr lang="en-US" altLang="zh-CN" sz="2200">
                <a:solidFill>
                  <a:srgbClr val="CC3300"/>
                </a:solidFill>
                <a:latin typeface="微软雅黑" panose="020B0503020204020204" pitchFamily="34" charset="-122"/>
                <a:ea typeface="微软雅黑" panose="020B0503020204020204" pitchFamily="34" charset="-122"/>
              </a:rPr>
              <a:t>0010 </a:t>
            </a:r>
            <a:r>
              <a:rPr lang="en-US" altLang="zh-CN" sz="2200">
                <a:solidFill>
                  <a:srgbClr val="0066CC"/>
                </a:solidFill>
                <a:latin typeface="微软雅黑" panose="020B0503020204020204" pitchFamily="34" charset="-122"/>
                <a:ea typeface="微软雅黑" panose="020B0503020204020204" pitchFamily="34" charset="-122"/>
              </a:rPr>
              <a:t>0100</a:t>
            </a:r>
            <a:r>
              <a:rPr lang="en-US" altLang="zh-CN" sz="2200">
                <a:solidFill>
                  <a:srgbClr val="CC3300"/>
                </a:solidFill>
                <a:latin typeface="微软雅黑" panose="020B0503020204020204" pitchFamily="34" charset="-122"/>
                <a:ea typeface="微软雅黑" panose="020B0503020204020204" pitchFamily="34" charset="-122"/>
              </a:rPr>
              <a:t>…0B</a:t>
            </a:r>
          </a:p>
          <a:p>
            <a:pPr>
              <a:spcBef>
                <a:spcPct val="15000"/>
              </a:spcBef>
            </a:pPr>
            <a:r>
              <a:rPr lang="zh-CN" altLang="en-US" sz="2200">
                <a:solidFill>
                  <a:srgbClr val="CC3300"/>
                </a:solidFill>
                <a:latin typeface="微软雅黑" panose="020B0503020204020204" pitchFamily="34" charset="-122"/>
                <a:ea typeface="微软雅黑" panose="020B0503020204020204" pitchFamily="34" charset="-122"/>
              </a:rPr>
              <a:t>即</a:t>
            </a:r>
            <a:r>
              <a:rPr lang="en-US" altLang="zh-CN" sz="2200">
                <a:solidFill>
                  <a:srgbClr val="CC3300"/>
                </a:solidFill>
                <a:latin typeface="微软雅黑" panose="020B0503020204020204" pitchFamily="34" charset="-122"/>
                <a:ea typeface="微软雅黑" panose="020B0503020204020204" pitchFamily="34" charset="-122"/>
              </a:rPr>
              <a:t>4024 0000 0000 0000H</a:t>
            </a:r>
            <a:endParaRPr lang="en-US" altLang="zh-CN">
              <a:latin typeface="微软雅黑" panose="020B0503020204020204" pitchFamily="34" charset="-122"/>
              <a:ea typeface="微软雅黑" panose="020B0503020204020204" pitchFamily="34" charset="-122"/>
            </a:endParaRPr>
          </a:p>
        </p:txBody>
      </p:sp>
      <p:grpSp>
        <p:nvGrpSpPr>
          <p:cNvPr id="678921" name="Group 9">
            <a:extLst>
              <a:ext uri="{FF2B5EF4-FFF2-40B4-BE49-F238E27FC236}">
                <a16:creationId xmlns:a16="http://schemas.microsoft.com/office/drawing/2014/main" id="{50F7FEBD-7DD5-4230-A876-283B59E1D9E6}"/>
              </a:ext>
            </a:extLst>
          </p:cNvPr>
          <p:cNvGrpSpPr>
            <a:grpSpLocks/>
          </p:cNvGrpSpPr>
          <p:nvPr/>
        </p:nvGrpSpPr>
        <p:grpSpPr bwMode="auto">
          <a:xfrm>
            <a:off x="3311525" y="3024188"/>
            <a:ext cx="4229100" cy="427037"/>
            <a:chOff x="2171" y="1933"/>
            <a:chExt cx="2664" cy="269"/>
          </a:xfrm>
        </p:grpSpPr>
        <p:sp>
          <p:nvSpPr>
            <p:cNvPr id="678919" name="Rectangle 7">
              <a:extLst>
                <a:ext uri="{FF2B5EF4-FFF2-40B4-BE49-F238E27FC236}">
                  <a16:creationId xmlns:a16="http://schemas.microsoft.com/office/drawing/2014/main" id="{5AA69977-EB4A-4EBA-B923-CFA4EE94C61D}"/>
                </a:ext>
              </a:extLst>
            </p:cNvPr>
            <p:cNvSpPr>
              <a:spLocks noChangeArrowheads="1"/>
            </p:cNvSpPr>
            <p:nvPr/>
          </p:nvSpPr>
          <p:spPr bwMode="auto">
            <a:xfrm>
              <a:off x="2795" y="1933"/>
              <a:ext cx="2040" cy="2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10000"/>
                </a:spcBef>
              </a:pPr>
              <a:r>
                <a:rPr lang="zh-CN" altLang="en-US" sz="2200">
                  <a:solidFill>
                    <a:srgbClr val="0000FF"/>
                  </a:solidFill>
                  <a:latin typeface="微软雅黑" panose="020B0503020204020204" pitchFamily="34" charset="-122"/>
                  <a:ea typeface="微软雅黑" panose="020B0503020204020204" pitchFamily="34" charset="-122"/>
                </a:rPr>
                <a:t>先执行</a:t>
              </a:r>
              <a:r>
                <a:rPr lang="en-US" altLang="zh-CN" sz="2200">
                  <a:solidFill>
                    <a:srgbClr val="FF0000"/>
                  </a:solidFill>
                  <a:latin typeface="微软雅黑" panose="020B0503020204020204" pitchFamily="34" charset="-122"/>
                  <a:ea typeface="微软雅黑" panose="020B0503020204020204" pitchFamily="34" charset="-122"/>
                </a:rPr>
                <a:t>fldl</a:t>
              </a:r>
              <a:r>
                <a:rPr lang="zh-CN" altLang="en-US" sz="2200">
                  <a:solidFill>
                    <a:srgbClr val="0000FF"/>
                  </a:solidFill>
                  <a:latin typeface="微软雅黑" panose="020B0503020204020204" pitchFamily="34" charset="-122"/>
                  <a:ea typeface="微软雅黑" panose="020B0503020204020204" pitchFamily="34" charset="-122"/>
                </a:rPr>
                <a:t>，再执行</a:t>
              </a:r>
              <a:r>
                <a:rPr lang="en-US" altLang="zh-CN" sz="2200">
                  <a:solidFill>
                    <a:srgbClr val="FF0000"/>
                  </a:solidFill>
                  <a:latin typeface="微软雅黑" panose="020B0503020204020204" pitchFamily="34" charset="-122"/>
                  <a:ea typeface="微软雅黑" panose="020B0503020204020204" pitchFamily="34" charset="-122"/>
                </a:rPr>
                <a:t>fstpl</a:t>
              </a:r>
            </a:p>
          </p:txBody>
        </p:sp>
        <p:sp>
          <p:nvSpPr>
            <p:cNvPr id="678920" name="Line 8">
              <a:extLst>
                <a:ext uri="{FF2B5EF4-FFF2-40B4-BE49-F238E27FC236}">
                  <a16:creationId xmlns:a16="http://schemas.microsoft.com/office/drawing/2014/main" id="{55AFC793-3199-4725-9A73-16CBBC700061}"/>
                </a:ext>
              </a:extLst>
            </p:cNvPr>
            <p:cNvSpPr>
              <a:spLocks noChangeShapeType="1"/>
            </p:cNvSpPr>
            <p:nvPr/>
          </p:nvSpPr>
          <p:spPr bwMode="auto">
            <a:xfrm flipH="1" flipV="1">
              <a:off x="2171" y="1962"/>
              <a:ext cx="652" cy="85"/>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678922" name="Text Box 10">
            <a:extLst>
              <a:ext uri="{FF2B5EF4-FFF2-40B4-BE49-F238E27FC236}">
                <a16:creationId xmlns:a16="http://schemas.microsoft.com/office/drawing/2014/main" id="{56EC8854-5C7E-4389-8EA9-B4E859B4BD8B}"/>
              </a:ext>
            </a:extLst>
          </p:cNvPr>
          <p:cNvSpPr txBox="1">
            <a:spLocks noChangeArrowheads="1"/>
          </p:cNvSpPr>
          <p:nvPr/>
        </p:nvSpPr>
        <p:spPr bwMode="auto">
          <a:xfrm>
            <a:off x="5157788" y="3429000"/>
            <a:ext cx="3286125" cy="747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15000"/>
              </a:spcBef>
            </a:pPr>
            <a:r>
              <a:rPr lang="en-US" altLang="zh-CN" sz="2000">
                <a:solidFill>
                  <a:srgbClr val="FF3300"/>
                </a:solidFill>
                <a:latin typeface="微软雅黑" panose="020B0503020204020204" pitchFamily="34" charset="-122"/>
                <a:ea typeface="微软雅黑" panose="020B0503020204020204" pitchFamily="34" charset="-122"/>
              </a:rPr>
              <a:t>fldl</a:t>
            </a:r>
            <a:r>
              <a:rPr lang="zh-CN" altLang="en-US" sz="2000">
                <a:solidFill>
                  <a:srgbClr val="FF3300"/>
                </a:solidFill>
                <a:latin typeface="微软雅黑" panose="020B0503020204020204" pitchFamily="34" charset="-122"/>
                <a:ea typeface="微软雅黑" panose="020B0503020204020204" pitchFamily="34" charset="-122"/>
              </a:rPr>
              <a:t>：</a:t>
            </a:r>
            <a:r>
              <a:rPr lang="zh-CN" altLang="en-US" sz="2000">
                <a:solidFill>
                  <a:srgbClr val="CC3300"/>
                </a:solidFill>
                <a:latin typeface="微软雅黑" panose="020B0503020204020204" pitchFamily="34" charset="-122"/>
                <a:ea typeface="微软雅黑" panose="020B0503020204020204" pitchFamily="34" charset="-122"/>
              </a:rPr>
              <a:t>局部变量区</a:t>
            </a:r>
            <a:r>
              <a:rPr lang="zh-CN" altLang="en-US" sz="2000">
                <a:solidFill>
                  <a:srgbClr val="CC3300"/>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2000">
                <a:solidFill>
                  <a:srgbClr val="CC3300"/>
                </a:solidFill>
                <a:latin typeface="微软雅黑" panose="020B0503020204020204" pitchFamily="34" charset="-122"/>
                <a:ea typeface="微软雅黑" panose="020B0503020204020204" pitchFamily="34" charset="-122"/>
                <a:cs typeface="Arial" panose="020B0604020202020204" pitchFamily="34" charset="0"/>
              </a:rPr>
              <a:t>ST(0)</a:t>
            </a:r>
          </a:p>
          <a:p>
            <a:pPr>
              <a:spcBef>
                <a:spcPct val="15000"/>
              </a:spcBef>
            </a:pPr>
            <a:r>
              <a:rPr lang="en-US" altLang="zh-CN" sz="2000">
                <a:solidFill>
                  <a:srgbClr val="FF3300"/>
                </a:solidFill>
                <a:latin typeface="微软雅黑" panose="020B0503020204020204" pitchFamily="34" charset="-122"/>
                <a:ea typeface="微软雅黑" panose="020B0503020204020204" pitchFamily="34" charset="-122"/>
                <a:cs typeface="Arial" panose="020B0604020202020204" pitchFamily="34" charset="0"/>
              </a:rPr>
              <a:t>fstpl</a:t>
            </a:r>
            <a:r>
              <a:rPr lang="zh-CN" altLang="en-US" sz="2000">
                <a:solidFill>
                  <a:srgbClr val="FF3300"/>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2000">
                <a:solidFill>
                  <a:srgbClr val="CC3300"/>
                </a:solidFill>
                <a:latin typeface="微软雅黑" panose="020B0503020204020204" pitchFamily="34" charset="-122"/>
                <a:ea typeface="微软雅黑" panose="020B0503020204020204" pitchFamily="34" charset="-122"/>
                <a:cs typeface="Arial" panose="020B0604020202020204" pitchFamily="34" charset="0"/>
              </a:rPr>
              <a:t>ST(0) </a:t>
            </a:r>
            <a:r>
              <a:rPr lang="zh-CN" altLang="en-US" sz="2000">
                <a:solidFill>
                  <a:srgbClr val="CC3300"/>
                </a:solidFill>
                <a:latin typeface="微软雅黑" panose="020B0503020204020204" pitchFamily="34" charset="-122"/>
                <a:ea typeface="微软雅黑" panose="020B0503020204020204" pitchFamily="34" charset="-122"/>
              </a:rPr>
              <a:t>→参数区</a:t>
            </a:r>
            <a:endParaRPr lang="en-US" altLang="zh-CN" sz="2000">
              <a:solidFill>
                <a:srgbClr val="CC33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78921"/>
                                        </p:tgtEl>
                                        <p:attrNameLst>
                                          <p:attrName>style.visibility</p:attrName>
                                        </p:attrNameLst>
                                      </p:cBhvr>
                                      <p:to>
                                        <p:strVal val="visible"/>
                                      </p:to>
                                    </p:set>
                                    <p:animEffect transition="in" filter="blinds(horizontal)">
                                      <p:cBhvr>
                                        <p:cTn id="7" dur="500"/>
                                        <p:tgtEl>
                                          <p:spTgt spid="6789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8918"/>
                                        </p:tgtEl>
                                        <p:attrNameLst>
                                          <p:attrName>style.visibility</p:attrName>
                                        </p:attrNameLst>
                                      </p:cBhvr>
                                      <p:to>
                                        <p:strVal val="visible"/>
                                      </p:to>
                                    </p:set>
                                    <p:animEffect transition="in" filter="blinds(horizontal)">
                                      <p:cBhvr>
                                        <p:cTn id="12" dur="500"/>
                                        <p:tgtEl>
                                          <p:spTgt spid="6789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78917"/>
                                        </p:tgtEl>
                                        <p:attrNameLst>
                                          <p:attrName>style.visibility</p:attrName>
                                        </p:attrNameLst>
                                      </p:cBhvr>
                                      <p:to>
                                        <p:strVal val="visible"/>
                                      </p:to>
                                    </p:set>
                                    <p:animEffect transition="in" filter="blinds(horizontal)">
                                      <p:cBhvr>
                                        <p:cTn id="17" dur="500"/>
                                        <p:tgtEl>
                                          <p:spTgt spid="6789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78922"/>
                                        </p:tgtEl>
                                        <p:attrNameLst>
                                          <p:attrName>style.visibility</p:attrName>
                                        </p:attrNameLst>
                                      </p:cBhvr>
                                      <p:to>
                                        <p:strVal val="visible"/>
                                      </p:to>
                                    </p:set>
                                    <p:animEffect transition="in" filter="blinds(horizontal)">
                                      <p:cBhvr>
                                        <p:cTn id="22" dur="500"/>
                                        <p:tgtEl>
                                          <p:spTgt spid="678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917" grpId="0"/>
      <p:bldP spid="678918" grpId="0"/>
      <p:bldP spid="678922" grpId="0"/>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a:extLst>
              <a:ext uri="{FF2B5EF4-FFF2-40B4-BE49-F238E27FC236}">
                <a16:creationId xmlns:a16="http://schemas.microsoft.com/office/drawing/2014/main" id="{E7AD1699-5EA9-429D-B6F7-429F4D50C3FE}"/>
              </a:ext>
            </a:extLst>
          </p:cNvPr>
          <p:cNvSpPr>
            <a:spLocks noGrp="1" noChangeArrowheads="1"/>
          </p:cNvSpPr>
          <p:nvPr>
            <p:ph type="title"/>
          </p:nvPr>
        </p:nvSpPr>
        <p:spPr>
          <a:xfrm>
            <a:off x="431800" y="76200"/>
            <a:ext cx="8229600" cy="561975"/>
          </a:xfrm>
        </p:spPr>
        <p:txBody>
          <a:bodyPr/>
          <a:lstStyle/>
          <a:p>
            <a:r>
              <a:rPr lang="en-US" altLang="zh-CN" sz="3200"/>
              <a:t>IA-32</a:t>
            </a:r>
            <a:r>
              <a:rPr lang="zh-CN" altLang="en-US" sz="3200"/>
              <a:t>过程调用参数传递</a:t>
            </a:r>
            <a:r>
              <a:rPr lang="zh-CN" altLang="en-US" sz="3600"/>
              <a:t>（自学）</a:t>
            </a:r>
          </a:p>
        </p:txBody>
      </p:sp>
      <p:pic>
        <p:nvPicPr>
          <p:cNvPr id="679939" name="Picture 3">
            <a:extLst>
              <a:ext uri="{FF2B5EF4-FFF2-40B4-BE49-F238E27FC236}">
                <a16:creationId xmlns:a16="http://schemas.microsoft.com/office/drawing/2014/main" id="{B9FB1D91-4C46-486E-9AA8-94B84DEA0C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363" y="728663"/>
            <a:ext cx="7291387" cy="6129337"/>
          </a:xfrm>
          <a:prstGeom prst="rect">
            <a:avLst/>
          </a:prstGeom>
          <a:noFill/>
          <a:extLst>
            <a:ext uri="{909E8E84-426E-40DD-AFC4-6F175D3DCCD1}">
              <a14:hiddenFill xmlns:a14="http://schemas.microsoft.com/office/drawing/2010/main">
                <a:solidFill>
                  <a:srgbClr val="FFFFFF"/>
                </a:solidFill>
              </a14:hiddenFill>
            </a:ext>
          </a:extLst>
        </p:spPr>
      </p:pic>
      <p:sp>
        <p:nvSpPr>
          <p:cNvPr id="679940" name="Rectangle 4">
            <a:extLst>
              <a:ext uri="{FF2B5EF4-FFF2-40B4-BE49-F238E27FC236}">
                <a16:creationId xmlns:a16="http://schemas.microsoft.com/office/drawing/2014/main" id="{1B7FF085-E62E-4E63-AD51-0A2CBB344D15}"/>
              </a:ext>
            </a:extLst>
          </p:cNvPr>
          <p:cNvSpPr>
            <a:spLocks noChangeArrowheads="1"/>
          </p:cNvSpPr>
          <p:nvPr/>
        </p:nvSpPr>
        <p:spPr bwMode="auto">
          <a:xfrm>
            <a:off x="611188" y="6359525"/>
            <a:ext cx="7470775" cy="3556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r>
              <a:rPr lang="en-US" altLang="zh-CN" sz="2000"/>
              <a:t>a</a:t>
            </a:r>
            <a:r>
              <a:rPr lang="zh-CN" altLang="en-US" sz="2000"/>
              <a:t>的机器数对应十六进制为：</a:t>
            </a:r>
            <a:r>
              <a:rPr lang="en-US" altLang="zh-CN" sz="2000"/>
              <a:t>40 24 00 00 00 00 00 00H</a:t>
            </a:r>
            <a:endParaRPr lang="zh-CN" altLang="en-US" sz="2000"/>
          </a:p>
        </p:txBody>
      </p:sp>
      <p:sp>
        <p:nvSpPr>
          <p:cNvPr id="679942" name="Text Box 6">
            <a:extLst>
              <a:ext uri="{FF2B5EF4-FFF2-40B4-BE49-F238E27FC236}">
                <a16:creationId xmlns:a16="http://schemas.microsoft.com/office/drawing/2014/main" id="{63813D85-1CE0-4590-B534-6812D7EB737B}"/>
              </a:ext>
            </a:extLst>
          </p:cNvPr>
          <p:cNvSpPr txBox="1">
            <a:spLocks noChangeArrowheads="1"/>
          </p:cNvSpPr>
          <p:nvPr/>
        </p:nvSpPr>
        <p:spPr bwMode="auto">
          <a:xfrm>
            <a:off x="566738" y="3159125"/>
            <a:ext cx="79057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solidFill>
                  <a:srgbClr val="FF3300"/>
                </a:solidFill>
                <a:latin typeface="微软雅黑" panose="020B0503020204020204" pitchFamily="34" charset="-122"/>
                <a:ea typeface="微软雅黑" panose="020B0503020204020204" pitchFamily="34" charset="-122"/>
              </a:rPr>
              <a:t>参数</a:t>
            </a:r>
            <a:r>
              <a:rPr lang="en-US" altLang="zh-CN">
                <a:solidFill>
                  <a:srgbClr val="FF3300"/>
                </a:solidFill>
                <a:latin typeface="微软雅黑" panose="020B0503020204020204" pitchFamily="34" charset="-122"/>
                <a:ea typeface="微软雅黑" panose="020B0503020204020204" pitchFamily="34" charset="-122"/>
              </a:rPr>
              <a:t>1</a:t>
            </a:r>
          </a:p>
        </p:txBody>
      </p:sp>
      <p:grpSp>
        <p:nvGrpSpPr>
          <p:cNvPr id="679944" name="Group 8">
            <a:extLst>
              <a:ext uri="{FF2B5EF4-FFF2-40B4-BE49-F238E27FC236}">
                <a16:creationId xmlns:a16="http://schemas.microsoft.com/office/drawing/2014/main" id="{A3887FC0-9F9B-487C-8875-B0C6F0C33478}"/>
              </a:ext>
            </a:extLst>
          </p:cNvPr>
          <p:cNvGrpSpPr>
            <a:grpSpLocks/>
          </p:cNvGrpSpPr>
          <p:nvPr/>
        </p:nvGrpSpPr>
        <p:grpSpPr bwMode="auto">
          <a:xfrm>
            <a:off x="431800" y="1989138"/>
            <a:ext cx="1035050" cy="990600"/>
            <a:chOff x="130" y="1224"/>
            <a:chExt cx="595" cy="624"/>
          </a:xfrm>
        </p:grpSpPr>
        <p:sp>
          <p:nvSpPr>
            <p:cNvPr id="679941" name="Text Box 5">
              <a:extLst>
                <a:ext uri="{FF2B5EF4-FFF2-40B4-BE49-F238E27FC236}">
                  <a16:creationId xmlns:a16="http://schemas.microsoft.com/office/drawing/2014/main" id="{9E5C0C16-9380-4898-B10F-0EA83D446134}"/>
                </a:ext>
              </a:extLst>
            </p:cNvPr>
            <p:cNvSpPr txBox="1">
              <a:spLocks noChangeArrowheads="1"/>
            </p:cNvSpPr>
            <p:nvPr/>
          </p:nvSpPr>
          <p:spPr bwMode="auto">
            <a:xfrm>
              <a:off x="130" y="1423"/>
              <a:ext cx="510"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solidFill>
                    <a:srgbClr val="FF3300"/>
                  </a:solidFill>
                  <a:latin typeface="微软雅黑" panose="020B0503020204020204" pitchFamily="34" charset="-122"/>
                  <a:ea typeface="微软雅黑" panose="020B0503020204020204" pitchFamily="34" charset="-122"/>
                </a:rPr>
                <a:t>参数</a:t>
              </a:r>
              <a:r>
                <a:rPr lang="en-US" altLang="zh-CN">
                  <a:solidFill>
                    <a:srgbClr val="FF3300"/>
                  </a:solidFill>
                  <a:latin typeface="微软雅黑" panose="020B0503020204020204" pitchFamily="34" charset="-122"/>
                  <a:ea typeface="微软雅黑" panose="020B0503020204020204" pitchFamily="34" charset="-122"/>
                </a:rPr>
                <a:t>2</a:t>
              </a:r>
            </a:p>
          </p:txBody>
        </p:sp>
        <p:sp>
          <p:nvSpPr>
            <p:cNvPr id="679943" name="AutoShape 7">
              <a:extLst>
                <a:ext uri="{FF2B5EF4-FFF2-40B4-BE49-F238E27FC236}">
                  <a16:creationId xmlns:a16="http://schemas.microsoft.com/office/drawing/2014/main" id="{CAC3629F-2736-46A9-8668-137E2F81985F}"/>
                </a:ext>
              </a:extLst>
            </p:cNvPr>
            <p:cNvSpPr>
              <a:spLocks/>
            </p:cNvSpPr>
            <p:nvPr/>
          </p:nvSpPr>
          <p:spPr bwMode="auto">
            <a:xfrm>
              <a:off x="584" y="1224"/>
              <a:ext cx="141" cy="624"/>
            </a:xfrm>
            <a:prstGeom prst="leftBrace">
              <a:avLst>
                <a:gd name="adj1" fmla="val 36879"/>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79947" name="Group 11">
            <a:extLst>
              <a:ext uri="{FF2B5EF4-FFF2-40B4-BE49-F238E27FC236}">
                <a16:creationId xmlns:a16="http://schemas.microsoft.com/office/drawing/2014/main" id="{B02B1557-C1B0-4971-A422-56A5EA585E99}"/>
              </a:ext>
            </a:extLst>
          </p:cNvPr>
          <p:cNvGrpSpPr>
            <a:grpSpLocks/>
          </p:cNvGrpSpPr>
          <p:nvPr/>
        </p:nvGrpSpPr>
        <p:grpSpPr bwMode="auto">
          <a:xfrm>
            <a:off x="1557338" y="2438400"/>
            <a:ext cx="4005262" cy="1169988"/>
            <a:chOff x="981" y="1536"/>
            <a:chExt cx="2523" cy="737"/>
          </a:xfrm>
        </p:grpSpPr>
        <p:sp>
          <p:nvSpPr>
            <p:cNvPr id="679945" name="Rectangle 9">
              <a:extLst>
                <a:ext uri="{FF2B5EF4-FFF2-40B4-BE49-F238E27FC236}">
                  <a16:creationId xmlns:a16="http://schemas.microsoft.com/office/drawing/2014/main" id="{1F9109C0-9D5F-4F67-A01A-6359EA932021}"/>
                </a:ext>
              </a:extLst>
            </p:cNvPr>
            <p:cNvSpPr>
              <a:spLocks noChangeArrowheads="1"/>
            </p:cNvSpPr>
            <p:nvPr/>
          </p:nvSpPr>
          <p:spPr bwMode="auto">
            <a:xfrm>
              <a:off x="981" y="1536"/>
              <a:ext cx="2523" cy="341"/>
            </a:xfrm>
            <a:prstGeom prst="rect">
              <a:avLst/>
            </a:prstGeom>
            <a:solidFill>
              <a:srgbClr val="0000FF">
                <a:alpha val="25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9946" name="Rectangle 10">
              <a:extLst>
                <a:ext uri="{FF2B5EF4-FFF2-40B4-BE49-F238E27FC236}">
                  <a16:creationId xmlns:a16="http://schemas.microsoft.com/office/drawing/2014/main" id="{FB2F8375-C85D-4EE2-95FE-627F959530D0}"/>
                </a:ext>
              </a:extLst>
            </p:cNvPr>
            <p:cNvSpPr>
              <a:spLocks noChangeArrowheads="1"/>
            </p:cNvSpPr>
            <p:nvPr/>
          </p:nvSpPr>
          <p:spPr bwMode="auto">
            <a:xfrm>
              <a:off x="2341" y="1962"/>
              <a:ext cx="256" cy="311"/>
            </a:xfrm>
            <a:prstGeom prst="rect">
              <a:avLst/>
            </a:prstGeom>
            <a:solidFill>
              <a:srgbClr val="0000FF">
                <a:alpha val="22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79950" name="Group 14">
            <a:extLst>
              <a:ext uri="{FF2B5EF4-FFF2-40B4-BE49-F238E27FC236}">
                <a16:creationId xmlns:a16="http://schemas.microsoft.com/office/drawing/2014/main" id="{2248E465-0DDF-42C5-BDD1-7F1A90BF963D}"/>
              </a:ext>
            </a:extLst>
          </p:cNvPr>
          <p:cNvGrpSpPr>
            <a:grpSpLocks/>
          </p:cNvGrpSpPr>
          <p:nvPr/>
        </p:nvGrpSpPr>
        <p:grpSpPr bwMode="auto">
          <a:xfrm>
            <a:off x="5292725" y="1042988"/>
            <a:ext cx="3465513" cy="1441450"/>
            <a:chOff x="3334" y="657"/>
            <a:chExt cx="2183" cy="908"/>
          </a:xfrm>
        </p:grpSpPr>
        <p:sp>
          <p:nvSpPr>
            <p:cNvPr id="679948" name="Text Box 12">
              <a:extLst>
                <a:ext uri="{FF2B5EF4-FFF2-40B4-BE49-F238E27FC236}">
                  <a16:creationId xmlns:a16="http://schemas.microsoft.com/office/drawing/2014/main" id="{52EB6067-042D-4C21-91F8-F44536871ED9}"/>
                </a:ext>
              </a:extLst>
            </p:cNvPr>
            <p:cNvSpPr txBox="1">
              <a:spLocks noChangeArrowheads="1"/>
            </p:cNvSpPr>
            <p:nvPr/>
          </p:nvSpPr>
          <p:spPr bwMode="auto">
            <a:xfrm>
              <a:off x="4042" y="657"/>
              <a:ext cx="147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FF3300"/>
                  </a:solidFill>
                  <a:latin typeface="微软雅黑" panose="020B0503020204020204" pitchFamily="34" charset="-122"/>
                  <a:ea typeface="微软雅黑" panose="020B0503020204020204" pitchFamily="34" charset="-122"/>
                </a:rPr>
                <a:t>打印结果总是全</a:t>
              </a:r>
              <a:r>
                <a:rPr lang="en-US" altLang="zh-CN" sz="2000">
                  <a:solidFill>
                    <a:srgbClr val="FF3300"/>
                  </a:solidFill>
                  <a:latin typeface="微软雅黑" panose="020B0503020204020204" pitchFamily="34" charset="-122"/>
                  <a:ea typeface="微软雅黑" panose="020B0503020204020204" pitchFamily="34" charset="-122"/>
                </a:rPr>
                <a:t>0</a:t>
              </a:r>
            </a:p>
          </p:txBody>
        </p:sp>
        <p:sp>
          <p:nvSpPr>
            <p:cNvPr id="679949" name="Line 13">
              <a:extLst>
                <a:ext uri="{FF2B5EF4-FFF2-40B4-BE49-F238E27FC236}">
                  <a16:creationId xmlns:a16="http://schemas.microsoft.com/office/drawing/2014/main" id="{E15604F4-6F6D-48BD-90DF-84772C616F58}"/>
                </a:ext>
              </a:extLst>
            </p:cNvPr>
            <p:cNvSpPr>
              <a:spLocks noChangeShapeType="1"/>
            </p:cNvSpPr>
            <p:nvPr/>
          </p:nvSpPr>
          <p:spPr bwMode="auto">
            <a:xfrm flipH="1">
              <a:off x="3334" y="828"/>
              <a:ext cx="765" cy="737"/>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79947"/>
                                        </p:tgtEl>
                                        <p:attrNameLst>
                                          <p:attrName>style.visibility</p:attrName>
                                        </p:attrNameLst>
                                      </p:cBhvr>
                                      <p:to>
                                        <p:strVal val="visible"/>
                                      </p:to>
                                    </p:set>
                                    <p:animEffect transition="in" filter="blinds(horizontal)">
                                      <p:cBhvr>
                                        <p:cTn id="7" dur="500"/>
                                        <p:tgtEl>
                                          <p:spTgt spid="6799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79950"/>
                                        </p:tgtEl>
                                        <p:attrNameLst>
                                          <p:attrName>style.visibility</p:attrName>
                                        </p:attrNameLst>
                                      </p:cBhvr>
                                      <p:to>
                                        <p:strVal val="visible"/>
                                      </p:to>
                                    </p:set>
                                    <p:animEffect transition="in" filter="blinds(horizontal)">
                                      <p:cBhvr>
                                        <p:cTn id="12" dur="500"/>
                                        <p:tgtEl>
                                          <p:spTgt spid="679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0966" name="Picture 6">
            <a:extLst>
              <a:ext uri="{FF2B5EF4-FFF2-40B4-BE49-F238E27FC236}">
                <a16:creationId xmlns:a16="http://schemas.microsoft.com/office/drawing/2014/main" id="{31D13673-A8AB-41DC-A251-E23300CD20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7438" y="593725"/>
            <a:ext cx="5265737" cy="2049463"/>
          </a:xfrm>
          <a:prstGeom prst="rect">
            <a:avLst/>
          </a:prstGeom>
          <a:noFill/>
          <a:extLst>
            <a:ext uri="{909E8E84-426E-40DD-AFC4-6F175D3DCCD1}">
              <a14:hiddenFill xmlns:a14="http://schemas.microsoft.com/office/drawing/2010/main">
                <a:solidFill>
                  <a:srgbClr val="FFFFFF"/>
                </a:solidFill>
              </a14:hiddenFill>
            </a:ext>
          </a:extLst>
        </p:spPr>
      </p:pic>
      <p:sp>
        <p:nvSpPr>
          <p:cNvPr id="680962" name="Rectangle 2">
            <a:extLst>
              <a:ext uri="{FF2B5EF4-FFF2-40B4-BE49-F238E27FC236}">
                <a16:creationId xmlns:a16="http://schemas.microsoft.com/office/drawing/2014/main" id="{DFA75F0A-06DA-493E-BB19-0A3E6382AD95}"/>
              </a:ext>
            </a:extLst>
          </p:cNvPr>
          <p:cNvSpPr>
            <a:spLocks noGrp="1" noChangeArrowheads="1"/>
          </p:cNvSpPr>
          <p:nvPr>
            <p:ph type="title"/>
          </p:nvPr>
        </p:nvSpPr>
        <p:spPr>
          <a:xfrm>
            <a:off x="457200" y="76200"/>
            <a:ext cx="8229600" cy="561975"/>
          </a:xfrm>
        </p:spPr>
        <p:txBody>
          <a:bodyPr/>
          <a:lstStyle/>
          <a:p>
            <a:r>
              <a:rPr lang="en-US" altLang="zh-CN" sz="3600">
                <a:ea typeface="宋体" panose="02010600030101010101" pitchFamily="2" charset="-122"/>
              </a:rPr>
              <a:t>X86-64</a:t>
            </a:r>
            <a:r>
              <a:rPr lang="zh-CN" altLang="en-US" sz="3600"/>
              <a:t>过程调用参数传递（自学）</a:t>
            </a:r>
          </a:p>
        </p:txBody>
      </p:sp>
      <p:sp>
        <p:nvSpPr>
          <p:cNvPr id="680963" name="Rectangle 3">
            <a:extLst>
              <a:ext uri="{FF2B5EF4-FFF2-40B4-BE49-F238E27FC236}">
                <a16:creationId xmlns:a16="http://schemas.microsoft.com/office/drawing/2014/main" id="{A2B3E75F-E721-4995-9024-0B629BDA83B8}"/>
              </a:ext>
            </a:extLst>
          </p:cNvPr>
          <p:cNvSpPr>
            <a:spLocks noGrp="1" noChangeArrowheads="1"/>
          </p:cNvSpPr>
          <p:nvPr>
            <p:ph type="body" idx="1"/>
          </p:nvPr>
        </p:nvSpPr>
        <p:spPr>
          <a:xfrm>
            <a:off x="5292725" y="2798763"/>
            <a:ext cx="3644900" cy="3465512"/>
          </a:xfrm>
        </p:spPr>
        <p:txBody>
          <a:bodyPr/>
          <a:lstStyle/>
          <a:p>
            <a:pPr>
              <a:lnSpc>
                <a:spcPct val="140000"/>
              </a:lnSpc>
              <a:spcBef>
                <a:spcPct val="25000"/>
              </a:spcBef>
              <a:buFontTx/>
              <a:buNone/>
            </a:pPr>
            <a:r>
              <a:rPr lang="en-US" altLang="zh-CN" sz="2000">
                <a:latin typeface="微软雅黑" panose="020B0503020204020204" pitchFamily="34" charset="-122"/>
                <a:ea typeface="微软雅黑" panose="020B0503020204020204" pitchFamily="34" charset="-122"/>
              </a:rPr>
              <a:t>    </a:t>
            </a:r>
            <a:r>
              <a:rPr lang="en-US" altLang="zh-CN" sz="1900">
                <a:latin typeface="微软雅黑" panose="020B0503020204020204" pitchFamily="34" charset="-122"/>
                <a:ea typeface="微软雅黑" panose="020B0503020204020204" pitchFamily="34" charset="-122"/>
              </a:rPr>
              <a:t>printf</a:t>
            </a:r>
            <a:r>
              <a:rPr lang="zh-CN" altLang="en-US" sz="1900">
                <a:latin typeface="微软雅黑" panose="020B0503020204020204" pitchFamily="34" charset="-122"/>
                <a:ea typeface="微软雅黑" panose="020B0503020204020204" pitchFamily="34" charset="-122"/>
              </a:rPr>
              <a:t>中为</a:t>
            </a:r>
            <a:r>
              <a:rPr lang="en-US" altLang="zh-CN" sz="1900">
                <a:solidFill>
                  <a:srgbClr val="FF3300"/>
                </a:solidFill>
                <a:latin typeface="微软雅黑" panose="020B0503020204020204" pitchFamily="34" charset="-122"/>
                <a:ea typeface="微软雅黑" panose="020B0503020204020204" pitchFamily="34" charset="-122"/>
              </a:rPr>
              <a:t>%d</a:t>
            </a:r>
            <a:r>
              <a:rPr lang="zh-CN" altLang="en-US" sz="1900">
                <a:latin typeface="微软雅黑" panose="020B0503020204020204" pitchFamily="34" charset="-122"/>
                <a:ea typeface="微软雅黑" panose="020B0503020204020204" pitchFamily="34" charset="-122"/>
              </a:rPr>
              <a:t>，故将从</a:t>
            </a:r>
            <a:r>
              <a:rPr lang="en-US" altLang="zh-CN" sz="1900">
                <a:solidFill>
                  <a:srgbClr val="FF3300"/>
                </a:solidFill>
                <a:latin typeface="微软雅黑" panose="020B0503020204020204" pitchFamily="34" charset="-122"/>
                <a:ea typeface="微软雅黑" panose="020B0503020204020204" pitchFamily="34" charset="-122"/>
              </a:rPr>
              <a:t>ESI</a:t>
            </a:r>
            <a:r>
              <a:rPr lang="zh-CN" altLang="en-US" sz="1900">
                <a:latin typeface="微软雅黑" panose="020B0503020204020204" pitchFamily="34" charset="-122"/>
                <a:ea typeface="微软雅黑" panose="020B0503020204020204" pitchFamily="34" charset="-122"/>
              </a:rPr>
              <a:t>中取打印参数进行处理；但</a:t>
            </a:r>
            <a:r>
              <a:rPr lang="en-US" altLang="zh-CN" sz="1900">
                <a:latin typeface="微软雅黑" panose="020B0503020204020204" pitchFamily="34" charset="-122"/>
                <a:ea typeface="微软雅黑" panose="020B0503020204020204" pitchFamily="34" charset="-122"/>
              </a:rPr>
              <a:t>a</a:t>
            </a:r>
            <a:r>
              <a:rPr lang="zh-CN" altLang="en-US" sz="1900">
                <a:latin typeface="微软雅黑" panose="020B0503020204020204" pitchFamily="34" charset="-122"/>
                <a:ea typeface="微软雅黑" panose="020B0503020204020204" pitchFamily="34" charset="-122"/>
              </a:rPr>
              <a:t>是</a:t>
            </a:r>
            <a:r>
              <a:rPr lang="en-US" altLang="zh-CN" sz="1900">
                <a:solidFill>
                  <a:srgbClr val="0066CC"/>
                </a:solidFill>
                <a:latin typeface="微软雅黑" panose="020B0503020204020204" pitchFamily="34" charset="-122"/>
                <a:ea typeface="微软雅黑" panose="020B0503020204020204" pitchFamily="34" charset="-122"/>
              </a:rPr>
              <a:t>double</a:t>
            </a:r>
            <a:r>
              <a:rPr lang="zh-CN" altLang="en-US" sz="1900">
                <a:solidFill>
                  <a:srgbClr val="0066CC"/>
                </a:solidFill>
                <a:latin typeface="微软雅黑" panose="020B0503020204020204" pitchFamily="34" charset="-122"/>
                <a:ea typeface="微软雅黑" panose="020B0503020204020204" pitchFamily="34" charset="-122"/>
              </a:rPr>
              <a:t>型数据</a:t>
            </a:r>
            <a:r>
              <a:rPr lang="zh-CN" altLang="en-US" sz="1900">
                <a:latin typeface="微软雅黑" panose="020B0503020204020204" pitchFamily="34" charset="-122"/>
                <a:ea typeface="微软雅黑" panose="020B0503020204020204" pitchFamily="34" charset="-122"/>
              </a:rPr>
              <a:t>，在</a:t>
            </a:r>
            <a:r>
              <a:rPr lang="en-US" altLang="zh-CN" sz="1900">
                <a:latin typeface="微软雅黑" panose="020B0503020204020204" pitchFamily="34" charset="-122"/>
                <a:ea typeface="微软雅黑" panose="020B0503020204020204" pitchFamily="34" charset="-122"/>
              </a:rPr>
              <a:t>x86-64</a:t>
            </a:r>
            <a:r>
              <a:rPr lang="zh-CN" altLang="en-US" sz="1900">
                <a:latin typeface="微软雅黑" panose="020B0503020204020204" pitchFamily="34" charset="-122"/>
                <a:ea typeface="微软雅黑" panose="020B0503020204020204" pitchFamily="34" charset="-122"/>
              </a:rPr>
              <a:t>中，</a:t>
            </a:r>
            <a:r>
              <a:rPr lang="en-US" altLang="zh-CN" sz="1900">
                <a:latin typeface="微软雅黑" panose="020B0503020204020204" pitchFamily="34" charset="-122"/>
                <a:ea typeface="微软雅黑" panose="020B0503020204020204" pitchFamily="34" charset="-122"/>
              </a:rPr>
              <a:t>a</a:t>
            </a:r>
            <a:r>
              <a:rPr lang="zh-CN" altLang="en-US" sz="1900">
                <a:latin typeface="微软雅黑" panose="020B0503020204020204" pitchFamily="34" charset="-122"/>
                <a:ea typeface="微软雅黑" panose="020B0503020204020204" pitchFamily="34" charset="-122"/>
              </a:rPr>
              <a:t>的值被送到</a:t>
            </a:r>
            <a:r>
              <a:rPr lang="en-US" altLang="zh-CN" sz="1900">
                <a:solidFill>
                  <a:srgbClr val="0066CC"/>
                </a:solidFill>
                <a:latin typeface="微软雅黑" panose="020B0503020204020204" pitchFamily="34" charset="-122"/>
                <a:ea typeface="微软雅黑" panose="020B0503020204020204" pitchFamily="34" charset="-122"/>
              </a:rPr>
              <a:t>XMM</a:t>
            </a:r>
            <a:r>
              <a:rPr lang="zh-CN" altLang="en-US" sz="1900">
                <a:solidFill>
                  <a:srgbClr val="0066CC"/>
                </a:solidFill>
                <a:latin typeface="微软雅黑" panose="020B0503020204020204" pitchFamily="34" charset="-122"/>
                <a:ea typeface="微软雅黑" panose="020B0503020204020204" pitchFamily="34" charset="-122"/>
              </a:rPr>
              <a:t>寄存器</a:t>
            </a:r>
            <a:r>
              <a:rPr lang="zh-CN" altLang="en-US" sz="1900">
                <a:latin typeface="微软雅黑" panose="020B0503020204020204" pitchFamily="34" charset="-122"/>
                <a:ea typeface="微软雅黑" panose="020B0503020204020204" pitchFamily="34" charset="-122"/>
              </a:rPr>
              <a:t>中而不会送到</a:t>
            </a:r>
            <a:r>
              <a:rPr lang="en-US" altLang="zh-CN" sz="1900">
                <a:latin typeface="微软雅黑" panose="020B0503020204020204" pitchFamily="34" charset="-122"/>
                <a:ea typeface="微软雅黑" panose="020B0503020204020204" pitchFamily="34" charset="-122"/>
              </a:rPr>
              <a:t>ESI</a:t>
            </a:r>
            <a:r>
              <a:rPr lang="zh-CN" altLang="en-US" sz="1900">
                <a:latin typeface="微软雅黑" panose="020B0503020204020204" pitchFamily="34" charset="-122"/>
                <a:ea typeface="微软雅黑" panose="020B0503020204020204" pitchFamily="34" charset="-122"/>
              </a:rPr>
              <a:t>中。故在</a:t>
            </a:r>
            <a:r>
              <a:rPr lang="en-US" altLang="zh-CN" sz="1900">
                <a:latin typeface="微软雅黑" panose="020B0503020204020204" pitchFamily="34" charset="-122"/>
                <a:ea typeface="微软雅黑" panose="020B0503020204020204" pitchFamily="34" charset="-122"/>
              </a:rPr>
              <a:t>printf</a:t>
            </a:r>
            <a:r>
              <a:rPr lang="zh-CN" altLang="en-US" sz="1900">
                <a:latin typeface="微软雅黑" panose="020B0503020204020204" pitchFamily="34" charset="-122"/>
                <a:ea typeface="微软雅黑" panose="020B0503020204020204" pitchFamily="34" charset="-122"/>
              </a:rPr>
              <a:t>执行时，从</a:t>
            </a:r>
            <a:r>
              <a:rPr lang="en-US" altLang="zh-CN" sz="1900">
                <a:latin typeface="微软雅黑" panose="020B0503020204020204" pitchFamily="34" charset="-122"/>
                <a:ea typeface="微软雅黑" panose="020B0503020204020204" pitchFamily="34" charset="-122"/>
              </a:rPr>
              <a:t>ESI</a:t>
            </a:r>
            <a:r>
              <a:rPr lang="zh-CN" altLang="en-US" sz="1900">
                <a:latin typeface="微软雅黑" panose="020B0503020204020204" pitchFamily="34" charset="-122"/>
                <a:ea typeface="微软雅黑" panose="020B0503020204020204" pitchFamily="34" charset="-122"/>
              </a:rPr>
              <a:t>中读取的并不是</a:t>
            </a:r>
            <a:r>
              <a:rPr lang="en-US" altLang="zh-CN" sz="1900">
                <a:latin typeface="微软雅黑" panose="020B0503020204020204" pitchFamily="34" charset="-122"/>
                <a:ea typeface="微软雅黑" panose="020B0503020204020204" pitchFamily="34" charset="-122"/>
              </a:rPr>
              <a:t>a</a:t>
            </a:r>
            <a:r>
              <a:rPr lang="zh-CN" altLang="en-US" sz="1900">
                <a:latin typeface="微软雅黑" panose="020B0503020204020204" pitchFamily="34" charset="-122"/>
                <a:ea typeface="微软雅黑" panose="020B0503020204020204" pitchFamily="34" charset="-122"/>
              </a:rPr>
              <a:t>的低</a:t>
            </a:r>
            <a:r>
              <a:rPr lang="en-US" altLang="zh-CN" sz="1900">
                <a:latin typeface="微软雅黑" panose="020B0503020204020204" pitchFamily="34" charset="-122"/>
                <a:ea typeface="微软雅黑" panose="020B0503020204020204" pitchFamily="34" charset="-122"/>
              </a:rPr>
              <a:t>32</a:t>
            </a:r>
            <a:r>
              <a:rPr lang="zh-CN" altLang="en-US" sz="1900">
                <a:latin typeface="微软雅黑" panose="020B0503020204020204" pitchFamily="34" charset="-122"/>
                <a:ea typeface="微软雅黑" panose="020B0503020204020204" pitchFamily="34" charset="-122"/>
              </a:rPr>
              <a:t>位，而是一个不确定的值。</a:t>
            </a:r>
          </a:p>
        </p:txBody>
      </p:sp>
      <p:sp>
        <p:nvSpPr>
          <p:cNvPr id="680964" name="Rectangle 4">
            <a:extLst>
              <a:ext uri="{FF2B5EF4-FFF2-40B4-BE49-F238E27FC236}">
                <a16:creationId xmlns:a16="http://schemas.microsoft.com/office/drawing/2014/main" id="{E81E6E7F-8792-4302-B9D7-B7C2D7AFF45A}"/>
              </a:ext>
            </a:extLst>
          </p:cNvPr>
          <p:cNvSpPr>
            <a:spLocks noChangeArrowheads="1"/>
          </p:cNvSpPr>
          <p:nvPr/>
        </p:nvSpPr>
        <p:spPr bwMode="auto">
          <a:xfrm>
            <a:off x="115888" y="684213"/>
            <a:ext cx="3330575" cy="1595437"/>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latin typeface="微软雅黑" panose="020B0503020204020204" pitchFamily="34" charset="-122"/>
                <a:ea typeface="微软雅黑" panose="020B0503020204020204" pitchFamily="34" charset="-122"/>
              </a:rPr>
              <a:t>main() </a:t>
            </a:r>
          </a:p>
          <a:p>
            <a:r>
              <a:rPr lang="en-US" altLang="zh-CN" sz="2000">
                <a:latin typeface="微软雅黑" panose="020B0503020204020204" pitchFamily="34" charset="-122"/>
                <a:ea typeface="微软雅黑" panose="020B0503020204020204" pitchFamily="34" charset="-122"/>
              </a:rPr>
              <a:t>{</a:t>
            </a:r>
          </a:p>
          <a:p>
            <a:r>
              <a:rPr lang="en-US" altLang="zh-CN" sz="2000">
                <a:latin typeface="微软雅黑" panose="020B0503020204020204" pitchFamily="34" charset="-122"/>
                <a:ea typeface="微软雅黑" panose="020B0503020204020204" pitchFamily="34" charset="-122"/>
              </a:rPr>
              <a:t>	double a = 10;</a:t>
            </a:r>
          </a:p>
          <a:p>
            <a:r>
              <a:rPr lang="en-US" altLang="zh-CN" sz="2000">
                <a:latin typeface="微软雅黑" panose="020B0503020204020204" pitchFamily="34" charset="-122"/>
                <a:ea typeface="微软雅黑" panose="020B0503020204020204" pitchFamily="34" charset="-122"/>
              </a:rPr>
              <a:t>	printf("a = </a:t>
            </a:r>
            <a:r>
              <a:rPr lang="en-US" altLang="zh-CN" sz="2000">
                <a:solidFill>
                  <a:srgbClr val="FF3300"/>
                </a:solidFill>
                <a:latin typeface="微软雅黑" panose="020B0503020204020204" pitchFamily="34" charset="-122"/>
                <a:ea typeface="微软雅黑" panose="020B0503020204020204" pitchFamily="34" charset="-122"/>
              </a:rPr>
              <a:t>%d</a:t>
            </a:r>
            <a:r>
              <a:rPr lang="en-US" altLang="zh-CN" sz="2000">
                <a:latin typeface="微软雅黑" panose="020B0503020204020204" pitchFamily="34" charset="-122"/>
                <a:ea typeface="微软雅黑" panose="020B0503020204020204" pitchFamily="34" charset="-122"/>
              </a:rPr>
              <a:t>\n", a);</a:t>
            </a:r>
          </a:p>
          <a:p>
            <a:r>
              <a:rPr lang="en-US" altLang="zh-CN">
                <a:latin typeface="微软雅黑" panose="020B0503020204020204" pitchFamily="34" charset="-122"/>
                <a:ea typeface="微软雅黑" panose="020B0503020204020204" pitchFamily="34" charset="-122"/>
              </a:rPr>
              <a:t>}</a:t>
            </a:r>
          </a:p>
        </p:txBody>
      </p:sp>
      <p:sp>
        <p:nvSpPr>
          <p:cNvPr id="680965" name="Line 5">
            <a:extLst>
              <a:ext uri="{FF2B5EF4-FFF2-40B4-BE49-F238E27FC236}">
                <a16:creationId xmlns:a16="http://schemas.microsoft.com/office/drawing/2014/main" id="{0B45D25A-CE39-499E-890A-A421815DB1A3}"/>
              </a:ext>
            </a:extLst>
          </p:cNvPr>
          <p:cNvSpPr>
            <a:spLocks noChangeShapeType="1"/>
          </p:cNvSpPr>
          <p:nvPr/>
        </p:nvSpPr>
        <p:spPr bwMode="auto">
          <a:xfrm flipV="1">
            <a:off x="3132138" y="1808163"/>
            <a:ext cx="2160587" cy="46037"/>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80967" name="Line 7">
            <a:extLst>
              <a:ext uri="{FF2B5EF4-FFF2-40B4-BE49-F238E27FC236}">
                <a16:creationId xmlns:a16="http://schemas.microsoft.com/office/drawing/2014/main" id="{F9851F44-B831-477D-BAA8-BD91D06B570F}"/>
              </a:ext>
            </a:extLst>
          </p:cNvPr>
          <p:cNvSpPr>
            <a:spLocks noChangeShapeType="1"/>
          </p:cNvSpPr>
          <p:nvPr/>
        </p:nvSpPr>
        <p:spPr bwMode="auto">
          <a:xfrm flipV="1">
            <a:off x="2771775" y="1493838"/>
            <a:ext cx="1979613" cy="269875"/>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80969" name="Rectangle 9">
            <a:extLst>
              <a:ext uri="{FF2B5EF4-FFF2-40B4-BE49-F238E27FC236}">
                <a16:creationId xmlns:a16="http://schemas.microsoft.com/office/drawing/2014/main" id="{093F514C-180D-4B4D-815C-5954415888AE}"/>
              </a:ext>
            </a:extLst>
          </p:cNvPr>
          <p:cNvSpPr>
            <a:spLocks noChangeArrowheads="1"/>
          </p:cNvSpPr>
          <p:nvPr/>
        </p:nvSpPr>
        <p:spPr bwMode="auto">
          <a:xfrm>
            <a:off x="115888" y="2438400"/>
            <a:ext cx="5130800" cy="3848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900">
                <a:solidFill>
                  <a:srgbClr val="FF3300"/>
                </a:solidFill>
                <a:latin typeface="微软雅黑" panose="020B0503020204020204" pitchFamily="34" charset="-122"/>
                <a:ea typeface="微软雅黑" panose="020B0503020204020204" pitchFamily="34" charset="-122"/>
              </a:rPr>
              <a:t>.LC1:</a:t>
            </a:r>
            <a:br>
              <a:rPr lang="en-US" altLang="zh-CN" sz="1900">
                <a:solidFill>
                  <a:srgbClr val="FF3300"/>
                </a:solidFill>
                <a:latin typeface="微软雅黑" panose="020B0503020204020204" pitchFamily="34" charset="-122"/>
                <a:ea typeface="微软雅黑" panose="020B0503020204020204" pitchFamily="34" charset="-122"/>
              </a:rPr>
            </a:br>
            <a:r>
              <a:rPr lang="en-US" altLang="zh-CN" sz="1900">
                <a:latin typeface="微软雅黑" panose="020B0503020204020204" pitchFamily="34" charset="-122"/>
                <a:ea typeface="微软雅黑" panose="020B0503020204020204" pitchFamily="34" charset="-122"/>
              </a:rPr>
              <a:t>    </a:t>
            </a:r>
            <a:r>
              <a:rPr lang="en-US" altLang="zh-CN" sz="1900">
                <a:solidFill>
                  <a:srgbClr val="007635"/>
                </a:solidFill>
                <a:latin typeface="微软雅黑" panose="020B0503020204020204" pitchFamily="34" charset="-122"/>
                <a:ea typeface="微软雅黑" panose="020B0503020204020204" pitchFamily="34" charset="-122"/>
              </a:rPr>
              <a:t>.string "a = %d\n“</a:t>
            </a:r>
          </a:p>
          <a:p>
            <a:r>
              <a:rPr lang="en-US" altLang="zh-CN" sz="1900">
                <a:latin typeface="微软雅黑" panose="020B0503020204020204" pitchFamily="34" charset="-122"/>
                <a:ea typeface="微软雅黑" panose="020B0503020204020204" pitchFamily="34" charset="-122"/>
              </a:rPr>
              <a:t>……</a:t>
            </a:r>
          </a:p>
          <a:p>
            <a:r>
              <a:rPr lang="en-US" altLang="zh-CN" sz="1900">
                <a:latin typeface="微软雅黑" panose="020B0503020204020204" pitchFamily="34" charset="-122"/>
                <a:ea typeface="微软雅黑" panose="020B0503020204020204" pitchFamily="34" charset="-122"/>
              </a:rPr>
              <a:t>movsd   </a:t>
            </a:r>
            <a:r>
              <a:rPr lang="en-US" altLang="zh-CN" sz="1900">
                <a:solidFill>
                  <a:srgbClr val="FF3300"/>
                </a:solidFill>
                <a:latin typeface="微软雅黑" panose="020B0503020204020204" pitchFamily="34" charset="-122"/>
                <a:ea typeface="微软雅黑" panose="020B0503020204020204" pitchFamily="34" charset="-122"/>
              </a:rPr>
              <a:t>.LC0(%rip)</a:t>
            </a:r>
            <a:r>
              <a:rPr lang="en-US" altLang="zh-CN" sz="1900">
                <a:latin typeface="微软雅黑" panose="020B0503020204020204" pitchFamily="34" charset="-122"/>
                <a:ea typeface="微软雅黑" panose="020B0503020204020204" pitchFamily="34" charset="-122"/>
              </a:rPr>
              <a:t>, %xmm0 </a:t>
            </a:r>
            <a:r>
              <a:rPr lang="en-US" altLang="zh-CN" sz="1900">
                <a:solidFill>
                  <a:srgbClr val="3333CC"/>
                </a:solidFill>
                <a:latin typeface="微软雅黑" panose="020B0503020204020204" pitchFamily="34" charset="-122"/>
                <a:ea typeface="微软雅黑" panose="020B0503020204020204" pitchFamily="34" charset="-122"/>
              </a:rPr>
              <a:t>//a</a:t>
            </a:r>
            <a:r>
              <a:rPr lang="zh-CN" altLang="en-US" sz="1900">
                <a:solidFill>
                  <a:srgbClr val="3333CC"/>
                </a:solidFill>
                <a:latin typeface="微软雅黑" panose="020B0503020204020204" pitchFamily="34" charset="-122"/>
                <a:ea typeface="微软雅黑" panose="020B0503020204020204" pitchFamily="34" charset="-122"/>
              </a:rPr>
              <a:t>送</a:t>
            </a:r>
            <a:r>
              <a:rPr lang="en-US" altLang="zh-CN" sz="1900">
                <a:solidFill>
                  <a:srgbClr val="3333CC"/>
                </a:solidFill>
                <a:latin typeface="微软雅黑" panose="020B0503020204020204" pitchFamily="34" charset="-122"/>
                <a:ea typeface="微软雅黑" panose="020B0503020204020204" pitchFamily="34" charset="-122"/>
              </a:rPr>
              <a:t>xmm0</a:t>
            </a:r>
          </a:p>
          <a:p>
            <a:r>
              <a:rPr lang="en-US" altLang="zh-CN" sz="1900">
                <a:latin typeface="微软雅黑" panose="020B0503020204020204" pitchFamily="34" charset="-122"/>
                <a:ea typeface="微软雅黑" panose="020B0503020204020204" pitchFamily="34" charset="-122"/>
              </a:rPr>
              <a:t>movl    </a:t>
            </a:r>
            <a:r>
              <a:rPr lang="en-US" altLang="zh-CN" sz="1900">
                <a:solidFill>
                  <a:srgbClr val="FF3300"/>
                </a:solidFill>
                <a:latin typeface="微软雅黑" panose="020B0503020204020204" pitchFamily="34" charset="-122"/>
                <a:ea typeface="微软雅黑" panose="020B0503020204020204" pitchFamily="34" charset="-122"/>
              </a:rPr>
              <a:t>$.LC1</a:t>
            </a:r>
            <a:r>
              <a:rPr lang="en-US" altLang="zh-CN" sz="1900">
                <a:latin typeface="微软雅黑" panose="020B0503020204020204" pitchFamily="34" charset="-122"/>
                <a:ea typeface="微软雅黑" panose="020B0503020204020204" pitchFamily="34" charset="-122"/>
              </a:rPr>
              <a:t>, %edi </a:t>
            </a:r>
            <a:r>
              <a:rPr lang="en-US" altLang="zh-CN" sz="1900">
                <a:solidFill>
                  <a:srgbClr val="3333CC"/>
                </a:solidFill>
                <a:latin typeface="微软雅黑" panose="020B0503020204020204" pitchFamily="34" charset="-122"/>
                <a:ea typeface="微软雅黑" panose="020B0503020204020204" pitchFamily="34" charset="-122"/>
              </a:rPr>
              <a:t>//RDI </a:t>
            </a:r>
            <a:r>
              <a:rPr lang="zh-CN" altLang="en-US" sz="1900">
                <a:solidFill>
                  <a:srgbClr val="3333CC"/>
                </a:solidFill>
                <a:latin typeface="微软雅黑" panose="020B0503020204020204" pitchFamily="34" charset="-122"/>
                <a:ea typeface="微软雅黑" panose="020B0503020204020204" pitchFamily="34" charset="-122"/>
              </a:rPr>
              <a:t>高</a:t>
            </a:r>
            <a:r>
              <a:rPr lang="en-US" altLang="zh-CN" sz="1900">
                <a:solidFill>
                  <a:srgbClr val="3333CC"/>
                </a:solidFill>
                <a:latin typeface="微软雅黑" panose="020B0503020204020204" pitchFamily="34" charset="-122"/>
                <a:ea typeface="微软雅黑" panose="020B0503020204020204" pitchFamily="34" charset="-122"/>
              </a:rPr>
              <a:t>32</a:t>
            </a:r>
            <a:r>
              <a:rPr lang="zh-CN" altLang="en-US" sz="1900">
                <a:solidFill>
                  <a:srgbClr val="3333CC"/>
                </a:solidFill>
                <a:latin typeface="微软雅黑" panose="020B0503020204020204" pitchFamily="34" charset="-122"/>
                <a:ea typeface="微软雅黑" panose="020B0503020204020204" pitchFamily="34" charset="-122"/>
              </a:rPr>
              <a:t>位为</a:t>
            </a:r>
            <a:r>
              <a:rPr lang="en-US" altLang="zh-CN" sz="1900">
                <a:solidFill>
                  <a:srgbClr val="3333CC"/>
                </a:solidFill>
                <a:latin typeface="微软雅黑" panose="020B0503020204020204" pitchFamily="34" charset="-122"/>
                <a:ea typeface="微软雅黑" panose="020B0503020204020204" pitchFamily="34" charset="-122"/>
              </a:rPr>
              <a:t>0</a:t>
            </a:r>
          </a:p>
          <a:p>
            <a:r>
              <a:rPr lang="en-US" altLang="zh-CN" sz="1900">
                <a:latin typeface="微软雅黑" panose="020B0503020204020204" pitchFamily="34" charset="-122"/>
                <a:ea typeface="微软雅黑" panose="020B0503020204020204" pitchFamily="34" charset="-122"/>
              </a:rPr>
              <a:t>movl    $1, %eax    </a:t>
            </a:r>
            <a:r>
              <a:rPr lang="en-US" altLang="zh-CN" sz="1900">
                <a:solidFill>
                  <a:srgbClr val="3333CC"/>
                </a:solidFill>
                <a:latin typeface="微软雅黑" panose="020B0503020204020204" pitchFamily="34" charset="-122"/>
                <a:ea typeface="微软雅黑" panose="020B0503020204020204" pitchFamily="34" charset="-122"/>
              </a:rPr>
              <a:t>//</a:t>
            </a:r>
            <a:r>
              <a:rPr lang="zh-CN" altLang="en-US" sz="1900">
                <a:solidFill>
                  <a:srgbClr val="3333CC"/>
                </a:solidFill>
                <a:latin typeface="微软雅黑" panose="020B0503020204020204" pitchFamily="34" charset="-122"/>
                <a:ea typeface="微软雅黑" panose="020B0503020204020204" pitchFamily="34" charset="-122"/>
              </a:rPr>
              <a:t>向量寄存器个数</a:t>
            </a:r>
          </a:p>
          <a:p>
            <a:r>
              <a:rPr lang="en-US" altLang="zh-CN" sz="1900">
                <a:latin typeface="微软雅黑" panose="020B0503020204020204" pitchFamily="34" charset="-122"/>
                <a:ea typeface="微软雅黑" panose="020B0503020204020204" pitchFamily="34" charset="-122"/>
              </a:rPr>
              <a:t>call    	 printf</a:t>
            </a:r>
          </a:p>
          <a:p>
            <a:r>
              <a:rPr lang="en-US" altLang="zh-CN" sz="1900">
                <a:latin typeface="微软雅黑" panose="020B0503020204020204" pitchFamily="34" charset="-122"/>
                <a:ea typeface="微软雅黑" panose="020B0503020204020204" pitchFamily="34" charset="-122"/>
              </a:rPr>
              <a:t>addq    $8, %rsp</a:t>
            </a:r>
          </a:p>
          <a:p>
            <a:r>
              <a:rPr lang="en-US" altLang="zh-CN" sz="1900">
                <a:latin typeface="微软雅黑" panose="020B0503020204020204" pitchFamily="34" charset="-122"/>
                <a:ea typeface="微软雅黑" panose="020B0503020204020204" pitchFamily="34" charset="-122"/>
              </a:rPr>
              <a:t>ret</a:t>
            </a:r>
          </a:p>
          <a:p>
            <a:r>
              <a:rPr lang="en-US" altLang="zh-CN" sz="1900">
                <a:latin typeface="微软雅黑" panose="020B0503020204020204" pitchFamily="34" charset="-122"/>
                <a:ea typeface="微软雅黑" panose="020B0503020204020204" pitchFamily="34" charset="-122"/>
              </a:rPr>
              <a:t>……</a:t>
            </a:r>
          </a:p>
          <a:p>
            <a:r>
              <a:rPr lang="en-US" altLang="zh-CN" sz="1900">
                <a:solidFill>
                  <a:srgbClr val="FF3300"/>
                </a:solidFill>
                <a:latin typeface="微软雅黑" panose="020B0503020204020204" pitchFamily="34" charset="-122"/>
                <a:ea typeface="微软雅黑" panose="020B0503020204020204" pitchFamily="34" charset="-122"/>
              </a:rPr>
              <a:t>.LC0:</a:t>
            </a:r>
          </a:p>
          <a:p>
            <a:r>
              <a:rPr lang="en-US" altLang="zh-CN" sz="1900">
                <a:latin typeface="微软雅黑" panose="020B0503020204020204" pitchFamily="34" charset="-122"/>
                <a:ea typeface="微软雅黑" panose="020B0503020204020204" pitchFamily="34" charset="-122"/>
              </a:rPr>
              <a:t>     </a:t>
            </a:r>
            <a:r>
              <a:rPr lang="en-US" altLang="zh-CN" sz="1900">
                <a:solidFill>
                  <a:srgbClr val="007635"/>
                </a:solidFill>
                <a:latin typeface="微软雅黑" panose="020B0503020204020204" pitchFamily="34" charset="-122"/>
                <a:ea typeface="微软雅黑" panose="020B0503020204020204" pitchFamily="34" charset="-122"/>
              </a:rPr>
              <a:t>.long   0  </a:t>
            </a:r>
          </a:p>
          <a:p>
            <a:r>
              <a:rPr lang="en-US" altLang="zh-CN" sz="1900">
                <a:solidFill>
                  <a:srgbClr val="007635"/>
                </a:solidFill>
                <a:latin typeface="微软雅黑" panose="020B0503020204020204" pitchFamily="34" charset="-122"/>
                <a:ea typeface="微软雅黑" panose="020B0503020204020204" pitchFamily="34" charset="-122"/>
              </a:rPr>
              <a:t>     .long   1076101120</a:t>
            </a:r>
          </a:p>
        </p:txBody>
      </p:sp>
      <p:grpSp>
        <p:nvGrpSpPr>
          <p:cNvPr id="680972" name="Group 12">
            <a:extLst>
              <a:ext uri="{FF2B5EF4-FFF2-40B4-BE49-F238E27FC236}">
                <a16:creationId xmlns:a16="http://schemas.microsoft.com/office/drawing/2014/main" id="{7BE53ED3-E209-49CE-89F4-EC2E6E815791}"/>
              </a:ext>
            </a:extLst>
          </p:cNvPr>
          <p:cNvGrpSpPr>
            <a:grpSpLocks/>
          </p:cNvGrpSpPr>
          <p:nvPr/>
        </p:nvGrpSpPr>
        <p:grpSpPr bwMode="auto">
          <a:xfrm>
            <a:off x="836613" y="4059238"/>
            <a:ext cx="4814887" cy="1482725"/>
            <a:chOff x="584" y="2784"/>
            <a:chExt cx="3033" cy="1776"/>
          </a:xfrm>
        </p:grpSpPr>
        <p:sp>
          <p:nvSpPr>
            <p:cNvPr id="680970" name="Text Box 10">
              <a:extLst>
                <a:ext uri="{FF2B5EF4-FFF2-40B4-BE49-F238E27FC236}">
                  <a16:creationId xmlns:a16="http://schemas.microsoft.com/office/drawing/2014/main" id="{9F3B99E8-49CA-48B2-841C-1D43E798ED3F}"/>
                </a:ext>
              </a:extLst>
            </p:cNvPr>
            <p:cNvSpPr txBox="1">
              <a:spLocks noChangeArrowheads="1"/>
            </p:cNvSpPr>
            <p:nvPr/>
          </p:nvSpPr>
          <p:spPr bwMode="auto">
            <a:xfrm>
              <a:off x="584" y="3720"/>
              <a:ext cx="3033" cy="8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latin typeface="微软雅黑" panose="020B0503020204020204" pitchFamily="34" charset="-122"/>
                  <a:ea typeface="微软雅黑" panose="020B0503020204020204" pitchFamily="34" charset="-122"/>
                </a:rPr>
                <a:t>     </a:t>
              </a:r>
              <a:r>
                <a:rPr lang="zh-CN" altLang="en-US" sz="2000">
                  <a:solidFill>
                    <a:srgbClr val="FF3300"/>
                  </a:solidFill>
                  <a:latin typeface="微软雅黑" panose="020B0503020204020204" pitchFamily="34" charset="-122"/>
                  <a:ea typeface="微软雅黑" panose="020B0503020204020204" pitchFamily="34" charset="-122"/>
                </a:rPr>
                <a:t>因为</a:t>
              </a:r>
              <a:r>
                <a:rPr lang="en-US" altLang="zh-CN" sz="2000">
                  <a:solidFill>
                    <a:srgbClr val="FF3300"/>
                  </a:solidFill>
                  <a:latin typeface="微软雅黑" panose="020B0503020204020204" pitchFamily="34" charset="-122"/>
                  <a:ea typeface="微软雅黑" panose="020B0503020204020204" pitchFamily="34" charset="-122"/>
                </a:rPr>
                <a:t>printf</a:t>
              </a:r>
              <a:r>
                <a:rPr lang="zh-CN" altLang="en-US" sz="2000">
                  <a:solidFill>
                    <a:srgbClr val="FF3300"/>
                  </a:solidFill>
                  <a:latin typeface="微软雅黑" panose="020B0503020204020204" pitchFamily="34" charset="-122"/>
                  <a:ea typeface="微软雅黑" panose="020B0503020204020204" pitchFamily="34" charset="-122"/>
                </a:rPr>
                <a:t>第</a:t>
              </a:r>
              <a:r>
                <a:rPr lang="en-US" altLang="zh-CN" sz="2000">
                  <a:solidFill>
                    <a:srgbClr val="FF3300"/>
                  </a:solidFill>
                  <a:latin typeface="微软雅黑" panose="020B0503020204020204" pitchFamily="34" charset="-122"/>
                  <a:ea typeface="微软雅黑" panose="020B0503020204020204" pitchFamily="34" charset="-122"/>
                </a:rPr>
                <a:t>2</a:t>
              </a:r>
              <a:r>
                <a:rPr lang="zh-CN" altLang="en-US" sz="2000">
                  <a:solidFill>
                    <a:srgbClr val="FF3300"/>
                  </a:solidFill>
                  <a:latin typeface="微软雅黑" panose="020B0503020204020204" pitchFamily="34" charset="-122"/>
                  <a:ea typeface="微软雅黑" panose="020B0503020204020204" pitchFamily="34" charset="-122"/>
                </a:rPr>
                <a:t>个参数为</a:t>
              </a:r>
              <a:r>
                <a:rPr lang="en-US" altLang="zh-CN" sz="2000">
                  <a:solidFill>
                    <a:srgbClr val="FF3300"/>
                  </a:solidFill>
                  <a:latin typeface="微软雅黑" panose="020B0503020204020204" pitchFamily="34" charset="-122"/>
                  <a:ea typeface="微软雅黑" panose="020B0503020204020204" pitchFamily="34" charset="-122"/>
                </a:rPr>
                <a:t>double</a:t>
              </a:r>
              <a:r>
                <a:rPr lang="zh-CN" altLang="en-US" sz="2000">
                  <a:solidFill>
                    <a:srgbClr val="FF3300"/>
                  </a:solidFill>
                  <a:latin typeface="微软雅黑" panose="020B0503020204020204" pitchFamily="34" charset="-122"/>
                  <a:ea typeface="微软雅黑" panose="020B0503020204020204" pitchFamily="34" charset="-122"/>
                </a:rPr>
                <a:t>型，故向量寄存器个数为</a:t>
              </a:r>
              <a:r>
                <a:rPr lang="en-US" altLang="zh-CN" sz="2000">
                  <a:solidFill>
                    <a:srgbClr val="FF3300"/>
                  </a:solidFill>
                  <a:latin typeface="微软雅黑" panose="020B0503020204020204" pitchFamily="34" charset="-122"/>
                  <a:ea typeface="微软雅黑" panose="020B0503020204020204" pitchFamily="34" charset="-122"/>
                </a:rPr>
                <a:t>1</a:t>
              </a:r>
            </a:p>
          </p:txBody>
        </p:sp>
        <p:sp>
          <p:nvSpPr>
            <p:cNvPr id="680971" name="Line 11">
              <a:extLst>
                <a:ext uri="{FF2B5EF4-FFF2-40B4-BE49-F238E27FC236}">
                  <a16:creationId xmlns:a16="http://schemas.microsoft.com/office/drawing/2014/main" id="{484DC530-5D45-4DF4-B29E-45BF3EBC3C82}"/>
                </a:ext>
              </a:extLst>
            </p:cNvPr>
            <p:cNvSpPr>
              <a:spLocks noChangeShapeType="1"/>
            </p:cNvSpPr>
            <p:nvPr/>
          </p:nvSpPr>
          <p:spPr bwMode="auto">
            <a:xfrm flipH="1" flipV="1">
              <a:off x="924" y="2784"/>
              <a:ext cx="1814" cy="964"/>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680977" name="Group 17">
            <a:extLst>
              <a:ext uri="{FF2B5EF4-FFF2-40B4-BE49-F238E27FC236}">
                <a16:creationId xmlns:a16="http://schemas.microsoft.com/office/drawing/2014/main" id="{7DCE05C2-A2F1-4988-BBB2-0058D41804CA}"/>
              </a:ext>
            </a:extLst>
          </p:cNvPr>
          <p:cNvGrpSpPr>
            <a:grpSpLocks/>
          </p:cNvGrpSpPr>
          <p:nvPr/>
        </p:nvGrpSpPr>
        <p:grpSpPr bwMode="auto">
          <a:xfrm>
            <a:off x="1781175" y="5588000"/>
            <a:ext cx="3284538" cy="669925"/>
            <a:chOff x="1236" y="3634"/>
            <a:chExt cx="2069" cy="422"/>
          </a:xfrm>
        </p:grpSpPr>
        <p:sp>
          <p:nvSpPr>
            <p:cNvPr id="680974" name="Text Box 14">
              <a:extLst>
                <a:ext uri="{FF2B5EF4-FFF2-40B4-BE49-F238E27FC236}">
                  <a16:creationId xmlns:a16="http://schemas.microsoft.com/office/drawing/2014/main" id="{2CB9455E-DB1D-4DB6-A50A-64FAB9C4CE4A}"/>
                </a:ext>
              </a:extLst>
            </p:cNvPr>
            <p:cNvSpPr txBox="1">
              <a:spLocks noChangeArrowheads="1"/>
            </p:cNvSpPr>
            <p:nvPr/>
          </p:nvSpPr>
          <p:spPr bwMode="auto">
            <a:xfrm>
              <a:off x="2285" y="3634"/>
              <a:ext cx="1020" cy="4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900">
                  <a:latin typeface="微软雅黑" panose="020B0503020204020204" pitchFamily="34" charset="-122"/>
                  <a:ea typeface="微软雅黑" panose="020B0503020204020204" pitchFamily="34" charset="-122"/>
                </a:rPr>
                <a:t>00000000H</a:t>
              </a:r>
            </a:p>
            <a:p>
              <a:r>
                <a:rPr lang="en-US" altLang="zh-CN" sz="1900">
                  <a:latin typeface="微软雅黑" panose="020B0503020204020204" pitchFamily="34" charset="-122"/>
                  <a:ea typeface="微软雅黑" panose="020B0503020204020204" pitchFamily="34" charset="-122"/>
                </a:rPr>
                <a:t>40240000H</a:t>
              </a:r>
            </a:p>
          </p:txBody>
        </p:sp>
        <p:sp>
          <p:nvSpPr>
            <p:cNvPr id="680975" name="Line 15">
              <a:extLst>
                <a:ext uri="{FF2B5EF4-FFF2-40B4-BE49-F238E27FC236}">
                  <a16:creationId xmlns:a16="http://schemas.microsoft.com/office/drawing/2014/main" id="{F287602F-0F33-4127-B69A-4363BE03A7CF}"/>
                </a:ext>
              </a:extLst>
            </p:cNvPr>
            <p:cNvSpPr>
              <a:spLocks noChangeShapeType="1"/>
            </p:cNvSpPr>
            <p:nvPr/>
          </p:nvSpPr>
          <p:spPr bwMode="auto">
            <a:xfrm flipH="1">
              <a:off x="1236" y="3748"/>
              <a:ext cx="1049"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80976" name="Line 16">
              <a:extLst>
                <a:ext uri="{FF2B5EF4-FFF2-40B4-BE49-F238E27FC236}">
                  <a16:creationId xmlns:a16="http://schemas.microsoft.com/office/drawing/2014/main" id="{0781DCB6-4ED7-4194-922F-B05211BA9A59}"/>
                </a:ext>
              </a:extLst>
            </p:cNvPr>
            <p:cNvSpPr>
              <a:spLocks noChangeShapeType="1"/>
            </p:cNvSpPr>
            <p:nvPr/>
          </p:nvSpPr>
          <p:spPr bwMode="auto">
            <a:xfrm flipH="1">
              <a:off x="1916" y="3946"/>
              <a:ext cx="397"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680979" name="Text Box 19">
            <a:extLst>
              <a:ext uri="{FF2B5EF4-FFF2-40B4-BE49-F238E27FC236}">
                <a16:creationId xmlns:a16="http://schemas.microsoft.com/office/drawing/2014/main" id="{AE50486C-A0AB-417E-94C6-16AFB1D77B32}"/>
              </a:ext>
            </a:extLst>
          </p:cNvPr>
          <p:cNvSpPr txBox="1">
            <a:spLocks noChangeArrowheads="1"/>
          </p:cNvSpPr>
          <p:nvPr/>
        </p:nvSpPr>
        <p:spPr bwMode="auto">
          <a:xfrm>
            <a:off x="566738" y="6308725"/>
            <a:ext cx="3194050"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900">
                <a:solidFill>
                  <a:srgbClr val="CC3300"/>
                </a:solidFill>
                <a:latin typeface="微软雅黑" panose="020B0503020204020204" pitchFamily="34" charset="-122"/>
                <a:ea typeface="微软雅黑" panose="020B0503020204020204" pitchFamily="34" charset="-122"/>
              </a:rPr>
              <a:t>小端方式！</a:t>
            </a:r>
            <a:r>
              <a:rPr lang="en-US" altLang="zh-CN" sz="1900">
                <a:solidFill>
                  <a:srgbClr val="CC3300"/>
                </a:solidFill>
                <a:latin typeface="微软雅黑" panose="020B0503020204020204" pitchFamily="34" charset="-122"/>
                <a:ea typeface="微软雅黑" panose="020B0503020204020204" pitchFamily="34" charset="-122"/>
              </a:rPr>
              <a:t>0</a:t>
            </a:r>
            <a:r>
              <a:rPr lang="zh-CN" altLang="en-US" sz="1900">
                <a:solidFill>
                  <a:srgbClr val="CC3300"/>
                </a:solidFill>
                <a:latin typeface="微软雅黑" panose="020B0503020204020204" pitchFamily="34" charset="-122"/>
                <a:ea typeface="微软雅黑" panose="020B0503020204020204" pitchFamily="34" charset="-122"/>
              </a:rPr>
              <a:t>存在低地址上</a:t>
            </a:r>
          </a:p>
        </p:txBody>
      </p:sp>
      <p:sp>
        <p:nvSpPr>
          <p:cNvPr id="680980" name="Line 20">
            <a:extLst>
              <a:ext uri="{FF2B5EF4-FFF2-40B4-BE49-F238E27FC236}">
                <a16:creationId xmlns:a16="http://schemas.microsoft.com/office/drawing/2014/main" id="{25E074F6-6BA1-4553-97C2-4F6DE8A3A828}"/>
              </a:ext>
            </a:extLst>
          </p:cNvPr>
          <p:cNvSpPr>
            <a:spLocks noChangeShapeType="1"/>
          </p:cNvSpPr>
          <p:nvPr/>
        </p:nvSpPr>
        <p:spPr bwMode="auto">
          <a:xfrm>
            <a:off x="2997200" y="1943100"/>
            <a:ext cx="314325" cy="144145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80981" name="Line 21">
            <a:extLst>
              <a:ext uri="{FF2B5EF4-FFF2-40B4-BE49-F238E27FC236}">
                <a16:creationId xmlns:a16="http://schemas.microsoft.com/office/drawing/2014/main" id="{4A71C5B5-A28A-435C-BD54-973C482D3511}"/>
              </a:ext>
            </a:extLst>
          </p:cNvPr>
          <p:cNvSpPr>
            <a:spLocks noChangeShapeType="1"/>
          </p:cNvSpPr>
          <p:nvPr/>
        </p:nvSpPr>
        <p:spPr bwMode="auto">
          <a:xfrm>
            <a:off x="1511300" y="1854200"/>
            <a:ext cx="360363" cy="1844675"/>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80966"/>
                                        </p:tgtEl>
                                        <p:attrNameLst>
                                          <p:attrName>style.visibility</p:attrName>
                                        </p:attrNameLst>
                                      </p:cBhvr>
                                      <p:to>
                                        <p:strVal val="visible"/>
                                      </p:to>
                                    </p:set>
                                    <p:animEffect transition="in" filter="blinds(horizontal)">
                                      <p:cBhvr>
                                        <p:cTn id="7" dur="500"/>
                                        <p:tgtEl>
                                          <p:spTgt spid="6809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80967"/>
                                        </p:tgtEl>
                                        <p:attrNameLst>
                                          <p:attrName>style.visibility</p:attrName>
                                        </p:attrNameLst>
                                      </p:cBhvr>
                                      <p:to>
                                        <p:strVal val="visible"/>
                                      </p:to>
                                    </p:set>
                                    <p:animEffect transition="in" filter="blinds(horizontal)">
                                      <p:cBhvr>
                                        <p:cTn id="12" dur="500"/>
                                        <p:tgtEl>
                                          <p:spTgt spid="6809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80965"/>
                                        </p:tgtEl>
                                        <p:attrNameLst>
                                          <p:attrName>style.visibility</p:attrName>
                                        </p:attrNameLst>
                                      </p:cBhvr>
                                      <p:to>
                                        <p:strVal val="visible"/>
                                      </p:to>
                                    </p:set>
                                    <p:animEffect transition="in" filter="blinds(horizontal)">
                                      <p:cBhvr>
                                        <p:cTn id="17" dur="500"/>
                                        <p:tgtEl>
                                          <p:spTgt spid="6809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80980"/>
                                        </p:tgtEl>
                                        <p:attrNameLst>
                                          <p:attrName>style.visibility</p:attrName>
                                        </p:attrNameLst>
                                      </p:cBhvr>
                                      <p:to>
                                        <p:strVal val="visible"/>
                                      </p:to>
                                    </p:set>
                                    <p:animEffect transition="in" filter="blinds(horizontal)">
                                      <p:cBhvr>
                                        <p:cTn id="22" dur="500"/>
                                        <p:tgtEl>
                                          <p:spTgt spid="68098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80981"/>
                                        </p:tgtEl>
                                        <p:attrNameLst>
                                          <p:attrName>style.visibility</p:attrName>
                                        </p:attrNameLst>
                                      </p:cBhvr>
                                      <p:to>
                                        <p:strVal val="visible"/>
                                      </p:to>
                                    </p:set>
                                    <p:animEffect transition="in" filter="blinds(horizontal)">
                                      <p:cBhvr>
                                        <p:cTn id="27" dur="500"/>
                                        <p:tgtEl>
                                          <p:spTgt spid="68098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80972"/>
                                        </p:tgtEl>
                                        <p:attrNameLst>
                                          <p:attrName>style.visibility</p:attrName>
                                        </p:attrNameLst>
                                      </p:cBhvr>
                                      <p:to>
                                        <p:strVal val="visible"/>
                                      </p:to>
                                    </p:set>
                                    <p:animEffect transition="in" filter="blinds(horizontal)">
                                      <p:cBhvr>
                                        <p:cTn id="32" dur="500"/>
                                        <p:tgtEl>
                                          <p:spTgt spid="68097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80977"/>
                                        </p:tgtEl>
                                        <p:attrNameLst>
                                          <p:attrName>style.visibility</p:attrName>
                                        </p:attrNameLst>
                                      </p:cBhvr>
                                      <p:to>
                                        <p:strVal val="visible"/>
                                      </p:to>
                                    </p:set>
                                    <p:animEffect transition="in" filter="blinds(horizontal)">
                                      <p:cBhvr>
                                        <p:cTn id="37" dur="500"/>
                                        <p:tgtEl>
                                          <p:spTgt spid="68097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80979"/>
                                        </p:tgtEl>
                                        <p:attrNameLst>
                                          <p:attrName>style.visibility</p:attrName>
                                        </p:attrNameLst>
                                      </p:cBhvr>
                                      <p:to>
                                        <p:strVal val="visible"/>
                                      </p:to>
                                    </p:set>
                                    <p:animEffect transition="in" filter="blinds(horizontal)">
                                      <p:cBhvr>
                                        <p:cTn id="42" dur="500"/>
                                        <p:tgtEl>
                                          <p:spTgt spid="68097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80963">
                                            <p:txEl>
                                              <p:pRg st="0" end="0"/>
                                            </p:txEl>
                                          </p:spTgt>
                                        </p:tgtEl>
                                        <p:attrNameLst>
                                          <p:attrName>style.visibility</p:attrName>
                                        </p:attrNameLst>
                                      </p:cBhvr>
                                      <p:to>
                                        <p:strVal val="visible"/>
                                      </p:to>
                                    </p:set>
                                    <p:animEffect transition="in" filter="blinds(horizontal)">
                                      <p:cBhvr>
                                        <p:cTn id="47" dur="500"/>
                                        <p:tgtEl>
                                          <p:spTgt spid="6809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0963" grpId="0" build="p"/>
      <p:bldP spid="680979" grpId="0"/>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a:extLst>
              <a:ext uri="{FF2B5EF4-FFF2-40B4-BE49-F238E27FC236}">
                <a16:creationId xmlns:a16="http://schemas.microsoft.com/office/drawing/2014/main" id="{809A14D5-DFFE-4C53-926B-D96FCFB085F0}"/>
              </a:ext>
            </a:extLst>
          </p:cNvPr>
          <p:cNvSpPr>
            <a:spLocks noGrp="1" noChangeArrowheads="1"/>
          </p:cNvSpPr>
          <p:nvPr>
            <p:ph type="title"/>
          </p:nvPr>
        </p:nvSpPr>
        <p:spPr>
          <a:xfrm>
            <a:off x="457200" y="142875"/>
            <a:ext cx="8229600" cy="561975"/>
          </a:xfrm>
        </p:spPr>
        <p:txBody>
          <a:bodyPr/>
          <a:lstStyle/>
          <a:p>
            <a:r>
              <a:rPr lang="en-US" altLang="zh-CN" sz="3600"/>
              <a:t>X86-64</a:t>
            </a:r>
            <a:r>
              <a:rPr lang="zh-CN" altLang="en-US" sz="3600"/>
              <a:t>架构（自学）</a:t>
            </a:r>
          </a:p>
        </p:txBody>
      </p:sp>
      <p:sp>
        <p:nvSpPr>
          <p:cNvPr id="665603" name="Rectangle 3">
            <a:extLst>
              <a:ext uri="{FF2B5EF4-FFF2-40B4-BE49-F238E27FC236}">
                <a16:creationId xmlns:a16="http://schemas.microsoft.com/office/drawing/2014/main" id="{7D0E155D-6DDF-4C41-B45D-2EFF97159EF8}"/>
              </a:ext>
            </a:extLst>
          </p:cNvPr>
          <p:cNvSpPr>
            <a:spLocks noGrp="1" noChangeArrowheads="1"/>
          </p:cNvSpPr>
          <p:nvPr>
            <p:ph type="body" idx="1"/>
          </p:nvPr>
        </p:nvSpPr>
        <p:spPr>
          <a:xfrm>
            <a:off x="250825" y="836613"/>
            <a:ext cx="8447088" cy="5218112"/>
          </a:xfrm>
        </p:spPr>
        <p:txBody>
          <a:bodyPr/>
          <a:lstStyle/>
          <a:p>
            <a:pPr>
              <a:lnSpc>
                <a:spcPct val="125000"/>
              </a:lnSpc>
              <a:spcBef>
                <a:spcPct val="30000"/>
              </a:spcBef>
            </a:pPr>
            <a:r>
              <a:rPr lang="zh-CN" altLang="en-US">
                <a:latin typeface="微软雅黑" panose="020B0503020204020204" pitchFamily="34" charset="-122"/>
                <a:ea typeface="微软雅黑" panose="020B0503020204020204" pitchFamily="34" charset="-122"/>
              </a:rPr>
              <a:t>数据的对齐</a:t>
            </a:r>
          </a:p>
          <a:p>
            <a:pPr lvl="1">
              <a:lnSpc>
                <a:spcPct val="125000"/>
              </a:lnSpc>
              <a:spcBef>
                <a:spcPct val="30000"/>
              </a:spcBef>
            </a:pPr>
            <a:r>
              <a:rPr lang="en-US" altLang="zh-CN" sz="2200">
                <a:latin typeface="微软雅黑" panose="020B0503020204020204" pitchFamily="34" charset="-122"/>
                <a:ea typeface="微软雅黑" panose="020B0503020204020204" pitchFamily="34" charset="-122"/>
              </a:rPr>
              <a:t>x86-64</a:t>
            </a:r>
            <a:r>
              <a:rPr lang="zh-CN" altLang="en-US" sz="2200">
                <a:latin typeface="微软雅黑" panose="020B0503020204020204" pitchFamily="34" charset="-122"/>
                <a:ea typeface="微软雅黑" panose="020B0503020204020204" pitchFamily="34" charset="-122"/>
              </a:rPr>
              <a:t>中各类型数据遵循一定的对齐规则，而且更严格</a:t>
            </a:r>
          </a:p>
          <a:p>
            <a:pPr lvl="1">
              <a:lnSpc>
                <a:spcPct val="125000"/>
              </a:lnSpc>
              <a:spcBef>
                <a:spcPct val="30000"/>
              </a:spcBef>
            </a:pPr>
            <a:r>
              <a:rPr lang="en-US" altLang="zh-CN" sz="2200">
                <a:latin typeface="微软雅黑" panose="020B0503020204020204" pitchFamily="34" charset="-122"/>
                <a:ea typeface="微软雅黑" panose="020B0503020204020204" pitchFamily="34" charset="-122"/>
              </a:rPr>
              <a:t>x86-64</a:t>
            </a:r>
            <a:r>
              <a:rPr lang="zh-CN" altLang="en-US" sz="2200">
                <a:latin typeface="微软雅黑" panose="020B0503020204020204" pitchFamily="34" charset="-122"/>
                <a:ea typeface="微软雅黑" panose="020B0503020204020204" pitchFamily="34" charset="-122"/>
              </a:rPr>
              <a:t>中存储器访问接口被设计成按</a:t>
            </a:r>
            <a:r>
              <a:rPr lang="en-US" altLang="zh-CN" sz="2200">
                <a:latin typeface="微软雅黑" panose="020B0503020204020204" pitchFamily="34" charset="-122"/>
                <a:ea typeface="微软雅黑" panose="020B0503020204020204" pitchFamily="34" charset="-122"/>
              </a:rPr>
              <a:t>8</a:t>
            </a:r>
            <a:r>
              <a:rPr lang="zh-CN" altLang="en-US" sz="2200">
                <a:latin typeface="微软雅黑" panose="020B0503020204020204" pitchFamily="34" charset="-122"/>
                <a:ea typeface="微软雅黑" panose="020B0503020204020204" pitchFamily="34" charset="-122"/>
              </a:rPr>
              <a:t>字节或</a:t>
            </a:r>
            <a:r>
              <a:rPr lang="en-US" altLang="zh-CN" sz="2200">
                <a:latin typeface="微软雅黑" panose="020B0503020204020204" pitchFamily="34" charset="-122"/>
                <a:ea typeface="微软雅黑" panose="020B0503020204020204" pitchFamily="34" charset="-122"/>
              </a:rPr>
              <a:t>16</a:t>
            </a:r>
            <a:r>
              <a:rPr lang="zh-CN" altLang="en-US" sz="2200">
                <a:latin typeface="微软雅黑" panose="020B0503020204020204" pitchFamily="34" charset="-122"/>
                <a:ea typeface="微软雅黑" panose="020B0503020204020204" pitchFamily="34" charset="-122"/>
              </a:rPr>
              <a:t>字节为单位进行存取，其对齐规则是，</a:t>
            </a:r>
            <a:r>
              <a:rPr lang="zh-CN" altLang="en-US" sz="2200">
                <a:solidFill>
                  <a:srgbClr val="FF3300"/>
                </a:solidFill>
                <a:latin typeface="微软雅黑" panose="020B0503020204020204" pitchFamily="34" charset="-122"/>
                <a:ea typeface="微软雅黑" panose="020B0503020204020204" pitchFamily="34" charset="-122"/>
              </a:rPr>
              <a:t>任何</a:t>
            </a:r>
            <a:r>
              <a:rPr lang="en-US" altLang="zh-CN" sz="2200">
                <a:solidFill>
                  <a:srgbClr val="FF3300"/>
                </a:solidFill>
                <a:latin typeface="微软雅黑" panose="020B0503020204020204" pitchFamily="34" charset="-122"/>
                <a:ea typeface="微软雅黑" panose="020B0503020204020204" pitchFamily="34" charset="-122"/>
              </a:rPr>
              <a:t>K</a:t>
            </a:r>
            <a:r>
              <a:rPr lang="zh-CN" altLang="en-US" sz="2200">
                <a:solidFill>
                  <a:srgbClr val="FF3300"/>
                </a:solidFill>
                <a:latin typeface="微软雅黑" panose="020B0503020204020204" pitchFamily="34" charset="-122"/>
                <a:ea typeface="微软雅黑" panose="020B0503020204020204" pitchFamily="34" charset="-122"/>
              </a:rPr>
              <a:t>字节宽的基本数据类型和指针类型数据的起始地址一定是</a:t>
            </a:r>
            <a:r>
              <a:rPr lang="en-US" altLang="zh-CN" sz="2200">
                <a:solidFill>
                  <a:srgbClr val="FF3300"/>
                </a:solidFill>
                <a:latin typeface="微软雅黑" panose="020B0503020204020204" pitchFamily="34" charset="-122"/>
                <a:ea typeface="微软雅黑" panose="020B0503020204020204" pitchFamily="34" charset="-122"/>
              </a:rPr>
              <a:t>K</a:t>
            </a:r>
            <a:r>
              <a:rPr lang="zh-CN" altLang="en-US" sz="2200">
                <a:solidFill>
                  <a:srgbClr val="FF3300"/>
                </a:solidFill>
                <a:latin typeface="微软雅黑" panose="020B0503020204020204" pitchFamily="34" charset="-122"/>
                <a:ea typeface="微软雅黑" panose="020B0503020204020204" pitchFamily="34" charset="-122"/>
              </a:rPr>
              <a:t>的倍数</a:t>
            </a:r>
            <a:r>
              <a:rPr lang="zh-CN" altLang="en-US" sz="2200">
                <a:latin typeface="微软雅黑" panose="020B0503020204020204" pitchFamily="34" charset="-122"/>
                <a:ea typeface="微软雅黑" panose="020B0503020204020204" pitchFamily="34" charset="-122"/>
              </a:rPr>
              <a:t>。</a:t>
            </a:r>
          </a:p>
          <a:p>
            <a:pPr lvl="2">
              <a:lnSpc>
                <a:spcPct val="125000"/>
              </a:lnSpc>
              <a:spcBef>
                <a:spcPct val="30000"/>
              </a:spcBef>
            </a:pPr>
            <a:r>
              <a:rPr lang="en-US" altLang="zh-CN" sz="2200">
                <a:latin typeface="微软雅黑" panose="020B0503020204020204" pitchFamily="34" charset="-122"/>
                <a:ea typeface="微软雅黑" panose="020B0503020204020204" pitchFamily="34" charset="-122"/>
              </a:rPr>
              <a:t>short</a:t>
            </a:r>
            <a:r>
              <a:rPr lang="zh-CN" altLang="en-US" sz="2200">
                <a:latin typeface="微软雅黑" panose="020B0503020204020204" pitchFamily="34" charset="-122"/>
                <a:ea typeface="微软雅黑" panose="020B0503020204020204" pitchFamily="34" charset="-122"/>
              </a:rPr>
              <a:t>型数据必须按</a:t>
            </a:r>
            <a:r>
              <a:rPr lang="en-US" altLang="zh-CN" sz="2200">
                <a:latin typeface="微软雅黑" panose="020B0503020204020204" pitchFamily="34" charset="-122"/>
                <a:ea typeface="微软雅黑" panose="020B0503020204020204" pitchFamily="34" charset="-122"/>
              </a:rPr>
              <a:t>2</a:t>
            </a:r>
            <a:r>
              <a:rPr lang="zh-CN" altLang="en-US" sz="2200">
                <a:latin typeface="微软雅黑" panose="020B0503020204020204" pitchFamily="34" charset="-122"/>
                <a:ea typeface="微软雅黑" panose="020B0503020204020204" pitchFamily="34" charset="-122"/>
              </a:rPr>
              <a:t>字节边界对齐</a:t>
            </a:r>
          </a:p>
          <a:p>
            <a:pPr lvl="2">
              <a:lnSpc>
                <a:spcPct val="125000"/>
              </a:lnSpc>
              <a:spcBef>
                <a:spcPct val="30000"/>
              </a:spcBef>
            </a:pPr>
            <a:r>
              <a:rPr lang="en-US" altLang="zh-CN" sz="2200">
                <a:latin typeface="微软雅黑" panose="020B0503020204020204" pitchFamily="34" charset="-122"/>
                <a:ea typeface="微软雅黑" panose="020B0503020204020204" pitchFamily="34" charset="-122"/>
              </a:rPr>
              <a:t>int</a:t>
            </a:r>
            <a:r>
              <a:rPr lang="zh-CN" altLang="en-US" sz="2200">
                <a:latin typeface="微软雅黑" panose="020B0503020204020204" pitchFamily="34" charset="-122"/>
                <a:ea typeface="微软雅黑" panose="020B0503020204020204" pitchFamily="34" charset="-122"/>
              </a:rPr>
              <a:t>、</a:t>
            </a:r>
            <a:r>
              <a:rPr lang="en-US" altLang="zh-CN" sz="2200">
                <a:latin typeface="微软雅黑" panose="020B0503020204020204" pitchFamily="34" charset="-122"/>
                <a:ea typeface="微软雅黑" panose="020B0503020204020204" pitchFamily="34" charset="-122"/>
              </a:rPr>
              <a:t>float</a:t>
            </a:r>
            <a:r>
              <a:rPr lang="zh-CN" altLang="en-US" sz="2200">
                <a:latin typeface="微软雅黑" panose="020B0503020204020204" pitchFamily="34" charset="-122"/>
                <a:ea typeface="微软雅黑" panose="020B0503020204020204" pitchFamily="34" charset="-122"/>
              </a:rPr>
              <a:t>等类型数据必须按</a:t>
            </a:r>
            <a:r>
              <a:rPr lang="en-US" altLang="zh-CN" sz="2200">
                <a:latin typeface="微软雅黑" panose="020B0503020204020204" pitchFamily="34" charset="-122"/>
                <a:ea typeface="微软雅黑" panose="020B0503020204020204" pitchFamily="34" charset="-122"/>
              </a:rPr>
              <a:t>4</a:t>
            </a:r>
            <a:r>
              <a:rPr lang="zh-CN" altLang="en-US" sz="2200">
                <a:latin typeface="微软雅黑" panose="020B0503020204020204" pitchFamily="34" charset="-122"/>
                <a:ea typeface="微软雅黑" panose="020B0503020204020204" pitchFamily="34" charset="-122"/>
              </a:rPr>
              <a:t>字节边界对齐</a:t>
            </a:r>
          </a:p>
          <a:p>
            <a:pPr lvl="2">
              <a:lnSpc>
                <a:spcPct val="125000"/>
              </a:lnSpc>
              <a:spcBef>
                <a:spcPct val="30000"/>
              </a:spcBef>
            </a:pPr>
            <a:r>
              <a:rPr lang="en-US" altLang="zh-CN" sz="2200">
                <a:latin typeface="微软雅黑" panose="020B0503020204020204" pitchFamily="34" charset="-122"/>
                <a:ea typeface="微软雅黑" panose="020B0503020204020204" pitchFamily="34" charset="-122"/>
              </a:rPr>
              <a:t>long</a:t>
            </a:r>
            <a:r>
              <a:rPr lang="zh-CN" altLang="en-US" sz="2200">
                <a:latin typeface="微软雅黑" panose="020B0503020204020204" pitchFamily="34" charset="-122"/>
                <a:ea typeface="微软雅黑" panose="020B0503020204020204" pitchFamily="34" charset="-122"/>
              </a:rPr>
              <a:t>型、</a:t>
            </a:r>
            <a:r>
              <a:rPr lang="en-US" altLang="zh-CN" sz="2200">
                <a:latin typeface="微软雅黑" panose="020B0503020204020204" pitchFamily="34" charset="-122"/>
                <a:ea typeface="微软雅黑" panose="020B0503020204020204" pitchFamily="34" charset="-122"/>
              </a:rPr>
              <a:t>double</a:t>
            </a:r>
            <a:r>
              <a:rPr lang="zh-CN" altLang="en-US" sz="2200">
                <a:latin typeface="微软雅黑" panose="020B0503020204020204" pitchFamily="34" charset="-122"/>
                <a:ea typeface="微软雅黑" panose="020B0503020204020204" pitchFamily="34" charset="-122"/>
              </a:rPr>
              <a:t>型、指针型变量必须按</a:t>
            </a:r>
            <a:r>
              <a:rPr lang="en-US" altLang="zh-CN" sz="2200">
                <a:latin typeface="微软雅黑" panose="020B0503020204020204" pitchFamily="34" charset="-122"/>
                <a:ea typeface="微软雅黑" panose="020B0503020204020204" pitchFamily="34" charset="-122"/>
              </a:rPr>
              <a:t>8</a:t>
            </a:r>
            <a:r>
              <a:rPr lang="zh-CN" altLang="en-US" sz="2200">
                <a:latin typeface="微软雅黑" panose="020B0503020204020204" pitchFamily="34" charset="-122"/>
                <a:ea typeface="微软雅黑" panose="020B0503020204020204" pitchFamily="34" charset="-122"/>
              </a:rPr>
              <a:t>字节边界对齐</a:t>
            </a:r>
          </a:p>
          <a:p>
            <a:pPr lvl="2">
              <a:lnSpc>
                <a:spcPct val="125000"/>
              </a:lnSpc>
              <a:spcBef>
                <a:spcPct val="30000"/>
              </a:spcBef>
            </a:pPr>
            <a:r>
              <a:rPr lang="en-US" altLang="zh-CN" sz="2200">
                <a:latin typeface="微软雅黑" panose="020B0503020204020204" pitchFamily="34" charset="-122"/>
                <a:ea typeface="微软雅黑" panose="020B0503020204020204" pitchFamily="34" charset="-122"/>
              </a:rPr>
              <a:t>long double</a:t>
            </a:r>
            <a:r>
              <a:rPr lang="zh-CN" altLang="en-US" sz="2200">
                <a:latin typeface="微软雅黑" panose="020B0503020204020204" pitchFamily="34" charset="-122"/>
                <a:ea typeface="微软雅黑" panose="020B0503020204020204" pitchFamily="34" charset="-122"/>
              </a:rPr>
              <a:t>型数据必须按</a:t>
            </a:r>
            <a:r>
              <a:rPr lang="en-US" altLang="zh-CN" sz="2200">
                <a:latin typeface="微软雅黑" panose="020B0503020204020204" pitchFamily="34" charset="-122"/>
                <a:ea typeface="微软雅黑" panose="020B0503020204020204" pitchFamily="34" charset="-122"/>
              </a:rPr>
              <a:t>16</a:t>
            </a:r>
            <a:r>
              <a:rPr lang="zh-CN" altLang="en-US" sz="2200">
                <a:latin typeface="微软雅黑" panose="020B0503020204020204" pitchFamily="34" charset="-122"/>
                <a:ea typeface="微软雅黑" panose="020B0503020204020204" pitchFamily="34" charset="-122"/>
              </a:rPr>
              <a:t>字节边界对齐</a:t>
            </a:r>
          </a:p>
          <a:p>
            <a:pPr lvl="2"/>
            <a:endParaRPr lang="zh-CN" altLang="en-US" sz="2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65603">
                                            <p:txEl>
                                              <p:pRg st="1" end="1"/>
                                            </p:txEl>
                                          </p:spTgt>
                                        </p:tgtEl>
                                        <p:attrNameLst>
                                          <p:attrName>style.visibility</p:attrName>
                                        </p:attrNameLst>
                                      </p:cBhvr>
                                      <p:to>
                                        <p:strVal val="visible"/>
                                      </p:to>
                                    </p:set>
                                    <p:animEffect transition="in" filter="blinds(horizontal)">
                                      <p:cBhvr>
                                        <p:cTn id="7" dur="500"/>
                                        <p:tgtEl>
                                          <p:spTgt spid="6656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65603">
                                            <p:txEl>
                                              <p:pRg st="2" end="2"/>
                                            </p:txEl>
                                          </p:spTgt>
                                        </p:tgtEl>
                                        <p:attrNameLst>
                                          <p:attrName>style.visibility</p:attrName>
                                        </p:attrNameLst>
                                      </p:cBhvr>
                                      <p:to>
                                        <p:strVal val="visible"/>
                                      </p:to>
                                    </p:set>
                                    <p:animEffect transition="in" filter="blinds(horizontal)">
                                      <p:cBhvr>
                                        <p:cTn id="12" dur="500"/>
                                        <p:tgtEl>
                                          <p:spTgt spid="66560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65603">
                                            <p:txEl>
                                              <p:pRg st="3" end="3"/>
                                            </p:txEl>
                                          </p:spTgt>
                                        </p:tgtEl>
                                        <p:attrNameLst>
                                          <p:attrName>style.visibility</p:attrName>
                                        </p:attrNameLst>
                                      </p:cBhvr>
                                      <p:to>
                                        <p:strVal val="visible"/>
                                      </p:to>
                                    </p:set>
                                    <p:animEffect transition="in" filter="blinds(horizontal)">
                                      <p:cBhvr>
                                        <p:cTn id="17" dur="500"/>
                                        <p:tgtEl>
                                          <p:spTgt spid="66560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65603">
                                            <p:txEl>
                                              <p:pRg st="4" end="4"/>
                                            </p:txEl>
                                          </p:spTgt>
                                        </p:tgtEl>
                                        <p:attrNameLst>
                                          <p:attrName>style.visibility</p:attrName>
                                        </p:attrNameLst>
                                      </p:cBhvr>
                                      <p:to>
                                        <p:strVal val="visible"/>
                                      </p:to>
                                    </p:set>
                                    <p:animEffect transition="in" filter="blinds(horizontal)">
                                      <p:cBhvr>
                                        <p:cTn id="22" dur="500"/>
                                        <p:tgtEl>
                                          <p:spTgt spid="66560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65603">
                                            <p:txEl>
                                              <p:pRg st="5" end="5"/>
                                            </p:txEl>
                                          </p:spTgt>
                                        </p:tgtEl>
                                        <p:attrNameLst>
                                          <p:attrName>style.visibility</p:attrName>
                                        </p:attrNameLst>
                                      </p:cBhvr>
                                      <p:to>
                                        <p:strVal val="visible"/>
                                      </p:to>
                                    </p:set>
                                    <p:animEffect transition="in" filter="blinds(horizontal)">
                                      <p:cBhvr>
                                        <p:cTn id="27" dur="500"/>
                                        <p:tgtEl>
                                          <p:spTgt spid="66560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65603">
                                            <p:txEl>
                                              <p:pRg st="6" end="6"/>
                                            </p:txEl>
                                          </p:spTgt>
                                        </p:tgtEl>
                                        <p:attrNameLst>
                                          <p:attrName>style.visibility</p:attrName>
                                        </p:attrNameLst>
                                      </p:cBhvr>
                                      <p:to>
                                        <p:strVal val="visible"/>
                                      </p:to>
                                    </p:set>
                                    <p:animEffect transition="in" filter="blinds(horizontal)">
                                      <p:cBhvr>
                                        <p:cTn id="32" dur="500"/>
                                        <p:tgtEl>
                                          <p:spTgt spid="6656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a:extLst>
              <a:ext uri="{FF2B5EF4-FFF2-40B4-BE49-F238E27FC236}">
                <a16:creationId xmlns:a16="http://schemas.microsoft.com/office/drawing/2014/main" id="{DA819372-6D20-4362-9601-8D2D1652D561}"/>
              </a:ext>
            </a:extLst>
          </p:cNvPr>
          <p:cNvSpPr>
            <a:spLocks noGrp="1" noChangeArrowheads="1"/>
          </p:cNvSpPr>
          <p:nvPr>
            <p:ph type="title"/>
          </p:nvPr>
        </p:nvSpPr>
        <p:spPr>
          <a:xfrm>
            <a:off x="457200" y="98425"/>
            <a:ext cx="8229600" cy="561975"/>
          </a:xfrm>
        </p:spPr>
        <p:txBody>
          <a:bodyPr/>
          <a:lstStyle/>
          <a:p>
            <a:r>
              <a:rPr lang="zh-CN" altLang="en-US" sz="3200"/>
              <a:t>本章总结</a:t>
            </a:r>
          </a:p>
        </p:txBody>
      </p:sp>
      <p:sp>
        <p:nvSpPr>
          <p:cNvPr id="705539" name="Rectangle 3">
            <a:extLst>
              <a:ext uri="{FF2B5EF4-FFF2-40B4-BE49-F238E27FC236}">
                <a16:creationId xmlns:a16="http://schemas.microsoft.com/office/drawing/2014/main" id="{E6FEB43E-99A9-4096-885C-4584ABA2F4D0}"/>
              </a:ext>
            </a:extLst>
          </p:cNvPr>
          <p:cNvSpPr>
            <a:spLocks noGrp="1" noChangeArrowheads="1"/>
          </p:cNvSpPr>
          <p:nvPr>
            <p:ph type="body" idx="1"/>
          </p:nvPr>
        </p:nvSpPr>
        <p:spPr>
          <a:xfrm>
            <a:off x="476250" y="728663"/>
            <a:ext cx="8229600" cy="5940425"/>
          </a:xfrm>
        </p:spPr>
        <p:txBody>
          <a:bodyPr/>
          <a:lstStyle/>
          <a:p>
            <a:pPr>
              <a:lnSpc>
                <a:spcPct val="100000"/>
              </a:lnSpc>
            </a:pPr>
            <a:r>
              <a:rPr lang="zh-CN" altLang="en-US" sz="2000">
                <a:latin typeface="微软雅黑" panose="020B0503020204020204" pitchFamily="34" charset="-122"/>
                <a:ea typeface="微软雅黑" panose="020B0503020204020204" pitchFamily="34" charset="-122"/>
              </a:rPr>
              <a:t>分以下五个部分介绍</a:t>
            </a:r>
          </a:p>
          <a:p>
            <a:pPr lvl="1">
              <a:lnSpc>
                <a:spcPct val="100000"/>
              </a:lnSpc>
            </a:pPr>
            <a:r>
              <a:rPr lang="zh-CN" altLang="en-US">
                <a:solidFill>
                  <a:srgbClr val="3333CC"/>
                </a:solidFill>
                <a:latin typeface="微软雅黑" panose="020B0503020204020204" pitchFamily="34" charset="-122"/>
                <a:ea typeface="微软雅黑" panose="020B0503020204020204" pitchFamily="34" charset="-122"/>
              </a:rPr>
              <a:t>第一讲：程序转换概述</a:t>
            </a:r>
          </a:p>
          <a:p>
            <a:pPr lvl="2">
              <a:lnSpc>
                <a:spcPct val="100000"/>
              </a:lnSpc>
            </a:pPr>
            <a:r>
              <a:rPr lang="zh-CN" altLang="en-US" sz="2000">
                <a:latin typeface="微软雅黑" panose="020B0503020204020204" pitchFamily="34" charset="-122"/>
                <a:ea typeface="微软雅黑" panose="020B0503020204020204" pitchFamily="34" charset="-122"/>
              </a:rPr>
              <a:t>机器指令和汇编指令</a:t>
            </a:r>
          </a:p>
          <a:p>
            <a:pPr lvl="2">
              <a:lnSpc>
                <a:spcPct val="100000"/>
              </a:lnSpc>
            </a:pPr>
            <a:r>
              <a:rPr lang="zh-CN" altLang="en-US" sz="2000">
                <a:latin typeface="微软雅黑" panose="020B0503020204020204" pitchFamily="34" charset="-122"/>
                <a:ea typeface="微软雅黑" panose="020B0503020204020204" pitchFamily="34" charset="-122"/>
              </a:rPr>
              <a:t>机器级程序员感觉到的属性和功能特性</a:t>
            </a:r>
          </a:p>
          <a:p>
            <a:pPr lvl="2">
              <a:lnSpc>
                <a:spcPct val="100000"/>
              </a:lnSpc>
            </a:pPr>
            <a:r>
              <a:rPr lang="zh-CN" altLang="en-US" sz="2000">
                <a:latin typeface="微软雅黑" panose="020B0503020204020204" pitchFamily="34" charset="-122"/>
                <a:ea typeface="微软雅黑" panose="020B0503020204020204" pitchFamily="34" charset="-122"/>
              </a:rPr>
              <a:t>高级语言程序转换为机器代码的过程</a:t>
            </a:r>
          </a:p>
          <a:p>
            <a:pPr lvl="1">
              <a:lnSpc>
                <a:spcPct val="100000"/>
              </a:lnSpc>
            </a:pPr>
            <a:r>
              <a:rPr lang="zh-CN" altLang="en-US">
                <a:latin typeface="微软雅黑" panose="020B0503020204020204" pitchFamily="34" charset="-122"/>
                <a:ea typeface="微软雅黑" panose="020B0503020204020204" pitchFamily="34" charset="-122"/>
              </a:rPr>
              <a:t>第二讲：</a:t>
            </a:r>
            <a:r>
              <a:rPr lang="en-US" altLang="zh-CN">
                <a:latin typeface="微软雅黑" panose="020B0503020204020204" pitchFamily="34" charset="-122"/>
                <a:ea typeface="微软雅黑" panose="020B0503020204020204" pitchFamily="34" charset="-122"/>
              </a:rPr>
              <a:t>IA-32 /x86-64</a:t>
            </a:r>
            <a:r>
              <a:rPr lang="zh-CN" altLang="en-US">
                <a:latin typeface="微软雅黑" panose="020B0503020204020204" pitchFamily="34" charset="-122"/>
                <a:ea typeface="微软雅黑" panose="020B0503020204020204" pitchFamily="34" charset="-122"/>
              </a:rPr>
              <a:t>指令系统</a:t>
            </a:r>
            <a:endParaRPr lang="en-US" altLang="zh-CN">
              <a:latin typeface="微软雅黑" panose="020B0503020204020204" pitchFamily="34" charset="-122"/>
              <a:ea typeface="微软雅黑" panose="020B0503020204020204" pitchFamily="34" charset="-122"/>
            </a:endParaRPr>
          </a:p>
          <a:p>
            <a:pPr lvl="1">
              <a:lnSpc>
                <a:spcPct val="100000"/>
              </a:lnSpc>
            </a:pPr>
            <a:r>
              <a:rPr lang="zh-CN" altLang="en-US">
                <a:solidFill>
                  <a:srgbClr val="3333CC"/>
                </a:solidFill>
                <a:latin typeface="微软雅黑" panose="020B0503020204020204" pitchFamily="34" charset="-122"/>
                <a:ea typeface="微软雅黑" panose="020B0503020204020204" pitchFamily="34" charset="-122"/>
              </a:rPr>
              <a:t>第三讲：</a:t>
            </a:r>
            <a:r>
              <a:rPr lang="en-US" altLang="zh-CN">
                <a:solidFill>
                  <a:srgbClr val="3333CC"/>
                </a:solidFill>
                <a:latin typeface="微软雅黑" panose="020B0503020204020204" pitchFamily="34" charset="-122"/>
                <a:ea typeface="微软雅黑" panose="020B0503020204020204" pitchFamily="34" charset="-122"/>
              </a:rPr>
              <a:t> C</a:t>
            </a:r>
            <a:r>
              <a:rPr lang="zh-CN" altLang="en-US">
                <a:solidFill>
                  <a:srgbClr val="3333CC"/>
                </a:solidFill>
                <a:latin typeface="微软雅黑" panose="020B0503020204020204" pitchFamily="34" charset="-122"/>
                <a:ea typeface="微软雅黑" panose="020B0503020204020204" pitchFamily="34" charset="-122"/>
              </a:rPr>
              <a:t>语言程序的机器级表示</a:t>
            </a:r>
            <a:r>
              <a:rPr lang="zh-CN" altLang="en-US">
                <a:latin typeface="微软雅黑" panose="020B0503020204020204" pitchFamily="34" charset="-122"/>
                <a:ea typeface="微软雅黑" panose="020B0503020204020204" pitchFamily="34" charset="-122"/>
              </a:rPr>
              <a:t>  </a:t>
            </a:r>
          </a:p>
          <a:p>
            <a:pPr lvl="2">
              <a:lnSpc>
                <a:spcPct val="100000"/>
              </a:lnSpc>
            </a:pPr>
            <a:r>
              <a:rPr lang="zh-CN" altLang="en-US" sz="2000">
                <a:latin typeface="微软雅黑" panose="020B0503020204020204" pitchFamily="34" charset="-122"/>
                <a:ea typeface="微软雅黑" panose="020B0503020204020204" pitchFamily="34" charset="-122"/>
              </a:rPr>
              <a:t>过程调用的机器级表示</a:t>
            </a:r>
          </a:p>
          <a:p>
            <a:pPr lvl="2">
              <a:lnSpc>
                <a:spcPct val="100000"/>
              </a:lnSpc>
            </a:pPr>
            <a:r>
              <a:rPr lang="zh-CN" altLang="en-US" sz="2000">
                <a:latin typeface="微软雅黑" panose="020B0503020204020204" pitchFamily="34" charset="-122"/>
                <a:ea typeface="微软雅黑" panose="020B0503020204020204" pitchFamily="34" charset="-122"/>
              </a:rPr>
              <a:t>选择语句的机器级表示</a:t>
            </a:r>
          </a:p>
          <a:p>
            <a:pPr lvl="2">
              <a:lnSpc>
                <a:spcPct val="100000"/>
              </a:lnSpc>
            </a:pPr>
            <a:r>
              <a:rPr lang="zh-CN" altLang="en-US" sz="2000">
                <a:latin typeface="微软雅黑" panose="020B0503020204020204" pitchFamily="34" charset="-122"/>
                <a:ea typeface="微软雅黑" panose="020B0503020204020204" pitchFamily="34" charset="-122"/>
              </a:rPr>
              <a:t>循环结构的机器级表示 </a:t>
            </a:r>
          </a:p>
          <a:p>
            <a:pPr lvl="1">
              <a:lnSpc>
                <a:spcPct val="100000"/>
              </a:lnSpc>
            </a:pPr>
            <a:r>
              <a:rPr lang="zh-CN" altLang="en-US">
                <a:solidFill>
                  <a:srgbClr val="3333CC"/>
                </a:solidFill>
                <a:latin typeface="微软雅黑" panose="020B0503020204020204" pitchFamily="34" charset="-122"/>
                <a:ea typeface="微软雅黑" panose="020B0503020204020204" pitchFamily="34" charset="-122"/>
              </a:rPr>
              <a:t>第四讲：复杂数据类型的分配和访问</a:t>
            </a:r>
            <a:r>
              <a:rPr lang="zh-CN" altLang="en-US">
                <a:latin typeface="微软雅黑" panose="020B0503020204020204" pitchFamily="34" charset="-122"/>
                <a:ea typeface="微软雅黑" panose="020B0503020204020204" pitchFamily="34" charset="-122"/>
              </a:rPr>
              <a:t> </a:t>
            </a:r>
          </a:p>
          <a:p>
            <a:pPr lvl="2">
              <a:lnSpc>
                <a:spcPct val="100000"/>
              </a:lnSpc>
            </a:pPr>
            <a:r>
              <a:rPr lang="zh-CN" altLang="en-US" sz="2000">
                <a:latin typeface="微软雅黑" panose="020B0503020204020204" pitchFamily="34" charset="-122"/>
                <a:ea typeface="微软雅黑" panose="020B0503020204020204" pitchFamily="34" charset="-122"/>
              </a:rPr>
              <a:t>数组的分配和访问 </a:t>
            </a:r>
          </a:p>
          <a:p>
            <a:pPr lvl="2">
              <a:lnSpc>
                <a:spcPct val="100000"/>
              </a:lnSpc>
            </a:pPr>
            <a:r>
              <a:rPr lang="zh-CN" altLang="en-US" sz="2000">
                <a:latin typeface="微软雅黑" panose="020B0503020204020204" pitchFamily="34" charset="-122"/>
                <a:ea typeface="微软雅黑" panose="020B0503020204020204" pitchFamily="34" charset="-122"/>
              </a:rPr>
              <a:t>结构体数据的分配和访问 </a:t>
            </a:r>
          </a:p>
          <a:p>
            <a:pPr lvl="2">
              <a:lnSpc>
                <a:spcPct val="100000"/>
              </a:lnSpc>
            </a:pPr>
            <a:r>
              <a:rPr lang="zh-CN" altLang="en-US" sz="2000">
                <a:latin typeface="微软雅黑" panose="020B0503020204020204" pitchFamily="34" charset="-122"/>
                <a:ea typeface="微软雅黑" panose="020B0503020204020204" pitchFamily="34" charset="-122"/>
              </a:rPr>
              <a:t>联合体数据的分配和访问 </a:t>
            </a:r>
          </a:p>
          <a:p>
            <a:pPr lvl="2">
              <a:lnSpc>
                <a:spcPct val="100000"/>
              </a:lnSpc>
            </a:pPr>
            <a:r>
              <a:rPr lang="zh-CN" altLang="en-US" sz="2000">
                <a:latin typeface="微软雅黑" panose="020B0503020204020204" pitchFamily="34" charset="-122"/>
                <a:ea typeface="微软雅黑" panose="020B0503020204020204" pitchFamily="34" charset="-122"/>
              </a:rPr>
              <a:t>数据的对齐 </a:t>
            </a:r>
          </a:p>
          <a:p>
            <a:pPr lvl="1">
              <a:lnSpc>
                <a:spcPct val="100000"/>
              </a:lnSpc>
            </a:pPr>
            <a:r>
              <a:rPr lang="zh-CN" altLang="en-US">
                <a:solidFill>
                  <a:srgbClr val="3333CC"/>
                </a:solidFill>
                <a:latin typeface="微软雅黑" panose="020B0503020204020204" pitchFamily="34" charset="-122"/>
                <a:ea typeface="微软雅黑" panose="020B0503020204020204" pitchFamily="34" charset="-122"/>
              </a:rPr>
              <a:t>第五讲：越界访问和缓冲区溢出 、</a:t>
            </a:r>
            <a:r>
              <a:rPr lang="en-US" altLang="zh-CN">
                <a:solidFill>
                  <a:srgbClr val="3333CC"/>
                </a:solidFill>
                <a:latin typeface="微软雅黑" panose="020B0503020204020204" pitchFamily="34" charset="-122"/>
                <a:ea typeface="微软雅黑" panose="020B0503020204020204" pitchFamily="34" charset="-122"/>
              </a:rPr>
              <a:t>x86-64</a:t>
            </a:r>
            <a:r>
              <a:rPr lang="zh-CN" altLang="en-US">
                <a:solidFill>
                  <a:srgbClr val="3333CC"/>
                </a:solidFill>
                <a:latin typeface="微软雅黑" panose="020B0503020204020204" pitchFamily="34" charset="-122"/>
                <a:ea typeface="微软雅黑" panose="020B0503020204020204" pitchFamily="34" charset="-122"/>
              </a:rPr>
              <a:t>架构</a:t>
            </a:r>
          </a:p>
        </p:txBody>
      </p:sp>
      <p:sp>
        <p:nvSpPr>
          <p:cNvPr id="705540" name="Text Box 4">
            <a:extLst>
              <a:ext uri="{FF2B5EF4-FFF2-40B4-BE49-F238E27FC236}">
                <a16:creationId xmlns:a16="http://schemas.microsoft.com/office/drawing/2014/main" id="{68322CAE-9009-49D5-B9A7-54ED1BCBF8B1}"/>
              </a:ext>
            </a:extLst>
          </p:cNvPr>
          <p:cNvSpPr txBox="1">
            <a:spLocks noChangeArrowheads="1"/>
          </p:cNvSpPr>
          <p:nvPr/>
        </p:nvSpPr>
        <p:spPr bwMode="auto">
          <a:xfrm>
            <a:off x="6416675" y="1042988"/>
            <a:ext cx="23399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spcBef>
                <a:spcPct val="50000"/>
              </a:spcBef>
            </a:pPr>
            <a:r>
              <a:rPr lang="zh-CN" altLang="en-US" sz="2000">
                <a:solidFill>
                  <a:srgbClr val="FF0000"/>
                </a:solidFill>
                <a:latin typeface="Arial" panose="020B0604020202020204" pitchFamily="34" charset="0"/>
              </a:rPr>
              <a:t>从高级语言程序出发，用其对应的机器级代码以及内存（栈）中信息的变化来说明底层实现</a:t>
            </a:r>
            <a:endParaRPr lang="en-US" altLang="zh-CN" sz="2000">
              <a:solidFill>
                <a:srgbClr val="FF0000"/>
              </a:solidFill>
              <a:latin typeface="Arial" panose="020B0604020202020204" pitchFamily="34" charset="0"/>
            </a:endParaRPr>
          </a:p>
        </p:txBody>
      </p:sp>
      <p:sp>
        <p:nvSpPr>
          <p:cNvPr id="705541" name="AutoShape 5">
            <a:extLst>
              <a:ext uri="{FF2B5EF4-FFF2-40B4-BE49-F238E27FC236}">
                <a16:creationId xmlns:a16="http://schemas.microsoft.com/office/drawing/2014/main" id="{5FA33EE2-7FEF-4EA9-AC4F-337B3A321894}"/>
              </a:ext>
            </a:extLst>
          </p:cNvPr>
          <p:cNvSpPr>
            <a:spLocks/>
          </p:cNvSpPr>
          <p:nvPr/>
        </p:nvSpPr>
        <p:spPr bwMode="auto">
          <a:xfrm>
            <a:off x="5472113" y="3114675"/>
            <a:ext cx="630237" cy="3105150"/>
          </a:xfrm>
          <a:prstGeom prst="rightBrace">
            <a:avLst>
              <a:gd name="adj1" fmla="val 41058"/>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5542" name="Text Box 6">
            <a:extLst>
              <a:ext uri="{FF2B5EF4-FFF2-40B4-BE49-F238E27FC236}">
                <a16:creationId xmlns:a16="http://schemas.microsoft.com/office/drawing/2014/main" id="{A9A679D6-AC1A-4DEC-B85F-1CEE9C82E40B}"/>
              </a:ext>
            </a:extLst>
          </p:cNvPr>
          <p:cNvSpPr txBox="1">
            <a:spLocks noChangeArrowheads="1"/>
          </p:cNvSpPr>
          <p:nvPr/>
        </p:nvSpPr>
        <p:spPr bwMode="auto">
          <a:xfrm>
            <a:off x="6146800" y="3878263"/>
            <a:ext cx="2386013"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30000"/>
              </a:lnSpc>
              <a:spcBef>
                <a:spcPct val="50000"/>
              </a:spcBef>
            </a:pPr>
            <a:r>
              <a:rPr lang="zh-CN" altLang="en-US" sz="2000"/>
              <a:t>围绕</a:t>
            </a:r>
            <a:r>
              <a:rPr lang="en-US" altLang="zh-CN" sz="2000"/>
              <a:t>C</a:t>
            </a:r>
            <a:r>
              <a:rPr lang="zh-CN" altLang="en-US" sz="2000"/>
              <a:t>语言中的语句和复杂数据类型，解释其在底层机器级的实现方法</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a:extLst>
              <a:ext uri="{FF2B5EF4-FFF2-40B4-BE49-F238E27FC236}">
                <a16:creationId xmlns:a16="http://schemas.microsoft.com/office/drawing/2014/main" id="{457B8D79-BD3F-4E50-9285-A8B1C0B551D1}"/>
              </a:ext>
            </a:extLst>
          </p:cNvPr>
          <p:cNvSpPr>
            <a:spLocks noGrp="1" noChangeArrowheads="1"/>
          </p:cNvSpPr>
          <p:nvPr>
            <p:ph type="title"/>
          </p:nvPr>
        </p:nvSpPr>
        <p:spPr/>
        <p:txBody>
          <a:bodyPr/>
          <a:lstStyle/>
          <a:p>
            <a:endParaRPr lang="zh-CN" altLang="en-US" sz="3600"/>
          </a:p>
        </p:txBody>
      </p:sp>
      <p:sp>
        <p:nvSpPr>
          <p:cNvPr id="858115" name="Rectangle 3">
            <a:extLst>
              <a:ext uri="{FF2B5EF4-FFF2-40B4-BE49-F238E27FC236}">
                <a16:creationId xmlns:a16="http://schemas.microsoft.com/office/drawing/2014/main" id="{D9A6CAC9-3248-4FBD-8D65-2B6A666F6F0B}"/>
              </a:ext>
            </a:extLst>
          </p:cNvPr>
          <p:cNvSpPr>
            <a:spLocks noChangeArrowheads="1"/>
          </p:cNvSpPr>
          <p:nvPr/>
        </p:nvSpPr>
        <p:spPr bwMode="auto">
          <a:xfrm>
            <a:off x="747713" y="1770063"/>
            <a:ext cx="2789237" cy="2924175"/>
          </a:xfrm>
          <a:prstGeom prst="rect">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58116" name="Line 4">
            <a:extLst>
              <a:ext uri="{FF2B5EF4-FFF2-40B4-BE49-F238E27FC236}">
                <a16:creationId xmlns:a16="http://schemas.microsoft.com/office/drawing/2014/main" id="{C07D0411-67F8-4583-8D29-A74F31FA081A}"/>
              </a:ext>
            </a:extLst>
          </p:cNvPr>
          <p:cNvSpPr>
            <a:spLocks noChangeShapeType="1"/>
          </p:cNvSpPr>
          <p:nvPr/>
        </p:nvSpPr>
        <p:spPr bwMode="auto">
          <a:xfrm>
            <a:off x="747713" y="2790825"/>
            <a:ext cx="27892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8117" name="Line 5">
            <a:extLst>
              <a:ext uri="{FF2B5EF4-FFF2-40B4-BE49-F238E27FC236}">
                <a16:creationId xmlns:a16="http://schemas.microsoft.com/office/drawing/2014/main" id="{390A7C34-E9AF-4B58-B664-488141C319D3}"/>
              </a:ext>
            </a:extLst>
          </p:cNvPr>
          <p:cNvSpPr>
            <a:spLocks noChangeShapeType="1"/>
          </p:cNvSpPr>
          <p:nvPr/>
        </p:nvSpPr>
        <p:spPr bwMode="auto">
          <a:xfrm>
            <a:off x="747713" y="3195638"/>
            <a:ext cx="27892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8118" name="Text Box 6">
            <a:extLst>
              <a:ext uri="{FF2B5EF4-FFF2-40B4-BE49-F238E27FC236}">
                <a16:creationId xmlns:a16="http://schemas.microsoft.com/office/drawing/2014/main" id="{09C478B0-4911-4D4B-819E-F103CBCCB341}"/>
              </a:ext>
            </a:extLst>
          </p:cNvPr>
          <p:cNvSpPr txBox="1">
            <a:spLocks noChangeArrowheads="1"/>
          </p:cNvSpPr>
          <p:nvPr/>
        </p:nvSpPr>
        <p:spPr bwMode="auto">
          <a:xfrm>
            <a:off x="927100" y="1898650"/>
            <a:ext cx="24749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微软雅黑" panose="020B0503020204020204" pitchFamily="34" charset="-122"/>
                <a:ea typeface="微软雅黑" panose="020B0503020204020204" pitchFamily="34" charset="-122"/>
              </a:rPr>
              <a:t>EBP</a:t>
            </a:r>
            <a:r>
              <a:rPr lang="zh-CN" altLang="en-US">
                <a:latin typeface="微软雅黑" panose="020B0503020204020204" pitchFamily="34" charset="-122"/>
                <a:ea typeface="微软雅黑" panose="020B0503020204020204" pitchFamily="34" charset="-122"/>
              </a:rPr>
              <a:t>的旧值</a:t>
            </a:r>
          </a:p>
        </p:txBody>
      </p:sp>
      <p:sp>
        <p:nvSpPr>
          <p:cNvPr id="858119" name="Text Box 7">
            <a:extLst>
              <a:ext uri="{FF2B5EF4-FFF2-40B4-BE49-F238E27FC236}">
                <a16:creationId xmlns:a16="http://schemas.microsoft.com/office/drawing/2014/main" id="{AFD20FDB-3F24-416A-99D7-A333BB09027F}"/>
              </a:ext>
            </a:extLst>
          </p:cNvPr>
          <p:cNvSpPr txBox="1">
            <a:spLocks noChangeArrowheads="1"/>
          </p:cNvSpPr>
          <p:nvPr/>
        </p:nvSpPr>
        <p:spPr bwMode="auto">
          <a:xfrm>
            <a:off x="927100" y="2851150"/>
            <a:ext cx="24749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微软雅黑" panose="020B0503020204020204" pitchFamily="34" charset="-122"/>
                <a:ea typeface="微软雅黑" panose="020B0503020204020204" pitchFamily="34" charset="-122"/>
              </a:rPr>
              <a:t>x</a:t>
            </a:r>
            <a:r>
              <a:rPr lang="zh-CN" altLang="en-US">
                <a:latin typeface="微软雅黑" panose="020B0503020204020204" pitchFamily="34" charset="-122"/>
                <a:ea typeface="微软雅黑" panose="020B0503020204020204" pitchFamily="34" charset="-122"/>
              </a:rPr>
              <a:t>：不确定值</a:t>
            </a:r>
            <a:endParaRPr lang="en-US" altLang="zh-CN">
              <a:latin typeface="微软雅黑" panose="020B0503020204020204" pitchFamily="34" charset="-122"/>
              <a:ea typeface="微软雅黑" panose="020B0503020204020204" pitchFamily="34" charset="-122"/>
            </a:endParaRPr>
          </a:p>
        </p:txBody>
      </p:sp>
      <p:sp>
        <p:nvSpPr>
          <p:cNvPr id="858121" name="Text Box 9">
            <a:extLst>
              <a:ext uri="{FF2B5EF4-FFF2-40B4-BE49-F238E27FC236}">
                <a16:creationId xmlns:a16="http://schemas.microsoft.com/office/drawing/2014/main" id="{46A93439-7DB2-4379-9F66-AE5E9B004146}"/>
              </a:ext>
            </a:extLst>
          </p:cNvPr>
          <p:cNvSpPr txBox="1">
            <a:spLocks noChangeArrowheads="1"/>
          </p:cNvSpPr>
          <p:nvPr/>
        </p:nvSpPr>
        <p:spPr bwMode="auto">
          <a:xfrm>
            <a:off x="1692275" y="3209925"/>
            <a:ext cx="71913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微软雅黑" panose="020B0503020204020204" pitchFamily="34" charset="-122"/>
                <a:ea typeface="微软雅黑" panose="020B0503020204020204" pitchFamily="34" charset="-122"/>
              </a:rPr>
              <a:t>……</a:t>
            </a:r>
          </a:p>
        </p:txBody>
      </p:sp>
      <p:sp>
        <p:nvSpPr>
          <p:cNvPr id="858122" name="Line 10">
            <a:extLst>
              <a:ext uri="{FF2B5EF4-FFF2-40B4-BE49-F238E27FC236}">
                <a16:creationId xmlns:a16="http://schemas.microsoft.com/office/drawing/2014/main" id="{E46E1C3F-A8FF-4CC1-8B32-11C88735E9B5}"/>
              </a:ext>
            </a:extLst>
          </p:cNvPr>
          <p:cNvSpPr>
            <a:spLocks noChangeShapeType="1"/>
          </p:cNvSpPr>
          <p:nvPr/>
        </p:nvSpPr>
        <p:spPr bwMode="auto">
          <a:xfrm>
            <a:off x="747713" y="3660775"/>
            <a:ext cx="27892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8124" name="Text Box 12">
            <a:extLst>
              <a:ext uri="{FF2B5EF4-FFF2-40B4-BE49-F238E27FC236}">
                <a16:creationId xmlns:a16="http://schemas.microsoft.com/office/drawing/2014/main" id="{381B661A-1A57-4F42-A3CA-1276FC06E2EC}"/>
              </a:ext>
            </a:extLst>
          </p:cNvPr>
          <p:cNvSpPr txBox="1">
            <a:spLocks noChangeArrowheads="1"/>
          </p:cNvSpPr>
          <p:nvPr/>
        </p:nvSpPr>
        <p:spPr bwMode="auto">
          <a:xfrm>
            <a:off x="971550" y="3654425"/>
            <a:ext cx="24749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微软雅黑" panose="020B0503020204020204" pitchFamily="34" charset="-122"/>
                <a:ea typeface="微软雅黑" panose="020B0503020204020204" pitchFamily="34" charset="-122"/>
              </a:rPr>
              <a:t>x</a:t>
            </a:r>
            <a:r>
              <a:rPr lang="zh-CN" altLang="en-US">
                <a:latin typeface="微软雅黑" panose="020B0503020204020204" pitchFamily="34" charset="-122"/>
                <a:ea typeface="微软雅黑" panose="020B0503020204020204" pitchFamily="34" charset="-122"/>
              </a:rPr>
              <a:t>：不确定的值</a:t>
            </a:r>
          </a:p>
        </p:txBody>
      </p:sp>
      <p:sp>
        <p:nvSpPr>
          <p:cNvPr id="858125" name="Line 13">
            <a:extLst>
              <a:ext uri="{FF2B5EF4-FFF2-40B4-BE49-F238E27FC236}">
                <a16:creationId xmlns:a16="http://schemas.microsoft.com/office/drawing/2014/main" id="{B8347EEE-CB91-4369-90E2-D442DAB505D1}"/>
              </a:ext>
            </a:extLst>
          </p:cNvPr>
          <p:cNvSpPr>
            <a:spLocks noChangeShapeType="1"/>
          </p:cNvSpPr>
          <p:nvPr/>
        </p:nvSpPr>
        <p:spPr bwMode="auto">
          <a:xfrm>
            <a:off x="747713" y="4065588"/>
            <a:ext cx="27892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8126" name="Text Box 14">
            <a:extLst>
              <a:ext uri="{FF2B5EF4-FFF2-40B4-BE49-F238E27FC236}">
                <a16:creationId xmlns:a16="http://schemas.microsoft.com/office/drawing/2014/main" id="{1D67C5AF-DDE8-4E1D-AFEA-A02EC4653E54}"/>
              </a:ext>
            </a:extLst>
          </p:cNvPr>
          <p:cNvSpPr txBox="1">
            <a:spLocks noChangeArrowheads="1"/>
          </p:cNvSpPr>
          <p:nvPr/>
        </p:nvSpPr>
        <p:spPr bwMode="auto">
          <a:xfrm>
            <a:off x="882650" y="4111625"/>
            <a:ext cx="2565400" cy="5873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pPr>
            <a:r>
              <a:rPr lang="en-US" altLang="zh-CN">
                <a:latin typeface="微软雅黑" panose="020B0503020204020204" pitchFamily="34" charset="-122"/>
                <a:ea typeface="微软雅黑" panose="020B0503020204020204" pitchFamily="34" charset="-122"/>
              </a:rPr>
              <a:t>0x80484d0</a:t>
            </a:r>
          </a:p>
          <a:p>
            <a:pPr algn="ctr">
              <a:lnSpc>
                <a:spcPct val="90000"/>
              </a:lnSpc>
            </a:pP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指向“</a:t>
            </a:r>
            <a:r>
              <a:rPr lang="en-US" altLang="zh-CN">
                <a:latin typeface="微软雅黑" panose="020B0503020204020204" pitchFamily="34" charset="-122"/>
                <a:ea typeface="微软雅黑" panose="020B0503020204020204" pitchFamily="34" charset="-122"/>
              </a:rPr>
              <a:t>x=%d\n”)</a:t>
            </a:r>
          </a:p>
        </p:txBody>
      </p:sp>
      <p:sp>
        <p:nvSpPr>
          <p:cNvPr id="858127" name="Text Box 15">
            <a:extLst>
              <a:ext uri="{FF2B5EF4-FFF2-40B4-BE49-F238E27FC236}">
                <a16:creationId xmlns:a16="http://schemas.microsoft.com/office/drawing/2014/main" id="{874A14A0-84BD-421C-BC0C-513F9ABADAD4}"/>
              </a:ext>
            </a:extLst>
          </p:cNvPr>
          <p:cNvSpPr txBox="1">
            <a:spLocks noChangeArrowheads="1"/>
          </p:cNvSpPr>
          <p:nvPr/>
        </p:nvSpPr>
        <p:spPr bwMode="auto">
          <a:xfrm>
            <a:off x="117475" y="4381500"/>
            <a:ext cx="67468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微软雅黑" panose="020B0503020204020204" pitchFamily="34" charset="-122"/>
                <a:ea typeface="微软雅黑" panose="020B0503020204020204" pitchFamily="34" charset="-122"/>
              </a:rPr>
              <a:t>ESP</a:t>
            </a:r>
          </a:p>
        </p:txBody>
      </p:sp>
      <p:sp>
        <p:nvSpPr>
          <p:cNvPr id="858128" name="Text Box 16">
            <a:extLst>
              <a:ext uri="{FF2B5EF4-FFF2-40B4-BE49-F238E27FC236}">
                <a16:creationId xmlns:a16="http://schemas.microsoft.com/office/drawing/2014/main" id="{D4220F1A-F628-47A4-A16C-73876BD0DD71}"/>
              </a:ext>
            </a:extLst>
          </p:cNvPr>
          <p:cNvSpPr txBox="1">
            <a:spLocks noChangeArrowheads="1"/>
          </p:cNvSpPr>
          <p:nvPr/>
        </p:nvSpPr>
        <p:spPr bwMode="auto">
          <a:xfrm>
            <a:off x="117475" y="3749675"/>
            <a:ext cx="67468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微软雅黑" panose="020B0503020204020204" pitchFamily="34" charset="-122"/>
                <a:ea typeface="微软雅黑" panose="020B0503020204020204" pitchFamily="34" charset="-122"/>
              </a:rPr>
              <a:t>+4</a:t>
            </a:r>
          </a:p>
        </p:txBody>
      </p:sp>
      <p:sp>
        <p:nvSpPr>
          <p:cNvPr id="858130" name="Text Box 18">
            <a:extLst>
              <a:ext uri="{FF2B5EF4-FFF2-40B4-BE49-F238E27FC236}">
                <a16:creationId xmlns:a16="http://schemas.microsoft.com/office/drawing/2014/main" id="{30170DC9-E83E-49B4-82F7-9D62F02D552F}"/>
              </a:ext>
            </a:extLst>
          </p:cNvPr>
          <p:cNvSpPr txBox="1">
            <a:spLocks noChangeArrowheads="1"/>
          </p:cNvSpPr>
          <p:nvPr/>
        </p:nvSpPr>
        <p:spPr bwMode="auto">
          <a:xfrm>
            <a:off x="117475" y="2836863"/>
            <a:ext cx="67468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微软雅黑" panose="020B0503020204020204" pitchFamily="34" charset="-122"/>
                <a:ea typeface="微软雅黑" panose="020B0503020204020204" pitchFamily="34" charset="-122"/>
              </a:rPr>
              <a:t>+1C</a:t>
            </a:r>
          </a:p>
        </p:txBody>
      </p:sp>
      <p:sp>
        <p:nvSpPr>
          <p:cNvPr id="858131" name="Text Box 19">
            <a:extLst>
              <a:ext uri="{FF2B5EF4-FFF2-40B4-BE49-F238E27FC236}">
                <a16:creationId xmlns:a16="http://schemas.microsoft.com/office/drawing/2014/main" id="{16A67C6E-3C86-46E0-B475-198488F78451}"/>
              </a:ext>
            </a:extLst>
          </p:cNvPr>
          <p:cNvSpPr txBox="1">
            <a:spLocks noChangeArrowheads="1"/>
          </p:cNvSpPr>
          <p:nvPr/>
        </p:nvSpPr>
        <p:spPr bwMode="auto">
          <a:xfrm>
            <a:off x="117475" y="1898650"/>
            <a:ext cx="67468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微软雅黑" panose="020B0503020204020204" pitchFamily="34" charset="-122"/>
                <a:ea typeface="微软雅黑" panose="020B0503020204020204" pitchFamily="34" charset="-122"/>
              </a:rPr>
              <a:t>EBP</a:t>
            </a:r>
          </a:p>
        </p:txBody>
      </p:sp>
      <p:sp>
        <p:nvSpPr>
          <p:cNvPr id="858132" name="Text Box 20">
            <a:extLst>
              <a:ext uri="{FF2B5EF4-FFF2-40B4-BE49-F238E27FC236}">
                <a16:creationId xmlns:a16="http://schemas.microsoft.com/office/drawing/2014/main" id="{FFB9C4BF-7B70-4B38-A58D-756808768456}"/>
              </a:ext>
            </a:extLst>
          </p:cNvPr>
          <p:cNvSpPr txBox="1">
            <a:spLocks noChangeArrowheads="1"/>
          </p:cNvSpPr>
          <p:nvPr/>
        </p:nvSpPr>
        <p:spPr bwMode="auto">
          <a:xfrm>
            <a:off x="882650" y="4830763"/>
            <a:ext cx="24749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微软雅黑" panose="020B0503020204020204" pitchFamily="34" charset="-122"/>
                <a:ea typeface="微软雅黑" panose="020B0503020204020204" pitchFamily="34" charset="-122"/>
              </a:rPr>
              <a:t>R[esp]</a:t>
            </a:r>
            <a:r>
              <a:rPr lang="zh-CN" altLang="en-US">
                <a:latin typeface="微软雅黑" panose="020B0503020204020204" pitchFamily="34" charset="-122"/>
                <a:ea typeface="微软雅黑" panose="020B0503020204020204" pitchFamily="34" charset="-122"/>
              </a:rPr>
              <a:t>：最低</a:t>
            </a:r>
            <a:r>
              <a:rPr lang="en-US" altLang="zh-CN">
                <a:latin typeface="微软雅黑" panose="020B0503020204020204" pitchFamily="34" charset="-122"/>
                <a:ea typeface="微软雅黑" panose="020B0503020204020204" pitchFamily="34" charset="-122"/>
              </a:rPr>
              <a:t>4</a:t>
            </a:r>
            <a:r>
              <a:rPr lang="zh-CN" altLang="en-US">
                <a:latin typeface="微软雅黑" panose="020B0503020204020204" pitchFamily="34" charset="-122"/>
                <a:ea typeface="微软雅黑" panose="020B0503020204020204" pitchFamily="34" charset="-122"/>
              </a:rPr>
              <a:t>位为</a:t>
            </a:r>
            <a:r>
              <a:rPr lang="en-US" altLang="zh-CN">
                <a:latin typeface="微软雅黑" panose="020B0503020204020204" pitchFamily="34" charset="-122"/>
                <a:ea typeface="微软雅黑" panose="020B0503020204020204" pitchFamily="34" charset="-122"/>
              </a:rPr>
              <a:t>0</a:t>
            </a:r>
          </a:p>
        </p:txBody>
      </p:sp>
      <p:sp>
        <p:nvSpPr>
          <p:cNvPr id="858133" name="Line 21">
            <a:extLst>
              <a:ext uri="{FF2B5EF4-FFF2-40B4-BE49-F238E27FC236}">
                <a16:creationId xmlns:a16="http://schemas.microsoft.com/office/drawing/2014/main" id="{6662F067-802C-495B-A6A7-0DCC1D74A8B5}"/>
              </a:ext>
            </a:extLst>
          </p:cNvPr>
          <p:cNvSpPr>
            <a:spLocks noChangeShapeType="1"/>
          </p:cNvSpPr>
          <p:nvPr/>
        </p:nvSpPr>
        <p:spPr bwMode="auto">
          <a:xfrm>
            <a:off x="747713" y="2309813"/>
            <a:ext cx="27892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8134" name="Text Box 22">
            <a:extLst>
              <a:ext uri="{FF2B5EF4-FFF2-40B4-BE49-F238E27FC236}">
                <a16:creationId xmlns:a16="http://schemas.microsoft.com/office/drawing/2014/main" id="{F72081BB-E36C-4C06-BB6D-75D0C5F76B3B}"/>
              </a:ext>
            </a:extLst>
          </p:cNvPr>
          <p:cNvSpPr txBox="1">
            <a:spLocks noChangeArrowheads="1"/>
          </p:cNvSpPr>
          <p:nvPr/>
        </p:nvSpPr>
        <p:spPr bwMode="auto">
          <a:xfrm>
            <a:off x="1601788" y="2309813"/>
            <a:ext cx="719137"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微软雅黑" panose="020B0503020204020204" pitchFamily="34" charset="-122"/>
                <a:ea typeface="微软雅黑" panose="020B0503020204020204" pitchFamily="34" charset="-122"/>
              </a:rPr>
              <a:t>……</a:t>
            </a:r>
          </a:p>
        </p:txBody>
      </p:sp>
      <p:sp>
        <p:nvSpPr>
          <p:cNvPr id="858135" name="Rectangle 23">
            <a:extLst>
              <a:ext uri="{FF2B5EF4-FFF2-40B4-BE49-F238E27FC236}">
                <a16:creationId xmlns:a16="http://schemas.microsoft.com/office/drawing/2014/main" id="{3765E965-E961-4DC6-B5B2-59E2B184FAE7}"/>
              </a:ext>
            </a:extLst>
          </p:cNvPr>
          <p:cNvSpPr>
            <a:spLocks noChangeArrowheads="1"/>
          </p:cNvSpPr>
          <p:nvPr/>
        </p:nvSpPr>
        <p:spPr bwMode="auto">
          <a:xfrm>
            <a:off x="5067300" y="1763713"/>
            <a:ext cx="2789238" cy="3149600"/>
          </a:xfrm>
          <a:prstGeom prst="rect">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58136" name="Line 24">
            <a:extLst>
              <a:ext uri="{FF2B5EF4-FFF2-40B4-BE49-F238E27FC236}">
                <a16:creationId xmlns:a16="http://schemas.microsoft.com/office/drawing/2014/main" id="{EF27F805-D2C4-47E8-8FBF-C63726C63CB0}"/>
              </a:ext>
            </a:extLst>
          </p:cNvPr>
          <p:cNvSpPr>
            <a:spLocks noChangeShapeType="1"/>
          </p:cNvSpPr>
          <p:nvPr/>
        </p:nvSpPr>
        <p:spPr bwMode="auto">
          <a:xfrm>
            <a:off x="5067300" y="2212975"/>
            <a:ext cx="27892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8137" name="Line 25">
            <a:extLst>
              <a:ext uri="{FF2B5EF4-FFF2-40B4-BE49-F238E27FC236}">
                <a16:creationId xmlns:a16="http://schemas.microsoft.com/office/drawing/2014/main" id="{E6E35BD0-D5A2-435E-B5AA-C534506A0DE2}"/>
              </a:ext>
            </a:extLst>
          </p:cNvPr>
          <p:cNvSpPr>
            <a:spLocks noChangeShapeType="1"/>
          </p:cNvSpPr>
          <p:nvPr/>
        </p:nvSpPr>
        <p:spPr bwMode="auto">
          <a:xfrm>
            <a:off x="5067300" y="2617788"/>
            <a:ext cx="27892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8138" name="Text Box 26">
            <a:extLst>
              <a:ext uri="{FF2B5EF4-FFF2-40B4-BE49-F238E27FC236}">
                <a16:creationId xmlns:a16="http://schemas.microsoft.com/office/drawing/2014/main" id="{A1D65E4A-7BAE-4787-9B78-DB331028C054}"/>
              </a:ext>
            </a:extLst>
          </p:cNvPr>
          <p:cNvSpPr txBox="1">
            <a:spLocks noChangeArrowheads="1"/>
          </p:cNvSpPr>
          <p:nvPr/>
        </p:nvSpPr>
        <p:spPr bwMode="auto">
          <a:xfrm>
            <a:off x="5246688" y="1852613"/>
            <a:ext cx="2474912"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微软雅黑" panose="020B0503020204020204" pitchFamily="34" charset="-122"/>
                <a:ea typeface="微软雅黑" panose="020B0503020204020204" pitchFamily="34" charset="-122"/>
              </a:rPr>
              <a:t>p</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&amp;a=0xbfff0028</a:t>
            </a:r>
            <a:endParaRPr lang="zh-CN" altLang="en-US">
              <a:latin typeface="微软雅黑" panose="020B0503020204020204" pitchFamily="34" charset="-122"/>
              <a:ea typeface="微软雅黑" panose="020B0503020204020204" pitchFamily="34" charset="-122"/>
            </a:endParaRPr>
          </a:p>
        </p:txBody>
      </p:sp>
      <p:sp>
        <p:nvSpPr>
          <p:cNvPr id="858139" name="Text Box 27">
            <a:extLst>
              <a:ext uri="{FF2B5EF4-FFF2-40B4-BE49-F238E27FC236}">
                <a16:creationId xmlns:a16="http://schemas.microsoft.com/office/drawing/2014/main" id="{06C51DC4-447C-4A3B-A40C-104621D9BF07}"/>
              </a:ext>
            </a:extLst>
          </p:cNvPr>
          <p:cNvSpPr txBox="1">
            <a:spLocks noChangeArrowheads="1"/>
          </p:cNvSpPr>
          <p:nvPr/>
        </p:nvSpPr>
        <p:spPr bwMode="auto">
          <a:xfrm>
            <a:off x="5246688" y="2265363"/>
            <a:ext cx="2474912"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微软雅黑" panose="020B0503020204020204" pitchFamily="34" charset="-122"/>
                <a:ea typeface="微软雅黑" panose="020B0503020204020204" pitchFamily="34" charset="-122"/>
              </a:rPr>
              <a:t>a</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0xa</a:t>
            </a:r>
          </a:p>
        </p:txBody>
      </p:sp>
      <p:sp>
        <p:nvSpPr>
          <p:cNvPr id="858140" name="Line 28">
            <a:extLst>
              <a:ext uri="{FF2B5EF4-FFF2-40B4-BE49-F238E27FC236}">
                <a16:creationId xmlns:a16="http://schemas.microsoft.com/office/drawing/2014/main" id="{AFA1704F-2500-4FA7-95F9-EC58F893AB41}"/>
              </a:ext>
            </a:extLst>
          </p:cNvPr>
          <p:cNvSpPr>
            <a:spLocks noChangeShapeType="1"/>
          </p:cNvSpPr>
          <p:nvPr/>
        </p:nvSpPr>
        <p:spPr bwMode="auto">
          <a:xfrm>
            <a:off x="5067300" y="3429000"/>
            <a:ext cx="27892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8141" name="Text Box 29">
            <a:extLst>
              <a:ext uri="{FF2B5EF4-FFF2-40B4-BE49-F238E27FC236}">
                <a16:creationId xmlns:a16="http://schemas.microsoft.com/office/drawing/2014/main" id="{F8D9C25F-E7CB-45EB-9449-7207AE1B7E74}"/>
              </a:ext>
            </a:extLst>
          </p:cNvPr>
          <p:cNvSpPr txBox="1">
            <a:spLocks noChangeArrowheads="1"/>
          </p:cNvSpPr>
          <p:nvPr/>
        </p:nvSpPr>
        <p:spPr bwMode="auto">
          <a:xfrm>
            <a:off x="5967413" y="2843213"/>
            <a:ext cx="719137"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微软雅黑" panose="020B0503020204020204" pitchFamily="34" charset="-122"/>
                <a:ea typeface="微软雅黑" panose="020B0503020204020204" pitchFamily="34" charset="-122"/>
              </a:rPr>
              <a:t>……</a:t>
            </a:r>
          </a:p>
        </p:txBody>
      </p:sp>
      <p:sp>
        <p:nvSpPr>
          <p:cNvPr id="858142" name="Line 30">
            <a:extLst>
              <a:ext uri="{FF2B5EF4-FFF2-40B4-BE49-F238E27FC236}">
                <a16:creationId xmlns:a16="http://schemas.microsoft.com/office/drawing/2014/main" id="{BFDA27D7-6A1C-4013-ACA4-82C48C7E3C74}"/>
              </a:ext>
            </a:extLst>
          </p:cNvPr>
          <p:cNvSpPr>
            <a:spLocks noChangeShapeType="1"/>
          </p:cNvSpPr>
          <p:nvPr/>
        </p:nvSpPr>
        <p:spPr bwMode="auto">
          <a:xfrm>
            <a:off x="5067300" y="3878263"/>
            <a:ext cx="27892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8143" name="Text Box 31">
            <a:extLst>
              <a:ext uri="{FF2B5EF4-FFF2-40B4-BE49-F238E27FC236}">
                <a16:creationId xmlns:a16="http://schemas.microsoft.com/office/drawing/2014/main" id="{B989B4EC-B8DE-4EE6-B1FC-B7392123101D}"/>
              </a:ext>
            </a:extLst>
          </p:cNvPr>
          <p:cNvSpPr txBox="1">
            <a:spLocks noChangeArrowheads="1"/>
          </p:cNvSpPr>
          <p:nvPr/>
        </p:nvSpPr>
        <p:spPr bwMode="auto">
          <a:xfrm>
            <a:off x="5291138" y="3473450"/>
            <a:ext cx="2474912"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微软雅黑" panose="020B0503020204020204" pitchFamily="34" charset="-122"/>
                <a:ea typeface="微软雅黑" panose="020B0503020204020204" pitchFamily="34" charset="-122"/>
              </a:rPr>
              <a:t>p</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&amp;a=0xbfff0028</a:t>
            </a:r>
            <a:endParaRPr lang="zh-CN" altLang="en-US">
              <a:latin typeface="微软雅黑" panose="020B0503020204020204" pitchFamily="34" charset="-122"/>
              <a:ea typeface="微软雅黑" panose="020B0503020204020204" pitchFamily="34" charset="-122"/>
            </a:endParaRPr>
          </a:p>
        </p:txBody>
      </p:sp>
      <p:sp>
        <p:nvSpPr>
          <p:cNvPr id="858144" name="Text Box 32">
            <a:extLst>
              <a:ext uri="{FF2B5EF4-FFF2-40B4-BE49-F238E27FC236}">
                <a16:creationId xmlns:a16="http://schemas.microsoft.com/office/drawing/2014/main" id="{C0A17B15-F92E-46CE-8AB7-3AD9926F45BD}"/>
              </a:ext>
            </a:extLst>
          </p:cNvPr>
          <p:cNvSpPr txBox="1">
            <a:spLocks noChangeArrowheads="1"/>
          </p:cNvSpPr>
          <p:nvPr/>
        </p:nvSpPr>
        <p:spPr bwMode="auto">
          <a:xfrm>
            <a:off x="5291138" y="3871913"/>
            <a:ext cx="2474912"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微软雅黑" panose="020B0503020204020204" pitchFamily="34" charset="-122"/>
                <a:ea typeface="微软雅黑" panose="020B0503020204020204" pitchFamily="34" charset="-122"/>
              </a:rPr>
              <a:t>a</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0xa</a:t>
            </a:r>
          </a:p>
        </p:txBody>
      </p:sp>
      <p:sp>
        <p:nvSpPr>
          <p:cNvPr id="858145" name="Line 33">
            <a:extLst>
              <a:ext uri="{FF2B5EF4-FFF2-40B4-BE49-F238E27FC236}">
                <a16:creationId xmlns:a16="http://schemas.microsoft.com/office/drawing/2014/main" id="{5A1F7382-7127-44CA-BB3F-40C3BEC5B398}"/>
              </a:ext>
            </a:extLst>
          </p:cNvPr>
          <p:cNvSpPr>
            <a:spLocks noChangeShapeType="1"/>
          </p:cNvSpPr>
          <p:nvPr/>
        </p:nvSpPr>
        <p:spPr bwMode="auto">
          <a:xfrm>
            <a:off x="5067300" y="4283075"/>
            <a:ext cx="27892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8146" name="Text Box 34">
            <a:extLst>
              <a:ext uri="{FF2B5EF4-FFF2-40B4-BE49-F238E27FC236}">
                <a16:creationId xmlns:a16="http://schemas.microsoft.com/office/drawing/2014/main" id="{BB5219CC-7134-4E9F-8104-BBC2B37C27B0}"/>
              </a:ext>
            </a:extLst>
          </p:cNvPr>
          <p:cNvSpPr txBox="1">
            <a:spLocks noChangeArrowheads="1"/>
          </p:cNvSpPr>
          <p:nvPr/>
        </p:nvSpPr>
        <p:spPr bwMode="auto">
          <a:xfrm>
            <a:off x="5202238" y="4329113"/>
            <a:ext cx="2520950" cy="5873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pPr>
            <a:r>
              <a:rPr lang="en-US" altLang="zh-CN">
                <a:latin typeface="微软雅黑" panose="020B0503020204020204" pitchFamily="34" charset="-122"/>
                <a:ea typeface="微软雅黑" panose="020B0503020204020204" pitchFamily="34" charset="-122"/>
              </a:rPr>
              <a:t>0x8048500</a:t>
            </a:r>
          </a:p>
          <a:p>
            <a:pPr algn="ctr">
              <a:lnSpc>
                <a:spcPct val="90000"/>
              </a:lnSpc>
            </a:pP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指向“</a:t>
            </a:r>
            <a:r>
              <a:rPr lang="en-US" altLang="zh-CN">
                <a:latin typeface="微软雅黑" panose="020B0503020204020204" pitchFamily="34" charset="-122"/>
                <a:ea typeface="微软雅黑" panose="020B0503020204020204" pitchFamily="34" charset="-122"/>
              </a:rPr>
              <a:t>%f\n”</a:t>
            </a:r>
            <a:r>
              <a:rPr lang="zh-CN" altLang="en-US">
                <a:latin typeface="微软雅黑" panose="020B0503020204020204" pitchFamily="34" charset="-122"/>
                <a:ea typeface="微软雅黑" panose="020B0503020204020204" pitchFamily="34" charset="-122"/>
              </a:rPr>
              <a:t>的指针</a:t>
            </a:r>
            <a:r>
              <a:rPr lang="en-US" altLang="zh-CN">
                <a:latin typeface="微软雅黑" panose="020B0503020204020204" pitchFamily="34" charset="-122"/>
                <a:ea typeface="微软雅黑" panose="020B0503020204020204" pitchFamily="34" charset="-122"/>
              </a:rPr>
              <a:t>)</a:t>
            </a:r>
          </a:p>
        </p:txBody>
      </p:sp>
      <p:sp>
        <p:nvSpPr>
          <p:cNvPr id="858147" name="Text Box 35">
            <a:extLst>
              <a:ext uri="{FF2B5EF4-FFF2-40B4-BE49-F238E27FC236}">
                <a16:creationId xmlns:a16="http://schemas.microsoft.com/office/drawing/2014/main" id="{A87BA629-D362-4059-A217-74169E362C36}"/>
              </a:ext>
            </a:extLst>
          </p:cNvPr>
          <p:cNvSpPr txBox="1">
            <a:spLocks noChangeArrowheads="1"/>
          </p:cNvSpPr>
          <p:nvPr/>
        </p:nvSpPr>
        <p:spPr bwMode="auto">
          <a:xfrm>
            <a:off x="4437063" y="4598988"/>
            <a:ext cx="674687"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微软雅黑" panose="020B0503020204020204" pitchFamily="34" charset="-122"/>
                <a:ea typeface="微软雅黑" panose="020B0503020204020204" pitchFamily="34" charset="-122"/>
              </a:rPr>
              <a:t>ESP</a:t>
            </a:r>
          </a:p>
        </p:txBody>
      </p:sp>
      <p:sp>
        <p:nvSpPr>
          <p:cNvPr id="858148" name="Text Box 36">
            <a:extLst>
              <a:ext uri="{FF2B5EF4-FFF2-40B4-BE49-F238E27FC236}">
                <a16:creationId xmlns:a16="http://schemas.microsoft.com/office/drawing/2014/main" id="{2016716A-3052-496C-BF42-3A2C9D64FD5E}"/>
              </a:ext>
            </a:extLst>
          </p:cNvPr>
          <p:cNvSpPr txBox="1">
            <a:spLocks noChangeArrowheads="1"/>
          </p:cNvSpPr>
          <p:nvPr/>
        </p:nvSpPr>
        <p:spPr bwMode="auto">
          <a:xfrm>
            <a:off x="4437063" y="4013200"/>
            <a:ext cx="674687"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微软雅黑" panose="020B0503020204020204" pitchFamily="34" charset="-122"/>
                <a:ea typeface="微软雅黑" panose="020B0503020204020204" pitchFamily="34" charset="-122"/>
              </a:rPr>
              <a:t>+4</a:t>
            </a:r>
          </a:p>
        </p:txBody>
      </p:sp>
      <p:sp>
        <p:nvSpPr>
          <p:cNvPr id="858149" name="Text Box 37">
            <a:extLst>
              <a:ext uri="{FF2B5EF4-FFF2-40B4-BE49-F238E27FC236}">
                <a16:creationId xmlns:a16="http://schemas.microsoft.com/office/drawing/2014/main" id="{CE5968E2-DA95-4FE8-9DDD-5E64B5C34C24}"/>
              </a:ext>
            </a:extLst>
          </p:cNvPr>
          <p:cNvSpPr txBox="1">
            <a:spLocks noChangeArrowheads="1"/>
          </p:cNvSpPr>
          <p:nvPr/>
        </p:nvSpPr>
        <p:spPr bwMode="auto">
          <a:xfrm>
            <a:off x="4437063" y="3517900"/>
            <a:ext cx="674687"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微软雅黑" panose="020B0503020204020204" pitchFamily="34" charset="-122"/>
                <a:ea typeface="微软雅黑" panose="020B0503020204020204" pitchFamily="34" charset="-122"/>
              </a:rPr>
              <a:t>+8</a:t>
            </a:r>
          </a:p>
        </p:txBody>
      </p:sp>
      <p:sp>
        <p:nvSpPr>
          <p:cNvPr id="858150" name="Text Box 38">
            <a:extLst>
              <a:ext uri="{FF2B5EF4-FFF2-40B4-BE49-F238E27FC236}">
                <a16:creationId xmlns:a16="http://schemas.microsoft.com/office/drawing/2014/main" id="{1ED69200-5765-4F69-B13C-F713D6EE7F6D}"/>
              </a:ext>
            </a:extLst>
          </p:cNvPr>
          <p:cNvSpPr txBox="1">
            <a:spLocks noChangeArrowheads="1"/>
          </p:cNvSpPr>
          <p:nvPr/>
        </p:nvSpPr>
        <p:spPr bwMode="auto">
          <a:xfrm>
            <a:off x="4437063" y="2259013"/>
            <a:ext cx="674687"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微软雅黑" panose="020B0503020204020204" pitchFamily="34" charset="-122"/>
                <a:ea typeface="微软雅黑" panose="020B0503020204020204" pitchFamily="34" charset="-122"/>
              </a:rPr>
              <a:t>+28</a:t>
            </a:r>
          </a:p>
        </p:txBody>
      </p:sp>
      <p:sp>
        <p:nvSpPr>
          <p:cNvPr id="858151" name="Text Box 39">
            <a:extLst>
              <a:ext uri="{FF2B5EF4-FFF2-40B4-BE49-F238E27FC236}">
                <a16:creationId xmlns:a16="http://schemas.microsoft.com/office/drawing/2014/main" id="{EE13C5C3-E1E9-4F9E-BF5D-2FD714B31EF2}"/>
              </a:ext>
            </a:extLst>
          </p:cNvPr>
          <p:cNvSpPr txBox="1">
            <a:spLocks noChangeArrowheads="1"/>
          </p:cNvSpPr>
          <p:nvPr/>
        </p:nvSpPr>
        <p:spPr bwMode="auto">
          <a:xfrm>
            <a:off x="4437063" y="1852613"/>
            <a:ext cx="674687"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微软雅黑" panose="020B0503020204020204" pitchFamily="34" charset="-122"/>
                <a:ea typeface="微软雅黑" panose="020B0503020204020204" pitchFamily="34" charset="-122"/>
              </a:rPr>
              <a:t>+2c</a:t>
            </a:r>
          </a:p>
        </p:txBody>
      </p:sp>
      <p:sp>
        <p:nvSpPr>
          <p:cNvPr id="858152" name="Text Box 40">
            <a:extLst>
              <a:ext uri="{FF2B5EF4-FFF2-40B4-BE49-F238E27FC236}">
                <a16:creationId xmlns:a16="http://schemas.microsoft.com/office/drawing/2014/main" id="{4583A9D3-175F-477E-8BD1-54500E653915}"/>
              </a:ext>
            </a:extLst>
          </p:cNvPr>
          <p:cNvSpPr txBox="1">
            <a:spLocks noChangeArrowheads="1"/>
          </p:cNvSpPr>
          <p:nvPr/>
        </p:nvSpPr>
        <p:spPr bwMode="auto">
          <a:xfrm>
            <a:off x="4976813" y="5318125"/>
            <a:ext cx="287972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latin typeface="微软雅黑" panose="020B0503020204020204" pitchFamily="34" charset="-122"/>
                <a:ea typeface="微软雅黑" panose="020B0503020204020204" pitchFamily="34" charset="-122"/>
              </a:rPr>
              <a:t>假定</a:t>
            </a:r>
            <a:r>
              <a:rPr lang="en-US" altLang="zh-CN">
                <a:latin typeface="微软雅黑" panose="020B0503020204020204" pitchFamily="34" charset="-122"/>
                <a:ea typeface="微软雅黑" panose="020B0503020204020204" pitchFamily="34" charset="-122"/>
              </a:rPr>
              <a:t>R[esp]=0xbfff0000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5">
            <a:extLst>
              <a:ext uri="{FF2B5EF4-FFF2-40B4-BE49-F238E27FC236}">
                <a16:creationId xmlns:a16="http://schemas.microsoft.com/office/drawing/2014/main" id="{C26F7A04-20C8-47E0-AF2C-F5C81CEBD6CE}"/>
              </a:ext>
            </a:extLst>
          </p:cNvPr>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800">
              <a:solidFill>
                <a:schemeClr val="accent2"/>
              </a:solidFill>
            </a:endParaRPr>
          </a:p>
        </p:txBody>
      </p:sp>
      <p:graphicFrame>
        <p:nvGraphicFramePr>
          <p:cNvPr id="422916" name="Object 4">
            <a:extLst>
              <a:ext uri="{FF2B5EF4-FFF2-40B4-BE49-F238E27FC236}">
                <a16:creationId xmlns:a16="http://schemas.microsoft.com/office/drawing/2014/main" id="{0ED166D2-A467-4795-8A8A-8CFEEFF1B17D}"/>
              </a:ext>
            </a:extLst>
          </p:cNvPr>
          <p:cNvGraphicFramePr>
            <a:graphicFrameLocks noChangeAspect="1"/>
          </p:cNvGraphicFramePr>
          <p:nvPr/>
        </p:nvGraphicFramePr>
        <p:xfrm>
          <a:off x="296863" y="908050"/>
          <a:ext cx="8275637" cy="760413"/>
        </p:xfrm>
        <a:graphic>
          <a:graphicData uri="http://schemas.openxmlformats.org/presentationml/2006/ole">
            <mc:AlternateContent xmlns:mc="http://schemas.openxmlformats.org/markup-compatibility/2006">
              <mc:Choice xmlns:v="urn:schemas-microsoft-com:vml" Requires="v">
                <p:oleObj spid="_x0000_s755726" r:id="rId3" imgW="3816096" imgH="396240" progId="Visio.Drawing.5">
                  <p:embed/>
                </p:oleObj>
              </mc:Choice>
              <mc:Fallback>
                <p:oleObj r:id="rId3" imgW="3816096" imgH="396240" progId="Visio.Drawing.5">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863" y="908050"/>
                        <a:ext cx="8275637" cy="760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22918" name="Picture 6">
            <a:extLst>
              <a:ext uri="{FF2B5EF4-FFF2-40B4-BE49-F238E27FC236}">
                <a16:creationId xmlns:a16="http://schemas.microsoft.com/office/drawing/2014/main" id="{FD7A8356-14D6-47AC-8731-CFE33DBD56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313" y="1898650"/>
            <a:ext cx="8410575" cy="238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5718" name="Text Box 8">
            <a:extLst>
              <a:ext uri="{FF2B5EF4-FFF2-40B4-BE49-F238E27FC236}">
                <a16:creationId xmlns:a16="http://schemas.microsoft.com/office/drawing/2014/main" id="{2B912B3E-D3B2-4F11-9437-8FF334B193B3}"/>
              </a:ext>
            </a:extLst>
          </p:cNvPr>
          <p:cNvSpPr txBox="1">
            <a:spLocks noChangeArrowheads="1"/>
          </p:cNvSpPr>
          <p:nvPr/>
        </p:nvSpPr>
        <p:spPr bwMode="auto">
          <a:xfrm>
            <a:off x="781050" y="800100"/>
            <a:ext cx="20097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endParaRPr lang="zh-CN" altLang="en-US" sz="800">
              <a:solidFill>
                <a:schemeClr val="accent2"/>
              </a:solidFill>
            </a:endParaRPr>
          </a:p>
        </p:txBody>
      </p:sp>
      <p:sp>
        <p:nvSpPr>
          <p:cNvPr id="755720" name="Text Box 12">
            <a:extLst>
              <a:ext uri="{FF2B5EF4-FFF2-40B4-BE49-F238E27FC236}">
                <a16:creationId xmlns:a16="http://schemas.microsoft.com/office/drawing/2014/main" id="{D77904B2-92CE-4388-B22C-3A56CABBE0EA}"/>
              </a:ext>
            </a:extLst>
          </p:cNvPr>
          <p:cNvSpPr txBox="1">
            <a:spLocks noChangeArrowheads="1"/>
          </p:cNvSpPr>
          <p:nvPr/>
        </p:nvSpPr>
        <p:spPr bwMode="auto">
          <a:xfrm>
            <a:off x="350838" y="4419600"/>
            <a:ext cx="8407400"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15000"/>
              </a:spcBef>
            </a:pPr>
            <a:r>
              <a:rPr lang="zh-CN" altLang="en-US" sz="2000">
                <a:solidFill>
                  <a:srgbClr val="FF3300"/>
                </a:solidFill>
                <a:latin typeface="微软雅黑" panose="020B0503020204020204" pitchFamily="34" charset="-122"/>
                <a:ea typeface="微软雅黑" panose="020B0503020204020204" pitchFamily="34" charset="-122"/>
              </a:rPr>
              <a:t>操作码</a:t>
            </a:r>
            <a:r>
              <a:rPr lang="zh-CN" altLang="en-US" sz="2000">
                <a:solidFill>
                  <a:schemeClr val="accent2"/>
                </a:solidFill>
                <a:latin typeface="微软雅黑" panose="020B0503020204020204" pitchFamily="34" charset="-122"/>
                <a:ea typeface="微软雅黑" panose="020B0503020204020204" pitchFamily="34" charset="-122"/>
              </a:rPr>
              <a:t>：</a:t>
            </a:r>
            <a:r>
              <a:rPr lang="en-US" altLang="zh-CN" sz="2000">
                <a:solidFill>
                  <a:srgbClr val="A50021"/>
                </a:solidFill>
                <a:latin typeface="微软雅黑" panose="020B0503020204020204" pitchFamily="34" charset="-122"/>
                <a:ea typeface="微软雅黑" panose="020B0503020204020204" pitchFamily="34" charset="-122"/>
              </a:rPr>
              <a:t>opcode; w</a:t>
            </a:r>
            <a:r>
              <a:rPr lang="zh-CN" altLang="en-US" sz="2000">
                <a:solidFill>
                  <a:srgbClr val="A50021"/>
                </a:solidFill>
                <a:latin typeface="微软雅黑" panose="020B0503020204020204" pitchFamily="34" charset="-122"/>
                <a:ea typeface="微软雅黑" panose="020B0503020204020204" pitchFamily="34" charset="-122"/>
              </a:rPr>
              <a:t>：与机器模式（</a:t>
            </a:r>
            <a:r>
              <a:rPr lang="en-US" altLang="zh-CN" sz="2000">
                <a:solidFill>
                  <a:srgbClr val="A50021"/>
                </a:solidFill>
                <a:latin typeface="微软雅黑" panose="020B0503020204020204" pitchFamily="34" charset="-122"/>
                <a:ea typeface="微软雅黑" panose="020B0503020204020204" pitchFamily="34" charset="-122"/>
              </a:rPr>
              <a:t>16 / 32</a:t>
            </a:r>
            <a:r>
              <a:rPr lang="zh-CN" altLang="en-US" sz="2000">
                <a:solidFill>
                  <a:srgbClr val="A50021"/>
                </a:solidFill>
                <a:latin typeface="微软雅黑" panose="020B0503020204020204" pitchFamily="34" charset="-122"/>
                <a:ea typeface="微软雅黑" panose="020B0503020204020204" pitchFamily="34" charset="-122"/>
              </a:rPr>
              <a:t>位）一起确定寄存器位数（</a:t>
            </a:r>
            <a:r>
              <a:rPr lang="en-US" altLang="zh-CN" sz="2000">
                <a:solidFill>
                  <a:srgbClr val="A50021"/>
                </a:solidFill>
                <a:latin typeface="微软雅黑" panose="020B0503020204020204" pitchFamily="34" charset="-122"/>
                <a:ea typeface="微软雅黑" panose="020B0503020204020204" pitchFamily="34" charset="-122"/>
              </a:rPr>
              <a:t>AL / AX / EAX</a:t>
            </a:r>
            <a:r>
              <a:rPr lang="zh-CN" altLang="en-US" sz="2000">
                <a:solidFill>
                  <a:srgbClr val="A50021"/>
                </a:solidFill>
                <a:latin typeface="微软雅黑" panose="020B0503020204020204" pitchFamily="34" charset="-122"/>
                <a:ea typeface="微软雅黑" panose="020B0503020204020204" pitchFamily="34" charset="-122"/>
              </a:rPr>
              <a:t>）</a:t>
            </a:r>
            <a:r>
              <a:rPr lang="en-US" altLang="zh-CN" sz="2000">
                <a:solidFill>
                  <a:srgbClr val="A50021"/>
                </a:solidFill>
                <a:latin typeface="微软雅黑" panose="020B0503020204020204" pitchFamily="34" charset="-122"/>
                <a:ea typeface="微软雅黑" panose="020B0503020204020204" pitchFamily="34" charset="-122"/>
              </a:rPr>
              <a:t>; d</a:t>
            </a:r>
            <a:r>
              <a:rPr lang="zh-CN" altLang="en-US" sz="2000">
                <a:solidFill>
                  <a:srgbClr val="A50021"/>
                </a:solidFill>
                <a:latin typeface="微软雅黑" panose="020B0503020204020204" pitchFamily="34" charset="-122"/>
                <a:ea typeface="微软雅黑" panose="020B0503020204020204" pitchFamily="34" charset="-122"/>
              </a:rPr>
              <a:t>：操作方向</a:t>
            </a:r>
          </a:p>
          <a:p>
            <a:pPr>
              <a:spcBef>
                <a:spcPct val="15000"/>
              </a:spcBef>
            </a:pPr>
            <a:r>
              <a:rPr lang="zh-CN" altLang="en-US" sz="2000">
                <a:solidFill>
                  <a:srgbClr val="FF3300"/>
                </a:solidFill>
                <a:latin typeface="微软雅黑" panose="020B0503020204020204" pitchFamily="34" charset="-122"/>
                <a:ea typeface="微软雅黑" panose="020B0503020204020204" pitchFamily="34" charset="-122"/>
              </a:rPr>
              <a:t>寻址方式</a:t>
            </a:r>
            <a:r>
              <a:rPr lang="zh-CN" altLang="en-US" sz="2000">
                <a:solidFill>
                  <a:schemeClr val="accent2"/>
                </a:solidFill>
                <a:latin typeface="微软雅黑" panose="020B0503020204020204" pitchFamily="34" charset="-122"/>
                <a:ea typeface="微软雅黑" panose="020B0503020204020204" pitchFamily="34" charset="-122"/>
              </a:rPr>
              <a:t>：</a:t>
            </a:r>
            <a:r>
              <a:rPr lang="en-US" altLang="zh-CN" sz="2000">
                <a:solidFill>
                  <a:srgbClr val="A50021"/>
                </a:solidFill>
                <a:latin typeface="微软雅黑" panose="020B0503020204020204" pitchFamily="34" charset="-122"/>
                <a:ea typeface="微软雅黑" panose="020B0503020204020204" pitchFamily="34" charset="-122"/>
              </a:rPr>
              <a:t> mod</a:t>
            </a:r>
            <a:r>
              <a:rPr lang="zh-CN" altLang="en-US" sz="2000">
                <a:solidFill>
                  <a:srgbClr val="A50021"/>
                </a:solidFill>
                <a:latin typeface="微软雅黑" panose="020B0503020204020204" pitchFamily="34" charset="-122"/>
                <a:ea typeface="微软雅黑" panose="020B0503020204020204" pitchFamily="34" charset="-122"/>
              </a:rPr>
              <a:t>、</a:t>
            </a:r>
            <a:r>
              <a:rPr lang="en-US" altLang="zh-CN" sz="2000">
                <a:solidFill>
                  <a:srgbClr val="A50021"/>
                </a:solidFill>
                <a:latin typeface="微软雅黑" panose="020B0503020204020204" pitchFamily="34" charset="-122"/>
                <a:ea typeface="微软雅黑" panose="020B0503020204020204" pitchFamily="34" charset="-122"/>
              </a:rPr>
              <a:t>r/m</a:t>
            </a:r>
            <a:r>
              <a:rPr lang="zh-CN" altLang="en-US" sz="2000">
                <a:solidFill>
                  <a:srgbClr val="A50021"/>
                </a:solidFill>
                <a:latin typeface="微软雅黑" panose="020B0503020204020204" pitchFamily="34" charset="-122"/>
                <a:ea typeface="微软雅黑" panose="020B0503020204020204" pitchFamily="34" charset="-122"/>
              </a:rPr>
              <a:t>、 </a:t>
            </a:r>
            <a:r>
              <a:rPr lang="en-US" altLang="zh-CN" sz="2000">
                <a:solidFill>
                  <a:srgbClr val="A50021"/>
                </a:solidFill>
                <a:latin typeface="微软雅黑" panose="020B0503020204020204" pitchFamily="34" charset="-122"/>
                <a:ea typeface="微软雅黑" panose="020B0503020204020204" pitchFamily="34" charset="-122"/>
              </a:rPr>
              <a:t>reg/op</a:t>
            </a:r>
            <a:r>
              <a:rPr lang="zh-CN" altLang="en-US" sz="2000">
                <a:solidFill>
                  <a:srgbClr val="A50021"/>
                </a:solidFill>
                <a:latin typeface="微软雅黑" panose="020B0503020204020204" pitchFamily="34" charset="-122"/>
                <a:ea typeface="微软雅黑" panose="020B0503020204020204" pitchFamily="34" charset="-122"/>
              </a:rPr>
              <a:t>三个字段与</a:t>
            </a:r>
            <a:r>
              <a:rPr lang="en-US" altLang="zh-CN" sz="2000">
                <a:solidFill>
                  <a:srgbClr val="A50021"/>
                </a:solidFill>
                <a:latin typeface="微软雅黑" panose="020B0503020204020204" pitchFamily="34" charset="-122"/>
                <a:ea typeface="微软雅黑" panose="020B0503020204020204" pitchFamily="34" charset="-122"/>
              </a:rPr>
              <a:t>w</a:t>
            </a:r>
            <a:r>
              <a:rPr lang="zh-CN" altLang="en-US" sz="2000">
                <a:solidFill>
                  <a:srgbClr val="A50021"/>
                </a:solidFill>
                <a:latin typeface="微软雅黑" panose="020B0503020204020204" pitchFamily="34" charset="-122"/>
                <a:ea typeface="微软雅黑" panose="020B0503020204020204" pitchFamily="34" charset="-122"/>
              </a:rPr>
              <a:t>字段和机器模式一起确定操作数所在的寄存器编号或有效地址计算方式</a:t>
            </a:r>
          </a:p>
          <a:p>
            <a:pPr>
              <a:spcBef>
                <a:spcPct val="15000"/>
              </a:spcBef>
            </a:pPr>
            <a:r>
              <a:rPr lang="en-US" altLang="zh-CN" sz="2000">
                <a:solidFill>
                  <a:srgbClr val="FF3300"/>
                </a:solidFill>
                <a:latin typeface="微软雅黑" panose="020B0503020204020204" pitchFamily="34" charset="-122"/>
                <a:ea typeface="微软雅黑" panose="020B0503020204020204" pitchFamily="34" charset="-122"/>
              </a:rPr>
              <a:t>SIB</a:t>
            </a:r>
            <a:r>
              <a:rPr lang="zh-CN" altLang="en-US" sz="2000">
                <a:solidFill>
                  <a:schemeClr val="accent2"/>
                </a:solidFill>
                <a:latin typeface="微软雅黑" panose="020B0503020204020204" pitchFamily="34" charset="-122"/>
                <a:ea typeface="微软雅黑" panose="020B0503020204020204" pitchFamily="34" charset="-122"/>
              </a:rPr>
              <a:t>中基址</a:t>
            </a:r>
            <a:r>
              <a:rPr lang="en-US" altLang="zh-CN" sz="2000">
                <a:solidFill>
                  <a:schemeClr val="accent2"/>
                </a:solidFill>
                <a:latin typeface="微软雅黑" panose="020B0503020204020204" pitchFamily="34" charset="-122"/>
                <a:ea typeface="微软雅黑" panose="020B0503020204020204" pitchFamily="34" charset="-122"/>
              </a:rPr>
              <a:t>B</a:t>
            </a:r>
            <a:r>
              <a:rPr lang="zh-CN" altLang="en-US" sz="2000">
                <a:solidFill>
                  <a:schemeClr val="accent2"/>
                </a:solidFill>
                <a:latin typeface="微软雅黑" panose="020B0503020204020204" pitchFamily="34" charset="-122"/>
                <a:ea typeface="微软雅黑" panose="020B0503020204020204" pitchFamily="34" charset="-122"/>
              </a:rPr>
              <a:t>和变址</a:t>
            </a:r>
            <a:r>
              <a:rPr lang="en-US" altLang="zh-CN" sz="2000">
                <a:solidFill>
                  <a:schemeClr val="accent2"/>
                </a:solidFill>
                <a:latin typeface="微软雅黑" panose="020B0503020204020204" pitchFamily="34" charset="-122"/>
                <a:ea typeface="微软雅黑" panose="020B0503020204020204" pitchFamily="34" charset="-122"/>
              </a:rPr>
              <a:t>I</a:t>
            </a:r>
            <a:r>
              <a:rPr lang="zh-CN" altLang="en-US" sz="2000">
                <a:solidFill>
                  <a:schemeClr val="accent2"/>
                </a:solidFill>
                <a:latin typeface="微软雅黑" panose="020B0503020204020204" pitchFamily="34" charset="-122"/>
                <a:ea typeface="微软雅黑" panose="020B0503020204020204" pitchFamily="34" charset="-122"/>
              </a:rPr>
              <a:t>都可是</a:t>
            </a:r>
            <a:r>
              <a:rPr lang="en-US" altLang="zh-CN" sz="2000">
                <a:solidFill>
                  <a:schemeClr val="accent2"/>
                </a:solidFill>
                <a:latin typeface="微软雅黑" panose="020B0503020204020204" pitchFamily="34" charset="-122"/>
                <a:ea typeface="微软雅黑" panose="020B0503020204020204" pitchFamily="34" charset="-122"/>
              </a:rPr>
              <a:t>8</a:t>
            </a:r>
            <a:r>
              <a:rPr lang="zh-CN" altLang="en-US" sz="2000">
                <a:solidFill>
                  <a:schemeClr val="accent2"/>
                </a:solidFill>
                <a:latin typeface="微软雅黑" panose="020B0503020204020204" pitchFamily="34" charset="-122"/>
                <a:ea typeface="微软雅黑" panose="020B0503020204020204" pitchFamily="34" charset="-122"/>
              </a:rPr>
              <a:t>个</a:t>
            </a:r>
            <a:r>
              <a:rPr lang="en-US" altLang="zh-CN" sz="2000">
                <a:solidFill>
                  <a:schemeClr val="accent2"/>
                </a:solidFill>
                <a:latin typeface="微软雅黑" panose="020B0503020204020204" pitchFamily="34" charset="-122"/>
                <a:ea typeface="微软雅黑" panose="020B0503020204020204" pitchFamily="34" charset="-122"/>
              </a:rPr>
              <a:t>GRS</a:t>
            </a:r>
            <a:r>
              <a:rPr lang="zh-CN" altLang="en-US" sz="2000">
                <a:solidFill>
                  <a:schemeClr val="accent2"/>
                </a:solidFill>
                <a:latin typeface="微软雅黑" panose="020B0503020204020204" pitchFamily="34" charset="-122"/>
                <a:ea typeface="微软雅黑" panose="020B0503020204020204" pitchFamily="34" charset="-122"/>
              </a:rPr>
              <a:t>中任一个；</a:t>
            </a:r>
            <a:r>
              <a:rPr lang="en-US" altLang="zh-CN" sz="2000">
                <a:solidFill>
                  <a:schemeClr val="accent2"/>
                </a:solidFill>
                <a:latin typeface="微软雅黑" panose="020B0503020204020204" pitchFamily="34" charset="-122"/>
                <a:ea typeface="微软雅黑" panose="020B0503020204020204" pitchFamily="34" charset="-122"/>
              </a:rPr>
              <a:t>SS</a:t>
            </a:r>
            <a:r>
              <a:rPr lang="zh-CN" altLang="en-US" sz="2000">
                <a:solidFill>
                  <a:schemeClr val="accent2"/>
                </a:solidFill>
                <a:latin typeface="微软雅黑" panose="020B0503020204020204" pitchFamily="34" charset="-122"/>
                <a:ea typeface="微软雅黑" panose="020B0503020204020204" pitchFamily="34" charset="-122"/>
              </a:rPr>
              <a:t>给出比例因子</a:t>
            </a:r>
          </a:p>
          <a:p>
            <a:pPr>
              <a:spcBef>
                <a:spcPct val="15000"/>
              </a:spcBef>
            </a:pPr>
            <a:r>
              <a:rPr lang="zh-CN" altLang="en-US" sz="2000">
                <a:solidFill>
                  <a:srgbClr val="FF3300"/>
                </a:solidFill>
                <a:latin typeface="微软雅黑" panose="020B0503020204020204" pitchFamily="34" charset="-122"/>
                <a:ea typeface="微软雅黑" panose="020B0503020204020204" pitchFamily="34" charset="-122"/>
              </a:rPr>
              <a:t>位移量</a:t>
            </a:r>
            <a:r>
              <a:rPr lang="zh-CN" altLang="en-US" sz="2000">
                <a:solidFill>
                  <a:schemeClr val="accent2"/>
                </a:solidFill>
                <a:latin typeface="微软雅黑" panose="020B0503020204020204" pitchFamily="34" charset="-122"/>
                <a:ea typeface="微软雅黑" panose="020B0503020204020204" pitchFamily="34" charset="-122"/>
              </a:rPr>
              <a:t>和</a:t>
            </a:r>
            <a:r>
              <a:rPr lang="zh-CN" altLang="en-US" sz="2000">
                <a:solidFill>
                  <a:srgbClr val="FF3300"/>
                </a:solidFill>
                <a:latin typeface="微软雅黑" panose="020B0503020204020204" pitchFamily="34" charset="-122"/>
                <a:ea typeface="微软雅黑" panose="020B0503020204020204" pitchFamily="34" charset="-122"/>
              </a:rPr>
              <a:t>立即数</a:t>
            </a:r>
            <a:r>
              <a:rPr lang="zh-CN" altLang="en-US" sz="2000">
                <a:solidFill>
                  <a:schemeClr val="accent2"/>
                </a:solidFill>
                <a:latin typeface="微软雅黑" panose="020B0503020204020204" pitchFamily="34" charset="-122"/>
                <a:ea typeface="微软雅黑" panose="020B0503020204020204" pitchFamily="34" charset="-122"/>
              </a:rPr>
              <a:t>的长度可以是：</a:t>
            </a:r>
            <a:r>
              <a:rPr lang="en-US" altLang="zh-CN" sz="2000">
                <a:solidFill>
                  <a:schemeClr val="accent2"/>
                </a:solidFill>
                <a:latin typeface="微软雅黑" panose="020B0503020204020204" pitchFamily="34" charset="-122"/>
                <a:ea typeface="微软雅黑" panose="020B0503020204020204" pitchFamily="34" charset="-122"/>
              </a:rPr>
              <a:t>1B</a:t>
            </a:r>
            <a:r>
              <a:rPr lang="zh-CN" altLang="en-US" sz="2000">
                <a:solidFill>
                  <a:schemeClr val="accent2"/>
                </a:solidFill>
                <a:latin typeface="微软雅黑" panose="020B0503020204020204" pitchFamily="34" charset="-122"/>
                <a:ea typeface="微软雅黑" panose="020B0503020204020204" pitchFamily="34" charset="-122"/>
              </a:rPr>
              <a:t>（</a:t>
            </a:r>
            <a:r>
              <a:rPr lang="en-US" altLang="zh-CN" sz="2000">
                <a:solidFill>
                  <a:schemeClr val="accent2"/>
                </a:solidFill>
                <a:latin typeface="微软雅黑" panose="020B0503020204020204" pitchFamily="34" charset="-122"/>
                <a:ea typeface="微软雅黑" panose="020B0503020204020204" pitchFamily="34" charset="-122"/>
              </a:rPr>
              <a:t>8</a:t>
            </a:r>
            <a:r>
              <a:rPr lang="zh-CN" altLang="en-US" sz="2000">
                <a:solidFill>
                  <a:schemeClr val="accent2"/>
                </a:solidFill>
                <a:latin typeface="微软雅黑" panose="020B0503020204020204" pitchFamily="34" charset="-122"/>
                <a:ea typeface="微软雅黑" panose="020B0503020204020204" pitchFamily="34" charset="-122"/>
              </a:rPr>
              <a:t>位）、</a:t>
            </a:r>
            <a:r>
              <a:rPr lang="en-US" altLang="zh-CN" sz="2000">
                <a:solidFill>
                  <a:schemeClr val="accent2"/>
                </a:solidFill>
                <a:latin typeface="微软雅黑" panose="020B0503020204020204" pitchFamily="34" charset="-122"/>
                <a:ea typeface="微软雅黑" panose="020B0503020204020204" pitchFamily="34" charset="-122"/>
              </a:rPr>
              <a:t>2B</a:t>
            </a:r>
            <a:r>
              <a:rPr lang="zh-CN" altLang="en-US" sz="2000">
                <a:solidFill>
                  <a:schemeClr val="accent2"/>
                </a:solidFill>
                <a:latin typeface="微软雅黑" panose="020B0503020204020204" pitchFamily="34" charset="-122"/>
                <a:ea typeface="微软雅黑" panose="020B0503020204020204" pitchFamily="34" charset="-122"/>
              </a:rPr>
              <a:t>（</a:t>
            </a:r>
            <a:r>
              <a:rPr lang="en-US" altLang="zh-CN" sz="2000">
                <a:solidFill>
                  <a:schemeClr val="accent2"/>
                </a:solidFill>
                <a:latin typeface="微软雅黑" panose="020B0503020204020204" pitchFamily="34" charset="-122"/>
                <a:ea typeface="微软雅黑" panose="020B0503020204020204" pitchFamily="34" charset="-122"/>
              </a:rPr>
              <a:t>16</a:t>
            </a:r>
            <a:r>
              <a:rPr lang="zh-CN" altLang="en-US" sz="2000">
                <a:solidFill>
                  <a:schemeClr val="accent2"/>
                </a:solidFill>
                <a:latin typeface="微软雅黑" panose="020B0503020204020204" pitchFamily="34" charset="-122"/>
                <a:ea typeface="微软雅黑" panose="020B0503020204020204" pitchFamily="34" charset="-122"/>
              </a:rPr>
              <a:t>位）、</a:t>
            </a:r>
            <a:r>
              <a:rPr lang="en-US" altLang="zh-CN" sz="2000">
                <a:solidFill>
                  <a:schemeClr val="accent2"/>
                </a:solidFill>
                <a:latin typeface="微软雅黑" panose="020B0503020204020204" pitchFamily="34" charset="-122"/>
                <a:ea typeface="微软雅黑" panose="020B0503020204020204" pitchFamily="34" charset="-122"/>
              </a:rPr>
              <a:t>4B</a:t>
            </a:r>
            <a:r>
              <a:rPr lang="zh-CN" altLang="en-US" sz="2000">
                <a:solidFill>
                  <a:schemeClr val="accent2"/>
                </a:solidFill>
                <a:latin typeface="微软雅黑" panose="020B0503020204020204" pitchFamily="34" charset="-122"/>
                <a:ea typeface="微软雅黑" panose="020B0503020204020204" pitchFamily="34" charset="-122"/>
              </a:rPr>
              <a:t>（</a:t>
            </a:r>
            <a:r>
              <a:rPr lang="en-US" altLang="zh-CN" sz="2000">
                <a:solidFill>
                  <a:schemeClr val="accent2"/>
                </a:solidFill>
                <a:latin typeface="微软雅黑" panose="020B0503020204020204" pitchFamily="34" charset="-122"/>
                <a:ea typeface="微软雅黑" panose="020B0503020204020204" pitchFamily="34" charset="-122"/>
              </a:rPr>
              <a:t>32</a:t>
            </a:r>
            <a:r>
              <a:rPr lang="zh-CN" altLang="en-US" sz="2000">
                <a:solidFill>
                  <a:schemeClr val="accent2"/>
                </a:solidFill>
                <a:latin typeface="微软雅黑" panose="020B0503020204020204" pitchFamily="34" charset="-122"/>
                <a:ea typeface="微软雅黑" panose="020B0503020204020204" pitchFamily="34" charset="-122"/>
              </a:rPr>
              <a:t>位）</a:t>
            </a:r>
          </a:p>
        </p:txBody>
      </p:sp>
      <p:sp>
        <p:nvSpPr>
          <p:cNvPr id="755724" name="Rectangle 12">
            <a:extLst>
              <a:ext uri="{FF2B5EF4-FFF2-40B4-BE49-F238E27FC236}">
                <a16:creationId xmlns:a16="http://schemas.microsoft.com/office/drawing/2014/main" id="{2BF5EA53-3E1B-47FC-A14B-A1D818DE7F1D}"/>
              </a:ext>
            </a:extLst>
          </p:cNvPr>
          <p:cNvSpPr>
            <a:spLocks noChangeArrowheads="1"/>
          </p:cNvSpPr>
          <p:nvPr/>
        </p:nvSpPr>
        <p:spPr bwMode="auto">
          <a:xfrm>
            <a:off x="476250" y="122238"/>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a:defRPr sz="4000" b="1">
                <a:solidFill>
                  <a:srgbClr val="CC3300"/>
                </a:solidFill>
                <a:latin typeface="Arial" panose="020B0604020202020204" pitchFamily="34" charset="0"/>
                <a:ea typeface="黑体" panose="02010609060101010101" pitchFamily="49" charset="-122"/>
              </a:defRPr>
            </a:lvl1pPr>
            <a:lvl2pPr algn="ctr">
              <a:defRPr sz="4000" b="1">
                <a:solidFill>
                  <a:srgbClr val="CC3300"/>
                </a:solidFill>
                <a:latin typeface="Arial" panose="020B0604020202020204" pitchFamily="34" charset="0"/>
                <a:ea typeface="黑体" panose="02010609060101010101" pitchFamily="49" charset="-122"/>
              </a:defRPr>
            </a:lvl2pPr>
            <a:lvl3pPr algn="ctr">
              <a:defRPr sz="4000" b="1">
                <a:solidFill>
                  <a:srgbClr val="CC3300"/>
                </a:solidFill>
                <a:latin typeface="Arial" panose="020B0604020202020204" pitchFamily="34" charset="0"/>
                <a:ea typeface="黑体" panose="02010609060101010101" pitchFamily="49" charset="-122"/>
              </a:defRPr>
            </a:lvl3pPr>
            <a:lvl4pPr algn="ctr">
              <a:defRPr sz="4000" b="1">
                <a:solidFill>
                  <a:srgbClr val="CC3300"/>
                </a:solidFill>
                <a:latin typeface="Arial" panose="020B0604020202020204" pitchFamily="34" charset="0"/>
                <a:ea typeface="黑体" panose="02010609060101010101" pitchFamily="49" charset="-122"/>
              </a:defRPr>
            </a:lvl4pPr>
            <a:lvl5pPr algn="ctr">
              <a:defRPr sz="4000" b="1">
                <a:solidFill>
                  <a:srgbClr val="CC3300"/>
                </a:solidFill>
                <a:latin typeface="Arial" panose="020B0604020202020204" pitchFamily="34" charset="0"/>
                <a:ea typeface="黑体" panose="02010609060101010101" pitchFamily="49" charset="-122"/>
              </a:defRPr>
            </a:lvl5pPr>
            <a:lvl6pPr marL="457200" algn="ctr"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6pPr>
            <a:lvl7pPr marL="914400" algn="ctr"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7pPr>
            <a:lvl8pPr marL="1371600" algn="ctr"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8pPr>
            <a:lvl9pPr marL="1828800" algn="ctr"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9pPr>
          </a:lstStyle>
          <a:p>
            <a:r>
              <a:rPr lang="en-US" altLang="zh-CN" sz="3600"/>
              <a:t>IA-32</a:t>
            </a:r>
            <a:r>
              <a:rPr lang="zh-CN" altLang="en-US" sz="3600"/>
              <a:t>机器指令格式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2916"/>
                                        </p:tgtEl>
                                        <p:attrNameLst>
                                          <p:attrName>style.visibility</p:attrName>
                                        </p:attrNameLst>
                                      </p:cBhvr>
                                      <p:to>
                                        <p:strVal val="visible"/>
                                      </p:to>
                                    </p:set>
                                    <p:animEffect transition="in" filter="blinds(horizontal)">
                                      <p:cBhvr>
                                        <p:cTn id="7" dur="500"/>
                                        <p:tgtEl>
                                          <p:spTgt spid="4229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22918"/>
                                        </p:tgtEl>
                                        <p:attrNameLst>
                                          <p:attrName>style.visibility</p:attrName>
                                        </p:attrNameLst>
                                      </p:cBhvr>
                                      <p:to>
                                        <p:strVal val="visible"/>
                                      </p:to>
                                    </p:set>
                                    <p:animEffect transition="in" filter="blinds(horizontal)">
                                      <p:cBhvr>
                                        <p:cTn id="12" dur="500"/>
                                        <p:tgtEl>
                                          <p:spTgt spid="4229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55720">
                                            <p:txEl>
                                              <p:pRg st="0" end="0"/>
                                            </p:txEl>
                                          </p:spTgt>
                                        </p:tgtEl>
                                        <p:attrNameLst>
                                          <p:attrName>style.visibility</p:attrName>
                                        </p:attrNameLst>
                                      </p:cBhvr>
                                      <p:to>
                                        <p:strVal val="visible"/>
                                      </p:to>
                                    </p:set>
                                    <p:animEffect transition="in" filter="blinds(horizontal)">
                                      <p:cBhvr>
                                        <p:cTn id="17" dur="500"/>
                                        <p:tgtEl>
                                          <p:spTgt spid="75572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55720">
                                            <p:txEl>
                                              <p:pRg st="1" end="1"/>
                                            </p:txEl>
                                          </p:spTgt>
                                        </p:tgtEl>
                                        <p:attrNameLst>
                                          <p:attrName>style.visibility</p:attrName>
                                        </p:attrNameLst>
                                      </p:cBhvr>
                                      <p:to>
                                        <p:strVal val="visible"/>
                                      </p:to>
                                    </p:set>
                                    <p:animEffect transition="in" filter="blinds(horizontal)">
                                      <p:cBhvr>
                                        <p:cTn id="22" dur="500"/>
                                        <p:tgtEl>
                                          <p:spTgt spid="755720">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55720">
                                            <p:txEl>
                                              <p:pRg st="2" end="2"/>
                                            </p:txEl>
                                          </p:spTgt>
                                        </p:tgtEl>
                                        <p:attrNameLst>
                                          <p:attrName>style.visibility</p:attrName>
                                        </p:attrNameLst>
                                      </p:cBhvr>
                                      <p:to>
                                        <p:strVal val="visible"/>
                                      </p:to>
                                    </p:set>
                                    <p:animEffect transition="in" filter="blinds(horizontal)">
                                      <p:cBhvr>
                                        <p:cTn id="27" dur="500"/>
                                        <p:tgtEl>
                                          <p:spTgt spid="755720">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55720">
                                            <p:txEl>
                                              <p:pRg st="3" end="3"/>
                                            </p:txEl>
                                          </p:spTgt>
                                        </p:tgtEl>
                                        <p:attrNameLst>
                                          <p:attrName>style.visibility</p:attrName>
                                        </p:attrNameLst>
                                      </p:cBhvr>
                                      <p:to>
                                        <p:strVal val="visible"/>
                                      </p:to>
                                    </p:set>
                                    <p:animEffect transition="in" filter="blinds(horizontal)">
                                      <p:cBhvr>
                                        <p:cTn id="32" dur="500"/>
                                        <p:tgtEl>
                                          <p:spTgt spid="75572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a:extLst>
              <a:ext uri="{FF2B5EF4-FFF2-40B4-BE49-F238E27FC236}">
                <a16:creationId xmlns:a16="http://schemas.microsoft.com/office/drawing/2014/main" id="{456B50D7-A885-4C97-9222-85BB6EA7705A}"/>
              </a:ext>
            </a:extLst>
          </p:cNvPr>
          <p:cNvSpPr>
            <a:spLocks noGrp="1" noChangeArrowheads="1"/>
          </p:cNvSpPr>
          <p:nvPr>
            <p:ph type="title"/>
          </p:nvPr>
        </p:nvSpPr>
        <p:spPr/>
        <p:txBody>
          <a:bodyPr/>
          <a:lstStyle/>
          <a:p>
            <a:endParaRPr lang="zh-CN" altLang="en-US"/>
          </a:p>
        </p:txBody>
      </p:sp>
      <p:sp>
        <p:nvSpPr>
          <p:cNvPr id="756739" name="Rectangle 3">
            <a:extLst>
              <a:ext uri="{FF2B5EF4-FFF2-40B4-BE49-F238E27FC236}">
                <a16:creationId xmlns:a16="http://schemas.microsoft.com/office/drawing/2014/main" id="{6ABE904A-F448-4204-9E94-9C4B01EAFD94}"/>
              </a:ext>
            </a:extLst>
          </p:cNvPr>
          <p:cNvSpPr>
            <a:spLocks noGrp="1" noChangeArrowheads="1"/>
          </p:cNvSpPr>
          <p:nvPr>
            <p:ph type="body" idx="1"/>
          </p:nvPr>
        </p:nvSpPr>
        <p:spPr/>
        <p:txBody>
          <a:bodyPr/>
          <a:lstStyle/>
          <a:p>
            <a:endParaRPr lang="zh-CN" altLang="en-US"/>
          </a:p>
        </p:txBody>
      </p:sp>
      <p:pic>
        <p:nvPicPr>
          <p:cNvPr id="756740" name="Picture 4">
            <a:extLst>
              <a:ext uri="{FF2B5EF4-FFF2-40B4-BE49-F238E27FC236}">
                <a16:creationId xmlns:a16="http://schemas.microsoft.com/office/drawing/2014/main" id="{35C8E13B-A5C0-41E5-9428-B024ED52EF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 y="233363"/>
            <a:ext cx="8731250" cy="6354762"/>
          </a:xfrm>
          <a:prstGeom prst="rect">
            <a:avLst/>
          </a:prstGeom>
          <a:noFill/>
          <a:extLst>
            <a:ext uri="{909E8E84-426E-40DD-AFC4-6F175D3DCCD1}">
              <a14:hiddenFill xmlns:a14="http://schemas.microsoft.com/office/drawing/2010/main">
                <a:solidFill>
                  <a:srgbClr val="FFFFFF"/>
                </a:solidFill>
              </a14:hiddenFill>
            </a:ext>
          </a:extLst>
        </p:spPr>
      </p:pic>
      <p:sp>
        <p:nvSpPr>
          <p:cNvPr id="756741" name="Rectangle 5">
            <a:extLst>
              <a:ext uri="{FF2B5EF4-FFF2-40B4-BE49-F238E27FC236}">
                <a16:creationId xmlns:a16="http://schemas.microsoft.com/office/drawing/2014/main" id="{689A0AFC-8599-4AF2-B6BE-E4F88BE1B46F}"/>
              </a:ext>
            </a:extLst>
          </p:cNvPr>
          <p:cNvSpPr>
            <a:spLocks noChangeArrowheads="1"/>
          </p:cNvSpPr>
          <p:nvPr/>
        </p:nvSpPr>
        <p:spPr bwMode="auto">
          <a:xfrm>
            <a:off x="250825" y="5138738"/>
            <a:ext cx="8686800" cy="1439862"/>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756745" name="Group 9">
            <a:extLst>
              <a:ext uri="{FF2B5EF4-FFF2-40B4-BE49-F238E27FC236}">
                <a16:creationId xmlns:a16="http://schemas.microsoft.com/office/drawing/2014/main" id="{400A1F0E-E7BB-4DB6-B6D6-44584CD98631}"/>
              </a:ext>
            </a:extLst>
          </p:cNvPr>
          <p:cNvGrpSpPr>
            <a:grpSpLocks/>
          </p:cNvGrpSpPr>
          <p:nvPr/>
        </p:nvGrpSpPr>
        <p:grpSpPr bwMode="auto">
          <a:xfrm>
            <a:off x="2501900" y="76200"/>
            <a:ext cx="4995863" cy="608013"/>
            <a:chOff x="1576" y="48"/>
            <a:chExt cx="3147" cy="383"/>
          </a:xfrm>
        </p:grpSpPr>
        <p:pic>
          <p:nvPicPr>
            <p:cNvPr id="756742" name="Picture 6">
              <a:extLst>
                <a:ext uri="{FF2B5EF4-FFF2-40B4-BE49-F238E27FC236}">
                  <a16:creationId xmlns:a16="http://schemas.microsoft.com/office/drawing/2014/main" id="{ED5FB9CB-0237-4A27-A5A3-192AD67D06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8" y="48"/>
              <a:ext cx="2155" cy="383"/>
            </a:xfrm>
            <a:prstGeom prst="rect">
              <a:avLst/>
            </a:prstGeom>
            <a:noFill/>
            <a:extLst>
              <a:ext uri="{909E8E84-426E-40DD-AFC4-6F175D3DCCD1}">
                <a14:hiddenFill xmlns:a14="http://schemas.microsoft.com/office/drawing/2010/main">
                  <a:solidFill>
                    <a:srgbClr val="FFFFFF"/>
                  </a:solidFill>
                </a14:hiddenFill>
              </a:ext>
            </a:extLst>
          </p:spPr>
        </p:pic>
        <p:sp>
          <p:nvSpPr>
            <p:cNvPr id="756743" name="Line 7">
              <a:extLst>
                <a:ext uri="{FF2B5EF4-FFF2-40B4-BE49-F238E27FC236}">
                  <a16:creationId xmlns:a16="http://schemas.microsoft.com/office/drawing/2014/main" id="{DB3380AF-FAA4-441E-BA96-F4344D38426E}"/>
                </a:ext>
              </a:extLst>
            </p:cNvPr>
            <p:cNvSpPr>
              <a:spLocks noChangeShapeType="1"/>
            </p:cNvSpPr>
            <p:nvPr/>
          </p:nvSpPr>
          <p:spPr bwMode="auto">
            <a:xfrm flipH="1">
              <a:off x="1576" y="147"/>
              <a:ext cx="1049" cy="142"/>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56744" name="Line 8">
              <a:extLst>
                <a:ext uri="{FF2B5EF4-FFF2-40B4-BE49-F238E27FC236}">
                  <a16:creationId xmlns:a16="http://schemas.microsoft.com/office/drawing/2014/main" id="{3952C29E-62CA-40F9-96BE-ACDD573E5888}"/>
                </a:ext>
              </a:extLst>
            </p:cNvPr>
            <p:cNvSpPr>
              <a:spLocks noChangeShapeType="1"/>
            </p:cNvSpPr>
            <p:nvPr/>
          </p:nvSpPr>
          <p:spPr bwMode="auto">
            <a:xfrm flipH="1">
              <a:off x="2029" y="204"/>
              <a:ext cx="2098" cy="17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6745"/>
                                        </p:tgtEl>
                                        <p:attrNameLst>
                                          <p:attrName>style.visibility</p:attrName>
                                        </p:attrNameLst>
                                      </p:cBhvr>
                                      <p:to>
                                        <p:strVal val="visible"/>
                                      </p:to>
                                    </p:set>
                                    <p:animEffect transition="in" filter="blinds(horizontal)">
                                      <p:cBhvr>
                                        <p:cTn id="7" dur="500"/>
                                        <p:tgtEl>
                                          <p:spTgt spid="756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标题 1">
            <a:extLst>
              <a:ext uri="{FF2B5EF4-FFF2-40B4-BE49-F238E27FC236}">
                <a16:creationId xmlns:a16="http://schemas.microsoft.com/office/drawing/2014/main" id="{9C253017-6C1F-4515-BCEA-0681313A0EFD}"/>
              </a:ext>
            </a:extLst>
          </p:cNvPr>
          <p:cNvSpPr>
            <a:spLocks noGrp="1"/>
          </p:cNvSpPr>
          <p:nvPr>
            <p:ph type="title" idx="4294967295"/>
          </p:nvPr>
        </p:nvSpPr>
        <p:spPr>
          <a:xfrm>
            <a:off x="457200" y="98425"/>
            <a:ext cx="8229600" cy="561975"/>
          </a:xfrm>
        </p:spPr>
        <p:txBody>
          <a:bodyPr/>
          <a:lstStyle/>
          <a:p>
            <a:r>
              <a:rPr lang="zh-CN" altLang="en-US"/>
              <a:t>编译器处理常量时默认的类型</a:t>
            </a:r>
          </a:p>
        </p:txBody>
      </p:sp>
      <p:sp>
        <p:nvSpPr>
          <p:cNvPr id="708611" name="内容占位符 2">
            <a:extLst>
              <a:ext uri="{FF2B5EF4-FFF2-40B4-BE49-F238E27FC236}">
                <a16:creationId xmlns:a16="http://schemas.microsoft.com/office/drawing/2014/main" id="{4B2BCCD2-9640-4CBC-B5A0-C176C70E018D}"/>
              </a:ext>
            </a:extLst>
          </p:cNvPr>
          <p:cNvSpPr>
            <a:spLocks noGrp="1"/>
          </p:cNvSpPr>
          <p:nvPr>
            <p:ph idx="4294967295"/>
          </p:nvPr>
        </p:nvSpPr>
        <p:spPr>
          <a:xfrm>
            <a:off x="250825" y="836613"/>
            <a:ext cx="8229600" cy="477837"/>
          </a:xfrm>
        </p:spPr>
        <p:txBody>
          <a:bodyPr/>
          <a:lstStyle/>
          <a:p>
            <a:r>
              <a:rPr lang="en-US" altLang="zh-CN"/>
              <a:t>C90	</a:t>
            </a:r>
            <a:endParaRPr lang="zh-CN" altLang="en-US"/>
          </a:p>
        </p:txBody>
      </p:sp>
      <p:graphicFrame>
        <p:nvGraphicFramePr>
          <p:cNvPr id="708653" name="Group 45">
            <a:extLst>
              <a:ext uri="{FF2B5EF4-FFF2-40B4-BE49-F238E27FC236}">
                <a16:creationId xmlns:a16="http://schemas.microsoft.com/office/drawing/2014/main" id="{279E8F62-1200-4E8F-B3C7-7574BFCE3A67}"/>
              </a:ext>
            </a:extLst>
          </p:cNvPr>
          <p:cNvGraphicFramePr>
            <a:graphicFrameLocks noGrp="1"/>
          </p:cNvGraphicFramePr>
          <p:nvPr/>
        </p:nvGraphicFramePr>
        <p:xfrm>
          <a:off x="1827213" y="863600"/>
          <a:ext cx="6884987" cy="2587625"/>
        </p:xfrm>
        <a:graphic>
          <a:graphicData uri="http://schemas.openxmlformats.org/drawingml/2006/table">
            <a:tbl>
              <a:tblPr/>
              <a:tblGrid>
                <a:gridCol w="3443287">
                  <a:extLst>
                    <a:ext uri="{9D8B030D-6E8A-4147-A177-3AD203B41FA5}">
                      <a16:colId xmlns:a16="http://schemas.microsoft.com/office/drawing/2014/main" val="3867612459"/>
                    </a:ext>
                  </a:extLst>
                </a:gridCol>
                <a:gridCol w="3441700">
                  <a:extLst>
                    <a:ext uri="{9D8B030D-6E8A-4147-A177-3AD203B41FA5}">
                      <a16:colId xmlns:a16="http://schemas.microsoft.com/office/drawing/2014/main" val="3371272023"/>
                    </a:ext>
                  </a:extLst>
                </a:gridCol>
              </a:tblGrid>
              <a:tr h="371475">
                <a:tc>
                  <a:txBody>
                    <a:bodyPr/>
                    <a:lstStyle>
                      <a:lvl1pPr>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rgbClr val="000000"/>
                          </a:solidFill>
                          <a:effectLst/>
                          <a:latin typeface="Arial" panose="020B0604020202020204" pitchFamily="34" charset="0"/>
                          <a:ea typeface="宋体" panose="02010600030101010101" pitchFamily="2" charset="-122"/>
                        </a:rPr>
                        <a:t>范围</a:t>
                      </a: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lvl1pPr>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rgbClr val="000000"/>
                          </a:solidFill>
                          <a:effectLst/>
                          <a:latin typeface="Arial" panose="020B0604020202020204" pitchFamily="34" charset="0"/>
                          <a:ea typeface="宋体" panose="02010600030101010101" pitchFamily="2" charset="-122"/>
                        </a:rPr>
                        <a:t>类型</a:t>
                      </a: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3128934088"/>
                  </a:ext>
                </a:extLst>
              </a:tr>
              <a:tr h="371475">
                <a:tc>
                  <a:txBody>
                    <a:bodyPr/>
                    <a:lstStyle>
                      <a:lvl1pPr>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rPr>
                        <a:t>0~2</a:t>
                      </a:r>
                      <a:r>
                        <a:rPr kumimoji="0" lang="en-US" altLang="zh-CN" sz="2800" b="0" i="0" u="none" strike="noStrike" cap="none" normalizeH="0" baseline="30000">
                          <a:ln>
                            <a:noFill/>
                          </a:ln>
                          <a:solidFill>
                            <a:srgbClr val="000000"/>
                          </a:solidFill>
                          <a:effectLst/>
                          <a:latin typeface="Arial" panose="020B0604020202020204" pitchFamily="34" charset="0"/>
                          <a:ea typeface="宋体" panose="02010600030101010101" pitchFamily="2" charset="-122"/>
                        </a:rPr>
                        <a:t>31</a:t>
                      </a:r>
                      <a:r>
                        <a:rPr kumimoji="0" lang="en-US"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lvl1pPr>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rPr>
                        <a:t>int</a:t>
                      </a:r>
                      <a:endParaRPr kumimoji="0" lang="zh-CN" altLang="en-US" sz="2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2695659623"/>
                  </a:ext>
                </a:extLst>
              </a:tr>
              <a:tr h="371475">
                <a:tc>
                  <a:txBody>
                    <a:bodyPr/>
                    <a:lstStyle>
                      <a:lvl1pPr>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r>
                        <a:rPr kumimoji="0" lang="en-US" altLang="zh-CN" sz="2800" b="0" i="0" u="none" strike="noStrike" cap="none" normalizeH="0" baseline="30000">
                          <a:ln>
                            <a:noFill/>
                          </a:ln>
                          <a:solidFill>
                            <a:srgbClr val="000000"/>
                          </a:solidFill>
                          <a:effectLst/>
                          <a:latin typeface="Arial" panose="020B0604020202020204" pitchFamily="34" charset="0"/>
                          <a:ea typeface="宋体" panose="02010600030101010101" pitchFamily="2" charset="-122"/>
                        </a:rPr>
                        <a:t>31</a:t>
                      </a:r>
                      <a:r>
                        <a:rPr kumimoji="0" lang="en-US"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r>
                        <a:rPr kumimoji="0" lang="en-US" altLang="zh-CN" sz="2800" b="0" i="0" u="none" strike="noStrike" cap="none" normalizeH="0" baseline="30000">
                          <a:ln>
                            <a:noFill/>
                          </a:ln>
                          <a:solidFill>
                            <a:srgbClr val="000000"/>
                          </a:solidFill>
                          <a:effectLst/>
                          <a:latin typeface="Arial" panose="020B0604020202020204" pitchFamily="34" charset="0"/>
                          <a:ea typeface="宋体" panose="02010600030101010101" pitchFamily="2" charset="-122"/>
                        </a:rPr>
                        <a:t>32</a:t>
                      </a:r>
                      <a:r>
                        <a:rPr kumimoji="0" lang="en-US"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lvl1pPr>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rPr>
                        <a:t>unsigned int</a:t>
                      </a:r>
                      <a:endParaRPr kumimoji="0" lang="zh-CN" altLang="en-US" sz="2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2250289629"/>
                  </a:ext>
                </a:extLst>
              </a:tr>
              <a:tr h="371475">
                <a:tc>
                  <a:txBody>
                    <a:bodyPr/>
                    <a:lstStyle>
                      <a:lvl1pPr>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r>
                        <a:rPr kumimoji="0" lang="en-US" altLang="zh-CN" sz="2800" b="0" i="0" u="none" strike="noStrike" cap="none" normalizeH="0" baseline="30000">
                          <a:ln>
                            <a:noFill/>
                          </a:ln>
                          <a:solidFill>
                            <a:srgbClr val="000000"/>
                          </a:solidFill>
                          <a:effectLst/>
                          <a:latin typeface="Arial" panose="020B0604020202020204" pitchFamily="34" charset="0"/>
                          <a:ea typeface="宋体" panose="02010600030101010101" pitchFamily="2" charset="-122"/>
                        </a:rPr>
                        <a:t>32</a:t>
                      </a:r>
                      <a:r>
                        <a:rPr kumimoji="0" lang="en-US"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r>
                        <a:rPr kumimoji="0" lang="en-US" altLang="zh-CN" sz="2800" b="0" i="0" u="none" strike="noStrike" cap="none" normalizeH="0" baseline="30000">
                          <a:ln>
                            <a:noFill/>
                          </a:ln>
                          <a:solidFill>
                            <a:srgbClr val="000000"/>
                          </a:solidFill>
                          <a:effectLst/>
                          <a:latin typeface="Arial" panose="020B0604020202020204" pitchFamily="34" charset="0"/>
                          <a:ea typeface="宋体" panose="02010600030101010101" pitchFamily="2" charset="-122"/>
                        </a:rPr>
                        <a:t>63</a:t>
                      </a:r>
                      <a:r>
                        <a:rPr kumimoji="0" lang="en-US"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lvl1pPr>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rPr>
                        <a:t>long long</a:t>
                      </a:r>
                      <a:endParaRPr kumimoji="0" lang="zh-CN" altLang="en-US" sz="2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4162459007"/>
                  </a:ext>
                </a:extLst>
              </a:tr>
              <a:tr h="371475">
                <a:tc>
                  <a:txBody>
                    <a:bodyPr/>
                    <a:lstStyle>
                      <a:lvl1pPr>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r>
                        <a:rPr kumimoji="0" lang="en-US" altLang="zh-CN" sz="2800" b="0" i="0" u="none" strike="noStrike" cap="none" normalizeH="0" baseline="30000">
                          <a:ln>
                            <a:noFill/>
                          </a:ln>
                          <a:solidFill>
                            <a:srgbClr val="000000"/>
                          </a:solidFill>
                          <a:effectLst/>
                          <a:latin typeface="Arial" panose="020B0604020202020204" pitchFamily="34" charset="0"/>
                          <a:ea typeface="宋体" panose="02010600030101010101" pitchFamily="2" charset="-122"/>
                        </a:rPr>
                        <a:t>63</a:t>
                      </a:r>
                      <a:r>
                        <a:rPr kumimoji="0" lang="en-US"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r>
                        <a:rPr kumimoji="0" lang="en-US" altLang="zh-CN" sz="2800" b="0" i="0" u="none" strike="noStrike" cap="none" normalizeH="0" baseline="30000">
                          <a:ln>
                            <a:noFill/>
                          </a:ln>
                          <a:solidFill>
                            <a:srgbClr val="000000"/>
                          </a:solidFill>
                          <a:effectLst/>
                          <a:latin typeface="Arial" panose="020B0604020202020204" pitchFamily="34" charset="0"/>
                          <a:ea typeface="宋体" panose="02010600030101010101" pitchFamily="2" charset="-122"/>
                        </a:rPr>
                        <a:t>64</a:t>
                      </a:r>
                      <a:r>
                        <a:rPr kumimoji="0" lang="en-US"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lvl1pPr>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rPr>
                        <a:t>unsigned long long</a:t>
                      </a:r>
                      <a:endParaRPr kumimoji="0" lang="zh-CN" altLang="en-US" sz="2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851985645"/>
                  </a:ext>
                </a:extLst>
              </a:tr>
            </a:tbl>
          </a:graphicData>
        </a:graphic>
      </p:graphicFrame>
      <p:sp>
        <p:nvSpPr>
          <p:cNvPr id="708632" name="内容占位符 2">
            <a:extLst>
              <a:ext uri="{FF2B5EF4-FFF2-40B4-BE49-F238E27FC236}">
                <a16:creationId xmlns:a16="http://schemas.microsoft.com/office/drawing/2014/main" id="{5951A6E6-78EA-4075-9CD5-40D235182A91}"/>
              </a:ext>
            </a:extLst>
          </p:cNvPr>
          <p:cNvSpPr>
            <a:spLocks/>
          </p:cNvSpPr>
          <p:nvPr/>
        </p:nvSpPr>
        <p:spPr bwMode="auto">
          <a:xfrm>
            <a:off x="206375" y="3992563"/>
            <a:ext cx="82296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r>
              <a:rPr lang="en-US" altLang="zh-CN"/>
              <a:t>C99</a:t>
            </a:r>
            <a:endParaRPr lang="zh-CN" altLang="en-US"/>
          </a:p>
        </p:txBody>
      </p:sp>
      <p:graphicFrame>
        <p:nvGraphicFramePr>
          <p:cNvPr id="708656" name="Group 48">
            <a:extLst>
              <a:ext uri="{FF2B5EF4-FFF2-40B4-BE49-F238E27FC236}">
                <a16:creationId xmlns:a16="http://schemas.microsoft.com/office/drawing/2014/main" id="{83CDFDAF-F016-44DC-9D55-6C83376B334C}"/>
              </a:ext>
            </a:extLst>
          </p:cNvPr>
          <p:cNvGraphicFramePr>
            <a:graphicFrameLocks noGrp="1"/>
          </p:cNvGraphicFramePr>
          <p:nvPr/>
        </p:nvGraphicFramePr>
        <p:xfrm>
          <a:off x="1782763" y="4192588"/>
          <a:ext cx="6884987" cy="2071687"/>
        </p:xfrm>
        <a:graphic>
          <a:graphicData uri="http://schemas.openxmlformats.org/drawingml/2006/table">
            <a:tbl>
              <a:tblPr/>
              <a:tblGrid>
                <a:gridCol w="3444875">
                  <a:extLst>
                    <a:ext uri="{9D8B030D-6E8A-4147-A177-3AD203B41FA5}">
                      <a16:colId xmlns:a16="http://schemas.microsoft.com/office/drawing/2014/main" val="1931418400"/>
                    </a:ext>
                  </a:extLst>
                </a:gridCol>
                <a:gridCol w="3440112">
                  <a:extLst>
                    <a:ext uri="{9D8B030D-6E8A-4147-A177-3AD203B41FA5}">
                      <a16:colId xmlns:a16="http://schemas.microsoft.com/office/drawing/2014/main" val="4230221780"/>
                    </a:ext>
                  </a:extLst>
                </a:gridCol>
              </a:tblGrid>
              <a:tr h="371475">
                <a:tc>
                  <a:txBody>
                    <a:bodyPr/>
                    <a:lstStyle>
                      <a:lvl1pPr>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rgbClr val="000000"/>
                          </a:solidFill>
                          <a:effectLst/>
                          <a:latin typeface="Arial" panose="020B0604020202020204" pitchFamily="34" charset="0"/>
                          <a:ea typeface="宋体" panose="02010600030101010101" pitchFamily="2" charset="-122"/>
                        </a:rPr>
                        <a:t>范围</a:t>
                      </a: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lvl1pPr>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rgbClr val="000000"/>
                          </a:solidFill>
                          <a:effectLst/>
                          <a:latin typeface="Arial" panose="020B0604020202020204" pitchFamily="34" charset="0"/>
                          <a:ea typeface="宋体" panose="02010600030101010101" pitchFamily="2" charset="-122"/>
                        </a:rPr>
                        <a:t>类型</a:t>
                      </a: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2304502114"/>
                  </a:ext>
                </a:extLst>
              </a:tr>
              <a:tr h="519113">
                <a:tc>
                  <a:txBody>
                    <a:bodyPr/>
                    <a:lstStyle>
                      <a:lvl1pPr>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rPr>
                        <a:t>0~2</a:t>
                      </a:r>
                      <a:r>
                        <a:rPr kumimoji="0" lang="en-US" altLang="zh-CN" sz="2800" b="0" i="0" u="none" strike="noStrike" cap="none" normalizeH="0" baseline="30000">
                          <a:ln>
                            <a:noFill/>
                          </a:ln>
                          <a:solidFill>
                            <a:srgbClr val="000000"/>
                          </a:solidFill>
                          <a:effectLst/>
                          <a:latin typeface="Arial" panose="020B0604020202020204" pitchFamily="34" charset="0"/>
                          <a:ea typeface="宋体" panose="02010600030101010101" pitchFamily="2" charset="-122"/>
                        </a:rPr>
                        <a:t>31</a:t>
                      </a:r>
                      <a:r>
                        <a:rPr kumimoji="0" lang="en-US"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lvl1pPr>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rPr>
                        <a:t>int</a:t>
                      </a:r>
                      <a:endParaRPr kumimoji="0" lang="zh-CN" altLang="en-US" sz="2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3231627456"/>
                  </a:ext>
                </a:extLst>
              </a:tr>
              <a:tr h="371475">
                <a:tc>
                  <a:txBody>
                    <a:bodyPr/>
                    <a:lstStyle>
                      <a:lvl1pPr>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r>
                        <a:rPr kumimoji="0" lang="en-US" altLang="zh-CN" sz="2800" b="0" i="0" u="none" strike="noStrike" cap="none" normalizeH="0" baseline="30000">
                          <a:ln>
                            <a:noFill/>
                          </a:ln>
                          <a:solidFill>
                            <a:srgbClr val="000000"/>
                          </a:solidFill>
                          <a:effectLst/>
                          <a:latin typeface="Arial" panose="020B0604020202020204" pitchFamily="34" charset="0"/>
                          <a:ea typeface="宋体" panose="02010600030101010101" pitchFamily="2" charset="-122"/>
                        </a:rPr>
                        <a:t>31</a:t>
                      </a:r>
                      <a:r>
                        <a:rPr kumimoji="0" lang="en-US"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r>
                        <a:rPr kumimoji="0" lang="en-US" altLang="zh-CN" sz="2800" b="0" i="0" u="none" strike="noStrike" cap="none" normalizeH="0" baseline="30000">
                          <a:ln>
                            <a:noFill/>
                          </a:ln>
                          <a:solidFill>
                            <a:srgbClr val="000000"/>
                          </a:solidFill>
                          <a:effectLst/>
                          <a:latin typeface="Arial" panose="020B0604020202020204" pitchFamily="34" charset="0"/>
                          <a:ea typeface="宋体" panose="02010600030101010101" pitchFamily="2" charset="-122"/>
                        </a:rPr>
                        <a:t>63</a:t>
                      </a:r>
                      <a:r>
                        <a:rPr kumimoji="0" lang="en-US"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lvl1pPr>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rPr>
                        <a:t>long long</a:t>
                      </a:r>
                      <a:endParaRPr kumimoji="0" lang="zh-CN" altLang="en-US" sz="2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3755258463"/>
                  </a:ext>
                </a:extLst>
              </a:tr>
              <a:tr h="371475">
                <a:tc>
                  <a:txBody>
                    <a:bodyPr/>
                    <a:lstStyle>
                      <a:lvl1pPr>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r>
                        <a:rPr kumimoji="0" lang="en-US" altLang="zh-CN" sz="2800" b="0" i="0" u="none" strike="noStrike" cap="none" normalizeH="0" baseline="30000">
                          <a:ln>
                            <a:noFill/>
                          </a:ln>
                          <a:solidFill>
                            <a:srgbClr val="000000"/>
                          </a:solidFill>
                          <a:effectLst/>
                          <a:latin typeface="Arial" panose="020B0604020202020204" pitchFamily="34" charset="0"/>
                          <a:ea typeface="宋体" panose="02010600030101010101" pitchFamily="2" charset="-122"/>
                        </a:rPr>
                        <a:t>63</a:t>
                      </a:r>
                      <a:r>
                        <a:rPr kumimoji="0" lang="en-US"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r>
                        <a:rPr kumimoji="0" lang="en-US" altLang="zh-CN" sz="2800" b="0" i="0" u="none" strike="noStrike" cap="none" normalizeH="0" baseline="30000">
                          <a:ln>
                            <a:noFill/>
                          </a:ln>
                          <a:solidFill>
                            <a:srgbClr val="000000"/>
                          </a:solidFill>
                          <a:effectLst/>
                          <a:latin typeface="Arial" panose="020B0604020202020204" pitchFamily="34" charset="0"/>
                          <a:ea typeface="宋体" panose="02010600030101010101" pitchFamily="2" charset="-122"/>
                        </a:rPr>
                        <a:t>64</a:t>
                      </a:r>
                      <a:r>
                        <a:rPr kumimoji="0" lang="en-US"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lvl1pPr>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rPr>
                        <a:t>unsigned long long</a:t>
                      </a:r>
                      <a:endParaRPr kumimoji="0" lang="zh-CN" altLang="en-US" sz="2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2611171157"/>
                  </a:ext>
                </a:extLst>
              </a:tr>
            </a:tbl>
          </a:graphicData>
        </a:graphic>
      </p:graphicFrame>
      <p:sp>
        <p:nvSpPr>
          <p:cNvPr id="708657" name="Line 49">
            <a:extLst>
              <a:ext uri="{FF2B5EF4-FFF2-40B4-BE49-F238E27FC236}">
                <a16:creationId xmlns:a16="http://schemas.microsoft.com/office/drawing/2014/main" id="{76A4ADBD-3D04-416A-894F-BC27F5A7C676}"/>
              </a:ext>
            </a:extLst>
          </p:cNvPr>
          <p:cNvSpPr>
            <a:spLocks noChangeShapeType="1"/>
          </p:cNvSpPr>
          <p:nvPr/>
        </p:nvSpPr>
        <p:spPr bwMode="auto">
          <a:xfrm>
            <a:off x="1511300" y="1179513"/>
            <a:ext cx="0" cy="202406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08658" name="Line 50">
            <a:extLst>
              <a:ext uri="{FF2B5EF4-FFF2-40B4-BE49-F238E27FC236}">
                <a16:creationId xmlns:a16="http://schemas.microsoft.com/office/drawing/2014/main" id="{3C5243C7-D2D2-4AFE-AF3E-44DD1AA3206E}"/>
              </a:ext>
            </a:extLst>
          </p:cNvPr>
          <p:cNvSpPr>
            <a:spLocks noChangeShapeType="1"/>
          </p:cNvSpPr>
          <p:nvPr/>
        </p:nvSpPr>
        <p:spPr bwMode="auto">
          <a:xfrm>
            <a:off x="1511300" y="4238625"/>
            <a:ext cx="1588" cy="202565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a:extLst>
              <a:ext uri="{FF2B5EF4-FFF2-40B4-BE49-F238E27FC236}">
                <a16:creationId xmlns:a16="http://schemas.microsoft.com/office/drawing/2014/main" id="{252A3DA8-E105-4C36-85A0-D67BEC5527F3}"/>
              </a:ext>
            </a:extLst>
          </p:cNvPr>
          <p:cNvSpPr>
            <a:spLocks noGrp="1" noChangeArrowheads="1"/>
          </p:cNvSpPr>
          <p:nvPr>
            <p:ph type="title"/>
          </p:nvPr>
        </p:nvSpPr>
        <p:spPr>
          <a:xfrm>
            <a:off x="457200" y="98425"/>
            <a:ext cx="8229600" cy="561975"/>
          </a:xfrm>
        </p:spPr>
        <p:txBody>
          <a:bodyPr/>
          <a:lstStyle/>
          <a:p>
            <a:r>
              <a:rPr lang="zh-CN" altLang="en-US" sz="3600"/>
              <a:t>回顾：计算机中数据的存储</a:t>
            </a:r>
          </a:p>
        </p:txBody>
      </p:sp>
      <p:sp>
        <p:nvSpPr>
          <p:cNvPr id="600067" name="Rectangle 3">
            <a:extLst>
              <a:ext uri="{FF2B5EF4-FFF2-40B4-BE49-F238E27FC236}">
                <a16:creationId xmlns:a16="http://schemas.microsoft.com/office/drawing/2014/main" id="{B0AEAF75-ED8F-4159-B7B2-3C42E14B23AC}"/>
              </a:ext>
            </a:extLst>
          </p:cNvPr>
          <p:cNvSpPr>
            <a:spLocks noGrp="1" noChangeArrowheads="1"/>
          </p:cNvSpPr>
          <p:nvPr>
            <p:ph type="body" idx="1"/>
          </p:nvPr>
        </p:nvSpPr>
        <p:spPr/>
        <p:txBody>
          <a:bodyPr/>
          <a:lstStyle/>
          <a:p>
            <a:r>
              <a:rPr lang="zh-CN" altLang="en-US">
                <a:ea typeface="微软雅黑" panose="020B0503020204020204" pitchFamily="34" charset="-122"/>
              </a:rPr>
              <a:t>计算机中的数据存放在哪里？</a:t>
            </a:r>
          </a:p>
        </p:txBody>
      </p:sp>
      <p:pic>
        <p:nvPicPr>
          <p:cNvPr id="600069" name="Picture 5">
            <a:extLst>
              <a:ext uri="{FF2B5EF4-FFF2-40B4-BE49-F238E27FC236}">
                <a16:creationId xmlns:a16="http://schemas.microsoft.com/office/drawing/2014/main" id="{99A0D9F8-5706-4817-9015-4E59B4CC01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358900"/>
            <a:ext cx="8529638" cy="5084763"/>
          </a:xfrm>
          <a:prstGeom prst="rect">
            <a:avLst/>
          </a:prstGeom>
          <a:noFill/>
          <a:extLst>
            <a:ext uri="{909E8E84-426E-40DD-AFC4-6F175D3DCCD1}">
              <a14:hiddenFill xmlns:a14="http://schemas.microsoft.com/office/drawing/2010/main">
                <a:solidFill>
                  <a:srgbClr val="FFFFFF"/>
                </a:solidFill>
              </a14:hiddenFill>
            </a:ext>
          </a:extLst>
        </p:spPr>
      </p:pic>
      <p:sp>
        <p:nvSpPr>
          <p:cNvPr id="600070" name="Rectangle 6">
            <a:extLst>
              <a:ext uri="{FF2B5EF4-FFF2-40B4-BE49-F238E27FC236}">
                <a16:creationId xmlns:a16="http://schemas.microsoft.com/office/drawing/2014/main" id="{A0317BC3-228E-40A1-B5E5-8E0D4E097C6A}"/>
              </a:ext>
            </a:extLst>
          </p:cNvPr>
          <p:cNvSpPr>
            <a:spLocks noChangeArrowheads="1"/>
          </p:cNvSpPr>
          <p:nvPr/>
        </p:nvSpPr>
        <p:spPr bwMode="auto">
          <a:xfrm>
            <a:off x="1827213" y="1989138"/>
            <a:ext cx="674687" cy="674687"/>
          </a:xfrm>
          <a:prstGeom prst="rect">
            <a:avLst/>
          </a:prstGeom>
          <a:solidFill>
            <a:srgbClr val="FF0000">
              <a:alpha val="27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0071" name="Rectangle 7">
            <a:extLst>
              <a:ext uri="{FF2B5EF4-FFF2-40B4-BE49-F238E27FC236}">
                <a16:creationId xmlns:a16="http://schemas.microsoft.com/office/drawing/2014/main" id="{BAA1C8E4-3823-4AF7-8276-1AA4F4D9ABB6}"/>
              </a:ext>
            </a:extLst>
          </p:cNvPr>
          <p:cNvSpPr>
            <a:spLocks noChangeArrowheads="1"/>
          </p:cNvSpPr>
          <p:nvPr/>
        </p:nvSpPr>
        <p:spPr bwMode="auto">
          <a:xfrm>
            <a:off x="6777038" y="2979738"/>
            <a:ext cx="944562" cy="763587"/>
          </a:xfrm>
          <a:prstGeom prst="rect">
            <a:avLst/>
          </a:prstGeom>
          <a:solidFill>
            <a:srgbClr val="FF0000">
              <a:alpha val="27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00074" name="Group 10">
            <a:extLst>
              <a:ext uri="{FF2B5EF4-FFF2-40B4-BE49-F238E27FC236}">
                <a16:creationId xmlns:a16="http://schemas.microsoft.com/office/drawing/2014/main" id="{ADE07121-C0DA-40A1-B29E-7438A26F28D9}"/>
              </a:ext>
            </a:extLst>
          </p:cNvPr>
          <p:cNvGrpSpPr>
            <a:grpSpLocks/>
          </p:cNvGrpSpPr>
          <p:nvPr/>
        </p:nvGrpSpPr>
        <p:grpSpPr bwMode="auto">
          <a:xfrm>
            <a:off x="2546350" y="1358900"/>
            <a:ext cx="3870325" cy="701675"/>
            <a:chOff x="1604" y="856"/>
            <a:chExt cx="2438" cy="442"/>
          </a:xfrm>
        </p:grpSpPr>
        <p:sp>
          <p:nvSpPr>
            <p:cNvPr id="600072" name="Text Box 8">
              <a:extLst>
                <a:ext uri="{FF2B5EF4-FFF2-40B4-BE49-F238E27FC236}">
                  <a16:creationId xmlns:a16="http://schemas.microsoft.com/office/drawing/2014/main" id="{8DB4E30B-B9CD-4506-9BE6-A4087FBCA7A9}"/>
                </a:ext>
              </a:extLst>
            </p:cNvPr>
            <p:cNvSpPr txBox="1">
              <a:spLocks noChangeArrowheads="1"/>
            </p:cNvSpPr>
            <p:nvPr/>
          </p:nvSpPr>
          <p:spPr bwMode="auto">
            <a:xfrm>
              <a:off x="2398" y="856"/>
              <a:ext cx="16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000">
                  <a:solidFill>
                    <a:srgbClr val="FF0000"/>
                  </a:solidFill>
                </a:rPr>
                <a:t>寄存器文件</a:t>
              </a:r>
            </a:p>
            <a:p>
              <a:pPr eaLnBrk="1" hangingPunct="1"/>
              <a:r>
                <a:rPr lang="zh-CN" altLang="en-US" sz="2000">
                  <a:solidFill>
                    <a:srgbClr val="FF0000"/>
                  </a:solidFill>
                </a:rPr>
                <a:t>通用寄存器组</a:t>
              </a:r>
              <a:r>
                <a:rPr lang="en-US" altLang="zh-CN" sz="2000">
                  <a:solidFill>
                    <a:srgbClr val="FF0000"/>
                  </a:solidFill>
                </a:rPr>
                <a:t>GPRs</a:t>
              </a:r>
            </a:p>
          </p:txBody>
        </p:sp>
        <p:sp>
          <p:nvSpPr>
            <p:cNvPr id="600073" name="Line 9">
              <a:extLst>
                <a:ext uri="{FF2B5EF4-FFF2-40B4-BE49-F238E27FC236}">
                  <a16:creationId xmlns:a16="http://schemas.microsoft.com/office/drawing/2014/main" id="{4CE38204-8968-4958-A396-8DF3A18DE707}"/>
                </a:ext>
              </a:extLst>
            </p:cNvPr>
            <p:cNvSpPr>
              <a:spLocks noChangeShapeType="1"/>
            </p:cNvSpPr>
            <p:nvPr/>
          </p:nvSpPr>
          <p:spPr bwMode="auto">
            <a:xfrm flipH="1">
              <a:off x="1604" y="1054"/>
              <a:ext cx="822" cy="22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00078" name="Group 14">
            <a:extLst>
              <a:ext uri="{FF2B5EF4-FFF2-40B4-BE49-F238E27FC236}">
                <a16:creationId xmlns:a16="http://schemas.microsoft.com/office/drawing/2014/main" id="{21F06C81-9BE5-4B93-A29E-3128B3135B56}"/>
              </a:ext>
            </a:extLst>
          </p:cNvPr>
          <p:cNvGrpSpPr>
            <a:grpSpLocks/>
          </p:cNvGrpSpPr>
          <p:nvPr/>
        </p:nvGrpSpPr>
        <p:grpSpPr bwMode="auto">
          <a:xfrm>
            <a:off x="7046913" y="2124075"/>
            <a:ext cx="1350962" cy="809625"/>
            <a:chOff x="4439" y="1338"/>
            <a:chExt cx="851" cy="510"/>
          </a:xfrm>
        </p:grpSpPr>
        <p:sp>
          <p:nvSpPr>
            <p:cNvPr id="600076" name="Text Box 12">
              <a:extLst>
                <a:ext uri="{FF2B5EF4-FFF2-40B4-BE49-F238E27FC236}">
                  <a16:creationId xmlns:a16="http://schemas.microsoft.com/office/drawing/2014/main" id="{0FF03864-54DD-40C8-9B6A-E2E04EAF0CAD}"/>
                </a:ext>
              </a:extLst>
            </p:cNvPr>
            <p:cNvSpPr txBox="1">
              <a:spLocks noChangeArrowheads="1"/>
            </p:cNvSpPr>
            <p:nvPr/>
          </p:nvSpPr>
          <p:spPr bwMode="auto">
            <a:xfrm>
              <a:off x="4439" y="1338"/>
              <a:ext cx="85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000">
                  <a:solidFill>
                    <a:srgbClr val="FF0000"/>
                  </a:solidFill>
                </a:rPr>
                <a:t>存储器</a:t>
              </a:r>
            </a:p>
          </p:txBody>
        </p:sp>
        <p:sp>
          <p:nvSpPr>
            <p:cNvPr id="600077" name="Line 13">
              <a:extLst>
                <a:ext uri="{FF2B5EF4-FFF2-40B4-BE49-F238E27FC236}">
                  <a16:creationId xmlns:a16="http://schemas.microsoft.com/office/drawing/2014/main" id="{DA88933F-242C-4CDB-AA59-9D8F8836DDD1}"/>
                </a:ext>
              </a:extLst>
            </p:cNvPr>
            <p:cNvSpPr>
              <a:spLocks noChangeShapeType="1"/>
            </p:cNvSpPr>
            <p:nvPr/>
          </p:nvSpPr>
          <p:spPr bwMode="auto">
            <a:xfrm flipH="1">
              <a:off x="4638" y="1565"/>
              <a:ext cx="156" cy="283"/>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00079" name="Text Box 15">
            <a:extLst>
              <a:ext uri="{FF2B5EF4-FFF2-40B4-BE49-F238E27FC236}">
                <a16:creationId xmlns:a16="http://schemas.microsoft.com/office/drawing/2014/main" id="{83DFF59A-587B-43D4-B3E2-9194E0C4D7CB}"/>
              </a:ext>
            </a:extLst>
          </p:cNvPr>
          <p:cNvSpPr txBox="1">
            <a:spLocks noChangeArrowheads="1"/>
          </p:cNvSpPr>
          <p:nvPr/>
        </p:nvSpPr>
        <p:spPr bwMode="auto">
          <a:xfrm>
            <a:off x="431800" y="4103688"/>
            <a:ext cx="8505825" cy="24399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200">
                <a:latin typeface="Arial" panose="020B0604020202020204" pitchFamily="34" charset="0"/>
              </a:rPr>
              <a:t>指令中需给出的信息：</a:t>
            </a:r>
          </a:p>
          <a:p>
            <a:pPr eaLnBrk="1" hangingPunct="1">
              <a:spcBef>
                <a:spcPct val="50000"/>
              </a:spcBef>
            </a:pPr>
            <a:r>
              <a:rPr lang="zh-CN" altLang="en-US" sz="2200">
                <a:solidFill>
                  <a:srgbClr val="3333CC"/>
                </a:solidFill>
                <a:latin typeface="Arial" panose="020B0604020202020204" pitchFamily="34" charset="0"/>
              </a:rPr>
              <a:t>操作性质（操作码）</a:t>
            </a:r>
          </a:p>
          <a:p>
            <a:pPr eaLnBrk="1" hangingPunct="1">
              <a:spcBef>
                <a:spcPct val="50000"/>
              </a:spcBef>
            </a:pPr>
            <a:r>
              <a:rPr lang="zh-CN" altLang="en-US" sz="2200">
                <a:solidFill>
                  <a:srgbClr val="3333CC"/>
                </a:solidFill>
                <a:latin typeface="Arial" panose="020B0604020202020204" pitchFamily="34" charset="0"/>
              </a:rPr>
              <a:t>源操作数</a:t>
            </a:r>
            <a:r>
              <a:rPr lang="en-US" altLang="zh-CN" sz="2200">
                <a:solidFill>
                  <a:srgbClr val="3333CC"/>
                </a:solidFill>
                <a:latin typeface="Arial" panose="020B0604020202020204" pitchFamily="34" charset="0"/>
              </a:rPr>
              <a:t>1 </a:t>
            </a:r>
            <a:r>
              <a:rPr lang="zh-CN" altLang="en-US" sz="2200">
                <a:latin typeface="Arial" panose="020B0604020202020204" pitchFamily="34" charset="0"/>
              </a:rPr>
              <a:t>或</a:t>
            </a:r>
            <a:r>
              <a:rPr lang="en-US" altLang="zh-CN" sz="2200">
                <a:latin typeface="Arial" panose="020B0604020202020204" pitchFamily="34" charset="0"/>
              </a:rPr>
              <a:t>/</a:t>
            </a:r>
            <a:r>
              <a:rPr lang="zh-CN" altLang="en-US" sz="2200">
                <a:latin typeface="Arial" panose="020B0604020202020204" pitchFamily="34" charset="0"/>
              </a:rPr>
              <a:t>和</a:t>
            </a:r>
            <a:r>
              <a:rPr lang="zh-CN" altLang="en-US" sz="2200">
                <a:solidFill>
                  <a:srgbClr val="3333CC"/>
                </a:solidFill>
                <a:latin typeface="Arial" panose="020B0604020202020204" pitchFamily="34" charset="0"/>
              </a:rPr>
              <a:t> 源操作数</a:t>
            </a:r>
            <a:r>
              <a:rPr lang="en-US" altLang="zh-CN" sz="2200">
                <a:solidFill>
                  <a:srgbClr val="3333CC"/>
                </a:solidFill>
                <a:latin typeface="Arial" panose="020B0604020202020204" pitchFamily="34" charset="0"/>
              </a:rPr>
              <a:t>2   </a:t>
            </a:r>
            <a:r>
              <a:rPr lang="en-US" altLang="zh-CN" sz="2200">
                <a:solidFill>
                  <a:srgbClr val="007635"/>
                </a:solidFill>
                <a:latin typeface="Arial" panose="020B0604020202020204" pitchFamily="34" charset="0"/>
              </a:rPr>
              <a:t> </a:t>
            </a:r>
            <a:r>
              <a:rPr lang="zh-CN" altLang="en-US" sz="2200">
                <a:solidFill>
                  <a:srgbClr val="007635"/>
                </a:solidFill>
                <a:latin typeface="Arial" panose="020B0604020202020204" pitchFamily="34" charset="0"/>
              </a:rPr>
              <a:t>（立即数、寄存器编号、</a:t>
            </a:r>
            <a:r>
              <a:rPr lang="zh-CN" altLang="en-US" sz="2200">
                <a:solidFill>
                  <a:srgbClr val="FF3300"/>
                </a:solidFill>
                <a:latin typeface="Arial" panose="020B0604020202020204" pitchFamily="34" charset="0"/>
              </a:rPr>
              <a:t>存储地址</a:t>
            </a:r>
            <a:r>
              <a:rPr lang="zh-CN" altLang="en-US" sz="2200">
                <a:solidFill>
                  <a:srgbClr val="007635"/>
                </a:solidFill>
                <a:latin typeface="Arial" panose="020B0604020202020204" pitchFamily="34" charset="0"/>
              </a:rPr>
              <a:t>）</a:t>
            </a:r>
          </a:p>
          <a:p>
            <a:pPr eaLnBrk="1" hangingPunct="1">
              <a:spcBef>
                <a:spcPct val="50000"/>
              </a:spcBef>
            </a:pPr>
            <a:r>
              <a:rPr lang="zh-CN" altLang="en-US" sz="2200">
                <a:solidFill>
                  <a:srgbClr val="3333CC"/>
                </a:solidFill>
                <a:latin typeface="Arial" panose="020B0604020202020204" pitchFamily="34" charset="0"/>
              </a:rPr>
              <a:t>目的操作数地址   </a:t>
            </a:r>
            <a:r>
              <a:rPr lang="zh-CN" altLang="en-US" sz="2200">
                <a:solidFill>
                  <a:srgbClr val="007635"/>
                </a:solidFill>
                <a:latin typeface="Arial" panose="020B0604020202020204" pitchFamily="34" charset="0"/>
              </a:rPr>
              <a:t>（寄存器编号、</a:t>
            </a:r>
            <a:r>
              <a:rPr lang="zh-CN" altLang="en-US" sz="2200">
                <a:solidFill>
                  <a:srgbClr val="FF3300"/>
                </a:solidFill>
                <a:latin typeface="Arial" panose="020B0604020202020204" pitchFamily="34" charset="0"/>
              </a:rPr>
              <a:t>存储地址</a:t>
            </a:r>
            <a:r>
              <a:rPr lang="zh-CN" altLang="en-US" sz="2200">
                <a:solidFill>
                  <a:srgbClr val="007635"/>
                </a:solidFill>
                <a:latin typeface="Arial" panose="020B0604020202020204" pitchFamily="34" charset="0"/>
              </a:rPr>
              <a:t>）</a:t>
            </a:r>
          </a:p>
          <a:p>
            <a:pPr eaLnBrk="1" hangingPunct="1">
              <a:spcBef>
                <a:spcPct val="50000"/>
              </a:spcBef>
            </a:pPr>
            <a:r>
              <a:rPr lang="zh-CN" altLang="en-US" sz="2200">
                <a:latin typeface="Arial" panose="020B0604020202020204" pitchFamily="34" charset="0"/>
              </a:rPr>
              <a:t>存储地址的描述与</a:t>
            </a:r>
            <a:r>
              <a:rPr lang="zh-CN" altLang="en-US" sz="2200">
                <a:solidFill>
                  <a:srgbClr val="CC3300"/>
                </a:solidFill>
                <a:latin typeface="Arial" panose="020B0604020202020204" pitchFamily="34" charset="0"/>
              </a:rPr>
              <a:t>操作数的数据结构</a:t>
            </a:r>
            <a:r>
              <a:rPr lang="zh-CN" altLang="en-US" sz="2200">
                <a:latin typeface="Arial" panose="020B0604020202020204" pitchFamily="34" charset="0"/>
              </a:rPr>
              <a:t>有关！</a:t>
            </a:r>
          </a:p>
        </p:txBody>
      </p:sp>
      <p:grpSp>
        <p:nvGrpSpPr>
          <p:cNvPr id="600083" name="Group 19">
            <a:extLst>
              <a:ext uri="{FF2B5EF4-FFF2-40B4-BE49-F238E27FC236}">
                <a16:creationId xmlns:a16="http://schemas.microsoft.com/office/drawing/2014/main" id="{A0CF20F3-1D9F-45FE-BC5A-31E0294EE75A}"/>
              </a:ext>
            </a:extLst>
          </p:cNvPr>
          <p:cNvGrpSpPr>
            <a:grpSpLocks/>
          </p:cNvGrpSpPr>
          <p:nvPr/>
        </p:nvGrpSpPr>
        <p:grpSpPr bwMode="auto">
          <a:xfrm>
            <a:off x="5292725" y="954088"/>
            <a:ext cx="3554413" cy="1169987"/>
            <a:chOff x="3334" y="601"/>
            <a:chExt cx="2239" cy="737"/>
          </a:xfrm>
        </p:grpSpPr>
        <p:sp>
          <p:nvSpPr>
            <p:cNvPr id="600080" name="Text Box 16">
              <a:extLst>
                <a:ext uri="{FF2B5EF4-FFF2-40B4-BE49-F238E27FC236}">
                  <a16:creationId xmlns:a16="http://schemas.microsoft.com/office/drawing/2014/main" id="{DA3D27EE-EB0D-47BB-ACC8-AC052F7A4FBC}"/>
                </a:ext>
              </a:extLst>
            </p:cNvPr>
            <p:cNvSpPr txBox="1">
              <a:spLocks noChangeArrowheads="1"/>
            </p:cNvSpPr>
            <p:nvPr/>
          </p:nvSpPr>
          <p:spPr bwMode="auto">
            <a:xfrm>
              <a:off x="3475" y="601"/>
              <a:ext cx="2098" cy="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solidFill>
                    <a:srgbClr val="007635"/>
                  </a:solidFill>
                </a:rPr>
                <a:t>相当于宿舍书架</a:t>
              </a:r>
            </a:p>
            <a:p>
              <a:pPr eaLnBrk="1" hangingPunct="1">
                <a:spcBef>
                  <a:spcPct val="50000"/>
                </a:spcBef>
              </a:pPr>
              <a:r>
                <a:rPr lang="zh-CN" altLang="en-US">
                  <a:solidFill>
                    <a:srgbClr val="007635"/>
                  </a:solidFill>
                </a:rPr>
                <a:t>                相当于图书馆书架</a:t>
              </a:r>
            </a:p>
          </p:txBody>
        </p:sp>
        <p:sp>
          <p:nvSpPr>
            <p:cNvPr id="600081" name="Line 17">
              <a:extLst>
                <a:ext uri="{FF2B5EF4-FFF2-40B4-BE49-F238E27FC236}">
                  <a16:creationId xmlns:a16="http://schemas.microsoft.com/office/drawing/2014/main" id="{04BB885A-FCA8-4317-9EB5-DFB8ADAFDFC5}"/>
                </a:ext>
              </a:extLst>
            </p:cNvPr>
            <p:cNvSpPr>
              <a:spLocks noChangeShapeType="1"/>
            </p:cNvSpPr>
            <p:nvPr/>
          </p:nvSpPr>
          <p:spPr bwMode="auto">
            <a:xfrm flipH="1">
              <a:off x="3334" y="799"/>
              <a:ext cx="396" cy="227"/>
            </a:xfrm>
            <a:prstGeom prst="line">
              <a:avLst/>
            </a:prstGeom>
            <a:noFill/>
            <a:ln w="38100">
              <a:solidFill>
                <a:srgbClr val="00763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0082" name="Line 18">
              <a:extLst>
                <a:ext uri="{FF2B5EF4-FFF2-40B4-BE49-F238E27FC236}">
                  <a16:creationId xmlns:a16="http://schemas.microsoft.com/office/drawing/2014/main" id="{0B4A10D4-E7E5-4500-BC33-AD1D543813F3}"/>
                </a:ext>
              </a:extLst>
            </p:cNvPr>
            <p:cNvSpPr>
              <a:spLocks noChangeShapeType="1"/>
            </p:cNvSpPr>
            <p:nvPr/>
          </p:nvSpPr>
          <p:spPr bwMode="auto">
            <a:xfrm flipH="1">
              <a:off x="4808" y="1083"/>
              <a:ext cx="283" cy="255"/>
            </a:xfrm>
            <a:prstGeom prst="line">
              <a:avLst/>
            </a:prstGeom>
            <a:noFill/>
            <a:ln w="38100">
              <a:solidFill>
                <a:srgbClr val="00763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0074"/>
                                        </p:tgtEl>
                                        <p:attrNameLst>
                                          <p:attrName>style.visibility</p:attrName>
                                        </p:attrNameLst>
                                      </p:cBhvr>
                                      <p:to>
                                        <p:strVal val="visible"/>
                                      </p:to>
                                    </p:set>
                                    <p:animEffect transition="in" filter="blinds(horizontal)">
                                      <p:cBhvr>
                                        <p:cTn id="7" dur="500"/>
                                        <p:tgtEl>
                                          <p:spTgt spid="6000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00078"/>
                                        </p:tgtEl>
                                        <p:attrNameLst>
                                          <p:attrName>style.visibility</p:attrName>
                                        </p:attrNameLst>
                                      </p:cBhvr>
                                      <p:to>
                                        <p:strVal val="visible"/>
                                      </p:to>
                                    </p:set>
                                    <p:animEffect transition="in" filter="blinds(horizontal)">
                                      <p:cBhvr>
                                        <p:cTn id="12" dur="500"/>
                                        <p:tgtEl>
                                          <p:spTgt spid="6000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0079"/>
                                        </p:tgtEl>
                                        <p:attrNameLst>
                                          <p:attrName>style.visibility</p:attrName>
                                        </p:attrNameLst>
                                      </p:cBhvr>
                                      <p:to>
                                        <p:strVal val="visible"/>
                                      </p:to>
                                    </p:set>
                                    <p:animEffect transition="in" filter="blinds(horizontal)">
                                      <p:cBhvr>
                                        <p:cTn id="17" dur="500"/>
                                        <p:tgtEl>
                                          <p:spTgt spid="6000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00083"/>
                                        </p:tgtEl>
                                        <p:attrNameLst>
                                          <p:attrName>style.visibility</p:attrName>
                                        </p:attrNameLst>
                                      </p:cBhvr>
                                      <p:to>
                                        <p:strVal val="visible"/>
                                      </p:to>
                                    </p:set>
                                    <p:animEffect transition="in" filter="blinds(horizontal)">
                                      <p:cBhvr>
                                        <p:cTn id="22" dur="500"/>
                                        <p:tgtEl>
                                          <p:spTgt spid="600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7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2145" name="Group 33">
            <a:extLst>
              <a:ext uri="{FF2B5EF4-FFF2-40B4-BE49-F238E27FC236}">
                <a16:creationId xmlns:a16="http://schemas.microsoft.com/office/drawing/2014/main" id="{2527F8AF-C765-4714-BF4B-766EB14A57B3}"/>
              </a:ext>
            </a:extLst>
          </p:cNvPr>
          <p:cNvGrpSpPr>
            <a:grpSpLocks/>
          </p:cNvGrpSpPr>
          <p:nvPr/>
        </p:nvGrpSpPr>
        <p:grpSpPr bwMode="auto">
          <a:xfrm>
            <a:off x="1511300" y="2619375"/>
            <a:ext cx="6751638" cy="3016250"/>
            <a:chOff x="1689" y="1054"/>
            <a:chExt cx="4253" cy="1900"/>
          </a:xfrm>
        </p:grpSpPr>
        <p:sp>
          <p:nvSpPr>
            <p:cNvPr id="602117" name="Rectangle 4">
              <a:extLst>
                <a:ext uri="{FF2B5EF4-FFF2-40B4-BE49-F238E27FC236}">
                  <a16:creationId xmlns:a16="http://schemas.microsoft.com/office/drawing/2014/main" id="{D551823A-F2BB-41A7-AE87-BAC31BAE6C03}"/>
                </a:ext>
              </a:extLst>
            </p:cNvPr>
            <p:cNvSpPr>
              <a:spLocks noChangeArrowheads="1"/>
            </p:cNvSpPr>
            <p:nvPr/>
          </p:nvSpPr>
          <p:spPr bwMode="auto">
            <a:xfrm>
              <a:off x="3626" y="2064"/>
              <a:ext cx="272"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2000"/>
                </a:lnSpc>
              </a:pPr>
              <a:r>
                <a:rPr lang="en-US" altLang="zh-CN"/>
                <a:t>I/O</a:t>
              </a:r>
            </a:p>
          </p:txBody>
        </p:sp>
        <p:sp>
          <p:nvSpPr>
            <p:cNvPr id="602118" name="Rectangle 5">
              <a:extLst>
                <a:ext uri="{FF2B5EF4-FFF2-40B4-BE49-F238E27FC236}">
                  <a16:creationId xmlns:a16="http://schemas.microsoft.com/office/drawing/2014/main" id="{6243993C-2A67-46B2-94E4-C0ACE752A781}"/>
                </a:ext>
              </a:extLst>
            </p:cNvPr>
            <p:cNvSpPr>
              <a:spLocks noChangeArrowheads="1"/>
            </p:cNvSpPr>
            <p:nvPr/>
          </p:nvSpPr>
          <p:spPr bwMode="auto">
            <a:xfrm>
              <a:off x="2280" y="2762"/>
              <a:ext cx="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400" b="0">
                <a:latin typeface="Times New Roman" panose="02020603050405020304" pitchFamily="18" charset="0"/>
              </a:endParaRPr>
            </a:p>
          </p:txBody>
        </p:sp>
        <p:sp>
          <p:nvSpPr>
            <p:cNvPr id="602119" name="Rectangle 6">
              <a:extLst>
                <a:ext uri="{FF2B5EF4-FFF2-40B4-BE49-F238E27FC236}">
                  <a16:creationId xmlns:a16="http://schemas.microsoft.com/office/drawing/2014/main" id="{0DD03A08-E22E-4312-8881-861E53435D41}"/>
                </a:ext>
              </a:extLst>
            </p:cNvPr>
            <p:cNvSpPr>
              <a:spLocks noChangeArrowheads="1"/>
            </p:cNvSpPr>
            <p:nvPr/>
          </p:nvSpPr>
          <p:spPr bwMode="auto">
            <a:xfrm>
              <a:off x="2080" y="2054"/>
              <a:ext cx="384"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2000"/>
                </a:lnSpc>
              </a:pPr>
              <a:r>
                <a:rPr lang="en-US" altLang="zh-CN"/>
                <a:t>CPU</a:t>
              </a:r>
            </a:p>
          </p:txBody>
        </p:sp>
        <p:sp>
          <p:nvSpPr>
            <p:cNvPr id="602120" name="Rectangle 7">
              <a:extLst>
                <a:ext uri="{FF2B5EF4-FFF2-40B4-BE49-F238E27FC236}">
                  <a16:creationId xmlns:a16="http://schemas.microsoft.com/office/drawing/2014/main" id="{E2348FB1-4D86-4A13-BCEC-B3083DDDD3FB}"/>
                </a:ext>
              </a:extLst>
            </p:cNvPr>
            <p:cNvSpPr>
              <a:spLocks noChangeArrowheads="1"/>
            </p:cNvSpPr>
            <p:nvPr/>
          </p:nvSpPr>
          <p:spPr bwMode="auto">
            <a:xfrm>
              <a:off x="2060" y="2041"/>
              <a:ext cx="1960" cy="2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400" b="0">
                <a:latin typeface="Times New Roman" panose="02020603050405020304" pitchFamily="18" charset="0"/>
              </a:endParaRPr>
            </a:p>
          </p:txBody>
        </p:sp>
        <p:sp>
          <p:nvSpPr>
            <p:cNvPr id="602121" name="Line 8">
              <a:extLst>
                <a:ext uri="{FF2B5EF4-FFF2-40B4-BE49-F238E27FC236}">
                  <a16:creationId xmlns:a16="http://schemas.microsoft.com/office/drawing/2014/main" id="{BECEA0CE-9F6D-47FE-AACB-1A19709BB4E1}"/>
                </a:ext>
              </a:extLst>
            </p:cNvPr>
            <p:cNvSpPr>
              <a:spLocks noChangeShapeType="1"/>
            </p:cNvSpPr>
            <p:nvPr/>
          </p:nvSpPr>
          <p:spPr bwMode="auto">
            <a:xfrm>
              <a:off x="3469" y="2041"/>
              <a:ext cx="0" cy="2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2122" name="Rectangle 9">
              <a:extLst>
                <a:ext uri="{FF2B5EF4-FFF2-40B4-BE49-F238E27FC236}">
                  <a16:creationId xmlns:a16="http://schemas.microsoft.com/office/drawing/2014/main" id="{33F041F7-E8CB-4159-9896-5A7F7153AAE0}"/>
                </a:ext>
              </a:extLst>
            </p:cNvPr>
            <p:cNvSpPr>
              <a:spLocks noChangeArrowheads="1"/>
            </p:cNvSpPr>
            <p:nvPr/>
          </p:nvSpPr>
          <p:spPr bwMode="auto">
            <a:xfrm>
              <a:off x="2300" y="1519"/>
              <a:ext cx="704"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2000"/>
                </a:lnSpc>
              </a:pPr>
              <a:r>
                <a:rPr lang="en-US" altLang="zh-CN"/>
                <a:t>Compiler</a:t>
              </a:r>
            </a:p>
          </p:txBody>
        </p:sp>
        <p:sp>
          <p:nvSpPr>
            <p:cNvPr id="602123" name="Rectangle 10">
              <a:extLst>
                <a:ext uri="{FF2B5EF4-FFF2-40B4-BE49-F238E27FC236}">
                  <a16:creationId xmlns:a16="http://schemas.microsoft.com/office/drawing/2014/main" id="{B282F946-2932-419C-BF0A-012FA5AA63EC}"/>
                </a:ext>
              </a:extLst>
            </p:cNvPr>
            <p:cNvSpPr>
              <a:spLocks noChangeArrowheads="1"/>
            </p:cNvSpPr>
            <p:nvPr/>
          </p:nvSpPr>
          <p:spPr bwMode="auto">
            <a:xfrm>
              <a:off x="2299" y="1553"/>
              <a:ext cx="712" cy="17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400" b="0">
                <a:latin typeface="Times New Roman" panose="02020603050405020304" pitchFamily="18" charset="0"/>
              </a:endParaRPr>
            </a:p>
          </p:txBody>
        </p:sp>
        <p:sp>
          <p:nvSpPr>
            <p:cNvPr id="602124" name="Rectangle 11">
              <a:extLst>
                <a:ext uri="{FF2B5EF4-FFF2-40B4-BE49-F238E27FC236}">
                  <a16:creationId xmlns:a16="http://schemas.microsoft.com/office/drawing/2014/main" id="{743BF169-4E61-428F-8761-C1FDF1E281C4}"/>
                </a:ext>
              </a:extLst>
            </p:cNvPr>
            <p:cNvSpPr>
              <a:spLocks noChangeArrowheads="1"/>
            </p:cNvSpPr>
            <p:nvPr/>
          </p:nvSpPr>
          <p:spPr bwMode="auto">
            <a:xfrm>
              <a:off x="3032" y="1460"/>
              <a:ext cx="7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2000"/>
                </a:lnSpc>
              </a:pPr>
              <a:r>
                <a:rPr lang="en-US" altLang="zh-CN"/>
                <a:t>Operating</a:t>
              </a:r>
            </a:p>
          </p:txBody>
        </p:sp>
        <p:sp>
          <p:nvSpPr>
            <p:cNvPr id="602125" name="Rectangle 12">
              <a:extLst>
                <a:ext uri="{FF2B5EF4-FFF2-40B4-BE49-F238E27FC236}">
                  <a16:creationId xmlns:a16="http://schemas.microsoft.com/office/drawing/2014/main" id="{014BFEDD-F509-4A74-A5C7-21E3DB900059}"/>
                </a:ext>
              </a:extLst>
            </p:cNvPr>
            <p:cNvSpPr>
              <a:spLocks noChangeArrowheads="1"/>
            </p:cNvSpPr>
            <p:nvPr/>
          </p:nvSpPr>
          <p:spPr bwMode="auto">
            <a:xfrm>
              <a:off x="3208" y="1635"/>
              <a:ext cx="592"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2000"/>
                </a:lnSpc>
              </a:pPr>
              <a:r>
                <a:rPr lang="en-US" altLang="zh-CN"/>
                <a:t>System</a:t>
              </a:r>
            </a:p>
          </p:txBody>
        </p:sp>
        <p:sp>
          <p:nvSpPr>
            <p:cNvPr id="602126" name="Line 13">
              <a:extLst>
                <a:ext uri="{FF2B5EF4-FFF2-40B4-BE49-F238E27FC236}">
                  <a16:creationId xmlns:a16="http://schemas.microsoft.com/office/drawing/2014/main" id="{EF48F912-C3D0-4254-BA16-A964B215E344}"/>
                </a:ext>
              </a:extLst>
            </p:cNvPr>
            <p:cNvSpPr>
              <a:spLocks noChangeShapeType="1"/>
            </p:cNvSpPr>
            <p:nvPr/>
          </p:nvSpPr>
          <p:spPr bwMode="auto">
            <a:xfrm flipV="1">
              <a:off x="2720" y="1395"/>
              <a:ext cx="0" cy="17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2127" name="Line 14">
              <a:extLst>
                <a:ext uri="{FF2B5EF4-FFF2-40B4-BE49-F238E27FC236}">
                  <a16:creationId xmlns:a16="http://schemas.microsoft.com/office/drawing/2014/main" id="{B4E8FBAC-36DF-4774-AC32-05DA704B4EA5}"/>
                </a:ext>
              </a:extLst>
            </p:cNvPr>
            <p:cNvSpPr>
              <a:spLocks noChangeShapeType="1"/>
            </p:cNvSpPr>
            <p:nvPr/>
          </p:nvSpPr>
          <p:spPr bwMode="auto">
            <a:xfrm>
              <a:off x="2724" y="1399"/>
              <a:ext cx="11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2128" name="Line 15">
              <a:extLst>
                <a:ext uri="{FF2B5EF4-FFF2-40B4-BE49-F238E27FC236}">
                  <a16:creationId xmlns:a16="http://schemas.microsoft.com/office/drawing/2014/main" id="{FB6580D7-4C4E-46AF-90FA-5F7BD3F03458}"/>
                </a:ext>
              </a:extLst>
            </p:cNvPr>
            <p:cNvSpPr>
              <a:spLocks noChangeShapeType="1"/>
            </p:cNvSpPr>
            <p:nvPr/>
          </p:nvSpPr>
          <p:spPr bwMode="auto">
            <a:xfrm>
              <a:off x="3912" y="1403"/>
              <a:ext cx="0" cy="51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2129" name="Rectangle 16">
              <a:extLst>
                <a:ext uri="{FF2B5EF4-FFF2-40B4-BE49-F238E27FC236}">
                  <a16:creationId xmlns:a16="http://schemas.microsoft.com/office/drawing/2014/main" id="{8F6DF7B5-A12C-4AE1-AFF0-EC6A2FBCE34C}"/>
                </a:ext>
              </a:extLst>
            </p:cNvPr>
            <p:cNvSpPr>
              <a:spLocks noChangeArrowheads="1"/>
            </p:cNvSpPr>
            <p:nvPr/>
          </p:nvSpPr>
          <p:spPr bwMode="auto">
            <a:xfrm>
              <a:off x="2171" y="1113"/>
              <a:ext cx="864"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2000"/>
                </a:lnSpc>
              </a:pPr>
              <a:r>
                <a:rPr lang="en-US" altLang="zh-CN"/>
                <a:t>Application</a:t>
              </a:r>
            </a:p>
          </p:txBody>
        </p:sp>
        <p:sp>
          <p:nvSpPr>
            <p:cNvPr id="602130" name="Line 17">
              <a:extLst>
                <a:ext uri="{FF2B5EF4-FFF2-40B4-BE49-F238E27FC236}">
                  <a16:creationId xmlns:a16="http://schemas.microsoft.com/office/drawing/2014/main" id="{707D3D05-968D-4A2E-8F4F-F4F1D71CB3BB}"/>
                </a:ext>
              </a:extLst>
            </p:cNvPr>
            <p:cNvSpPr>
              <a:spLocks noChangeShapeType="1"/>
            </p:cNvSpPr>
            <p:nvPr/>
          </p:nvSpPr>
          <p:spPr bwMode="auto">
            <a:xfrm flipV="1">
              <a:off x="2024" y="1054"/>
              <a:ext cx="0" cy="86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2131" name="Line 18">
              <a:extLst>
                <a:ext uri="{FF2B5EF4-FFF2-40B4-BE49-F238E27FC236}">
                  <a16:creationId xmlns:a16="http://schemas.microsoft.com/office/drawing/2014/main" id="{0BF08F84-8D35-499D-BABB-4AD8BFD4E24D}"/>
                </a:ext>
              </a:extLst>
            </p:cNvPr>
            <p:cNvSpPr>
              <a:spLocks noChangeShapeType="1"/>
            </p:cNvSpPr>
            <p:nvPr/>
          </p:nvSpPr>
          <p:spPr bwMode="auto">
            <a:xfrm>
              <a:off x="2044" y="1063"/>
              <a:ext cx="17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2132" name="Line 19">
              <a:extLst>
                <a:ext uri="{FF2B5EF4-FFF2-40B4-BE49-F238E27FC236}">
                  <a16:creationId xmlns:a16="http://schemas.microsoft.com/office/drawing/2014/main" id="{2894EBA4-0EF3-438F-9C17-6E365231356D}"/>
                </a:ext>
              </a:extLst>
            </p:cNvPr>
            <p:cNvSpPr>
              <a:spLocks noChangeShapeType="1"/>
            </p:cNvSpPr>
            <p:nvPr/>
          </p:nvSpPr>
          <p:spPr bwMode="auto">
            <a:xfrm>
              <a:off x="3752" y="1063"/>
              <a:ext cx="0" cy="34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2133" name="Rectangle 20">
              <a:extLst>
                <a:ext uri="{FF2B5EF4-FFF2-40B4-BE49-F238E27FC236}">
                  <a16:creationId xmlns:a16="http://schemas.microsoft.com/office/drawing/2014/main" id="{D8C4935E-2491-4EF1-ADDC-85A2ACD1A11F}"/>
                </a:ext>
              </a:extLst>
            </p:cNvPr>
            <p:cNvSpPr>
              <a:spLocks noChangeArrowheads="1"/>
            </p:cNvSpPr>
            <p:nvPr/>
          </p:nvSpPr>
          <p:spPr bwMode="auto">
            <a:xfrm>
              <a:off x="2456" y="2351"/>
              <a:ext cx="104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lIns="63500" tIns="25400" rIns="63500" bIns="254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2000"/>
                </a:lnSpc>
              </a:pPr>
              <a:r>
                <a:rPr lang="en-US" altLang="zh-CN"/>
                <a:t>Digital Design</a:t>
              </a:r>
            </a:p>
          </p:txBody>
        </p:sp>
        <p:sp>
          <p:nvSpPr>
            <p:cNvPr id="602134" name="Rectangle 21">
              <a:extLst>
                <a:ext uri="{FF2B5EF4-FFF2-40B4-BE49-F238E27FC236}">
                  <a16:creationId xmlns:a16="http://schemas.microsoft.com/office/drawing/2014/main" id="{52290619-7640-4C97-B063-2C973C6FE8F2}"/>
                </a:ext>
              </a:extLst>
            </p:cNvPr>
            <p:cNvSpPr>
              <a:spLocks noChangeArrowheads="1"/>
            </p:cNvSpPr>
            <p:nvPr/>
          </p:nvSpPr>
          <p:spPr bwMode="auto">
            <a:xfrm>
              <a:off x="2164" y="2303"/>
              <a:ext cx="1672" cy="2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400" b="0">
                <a:latin typeface="Times New Roman" panose="02020603050405020304" pitchFamily="18" charset="0"/>
              </a:endParaRPr>
            </a:p>
          </p:txBody>
        </p:sp>
        <p:sp>
          <p:nvSpPr>
            <p:cNvPr id="602135" name="Rectangle 22">
              <a:extLst>
                <a:ext uri="{FF2B5EF4-FFF2-40B4-BE49-F238E27FC236}">
                  <a16:creationId xmlns:a16="http://schemas.microsoft.com/office/drawing/2014/main" id="{7CA9A3D1-575C-40CE-9D81-D3CBD59E23F1}"/>
                </a:ext>
              </a:extLst>
            </p:cNvPr>
            <p:cNvSpPr>
              <a:spLocks noChangeArrowheads="1"/>
            </p:cNvSpPr>
            <p:nvPr/>
          </p:nvSpPr>
          <p:spPr bwMode="auto">
            <a:xfrm>
              <a:off x="2320" y="2605"/>
              <a:ext cx="105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lIns="63500" tIns="25400" rIns="63500" bIns="254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2000"/>
                </a:lnSpc>
              </a:pPr>
              <a:r>
                <a:rPr lang="en-US" altLang="zh-CN"/>
                <a:t>Circuit Design</a:t>
              </a:r>
            </a:p>
          </p:txBody>
        </p:sp>
        <p:sp>
          <p:nvSpPr>
            <p:cNvPr id="602136" name="Rectangle 23">
              <a:extLst>
                <a:ext uri="{FF2B5EF4-FFF2-40B4-BE49-F238E27FC236}">
                  <a16:creationId xmlns:a16="http://schemas.microsoft.com/office/drawing/2014/main" id="{6CB9CB54-8E9B-416C-A83C-80D9874F233B}"/>
                </a:ext>
              </a:extLst>
            </p:cNvPr>
            <p:cNvSpPr>
              <a:spLocks noChangeArrowheads="1"/>
            </p:cNvSpPr>
            <p:nvPr/>
          </p:nvSpPr>
          <p:spPr bwMode="auto">
            <a:xfrm>
              <a:off x="2260" y="2539"/>
              <a:ext cx="1416" cy="27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400" b="0">
                <a:latin typeface="Times New Roman" panose="02020603050405020304" pitchFamily="18" charset="0"/>
              </a:endParaRPr>
            </a:p>
          </p:txBody>
        </p:sp>
        <p:sp>
          <p:nvSpPr>
            <p:cNvPr id="602137" name="Rectangle 25" descr="50%">
              <a:extLst>
                <a:ext uri="{FF2B5EF4-FFF2-40B4-BE49-F238E27FC236}">
                  <a16:creationId xmlns:a16="http://schemas.microsoft.com/office/drawing/2014/main" id="{7A932971-CF5F-48F6-ABB7-8FD8BAD8BA46}"/>
                </a:ext>
              </a:extLst>
            </p:cNvPr>
            <p:cNvSpPr>
              <a:spLocks noChangeArrowheads="1"/>
            </p:cNvSpPr>
            <p:nvPr/>
          </p:nvSpPr>
          <p:spPr bwMode="auto">
            <a:xfrm>
              <a:off x="1892" y="1928"/>
              <a:ext cx="2472" cy="96"/>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400" b="0">
                <a:latin typeface="Times New Roman" panose="02020603050405020304" pitchFamily="18" charset="0"/>
              </a:endParaRPr>
            </a:p>
          </p:txBody>
        </p:sp>
        <p:sp>
          <p:nvSpPr>
            <p:cNvPr id="602138" name="Rectangle 26">
              <a:extLst>
                <a:ext uri="{FF2B5EF4-FFF2-40B4-BE49-F238E27FC236}">
                  <a16:creationId xmlns:a16="http://schemas.microsoft.com/office/drawing/2014/main" id="{9B45C003-3EAC-4D16-AD2F-2F9D9D35F92C}"/>
                </a:ext>
              </a:extLst>
            </p:cNvPr>
            <p:cNvSpPr>
              <a:spLocks noChangeArrowheads="1"/>
            </p:cNvSpPr>
            <p:nvPr/>
          </p:nvSpPr>
          <p:spPr bwMode="auto">
            <a:xfrm>
              <a:off x="4392" y="1818"/>
              <a:ext cx="108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a:t>Instruction Set</a:t>
              </a:r>
            </a:p>
            <a:p>
              <a:pPr>
                <a:lnSpc>
                  <a:spcPct val="85000"/>
                </a:lnSpc>
              </a:pPr>
              <a:r>
                <a:rPr lang="en-US" altLang="zh-CN"/>
                <a:t> Architecture</a:t>
              </a:r>
            </a:p>
          </p:txBody>
        </p:sp>
        <p:sp>
          <p:nvSpPr>
            <p:cNvPr id="602139" name="Rectangle 37">
              <a:extLst>
                <a:ext uri="{FF2B5EF4-FFF2-40B4-BE49-F238E27FC236}">
                  <a16:creationId xmlns:a16="http://schemas.microsoft.com/office/drawing/2014/main" id="{69D880BF-758A-4AC3-A894-350CBB8DD4FC}"/>
                </a:ext>
              </a:extLst>
            </p:cNvPr>
            <p:cNvSpPr>
              <a:spLocks noChangeArrowheads="1"/>
            </p:cNvSpPr>
            <p:nvPr/>
          </p:nvSpPr>
          <p:spPr bwMode="auto">
            <a:xfrm>
              <a:off x="2889" y="2063"/>
              <a:ext cx="32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2000"/>
                </a:lnSpc>
              </a:pPr>
              <a:r>
                <a:rPr lang="en-US" altLang="zh-CN"/>
                <a:t>MM</a:t>
              </a:r>
            </a:p>
          </p:txBody>
        </p:sp>
        <p:sp>
          <p:nvSpPr>
            <p:cNvPr id="602140" name="Line 38">
              <a:extLst>
                <a:ext uri="{FF2B5EF4-FFF2-40B4-BE49-F238E27FC236}">
                  <a16:creationId xmlns:a16="http://schemas.microsoft.com/office/drawing/2014/main" id="{9E376410-7E34-48D4-8543-5150FB526110}"/>
                </a:ext>
              </a:extLst>
            </p:cNvPr>
            <p:cNvSpPr>
              <a:spLocks noChangeShapeType="1"/>
            </p:cNvSpPr>
            <p:nvPr/>
          </p:nvSpPr>
          <p:spPr bwMode="auto">
            <a:xfrm>
              <a:off x="2654" y="2040"/>
              <a:ext cx="0" cy="2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45" name="Oval 1029">
              <a:extLst>
                <a:ext uri="{FF2B5EF4-FFF2-40B4-BE49-F238E27FC236}">
                  <a16:creationId xmlns:a16="http://schemas.microsoft.com/office/drawing/2014/main" id="{A7BDBD3A-E3EA-4B9B-9E29-E11BDD9159B3}"/>
                </a:ext>
              </a:extLst>
            </p:cNvPr>
            <p:cNvSpPr>
              <a:spLocks noChangeArrowheads="1"/>
            </p:cNvSpPr>
            <p:nvPr/>
          </p:nvSpPr>
          <p:spPr bwMode="auto">
            <a:xfrm>
              <a:off x="1689" y="1706"/>
              <a:ext cx="4253" cy="677"/>
            </a:xfrm>
            <a:prstGeom prst="ellipse">
              <a:avLst/>
            </a:prstGeom>
            <a:solidFill>
              <a:schemeClr val="hlink">
                <a:alpha val="7843"/>
              </a:schemeClr>
            </a:solidFill>
            <a:ln w="28575">
              <a:solidFill>
                <a:schemeClr val="hlink"/>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400" b="0">
                <a:latin typeface="Times New Roman" panose="02020603050405020304" pitchFamily="18" charset="0"/>
              </a:endParaRPr>
            </a:p>
          </p:txBody>
        </p:sp>
        <p:sp>
          <p:nvSpPr>
            <p:cNvPr id="602142" name="Rectangle 1031">
              <a:extLst>
                <a:ext uri="{FF2B5EF4-FFF2-40B4-BE49-F238E27FC236}">
                  <a16:creationId xmlns:a16="http://schemas.microsoft.com/office/drawing/2014/main" id="{71A535EE-ACE6-4911-A8B7-804EFEB91BEC}"/>
                </a:ext>
              </a:extLst>
            </p:cNvPr>
            <p:cNvSpPr>
              <a:spLocks noChangeArrowheads="1"/>
            </p:cNvSpPr>
            <p:nvPr/>
          </p:nvSpPr>
          <p:spPr bwMode="auto">
            <a:xfrm>
              <a:off x="2271" y="1708"/>
              <a:ext cx="864"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2000"/>
                </a:lnSpc>
              </a:pPr>
              <a:r>
                <a:rPr lang="en-US" altLang="zh-CN"/>
                <a:t>Assembler</a:t>
              </a:r>
            </a:p>
          </p:txBody>
        </p:sp>
        <p:sp>
          <p:nvSpPr>
            <p:cNvPr id="602143" name="Rectangle 1032">
              <a:extLst>
                <a:ext uri="{FF2B5EF4-FFF2-40B4-BE49-F238E27FC236}">
                  <a16:creationId xmlns:a16="http://schemas.microsoft.com/office/drawing/2014/main" id="{3937C65E-11E1-443B-83F0-B51C7F60A4D2}"/>
                </a:ext>
              </a:extLst>
            </p:cNvPr>
            <p:cNvSpPr>
              <a:spLocks noChangeArrowheads="1"/>
            </p:cNvSpPr>
            <p:nvPr/>
          </p:nvSpPr>
          <p:spPr bwMode="auto">
            <a:xfrm>
              <a:off x="2182" y="1731"/>
              <a:ext cx="883" cy="1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400" b="0">
                <a:latin typeface="Times New Roman" panose="02020603050405020304" pitchFamily="18" charset="0"/>
              </a:endParaRPr>
            </a:p>
          </p:txBody>
        </p:sp>
      </p:grpSp>
      <p:sp>
        <p:nvSpPr>
          <p:cNvPr id="602114" name="Rectangle 2">
            <a:extLst>
              <a:ext uri="{FF2B5EF4-FFF2-40B4-BE49-F238E27FC236}">
                <a16:creationId xmlns:a16="http://schemas.microsoft.com/office/drawing/2014/main" id="{68701CD4-0000-44D3-B3C0-D11ECB230175}"/>
              </a:ext>
            </a:extLst>
          </p:cNvPr>
          <p:cNvSpPr>
            <a:spLocks noGrp="1" noChangeArrowheads="1"/>
          </p:cNvSpPr>
          <p:nvPr>
            <p:ph type="title"/>
          </p:nvPr>
        </p:nvSpPr>
        <p:spPr>
          <a:xfrm>
            <a:off x="457200" y="98425"/>
            <a:ext cx="8229600" cy="561975"/>
          </a:xfrm>
        </p:spPr>
        <p:txBody>
          <a:bodyPr/>
          <a:lstStyle/>
          <a:p>
            <a:r>
              <a:rPr lang="zh-CN" altLang="en-US" sz="3600"/>
              <a:t>回顾：指令集体系结构</a:t>
            </a:r>
            <a:r>
              <a:rPr lang="en-US" altLang="zh-CN" sz="3600"/>
              <a:t>ISA</a:t>
            </a:r>
            <a:endParaRPr lang="zh-CN" altLang="en-US" sz="3600"/>
          </a:p>
        </p:txBody>
      </p:sp>
      <p:sp>
        <p:nvSpPr>
          <p:cNvPr id="602115" name="Rectangle 3">
            <a:extLst>
              <a:ext uri="{FF2B5EF4-FFF2-40B4-BE49-F238E27FC236}">
                <a16:creationId xmlns:a16="http://schemas.microsoft.com/office/drawing/2014/main" id="{B82715B4-91E8-46BD-91C7-A4B8BF3D868E}"/>
              </a:ext>
            </a:extLst>
          </p:cNvPr>
          <p:cNvSpPr>
            <a:spLocks noGrp="1" noChangeArrowheads="1"/>
          </p:cNvSpPr>
          <p:nvPr>
            <p:ph type="body" idx="1"/>
          </p:nvPr>
        </p:nvSpPr>
        <p:spPr>
          <a:xfrm>
            <a:off x="161925" y="728663"/>
            <a:ext cx="8370888" cy="2520950"/>
          </a:xfrm>
        </p:spPr>
        <p:txBody>
          <a:bodyPr/>
          <a:lstStyle/>
          <a:p>
            <a:r>
              <a:rPr lang="en-US" altLang="zh-CN" sz="2300">
                <a:latin typeface="微软雅黑" panose="020B0503020204020204" pitchFamily="34" charset="-122"/>
                <a:ea typeface="微软雅黑" panose="020B0503020204020204" pitchFamily="34" charset="-122"/>
              </a:rPr>
              <a:t>ISA</a:t>
            </a:r>
            <a:r>
              <a:rPr lang="zh-CN" altLang="en-US" sz="2300">
                <a:latin typeface="微软雅黑" panose="020B0503020204020204" pitchFamily="34" charset="-122"/>
                <a:ea typeface="微软雅黑" panose="020B0503020204020204" pitchFamily="34" charset="-122"/>
              </a:rPr>
              <a:t>（</a:t>
            </a:r>
            <a:r>
              <a:rPr lang="en-US" altLang="zh-CN" sz="2300">
                <a:latin typeface="微软雅黑" panose="020B0503020204020204" pitchFamily="34" charset="-122"/>
                <a:ea typeface="微软雅黑" panose="020B0503020204020204" pitchFamily="34" charset="-122"/>
              </a:rPr>
              <a:t>Instruction Set Architecture</a:t>
            </a:r>
            <a:r>
              <a:rPr lang="zh-CN" altLang="en-US" sz="2300">
                <a:latin typeface="微软雅黑" panose="020B0503020204020204" pitchFamily="34" charset="-122"/>
                <a:ea typeface="微软雅黑" panose="020B0503020204020204" pitchFamily="34" charset="-122"/>
              </a:rPr>
              <a:t>）位于软件和硬件之间</a:t>
            </a:r>
          </a:p>
          <a:p>
            <a:r>
              <a:rPr lang="zh-CN" altLang="en-US" sz="2300">
                <a:latin typeface="微软雅黑" panose="020B0503020204020204" pitchFamily="34" charset="-122"/>
                <a:ea typeface="微软雅黑" panose="020B0503020204020204" pitchFamily="34" charset="-122"/>
              </a:rPr>
              <a:t>硬件的功能通过</a:t>
            </a:r>
            <a:r>
              <a:rPr lang="en-US" altLang="zh-CN" sz="2300">
                <a:latin typeface="微软雅黑" panose="020B0503020204020204" pitchFamily="34" charset="-122"/>
                <a:ea typeface="微软雅黑" panose="020B0503020204020204" pitchFamily="34" charset="-122"/>
              </a:rPr>
              <a:t>ISA</a:t>
            </a:r>
            <a:r>
              <a:rPr lang="zh-CN" altLang="en-US" sz="2300">
                <a:latin typeface="微软雅黑" panose="020B0503020204020204" pitchFamily="34" charset="-122"/>
                <a:ea typeface="微软雅黑" panose="020B0503020204020204" pitchFamily="34" charset="-122"/>
              </a:rPr>
              <a:t>提供出来</a:t>
            </a:r>
          </a:p>
          <a:p>
            <a:r>
              <a:rPr lang="zh-CN" altLang="en-US" sz="2300">
                <a:latin typeface="微软雅黑" panose="020B0503020204020204" pitchFamily="34" charset="-122"/>
                <a:ea typeface="微软雅黑" panose="020B0503020204020204" pitchFamily="34" charset="-122"/>
              </a:rPr>
              <a:t>软件通过</a:t>
            </a:r>
            <a:r>
              <a:rPr lang="en-US" altLang="zh-CN" sz="2300">
                <a:latin typeface="微软雅黑" panose="020B0503020204020204" pitchFamily="34" charset="-122"/>
                <a:ea typeface="微软雅黑" panose="020B0503020204020204" pitchFamily="34" charset="-122"/>
              </a:rPr>
              <a:t>ISA</a:t>
            </a:r>
            <a:r>
              <a:rPr lang="zh-CN" altLang="en-US" sz="2300">
                <a:latin typeface="微软雅黑" panose="020B0503020204020204" pitchFamily="34" charset="-122"/>
                <a:ea typeface="微软雅黑" panose="020B0503020204020204" pitchFamily="34" charset="-122"/>
              </a:rPr>
              <a:t>规定的</a:t>
            </a:r>
            <a:r>
              <a:rPr lang="en-US" altLang="zh-CN" sz="2300">
                <a:solidFill>
                  <a:srgbClr val="CC3300"/>
                </a:solidFill>
                <a:latin typeface="微软雅黑" panose="020B0503020204020204" pitchFamily="34" charset="-122"/>
                <a:ea typeface="微软雅黑" panose="020B0503020204020204" pitchFamily="34" charset="-122"/>
              </a:rPr>
              <a:t>”</a:t>
            </a:r>
            <a:r>
              <a:rPr lang="zh-CN" altLang="en-US" sz="2300">
                <a:solidFill>
                  <a:srgbClr val="CC3300"/>
                </a:solidFill>
                <a:latin typeface="微软雅黑" panose="020B0503020204020204" pitchFamily="34" charset="-122"/>
                <a:ea typeface="微软雅黑" panose="020B0503020204020204" pitchFamily="34" charset="-122"/>
              </a:rPr>
              <a:t>指令</a:t>
            </a:r>
            <a:r>
              <a:rPr lang="en-US" altLang="zh-CN" sz="2300">
                <a:solidFill>
                  <a:srgbClr val="CC3300"/>
                </a:solidFill>
                <a:latin typeface="微软雅黑" panose="020B0503020204020204" pitchFamily="34" charset="-122"/>
                <a:ea typeface="微软雅黑" panose="020B0503020204020204" pitchFamily="34" charset="-122"/>
              </a:rPr>
              <a:t>”</a:t>
            </a:r>
            <a:r>
              <a:rPr lang="zh-CN" altLang="en-US" sz="2300">
                <a:latin typeface="微软雅黑" panose="020B0503020204020204" pitchFamily="34" charset="-122"/>
                <a:ea typeface="微软雅黑" panose="020B0503020204020204" pitchFamily="34" charset="-122"/>
              </a:rPr>
              <a:t>使用硬件</a:t>
            </a:r>
          </a:p>
        </p:txBody>
      </p:sp>
      <p:sp>
        <p:nvSpPr>
          <p:cNvPr id="602144" name="Rectangle 32">
            <a:extLst>
              <a:ext uri="{FF2B5EF4-FFF2-40B4-BE49-F238E27FC236}">
                <a16:creationId xmlns:a16="http://schemas.microsoft.com/office/drawing/2014/main" id="{327BE2AA-E6AF-4B53-BBBB-3F466803BC3F}"/>
              </a:ext>
            </a:extLst>
          </p:cNvPr>
          <p:cNvSpPr>
            <a:spLocks noChangeArrowheads="1"/>
          </p:cNvSpPr>
          <p:nvPr/>
        </p:nvSpPr>
        <p:spPr bwMode="auto">
          <a:xfrm>
            <a:off x="161925" y="2168525"/>
            <a:ext cx="8802688" cy="44084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r>
              <a:rPr lang="en-US" altLang="zh-CN" sz="2300">
                <a:latin typeface="微软雅黑" panose="020B0503020204020204" pitchFamily="34" charset="-122"/>
                <a:ea typeface="微软雅黑" panose="020B0503020204020204" pitchFamily="34" charset="-122"/>
              </a:rPr>
              <a:t>ISA</a:t>
            </a:r>
            <a:r>
              <a:rPr lang="zh-CN" altLang="en-US" sz="2300">
                <a:latin typeface="微软雅黑" panose="020B0503020204020204" pitchFamily="34" charset="-122"/>
                <a:ea typeface="微软雅黑" panose="020B0503020204020204" pitchFamily="34" charset="-122"/>
              </a:rPr>
              <a:t>规定了：</a:t>
            </a:r>
          </a:p>
          <a:p>
            <a:pPr lvl="1"/>
            <a:r>
              <a:rPr lang="zh-CN" altLang="en-US">
                <a:ea typeface="微软雅黑" panose="020B0503020204020204" pitchFamily="34" charset="-122"/>
              </a:rPr>
              <a:t>可执行的指令的集合，包括</a:t>
            </a:r>
            <a:r>
              <a:rPr lang="zh-CN" altLang="en-US">
                <a:solidFill>
                  <a:srgbClr val="CC3300"/>
                </a:solidFill>
                <a:ea typeface="微软雅黑" panose="020B0503020204020204" pitchFamily="34" charset="-122"/>
              </a:rPr>
              <a:t>指令格式</a:t>
            </a:r>
            <a:r>
              <a:rPr lang="zh-CN" altLang="en-US">
                <a:ea typeface="微软雅黑" panose="020B0503020204020204" pitchFamily="34" charset="-122"/>
              </a:rPr>
              <a:t>、</a:t>
            </a:r>
            <a:r>
              <a:rPr lang="zh-CN" altLang="en-US">
                <a:solidFill>
                  <a:srgbClr val="CC3300"/>
                </a:solidFill>
                <a:ea typeface="微软雅黑" panose="020B0503020204020204" pitchFamily="34" charset="-122"/>
              </a:rPr>
              <a:t>操作种类</a:t>
            </a:r>
            <a:r>
              <a:rPr lang="zh-CN" altLang="en-US">
                <a:ea typeface="微软雅黑" panose="020B0503020204020204" pitchFamily="34" charset="-122"/>
              </a:rPr>
              <a:t>以及每种操作对应的操作数的相应规定；</a:t>
            </a:r>
          </a:p>
          <a:p>
            <a:pPr lvl="1"/>
            <a:r>
              <a:rPr lang="zh-CN" altLang="en-US">
                <a:ea typeface="微软雅黑" panose="020B0503020204020204" pitchFamily="34" charset="-122"/>
              </a:rPr>
              <a:t>指令可以接受的</a:t>
            </a:r>
            <a:r>
              <a:rPr lang="zh-CN" altLang="en-US">
                <a:solidFill>
                  <a:srgbClr val="CC3300"/>
                </a:solidFill>
                <a:ea typeface="微软雅黑" panose="020B0503020204020204" pitchFamily="34" charset="-122"/>
              </a:rPr>
              <a:t>操作数的类型</a:t>
            </a:r>
            <a:r>
              <a:rPr lang="zh-CN" altLang="en-US">
                <a:ea typeface="微软雅黑" panose="020B0503020204020204" pitchFamily="34" charset="-122"/>
              </a:rPr>
              <a:t>；</a:t>
            </a:r>
          </a:p>
          <a:p>
            <a:pPr lvl="1"/>
            <a:r>
              <a:rPr lang="zh-CN" altLang="en-US">
                <a:ea typeface="微软雅黑" panose="020B0503020204020204" pitchFamily="34" charset="-122"/>
              </a:rPr>
              <a:t>操作数所能存放的寄存器组的结构，包括每个</a:t>
            </a:r>
            <a:r>
              <a:rPr lang="zh-CN" altLang="en-US">
                <a:solidFill>
                  <a:srgbClr val="CC3300"/>
                </a:solidFill>
                <a:ea typeface="微软雅黑" panose="020B0503020204020204" pitchFamily="34" charset="-122"/>
              </a:rPr>
              <a:t>寄存器的名称、编号、长度和用途</a:t>
            </a:r>
            <a:r>
              <a:rPr lang="zh-CN" altLang="en-US">
                <a:ea typeface="微软雅黑" panose="020B0503020204020204" pitchFamily="34" charset="-122"/>
              </a:rPr>
              <a:t>；</a:t>
            </a:r>
          </a:p>
          <a:p>
            <a:pPr lvl="1"/>
            <a:r>
              <a:rPr lang="zh-CN" altLang="en-US">
                <a:ea typeface="微软雅黑" panose="020B0503020204020204" pitchFamily="34" charset="-122"/>
              </a:rPr>
              <a:t>操作数所能存放的</a:t>
            </a:r>
            <a:r>
              <a:rPr lang="zh-CN" altLang="en-US">
                <a:solidFill>
                  <a:srgbClr val="CC3300"/>
                </a:solidFill>
                <a:ea typeface="微软雅黑" panose="020B0503020204020204" pitchFamily="34" charset="-122"/>
              </a:rPr>
              <a:t>存储空间的大小和编址方式</a:t>
            </a:r>
            <a:r>
              <a:rPr lang="zh-CN" altLang="en-US">
                <a:ea typeface="微软雅黑" panose="020B0503020204020204" pitchFamily="34" charset="-122"/>
              </a:rPr>
              <a:t>；</a:t>
            </a:r>
          </a:p>
          <a:p>
            <a:pPr lvl="1"/>
            <a:r>
              <a:rPr lang="zh-CN" altLang="en-US">
                <a:ea typeface="微软雅黑" panose="020B0503020204020204" pitchFamily="34" charset="-122"/>
              </a:rPr>
              <a:t>操作数在存储空间存放时按照</a:t>
            </a:r>
            <a:r>
              <a:rPr lang="zh-CN" altLang="en-US">
                <a:solidFill>
                  <a:srgbClr val="CC3300"/>
                </a:solidFill>
                <a:ea typeface="微软雅黑" panose="020B0503020204020204" pitchFamily="34" charset="-122"/>
              </a:rPr>
              <a:t>大端还是小端方式存放</a:t>
            </a:r>
            <a:r>
              <a:rPr lang="zh-CN" altLang="en-US">
                <a:ea typeface="微软雅黑" panose="020B0503020204020204" pitchFamily="34" charset="-122"/>
              </a:rPr>
              <a:t>；</a:t>
            </a:r>
          </a:p>
          <a:p>
            <a:pPr lvl="1"/>
            <a:r>
              <a:rPr lang="zh-CN" altLang="en-US">
                <a:ea typeface="微软雅黑" panose="020B0503020204020204" pitchFamily="34" charset="-122"/>
              </a:rPr>
              <a:t>指令获取操作数的方式，即</a:t>
            </a:r>
            <a:r>
              <a:rPr lang="zh-CN" altLang="en-US">
                <a:solidFill>
                  <a:srgbClr val="CC3300"/>
                </a:solidFill>
                <a:ea typeface="微软雅黑" panose="020B0503020204020204" pitchFamily="34" charset="-122"/>
              </a:rPr>
              <a:t>寻址方式</a:t>
            </a:r>
            <a:r>
              <a:rPr lang="zh-CN" altLang="en-US">
                <a:ea typeface="微软雅黑" panose="020B0503020204020204" pitchFamily="34" charset="-122"/>
              </a:rPr>
              <a:t>；</a:t>
            </a:r>
          </a:p>
          <a:p>
            <a:pPr lvl="1"/>
            <a:r>
              <a:rPr lang="zh-CN" altLang="en-US">
                <a:ea typeface="微软雅黑" panose="020B0503020204020204" pitchFamily="34" charset="-122"/>
              </a:rPr>
              <a:t>指令执行过程的控制方式，包括</a:t>
            </a:r>
            <a:r>
              <a:rPr lang="zh-CN" altLang="en-US">
                <a:solidFill>
                  <a:srgbClr val="CC3300"/>
                </a:solidFill>
                <a:ea typeface="微软雅黑" panose="020B0503020204020204" pitchFamily="34" charset="-122"/>
              </a:rPr>
              <a:t>程序计数器</a:t>
            </a:r>
            <a:r>
              <a:rPr lang="zh-CN" altLang="en-US">
                <a:ea typeface="微软雅黑" panose="020B0503020204020204" pitchFamily="34" charset="-122"/>
              </a:rPr>
              <a:t>、</a:t>
            </a:r>
            <a:r>
              <a:rPr lang="zh-CN" altLang="en-US">
                <a:solidFill>
                  <a:srgbClr val="CC3300"/>
                </a:solidFill>
                <a:ea typeface="微软雅黑" panose="020B0503020204020204" pitchFamily="34" charset="-122"/>
              </a:rPr>
              <a:t>条件码定义</a:t>
            </a:r>
            <a:r>
              <a:rPr lang="zh-CN" altLang="en-US">
                <a:ea typeface="微软雅黑" panose="020B0503020204020204" pitchFamily="34" charset="-122"/>
              </a:rPr>
              <a:t>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2144"/>
                                        </p:tgtEl>
                                        <p:attrNameLst>
                                          <p:attrName>style.visibility</p:attrName>
                                        </p:attrNameLst>
                                      </p:cBhvr>
                                      <p:to>
                                        <p:strVal val="visible"/>
                                      </p:to>
                                    </p:set>
                                    <p:animEffect transition="in" filter="blinds(horizontal)">
                                      <p:cBhvr>
                                        <p:cTn id="7" dur="500"/>
                                        <p:tgtEl>
                                          <p:spTgt spid="602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4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40" name="Rectangle 3">
            <a:extLst>
              <a:ext uri="{FF2B5EF4-FFF2-40B4-BE49-F238E27FC236}">
                <a16:creationId xmlns:a16="http://schemas.microsoft.com/office/drawing/2014/main" id="{9268E753-12A1-4350-B94D-DA620A135A34}"/>
              </a:ext>
            </a:extLst>
          </p:cNvPr>
          <p:cNvSpPr>
            <a:spLocks noGrp="1" noChangeArrowheads="1"/>
          </p:cNvSpPr>
          <p:nvPr>
            <p:ph type="title" idx="4294967295"/>
          </p:nvPr>
        </p:nvSpPr>
        <p:spPr>
          <a:xfrm>
            <a:off x="476250" y="98425"/>
            <a:ext cx="8229600" cy="561975"/>
          </a:xfrm>
        </p:spPr>
        <p:txBody>
          <a:bodyPr lIns="38100" tIns="38100" rIns="38100" bIns="38100"/>
          <a:lstStyle/>
          <a:p>
            <a:pPr marL="119063" indent="-119063" eaLnBrk="1" hangingPunct="1"/>
            <a:r>
              <a:rPr lang="zh-CN" altLang="en-US" sz="3200"/>
              <a:t>高级语言程序转换为机器代码的过程</a:t>
            </a:r>
            <a:r>
              <a:rPr lang="zh-CN" altLang="en-US"/>
              <a:t> </a:t>
            </a:r>
            <a:endParaRPr lang="en-US" altLang="zh-CN"/>
          </a:p>
        </p:txBody>
      </p:sp>
      <p:sp>
        <p:nvSpPr>
          <p:cNvPr id="551941" name="Rectangle 4">
            <a:extLst>
              <a:ext uri="{FF2B5EF4-FFF2-40B4-BE49-F238E27FC236}">
                <a16:creationId xmlns:a16="http://schemas.microsoft.com/office/drawing/2014/main" id="{3213F90F-802A-45A9-AC02-0E1C581D39DD}"/>
              </a:ext>
            </a:extLst>
          </p:cNvPr>
          <p:cNvSpPr>
            <a:spLocks noGrp="1" noChangeArrowheads="1"/>
          </p:cNvSpPr>
          <p:nvPr>
            <p:ph type="body" idx="4294967295"/>
          </p:nvPr>
        </p:nvSpPr>
        <p:spPr>
          <a:xfrm>
            <a:off x="385763" y="3608388"/>
            <a:ext cx="8408987" cy="3195637"/>
          </a:xfrm>
        </p:spPr>
        <p:txBody>
          <a:bodyPr lIns="38100" tIns="38100" rIns="38100" bIns="38100"/>
          <a:lstStyle/>
          <a:p>
            <a:pPr marL="317500" lvl="1" indent="0" eaLnBrk="1" hangingPunct="1">
              <a:spcBef>
                <a:spcPct val="25000"/>
              </a:spcBef>
              <a:buFontTx/>
              <a:buNone/>
            </a:pPr>
            <a:r>
              <a:rPr lang="zh-CN" altLang="en-US" sz="2200">
                <a:solidFill>
                  <a:srgbClr val="FF0000"/>
                </a:solidFill>
                <a:latin typeface="微软雅黑" panose="020B0503020204020204" pitchFamily="34" charset="-122"/>
                <a:ea typeface="微软雅黑" panose="020B0503020204020204" pitchFamily="34" charset="-122"/>
              </a:rPr>
              <a:t>预处理</a:t>
            </a:r>
            <a:r>
              <a:rPr lang="zh-CN" altLang="en-US" sz="2200">
                <a:latin typeface="微软雅黑" panose="020B0503020204020204" pitchFamily="34" charset="-122"/>
                <a:ea typeface="微软雅黑" panose="020B0503020204020204" pitchFamily="34" charset="-122"/>
              </a:rPr>
              <a:t>：在高级语言源程序中插入所有用</a:t>
            </a:r>
            <a:r>
              <a:rPr lang="en-US" altLang="zh-CN" sz="2200">
                <a:latin typeface="微软雅黑" panose="020B0503020204020204" pitchFamily="34" charset="-122"/>
                <a:ea typeface="微软雅黑" panose="020B0503020204020204" pitchFamily="34" charset="-122"/>
              </a:rPr>
              <a:t>#include</a:t>
            </a:r>
            <a:r>
              <a:rPr lang="zh-CN" altLang="en-US" sz="2200">
                <a:latin typeface="微软雅黑" panose="020B0503020204020204" pitchFamily="34" charset="-122"/>
                <a:ea typeface="微软雅黑" panose="020B0503020204020204" pitchFamily="34" charset="-122"/>
              </a:rPr>
              <a:t>命令指定的文件和用</a:t>
            </a:r>
            <a:r>
              <a:rPr lang="en-US" altLang="zh-CN" sz="2200">
                <a:latin typeface="微软雅黑" panose="020B0503020204020204" pitchFamily="34" charset="-122"/>
                <a:ea typeface="微软雅黑" panose="020B0503020204020204" pitchFamily="34" charset="-122"/>
              </a:rPr>
              <a:t>#define</a:t>
            </a:r>
            <a:r>
              <a:rPr lang="zh-CN" altLang="en-US" sz="2200">
                <a:latin typeface="微软雅黑" panose="020B0503020204020204" pitchFamily="34" charset="-122"/>
                <a:ea typeface="微软雅黑" panose="020B0503020204020204" pitchFamily="34" charset="-122"/>
              </a:rPr>
              <a:t>声明指定的宏。</a:t>
            </a:r>
          </a:p>
          <a:p>
            <a:pPr marL="317500" lvl="1" indent="0" eaLnBrk="1" hangingPunct="1">
              <a:spcBef>
                <a:spcPct val="25000"/>
              </a:spcBef>
              <a:buFontTx/>
              <a:buNone/>
            </a:pPr>
            <a:r>
              <a:rPr lang="zh-CN" altLang="en-US" sz="2200">
                <a:solidFill>
                  <a:srgbClr val="FF0000"/>
                </a:solidFill>
                <a:latin typeface="微软雅黑" panose="020B0503020204020204" pitchFamily="34" charset="-122"/>
                <a:ea typeface="微软雅黑" panose="020B0503020204020204" pitchFamily="34" charset="-122"/>
              </a:rPr>
              <a:t>编译</a:t>
            </a:r>
            <a:r>
              <a:rPr lang="zh-CN" altLang="en-US" sz="2200">
                <a:latin typeface="微软雅黑" panose="020B0503020204020204" pitchFamily="34" charset="-122"/>
                <a:ea typeface="微软雅黑" panose="020B0503020204020204" pitchFamily="34" charset="-122"/>
              </a:rPr>
              <a:t>：将预处理后的源程序文件编译生成相应的</a:t>
            </a:r>
            <a:r>
              <a:rPr lang="zh-CN" altLang="en-US" sz="2200">
                <a:solidFill>
                  <a:srgbClr val="008000"/>
                </a:solidFill>
                <a:latin typeface="微软雅黑" panose="020B0503020204020204" pitchFamily="34" charset="-122"/>
                <a:ea typeface="微软雅黑" panose="020B0503020204020204" pitchFamily="34" charset="-122"/>
              </a:rPr>
              <a:t>汇编语言程序</a:t>
            </a:r>
            <a:r>
              <a:rPr lang="zh-CN" altLang="en-US" sz="2200">
                <a:latin typeface="微软雅黑" panose="020B0503020204020204" pitchFamily="34" charset="-122"/>
                <a:ea typeface="微软雅黑" panose="020B0503020204020204" pitchFamily="34" charset="-122"/>
              </a:rPr>
              <a:t>。</a:t>
            </a:r>
          </a:p>
          <a:p>
            <a:pPr marL="317500" lvl="1" indent="0" eaLnBrk="1" hangingPunct="1">
              <a:spcBef>
                <a:spcPct val="25000"/>
              </a:spcBef>
              <a:buFontTx/>
              <a:buNone/>
            </a:pPr>
            <a:r>
              <a:rPr lang="zh-CN" altLang="en-US" sz="2200">
                <a:solidFill>
                  <a:srgbClr val="FF0000"/>
                </a:solidFill>
                <a:latin typeface="微软雅黑" panose="020B0503020204020204" pitchFamily="34" charset="-122"/>
                <a:ea typeface="微软雅黑" panose="020B0503020204020204" pitchFamily="34" charset="-122"/>
              </a:rPr>
              <a:t>汇编</a:t>
            </a:r>
            <a:r>
              <a:rPr lang="zh-CN" altLang="en-US" sz="2200">
                <a:latin typeface="微软雅黑" panose="020B0503020204020204" pitchFamily="34" charset="-122"/>
                <a:ea typeface="微软雅黑" panose="020B0503020204020204" pitchFamily="34" charset="-122"/>
              </a:rPr>
              <a:t>：由</a:t>
            </a:r>
            <a:r>
              <a:rPr lang="zh-CN" altLang="en-US" sz="2200">
                <a:solidFill>
                  <a:srgbClr val="008000"/>
                </a:solidFill>
                <a:latin typeface="微软雅黑" panose="020B0503020204020204" pitchFamily="34" charset="-122"/>
                <a:ea typeface="微软雅黑" panose="020B0503020204020204" pitchFamily="34" charset="-122"/>
              </a:rPr>
              <a:t>汇编程序</a:t>
            </a:r>
            <a:r>
              <a:rPr lang="zh-CN" altLang="en-US" sz="2200">
                <a:latin typeface="微软雅黑" panose="020B0503020204020204" pitchFamily="34" charset="-122"/>
                <a:ea typeface="微软雅黑" panose="020B0503020204020204" pitchFamily="34" charset="-122"/>
              </a:rPr>
              <a:t>将</a:t>
            </a:r>
            <a:r>
              <a:rPr lang="zh-CN" altLang="en-US" sz="2200">
                <a:solidFill>
                  <a:srgbClr val="008000"/>
                </a:solidFill>
                <a:latin typeface="微软雅黑" panose="020B0503020204020204" pitchFamily="34" charset="-122"/>
                <a:ea typeface="微软雅黑" panose="020B0503020204020204" pitchFamily="34" charset="-122"/>
              </a:rPr>
              <a:t>汇编语言源程序</a:t>
            </a:r>
            <a:r>
              <a:rPr lang="zh-CN" altLang="en-US" sz="2200">
                <a:latin typeface="微软雅黑" panose="020B0503020204020204" pitchFamily="34" charset="-122"/>
                <a:ea typeface="微软雅黑" panose="020B0503020204020204" pitchFamily="34" charset="-122"/>
              </a:rPr>
              <a:t>文件转换为</a:t>
            </a:r>
            <a:r>
              <a:rPr lang="zh-CN" altLang="en-US" sz="2200">
                <a:solidFill>
                  <a:srgbClr val="008000"/>
                </a:solidFill>
                <a:latin typeface="微软雅黑" panose="020B0503020204020204" pitchFamily="34" charset="-122"/>
                <a:ea typeface="微软雅黑" panose="020B0503020204020204" pitchFamily="34" charset="-122"/>
              </a:rPr>
              <a:t>可重定位的机器语言目标代码文件</a:t>
            </a:r>
            <a:r>
              <a:rPr lang="zh-CN" altLang="en-US" sz="2200">
                <a:latin typeface="微软雅黑" panose="020B0503020204020204" pitchFamily="34" charset="-122"/>
                <a:ea typeface="微软雅黑" panose="020B0503020204020204" pitchFamily="34" charset="-122"/>
              </a:rPr>
              <a:t>。</a:t>
            </a:r>
          </a:p>
          <a:p>
            <a:pPr marL="317500" lvl="1" indent="0" eaLnBrk="1" hangingPunct="1">
              <a:spcBef>
                <a:spcPct val="25000"/>
              </a:spcBef>
              <a:buFontTx/>
              <a:buNone/>
            </a:pPr>
            <a:r>
              <a:rPr lang="zh-CN" altLang="en-US" sz="2200">
                <a:solidFill>
                  <a:srgbClr val="FF0000"/>
                </a:solidFill>
                <a:latin typeface="微软雅黑" panose="020B0503020204020204" pitchFamily="34" charset="-122"/>
                <a:ea typeface="微软雅黑" panose="020B0503020204020204" pitchFamily="34" charset="-122"/>
              </a:rPr>
              <a:t>链接</a:t>
            </a:r>
            <a:r>
              <a:rPr lang="zh-CN" altLang="en-US" sz="2200">
                <a:latin typeface="微软雅黑" panose="020B0503020204020204" pitchFamily="34" charset="-122"/>
                <a:ea typeface="微软雅黑" panose="020B0503020204020204" pitchFamily="34" charset="-122"/>
              </a:rPr>
              <a:t>：由链接器将多个可重定位的机器语言目标文件以及库例程（如</a:t>
            </a:r>
            <a:r>
              <a:rPr lang="en-US" altLang="zh-CN" sz="2200">
                <a:latin typeface="微软雅黑" panose="020B0503020204020204" pitchFamily="34" charset="-122"/>
                <a:ea typeface="微软雅黑" panose="020B0503020204020204" pitchFamily="34" charset="-122"/>
              </a:rPr>
              <a:t>printf()</a:t>
            </a:r>
            <a:r>
              <a:rPr lang="zh-CN" altLang="en-US" sz="2200">
                <a:latin typeface="微软雅黑" panose="020B0503020204020204" pitchFamily="34" charset="-122"/>
                <a:ea typeface="微软雅黑" panose="020B0503020204020204" pitchFamily="34" charset="-122"/>
              </a:rPr>
              <a:t>库函数）链接起来，生成最终的</a:t>
            </a:r>
            <a:r>
              <a:rPr lang="zh-CN" altLang="en-US" sz="2200">
                <a:solidFill>
                  <a:srgbClr val="008000"/>
                </a:solidFill>
                <a:latin typeface="微软雅黑" panose="020B0503020204020204" pitchFamily="34" charset="-122"/>
                <a:ea typeface="微软雅黑" panose="020B0503020204020204" pitchFamily="34" charset="-122"/>
              </a:rPr>
              <a:t>可执行目标文件</a:t>
            </a:r>
            <a:r>
              <a:rPr lang="zh-CN" altLang="en-US" sz="2200">
                <a:latin typeface="微软雅黑" panose="020B0503020204020204" pitchFamily="34" charset="-122"/>
                <a:ea typeface="微软雅黑" panose="020B0503020204020204" pitchFamily="34" charset="-122"/>
              </a:rPr>
              <a:t>。 </a:t>
            </a:r>
            <a:endParaRPr lang="en-US" altLang="zh-CN">
              <a:latin typeface="微软雅黑" panose="020B0503020204020204" pitchFamily="34" charset="-122"/>
              <a:ea typeface="微软雅黑" panose="020B0503020204020204" pitchFamily="34" charset="-122"/>
            </a:endParaRPr>
          </a:p>
        </p:txBody>
      </p:sp>
      <p:pic>
        <p:nvPicPr>
          <p:cNvPr id="551944" name="Picture 8">
            <a:extLst>
              <a:ext uri="{FF2B5EF4-FFF2-40B4-BE49-F238E27FC236}">
                <a16:creationId xmlns:a16="http://schemas.microsoft.com/office/drawing/2014/main" id="{CADE422B-7A37-4EE6-A539-0D3569EDD1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28663"/>
            <a:ext cx="9144000" cy="2879725"/>
          </a:xfrm>
          <a:prstGeom prst="rect">
            <a:avLst/>
          </a:prstGeom>
          <a:noFill/>
          <a:extLst>
            <a:ext uri="{909E8E84-426E-40DD-AFC4-6F175D3DCCD1}">
              <a14:hiddenFill xmlns:a14="http://schemas.microsoft.com/office/drawing/2010/main">
                <a:solidFill>
                  <a:srgbClr val="FFFFFF"/>
                </a:solidFill>
              </a14:hiddenFill>
            </a:ext>
          </a:extLst>
        </p:spPr>
      </p:pic>
      <p:sp>
        <p:nvSpPr>
          <p:cNvPr id="551945" name="Text Box 9">
            <a:extLst>
              <a:ext uri="{FF2B5EF4-FFF2-40B4-BE49-F238E27FC236}">
                <a16:creationId xmlns:a16="http://schemas.microsoft.com/office/drawing/2014/main" id="{E7C4FBBF-868B-468D-AA5A-5B2BEF3F20C2}"/>
              </a:ext>
            </a:extLst>
          </p:cNvPr>
          <p:cNvSpPr txBox="1">
            <a:spLocks noChangeArrowheads="1"/>
          </p:cNvSpPr>
          <p:nvPr/>
        </p:nvSpPr>
        <p:spPr bwMode="auto">
          <a:xfrm>
            <a:off x="161925" y="857250"/>
            <a:ext cx="544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400">
                <a:solidFill>
                  <a:srgbClr val="FF3300"/>
                </a:solidFill>
              </a:rPr>
              <a:t>用</a:t>
            </a:r>
            <a:r>
              <a:rPr lang="en-US" altLang="zh-CN" sz="2400">
                <a:solidFill>
                  <a:srgbClr val="FF3300"/>
                </a:solidFill>
              </a:rPr>
              <a:t>GCC</a:t>
            </a:r>
            <a:r>
              <a:rPr lang="zh-CN" altLang="en-US" sz="2400">
                <a:solidFill>
                  <a:srgbClr val="FF3300"/>
                </a:solidFill>
              </a:rPr>
              <a:t>编译器套件进行转换的过程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1941">
                                            <p:txEl>
                                              <p:pRg st="0" end="0"/>
                                            </p:txEl>
                                          </p:spTgt>
                                        </p:tgtEl>
                                        <p:attrNameLst>
                                          <p:attrName>style.visibility</p:attrName>
                                        </p:attrNameLst>
                                      </p:cBhvr>
                                      <p:to>
                                        <p:strVal val="visible"/>
                                      </p:to>
                                    </p:set>
                                    <p:animEffect transition="in" filter="blinds(horizontal)">
                                      <p:cBhvr>
                                        <p:cTn id="7" dur="500"/>
                                        <p:tgtEl>
                                          <p:spTgt spid="55194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51941">
                                            <p:txEl>
                                              <p:pRg st="1" end="1"/>
                                            </p:txEl>
                                          </p:spTgt>
                                        </p:tgtEl>
                                        <p:attrNameLst>
                                          <p:attrName>style.visibility</p:attrName>
                                        </p:attrNameLst>
                                      </p:cBhvr>
                                      <p:to>
                                        <p:strVal val="visible"/>
                                      </p:to>
                                    </p:set>
                                    <p:animEffect transition="in" filter="blinds(horizontal)">
                                      <p:cBhvr>
                                        <p:cTn id="12" dur="500"/>
                                        <p:tgtEl>
                                          <p:spTgt spid="55194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51941">
                                            <p:txEl>
                                              <p:pRg st="2" end="2"/>
                                            </p:txEl>
                                          </p:spTgt>
                                        </p:tgtEl>
                                        <p:attrNameLst>
                                          <p:attrName>style.visibility</p:attrName>
                                        </p:attrNameLst>
                                      </p:cBhvr>
                                      <p:to>
                                        <p:strVal val="visible"/>
                                      </p:to>
                                    </p:set>
                                    <p:animEffect transition="in" filter="blinds(horizontal)">
                                      <p:cBhvr>
                                        <p:cTn id="17" dur="500"/>
                                        <p:tgtEl>
                                          <p:spTgt spid="55194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51941">
                                            <p:txEl>
                                              <p:pRg st="3" end="3"/>
                                            </p:txEl>
                                          </p:spTgt>
                                        </p:tgtEl>
                                        <p:attrNameLst>
                                          <p:attrName>style.visibility</p:attrName>
                                        </p:attrNameLst>
                                      </p:cBhvr>
                                      <p:to>
                                        <p:strVal val="visible"/>
                                      </p:to>
                                    </p:set>
                                    <p:animEffect transition="in" filter="blinds(horizontal)">
                                      <p:cBhvr>
                                        <p:cTn id="22" dur="500"/>
                                        <p:tgtEl>
                                          <p:spTgt spid="55194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a:extLst>
              <a:ext uri="{FF2B5EF4-FFF2-40B4-BE49-F238E27FC236}">
                <a16:creationId xmlns:a16="http://schemas.microsoft.com/office/drawing/2014/main" id="{23C82966-FAB1-484D-AB8C-CB5391F247F9}"/>
              </a:ext>
            </a:extLst>
          </p:cNvPr>
          <p:cNvSpPr>
            <a:spLocks noGrp="1" noChangeArrowheads="1"/>
          </p:cNvSpPr>
          <p:nvPr>
            <p:ph type="title"/>
          </p:nvPr>
        </p:nvSpPr>
        <p:spPr>
          <a:xfrm>
            <a:off x="457200" y="98425"/>
            <a:ext cx="8229600" cy="561975"/>
          </a:xfrm>
        </p:spPr>
        <p:txBody>
          <a:bodyPr/>
          <a:lstStyle/>
          <a:p>
            <a:r>
              <a:rPr lang="en-US" altLang="zh-CN" sz="3600"/>
              <a:t>                GCC</a:t>
            </a:r>
            <a:r>
              <a:rPr lang="zh-CN" altLang="en-US" sz="3600"/>
              <a:t>使用举例</a:t>
            </a:r>
          </a:p>
        </p:txBody>
      </p:sp>
      <p:sp>
        <p:nvSpPr>
          <p:cNvPr id="605187" name="Rectangle 3">
            <a:extLst>
              <a:ext uri="{FF2B5EF4-FFF2-40B4-BE49-F238E27FC236}">
                <a16:creationId xmlns:a16="http://schemas.microsoft.com/office/drawing/2014/main" id="{16618AFE-2D3E-4F9F-A877-C81EBC64EA27}"/>
              </a:ext>
            </a:extLst>
          </p:cNvPr>
          <p:cNvSpPr>
            <a:spLocks noGrp="1" noChangeArrowheads="1"/>
          </p:cNvSpPr>
          <p:nvPr>
            <p:ph type="body" idx="1"/>
          </p:nvPr>
        </p:nvSpPr>
        <p:spPr>
          <a:xfrm>
            <a:off x="1062038" y="728663"/>
            <a:ext cx="7978775" cy="1169987"/>
          </a:xfrm>
        </p:spPr>
        <p:txBody>
          <a:bodyPr/>
          <a:lstStyle/>
          <a:p>
            <a:pPr>
              <a:spcBef>
                <a:spcPct val="10000"/>
              </a:spcBef>
            </a:pPr>
            <a:r>
              <a:rPr lang="zh-CN" altLang="en-US" sz="2000">
                <a:solidFill>
                  <a:srgbClr val="008000"/>
                </a:solidFill>
                <a:latin typeface="微软雅黑" panose="020B0503020204020204" pitchFamily="34" charset="-122"/>
                <a:ea typeface="微软雅黑" panose="020B0503020204020204" pitchFamily="34" charset="-122"/>
              </a:rPr>
              <a:t>两个源程序文件</a:t>
            </a:r>
            <a:r>
              <a:rPr lang="en-US" altLang="zh-CN" sz="2000">
                <a:solidFill>
                  <a:srgbClr val="008000"/>
                </a:solidFill>
                <a:latin typeface="微软雅黑" panose="020B0503020204020204" pitchFamily="34" charset="-122"/>
                <a:ea typeface="微软雅黑" panose="020B0503020204020204" pitchFamily="34" charset="-122"/>
              </a:rPr>
              <a:t>test1.c</a:t>
            </a:r>
            <a:r>
              <a:rPr lang="zh-CN" altLang="en-US" sz="2000">
                <a:solidFill>
                  <a:srgbClr val="008000"/>
                </a:solidFill>
                <a:latin typeface="微软雅黑" panose="020B0503020204020204" pitchFamily="34" charset="-122"/>
                <a:ea typeface="微软雅黑" panose="020B0503020204020204" pitchFamily="34" charset="-122"/>
              </a:rPr>
              <a:t>和</a:t>
            </a:r>
            <a:r>
              <a:rPr lang="en-US" altLang="zh-CN" sz="2000">
                <a:solidFill>
                  <a:srgbClr val="008000"/>
                </a:solidFill>
                <a:latin typeface="微软雅黑" panose="020B0503020204020204" pitchFamily="34" charset="-122"/>
                <a:ea typeface="微软雅黑" panose="020B0503020204020204" pitchFamily="34" charset="-122"/>
              </a:rPr>
              <a:t>test2.c</a:t>
            </a:r>
            <a:r>
              <a:rPr lang="zh-CN" altLang="en-US" sz="2000">
                <a:solidFill>
                  <a:srgbClr val="008000"/>
                </a:solidFill>
                <a:latin typeface="微软雅黑" panose="020B0503020204020204" pitchFamily="34" charset="-122"/>
                <a:ea typeface="微软雅黑" panose="020B0503020204020204" pitchFamily="34" charset="-122"/>
              </a:rPr>
              <a:t>，最终生成可执行文件为</a:t>
            </a:r>
            <a:r>
              <a:rPr lang="en-US" altLang="zh-CN" sz="2000">
                <a:solidFill>
                  <a:srgbClr val="008000"/>
                </a:solidFill>
                <a:latin typeface="微软雅黑" panose="020B0503020204020204" pitchFamily="34" charset="-122"/>
                <a:ea typeface="微软雅黑" panose="020B0503020204020204" pitchFamily="34" charset="-122"/>
              </a:rPr>
              <a:t>test</a:t>
            </a:r>
          </a:p>
          <a:p>
            <a:pPr lvl="1">
              <a:spcBef>
                <a:spcPct val="10000"/>
              </a:spcBef>
              <a:buFontTx/>
              <a:buNone/>
            </a:pPr>
            <a:r>
              <a:rPr lang="en-US" altLang="zh-CN" sz="1800">
                <a:latin typeface="微软雅黑" panose="020B0503020204020204" pitchFamily="34" charset="-122"/>
                <a:ea typeface="微软雅黑" panose="020B0503020204020204" pitchFamily="34" charset="-122"/>
              </a:rPr>
              <a:t>gcc -O1 test1.c test2.c -o test</a:t>
            </a:r>
          </a:p>
          <a:p>
            <a:pPr>
              <a:spcBef>
                <a:spcPct val="10000"/>
              </a:spcBef>
            </a:pPr>
            <a:r>
              <a:rPr lang="zh-CN" altLang="en-US" sz="2000">
                <a:solidFill>
                  <a:srgbClr val="008000"/>
                </a:solidFill>
                <a:latin typeface="微软雅黑" panose="020B0503020204020204" pitchFamily="34" charset="-122"/>
                <a:ea typeface="微软雅黑" panose="020B0503020204020204" pitchFamily="34" charset="-122"/>
              </a:rPr>
              <a:t>选项</a:t>
            </a:r>
            <a:r>
              <a:rPr lang="en-US" altLang="zh-CN" sz="2000">
                <a:solidFill>
                  <a:srgbClr val="008000"/>
                </a:solidFill>
                <a:latin typeface="微软雅黑" panose="020B0503020204020204" pitchFamily="34" charset="-122"/>
                <a:ea typeface="微软雅黑" panose="020B0503020204020204" pitchFamily="34" charset="-122"/>
              </a:rPr>
              <a:t>-O1</a:t>
            </a:r>
            <a:r>
              <a:rPr lang="zh-CN" altLang="en-US" sz="2000">
                <a:solidFill>
                  <a:srgbClr val="008000"/>
                </a:solidFill>
                <a:latin typeface="微软雅黑" panose="020B0503020204020204" pitchFamily="34" charset="-122"/>
                <a:ea typeface="微软雅黑" panose="020B0503020204020204" pitchFamily="34" charset="-122"/>
              </a:rPr>
              <a:t>表示一级优化，</a:t>
            </a:r>
            <a:r>
              <a:rPr lang="en-US" altLang="zh-CN" sz="2000">
                <a:solidFill>
                  <a:srgbClr val="008000"/>
                </a:solidFill>
                <a:latin typeface="微软雅黑" panose="020B0503020204020204" pitchFamily="34" charset="-122"/>
                <a:ea typeface="微软雅黑" panose="020B0503020204020204" pitchFamily="34" charset="-122"/>
              </a:rPr>
              <a:t>-O2</a:t>
            </a:r>
            <a:r>
              <a:rPr lang="zh-CN" altLang="en-US" sz="2000">
                <a:solidFill>
                  <a:srgbClr val="008000"/>
                </a:solidFill>
                <a:latin typeface="微软雅黑" panose="020B0503020204020204" pitchFamily="34" charset="-122"/>
                <a:ea typeface="微软雅黑" panose="020B0503020204020204" pitchFamily="34" charset="-122"/>
              </a:rPr>
              <a:t>为二级优化，选项</a:t>
            </a:r>
            <a:r>
              <a:rPr lang="en-US" altLang="zh-CN" sz="2000">
                <a:solidFill>
                  <a:srgbClr val="008000"/>
                </a:solidFill>
                <a:latin typeface="微软雅黑" panose="020B0503020204020204" pitchFamily="34" charset="-122"/>
                <a:ea typeface="微软雅黑" panose="020B0503020204020204" pitchFamily="34" charset="-122"/>
              </a:rPr>
              <a:t>-o</a:t>
            </a:r>
            <a:r>
              <a:rPr lang="zh-CN" altLang="en-US" sz="2000">
                <a:solidFill>
                  <a:srgbClr val="008000"/>
                </a:solidFill>
                <a:latin typeface="微软雅黑" panose="020B0503020204020204" pitchFamily="34" charset="-122"/>
                <a:ea typeface="微软雅黑" panose="020B0503020204020204" pitchFamily="34" charset="-122"/>
              </a:rPr>
              <a:t>指出输出文件名</a:t>
            </a:r>
          </a:p>
        </p:txBody>
      </p:sp>
      <p:sp>
        <p:nvSpPr>
          <p:cNvPr id="605191" name="Rectangle 7">
            <a:extLst>
              <a:ext uri="{FF2B5EF4-FFF2-40B4-BE49-F238E27FC236}">
                <a16:creationId xmlns:a16="http://schemas.microsoft.com/office/drawing/2014/main" id="{280FC9FF-4537-4D78-8641-CB66E490BE76}"/>
              </a:ext>
            </a:extLst>
          </p:cNvPr>
          <p:cNvSpPr>
            <a:spLocks noChangeArrowheads="1"/>
          </p:cNvSpPr>
          <p:nvPr/>
        </p:nvSpPr>
        <p:spPr bwMode="auto">
          <a:xfrm>
            <a:off x="71438" y="3736975"/>
            <a:ext cx="3270250" cy="311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8892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add: </a:t>
            </a:r>
          </a:p>
          <a:p>
            <a:pPr eaLnBrk="1" hangingPunct="1"/>
            <a:r>
              <a:rPr lang="en-US" altLang="zh-CN"/>
              <a:t>pushl	%ebp</a:t>
            </a:r>
          </a:p>
          <a:p>
            <a:pPr eaLnBrk="1" hangingPunct="1"/>
            <a:r>
              <a:rPr lang="en-US" altLang="zh-CN"/>
              <a:t>movl	%esp, %ebp</a:t>
            </a:r>
          </a:p>
          <a:p>
            <a:pPr eaLnBrk="1" hangingPunct="1"/>
            <a:r>
              <a:rPr lang="en-US" altLang="zh-CN"/>
              <a:t>subl 	$16, %esp </a:t>
            </a:r>
          </a:p>
          <a:p>
            <a:pPr eaLnBrk="1" hangingPunct="1"/>
            <a:r>
              <a:rPr lang="en-US" altLang="zh-CN"/>
              <a:t>movl	12(%ebp), %eax</a:t>
            </a:r>
          </a:p>
          <a:p>
            <a:pPr eaLnBrk="1" hangingPunct="1"/>
            <a:r>
              <a:rPr lang="en-US" altLang="zh-CN"/>
              <a:t>movl	8(%ebp), %edx</a:t>
            </a:r>
          </a:p>
          <a:p>
            <a:pPr eaLnBrk="1" hangingPunct="1"/>
            <a:r>
              <a:rPr lang="en-US" altLang="zh-CN"/>
              <a:t>leal  	(%edx, %eax), %eax</a:t>
            </a:r>
          </a:p>
          <a:p>
            <a:pPr eaLnBrk="1" hangingPunct="1"/>
            <a:r>
              <a:rPr lang="en-US" altLang="zh-CN"/>
              <a:t>movl	%eax, -4(%ebp)</a:t>
            </a:r>
          </a:p>
          <a:p>
            <a:pPr eaLnBrk="1" hangingPunct="1"/>
            <a:r>
              <a:rPr lang="en-US" altLang="zh-CN"/>
              <a:t>movl	-4(%ebp), %eax</a:t>
            </a:r>
          </a:p>
          <a:p>
            <a:pPr eaLnBrk="1" hangingPunct="1"/>
            <a:r>
              <a:rPr lang="en-US" altLang="zh-CN"/>
              <a:t>leave</a:t>
            </a:r>
          </a:p>
          <a:p>
            <a:pPr eaLnBrk="1" hangingPunct="1"/>
            <a:r>
              <a:rPr lang="en-US" altLang="zh-CN"/>
              <a:t>ret</a:t>
            </a:r>
          </a:p>
        </p:txBody>
      </p:sp>
      <p:sp>
        <p:nvSpPr>
          <p:cNvPr id="605193" name="Rectangle 9">
            <a:extLst>
              <a:ext uri="{FF2B5EF4-FFF2-40B4-BE49-F238E27FC236}">
                <a16:creationId xmlns:a16="http://schemas.microsoft.com/office/drawing/2014/main" id="{ADA473A2-AB0E-4FDE-AC45-1C5243332CCA}"/>
              </a:ext>
            </a:extLst>
          </p:cNvPr>
          <p:cNvSpPr>
            <a:spLocks noChangeArrowheads="1"/>
          </p:cNvSpPr>
          <p:nvPr/>
        </p:nvSpPr>
        <p:spPr bwMode="auto">
          <a:xfrm>
            <a:off x="3716338" y="2686050"/>
            <a:ext cx="5221287" cy="327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8892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05000"/>
              </a:lnSpc>
            </a:pPr>
            <a:r>
              <a:rPr lang="en-US" altLang="zh-CN"/>
              <a:t>00000000 &lt;add&gt;: </a:t>
            </a:r>
          </a:p>
          <a:p>
            <a:pPr eaLnBrk="1" hangingPunct="1">
              <a:lnSpc>
                <a:spcPct val="105000"/>
              </a:lnSpc>
            </a:pPr>
            <a:r>
              <a:rPr lang="en-US" altLang="zh-CN"/>
              <a:t>   0:    55	   push   %ebp</a:t>
            </a:r>
          </a:p>
          <a:p>
            <a:pPr eaLnBrk="1" hangingPunct="1">
              <a:lnSpc>
                <a:spcPct val="105000"/>
              </a:lnSpc>
            </a:pPr>
            <a:r>
              <a:rPr lang="en-US" altLang="zh-CN"/>
              <a:t>   1:    89 e5	   mov   %esp, %ebp</a:t>
            </a:r>
          </a:p>
          <a:p>
            <a:pPr eaLnBrk="1" hangingPunct="1">
              <a:lnSpc>
                <a:spcPct val="105000"/>
              </a:lnSpc>
            </a:pPr>
            <a:r>
              <a:rPr lang="en-US" altLang="zh-CN"/>
              <a:t>   3:    83 ec 10   sub    $0x10, %esp</a:t>
            </a:r>
          </a:p>
          <a:p>
            <a:pPr eaLnBrk="1" hangingPunct="1">
              <a:lnSpc>
                <a:spcPct val="105000"/>
              </a:lnSpc>
            </a:pPr>
            <a:r>
              <a:rPr lang="en-US" altLang="zh-CN"/>
              <a:t>   6:    8b 45 0c   mov   0xc(%ebp), %eax</a:t>
            </a:r>
          </a:p>
          <a:p>
            <a:pPr eaLnBrk="1" hangingPunct="1">
              <a:lnSpc>
                <a:spcPct val="105000"/>
              </a:lnSpc>
            </a:pPr>
            <a:r>
              <a:rPr lang="en-US" altLang="zh-CN"/>
              <a:t>   9:    8b 55 08   mov   0x8(%ebp), %edx</a:t>
            </a:r>
          </a:p>
          <a:p>
            <a:pPr eaLnBrk="1" hangingPunct="1">
              <a:lnSpc>
                <a:spcPct val="105000"/>
              </a:lnSpc>
            </a:pPr>
            <a:r>
              <a:rPr lang="en-US" altLang="zh-CN"/>
              <a:t>   c:    8d 04 02   lea     (%edx,%eax,1), %eax</a:t>
            </a:r>
          </a:p>
          <a:p>
            <a:pPr eaLnBrk="1" hangingPunct="1">
              <a:lnSpc>
                <a:spcPct val="105000"/>
              </a:lnSpc>
            </a:pPr>
            <a:r>
              <a:rPr lang="en-US" altLang="zh-CN"/>
              <a:t>   f:     89 45 fc    mov   %eax, -0x4(%ebp)</a:t>
            </a:r>
          </a:p>
          <a:p>
            <a:pPr eaLnBrk="1" hangingPunct="1">
              <a:lnSpc>
                <a:spcPct val="105000"/>
              </a:lnSpc>
            </a:pPr>
            <a:r>
              <a:rPr lang="en-US" altLang="zh-CN"/>
              <a:t>   12:  8b 45 fc    mov   -0x4(%ebp), %eax</a:t>
            </a:r>
          </a:p>
          <a:p>
            <a:pPr eaLnBrk="1" hangingPunct="1">
              <a:lnSpc>
                <a:spcPct val="105000"/>
              </a:lnSpc>
            </a:pPr>
            <a:r>
              <a:rPr lang="en-US" altLang="zh-CN"/>
              <a:t>   15:  c9             leave  </a:t>
            </a:r>
          </a:p>
          <a:p>
            <a:pPr eaLnBrk="1" hangingPunct="1">
              <a:lnSpc>
                <a:spcPct val="105000"/>
              </a:lnSpc>
            </a:pPr>
            <a:r>
              <a:rPr lang="en-US" altLang="zh-CN"/>
              <a:t>   16:  c3             ret </a:t>
            </a:r>
          </a:p>
        </p:txBody>
      </p:sp>
      <p:sp>
        <p:nvSpPr>
          <p:cNvPr id="605196" name="Line 12">
            <a:extLst>
              <a:ext uri="{FF2B5EF4-FFF2-40B4-BE49-F238E27FC236}">
                <a16:creationId xmlns:a16="http://schemas.microsoft.com/office/drawing/2014/main" id="{9AAB661D-9D27-4DE4-8C93-B6A676DDABE4}"/>
              </a:ext>
            </a:extLst>
          </p:cNvPr>
          <p:cNvSpPr>
            <a:spLocks noChangeShapeType="1"/>
          </p:cNvSpPr>
          <p:nvPr/>
        </p:nvSpPr>
        <p:spPr bwMode="auto">
          <a:xfrm>
            <a:off x="971550" y="2798763"/>
            <a:ext cx="0" cy="99060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5197" name="Rectangle 13">
            <a:extLst>
              <a:ext uri="{FF2B5EF4-FFF2-40B4-BE49-F238E27FC236}">
                <a16:creationId xmlns:a16="http://schemas.microsoft.com/office/drawing/2014/main" id="{6C56C8B4-F063-4BB7-B2CB-DB68B5A2D2DD}"/>
              </a:ext>
            </a:extLst>
          </p:cNvPr>
          <p:cNvSpPr>
            <a:spLocks noChangeArrowheads="1"/>
          </p:cNvSpPr>
          <p:nvPr/>
        </p:nvSpPr>
        <p:spPr bwMode="auto">
          <a:xfrm>
            <a:off x="1016000" y="2754313"/>
            <a:ext cx="2470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solidFill>
                  <a:srgbClr val="FF3300"/>
                </a:solidFill>
                <a:latin typeface="Arial" panose="020B0604020202020204" pitchFamily="34" charset="0"/>
                <a:ea typeface="宋体" panose="02010600030101010101" pitchFamily="2" charset="-122"/>
              </a:rPr>
              <a:t>gcc -E test.c -o test.i </a:t>
            </a:r>
          </a:p>
          <a:p>
            <a:r>
              <a:rPr lang="en-US" altLang="zh-CN">
                <a:solidFill>
                  <a:srgbClr val="FF3300"/>
                </a:solidFill>
                <a:latin typeface="Arial" panose="020B0604020202020204" pitchFamily="34" charset="0"/>
                <a:ea typeface="宋体" panose="02010600030101010101" pitchFamily="2" charset="-122"/>
              </a:rPr>
              <a:t>gcc -S test.i -o test.s</a:t>
            </a:r>
            <a:r>
              <a:rPr lang="en-US" altLang="zh-CN" b="0">
                <a:latin typeface="Arial" panose="020B0604020202020204" pitchFamily="34" charset="0"/>
                <a:ea typeface="宋体" panose="02010600030101010101" pitchFamily="2" charset="-122"/>
              </a:rPr>
              <a:t> </a:t>
            </a:r>
          </a:p>
        </p:txBody>
      </p:sp>
      <p:sp>
        <p:nvSpPr>
          <p:cNvPr id="605198" name="Rectangle 14">
            <a:extLst>
              <a:ext uri="{FF2B5EF4-FFF2-40B4-BE49-F238E27FC236}">
                <a16:creationId xmlns:a16="http://schemas.microsoft.com/office/drawing/2014/main" id="{03784688-AB01-4032-8315-9BE41A319838}"/>
              </a:ext>
            </a:extLst>
          </p:cNvPr>
          <p:cNvSpPr>
            <a:spLocks noChangeArrowheads="1"/>
          </p:cNvSpPr>
          <p:nvPr/>
        </p:nvSpPr>
        <p:spPr bwMode="auto">
          <a:xfrm>
            <a:off x="971550" y="3384550"/>
            <a:ext cx="2635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solidFill>
                  <a:srgbClr val="3333CC"/>
                </a:solidFill>
                <a:latin typeface="Arial" panose="020B0604020202020204" pitchFamily="34" charset="0"/>
                <a:ea typeface="宋体" panose="02010600030101010101" pitchFamily="2" charset="-122"/>
              </a:rPr>
              <a:t>gcc –S test.c –o test.s</a:t>
            </a:r>
            <a:r>
              <a:rPr lang="en-US" altLang="zh-CN" b="0">
                <a:latin typeface="Arial" panose="020B0604020202020204" pitchFamily="34" charset="0"/>
                <a:ea typeface="宋体" panose="02010600030101010101" pitchFamily="2" charset="-122"/>
              </a:rPr>
              <a:t> </a:t>
            </a:r>
          </a:p>
        </p:txBody>
      </p:sp>
      <p:sp>
        <p:nvSpPr>
          <p:cNvPr id="605199" name="Text Box 15">
            <a:extLst>
              <a:ext uri="{FF2B5EF4-FFF2-40B4-BE49-F238E27FC236}">
                <a16:creationId xmlns:a16="http://schemas.microsoft.com/office/drawing/2014/main" id="{A1158D63-152A-4624-8893-0C8357E41693}"/>
              </a:ext>
            </a:extLst>
          </p:cNvPr>
          <p:cNvSpPr txBox="1">
            <a:spLocks noChangeArrowheads="1"/>
          </p:cNvSpPr>
          <p:nvPr/>
        </p:nvSpPr>
        <p:spPr bwMode="auto">
          <a:xfrm>
            <a:off x="0" y="3429000"/>
            <a:ext cx="8366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solidFill>
                  <a:srgbClr val="3333CC"/>
                </a:solidFill>
                <a:latin typeface="Arial" panose="020B0604020202020204" pitchFamily="34" charset="0"/>
                <a:ea typeface="宋体" panose="02010600030101010101" pitchFamily="2" charset="-122"/>
              </a:rPr>
              <a:t>test.s</a:t>
            </a:r>
          </a:p>
        </p:txBody>
      </p:sp>
      <p:grpSp>
        <p:nvGrpSpPr>
          <p:cNvPr id="605220" name="Group 36">
            <a:extLst>
              <a:ext uri="{FF2B5EF4-FFF2-40B4-BE49-F238E27FC236}">
                <a16:creationId xmlns:a16="http://schemas.microsoft.com/office/drawing/2014/main" id="{9053030A-F9EF-4262-A5C8-3BA78C08753D}"/>
              </a:ext>
            </a:extLst>
          </p:cNvPr>
          <p:cNvGrpSpPr>
            <a:grpSpLocks/>
          </p:cNvGrpSpPr>
          <p:nvPr/>
        </p:nvGrpSpPr>
        <p:grpSpPr bwMode="auto">
          <a:xfrm>
            <a:off x="3581400" y="3067050"/>
            <a:ext cx="1081088" cy="3467100"/>
            <a:chOff x="2256" y="1932"/>
            <a:chExt cx="681" cy="2184"/>
          </a:xfrm>
        </p:grpSpPr>
        <p:sp>
          <p:nvSpPr>
            <p:cNvPr id="605204" name="Rectangle 20">
              <a:extLst>
                <a:ext uri="{FF2B5EF4-FFF2-40B4-BE49-F238E27FC236}">
                  <a16:creationId xmlns:a16="http://schemas.microsoft.com/office/drawing/2014/main" id="{96BBCCAA-B816-4748-BC60-5ECF0252DEE7}"/>
                </a:ext>
              </a:extLst>
            </p:cNvPr>
            <p:cNvSpPr>
              <a:spLocks noChangeArrowheads="1"/>
            </p:cNvSpPr>
            <p:nvPr/>
          </p:nvSpPr>
          <p:spPr bwMode="auto">
            <a:xfrm>
              <a:off x="2625" y="1932"/>
              <a:ext cx="312" cy="1786"/>
            </a:xfrm>
            <a:prstGeom prst="rect">
              <a:avLst/>
            </a:prstGeom>
            <a:solidFill>
              <a:srgbClr val="FFFF00">
                <a:alpha val="27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05207" name="Group 23">
              <a:extLst>
                <a:ext uri="{FF2B5EF4-FFF2-40B4-BE49-F238E27FC236}">
                  <a16:creationId xmlns:a16="http://schemas.microsoft.com/office/drawing/2014/main" id="{4A60EF32-4FF9-4D67-B803-B79EF7A4C860}"/>
                </a:ext>
              </a:extLst>
            </p:cNvPr>
            <p:cNvGrpSpPr>
              <a:grpSpLocks/>
            </p:cNvGrpSpPr>
            <p:nvPr/>
          </p:nvGrpSpPr>
          <p:grpSpPr bwMode="auto">
            <a:xfrm>
              <a:off x="2256" y="3718"/>
              <a:ext cx="567" cy="398"/>
              <a:chOff x="2143" y="3634"/>
              <a:chExt cx="567" cy="676"/>
            </a:xfrm>
          </p:grpSpPr>
          <p:sp>
            <p:nvSpPr>
              <p:cNvPr id="605205" name="Text Box 21">
                <a:extLst>
                  <a:ext uri="{FF2B5EF4-FFF2-40B4-BE49-F238E27FC236}">
                    <a16:creationId xmlns:a16="http://schemas.microsoft.com/office/drawing/2014/main" id="{6B0A07CF-8A62-43B3-8EE1-BA95A2E2AAB6}"/>
                  </a:ext>
                </a:extLst>
              </p:cNvPr>
              <p:cNvSpPr txBox="1">
                <a:spLocks noChangeArrowheads="1"/>
              </p:cNvSpPr>
              <p:nvPr/>
            </p:nvSpPr>
            <p:spPr bwMode="auto">
              <a:xfrm>
                <a:off x="2143" y="3918"/>
                <a:ext cx="567" cy="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solidFill>
                      <a:srgbClr val="FF3300"/>
                    </a:solidFill>
                    <a:latin typeface="Arial" panose="020B0604020202020204" pitchFamily="34" charset="0"/>
                  </a:rPr>
                  <a:t>位移量</a:t>
                </a:r>
              </a:p>
            </p:txBody>
          </p:sp>
          <p:sp>
            <p:nvSpPr>
              <p:cNvPr id="605206" name="Line 22">
                <a:extLst>
                  <a:ext uri="{FF2B5EF4-FFF2-40B4-BE49-F238E27FC236}">
                    <a16:creationId xmlns:a16="http://schemas.microsoft.com/office/drawing/2014/main" id="{2C851F89-10D6-4C61-B743-F655A2AFF58C}"/>
                  </a:ext>
                </a:extLst>
              </p:cNvPr>
              <p:cNvSpPr>
                <a:spLocks noChangeShapeType="1"/>
              </p:cNvSpPr>
              <p:nvPr/>
            </p:nvSpPr>
            <p:spPr bwMode="auto">
              <a:xfrm flipV="1">
                <a:off x="2483" y="3634"/>
                <a:ext cx="199" cy="284"/>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605221" name="Group 37">
            <a:extLst>
              <a:ext uri="{FF2B5EF4-FFF2-40B4-BE49-F238E27FC236}">
                <a16:creationId xmlns:a16="http://schemas.microsoft.com/office/drawing/2014/main" id="{006E9FC3-7755-415E-9AFD-13532B5C9D49}"/>
              </a:ext>
            </a:extLst>
          </p:cNvPr>
          <p:cNvGrpSpPr>
            <a:grpSpLocks/>
          </p:cNvGrpSpPr>
          <p:nvPr/>
        </p:nvGrpSpPr>
        <p:grpSpPr bwMode="auto">
          <a:xfrm>
            <a:off x="4437063" y="3068638"/>
            <a:ext cx="1349375" cy="3441700"/>
            <a:chOff x="2795" y="1905"/>
            <a:chExt cx="850" cy="2168"/>
          </a:xfrm>
        </p:grpSpPr>
        <p:sp>
          <p:nvSpPr>
            <p:cNvPr id="605201" name="Rectangle 17">
              <a:extLst>
                <a:ext uri="{FF2B5EF4-FFF2-40B4-BE49-F238E27FC236}">
                  <a16:creationId xmlns:a16="http://schemas.microsoft.com/office/drawing/2014/main" id="{33AD7245-8CCD-425D-9C93-2E8342BF2B1F}"/>
                </a:ext>
              </a:extLst>
            </p:cNvPr>
            <p:cNvSpPr>
              <a:spLocks noChangeArrowheads="1"/>
            </p:cNvSpPr>
            <p:nvPr/>
          </p:nvSpPr>
          <p:spPr bwMode="auto">
            <a:xfrm>
              <a:off x="2965" y="1905"/>
              <a:ext cx="680" cy="1786"/>
            </a:xfrm>
            <a:prstGeom prst="rect">
              <a:avLst/>
            </a:prstGeom>
            <a:solidFill>
              <a:schemeClr val="accent1">
                <a:alpha val="25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05208" name="Group 24">
              <a:extLst>
                <a:ext uri="{FF2B5EF4-FFF2-40B4-BE49-F238E27FC236}">
                  <a16:creationId xmlns:a16="http://schemas.microsoft.com/office/drawing/2014/main" id="{CCB91434-7B8D-4E1F-B4AB-494E118B4449}"/>
                </a:ext>
              </a:extLst>
            </p:cNvPr>
            <p:cNvGrpSpPr>
              <a:grpSpLocks/>
            </p:cNvGrpSpPr>
            <p:nvPr/>
          </p:nvGrpSpPr>
          <p:grpSpPr bwMode="auto">
            <a:xfrm>
              <a:off x="2795" y="3705"/>
              <a:ext cx="737" cy="368"/>
              <a:chOff x="2143" y="3634"/>
              <a:chExt cx="567" cy="763"/>
            </a:xfrm>
          </p:grpSpPr>
          <p:sp>
            <p:nvSpPr>
              <p:cNvPr id="605209" name="Text Box 25">
                <a:extLst>
                  <a:ext uri="{FF2B5EF4-FFF2-40B4-BE49-F238E27FC236}">
                    <a16:creationId xmlns:a16="http://schemas.microsoft.com/office/drawing/2014/main" id="{6AD7C692-1C40-4491-9E42-27407D250B38}"/>
                  </a:ext>
                </a:extLst>
              </p:cNvPr>
              <p:cNvSpPr txBox="1">
                <a:spLocks noChangeArrowheads="1"/>
              </p:cNvSpPr>
              <p:nvPr/>
            </p:nvSpPr>
            <p:spPr bwMode="auto">
              <a:xfrm>
                <a:off x="2143" y="3918"/>
                <a:ext cx="567" cy="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solidFill>
                      <a:srgbClr val="FF3300"/>
                    </a:solidFill>
                    <a:latin typeface="Arial" panose="020B0604020202020204" pitchFamily="34" charset="0"/>
                  </a:rPr>
                  <a:t>机器指令</a:t>
                </a:r>
              </a:p>
            </p:txBody>
          </p:sp>
          <p:sp>
            <p:nvSpPr>
              <p:cNvPr id="605210" name="Line 26">
                <a:extLst>
                  <a:ext uri="{FF2B5EF4-FFF2-40B4-BE49-F238E27FC236}">
                    <a16:creationId xmlns:a16="http://schemas.microsoft.com/office/drawing/2014/main" id="{612E794E-1DBB-4C14-9CDE-68D72899AFFB}"/>
                  </a:ext>
                </a:extLst>
              </p:cNvPr>
              <p:cNvSpPr>
                <a:spLocks noChangeShapeType="1"/>
              </p:cNvSpPr>
              <p:nvPr/>
            </p:nvSpPr>
            <p:spPr bwMode="auto">
              <a:xfrm flipV="1">
                <a:off x="2483" y="3634"/>
                <a:ext cx="199" cy="284"/>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605222" name="Group 38">
            <a:extLst>
              <a:ext uri="{FF2B5EF4-FFF2-40B4-BE49-F238E27FC236}">
                <a16:creationId xmlns:a16="http://schemas.microsoft.com/office/drawing/2014/main" id="{BE906059-4AF6-434C-AD91-0B76EA86B74C}"/>
              </a:ext>
            </a:extLst>
          </p:cNvPr>
          <p:cNvGrpSpPr>
            <a:grpSpLocks/>
          </p:cNvGrpSpPr>
          <p:nvPr/>
        </p:nvGrpSpPr>
        <p:grpSpPr bwMode="auto">
          <a:xfrm>
            <a:off x="5786438" y="3068638"/>
            <a:ext cx="3060700" cy="3465512"/>
            <a:chOff x="3645" y="1933"/>
            <a:chExt cx="1928" cy="2183"/>
          </a:xfrm>
        </p:grpSpPr>
        <p:sp>
          <p:nvSpPr>
            <p:cNvPr id="605202" name="Rectangle 18">
              <a:extLst>
                <a:ext uri="{FF2B5EF4-FFF2-40B4-BE49-F238E27FC236}">
                  <a16:creationId xmlns:a16="http://schemas.microsoft.com/office/drawing/2014/main" id="{711F6686-856D-4321-8338-A2DB8BA3ED79}"/>
                </a:ext>
              </a:extLst>
            </p:cNvPr>
            <p:cNvSpPr>
              <a:spLocks noChangeArrowheads="1"/>
            </p:cNvSpPr>
            <p:nvPr/>
          </p:nvSpPr>
          <p:spPr bwMode="auto">
            <a:xfrm>
              <a:off x="3645" y="1933"/>
              <a:ext cx="1928" cy="1784"/>
            </a:xfrm>
            <a:prstGeom prst="rect">
              <a:avLst/>
            </a:prstGeom>
            <a:solidFill>
              <a:srgbClr val="FF0000">
                <a:alpha val="17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05211" name="Group 27">
              <a:extLst>
                <a:ext uri="{FF2B5EF4-FFF2-40B4-BE49-F238E27FC236}">
                  <a16:creationId xmlns:a16="http://schemas.microsoft.com/office/drawing/2014/main" id="{FF33E283-FC2C-4A4E-9BA2-D7C4079F6DAC}"/>
                </a:ext>
              </a:extLst>
            </p:cNvPr>
            <p:cNvGrpSpPr>
              <a:grpSpLocks/>
            </p:cNvGrpSpPr>
            <p:nvPr/>
          </p:nvGrpSpPr>
          <p:grpSpPr bwMode="auto">
            <a:xfrm>
              <a:off x="3645" y="3733"/>
              <a:ext cx="737" cy="383"/>
              <a:chOff x="2143" y="3634"/>
              <a:chExt cx="567" cy="715"/>
            </a:xfrm>
          </p:grpSpPr>
          <p:sp>
            <p:nvSpPr>
              <p:cNvPr id="605212" name="Text Box 28">
                <a:extLst>
                  <a:ext uri="{FF2B5EF4-FFF2-40B4-BE49-F238E27FC236}">
                    <a16:creationId xmlns:a16="http://schemas.microsoft.com/office/drawing/2014/main" id="{CF85A71A-2891-4040-88C4-4FC398DCF490}"/>
                  </a:ext>
                </a:extLst>
              </p:cNvPr>
              <p:cNvSpPr txBox="1">
                <a:spLocks noChangeArrowheads="1"/>
              </p:cNvSpPr>
              <p:nvPr/>
            </p:nvSpPr>
            <p:spPr bwMode="auto">
              <a:xfrm>
                <a:off x="2143" y="3918"/>
                <a:ext cx="567" cy="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solidFill>
                      <a:srgbClr val="FF3300"/>
                    </a:solidFill>
                    <a:latin typeface="Arial" panose="020B0604020202020204" pitchFamily="34" charset="0"/>
                  </a:rPr>
                  <a:t>汇编指令</a:t>
                </a:r>
              </a:p>
            </p:txBody>
          </p:sp>
          <p:sp>
            <p:nvSpPr>
              <p:cNvPr id="605213" name="Line 29">
                <a:extLst>
                  <a:ext uri="{FF2B5EF4-FFF2-40B4-BE49-F238E27FC236}">
                    <a16:creationId xmlns:a16="http://schemas.microsoft.com/office/drawing/2014/main" id="{B3EEFCF9-A71C-489D-9B75-03ECB45AA144}"/>
                  </a:ext>
                </a:extLst>
              </p:cNvPr>
              <p:cNvSpPr>
                <a:spLocks noChangeShapeType="1"/>
              </p:cNvSpPr>
              <p:nvPr/>
            </p:nvSpPr>
            <p:spPr bwMode="auto">
              <a:xfrm flipV="1">
                <a:off x="2483" y="3634"/>
                <a:ext cx="199" cy="284"/>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605214" name="Text Box 30">
            <a:extLst>
              <a:ext uri="{FF2B5EF4-FFF2-40B4-BE49-F238E27FC236}">
                <a16:creationId xmlns:a16="http://schemas.microsoft.com/office/drawing/2014/main" id="{7B7FD719-A7C0-4844-8AB5-93C377498754}"/>
              </a:ext>
            </a:extLst>
          </p:cNvPr>
          <p:cNvSpPr txBox="1">
            <a:spLocks noChangeArrowheads="1"/>
          </p:cNvSpPr>
          <p:nvPr/>
        </p:nvSpPr>
        <p:spPr bwMode="auto">
          <a:xfrm>
            <a:off x="1763713" y="6461125"/>
            <a:ext cx="7380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000">
                <a:solidFill>
                  <a:srgbClr val="007635"/>
                </a:solidFill>
                <a:latin typeface="Arial" panose="020B0604020202020204" pitchFamily="34" charset="0"/>
              </a:rPr>
              <a:t>编译得到的</a:t>
            </a:r>
            <a:r>
              <a:rPr lang="zh-CN" altLang="en-US" sz="2000">
                <a:solidFill>
                  <a:srgbClr val="3333CC"/>
                </a:solidFill>
                <a:latin typeface="Arial" panose="020B0604020202020204" pitchFamily="34" charset="0"/>
              </a:rPr>
              <a:t>与</a:t>
            </a:r>
            <a:r>
              <a:rPr lang="zh-CN" altLang="en-US" sz="2000">
                <a:solidFill>
                  <a:srgbClr val="007635"/>
                </a:solidFill>
                <a:latin typeface="Arial" panose="020B0604020202020204" pitchFamily="34" charset="0"/>
              </a:rPr>
              <a:t>反汇编得到的</a:t>
            </a:r>
            <a:r>
              <a:rPr lang="zh-CN" altLang="en-US" sz="2000">
                <a:solidFill>
                  <a:srgbClr val="3333CC"/>
                </a:solidFill>
                <a:latin typeface="Arial" panose="020B0604020202020204" pitchFamily="34" charset="0"/>
              </a:rPr>
              <a:t>汇编指令形式稍有差异</a:t>
            </a:r>
          </a:p>
        </p:txBody>
      </p:sp>
      <p:pic>
        <p:nvPicPr>
          <p:cNvPr id="605218" name="Picture 34">
            <a:extLst>
              <a:ext uri="{FF2B5EF4-FFF2-40B4-BE49-F238E27FC236}">
                <a16:creationId xmlns:a16="http://schemas.microsoft.com/office/drawing/2014/main" id="{D675D09E-8854-4ACA-9E5B-A0BB8809CB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 y="11113"/>
            <a:ext cx="3132137" cy="2562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05219" name="Rectangle 35">
            <a:extLst>
              <a:ext uri="{FF2B5EF4-FFF2-40B4-BE49-F238E27FC236}">
                <a16:creationId xmlns:a16="http://schemas.microsoft.com/office/drawing/2014/main" id="{D88AD9FE-87D7-4239-8FE6-8174011F39D2}"/>
              </a:ext>
            </a:extLst>
          </p:cNvPr>
          <p:cNvSpPr>
            <a:spLocks noChangeArrowheads="1"/>
          </p:cNvSpPr>
          <p:nvPr/>
        </p:nvSpPr>
        <p:spPr bwMode="auto">
          <a:xfrm>
            <a:off x="2951163" y="1989138"/>
            <a:ext cx="5849937"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solidFill>
                  <a:srgbClr val="CC3300"/>
                </a:solidFill>
                <a:latin typeface="微软雅黑" panose="020B0503020204020204" pitchFamily="34" charset="-122"/>
                <a:ea typeface="微软雅黑" panose="020B0503020204020204" pitchFamily="34" charset="-122"/>
              </a:rPr>
              <a:t>“gcc –c test.s –o test.o”</a:t>
            </a:r>
            <a:r>
              <a:rPr lang="zh-CN" altLang="en-US" sz="2000">
                <a:solidFill>
                  <a:srgbClr val="CC3300"/>
                </a:solidFill>
                <a:latin typeface="微软雅黑" panose="020B0503020204020204" pitchFamily="34" charset="-122"/>
                <a:ea typeface="微软雅黑" panose="020B0503020204020204" pitchFamily="34" charset="-122"/>
              </a:rPr>
              <a:t>将</a:t>
            </a:r>
            <a:r>
              <a:rPr lang="en-US" altLang="zh-CN" sz="2000">
                <a:solidFill>
                  <a:srgbClr val="CC3300"/>
                </a:solidFill>
                <a:latin typeface="微软雅黑" panose="020B0503020204020204" pitchFamily="34" charset="-122"/>
                <a:ea typeface="微软雅黑" panose="020B0503020204020204" pitchFamily="34" charset="-122"/>
              </a:rPr>
              <a:t>test.s</a:t>
            </a:r>
            <a:r>
              <a:rPr lang="zh-CN" altLang="en-US" sz="2000">
                <a:solidFill>
                  <a:srgbClr val="FF3300"/>
                </a:solidFill>
                <a:latin typeface="微软雅黑" panose="020B0503020204020204" pitchFamily="34" charset="-122"/>
                <a:ea typeface="微软雅黑" panose="020B0503020204020204" pitchFamily="34" charset="-122"/>
              </a:rPr>
              <a:t>汇编</a:t>
            </a:r>
            <a:r>
              <a:rPr lang="zh-CN" altLang="en-US" sz="2000">
                <a:solidFill>
                  <a:srgbClr val="CC3300"/>
                </a:solidFill>
                <a:latin typeface="微软雅黑" panose="020B0503020204020204" pitchFamily="34" charset="-122"/>
                <a:ea typeface="微软雅黑" panose="020B0503020204020204" pitchFamily="34" charset="-122"/>
              </a:rPr>
              <a:t>为</a:t>
            </a:r>
            <a:r>
              <a:rPr lang="en-US" altLang="zh-CN" sz="2000">
                <a:solidFill>
                  <a:srgbClr val="CC3300"/>
                </a:solidFill>
                <a:latin typeface="微软雅黑" panose="020B0503020204020204" pitchFamily="34" charset="-122"/>
                <a:ea typeface="微软雅黑" panose="020B0503020204020204" pitchFamily="34" charset="-122"/>
              </a:rPr>
              <a:t>test.o</a:t>
            </a:r>
          </a:p>
          <a:p>
            <a:r>
              <a:rPr lang="zh-CN" altLang="en-US" sz="2000">
                <a:solidFill>
                  <a:srgbClr val="CC3300"/>
                </a:solidFill>
                <a:latin typeface="微软雅黑" panose="020B0503020204020204" pitchFamily="34" charset="-122"/>
                <a:ea typeface="微软雅黑" panose="020B0503020204020204" pitchFamily="34" charset="-122"/>
              </a:rPr>
              <a:t>“</a:t>
            </a:r>
            <a:r>
              <a:rPr lang="en-US" altLang="zh-CN" sz="2000">
                <a:solidFill>
                  <a:srgbClr val="CC3300"/>
                </a:solidFill>
                <a:latin typeface="微软雅黑" panose="020B0503020204020204" pitchFamily="34" charset="-122"/>
                <a:ea typeface="微软雅黑" panose="020B0503020204020204" pitchFamily="34" charset="-122"/>
              </a:rPr>
              <a:t>objdump -d test.o”</a:t>
            </a:r>
            <a:r>
              <a:rPr lang="zh-CN" altLang="en-US" sz="2000">
                <a:solidFill>
                  <a:srgbClr val="CC3300"/>
                </a:solidFill>
                <a:latin typeface="微软雅黑" panose="020B0503020204020204" pitchFamily="34" charset="-122"/>
                <a:ea typeface="微软雅黑" panose="020B0503020204020204" pitchFamily="34" charset="-122"/>
              </a:rPr>
              <a:t>将</a:t>
            </a:r>
            <a:r>
              <a:rPr lang="en-US" altLang="zh-CN" sz="2000">
                <a:solidFill>
                  <a:srgbClr val="CC3300"/>
                </a:solidFill>
                <a:latin typeface="微软雅黑" panose="020B0503020204020204" pitchFamily="34" charset="-122"/>
                <a:ea typeface="微软雅黑" panose="020B0503020204020204" pitchFamily="34" charset="-122"/>
              </a:rPr>
              <a:t>test.o </a:t>
            </a:r>
            <a:r>
              <a:rPr lang="zh-CN" altLang="en-US" sz="2000">
                <a:solidFill>
                  <a:srgbClr val="FF3300"/>
                </a:solidFill>
                <a:latin typeface="微软雅黑" panose="020B0503020204020204" pitchFamily="34" charset="-122"/>
                <a:ea typeface="微软雅黑" panose="020B0503020204020204" pitchFamily="34" charset="-122"/>
              </a:rPr>
              <a:t>反汇编</a:t>
            </a:r>
            <a:r>
              <a:rPr lang="zh-CN" altLang="en-US" sz="2000">
                <a:solidFill>
                  <a:srgbClr val="CC3300"/>
                </a:solidFill>
                <a:latin typeface="微软雅黑" panose="020B0503020204020204" pitchFamily="34" charset="-122"/>
                <a:ea typeface="微软雅黑" panose="020B0503020204020204" pitchFamily="34" charset="-122"/>
              </a:rPr>
              <a:t>为</a:t>
            </a:r>
          </a:p>
        </p:txBody>
      </p:sp>
      <p:sp>
        <p:nvSpPr>
          <p:cNvPr id="605223" name="Line 39">
            <a:extLst>
              <a:ext uri="{FF2B5EF4-FFF2-40B4-BE49-F238E27FC236}">
                <a16:creationId xmlns:a16="http://schemas.microsoft.com/office/drawing/2014/main" id="{6BE9D66A-3CE6-418D-9C66-689064A55C46}"/>
              </a:ext>
            </a:extLst>
          </p:cNvPr>
          <p:cNvSpPr>
            <a:spLocks noChangeShapeType="1"/>
          </p:cNvSpPr>
          <p:nvPr/>
        </p:nvSpPr>
        <p:spPr bwMode="auto">
          <a:xfrm>
            <a:off x="1062038" y="4868863"/>
            <a:ext cx="4953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5224" name="Line 40">
            <a:extLst>
              <a:ext uri="{FF2B5EF4-FFF2-40B4-BE49-F238E27FC236}">
                <a16:creationId xmlns:a16="http://schemas.microsoft.com/office/drawing/2014/main" id="{D22D7B8C-79C8-4B7D-9F89-DEEC1E350958}"/>
              </a:ext>
            </a:extLst>
          </p:cNvPr>
          <p:cNvSpPr>
            <a:spLocks noChangeShapeType="1"/>
          </p:cNvSpPr>
          <p:nvPr/>
        </p:nvSpPr>
        <p:spPr bwMode="auto">
          <a:xfrm>
            <a:off x="1062038" y="5138738"/>
            <a:ext cx="4953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5225" name="Line 41">
            <a:extLst>
              <a:ext uri="{FF2B5EF4-FFF2-40B4-BE49-F238E27FC236}">
                <a16:creationId xmlns:a16="http://schemas.microsoft.com/office/drawing/2014/main" id="{9C82909F-4C7D-4C2C-A544-18C769D7CE9B}"/>
              </a:ext>
            </a:extLst>
          </p:cNvPr>
          <p:cNvSpPr>
            <a:spLocks noChangeShapeType="1"/>
          </p:cNvSpPr>
          <p:nvPr/>
        </p:nvSpPr>
        <p:spPr bwMode="auto">
          <a:xfrm>
            <a:off x="1062038" y="6264275"/>
            <a:ext cx="4953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5226" name="Line 42">
            <a:extLst>
              <a:ext uri="{FF2B5EF4-FFF2-40B4-BE49-F238E27FC236}">
                <a16:creationId xmlns:a16="http://schemas.microsoft.com/office/drawing/2014/main" id="{AC15C4B8-B2E4-42CB-8E04-22CEF639C82E}"/>
              </a:ext>
            </a:extLst>
          </p:cNvPr>
          <p:cNvSpPr>
            <a:spLocks noChangeShapeType="1"/>
          </p:cNvSpPr>
          <p:nvPr/>
        </p:nvSpPr>
        <p:spPr bwMode="auto">
          <a:xfrm>
            <a:off x="1016000" y="5408613"/>
            <a:ext cx="4953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5227" name="Line 43">
            <a:extLst>
              <a:ext uri="{FF2B5EF4-FFF2-40B4-BE49-F238E27FC236}">
                <a16:creationId xmlns:a16="http://schemas.microsoft.com/office/drawing/2014/main" id="{C29667CC-A0C0-498D-B151-A67CAFD6A299}"/>
              </a:ext>
            </a:extLst>
          </p:cNvPr>
          <p:cNvSpPr>
            <a:spLocks noChangeShapeType="1"/>
          </p:cNvSpPr>
          <p:nvPr/>
        </p:nvSpPr>
        <p:spPr bwMode="auto">
          <a:xfrm>
            <a:off x="1736725" y="5994400"/>
            <a:ext cx="4953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5218"/>
                                        </p:tgtEl>
                                        <p:attrNameLst>
                                          <p:attrName>style.visibility</p:attrName>
                                        </p:attrNameLst>
                                      </p:cBhvr>
                                      <p:to>
                                        <p:strVal val="visible"/>
                                      </p:to>
                                    </p:set>
                                    <p:animEffect transition="in" filter="blinds(horizontal)">
                                      <p:cBhvr>
                                        <p:cTn id="7" dur="500"/>
                                        <p:tgtEl>
                                          <p:spTgt spid="6052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5191"/>
                                        </p:tgtEl>
                                        <p:attrNameLst>
                                          <p:attrName>style.visibility</p:attrName>
                                        </p:attrNameLst>
                                      </p:cBhvr>
                                      <p:to>
                                        <p:strVal val="visible"/>
                                      </p:to>
                                    </p:set>
                                    <p:animEffect transition="in" filter="blinds(horizontal)">
                                      <p:cBhvr>
                                        <p:cTn id="12" dur="500"/>
                                        <p:tgtEl>
                                          <p:spTgt spid="6051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05196"/>
                                        </p:tgtEl>
                                        <p:attrNameLst>
                                          <p:attrName>style.visibility</p:attrName>
                                        </p:attrNameLst>
                                      </p:cBhvr>
                                      <p:to>
                                        <p:strVal val="visible"/>
                                      </p:to>
                                    </p:set>
                                    <p:animEffect transition="in" filter="blinds(horizontal)">
                                      <p:cBhvr>
                                        <p:cTn id="17" dur="500"/>
                                        <p:tgtEl>
                                          <p:spTgt spid="60519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05199"/>
                                        </p:tgtEl>
                                        <p:attrNameLst>
                                          <p:attrName>style.visibility</p:attrName>
                                        </p:attrNameLst>
                                      </p:cBhvr>
                                      <p:to>
                                        <p:strVal val="visible"/>
                                      </p:to>
                                    </p:set>
                                    <p:animEffect transition="in" filter="blinds(horizontal)">
                                      <p:cBhvr>
                                        <p:cTn id="20" dur="500"/>
                                        <p:tgtEl>
                                          <p:spTgt spid="60519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05197"/>
                                        </p:tgtEl>
                                        <p:attrNameLst>
                                          <p:attrName>style.visibility</p:attrName>
                                        </p:attrNameLst>
                                      </p:cBhvr>
                                      <p:to>
                                        <p:strVal val="visible"/>
                                      </p:to>
                                    </p:set>
                                    <p:animEffect transition="in" filter="blinds(horizontal)">
                                      <p:cBhvr>
                                        <p:cTn id="25" dur="500"/>
                                        <p:tgtEl>
                                          <p:spTgt spid="60519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05198"/>
                                        </p:tgtEl>
                                        <p:attrNameLst>
                                          <p:attrName>style.visibility</p:attrName>
                                        </p:attrNameLst>
                                      </p:cBhvr>
                                      <p:to>
                                        <p:strVal val="visible"/>
                                      </p:to>
                                    </p:set>
                                    <p:animEffect transition="in" filter="blinds(horizontal)">
                                      <p:cBhvr>
                                        <p:cTn id="30" dur="500"/>
                                        <p:tgtEl>
                                          <p:spTgt spid="60519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05219"/>
                                        </p:tgtEl>
                                        <p:attrNameLst>
                                          <p:attrName>style.visibility</p:attrName>
                                        </p:attrNameLst>
                                      </p:cBhvr>
                                      <p:to>
                                        <p:strVal val="visible"/>
                                      </p:to>
                                    </p:set>
                                    <p:animEffect transition="in" filter="blinds(horizontal)">
                                      <p:cBhvr>
                                        <p:cTn id="35" dur="500"/>
                                        <p:tgtEl>
                                          <p:spTgt spid="60521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605193"/>
                                        </p:tgtEl>
                                        <p:attrNameLst>
                                          <p:attrName>style.visibility</p:attrName>
                                        </p:attrNameLst>
                                      </p:cBhvr>
                                      <p:to>
                                        <p:strVal val="visible"/>
                                      </p:to>
                                    </p:set>
                                    <p:animEffect transition="in" filter="blinds(horizontal)">
                                      <p:cBhvr>
                                        <p:cTn id="40" dur="500"/>
                                        <p:tgtEl>
                                          <p:spTgt spid="60519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605214"/>
                                        </p:tgtEl>
                                        <p:attrNameLst>
                                          <p:attrName>style.visibility</p:attrName>
                                        </p:attrNameLst>
                                      </p:cBhvr>
                                      <p:to>
                                        <p:strVal val="visible"/>
                                      </p:to>
                                    </p:set>
                                    <p:animEffect transition="in" filter="blinds(horizontal)">
                                      <p:cBhvr>
                                        <p:cTn id="45" dur="500"/>
                                        <p:tgtEl>
                                          <p:spTgt spid="60521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605220"/>
                                        </p:tgtEl>
                                        <p:attrNameLst>
                                          <p:attrName>style.visibility</p:attrName>
                                        </p:attrNameLst>
                                      </p:cBhvr>
                                      <p:to>
                                        <p:strVal val="visible"/>
                                      </p:to>
                                    </p:set>
                                    <p:animEffect transition="in" filter="blinds(horizontal)">
                                      <p:cBhvr>
                                        <p:cTn id="50" dur="500"/>
                                        <p:tgtEl>
                                          <p:spTgt spid="60522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605221"/>
                                        </p:tgtEl>
                                        <p:attrNameLst>
                                          <p:attrName>style.visibility</p:attrName>
                                        </p:attrNameLst>
                                      </p:cBhvr>
                                      <p:to>
                                        <p:strVal val="visible"/>
                                      </p:to>
                                    </p:set>
                                    <p:animEffect transition="in" filter="blinds(horizontal)">
                                      <p:cBhvr>
                                        <p:cTn id="55" dur="500"/>
                                        <p:tgtEl>
                                          <p:spTgt spid="605221"/>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605222"/>
                                        </p:tgtEl>
                                        <p:attrNameLst>
                                          <p:attrName>style.visibility</p:attrName>
                                        </p:attrNameLst>
                                      </p:cBhvr>
                                      <p:to>
                                        <p:strVal val="visible"/>
                                      </p:to>
                                    </p:set>
                                    <p:animEffect transition="in" filter="blinds(horizontal)">
                                      <p:cBhvr>
                                        <p:cTn id="60" dur="500"/>
                                        <p:tgtEl>
                                          <p:spTgt spid="605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191" grpId="0"/>
      <p:bldP spid="605193" grpId="0"/>
      <p:bldP spid="605197" grpId="0"/>
      <p:bldP spid="605198" grpId="0"/>
      <p:bldP spid="605199" grpId="0"/>
      <p:bldP spid="605214" grpId="0"/>
      <p:bldP spid="6052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a:extLst>
              <a:ext uri="{FF2B5EF4-FFF2-40B4-BE49-F238E27FC236}">
                <a16:creationId xmlns:a16="http://schemas.microsoft.com/office/drawing/2014/main" id="{CE955217-50DE-4E96-99B3-388265FB9DFF}"/>
              </a:ext>
            </a:extLst>
          </p:cNvPr>
          <p:cNvSpPr>
            <a:spLocks noGrp="1" noChangeArrowheads="1"/>
          </p:cNvSpPr>
          <p:nvPr>
            <p:ph type="title"/>
          </p:nvPr>
        </p:nvSpPr>
        <p:spPr>
          <a:xfrm>
            <a:off x="457200" y="98425"/>
            <a:ext cx="8229600" cy="561975"/>
          </a:xfrm>
        </p:spPr>
        <p:txBody>
          <a:bodyPr/>
          <a:lstStyle/>
          <a:p>
            <a:r>
              <a:rPr lang="en-US" altLang="zh-CN" sz="3600"/>
              <a:t>       </a:t>
            </a:r>
            <a:r>
              <a:rPr lang="zh-CN" altLang="en-US" sz="3600"/>
              <a:t>两种目标文件</a:t>
            </a:r>
          </a:p>
        </p:txBody>
      </p:sp>
      <p:sp>
        <p:nvSpPr>
          <p:cNvPr id="607235" name="Rectangle 3">
            <a:extLst>
              <a:ext uri="{FF2B5EF4-FFF2-40B4-BE49-F238E27FC236}">
                <a16:creationId xmlns:a16="http://schemas.microsoft.com/office/drawing/2014/main" id="{558F2851-20FA-438B-A66F-14685A7BEBBD}"/>
              </a:ext>
            </a:extLst>
          </p:cNvPr>
          <p:cNvSpPr>
            <a:spLocks noGrp="1" noChangeArrowheads="1"/>
          </p:cNvSpPr>
          <p:nvPr>
            <p:ph type="body" idx="1"/>
          </p:nvPr>
        </p:nvSpPr>
        <p:spPr>
          <a:xfrm>
            <a:off x="5067300" y="2484438"/>
            <a:ext cx="3735388" cy="495300"/>
          </a:xfrm>
        </p:spPr>
        <p:txBody>
          <a:bodyPr/>
          <a:lstStyle/>
          <a:p>
            <a:pPr>
              <a:lnSpc>
                <a:spcPct val="105000"/>
              </a:lnSpc>
              <a:buFontTx/>
              <a:buNone/>
            </a:pPr>
            <a:r>
              <a:rPr lang="en-US" altLang="zh-CN" sz="2200">
                <a:solidFill>
                  <a:srgbClr val="007635"/>
                </a:solidFill>
                <a:latin typeface="微软雅黑" panose="020B0503020204020204" pitchFamily="34" charset="-122"/>
                <a:ea typeface="微软雅黑" panose="020B0503020204020204" pitchFamily="34" charset="-122"/>
              </a:rPr>
              <a:t>“objdump -d test” </a:t>
            </a:r>
            <a:r>
              <a:rPr lang="zh-CN" altLang="en-US" sz="2200">
                <a:solidFill>
                  <a:srgbClr val="007635"/>
                </a:solidFill>
                <a:latin typeface="微软雅黑" panose="020B0503020204020204" pitchFamily="34" charset="-122"/>
                <a:ea typeface="微软雅黑" panose="020B0503020204020204" pitchFamily="34" charset="-122"/>
              </a:rPr>
              <a:t>结果</a:t>
            </a:r>
          </a:p>
        </p:txBody>
      </p:sp>
      <p:sp>
        <p:nvSpPr>
          <p:cNvPr id="607238" name="Rectangle 6">
            <a:extLst>
              <a:ext uri="{FF2B5EF4-FFF2-40B4-BE49-F238E27FC236}">
                <a16:creationId xmlns:a16="http://schemas.microsoft.com/office/drawing/2014/main" id="{37322149-EF09-49A2-96F4-B62B5779B5BA}"/>
              </a:ext>
            </a:extLst>
          </p:cNvPr>
          <p:cNvSpPr>
            <a:spLocks noChangeArrowheads="1"/>
          </p:cNvSpPr>
          <p:nvPr/>
        </p:nvSpPr>
        <p:spPr bwMode="auto">
          <a:xfrm>
            <a:off x="0" y="2979738"/>
            <a:ext cx="5607050" cy="327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8892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05000"/>
              </a:lnSpc>
            </a:pPr>
            <a:r>
              <a:rPr lang="en-US" altLang="zh-CN">
                <a:solidFill>
                  <a:srgbClr val="FF3300"/>
                </a:solidFill>
              </a:rPr>
              <a:t>00000000</a:t>
            </a:r>
            <a:r>
              <a:rPr lang="en-US" altLang="zh-CN"/>
              <a:t> &lt;add&gt;: </a:t>
            </a:r>
          </a:p>
          <a:p>
            <a:pPr eaLnBrk="1" hangingPunct="1">
              <a:lnSpc>
                <a:spcPct val="105000"/>
              </a:lnSpc>
            </a:pPr>
            <a:r>
              <a:rPr lang="en-US" altLang="zh-CN"/>
              <a:t>   0:    55	   push   %ebp</a:t>
            </a:r>
          </a:p>
          <a:p>
            <a:pPr eaLnBrk="1" hangingPunct="1">
              <a:lnSpc>
                <a:spcPct val="105000"/>
              </a:lnSpc>
            </a:pPr>
            <a:r>
              <a:rPr lang="en-US" altLang="zh-CN"/>
              <a:t>   1:    89 e5	   mov   %esp, %ebp</a:t>
            </a:r>
          </a:p>
          <a:p>
            <a:pPr eaLnBrk="1" hangingPunct="1">
              <a:lnSpc>
                <a:spcPct val="105000"/>
              </a:lnSpc>
            </a:pPr>
            <a:r>
              <a:rPr lang="en-US" altLang="zh-CN"/>
              <a:t>   3:    83 ec 10   sub    $0x10, %esp</a:t>
            </a:r>
          </a:p>
          <a:p>
            <a:pPr eaLnBrk="1" hangingPunct="1">
              <a:lnSpc>
                <a:spcPct val="105000"/>
              </a:lnSpc>
            </a:pPr>
            <a:r>
              <a:rPr lang="en-US" altLang="zh-CN"/>
              <a:t>   6:    8b 45 0c   mov   0xc(%ebp), %eax</a:t>
            </a:r>
          </a:p>
          <a:p>
            <a:pPr eaLnBrk="1" hangingPunct="1">
              <a:lnSpc>
                <a:spcPct val="105000"/>
              </a:lnSpc>
            </a:pPr>
            <a:r>
              <a:rPr lang="en-US" altLang="zh-CN"/>
              <a:t>   9:    8b 55 08   mov   0x8(%ebp), %edx</a:t>
            </a:r>
          </a:p>
          <a:p>
            <a:pPr eaLnBrk="1" hangingPunct="1">
              <a:lnSpc>
                <a:spcPct val="105000"/>
              </a:lnSpc>
            </a:pPr>
            <a:r>
              <a:rPr lang="en-US" altLang="zh-CN"/>
              <a:t>   c:    8d 04 02   lea     (%edx,%eax,1), %eax</a:t>
            </a:r>
          </a:p>
          <a:p>
            <a:pPr eaLnBrk="1" hangingPunct="1">
              <a:lnSpc>
                <a:spcPct val="105000"/>
              </a:lnSpc>
            </a:pPr>
            <a:r>
              <a:rPr lang="en-US" altLang="zh-CN"/>
              <a:t>   f:     89 45 fc    mov   %eax, -0x4(%ebp)</a:t>
            </a:r>
          </a:p>
          <a:p>
            <a:pPr eaLnBrk="1" hangingPunct="1">
              <a:lnSpc>
                <a:spcPct val="105000"/>
              </a:lnSpc>
            </a:pPr>
            <a:r>
              <a:rPr lang="en-US" altLang="zh-CN"/>
              <a:t>   12:  8b 45 fc    mov   -0x4(%ebp), %eax</a:t>
            </a:r>
          </a:p>
          <a:p>
            <a:pPr eaLnBrk="1" hangingPunct="1">
              <a:lnSpc>
                <a:spcPct val="105000"/>
              </a:lnSpc>
            </a:pPr>
            <a:r>
              <a:rPr lang="en-US" altLang="zh-CN"/>
              <a:t>   15:  c9             leave  </a:t>
            </a:r>
          </a:p>
          <a:p>
            <a:pPr eaLnBrk="1" hangingPunct="1">
              <a:lnSpc>
                <a:spcPct val="105000"/>
              </a:lnSpc>
            </a:pPr>
            <a:r>
              <a:rPr lang="en-US" altLang="zh-CN"/>
              <a:t>   16:  c3             ret </a:t>
            </a:r>
          </a:p>
        </p:txBody>
      </p:sp>
      <p:sp>
        <p:nvSpPr>
          <p:cNvPr id="607255" name="Text Box 23">
            <a:extLst>
              <a:ext uri="{FF2B5EF4-FFF2-40B4-BE49-F238E27FC236}">
                <a16:creationId xmlns:a16="http://schemas.microsoft.com/office/drawing/2014/main" id="{EE150A67-0D2E-4B76-BA4C-650B36FDF13C}"/>
              </a:ext>
            </a:extLst>
          </p:cNvPr>
          <p:cNvSpPr txBox="1">
            <a:spLocks noChangeArrowheads="1"/>
          </p:cNvSpPr>
          <p:nvPr/>
        </p:nvSpPr>
        <p:spPr bwMode="auto">
          <a:xfrm>
            <a:off x="296863" y="6362700"/>
            <a:ext cx="7380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solidFill>
                  <a:srgbClr val="3333CC"/>
                </a:solidFill>
                <a:latin typeface="Arial" panose="020B0604020202020204" pitchFamily="34" charset="0"/>
              </a:rPr>
              <a:t>test.o</a:t>
            </a:r>
            <a:r>
              <a:rPr lang="zh-CN" altLang="en-US" sz="2000">
                <a:solidFill>
                  <a:srgbClr val="3333CC"/>
                </a:solidFill>
                <a:latin typeface="Arial" panose="020B0604020202020204" pitchFamily="34" charset="0"/>
              </a:rPr>
              <a:t>中的代码从地址</a:t>
            </a:r>
            <a:r>
              <a:rPr lang="en-US" altLang="zh-CN" sz="2000">
                <a:solidFill>
                  <a:srgbClr val="3333CC"/>
                </a:solidFill>
                <a:latin typeface="Arial" panose="020B0604020202020204" pitchFamily="34" charset="0"/>
              </a:rPr>
              <a:t>0</a:t>
            </a:r>
            <a:r>
              <a:rPr lang="zh-CN" altLang="en-US" sz="2000">
                <a:solidFill>
                  <a:srgbClr val="3333CC"/>
                </a:solidFill>
                <a:latin typeface="Arial" panose="020B0604020202020204" pitchFamily="34" charset="0"/>
              </a:rPr>
              <a:t>开始，</a:t>
            </a:r>
            <a:r>
              <a:rPr lang="en-US" altLang="zh-CN" sz="2000">
                <a:solidFill>
                  <a:srgbClr val="3333CC"/>
                </a:solidFill>
                <a:latin typeface="Arial" panose="020B0604020202020204" pitchFamily="34" charset="0"/>
              </a:rPr>
              <a:t>test</a:t>
            </a:r>
            <a:r>
              <a:rPr lang="zh-CN" altLang="en-US" sz="2000">
                <a:solidFill>
                  <a:srgbClr val="3333CC"/>
                </a:solidFill>
                <a:latin typeface="Arial" panose="020B0604020202020204" pitchFamily="34" charset="0"/>
              </a:rPr>
              <a:t>中的代码从</a:t>
            </a:r>
            <a:r>
              <a:rPr lang="en-US" altLang="zh-CN" sz="2000">
                <a:solidFill>
                  <a:srgbClr val="3333CC"/>
                </a:solidFill>
                <a:latin typeface="Arial" panose="020B0604020202020204" pitchFamily="34" charset="0"/>
              </a:rPr>
              <a:t>80483d4</a:t>
            </a:r>
            <a:r>
              <a:rPr lang="zh-CN" altLang="en-US" sz="2000">
                <a:solidFill>
                  <a:srgbClr val="3333CC"/>
                </a:solidFill>
                <a:latin typeface="Arial" panose="020B0604020202020204" pitchFamily="34" charset="0"/>
              </a:rPr>
              <a:t>开始！</a:t>
            </a:r>
          </a:p>
        </p:txBody>
      </p:sp>
      <p:sp>
        <p:nvSpPr>
          <p:cNvPr id="607256" name="Rectangle 24">
            <a:extLst>
              <a:ext uri="{FF2B5EF4-FFF2-40B4-BE49-F238E27FC236}">
                <a16:creationId xmlns:a16="http://schemas.microsoft.com/office/drawing/2014/main" id="{3055C269-EC8E-436B-B2F7-48269AEF9AF3}"/>
              </a:ext>
            </a:extLst>
          </p:cNvPr>
          <p:cNvSpPr>
            <a:spLocks noChangeArrowheads="1"/>
          </p:cNvSpPr>
          <p:nvPr/>
        </p:nvSpPr>
        <p:spPr bwMode="auto">
          <a:xfrm>
            <a:off x="5157788" y="2990850"/>
            <a:ext cx="3779837" cy="327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8892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05000"/>
              </a:lnSpc>
            </a:pPr>
            <a:r>
              <a:rPr lang="en-US" altLang="zh-CN">
                <a:solidFill>
                  <a:srgbClr val="FF3300"/>
                </a:solidFill>
              </a:rPr>
              <a:t>080483d4 </a:t>
            </a:r>
            <a:r>
              <a:rPr lang="en-US" altLang="zh-CN"/>
              <a:t>&lt;add&gt;:</a:t>
            </a:r>
          </a:p>
          <a:p>
            <a:pPr eaLnBrk="1" hangingPunct="1">
              <a:lnSpc>
                <a:spcPct val="105000"/>
              </a:lnSpc>
            </a:pPr>
            <a:r>
              <a:rPr lang="en-US" altLang="zh-CN"/>
              <a:t> 80483d4:    55                push ...  </a:t>
            </a:r>
          </a:p>
          <a:p>
            <a:pPr eaLnBrk="1" hangingPunct="1">
              <a:lnSpc>
                <a:spcPct val="105000"/>
              </a:lnSpc>
            </a:pPr>
            <a:r>
              <a:rPr lang="en-US" altLang="zh-CN"/>
              <a:t> 80483d5:    89 e5            …</a:t>
            </a:r>
          </a:p>
          <a:p>
            <a:pPr eaLnBrk="1" hangingPunct="1">
              <a:lnSpc>
                <a:spcPct val="105000"/>
              </a:lnSpc>
            </a:pPr>
            <a:r>
              <a:rPr lang="en-US" altLang="zh-CN"/>
              <a:t> 80483d7:    83 ec 10       …</a:t>
            </a:r>
          </a:p>
          <a:p>
            <a:pPr eaLnBrk="1" hangingPunct="1">
              <a:lnSpc>
                <a:spcPct val="105000"/>
              </a:lnSpc>
            </a:pPr>
            <a:r>
              <a:rPr lang="en-US" altLang="zh-CN"/>
              <a:t> 80483da:    8b 45 0c       …</a:t>
            </a:r>
          </a:p>
          <a:p>
            <a:pPr eaLnBrk="1" hangingPunct="1">
              <a:lnSpc>
                <a:spcPct val="105000"/>
              </a:lnSpc>
            </a:pPr>
            <a:r>
              <a:rPr lang="en-US" altLang="zh-CN"/>
              <a:t> 80483dd:    8b 55 08       …</a:t>
            </a:r>
          </a:p>
          <a:p>
            <a:pPr eaLnBrk="1" hangingPunct="1">
              <a:lnSpc>
                <a:spcPct val="105000"/>
              </a:lnSpc>
            </a:pPr>
            <a:r>
              <a:rPr lang="en-US" altLang="zh-CN"/>
              <a:t> 80483e0:    8d 04 02       …</a:t>
            </a:r>
          </a:p>
          <a:p>
            <a:pPr eaLnBrk="1" hangingPunct="1">
              <a:lnSpc>
                <a:spcPct val="105000"/>
              </a:lnSpc>
            </a:pPr>
            <a:r>
              <a:rPr lang="en-US" altLang="zh-CN"/>
              <a:t> 80483e3:    89 45 fc        …</a:t>
            </a:r>
          </a:p>
          <a:p>
            <a:pPr eaLnBrk="1" hangingPunct="1">
              <a:lnSpc>
                <a:spcPct val="105000"/>
              </a:lnSpc>
            </a:pPr>
            <a:r>
              <a:rPr lang="en-US" altLang="zh-CN"/>
              <a:t> 80483e6:    8b 45 fc        …</a:t>
            </a:r>
          </a:p>
          <a:p>
            <a:pPr eaLnBrk="1" hangingPunct="1">
              <a:lnSpc>
                <a:spcPct val="105000"/>
              </a:lnSpc>
            </a:pPr>
            <a:r>
              <a:rPr lang="en-US" altLang="zh-CN"/>
              <a:t> 80483e9:    c9                 …</a:t>
            </a:r>
          </a:p>
          <a:p>
            <a:pPr eaLnBrk="1" hangingPunct="1">
              <a:lnSpc>
                <a:spcPct val="105000"/>
              </a:lnSpc>
            </a:pPr>
            <a:r>
              <a:rPr lang="en-US" altLang="zh-CN"/>
              <a:t> 80483ea:    c3</a:t>
            </a:r>
            <a:r>
              <a:rPr lang="en-US" altLang="zh-CN" b="0"/>
              <a:t>                 </a:t>
            </a:r>
            <a:r>
              <a:rPr lang="en-US" altLang="zh-CN"/>
              <a:t>ret</a:t>
            </a:r>
            <a:r>
              <a:rPr lang="en-US" altLang="zh-CN" b="0"/>
              <a:t>       </a:t>
            </a:r>
          </a:p>
        </p:txBody>
      </p:sp>
      <p:sp>
        <p:nvSpPr>
          <p:cNvPr id="607257" name="Rectangle 25">
            <a:extLst>
              <a:ext uri="{FF2B5EF4-FFF2-40B4-BE49-F238E27FC236}">
                <a16:creationId xmlns:a16="http://schemas.microsoft.com/office/drawing/2014/main" id="{2F77A4B1-7DC9-4797-A1F5-A54B51AE4745}"/>
              </a:ext>
            </a:extLst>
          </p:cNvPr>
          <p:cNvSpPr>
            <a:spLocks noChangeArrowheads="1"/>
          </p:cNvSpPr>
          <p:nvPr/>
        </p:nvSpPr>
        <p:spPr bwMode="auto">
          <a:xfrm>
            <a:off x="250825" y="2573338"/>
            <a:ext cx="4411663"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5000"/>
              </a:lnSpc>
              <a:buFontTx/>
              <a:buNone/>
            </a:pPr>
            <a:r>
              <a:rPr lang="en-US" altLang="zh-CN" sz="2200">
                <a:solidFill>
                  <a:srgbClr val="007635"/>
                </a:solidFill>
                <a:latin typeface="微软雅黑" panose="020B0503020204020204" pitchFamily="34" charset="-122"/>
                <a:ea typeface="微软雅黑" panose="020B0503020204020204" pitchFamily="34" charset="-122"/>
              </a:rPr>
              <a:t>“objdump -d test.o”</a:t>
            </a:r>
            <a:r>
              <a:rPr lang="zh-CN" altLang="en-US" sz="2200">
                <a:solidFill>
                  <a:srgbClr val="007635"/>
                </a:solidFill>
                <a:latin typeface="微软雅黑" panose="020B0503020204020204" pitchFamily="34" charset="-122"/>
                <a:ea typeface="微软雅黑" panose="020B0503020204020204" pitchFamily="34" charset="-122"/>
              </a:rPr>
              <a:t>结果</a:t>
            </a:r>
          </a:p>
        </p:txBody>
      </p:sp>
      <p:sp>
        <p:nvSpPr>
          <p:cNvPr id="607258" name="Rectangle 26">
            <a:extLst>
              <a:ext uri="{FF2B5EF4-FFF2-40B4-BE49-F238E27FC236}">
                <a16:creationId xmlns:a16="http://schemas.microsoft.com/office/drawing/2014/main" id="{F6F9D83D-0306-4CFA-9A90-2EE0F6D6B904}"/>
              </a:ext>
            </a:extLst>
          </p:cNvPr>
          <p:cNvSpPr>
            <a:spLocks noChangeArrowheads="1"/>
          </p:cNvSpPr>
          <p:nvPr/>
        </p:nvSpPr>
        <p:spPr bwMode="auto">
          <a:xfrm>
            <a:off x="5516563" y="3294063"/>
            <a:ext cx="1169987" cy="2970212"/>
          </a:xfrm>
          <a:prstGeom prst="rect">
            <a:avLst/>
          </a:prstGeom>
          <a:solidFill>
            <a:schemeClr val="accent1">
              <a:alpha val="28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7259" name="Rectangle 27">
            <a:extLst>
              <a:ext uri="{FF2B5EF4-FFF2-40B4-BE49-F238E27FC236}">
                <a16:creationId xmlns:a16="http://schemas.microsoft.com/office/drawing/2014/main" id="{DE7033E0-0E41-4322-8C92-95E50A98EC06}"/>
              </a:ext>
            </a:extLst>
          </p:cNvPr>
          <p:cNvSpPr>
            <a:spLocks noChangeArrowheads="1"/>
          </p:cNvSpPr>
          <p:nvPr/>
        </p:nvSpPr>
        <p:spPr bwMode="auto">
          <a:xfrm>
            <a:off x="431800" y="3294063"/>
            <a:ext cx="495300" cy="2925762"/>
          </a:xfrm>
          <a:prstGeom prst="rect">
            <a:avLst/>
          </a:prstGeom>
          <a:solidFill>
            <a:schemeClr val="accent1">
              <a:alpha val="28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7260" name="Text Box 28">
            <a:extLst>
              <a:ext uri="{FF2B5EF4-FFF2-40B4-BE49-F238E27FC236}">
                <a16:creationId xmlns:a16="http://schemas.microsoft.com/office/drawing/2014/main" id="{8CF02953-4506-43BC-9677-9A6EE1DDB05B}"/>
              </a:ext>
            </a:extLst>
          </p:cNvPr>
          <p:cNvSpPr txBox="1">
            <a:spLocks noChangeArrowheads="1"/>
          </p:cNvSpPr>
          <p:nvPr/>
        </p:nvSpPr>
        <p:spPr bwMode="auto">
          <a:xfrm>
            <a:off x="3627438" y="1089025"/>
            <a:ext cx="4319587"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400">
                <a:solidFill>
                  <a:srgbClr val="3333CC"/>
                </a:solidFill>
              </a:rPr>
              <a:t>test.o</a:t>
            </a:r>
            <a:r>
              <a:rPr lang="zh-CN" altLang="en-US" sz="2400">
                <a:solidFill>
                  <a:srgbClr val="3333CC"/>
                </a:solidFill>
              </a:rPr>
              <a:t>：可重定位目标文件</a:t>
            </a:r>
          </a:p>
          <a:p>
            <a:pPr eaLnBrk="1" hangingPunct="1">
              <a:spcBef>
                <a:spcPct val="50000"/>
              </a:spcBef>
            </a:pPr>
            <a:r>
              <a:rPr lang="en-US" altLang="zh-CN" sz="2400">
                <a:solidFill>
                  <a:srgbClr val="3333CC"/>
                </a:solidFill>
              </a:rPr>
              <a:t>test</a:t>
            </a:r>
            <a:r>
              <a:rPr lang="zh-CN" altLang="en-US" sz="2400">
                <a:solidFill>
                  <a:srgbClr val="3333CC"/>
                </a:solidFill>
              </a:rPr>
              <a:t>：可执行目标文件</a:t>
            </a:r>
          </a:p>
        </p:txBody>
      </p:sp>
      <p:pic>
        <p:nvPicPr>
          <p:cNvPr id="607261" name="Picture 29">
            <a:extLst>
              <a:ext uri="{FF2B5EF4-FFF2-40B4-BE49-F238E27FC236}">
                <a16:creationId xmlns:a16="http://schemas.microsoft.com/office/drawing/2014/main" id="{A1264ACF-ACED-484F-B2F8-249BC1C163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 y="11113"/>
            <a:ext cx="3132137" cy="2562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07262" name="Line 30">
            <a:extLst>
              <a:ext uri="{FF2B5EF4-FFF2-40B4-BE49-F238E27FC236}">
                <a16:creationId xmlns:a16="http://schemas.microsoft.com/office/drawing/2014/main" id="{43792E0E-B3A5-461E-BBA5-BE8BC3310C25}"/>
              </a:ext>
            </a:extLst>
          </p:cNvPr>
          <p:cNvSpPr>
            <a:spLocks noChangeShapeType="1"/>
          </p:cNvSpPr>
          <p:nvPr/>
        </p:nvSpPr>
        <p:spPr bwMode="auto">
          <a:xfrm flipH="1">
            <a:off x="3176588" y="1449388"/>
            <a:ext cx="676275" cy="1258887"/>
          </a:xfrm>
          <a:prstGeom prst="line">
            <a:avLst/>
          </a:prstGeom>
          <a:noFill/>
          <a:ln w="952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7263" name="Line 31">
            <a:extLst>
              <a:ext uri="{FF2B5EF4-FFF2-40B4-BE49-F238E27FC236}">
                <a16:creationId xmlns:a16="http://schemas.microsoft.com/office/drawing/2014/main" id="{61874D8B-33E9-4ABF-8E45-BC1066F31846}"/>
              </a:ext>
            </a:extLst>
          </p:cNvPr>
          <p:cNvSpPr>
            <a:spLocks noChangeShapeType="1"/>
          </p:cNvSpPr>
          <p:nvPr/>
        </p:nvSpPr>
        <p:spPr bwMode="auto">
          <a:xfrm>
            <a:off x="4211638" y="2033588"/>
            <a:ext cx="3016250" cy="539750"/>
          </a:xfrm>
          <a:prstGeom prst="line">
            <a:avLst/>
          </a:prstGeom>
          <a:noFill/>
          <a:ln w="952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7261"/>
                                        </p:tgtEl>
                                        <p:attrNameLst>
                                          <p:attrName>style.visibility</p:attrName>
                                        </p:attrNameLst>
                                      </p:cBhvr>
                                      <p:to>
                                        <p:strVal val="visible"/>
                                      </p:to>
                                    </p:set>
                                    <p:animEffect transition="in" filter="blinds(horizontal)">
                                      <p:cBhvr>
                                        <p:cTn id="7" dur="500"/>
                                        <p:tgtEl>
                                          <p:spTgt spid="6072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7238"/>
                                        </p:tgtEl>
                                        <p:attrNameLst>
                                          <p:attrName>style.visibility</p:attrName>
                                        </p:attrNameLst>
                                      </p:cBhvr>
                                      <p:to>
                                        <p:strVal val="visible"/>
                                      </p:to>
                                    </p:set>
                                    <p:animEffect transition="in" filter="blinds(horizontal)">
                                      <p:cBhvr>
                                        <p:cTn id="12" dur="500"/>
                                        <p:tgtEl>
                                          <p:spTgt spid="6072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07259"/>
                                        </p:tgtEl>
                                        <p:attrNameLst>
                                          <p:attrName>style.visibility</p:attrName>
                                        </p:attrNameLst>
                                      </p:cBhvr>
                                      <p:to>
                                        <p:strVal val="visible"/>
                                      </p:to>
                                    </p:set>
                                    <p:animEffect transition="in" filter="blinds(horizontal)">
                                      <p:cBhvr>
                                        <p:cTn id="17" dur="500"/>
                                        <p:tgtEl>
                                          <p:spTgt spid="6072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07256"/>
                                        </p:tgtEl>
                                        <p:attrNameLst>
                                          <p:attrName>style.visibility</p:attrName>
                                        </p:attrNameLst>
                                      </p:cBhvr>
                                      <p:to>
                                        <p:strVal val="visible"/>
                                      </p:to>
                                    </p:set>
                                    <p:animEffect transition="in" filter="blinds(horizontal)">
                                      <p:cBhvr>
                                        <p:cTn id="22" dur="500"/>
                                        <p:tgtEl>
                                          <p:spTgt spid="60725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07258"/>
                                        </p:tgtEl>
                                        <p:attrNameLst>
                                          <p:attrName>style.visibility</p:attrName>
                                        </p:attrNameLst>
                                      </p:cBhvr>
                                      <p:to>
                                        <p:strVal val="visible"/>
                                      </p:to>
                                    </p:set>
                                    <p:animEffect transition="in" filter="blinds(horizontal)">
                                      <p:cBhvr>
                                        <p:cTn id="27" dur="500"/>
                                        <p:tgtEl>
                                          <p:spTgt spid="60725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07255"/>
                                        </p:tgtEl>
                                        <p:attrNameLst>
                                          <p:attrName>style.visibility</p:attrName>
                                        </p:attrNameLst>
                                      </p:cBhvr>
                                      <p:to>
                                        <p:strVal val="visible"/>
                                      </p:to>
                                    </p:set>
                                    <p:animEffect transition="in" filter="blinds(horizontal)">
                                      <p:cBhvr>
                                        <p:cTn id="32" dur="500"/>
                                        <p:tgtEl>
                                          <p:spTgt spid="60725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07260"/>
                                        </p:tgtEl>
                                        <p:attrNameLst>
                                          <p:attrName>style.visibility</p:attrName>
                                        </p:attrNameLst>
                                      </p:cBhvr>
                                      <p:to>
                                        <p:strVal val="visible"/>
                                      </p:to>
                                    </p:set>
                                    <p:animEffect transition="in" filter="blinds(horizontal)">
                                      <p:cBhvr>
                                        <p:cTn id="37" dur="500"/>
                                        <p:tgtEl>
                                          <p:spTgt spid="60726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07262"/>
                                        </p:tgtEl>
                                        <p:attrNameLst>
                                          <p:attrName>style.visibility</p:attrName>
                                        </p:attrNameLst>
                                      </p:cBhvr>
                                      <p:to>
                                        <p:strVal val="visible"/>
                                      </p:to>
                                    </p:set>
                                    <p:animEffect transition="in" filter="blinds(horizontal)">
                                      <p:cBhvr>
                                        <p:cTn id="42" dur="500"/>
                                        <p:tgtEl>
                                          <p:spTgt spid="60726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607263"/>
                                        </p:tgtEl>
                                        <p:attrNameLst>
                                          <p:attrName>style.visibility</p:attrName>
                                        </p:attrNameLst>
                                      </p:cBhvr>
                                      <p:to>
                                        <p:strVal val="visible"/>
                                      </p:to>
                                    </p:set>
                                    <p:animEffect transition="in" filter="blinds(horizontal)">
                                      <p:cBhvr>
                                        <p:cTn id="47" dur="500"/>
                                        <p:tgtEl>
                                          <p:spTgt spid="607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238" grpId="0"/>
      <p:bldP spid="607255" grpId="0"/>
      <p:bldP spid="607256" grpId="0"/>
      <p:bldP spid="60726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Rectangle 2">
            <a:extLst>
              <a:ext uri="{FF2B5EF4-FFF2-40B4-BE49-F238E27FC236}">
                <a16:creationId xmlns:a16="http://schemas.microsoft.com/office/drawing/2014/main" id="{E501D5E2-BF4A-4C54-938D-2821EB234BC5}"/>
              </a:ext>
            </a:extLst>
          </p:cNvPr>
          <p:cNvSpPr>
            <a:spLocks noChangeArrowheads="1"/>
          </p:cNvSpPr>
          <p:nvPr/>
        </p:nvSpPr>
        <p:spPr bwMode="auto">
          <a:xfrm>
            <a:off x="5002213" y="1889125"/>
            <a:ext cx="2832100" cy="7254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923" name="Rectangle 1">
            <a:extLst>
              <a:ext uri="{FF2B5EF4-FFF2-40B4-BE49-F238E27FC236}">
                <a16:creationId xmlns:a16="http://schemas.microsoft.com/office/drawing/2014/main" id="{D4682B1B-E083-47ED-9E2F-CBA753AE5DB1}"/>
              </a:ext>
            </a:extLst>
          </p:cNvPr>
          <p:cNvSpPr>
            <a:spLocks noGrp="1" noChangeArrowheads="1"/>
          </p:cNvSpPr>
          <p:nvPr>
            <p:ph type="title" idx="4294967295"/>
          </p:nvPr>
        </p:nvSpPr>
        <p:spPr>
          <a:xfrm>
            <a:off x="427038" y="0"/>
            <a:ext cx="8716962" cy="617538"/>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t>可执行文件的存储器映像</a:t>
            </a:r>
          </a:p>
        </p:txBody>
      </p:sp>
      <p:sp>
        <p:nvSpPr>
          <p:cNvPr id="849924" name="Text Box 12">
            <a:extLst>
              <a:ext uri="{FF2B5EF4-FFF2-40B4-BE49-F238E27FC236}">
                <a16:creationId xmlns:a16="http://schemas.microsoft.com/office/drawing/2014/main" id="{F08F5E4A-2EAB-4739-B690-D99C2F69F95E}"/>
              </a:ext>
            </a:extLst>
          </p:cNvPr>
          <p:cNvSpPr txBox="1">
            <a:spLocks noChangeArrowheads="1"/>
          </p:cNvSpPr>
          <p:nvPr/>
        </p:nvSpPr>
        <p:spPr bwMode="auto">
          <a:xfrm>
            <a:off x="3181350" y="1576388"/>
            <a:ext cx="3222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en-GB" altLang="zh-CN">
                <a:latin typeface="微软雅黑" panose="020B0503020204020204" pitchFamily="34" charset="-122"/>
                <a:ea typeface="微软雅黑" panose="020B0503020204020204" pitchFamily="34" charset="-122"/>
                <a:cs typeface="msgothic"/>
              </a:rPr>
              <a:t>0</a:t>
            </a:r>
          </a:p>
        </p:txBody>
      </p:sp>
      <p:grpSp>
        <p:nvGrpSpPr>
          <p:cNvPr id="849925" name="Group 5">
            <a:extLst>
              <a:ext uri="{FF2B5EF4-FFF2-40B4-BE49-F238E27FC236}">
                <a16:creationId xmlns:a16="http://schemas.microsoft.com/office/drawing/2014/main" id="{E48552B4-5C07-4993-BC7C-4119B1699603}"/>
              </a:ext>
            </a:extLst>
          </p:cNvPr>
          <p:cNvGrpSpPr>
            <a:grpSpLocks/>
          </p:cNvGrpSpPr>
          <p:nvPr/>
        </p:nvGrpSpPr>
        <p:grpSpPr bwMode="auto">
          <a:xfrm>
            <a:off x="7858125" y="1735138"/>
            <a:ext cx="1138238" cy="620712"/>
            <a:chOff x="4950" y="1093"/>
            <a:chExt cx="717" cy="391"/>
          </a:xfrm>
        </p:grpSpPr>
        <p:sp>
          <p:nvSpPr>
            <p:cNvPr id="849926" name="Text Box 25">
              <a:extLst>
                <a:ext uri="{FF2B5EF4-FFF2-40B4-BE49-F238E27FC236}">
                  <a16:creationId xmlns:a16="http://schemas.microsoft.com/office/drawing/2014/main" id="{00E91483-1F2F-43BB-B836-61AD2F550A4C}"/>
                </a:ext>
              </a:extLst>
            </p:cNvPr>
            <p:cNvSpPr txBox="1">
              <a:spLocks noChangeArrowheads="1"/>
            </p:cNvSpPr>
            <p:nvPr/>
          </p:nvSpPr>
          <p:spPr bwMode="auto">
            <a:xfrm>
              <a:off x="5206" y="1093"/>
              <a:ext cx="461"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46800" rIns="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a:solidFill>
                    <a:srgbClr val="FF3300"/>
                  </a:solidFill>
                  <a:latin typeface="微软雅黑" panose="020B0503020204020204" pitchFamily="34" charset="-122"/>
                  <a:ea typeface="微软雅黑" panose="020B0503020204020204" pitchFamily="34" charset="-122"/>
                  <a:cs typeface="msgothic"/>
                </a:rPr>
                <a:t>ESP </a:t>
              </a:r>
            </a:p>
            <a:p>
              <a:pPr algn="ctr">
                <a:lnSpc>
                  <a:spcPct val="98000"/>
                </a:lnSpc>
              </a:pPr>
              <a:r>
                <a:rPr lang="en-GB" altLang="zh-CN">
                  <a:solidFill>
                    <a:srgbClr val="FF3300"/>
                  </a:solidFill>
                  <a:latin typeface="微软雅黑" panose="020B0503020204020204" pitchFamily="34" charset="-122"/>
                  <a:ea typeface="微软雅黑" panose="020B0503020204020204" pitchFamily="34" charset="-122"/>
                  <a:cs typeface="msgothic"/>
                </a:rPr>
                <a:t>(</a:t>
              </a:r>
              <a:r>
                <a:rPr lang="zh-CN" altLang="en-GB">
                  <a:solidFill>
                    <a:srgbClr val="FF3300"/>
                  </a:solidFill>
                  <a:latin typeface="微软雅黑" panose="020B0503020204020204" pitchFamily="34" charset="-122"/>
                  <a:ea typeface="微软雅黑" panose="020B0503020204020204" pitchFamily="34" charset="-122"/>
                  <a:cs typeface="msgothic"/>
                </a:rPr>
                <a:t>栈顶</a:t>
              </a:r>
              <a:r>
                <a:rPr lang="en-GB" altLang="zh-CN">
                  <a:solidFill>
                    <a:srgbClr val="FF3300"/>
                  </a:solidFill>
                  <a:latin typeface="微软雅黑" panose="020B0503020204020204" pitchFamily="34" charset="-122"/>
                  <a:ea typeface="微软雅黑" panose="020B0503020204020204" pitchFamily="34" charset="-122"/>
                  <a:cs typeface="msgothic"/>
                </a:rPr>
                <a:t>)</a:t>
              </a:r>
            </a:p>
          </p:txBody>
        </p:sp>
        <p:sp>
          <p:nvSpPr>
            <p:cNvPr id="849927" name="Line 26">
              <a:extLst>
                <a:ext uri="{FF2B5EF4-FFF2-40B4-BE49-F238E27FC236}">
                  <a16:creationId xmlns:a16="http://schemas.microsoft.com/office/drawing/2014/main" id="{367CCDDE-B55B-47C3-8AD8-FF99D82EFD6A}"/>
                </a:ext>
              </a:extLst>
            </p:cNvPr>
            <p:cNvSpPr>
              <a:spLocks noChangeShapeType="1"/>
            </p:cNvSpPr>
            <p:nvPr/>
          </p:nvSpPr>
          <p:spPr bwMode="auto">
            <a:xfrm flipH="1">
              <a:off x="4950" y="1196"/>
              <a:ext cx="242" cy="1"/>
            </a:xfrm>
            <a:prstGeom prst="line">
              <a:avLst/>
            </a:prstGeom>
            <a:noFill/>
            <a:ln w="38100">
              <a:solidFill>
                <a:srgbClr val="FF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849928" name="Line 28">
            <a:extLst>
              <a:ext uri="{FF2B5EF4-FFF2-40B4-BE49-F238E27FC236}">
                <a16:creationId xmlns:a16="http://schemas.microsoft.com/office/drawing/2014/main" id="{AD9DA1AC-2511-4532-96B3-CE0004F8F570}"/>
              </a:ext>
            </a:extLst>
          </p:cNvPr>
          <p:cNvSpPr>
            <a:spLocks noChangeShapeType="1"/>
          </p:cNvSpPr>
          <p:nvPr/>
        </p:nvSpPr>
        <p:spPr bwMode="auto">
          <a:xfrm flipV="1">
            <a:off x="7974013" y="830263"/>
            <a:ext cx="1587" cy="460375"/>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9929" name="Text Box 29">
            <a:extLst>
              <a:ext uri="{FF2B5EF4-FFF2-40B4-BE49-F238E27FC236}">
                <a16:creationId xmlns:a16="http://schemas.microsoft.com/office/drawing/2014/main" id="{51FD3F40-36B7-4D49-A2B8-A08586CA04F3}"/>
              </a:ext>
            </a:extLst>
          </p:cNvPr>
          <p:cNvSpPr txBox="1">
            <a:spLocks noChangeArrowheads="1"/>
          </p:cNvSpPr>
          <p:nvPr/>
        </p:nvSpPr>
        <p:spPr bwMode="auto">
          <a:xfrm>
            <a:off x="8288338" y="3959225"/>
            <a:ext cx="587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900">
                <a:latin typeface="微软雅黑" panose="020B0503020204020204" pitchFamily="34" charset="-122"/>
                <a:ea typeface="微软雅黑" panose="020B0503020204020204" pitchFamily="34" charset="-122"/>
                <a:cs typeface="msgothic"/>
              </a:rPr>
              <a:t>brk</a:t>
            </a:r>
          </a:p>
        </p:txBody>
      </p:sp>
      <p:sp>
        <p:nvSpPr>
          <p:cNvPr id="849930" name="Line 30">
            <a:extLst>
              <a:ext uri="{FF2B5EF4-FFF2-40B4-BE49-F238E27FC236}">
                <a16:creationId xmlns:a16="http://schemas.microsoft.com/office/drawing/2014/main" id="{1CC9FDCD-9B5D-4484-9916-7C124F80B2D2}"/>
              </a:ext>
            </a:extLst>
          </p:cNvPr>
          <p:cNvSpPr>
            <a:spLocks noChangeShapeType="1"/>
          </p:cNvSpPr>
          <p:nvPr/>
        </p:nvSpPr>
        <p:spPr bwMode="auto">
          <a:xfrm flipH="1">
            <a:off x="7904163" y="4125913"/>
            <a:ext cx="384175" cy="1587"/>
          </a:xfrm>
          <a:prstGeom prst="line">
            <a:avLst/>
          </a:prstGeom>
          <a:noFill/>
          <a:ln w="324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9931" name="Text Box 31">
            <a:extLst>
              <a:ext uri="{FF2B5EF4-FFF2-40B4-BE49-F238E27FC236}">
                <a16:creationId xmlns:a16="http://schemas.microsoft.com/office/drawing/2014/main" id="{CC5E30BE-9B63-430E-8D93-B910BFA5091B}"/>
              </a:ext>
            </a:extLst>
          </p:cNvPr>
          <p:cNvSpPr txBox="1">
            <a:spLocks noChangeArrowheads="1"/>
          </p:cNvSpPr>
          <p:nvPr/>
        </p:nvSpPr>
        <p:spPr bwMode="auto">
          <a:xfrm>
            <a:off x="3492500" y="1042988"/>
            <a:ext cx="1565275"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600">
                <a:latin typeface="微软雅黑" panose="020B0503020204020204" pitchFamily="34" charset="-122"/>
                <a:ea typeface="微软雅黑" panose="020B0503020204020204" pitchFamily="34" charset="-122"/>
                <a:cs typeface="msgothic"/>
              </a:rPr>
              <a:t>0xC00000000</a:t>
            </a:r>
          </a:p>
        </p:txBody>
      </p:sp>
      <p:sp>
        <p:nvSpPr>
          <p:cNvPr id="849932" name="Text Box 32">
            <a:extLst>
              <a:ext uri="{FF2B5EF4-FFF2-40B4-BE49-F238E27FC236}">
                <a16:creationId xmlns:a16="http://schemas.microsoft.com/office/drawing/2014/main" id="{4234C4D1-1733-4071-A446-5D0D4894CDC7}"/>
              </a:ext>
            </a:extLst>
          </p:cNvPr>
          <p:cNvSpPr txBox="1">
            <a:spLocks noChangeArrowheads="1"/>
          </p:cNvSpPr>
          <p:nvPr/>
        </p:nvSpPr>
        <p:spPr bwMode="auto">
          <a:xfrm>
            <a:off x="3649663" y="5916613"/>
            <a:ext cx="142875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600">
                <a:latin typeface="微软雅黑" panose="020B0503020204020204" pitchFamily="34" charset="-122"/>
                <a:ea typeface="微软雅黑" panose="020B0503020204020204" pitchFamily="34" charset="-122"/>
                <a:cs typeface="msgothic"/>
              </a:rPr>
              <a:t>0x08048000</a:t>
            </a:r>
          </a:p>
        </p:txBody>
      </p:sp>
      <p:sp>
        <p:nvSpPr>
          <p:cNvPr id="849933" name="Rectangle 14">
            <a:extLst>
              <a:ext uri="{FF2B5EF4-FFF2-40B4-BE49-F238E27FC236}">
                <a16:creationId xmlns:a16="http://schemas.microsoft.com/office/drawing/2014/main" id="{CA0D8104-A6A9-4BD1-8B4E-E1844A30250C}"/>
              </a:ext>
            </a:extLst>
          </p:cNvPr>
          <p:cNvSpPr>
            <a:spLocks noChangeArrowheads="1"/>
          </p:cNvSpPr>
          <p:nvPr/>
        </p:nvSpPr>
        <p:spPr bwMode="auto">
          <a:xfrm>
            <a:off x="5003800" y="814388"/>
            <a:ext cx="2830513" cy="517525"/>
          </a:xfrm>
          <a:prstGeom prst="rect">
            <a:avLst/>
          </a:prstGeom>
          <a:solidFill>
            <a:srgbClr val="F1C7C7"/>
          </a:solidFill>
          <a:ln w="324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2000">
                <a:latin typeface="微软雅黑" panose="020B0503020204020204" pitchFamily="34" charset="-122"/>
                <a:ea typeface="微软雅黑" panose="020B0503020204020204" pitchFamily="34" charset="-122"/>
                <a:cs typeface="msgothic"/>
              </a:rPr>
              <a:t>内核虚存区</a:t>
            </a:r>
          </a:p>
        </p:txBody>
      </p:sp>
      <p:sp>
        <p:nvSpPr>
          <p:cNvPr id="849934" name="Rectangle 15">
            <a:extLst>
              <a:ext uri="{FF2B5EF4-FFF2-40B4-BE49-F238E27FC236}">
                <a16:creationId xmlns:a16="http://schemas.microsoft.com/office/drawing/2014/main" id="{5AEA6F1B-28AA-4A7A-A888-0061B60FDB95}"/>
              </a:ext>
            </a:extLst>
          </p:cNvPr>
          <p:cNvSpPr>
            <a:spLocks noChangeArrowheads="1"/>
          </p:cNvSpPr>
          <p:nvPr/>
        </p:nvSpPr>
        <p:spPr bwMode="auto">
          <a:xfrm>
            <a:off x="5003800" y="2622550"/>
            <a:ext cx="2830513" cy="711200"/>
          </a:xfrm>
          <a:prstGeom prst="rect">
            <a:avLst/>
          </a:prstGeom>
          <a:solidFill>
            <a:srgbClr val="D5F1CF"/>
          </a:solidFill>
          <a:ln w="324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2000">
                <a:latin typeface="微软雅黑" panose="020B0503020204020204" pitchFamily="34" charset="-122"/>
                <a:ea typeface="微软雅黑" panose="020B0503020204020204" pitchFamily="34" charset="-122"/>
                <a:cs typeface="msgothic"/>
              </a:rPr>
              <a:t>共享库区域</a:t>
            </a:r>
          </a:p>
        </p:txBody>
      </p:sp>
      <p:sp>
        <p:nvSpPr>
          <p:cNvPr id="33808" name="Rectangle 16">
            <a:extLst>
              <a:ext uri="{FF2B5EF4-FFF2-40B4-BE49-F238E27FC236}">
                <a16:creationId xmlns:a16="http://schemas.microsoft.com/office/drawing/2014/main" id="{DC5BBFC8-81BA-420F-B6A7-93043800E8C4}"/>
              </a:ext>
            </a:extLst>
          </p:cNvPr>
          <p:cNvSpPr>
            <a:spLocks noChangeArrowheads="1"/>
          </p:cNvSpPr>
          <p:nvPr/>
        </p:nvSpPr>
        <p:spPr bwMode="auto">
          <a:xfrm>
            <a:off x="5003800" y="3328988"/>
            <a:ext cx="2830513" cy="768350"/>
          </a:xfrm>
          <a:prstGeom prst="rect">
            <a:avLst/>
          </a:prstGeom>
          <a:solidFill>
            <a:schemeClr val="bg1"/>
          </a:solidFill>
          <a:ln w="3302">
            <a:solidFill>
              <a:schemeClr val="tx1"/>
            </a:solidFill>
            <a:miter lim="800000"/>
            <a:headEnd/>
            <a:tailEnd/>
          </a:ln>
        </p:spPr>
        <p:txBody>
          <a:bodyPr wrap="none" anchor="ctr"/>
          <a:lstStyle/>
          <a:p>
            <a:pPr>
              <a:defRPr/>
            </a:pPr>
            <a:endParaRPr lang="en-US" sz="2400">
              <a:latin typeface="Arial Narrow" pitchFamily="34" charset="0"/>
              <a:ea typeface="+mn-ea"/>
            </a:endParaRPr>
          </a:p>
        </p:txBody>
      </p:sp>
      <p:sp>
        <p:nvSpPr>
          <p:cNvPr id="849936" name="Rectangle 17">
            <a:extLst>
              <a:ext uri="{FF2B5EF4-FFF2-40B4-BE49-F238E27FC236}">
                <a16:creationId xmlns:a16="http://schemas.microsoft.com/office/drawing/2014/main" id="{19DE5C8A-00C8-4255-8DC7-3B4751264079}"/>
              </a:ext>
            </a:extLst>
          </p:cNvPr>
          <p:cNvSpPr>
            <a:spLocks noChangeArrowheads="1"/>
          </p:cNvSpPr>
          <p:nvPr/>
        </p:nvSpPr>
        <p:spPr bwMode="auto">
          <a:xfrm>
            <a:off x="5003800" y="4095750"/>
            <a:ext cx="2830513" cy="711200"/>
          </a:xfrm>
          <a:prstGeom prst="rect">
            <a:avLst/>
          </a:prstGeom>
          <a:solidFill>
            <a:srgbClr val="D5F1CF"/>
          </a:solidFill>
          <a:ln w="324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2000">
                <a:latin typeface="微软雅黑" panose="020B0503020204020204" pitchFamily="34" charset="-122"/>
                <a:ea typeface="微软雅黑" panose="020B0503020204020204" pitchFamily="34" charset="-122"/>
                <a:cs typeface="msgothic"/>
              </a:rPr>
              <a:t>堆（</a:t>
            </a:r>
            <a:r>
              <a:rPr lang="en-GB" altLang="zh-CN" sz="2000">
                <a:latin typeface="微软雅黑" panose="020B0503020204020204" pitchFamily="34" charset="-122"/>
                <a:ea typeface="微软雅黑" panose="020B0503020204020204" pitchFamily="34" charset="-122"/>
                <a:cs typeface="msgothic"/>
              </a:rPr>
              <a:t>heap</a:t>
            </a:r>
            <a:r>
              <a:rPr lang="zh-CN" altLang="en-GB" sz="2000">
                <a:latin typeface="微软雅黑" panose="020B0503020204020204" pitchFamily="34" charset="-122"/>
                <a:ea typeface="微软雅黑" panose="020B0503020204020204" pitchFamily="34" charset="-122"/>
                <a:cs typeface="msgothic"/>
              </a:rPr>
              <a:t>）</a:t>
            </a:r>
          </a:p>
          <a:p>
            <a:pPr algn="ctr">
              <a:lnSpc>
                <a:spcPct val="98000"/>
              </a:lnSpc>
            </a:pPr>
            <a:r>
              <a:rPr lang="en-GB" altLang="zh-CN" sz="2000">
                <a:latin typeface="微软雅黑" panose="020B0503020204020204" pitchFamily="34" charset="-122"/>
                <a:ea typeface="微软雅黑" panose="020B0503020204020204" pitchFamily="34" charset="-122"/>
                <a:cs typeface="msgothic"/>
              </a:rPr>
              <a:t>(</a:t>
            </a:r>
            <a:r>
              <a:rPr lang="zh-CN" altLang="en-GB" sz="2000">
                <a:latin typeface="微软雅黑" panose="020B0503020204020204" pitchFamily="34" charset="-122"/>
                <a:ea typeface="微软雅黑" panose="020B0503020204020204" pitchFamily="34" charset="-122"/>
                <a:cs typeface="msgothic"/>
              </a:rPr>
              <a:t>由</a:t>
            </a:r>
            <a:r>
              <a:rPr lang="en-GB" altLang="zh-CN" sz="2000">
                <a:latin typeface="微软雅黑" panose="020B0503020204020204" pitchFamily="34" charset="-122"/>
                <a:ea typeface="微软雅黑" panose="020B0503020204020204" pitchFamily="34" charset="-122"/>
                <a:cs typeface="msgothic"/>
              </a:rPr>
              <a:t>malloc</a:t>
            </a:r>
            <a:r>
              <a:rPr lang="zh-CN" altLang="en-GB" sz="2000">
                <a:latin typeface="微软雅黑" panose="020B0503020204020204" pitchFamily="34" charset="-122"/>
                <a:ea typeface="微软雅黑" panose="020B0503020204020204" pitchFamily="34" charset="-122"/>
                <a:cs typeface="msgothic"/>
              </a:rPr>
              <a:t>动态生成</a:t>
            </a:r>
            <a:r>
              <a:rPr lang="en-GB" altLang="zh-CN" sz="2000">
                <a:latin typeface="Calibri" panose="020F0502020204030204" pitchFamily="34" charset="0"/>
                <a:ea typeface="微软雅黑" panose="020B0503020204020204" pitchFamily="34" charset="-122"/>
                <a:cs typeface="msgothic"/>
              </a:rPr>
              <a:t>)</a:t>
            </a:r>
          </a:p>
        </p:txBody>
      </p:sp>
      <p:sp>
        <p:nvSpPr>
          <p:cNvPr id="849937" name="Line 19">
            <a:extLst>
              <a:ext uri="{FF2B5EF4-FFF2-40B4-BE49-F238E27FC236}">
                <a16:creationId xmlns:a16="http://schemas.microsoft.com/office/drawing/2014/main" id="{823DE1EB-66D2-4AB1-8F94-548D9A0B8568}"/>
              </a:ext>
            </a:extLst>
          </p:cNvPr>
          <p:cNvSpPr>
            <a:spLocks noChangeShapeType="1"/>
          </p:cNvSpPr>
          <p:nvPr/>
        </p:nvSpPr>
        <p:spPr bwMode="auto">
          <a:xfrm flipV="1">
            <a:off x="6415088" y="3678238"/>
            <a:ext cx="1587" cy="407987"/>
          </a:xfrm>
          <a:prstGeom prst="line">
            <a:avLst/>
          </a:prstGeom>
          <a:noFill/>
          <a:ln w="324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9938" name="Rectangle 20">
            <a:extLst>
              <a:ext uri="{FF2B5EF4-FFF2-40B4-BE49-F238E27FC236}">
                <a16:creationId xmlns:a16="http://schemas.microsoft.com/office/drawing/2014/main" id="{E2C5741B-AF78-4436-8444-BE07C3CEBA51}"/>
              </a:ext>
            </a:extLst>
          </p:cNvPr>
          <p:cNvSpPr>
            <a:spLocks noChangeArrowheads="1"/>
          </p:cNvSpPr>
          <p:nvPr/>
        </p:nvSpPr>
        <p:spPr bwMode="auto">
          <a:xfrm>
            <a:off x="5003800" y="1300163"/>
            <a:ext cx="2830513" cy="598487"/>
          </a:xfrm>
          <a:prstGeom prst="rect">
            <a:avLst/>
          </a:prstGeom>
          <a:solidFill>
            <a:srgbClr val="D5F1CF"/>
          </a:solidFill>
          <a:ln w="324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a:solidFill>
                  <a:srgbClr val="FF3300"/>
                </a:solidFill>
                <a:latin typeface="微软雅黑" panose="020B0503020204020204" pitchFamily="34" charset="-122"/>
                <a:ea typeface="微软雅黑" panose="020B0503020204020204" pitchFamily="34" charset="-122"/>
                <a:cs typeface="msgothic"/>
              </a:rPr>
              <a:t>用户栈（</a:t>
            </a:r>
            <a:r>
              <a:rPr lang="en-GB" altLang="zh-CN">
                <a:solidFill>
                  <a:srgbClr val="FF3300"/>
                </a:solidFill>
                <a:latin typeface="微软雅黑" panose="020B0503020204020204" pitchFamily="34" charset="-122"/>
                <a:ea typeface="微软雅黑" panose="020B0503020204020204" pitchFamily="34" charset="-122"/>
                <a:cs typeface="msgothic"/>
              </a:rPr>
              <a:t>User stack</a:t>
            </a:r>
            <a:r>
              <a:rPr lang="zh-CN" altLang="en-GB">
                <a:solidFill>
                  <a:srgbClr val="FF3300"/>
                </a:solidFill>
                <a:latin typeface="微软雅黑" panose="020B0503020204020204" pitchFamily="34" charset="-122"/>
                <a:ea typeface="微软雅黑" panose="020B0503020204020204" pitchFamily="34" charset="-122"/>
                <a:cs typeface="msgothic"/>
              </a:rPr>
              <a:t>）</a:t>
            </a:r>
          </a:p>
          <a:p>
            <a:pPr algn="ctr">
              <a:lnSpc>
                <a:spcPct val="98000"/>
              </a:lnSpc>
            </a:pPr>
            <a:r>
              <a:rPr lang="zh-CN" altLang="en-GB" sz="2000">
                <a:solidFill>
                  <a:srgbClr val="FF3300"/>
                </a:solidFill>
                <a:latin typeface="Calibri" panose="020F0502020204030204" pitchFamily="34" charset="0"/>
                <a:ea typeface="微软雅黑" panose="020B0503020204020204" pitchFamily="34" charset="-122"/>
                <a:cs typeface="msgothic"/>
              </a:rPr>
              <a:t>动态生成</a:t>
            </a:r>
          </a:p>
        </p:txBody>
      </p:sp>
      <p:sp>
        <p:nvSpPr>
          <p:cNvPr id="849939" name="Line 21">
            <a:extLst>
              <a:ext uri="{FF2B5EF4-FFF2-40B4-BE49-F238E27FC236}">
                <a16:creationId xmlns:a16="http://schemas.microsoft.com/office/drawing/2014/main" id="{9DAE2630-251F-4DE9-B52F-150BD6D45764}"/>
              </a:ext>
            </a:extLst>
          </p:cNvPr>
          <p:cNvSpPr>
            <a:spLocks noChangeShapeType="1"/>
          </p:cNvSpPr>
          <p:nvPr/>
        </p:nvSpPr>
        <p:spPr bwMode="auto">
          <a:xfrm flipV="1">
            <a:off x="6415088" y="2382838"/>
            <a:ext cx="1587" cy="246062"/>
          </a:xfrm>
          <a:prstGeom prst="line">
            <a:avLst/>
          </a:prstGeom>
          <a:noFill/>
          <a:ln w="324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9940" name="Line 22">
            <a:extLst>
              <a:ext uri="{FF2B5EF4-FFF2-40B4-BE49-F238E27FC236}">
                <a16:creationId xmlns:a16="http://schemas.microsoft.com/office/drawing/2014/main" id="{0DD19AB8-9726-4534-BE94-5B7F4166D988}"/>
              </a:ext>
            </a:extLst>
          </p:cNvPr>
          <p:cNvSpPr>
            <a:spLocks noChangeShapeType="1"/>
          </p:cNvSpPr>
          <p:nvPr/>
        </p:nvSpPr>
        <p:spPr bwMode="auto">
          <a:xfrm>
            <a:off x="6415088" y="1898650"/>
            <a:ext cx="1587" cy="242888"/>
          </a:xfrm>
          <a:prstGeom prst="line">
            <a:avLst/>
          </a:prstGeom>
          <a:noFill/>
          <a:ln w="324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15" name="Rectangle 23">
            <a:extLst>
              <a:ext uri="{FF2B5EF4-FFF2-40B4-BE49-F238E27FC236}">
                <a16:creationId xmlns:a16="http://schemas.microsoft.com/office/drawing/2014/main" id="{7A5F39BA-13EB-43D3-95F6-6226F48140A0}"/>
              </a:ext>
            </a:extLst>
          </p:cNvPr>
          <p:cNvSpPr>
            <a:spLocks noChangeArrowheads="1"/>
          </p:cNvSpPr>
          <p:nvPr/>
        </p:nvSpPr>
        <p:spPr bwMode="auto">
          <a:xfrm>
            <a:off x="5003800" y="6180138"/>
            <a:ext cx="2830513" cy="422275"/>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a:latin typeface="微软雅黑" panose="020B0503020204020204" pitchFamily="34" charset="-122"/>
                <a:ea typeface="微软雅黑" panose="020B0503020204020204" pitchFamily="34" charset="-122"/>
                <a:cs typeface="msgothic"/>
              </a:rPr>
              <a:t>未使用</a:t>
            </a:r>
          </a:p>
        </p:txBody>
      </p:sp>
      <p:sp>
        <p:nvSpPr>
          <p:cNvPr id="849942" name="Text Box 24">
            <a:extLst>
              <a:ext uri="{FF2B5EF4-FFF2-40B4-BE49-F238E27FC236}">
                <a16:creationId xmlns:a16="http://schemas.microsoft.com/office/drawing/2014/main" id="{FFA51F29-250B-4AAC-90F7-FADB11F234F7}"/>
              </a:ext>
            </a:extLst>
          </p:cNvPr>
          <p:cNvSpPr txBox="1">
            <a:spLocks noChangeArrowheads="1"/>
          </p:cNvSpPr>
          <p:nvPr/>
        </p:nvSpPr>
        <p:spPr bwMode="auto">
          <a:xfrm>
            <a:off x="4735513" y="6411913"/>
            <a:ext cx="315912"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en-GB" altLang="zh-CN" sz="1600">
                <a:latin typeface="Arial Black" panose="020B0A04020102020204" pitchFamily="34" charset="0"/>
                <a:ea typeface="msgothic"/>
                <a:cs typeface="msgothic"/>
              </a:rPr>
              <a:t>0</a:t>
            </a:r>
          </a:p>
        </p:txBody>
      </p:sp>
      <p:sp>
        <p:nvSpPr>
          <p:cNvPr id="33826" name="Rectangle 34">
            <a:extLst>
              <a:ext uri="{FF2B5EF4-FFF2-40B4-BE49-F238E27FC236}">
                <a16:creationId xmlns:a16="http://schemas.microsoft.com/office/drawing/2014/main" id="{7EF3CCEA-CCA7-4AFD-874A-3FB2904AFBDE}"/>
              </a:ext>
            </a:extLst>
          </p:cNvPr>
          <p:cNvSpPr>
            <a:spLocks noChangeArrowheads="1"/>
          </p:cNvSpPr>
          <p:nvPr/>
        </p:nvSpPr>
        <p:spPr bwMode="auto">
          <a:xfrm>
            <a:off x="5003800" y="4803775"/>
            <a:ext cx="2830513" cy="712788"/>
          </a:xfrm>
          <a:prstGeom prst="rect">
            <a:avLst/>
          </a:prstGeom>
          <a:solidFill>
            <a:schemeClr val="accent2">
              <a:lumMod val="20000"/>
              <a:lumOff val="80000"/>
            </a:schemeClr>
          </a:solidFill>
          <a:ln w="324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2000">
                <a:latin typeface="微软雅黑" panose="020B0503020204020204" pitchFamily="34" charset="-122"/>
                <a:ea typeface="微软雅黑" panose="020B0503020204020204" pitchFamily="34" charset="-122"/>
                <a:cs typeface="msgothic"/>
              </a:rPr>
              <a:t>读写数据段</a:t>
            </a:r>
          </a:p>
          <a:p>
            <a:pPr algn="ctr">
              <a:lnSpc>
                <a:spcPct val="98000"/>
              </a:lnSpc>
            </a:pPr>
            <a:r>
              <a:rPr lang="en-GB" altLang="zh-CN">
                <a:latin typeface="微软雅黑" panose="020B0503020204020204" pitchFamily="34" charset="-122"/>
                <a:ea typeface="微软雅黑" panose="020B0503020204020204" pitchFamily="34" charset="-122"/>
                <a:cs typeface="msgothic"/>
              </a:rPr>
              <a:t>(.data, .bss)</a:t>
            </a:r>
          </a:p>
        </p:txBody>
      </p:sp>
      <p:sp>
        <p:nvSpPr>
          <p:cNvPr id="849944" name="Rectangle 35">
            <a:extLst>
              <a:ext uri="{FF2B5EF4-FFF2-40B4-BE49-F238E27FC236}">
                <a16:creationId xmlns:a16="http://schemas.microsoft.com/office/drawing/2014/main" id="{296A3DB1-A47D-4C09-8B36-6A0EBE56F9CD}"/>
              </a:ext>
            </a:extLst>
          </p:cNvPr>
          <p:cNvSpPr>
            <a:spLocks noChangeArrowheads="1"/>
          </p:cNvSpPr>
          <p:nvPr/>
        </p:nvSpPr>
        <p:spPr bwMode="auto">
          <a:xfrm>
            <a:off x="5003800" y="5468938"/>
            <a:ext cx="2830513" cy="711200"/>
          </a:xfrm>
          <a:prstGeom prst="rect">
            <a:avLst/>
          </a:prstGeom>
          <a:solidFill>
            <a:srgbClr val="F6F5BD"/>
          </a:solidFill>
          <a:ln w="324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2000">
                <a:latin typeface="微软雅黑" panose="020B0503020204020204" pitchFamily="34" charset="-122"/>
                <a:ea typeface="微软雅黑" panose="020B0503020204020204" pitchFamily="34" charset="-122"/>
                <a:cs typeface="msgothic"/>
              </a:rPr>
              <a:t>只读代码段</a:t>
            </a:r>
          </a:p>
          <a:p>
            <a:pPr algn="ctr">
              <a:lnSpc>
                <a:spcPct val="98000"/>
              </a:lnSpc>
            </a:pPr>
            <a:r>
              <a:rPr lang="en-GB" altLang="zh-CN">
                <a:latin typeface="微软雅黑" panose="020B0503020204020204" pitchFamily="34" charset="-122"/>
                <a:ea typeface="微软雅黑" panose="020B0503020204020204" pitchFamily="34" charset="-122"/>
                <a:cs typeface="msgothic"/>
              </a:rPr>
              <a:t>(.init, .text</a:t>
            </a:r>
            <a:r>
              <a:rPr lang="en-GB" altLang="zh-CN" sz="1600">
                <a:latin typeface="Calibri" panose="020F0502020204030204" pitchFamily="34" charset="0"/>
                <a:ea typeface="微软雅黑" panose="020B0503020204020204" pitchFamily="34" charset="-122"/>
                <a:cs typeface="msgothic"/>
              </a:rPr>
              <a:t>, </a:t>
            </a:r>
            <a:r>
              <a:rPr lang="en-GB" altLang="zh-CN">
                <a:latin typeface="微软雅黑" panose="020B0503020204020204" pitchFamily="34" charset="-122"/>
                <a:ea typeface="微软雅黑" panose="020B0503020204020204" pitchFamily="34" charset="-122"/>
                <a:cs typeface="msgothic"/>
              </a:rPr>
              <a:t>.rodata</a:t>
            </a:r>
            <a:r>
              <a:rPr lang="en-GB" altLang="zh-CN" sz="1600">
                <a:latin typeface="Calibri" panose="020F0502020204030204" pitchFamily="34" charset="0"/>
                <a:ea typeface="微软雅黑" panose="020B0503020204020204" pitchFamily="34" charset="-122"/>
                <a:cs typeface="msgothic"/>
              </a:rPr>
              <a:t>)</a:t>
            </a:r>
          </a:p>
        </p:txBody>
      </p:sp>
      <p:grpSp>
        <p:nvGrpSpPr>
          <p:cNvPr id="849945" name="Group 25">
            <a:extLst>
              <a:ext uri="{FF2B5EF4-FFF2-40B4-BE49-F238E27FC236}">
                <a16:creationId xmlns:a16="http://schemas.microsoft.com/office/drawing/2014/main" id="{5FA11994-F959-47FC-88B2-4502696E7B4E}"/>
              </a:ext>
            </a:extLst>
          </p:cNvPr>
          <p:cNvGrpSpPr>
            <a:grpSpLocks/>
          </p:cNvGrpSpPr>
          <p:nvPr/>
        </p:nvGrpSpPr>
        <p:grpSpPr bwMode="auto">
          <a:xfrm>
            <a:off x="7867650" y="4879975"/>
            <a:ext cx="1071563" cy="1327150"/>
            <a:chOff x="4956" y="3074"/>
            <a:chExt cx="675" cy="836"/>
          </a:xfrm>
        </p:grpSpPr>
        <p:sp>
          <p:nvSpPr>
            <p:cNvPr id="849946" name="AutoShape 36">
              <a:extLst>
                <a:ext uri="{FF2B5EF4-FFF2-40B4-BE49-F238E27FC236}">
                  <a16:creationId xmlns:a16="http://schemas.microsoft.com/office/drawing/2014/main" id="{AF2093CB-24D7-45BE-97F0-CD64D43F1924}"/>
                </a:ext>
              </a:extLst>
            </p:cNvPr>
            <p:cNvSpPr>
              <a:spLocks/>
            </p:cNvSpPr>
            <p:nvPr/>
          </p:nvSpPr>
          <p:spPr bwMode="auto">
            <a:xfrm>
              <a:off x="4956" y="3094"/>
              <a:ext cx="140" cy="816"/>
            </a:xfrm>
            <a:prstGeom prst="rightBrace">
              <a:avLst>
                <a:gd name="adj1" fmla="val 48571"/>
                <a:gd name="adj2" fmla="val 50000"/>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2400">
                <a:latin typeface="Arial Narrow" panose="020B0606020202030204" pitchFamily="34" charset="0"/>
              </a:endParaRPr>
            </a:p>
          </p:txBody>
        </p:sp>
        <p:sp>
          <p:nvSpPr>
            <p:cNvPr id="849947" name="Text Box 37">
              <a:extLst>
                <a:ext uri="{FF2B5EF4-FFF2-40B4-BE49-F238E27FC236}">
                  <a16:creationId xmlns:a16="http://schemas.microsoft.com/office/drawing/2014/main" id="{9668E3A1-3E67-4EF7-B123-80D20D94D542}"/>
                </a:ext>
              </a:extLst>
            </p:cNvPr>
            <p:cNvSpPr txBox="1">
              <a:spLocks noChangeArrowheads="1"/>
            </p:cNvSpPr>
            <p:nvPr/>
          </p:nvSpPr>
          <p:spPr bwMode="auto">
            <a:xfrm>
              <a:off x="5161" y="3074"/>
              <a:ext cx="470" cy="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zh-CN" altLang="en-GB" sz="1900">
                  <a:solidFill>
                    <a:srgbClr val="FF0000"/>
                  </a:solidFill>
                  <a:latin typeface="Calibri" panose="020F0502020204030204" pitchFamily="34" charset="0"/>
                  <a:ea typeface="微软雅黑" panose="020B0503020204020204" pitchFamily="34" charset="-122"/>
                  <a:cs typeface="msgothic"/>
                </a:rPr>
                <a:t>从可执行文件装入</a:t>
              </a:r>
            </a:p>
          </p:txBody>
        </p:sp>
      </p:grpSp>
      <p:sp>
        <p:nvSpPr>
          <p:cNvPr id="849948" name="Text Box 28">
            <a:extLst>
              <a:ext uri="{FF2B5EF4-FFF2-40B4-BE49-F238E27FC236}">
                <a16:creationId xmlns:a16="http://schemas.microsoft.com/office/drawing/2014/main" id="{EC31C977-0ED5-479F-B5C3-261D28E70BD6}"/>
              </a:ext>
            </a:extLst>
          </p:cNvPr>
          <p:cNvSpPr txBox="1">
            <a:spLocks noChangeArrowheads="1"/>
          </p:cNvSpPr>
          <p:nvPr/>
        </p:nvSpPr>
        <p:spPr bwMode="auto">
          <a:xfrm>
            <a:off x="292100" y="827088"/>
            <a:ext cx="326866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1900">
                <a:solidFill>
                  <a:srgbClr val="FF0000"/>
                </a:solidFill>
              </a:rPr>
              <a:t>程序</a:t>
            </a:r>
            <a:r>
              <a:rPr lang="en-US" altLang="zh-CN" sz="1900">
                <a:solidFill>
                  <a:srgbClr val="FF0000"/>
                </a:solidFill>
              </a:rPr>
              <a:t>(</a:t>
            </a:r>
            <a:r>
              <a:rPr lang="zh-CN" altLang="en-US" sz="1900">
                <a:solidFill>
                  <a:srgbClr val="FF0000"/>
                </a:solidFill>
              </a:rPr>
              <a:t>段</a:t>
            </a:r>
            <a:r>
              <a:rPr lang="en-US" altLang="zh-CN" sz="1900">
                <a:solidFill>
                  <a:srgbClr val="FF0000"/>
                </a:solidFill>
              </a:rPr>
              <a:t>)</a:t>
            </a:r>
            <a:r>
              <a:rPr lang="zh-CN" altLang="en-US" sz="1900">
                <a:solidFill>
                  <a:srgbClr val="FF0000"/>
                </a:solidFill>
              </a:rPr>
              <a:t>头表描述如何映射</a:t>
            </a:r>
          </a:p>
        </p:txBody>
      </p:sp>
      <p:sp>
        <p:nvSpPr>
          <p:cNvPr id="33794" name="Rectangle 2">
            <a:extLst>
              <a:ext uri="{FF2B5EF4-FFF2-40B4-BE49-F238E27FC236}">
                <a16:creationId xmlns:a16="http://schemas.microsoft.com/office/drawing/2014/main" id="{577B8ECE-A84D-4292-829E-C772BCA83064}"/>
              </a:ext>
            </a:extLst>
          </p:cNvPr>
          <p:cNvSpPr>
            <a:spLocks noChangeArrowheads="1"/>
          </p:cNvSpPr>
          <p:nvPr/>
        </p:nvSpPr>
        <p:spPr bwMode="auto">
          <a:xfrm>
            <a:off x="247650" y="1554163"/>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ELF </a:t>
            </a:r>
            <a:r>
              <a:rPr lang="zh-CN" altLang="en-GB">
                <a:latin typeface="微软雅黑" panose="020B0503020204020204" pitchFamily="34" charset="-122"/>
                <a:ea typeface="微软雅黑" panose="020B0503020204020204" pitchFamily="34" charset="-122"/>
                <a:cs typeface="msgothic"/>
              </a:rPr>
              <a:t>头</a:t>
            </a:r>
          </a:p>
        </p:txBody>
      </p:sp>
      <p:sp>
        <p:nvSpPr>
          <p:cNvPr id="33795" name="Rectangle 3">
            <a:extLst>
              <a:ext uri="{FF2B5EF4-FFF2-40B4-BE49-F238E27FC236}">
                <a16:creationId xmlns:a16="http://schemas.microsoft.com/office/drawing/2014/main" id="{20A0D130-AEF7-4898-B1C3-7F0DB87826A1}"/>
              </a:ext>
            </a:extLst>
          </p:cNvPr>
          <p:cNvSpPr>
            <a:spLocks noChangeArrowheads="1"/>
          </p:cNvSpPr>
          <p:nvPr/>
        </p:nvSpPr>
        <p:spPr bwMode="auto">
          <a:xfrm>
            <a:off x="247650" y="1989138"/>
            <a:ext cx="2971800" cy="695325"/>
          </a:xfrm>
          <a:prstGeom prst="rect">
            <a:avLst/>
          </a:prstGeom>
          <a:solidFill>
            <a:srgbClr val="993366">
              <a:alpha val="9000"/>
            </a:srgbClr>
          </a:solidFill>
          <a:ln w="25527">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2000">
                <a:solidFill>
                  <a:srgbClr val="3333CC"/>
                </a:solidFill>
                <a:latin typeface="微软雅黑" panose="020B0503020204020204" pitchFamily="34" charset="-122"/>
                <a:ea typeface="微软雅黑" panose="020B0503020204020204" pitchFamily="34" charset="-122"/>
                <a:cs typeface="msgothic"/>
              </a:rPr>
              <a:t>程序（段）头表</a:t>
            </a:r>
          </a:p>
        </p:txBody>
      </p:sp>
      <p:sp>
        <p:nvSpPr>
          <p:cNvPr id="849951" name="Rectangle 4">
            <a:extLst>
              <a:ext uri="{FF2B5EF4-FFF2-40B4-BE49-F238E27FC236}">
                <a16:creationId xmlns:a16="http://schemas.microsoft.com/office/drawing/2014/main" id="{E02D8499-A300-4B8D-9FE4-14E7D69D1DC7}"/>
              </a:ext>
            </a:extLst>
          </p:cNvPr>
          <p:cNvSpPr>
            <a:spLocks noChangeArrowheads="1"/>
          </p:cNvSpPr>
          <p:nvPr/>
        </p:nvSpPr>
        <p:spPr bwMode="auto">
          <a:xfrm>
            <a:off x="247650" y="3119438"/>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.text </a:t>
            </a:r>
            <a:r>
              <a:rPr lang="zh-CN" altLang="en-GB">
                <a:latin typeface="微软雅黑" panose="020B0503020204020204" pitchFamily="34" charset="-122"/>
                <a:ea typeface="微软雅黑" panose="020B0503020204020204" pitchFamily="34" charset="-122"/>
                <a:cs typeface="msgothic"/>
              </a:rPr>
              <a:t>节</a:t>
            </a:r>
          </a:p>
        </p:txBody>
      </p:sp>
      <p:sp>
        <p:nvSpPr>
          <p:cNvPr id="33797" name="Rectangle 5">
            <a:extLst>
              <a:ext uri="{FF2B5EF4-FFF2-40B4-BE49-F238E27FC236}">
                <a16:creationId xmlns:a16="http://schemas.microsoft.com/office/drawing/2014/main" id="{52E3A115-D5F7-400A-865B-11332ACABAC1}"/>
              </a:ext>
            </a:extLst>
          </p:cNvPr>
          <p:cNvSpPr>
            <a:spLocks noChangeArrowheads="1"/>
          </p:cNvSpPr>
          <p:nvPr/>
        </p:nvSpPr>
        <p:spPr bwMode="auto">
          <a:xfrm>
            <a:off x="247650" y="3989388"/>
            <a:ext cx="2971800" cy="434975"/>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.data </a:t>
            </a:r>
            <a:r>
              <a:rPr lang="zh-CN" altLang="en-GB">
                <a:latin typeface="微软雅黑" panose="020B0503020204020204" pitchFamily="34" charset="-122"/>
                <a:ea typeface="微软雅黑" panose="020B0503020204020204" pitchFamily="34" charset="-122"/>
                <a:cs typeface="msgothic"/>
              </a:rPr>
              <a:t>节</a:t>
            </a:r>
          </a:p>
        </p:txBody>
      </p:sp>
      <p:sp>
        <p:nvSpPr>
          <p:cNvPr id="33798" name="Rectangle 6">
            <a:extLst>
              <a:ext uri="{FF2B5EF4-FFF2-40B4-BE49-F238E27FC236}">
                <a16:creationId xmlns:a16="http://schemas.microsoft.com/office/drawing/2014/main" id="{7D62EB5B-EEB8-4E2A-8C9B-A9F4CF992E57}"/>
              </a:ext>
            </a:extLst>
          </p:cNvPr>
          <p:cNvSpPr>
            <a:spLocks noChangeArrowheads="1"/>
          </p:cNvSpPr>
          <p:nvPr/>
        </p:nvSpPr>
        <p:spPr bwMode="auto">
          <a:xfrm>
            <a:off x="247650" y="4424363"/>
            <a:ext cx="2971800" cy="433387"/>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.bss </a:t>
            </a:r>
            <a:r>
              <a:rPr lang="zh-CN" altLang="en-GB">
                <a:latin typeface="微软雅黑" panose="020B0503020204020204" pitchFamily="34" charset="-122"/>
                <a:ea typeface="微软雅黑" panose="020B0503020204020204" pitchFamily="34" charset="-122"/>
                <a:cs typeface="msgothic"/>
              </a:rPr>
              <a:t>节</a:t>
            </a:r>
          </a:p>
        </p:txBody>
      </p:sp>
      <p:sp>
        <p:nvSpPr>
          <p:cNvPr id="33799" name="Rectangle 7">
            <a:extLst>
              <a:ext uri="{FF2B5EF4-FFF2-40B4-BE49-F238E27FC236}">
                <a16:creationId xmlns:a16="http://schemas.microsoft.com/office/drawing/2014/main" id="{6AE49087-667E-4CBB-B2A2-77705E6D68E9}"/>
              </a:ext>
            </a:extLst>
          </p:cNvPr>
          <p:cNvSpPr>
            <a:spLocks noChangeArrowheads="1"/>
          </p:cNvSpPr>
          <p:nvPr/>
        </p:nvSpPr>
        <p:spPr bwMode="auto">
          <a:xfrm>
            <a:off x="247650" y="4857750"/>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.symtab </a:t>
            </a:r>
            <a:r>
              <a:rPr lang="zh-CN" altLang="en-GB">
                <a:latin typeface="微软雅黑" panose="020B0503020204020204" pitchFamily="34" charset="-122"/>
                <a:ea typeface="微软雅黑" panose="020B0503020204020204" pitchFamily="34" charset="-122"/>
                <a:cs typeface="msgothic"/>
              </a:rPr>
              <a:t>节</a:t>
            </a:r>
          </a:p>
        </p:txBody>
      </p:sp>
      <p:sp>
        <p:nvSpPr>
          <p:cNvPr id="33802" name="Rectangle 10">
            <a:extLst>
              <a:ext uri="{FF2B5EF4-FFF2-40B4-BE49-F238E27FC236}">
                <a16:creationId xmlns:a16="http://schemas.microsoft.com/office/drawing/2014/main" id="{6DE68CBC-6184-4445-B0F4-71BC18C2AEDD}"/>
              </a:ext>
            </a:extLst>
          </p:cNvPr>
          <p:cNvSpPr>
            <a:spLocks noChangeArrowheads="1"/>
          </p:cNvSpPr>
          <p:nvPr/>
        </p:nvSpPr>
        <p:spPr bwMode="auto">
          <a:xfrm>
            <a:off x="247650" y="5292725"/>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.debug </a:t>
            </a:r>
            <a:r>
              <a:rPr lang="zh-CN" altLang="en-GB">
                <a:latin typeface="微软雅黑" panose="020B0503020204020204" pitchFamily="34" charset="-122"/>
                <a:ea typeface="微软雅黑" panose="020B0503020204020204" pitchFamily="34" charset="-122"/>
                <a:cs typeface="msgothic"/>
              </a:rPr>
              <a:t>节</a:t>
            </a:r>
          </a:p>
        </p:txBody>
      </p:sp>
      <p:sp>
        <p:nvSpPr>
          <p:cNvPr id="849956" name="Rectangle 5">
            <a:extLst>
              <a:ext uri="{FF2B5EF4-FFF2-40B4-BE49-F238E27FC236}">
                <a16:creationId xmlns:a16="http://schemas.microsoft.com/office/drawing/2014/main" id="{94A2E35E-1DB6-45B5-B97E-B0FEE5904E05}"/>
              </a:ext>
            </a:extLst>
          </p:cNvPr>
          <p:cNvSpPr>
            <a:spLocks noChangeArrowheads="1"/>
          </p:cNvSpPr>
          <p:nvPr/>
        </p:nvSpPr>
        <p:spPr bwMode="auto">
          <a:xfrm>
            <a:off x="247650" y="3554413"/>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.rodata </a:t>
            </a:r>
            <a:r>
              <a:rPr lang="zh-CN" altLang="en-GB">
                <a:latin typeface="微软雅黑" panose="020B0503020204020204" pitchFamily="34" charset="-122"/>
                <a:ea typeface="微软雅黑" panose="020B0503020204020204" pitchFamily="34" charset="-122"/>
                <a:cs typeface="msgothic"/>
              </a:rPr>
              <a:t>节</a:t>
            </a:r>
          </a:p>
        </p:txBody>
      </p:sp>
      <p:sp>
        <p:nvSpPr>
          <p:cNvPr id="40" name="Rectangle 10">
            <a:extLst>
              <a:ext uri="{FF2B5EF4-FFF2-40B4-BE49-F238E27FC236}">
                <a16:creationId xmlns:a16="http://schemas.microsoft.com/office/drawing/2014/main" id="{6CC3F4CF-EF12-4997-B6D1-654AC99EEF14}"/>
              </a:ext>
            </a:extLst>
          </p:cNvPr>
          <p:cNvSpPr>
            <a:spLocks noChangeArrowheads="1"/>
          </p:cNvSpPr>
          <p:nvPr/>
        </p:nvSpPr>
        <p:spPr bwMode="auto">
          <a:xfrm>
            <a:off x="247650" y="5727700"/>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.line </a:t>
            </a:r>
            <a:r>
              <a:rPr lang="zh-CN" altLang="en-GB">
                <a:latin typeface="微软雅黑" panose="020B0503020204020204" pitchFamily="34" charset="-122"/>
                <a:ea typeface="微软雅黑" panose="020B0503020204020204" pitchFamily="34" charset="-122"/>
                <a:cs typeface="msgothic"/>
              </a:rPr>
              <a:t>节</a:t>
            </a:r>
          </a:p>
        </p:txBody>
      </p:sp>
      <p:sp>
        <p:nvSpPr>
          <p:cNvPr id="849958" name="Rectangle 4">
            <a:extLst>
              <a:ext uri="{FF2B5EF4-FFF2-40B4-BE49-F238E27FC236}">
                <a16:creationId xmlns:a16="http://schemas.microsoft.com/office/drawing/2014/main" id="{BB160B27-65D3-4193-AA35-3E13B224913F}"/>
              </a:ext>
            </a:extLst>
          </p:cNvPr>
          <p:cNvSpPr>
            <a:spLocks noChangeArrowheads="1"/>
          </p:cNvSpPr>
          <p:nvPr/>
        </p:nvSpPr>
        <p:spPr bwMode="auto">
          <a:xfrm>
            <a:off x="247650" y="2684463"/>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.init </a:t>
            </a:r>
            <a:r>
              <a:rPr lang="zh-CN" altLang="en-GB">
                <a:latin typeface="微软雅黑" panose="020B0503020204020204" pitchFamily="34" charset="-122"/>
                <a:ea typeface="微软雅黑" panose="020B0503020204020204" pitchFamily="34" charset="-122"/>
                <a:cs typeface="msgothic"/>
              </a:rPr>
              <a:t>节</a:t>
            </a:r>
          </a:p>
        </p:txBody>
      </p:sp>
      <p:sp>
        <p:nvSpPr>
          <p:cNvPr id="42" name="Rectangle 10">
            <a:extLst>
              <a:ext uri="{FF2B5EF4-FFF2-40B4-BE49-F238E27FC236}">
                <a16:creationId xmlns:a16="http://schemas.microsoft.com/office/drawing/2014/main" id="{167E12A3-E7D0-4719-82E1-3FA1F37B0217}"/>
              </a:ext>
            </a:extLst>
          </p:cNvPr>
          <p:cNvSpPr>
            <a:spLocks noChangeArrowheads="1"/>
          </p:cNvSpPr>
          <p:nvPr/>
        </p:nvSpPr>
        <p:spPr bwMode="auto">
          <a:xfrm>
            <a:off x="247650" y="6162675"/>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.strtab </a:t>
            </a:r>
            <a:r>
              <a:rPr lang="zh-CN" altLang="en-GB">
                <a:latin typeface="微软雅黑" panose="020B0503020204020204" pitchFamily="34" charset="-122"/>
                <a:ea typeface="微软雅黑" panose="020B0503020204020204" pitchFamily="34" charset="-122"/>
                <a:cs typeface="msgothic"/>
              </a:rPr>
              <a:t>节</a:t>
            </a:r>
          </a:p>
        </p:txBody>
      </p:sp>
      <p:grpSp>
        <p:nvGrpSpPr>
          <p:cNvPr id="849960" name="Group 40">
            <a:extLst>
              <a:ext uri="{FF2B5EF4-FFF2-40B4-BE49-F238E27FC236}">
                <a16:creationId xmlns:a16="http://schemas.microsoft.com/office/drawing/2014/main" id="{4F4DABDC-40B6-40B8-8BAB-54803059AD65}"/>
              </a:ext>
            </a:extLst>
          </p:cNvPr>
          <p:cNvGrpSpPr>
            <a:grpSpLocks/>
          </p:cNvGrpSpPr>
          <p:nvPr/>
        </p:nvGrpSpPr>
        <p:grpSpPr bwMode="auto">
          <a:xfrm>
            <a:off x="3322638" y="3990975"/>
            <a:ext cx="1652587" cy="1214438"/>
            <a:chOff x="2039" y="2533"/>
            <a:chExt cx="1114" cy="746"/>
          </a:xfrm>
        </p:grpSpPr>
        <p:sp>
          <p:nvSpPr>
            <p:cNvPr id="849961" name="Line 41">
              <a:extLst>
                <a:ext uri="{FF2B5EF4-FFF2-40B4-BE49-F238E27FC236}">
                  <a16:creationId xmlns:a16="http://schemas.microsoft.com/office/drawing/2014/main" id="{FFC334E0-69FD-41AF-89E5-4B1A9FB05A50}"/>
                </a:ext>
              </a:extLst>
            </p:cNvPr>
            <p:cNvSpPr>
              <a:spLocks noChangeShapeType="1"/>
            </p:cNvSpPr>
            <p:nvPr/>
          </p:nvSpPr>
          <p:spPr bwMode="auto">
            <a:xfrm>
              <a:off x="2257" y="2823"/>
              <a:ext cx="896" cy="456"/>
            </a:xfrm>
            <a:prstGeom prst="line">
              <a:avLst/>
            </a:prstGeom>
            <a:noFill/>
            <a:ln w="38100">
              <a:solidFill>
                <a:srgbClr val="00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9962" name="AutoShape 42">
              <a:extLst>
                <a:ext uri="{FF2B5EF4-FFF2-40B4-BE49-F238E27FC236}">
                  <a16:creationId xmlns:a16="http://schemas.microsoft.com/office/drawing/2014/main" id="{225E8CAF-9E97-47BB-8545-3E60AEB62C62}"/>
                </a:ext>
              </a:extLst>
            </p:cNvPr>
            <p:cNvSpPr>
              <a:spLocks/>
            </p:cNvSpPr>
            <p:nvPr/>
          </p:nvSpPr>
          <p:spPr bwMode="auto">
            <a:xfrm>
              <a:off x="2039" y="2533"/>
              <a:ext cx="192" cy="539"/>
            </a:xfrm>
            <a:prstGeom prst="rightBrace">
              <a:avLst>
                <a:gd name="adj1" fmla="val 23394"/>
                <a:gd name="adj2" fmla="val 50000"/>
              </a:avLst>
            </a:prstGeom>
            <a:noFill/>
            <a:ln w="38100">
              <a:solidFill>
                <a:srgbClr val="0066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9963" name="Group 43">
            <a:extLst>
              <a:ext uri="{FF2B5EF4-FFF2-40B4-BE49-F238E27FC236}">
                <a16:creationId xmlns:a16="http://schemas.microsoft.com/office/drawing/2014/main" id="{FEBCEE6A-C904-4D0F-B498-743D20A5E6A3}"/>
              </a:ext>
            </a:extLst>
          </p:cNvPr>
          <p:cNvGrpSpPr>
            <a:grpSpLocks/>
          </p:cNvGrpSpPr>
          <p:nvPr/>
        </p:nvGrpSpPr>
        <p:grpSpPr bwMode="auto">
          <a:xfrm>
            <a:off x="3402013" y="1719263"/>
            <a:ext cx="1581150" cy="4122737"/>
            <a:chOff x="2157" y="1070"/>
            <a:chExt cx="996" cy="2597"/>
          </a:xfrm>
        </p:grpSpPr>
        <p:sp>
          <p:nvSpPr>
            <p:cNvPr id="849964" name="Line 44">
              <a:extLst>
                <a:ext uri="{FF2B5EF4-FFF2-40B4-BE49-F238E27FC236}">
                  <a16:creationId xmlns:a16="http://schemas.microsoft.com/office/drawing/2014/main" id="{C50417A9-8A74-483D-8D1F-39A7AFD0A6F1}"/>
                </a:ext>
              </a:extLst>
            </p:cNvPr>
            <p:cNvSpPr>
              <a:spLocks noChangeShapeType="1"/>
            </p:cNvSpPr>
            <p:nvPr/>
          </p:nvSpPr>
          <p:spPr bwMode="auto">
            <a:xfrm>
              <a:off x="2313" y="1790"/>
              <a:ext cx="840" cy="187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9965" name="AutoShape 45">
              <a:extLst>
                <a:ext uri="{FF2B5EF4-FFF2-40B4-BE49-F238E27FC236}">
                  <a16:creationId xmlns:a16="http://schemas.microsoft.com/office/drawing/2014/main" id="{022EFAEE-2771-4194-87E5-A6F19458FD60}"/>
                </a:ext>
              </a:extLst>
            </p:cNvPr>
            <p:cNvSpPr>
              <a:spLocks/>
            </p:cNvSpPr>
            <p:nvPr/>
          </p:nvSpPr>
          <p:spPr bwMode="auto">
            <a:xfrm>
              <a:off x="2157" y="1070"/>
              <a:ext cx="129" cy="1417"/>
            </a:xfrm>
            <a:prstGeom prst="rightBrace">
              <a:avLst>
                <a:gd name="adj1" fmla="val 91537"/>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49966" name="Text Box 46">
            <a:extLst>
              <a:ext uri="{FF2B5EF4-FFF2-40B4-BE49-F238E27FC236}">
                <a16:creationId xmlns:a16="http://schemas.microsoft.com/office/drawing/2014/main" id="{B640D857-0F2E-4CAB-BDC3-A6844117774F}"/>
              </a:ext>
            </a:extLst>
          </p:cNvPr>
          <p:cNvSpPr txBox="1">
            <a:spLocks noChangeArrowheads="1"/>
          </p:cNvSpPr>
          <p:nvPr/>
        </p:nvSpPr>
        <p:spPr bwMode="auto">
          <a:xfrm>
            <a:off x="8026400" y="898525"/>
            <a:ext cx="841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t>1GB</a:t>
            </a:r>
          </a:p>
        </p:txBody>
      </p:sp>
      <p:sp>
        <p:nvSpPr>
          <p:cNvPr id="849967" name="Text Box 47">
            <a:extLst>
              <a:ext uri="{FF2B5EF4-FFF2-40B4-BE49-F238E27FC236}">
                <a16:creationId xmlns:a16="http://schemas.microsoft.com/office/drawing/2014/main" id="{64848BC6-4CA5-4FD7-8561-522CACCA7CCF}"/>
              </a:ext>
            </a:extLst>
          </p:cNvPr>
          <p:cNvSpPr txBox="1">
            <a:spLocks noChangeArrowheads="1"/>
          </p:cNvSpPr>
          <p:nvPr/>
        </p:nvSpPr>
        <p:spPr bwMode="auto">
          <a:xfrm>
            <a:off x="3581400" y="1808163"/>
            <a:ext cx="1349375" cy="1311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latin typeface="微软雅黑" panose="020B0503020204020204" pitchFamily="34" charset="-122"/>
                <a:ea typeface="微软雅黑" panose="020B0503020204020204" pitchFamily="34" charset="-122"/>
              </a:rPr>
              <a:t>	</a:t>
            </a:r>
            <a:r>
              <a:rPr lang="zh-CN" altLang="en-US" sz="2000">
                <a:solidFill>
                  <a:srgbClr val="3333CC"/>
                </a:solidFill>
                <a:latin typeface="微软雅黑" panose="020B0503020204020204" pitchFamily="34" charset="-122"/>
                <a:ea typeface="微软雅黑" panose="020B0503020204020204" pitchFamily="34" charset="-122"/>
              </a:rPr>
              <a:t>从高地址向低地址增长！</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49938">
                                            <p:txEl>
                                              <p:pRg st="0" end="0"/>
                                            </p:txEl>
                                          </p:spTgt>
                                        </p:tgtEl>
                                        <p:attrNameLst>
                                          <p:attrName>style.visibility</p:attrName>
                                        </p:attrNameLst>
                                      </p:cBhvr>
                                      <p:to>
                                        <p:strVal val="visible"/>
                                      </p:to>
                                    </p:set>
                                    <p:animEffect transition="in" filter="blinds(horizontal)">
                                      <p:cBhvr>
                                        <p:cTn id="7" dur="500"/>
                                        <p:tgtEl>
                                          <p:spTgt spid="84993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49938">
                                            <p:txEl>
                                              <p:pRg st="1" end="1"/>
                                            </p:txEl>
                                          </p:spTgt>
                                        </p:tgtEl>
                                        <p:attrNameLst>
                                          <p:attrName>style.visibility</p:attrName>
                                        </p:attrNameLst>
                                      </p:cBhvr>
                                      <p:to>
                                        <p:strVal val="visible"/>
                                      </p:to>
                                    </p:set>
                                    <p:animEffect transition="in" filter="blinds(horizontal)">
                                      <p:cBhvr>
                                        <p:cTn id="10" dur="500"/>
                                        <p:tgtEl>
                                          <p:spTgt spid="849938">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49967"/>
                                        </p:tgtEl>
                                        <p:attrNameLst>
                                          <p:attrName>style.visibility</p:attrName>
                                        </p:attrNameLst>
                                      </p:cBhvr>
                                      <p:to>
                                        <p:strVal val="visible"/>
                                      </p:to>
                                    </p:set>
                                    <p:animEffect transition="in" filter="blinds(horizontal)">
                                      <p:cBhvr>
                                        <p:cTn id="15" dur="500"/>
                                        <p:tgtEl>
                                          <p:spTgt spid="84996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849925"/>
                                        </p:tgtEl>
                                        <p:attrNameLst>
                                          <p:attrName>style.visibility</p:attrName>
                                        </p:attrNameLst>
                                      </p:cBhvr>
                                      <p:to>
                                        <p:strVal val="visible"/>
                                      </p:to>
                                    </p:set>
                                    <p:animEffect transition="in" filter="blinds(horizontal)">
                                      <p:cBhvr>
                                        <p:cTn id="20" dur="500"/>
                                        <p:tgtEl>
                                          <p:spTgt spid="849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a:extLst>
              <a:ext uri="{FF2B5EF4-FFF2-40B4-BE49-F238E27FC236}">
                <a16:creationId xmlns:a16="http://schemas.microsoft.com/office/drawing/2014/main" id="{9930AAD1-17D1-41FC-B7E3-89830BEE23C4}"/>
              </a:ext>
            </a:extLst>
          </p:cNvPr>
          <p:cNvSpPr>
            <a:spLocks noGrp="1" noChangeArrowheads="1"/>
          </p:cNvSpPr>
          <p:nvPr>
            <p:ph type="title"/>
          </p:nvPr>
        </p:nvSpPr>
        <p:spPr>
          <a:xfrm>
            <a:off x="457200" y="98425"/>
            <a:ext cx="8229600" cy="561975"/>
          </a:xfrm>
        </p:spPr>
        <p:txBody>
          <a:bodyPr/>
          <a:lstStyle/>
          <a:p>
            <a:r>
              <a:rPr lang="zh-CN" altLang="en-US" sz="3200"/>
              <a:t>程序的机器级表示</a:t>
            </a:r>
          </a:p>
        </p:txBody>
      </p:sp>
      <p:sp>
        <p:nvSpPr>
          <p:cNvPr id="608259" name="Rectangle 3">
            <a:extLst>
              <a:ext uri="{FF2B5EF4-FFF2-40B4-BE49-F238E27FC236}">
                <a16:creationId xmlns:a16="http://schemas.microsoft.com/office/drawing/2014/main" id="{854E2556-AF61-42E1-BFCC-2E2A55D7E4E7}"/>
              </a:ext>
            </a:extLst>
          </p:cNvPr>
          <p:cNvSpPr>
            <a:spLocks noGrp="1" noChangeArrowheads="1"/>
          </p:cNvSpPr>
          <p:nvPr>
            <p:ph type="body" idx="1"/>
          </p:nvPr>
        </p:nvSpPr>
        <p:spPr>
          <a:xfrm>
            <a:off x="476250" y="728663"/>
            <a:ext cx="8229600" cy="5940425"/>
          </a:xfrm>
        </p:spPr>
        <p:txBody>
          <a:bodyPr/>
          <a:lstStyle/>
          <a:p>
            <a:pPr>
              <a:lnSpc>
                <a:spcPct val="100000"/>
              </a:lnSpc>
            </a:pPr>
            <a:r>
              <a:rPr lang="zh-CN" altLang="en-US" sz="2000">
                <a:latin typeface="微软雅黑" panose="020B0503020204020204" pitchFamily="34" charset="-122"/>
                <a:ea typeface="微软雅黑" panose="020B0503020204020204" pitchFamily="34" charset="-122"/>
              </a:rPr>
              <a:t>分以下五个部分介绍</a:t>
            </a:r>
          </a:p>
          <a:p>
            <a:pPr lvl="1">
              <a:lnSpc>
                <a:spcPct val="100000"/>
              </a:lnSpc>
            </a:pPr>
            <a:r>
              <a:rPr lang="zh-CN" altLang="en-US">
                <a:solidFill>
                  <a:srgbClr val="3333CC"/>
                </a:solidFill>
                <a:latin typeface="微软雅黑" panose="020B0503020204020204" pitchFamily="34" charset="-122"/>
                <a:ea typeface="微软雅黑" panose="020B0503020204020204" pitchFamily="34" charset="-122"/>
              </a:rPr>
              <a:t>第一讲：程序转换概述</a:t>
            </a:r>
          </a:p>
          <a:p>
            <a:pPr lvl="2">
              <a:lnSpc>
                <a:spcPct val="100000"/>
              </a:lnSpc>
            </a:pPr>
            <a:r>
              <a:rPr lang="zh-CN" altLang="en-US" sz="2000">
                <a:latin typeface="微软雅黑" panose="020B0503020204020204" pitchFamily="34" charset="-122"/>
                <a:ea typeface="微软雅黑" panose="020B0503020204020204" pitchFamily="34" charset="-122"/>
              </a:rPr>
              <a:t>机器指令和汇编指令</a:t>
            </a:r>
          </a:p>
          <a:p>
            <a:pPr lvl="2">
              <a:lnSpc>
                <a:spcPct val="100000"/>
              </a:lnSpc>
            </a:pPr>
            <a:r>
              <a:rPr lang="zh-CN" altLang="en-US" sz="2000">
                <a:latin typeface="微软雅黑" panose="020B0503020204020204" pitchFamily="34" charset="-122"/>
                <a:ea typeface="微软雅黑" panose="020B0503020204020204" pitchFamily="34" charset="-122"/>
              </a:rPr>
              <a:t>机器级程序员感觉到的属性和功能特性</a:t>
            </a:r>
          </a:p>
          <a:p>
            <a:pPr lvl="2">
              <a:lnSpc>
                <a:spcPct val="100000"/>
              </a:lnSpc>
            </a:pPr>
            <a:r>
              <a:rPr lang="zh-CN" altLang="en-US" sz="2000">
                <a:latin typeface="微软雅黑" panose="020B0503020204020204" pitchFamily="34" charset="-122"/>
                <a:ea typeface="微软雅黑" panose="020B0503020204020204" pitchFamily="34" charset="-122"/>
              </a:rPr>
              <a:t>高级语言程序转换为机器代码的过程</a:t>
            </a:r>
          </a:p>
          <a:p>
            <a:pPr lvl="1">
              <a:lnSpc>
                <a:spcPct val="100000"/>
              </a:lnSpc>
            </a:pPr>
            <a:r>
              <a:rPr lang="zh-CN" altLang="en-US">
                <a:solidFill>
                  <a:srgbClr val="FF3300"/>
                </a:solidFill>
                <a:latin typeface="微软雅黑" panose="020B0503020204020204" pitchFamily="34" charset="-122"/>
                <a:ea typeface="微软雅黑" panose="020B0503020204020204" pitchFamily="34" charset="-122"/>
              </a:rPr>
              <a:t>第二讲：</a:t>
            </a:r>
            <a:r>
              <a:rPr lang="en-US" altLang="zh-CN">
                <a:solidFill>
                  <a:srgbClr val="FF3300"/>
                </a:solidFill>
                <a:latin typeface="微软雅黑" panose="020B0503020204020204" pitchFamily="34" charset="-122"/>
                <a:ea typeface="微软雅黑" panose="020B0503020204020204" pitchFamily="34" charset="-122"/>
              </a:rPr>
              <a:t>IA-32 /x86-64</a:t>
            </a:r>
            <a:r>
              <a:rPr lang="zh-CN" altLang="en-US">
                <a:solidFill>
                  <a:srgbClr val="FF3300"/>
                </a:solidFill>
                <a:latin typeface="微软雅黑" panose="020B0503020204020204" pitchFamily="34" charset="-122"/>
                <a:ea typeface="微软雅黑" panose="020B0503020204020204" pitchFamily="34" charset="-122"/>
              </a:rPr>
              <a:t>指令系统</a:t>
            </a:r>
            <a:endParaRPr lang="en-US" altLang="zh-CN">
              <a:solidFill>
                <a:srgbClr val="FF3300"/>
              </a:solidFill>
              <a:latin typeface="微软雅黑" panose="020B0503020204020204" pitchFamily="34" charset="-122"/>
              <a:ea typeface="微软雅黑" panose="020B0503020204020204" pitchFamily="34" charset="-122"/>
            </a:endParaRPr>
          </a:p>
          <a:p>
            <a:pPr lvl="1">
              <a:lnSpc>
                <a:spcPct val="100000"/>
              </a:lnSpc>
            </a:pPr>
            <a:r>
              <a:rPr lang="zh-CN" altLang="en-US">
                <a:latin typeface="微软雅黑" panose="020B0503020204020204" pitchFamily="34" charset="-122"/>
                <a:ea typeface="微软雅黑" panose="020B0503020204020204" pitchFamily="34" charset="-122"/>
              </a:rPr>
              <a:t>第三讲：</a:t>
            </a:r>
            <a:r>
              <a:rPr lang="en-US" altLang="zh-CN">
                <a:latin typeface="微软雅黑" panose="020B0503020204020204" pitchFamily="34" charset="-122"/>
                <a:ea typeface="微软雅黑" panose="020B0503020204020204" pitchFamily="34" charset="-122"/>
              </a:rPr>
              <a:t> C</a:t>
            </a:r>
            <a:r>
              <a:rPr lang="zh-CN" altLang="en-US">
                <a:latin typeface="微软雅黑" panose="020B0503020204020204" pitchFamily="34" charset="-122"/>
                <a:ea typeface="微软雅黑" panose="020B0503020204020204" pitchFamily="34" charset="-122"/>
              </a:rPr>
              <a:t>语言程序的机器级表示  </a:t>
            </a:r>
          </a:p>
          <a:p>
            <a:pPr lvl="2">
              <a:lnSpc>
                <a:spcPct val="100000"/>
              </a:lnSpc>
            </a:pPr>
            <a:r>
              <a:rPr lang="zh-CN" altLang="en-US" sz="2000">
                <a:latin typeface="微软雅黑" panose="020B0503020204020204" pitchFamily="34" charset="-122"/>
                <a:ea typeface="微软雅黑" panose="020B0503020204020204" pitchFamily="34" charset="-122"/>
              </a:rPr>
              <a:t>过程调用的机器级表示</a:t>
            </a:r>
          </a:p>
          <a:p>
            <a:pPr lvl="2">
              <a:lnSpc>
                <a:spcPct val="100000"/>
              </a:lnSpc>
            </a:pPr>
            <a:r>
              <a:rPr lang="zh-CN" altLang="en-US" sz="2000">
                <a:latin typeface="微软雅黑" panose="020B0503020204020204" pitchFamily="34" charset="-122"/>
                <a:ea typeface="微软雅黑" panose="020B0503020204020204" pitchFamily="34" charset="-122"/>
              </a:rPr>
              <a:t>选择语句的机器级表示</a:t>
            </a:r>
          </a:p>
          <a:p>
            <a:pPr lvl="2">
              <a:lnSpc>
                <a:spcPct val="100000"/>
              </a:lnSpc>
            </a:pPr>
            <a:r>
              <a:rPr lang="zh-CN" altLang="en-US" sz="2000">
                <a:latin typeface="微软雅黑" panose="020B0503020204020204" pitchFamily="34" charset="-122"/>
                <a:ea typeface="微软雅黑" panose="020B0503020204020204" pitchFamily="34" charset="-122"/>
              </a:rPr>
              <a:t>循环结构的机器级表示 </a:t>
            </a:r>
          </a:p>
          <a:p>
            <a:pPr lvl="1">
              <a:lnSpc>
                <a:spcPct val="100000"/>
              </a:lnSpc>
            </a:pPr>
            <a:r>
              <a:rPr lang="zh-CN" altLang="en-US">
                <a:latin typeface="微软雅黑" panose="020B0503020204020204" pitchFamily="34" charset="-122"/>
                <a:ea typeface="微软雅黑" panose="020B0503020204020204" pitchFamily="34" charset="-122"/>
              </a:rPr>
              <a:t>第四讲：复杂数据类型的分配和访问 </a:t>
            </a:r>
          </a:p>
          <a:p>
            <a:pPr lvl="2">
              <a:lnSpc>
                <a:spcPct val="100000"/>
              </a:lnSpc>
            </a:pPr>
            <a:r>
              <a:rPr lang="zh-CN" altLang="en-US" sz="2000">
                <a:latin typeface="微软雅黑" panose="020B0503020204020204" pitchFamily="34" charset="-122"/>
                <a:ea typeface="微软雅黑" panose="020B0503020204020204" pitchFamily="34" charset="-122"/>
              </a:rPr>
              <a:t>数组的分配和访问 </a:t>
            </a:r>
          </a:p>
          <a:p>
            <a:pPr lvl="2">
              <a:lnSpc>
                <a:spcPct val="100000"/>
              </a:lnSpc>
            </a:pPr>
            <a:r>
              <a:rPr lang="zh-CN" altLang="en-US" sz="2000">
                <a:latin typeface="微软雅黑" panose="020B0503020204020204" pitchFamily="34" charset="-122"/>
                <a:ea typeface="微软雅黑" panose="020B0503020204020204" pitchFamily="34" charset="-122"/>
              </a:rPr>
              <a:t>结构体数据的分配和访问 </a:t>
            </a:r>
          </a:p>
          <a:p>
            <a:pPr lvl="2">
              <a:lnSpc>
                <a:spcPct val="100000"/>
              </a:lnSpc>
            </a:pPr>
            <a:r>
              <a:rPr lang="zh-CN" altLang="en-US" sz="2000">
                <a:latin typeface="微软雅黑" panose="020B0503020204020204" pitchFamily="34" charset="-122"/>
                <a:ea typeface="微软雅黑" panose="020B0503020204020204" pitchFamily="34" charset="-122"/>
              </a:rPr>
              <a:t>联合体数据的分配和访问 </a:t>
            </a:r>
          </a:p>
          <a:p>
            <a:pPr lvl="2">
              <a:lnSpc>
                <a:spcPct val="100000"/>
              </a:lnSpc>
            </a:pPr>
            <a:r>
              <a:rPr lang="zh-CN" altLang="en-US" sz="2000">
                <a:latin typeface="微软雅黑" panose="020B0503020204020204" pitchFamily="34" charset="-122"/>
                <a:ea typeface="微软雅黑" panose="020B0503020204020204" pitchFamily="34" charset="-122"/>
              </a:rPr>
              <a:t>数据的对齐 </a:t>
            </a:r>
          </a:p>
          <a:p>
            <a:pPr lvl="1">
              <a:lnSpc>
                <a:spcPct val="100000"/>
              </a:lnSpc>
            </a:pPr>
            <a:r>
              <a:rPr lang="zh-CN" altLang="en-US">
                <a:latin typeface="微软雅黑" panose="020B0503020204020204" pitchFamily="34" charset="-122"/>
                <a:ea typeface="微软雅黑" panose="020B0503020204020204" pitchFamily="34" charset="-122"/>
              </a:rPr>
              <a:t>第五讲：越界访问和缓冲区溢出 </a:t>
            </a:r>
          </a:p>
        </p:txBody>
      </p:sp>
      <p:sp>
        <p:nvSpPr>
          <p:cNvPr id="608260" name="Text Box 4">
            <a:extLst>
              <a:ext uri="{FF2B5EF4-FFF2-40B4-BE49-F238E27FC236}">
                <a16:creationId xmlns:a16="http://schemas.microsoft.com/office/drawing/2014/main" id="{C12F7A49-1870-4558-BD20-527E46377CB6}"/>
              </a:ext>
            </a:extLst>
          </p:cNvPr>
          <p:cNvSpPr txBox="1">
            <a:spLocks noChangeArrowheads="1"/>
          </p:cNvSpPr>
          <p:nvPr/>
        </p:nvSpPr>
        <p:spPr bwMode="auto">
          <a:xfrm>
            <a:off x="6416675" y="1042988"/>
            <a:ext cx="23399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spcBef>
                <a:spcPct val="50000"/>
              </a:spcBef>
            </a:pPr>
            <a:r>
              <a:rPr lang="zh-CN" altLang="en-US" sz="2000">
                <a:solidFill>
                  <a:srgbClr val="FF0000"/>
                </a:solidFill>
                <a:latin typeface="Arial" panose="020B0604020202020204" pitchFamily="34" charset="0"/>
              </a:rPr>
              <a:t>从高级语言程序出发，用其对应的机器级代码以及内存（栈）中信息的变化来说明底层实现</a:t>
            </a:r>
            <a:endParaRPr lang="en-US" altLang="zh-CN" sz="2000">
              <a:solidFill>
                <a:srgbClr val="FF0000"/>
              </a:solidFill>
              <a:latin typeface="Arial" panose="020B0604020202020204" pitchFamily="34" charset="0"/>
            </a:endParaRPr>
          </a:p>
        </p:txBody>
      </p:sp>
      <p:sp>
        <p:nvSpPr>
          <p:cNvPr id="608261" name="AutoShape 5">
            <a:extLst>
              <a:ext uri="{FF2B5EF4-FFF2-40B4-BE49-F238E27FC236}">
                <a16:creationId xmlns:a16="http://schemas.microsoft.com/office/drawing/2014/main" id="{07BDA010-8F04-402D-BA2B-CB79B7A2B2D9}"/>
              </a:ext>
            </a:extLst>
          </p:cNvPr>
          <p:cNvSpPr>
            <a:spLocks/>
          </p:cNvSpPr>
          <p:nvPr/>
        </p:nvSpPr>
        <p:spPr bwMode="auto">
          <a:xfrm>
            <a:off x="5472113" y="3114675"/>
            <a:ext cx="630237" cy="3195638"/>
          </a:xfrm>
          <a:prstGeom prst="rightBrace">
            <a:avLst>
              <a:gd name="adj1" fmla="val 42254"/>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8262" name="Text Box 6">
            <a:extLst>
              <a:ext uri="{FF2B5EF4-FFF2-40B4-BE49-F238E27FC236}">
                <a16:creationId xmlns:a16="http://schemas.microsoft.com/office/drawing/2014/main" id="{900A725A-D5A7-4AEB-9196-B9A886A8919C}"/>
              </a:ext>
            </a:extLst>
          </p:cNvPr>
          <p:cNvSpPr txBox="1">
            <a:spLocks noChangeArrowheads="1"/>
          </p:cNvSpPr>
          <p:nvPr/>
        </p:nvSpPr>
        <p:spPr bwMode="auto">
          <a:xfrm>
            <a:off x="6146800" y="3878263"/>
            <a:ext cx="2386013"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30000"/>
              </a:lnSpc>
              <a:spcBef>
                <a:spcPct val="50000"/>
              </a:spcBef>
            </a:pPr>
            <a:r>
              <a:rPr lang="zh-CN" altLang="en-US" sz="2000"/>
              <a:t>围绕</a:t>
            </a:r>
            <a:r>
              <a:rPr lang="en-US" altLang="zh-CN" sz="2000"/>
              <a:t>C</a:t>
            </a:r>
            <a:r>
              <a:rPr lang="zh-CN" altLang="en-US" sz="2000"/>
              <a:t>语言中的语句和复杂数据类型，解释其在底层机器级的实现方法</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a:extLst>
              <a:ext uri="{FF2B5EF4-FFF2-40B4-BE49-F238E27FC236}">
                <a16:creationId xmlns:a16="http://schemas.microsoft.com/office/drawing/2014/main" id="{D3C291F8-99E6-440A-B744-5D9C70A6842F}"/>
              </a:ext>
            </a:extLst>
          </p:cNvPr>
          <p:cNvSpPr>
            <a:spLocks noGrp="1" noChangeArrowheads="1"/>
          </p:cNvSpPr>
          <p:nvPr>
            <p:ph type="title"/>
          </p:nvPr>
        </p:nvSpPr>
        <p:spPr>
          <a:xfrm>
            <a:off x="457200" y="98425"/>
            <a:ext cx="8229600" cy="561975"/>
          </a:xfrm>
        </p:spPr>
        <p:txBody>
          <a:bodyPr/>
          <a:lstStyle/>
          <a:p>
            <a:r>
              <a:rPr lang="en-US" altLang="zh-CN" sz="3600"/>
              <a:t>IA-32/x64</a:t>
            </a:r>
            <a:r>
              <a:rPr lang="zh-CN" altLang="en-US" sz="3600"/>
              <a:t>指令系统概述</a:t>
            </a:r>
          </a:p>
        </p:txBody>
      </p:sp>
      <p:sp>
        <p:nvSpPr>
          <p:cNvPr id="606211" name="Rectangle 3">
            <a:extLst>
              <a:ext uri="{FF2B5EF4-FFF2-40B4-BE49-F238E27FC236}">
                <a16:creationId xmlns:a16="http://schemas.microsoft.com/office/drawing/2014/main" id="{9BE5A7B7-1325-4909-9C36-A929C653842D}"/>
              </a:ext>
            </a:extLst>
          </p:cNvPr>
          <p:cNvSpPr>
            <a:spLocks noGrp="1" noChangeArrowheads="1"/>
          </p:cNvSpPr>
          <p:nvPr>
            <p:ph type="body" idx="1"/>
          </p:nvPr>
        </p:nvSpPr>
        <p:spPr>
          <a:xfrm>
            <a:off x="468313" y="836613"/>
            <a:ext cx="8334375" cy="5562600"/>
          </a:xfrm>
        </p:spPr>
        <p:txBody>
          <a:bodyPr/>
          <a:lstStyle/>
          <a:p>
            <a:pPr>
              <a:spcBef>
                <a:spcPct val="45000"/>
              </a:spcBef>
            </a:pPr>
            <a:r>
              <a:rPr lang="en-US" altLang="zh-CN">
                <a:latin typeface="微软雅黑" panose="020B0503020204020204" pitchFamily="34" charset="-122"/>
                <a:ea typeface="微软雅黑" panose="020B0503020204020204" pitchFamily="34" charset="-122"/>
              </a:rPr>
              <a:t>x86</a:t>
            </a:r>
            <a:r>
              <a:rPr lang="zh-CN" altLang="en-US">
                <a:latin typeface="微软雅黑" panose="020B0503020204020204" pitchFamily="34" charset="-122"/>
                <a:ea typeface="微软雅黑" panose="020B0503020204020204" pitchFamily="34" charset="-122"/>
              </a:rPr>
              <a:t>是</a:t>
            </a:r>
            <a:r>
              <a:rPr lang="en-US" altLang="zh-CN">
                <a:latin typeface="微软雅黑" panose="020B0503020204020204" pitchFamily="34" charset="-122"/>
                <a:ea typeface="微软雅黑" panose="020B0503020204020204" pitchFamily="34" charset="-122"/>
              </a:rPr>
              <a:t>Intel</a:t>
            </a:r>
            <a:r>
              <a:rPr lang="zh-CN" altLang="en-US">
                <a:latin typeface="微软雅黑" panose="020B0503020204020204" pitchFamily="34" charset="-122"/>
                <a:ea typeface="微软雅黑" panose="020B0503020204020204" pitchFamily="34" charset="-122"/>
              </a:rPr>
              <a:t>开发的一类处理器体系结构的泛称</a:t>
            </a:r>
          </a:p>
          <a:p>
            <a:pPr lvl="1">
              <a:spcBef>
                <a:spcPct val="45000"/>
              </a:spcBef>
            </a:pPr>
            <a:r>
              <a:rPr lang="zh-CN" altLang="en-US" sz="2200">
                <a:latin typeface="微软雅黑" panose="020B0503020204020204" pitchFamily="34" charset="-122"/>
                <a:ea typeface="微软雅黑" panose="020B0503020204020204" pitchFamily="34" charset="-122"/>
              </a:rPr>
              <a:t>包括 </a:t>
            </a:r>
            <a:r>
              <a:rPr lang="en-US" altLang="zh-CN" sz="2200">
                <a:latin typeface="微软雅黑" panose="020B0503020204020204" pitchFamily="34" charset="-122"/>
                <a:ea typeface="微软雅黑" panose="020B0503020204020204" pitchFamily="34" charset="-122"/>
              </a:rPr>
              <a:t>Intel 8086</a:t>
            </a:r>
            <a:r>
              <a:rPr lang="zh-CN" altLang="en-US" sz="2200">
                <a:latin typeface="微软雅黑" panose="020B0503020204020204" pitchFamily="34" charset="-122"/>
                <a:ea typeface="微软雅黑" panose="020B0503020204020204" pitchFamily="34" charset="-122"/>
              </a:rPr>
              <a:t>、</a:t>
            </a:r>
            <a:r>
              <a:rPr lang="en-US" altLang="zh-CN" sz="2200">
                <a:latin typeface="微软雅黑" panose="020B0503020204020204" pitchFamily="34" charset="-122"/>
                <a:ea typeface="微软雅黑" panose="020B0503020204020204" pitchFamily="34" charset="-122"/>
              </a:rPr>
              <a:t>80286</a:t>
            </a:r>
            <a:r>
              <a:rPr lang="zh-CN" altLang="en-US" sz="2200">
                <a:latin typeface="微软雅黑" panose="020B0503020204020204" pitchFamily="34" charset="-122"/>
                <a:ea typeface="微软雅黑" panose="020B0503020204020204" pitchFamily="34" charset="-122"/>
              </a:rPr>
              <a:t>、</a:t>
            </a:r>
            <a:r>
              <a:rPr lang="en-US" altLang="zh-CN" sz="2200">
                <a:latin typeface="微软雅黑" panose="020B0503020204020204" pitchFamily="34" charset="-122"/>
                <a:ea typeface="微软雅黑" panose="020B0503020204020204" pitchFamily="34" charset="-122"/>
              </a:rPr>
              <a:t>i386</a:t>
            </a:r>
            <a:r>
              <a:rPr lang="zh-CN" altLang="en-US" sz="2200">
                <a:latin typeface="微软雅黑" panose="020B0503020204020204" pitchFamily="34" charset="-122"/>
                <a:ea typeface="微软雅黑" panose="020B0503020204020204" pitchFamily="34" charset="-122"/>
              </a:rPr>
              <a:t>和</a:t>
            </a:r>
            <a:r>
              <a:rPr lang="en-US" altLang="zh-CN" sz="2200">
                <a:latin typeface="微软雅黑" panose="020B0503020204020204" pitchFamily="34" charset="-122"/>
                <a:ea typeface="微软雅黑" panose="020B0503020204020204" pitchFamily="34" charset="-122"/>
              </a:rPr>
              <a:t>i486</a:t>
            </a:r>
            <a:r>
              <a:rPr lang="zh-CN" altLang="en-US" sz="2200">
                <a:latin typeface="微软雅黑" panose="020B0503020204020204" pitchFamily="34" charset="-122"/>
                <a:ea typeface="微软雅黑" panose="020B0503020204020204" pitchFamily="34" charset="-122"/>
              </a:rPr>
              <a:t>等，因此其架构被称为“</a:t>
            </a:r>
            <a:r>
              <a:rPr lang="en-US" altLang="zh-CN" sz="2200">
                <a:latin typeface="微软雅黑" panose="020B0503020204020204" pitchFamily="34" charset="-122"/>
                <a:ea typeface="微软雅黑" panose="020B0503020204020204" pitchFamily="34" charset="-122"/>
              </a:rPr>
              <a:t>x86”</a:t>
            </a:r>
            <a:endParaRPr lang="zh-CN" altLang="en-US" sz="2200">
              <a:latin typeface="微软雅黑" panose="020B0503020204020204" pitchFamily="34" charset="-122"/>
              <a:ea typeface="微软雅黑" panose="020B0503020204020204" pitchFamily="34" charset="-122"/>
            </a:endParaRPr>
          </a:p>
          <a:p>
            <a:pPr lvl="1">
              <a:spcBef>
                <a:spcPct val="45000"/>
              </a:spcBef>
            </a:pPr>
            <a:r>
              <a:rPr lang="zh-CN" altLang="en-US" sz="2200">
                <a:latin typeface="微软雅黑" panose="020B0503020204020204" pitchFamily="34" charset="-122"/>
                <a:ea typeface="微软雅黑" panose="020B0503020204020204" pitchFamily="34" charset="-122"/>
              </a:rPr>
              <a:t>由于数字并不能作为注册商标，因此，后来使用了可注册的名称，如</a:t>
            </a:r>
            <a:r>
              <a:rPr lang="en-US" altLang="zh-CN" sz="2200">
                <a:latin typeface="微软雅黑" panose="020B0503020204020204" pitchFamily="34" charset="-122"/>
                <a:ea typeface="微软雅黑" panose="020B0503020204020204" pitchFamily="34" charset="-122"/>
              </a:rPr>
              <a:t>Pentium</a:t>
            </a:r>
            <a:r>
              <a:rPr lang="zh-CN" altLang="en-US" sz="2200">
                <a:latin typeface="微软雅黑" panose="020B0503020204020204" pitchFamily="34" charset="-122"/>
                <a:ea typeface="微软雅黑" panose="020B0503020204020204" pitchFamily="34" charset="-122"/>
              </a:rPr>
              <a:t>、</a:t>
            </a:r>
            <a:r>
              <a:rPr lang="en-US" altLang="zh-CN" sz="2200">
                <a:latin typeface="微软雅黑" panose="020B0503020204020204" pitchFamily="34" charset="-122"/>
                <a:ea typeface="微软雅黑" panose="020B0503020204020204" pitchFamily="34" charset="-122"/>
              </a:rPr>
              <a:t>PentiumPro</a:t>
            </a:r>
            <a:r>
              <a:rPr lang="zh-CN" altLang="en-US" sz="2200">
                <a:latin typeface="微软雅黑" panose="020B0503020204020204" pitchFamily="34" charset="-122"/>
                <a:ea typeface="微软雅黑" panose="020B0503020204020204" pitchFamily="34" charset="-122"/>
              </a:rPr>
              <a:t>、</a:t>
            </a:r>
            <a:r>
              <a:rPr lang="en-US" altLang="zh-CN" sz="2200">
                <a:latin typeface="微软雅黑" panose="020B0503020204020204" pitchFamily="34" charset="-122"/>
                <a:ea typeface="微软雅黑" panose="020B0503020204020204" pitchFamily="34" charset="-122"/>
              </a:rPr>
              <a:t>Core 2</a:t>
            </a:r>
            <a:r>
              <a:rPr lang="zh-CN" altLang="en-US" sz="2200">
                <a:latin typeface="微软雅黑" panose="020B0503020204020204" pitchFamily="34" charset="-122"/>
                <a:ea typeface="微软雅黑" panose="020B0503020204020204" pitchFamily="34" charset="-122"/>
              </a:rPr>
              <a:t>、</a:t>
            </a:r>
            <a:r>
              <a:rPr lang="en-US" altLang="zh-CN" sz="2200">
                <a:latin typeface="微软雅黑" panose="020B0503020204020204" pitchFamily="34" charset="-122"/>
                <a:ea typeface="微软雅黑" panose="020B0503020204020204" pitchFamily="34" charset="-122"/>
              </a:rPr>
              <a:t>Core i7</a:t>
            </a:r>
            <a:r>
              <a:rPr lang="zh-CN" altLang="en-US" sz="2200">
                <a:latin typeface="微软雅黑" panose="020B0503020204020204" pitchFamily="34" charset="-122"/>
                <a:ea typeface="微软雅黑" panose="020B0503020204020204" pitchFamily="34" charset="-122"/>
              </a:rPr>
              <a:t>等</a:t>
            </a:r>
          </a:p>
          <a:p>
            <a:pPr lvl="1">
              <a:spcBef>
                <a:spcPct val="45000"/>
              </a:spcBef>
            </a:pPr>
            <a:r>
              <a:rPr lang="zh-CN" altLang="en-US" sz="2200">
                <a:latin typeface="微软雅黑" panose="020B0503020204020204" pitchFamily="34" charset="-122"/>
                <a:ea typeface="微软雅黑" panose="020B0503020204020204" pitchFamily="34" charset="-122"/>
              </a:rPr>
              <a:t>现在</a:t>
            </a:r>
            <a:r>
              <a:rPr lang="en-US" altLang="zh-CN" sz="2200">
                <a:latin typeface="微软雅黑" panose="020B0503020204020204" pitchFamily="34" charset="-122"/>
                <a:ea typeface="微软雅黑" panose="020B0503020204020204" pitchFamily="34" charset="-122"/>
              </a:rPr>
              <a:t>Intel</a:t>
            </a:r>
            <a:r>
              <a:rPr lang="zh-CN" altLang="en-US" sz="2200">
                <a:latin typeface="微软雅黑" panose="020B0503020204020204" pitchFamily="34" charset="-122"/>
                <a:ea typeface="微软雅黑" panose="020B0503020204020204" pitchFamily="34" charset="-122"/>
              </a:rPr>
              <a:t>把</a:t>
            </a:r>
            <a:r>
              <a:rPr lang="en-US" altLang="zh-CN" sz="2200">
                <a:latin typeface="微软雅黑" panose="020B0503020204020204" pitchFamily="34" charset="-122"/>
                <a:ea typeface="微软雅黑" panose="020B0503020204020204" pitchFamily="34" charset="-122"/>
              </a:rPr>
              <a:t>32</a:t>
            </a:r>
            <a:r>
              <a:rPr lang="zh-CN" altLang="en-US" sz="2200">
                <a:latin typeface="微软雅黑" panose="020B0503020204020204" pitchFamily="34" charset="-122"/>
                <a:ea typeface="微软雅黑" panose="020B0503020204020204" pitchFamily="34" charset="-122"/>
              </a:rPr>
              <a:t>位</a:t>
            </a:r>
            <a:r>
              <a:rPr lang="en-US" altLang="zh-CN" sz="2200">
                <a:latin typeface="微软雅黑" panose="020B0503020204020204" pitchFamily="34" charset="-122"/>
                <a:ea typeface="微软雅黑" panose="020B0503020204020204" pitchFamily="34" charset="-122"/>
              </a:rPr>
              <a:t>x86</a:t>
            </a:r>
            <a:r>
              <a:rPr lang="zh-CN" altLang="en-US" sz="2200">
                <a:latin typeface="微软雅黑" panose="020B0503020204020204" pitchFamily="34" charset="-122"/>
                <a:ea typeface="微软雅黑" panose="020B0503020204020204" pitchFamily="34" charset="-122"/>
              </a:rPr>
              <a:t>架构的名称</a:t>
            </a:r>
            <a:r>
              <a:rPr lang="en-US" altLang="zh-CN" sz="2200">
                <a:latin typeface="微软雅黑" panose="020B0503020204020204" pitchFamily="34" charset="-122"/>
                <a:ea typeface="微软雅黑" panose="020B0503020204020204" pitchFamily="34" charset="-122"/>
              </a:rPr>
              <a:t>x86-32</a:t>
            </a:r>
            <a:r>
              <a:rPr lang="zh-CN" altLang="en-US" sz="2200">
                <a:solidFill>
                  <a:srgbClr val="FF3300"/>
                </a:solidFill>
                <a:latin typeface="微软雅黑" panose="020B0503020204020204" pitchFamily="34" charset="-122"/>
                <a:ea typeface="微软雅黑" panose="020B0503020204020204" pitchFamily="34" charset="-122"/>
              </a:rPr>
              <a:t>改称为</a:t>
            </a:r>
            <a:r>
              <a:rPr lang="en-US" altLang="zh-CN" sz="2200">
                <a:solidFill>
                  <a:srgbClr val="FF3300"/>
                </a:solidFill>
                <a:latin typeface="微软雅黑" panose="020B0503020204020204" pitchFamily="34" charset="-122"/>
                <a:ea typeface="微软雅黑" panose="020B0503020204020204" pitchFamily="34" charset="-122"/>
              </a:rPr>
              <a:t>IA-32</a:t>
            </a:r>
            <a:endParaRPr lang="zh-CN" altLang="en-US" sz="2200">
              <a:solidFill>
                <a:srgbClr val="FF3300"/>
              </a:solidFill>
              <a:latin typeface="微软雅黑" panose="020B0503020204020204" pitchFamily="34" charset="-122"/>
              <a:ea typeface="微软雅黑" panose="020B0503020204020204" pitchFamily="34" charset="-122"/>
            </a:endParaRPr>
          </a:p>
          <a:p>
            <a:pPr>
              <a:spcBef>
                <a:spcPct val="45000"/>
              </a:spcBef>
            </a:pPr>
            <a:r>
              <a:rPr lang="zh-CN" altLang="en-US">
                <a:latin typeface="微软雅黑" panose="020B0503020204020204" pitchFamily="34" charset="-122"/>
                <a:ea typeface="微软雅黑" panose="020B0503020204020204" pitchFamily="34" charset="-122"/>
              </a:rPr>
              <a:t>由</a:t>
            </a:r>
            <a:r>
              <a:rPr lang="en-US" altLang="zh-CN">
                <a:latin typeface="微软雅黑" panose="020B0503020204020204" pitchFamily="34" charset="-122"/>
                <a:ea typeface="微软雅黑" panose="020B0503020204020204" pitchFamily="34" charset="-122"/>
              </a:rPr>
              <a:t>AMD</a:t>
            </a:r>
            <a:r>
              <a:rPr lang="zh-CN" altLang="en-US">
                <a:latin typeface="微软雅黑" panose="020B0503020204020204" pitchFamily="34" charset="-122"/>
                <a:ea typeface="微软雅黑" panose="020B0503020204020204" pitchFamily="34" charset="-122"/>
              </a:rPr>
              <a:t>首先提出了一个兼容</a:t>
            </a:r>
            <a:r>
              <a:rPr lang="en-US" altLang="zh-CN">
                <a:latin typeface="微软雅黑" panose="020B0503020204020204" pitchFamily="34" charset="-122"/>
                <a:ea typeface="微软雅黑" panose="020B0503020204020204" pitchFamily="34" charset="-122"/>
              </a:rPr>
              <a:t>IA-32</a:t>
            </a:r>
            <a:r>
              <a:rPr lang="zh-CN" altLang="en-US">
                <a:latin typeface="微软雅黑" panose="020B0503020204020204" pitchFamily="34" charset="-122"/>
                <a:ea typeface="微软雅黑" panose="020B0503020204020204" pitchFamily="34" charset="-122"/>
              </a:rPr>
              <a:t>指令集的</a:t>
            </a:r>
            <a:r>
              <a:rPr lang="en-US" altLang="zh-CN">
                <a:latin typeface="微软雅黑" panose="020B0503020204020204" pitchFamily="34" charset="-122"/>
                <a:ea typeface="微软雅黑" panose="020B0503020204020204" pitchFamily="34" charset="-122"/>
              </a:rPr>
              <a:t>64</a:t>
            </a:r>
            <a:r>
              <a:rPr lang="zh-CN" altLang="en-US">
                <a:latin typeface="微软雅黑" panose="020B0503020204020204" pitchFamily="34" charset="-122"/>
                <a:ea typeface="微软雅黑" panose="020B0503020204020204" pitchFamily="34" charset="-122"/>
              </a:rPr>
              <a:t>位版本</a:t>
            </a:r>
          </a:p>
          <a:p>
            <a:pPr lvl="1">
              <a:spcBef>
                <a:spcPct val="45000"/>
              </a:spcBef>
            </a:pPr>
            <a:r>
              <a:rPr lang="zh-CN" altLang="en-US" sz="2200">
                <a:latin typeface="微软雅黑" panose="020B0503020204020204" pitchFamily="34" charset="-122"/>
                <a:ea typeface="微软雅黑" panose="020B0503020204020204" pitchFamily="34" charset="-122"/>
              </a:rPr>
              <a:t>扩充了指令及寄存器长度和个数等，更新了参数传送方式</a:t>
            </a:r>
          </a:p>
          <a:p>
            <a:pPr lvl="1">
              <a:spcBef>
                <a:spcPct val="45000"/>
              </a:spcBef>
            </a:pPr>
            <a:r>
              <a:rPr lang="en-US" altLang="zh-CN" sz="2200">
                <a:latin typeface="微软雅黑" panose="020B0503020204020204" pitchFamily="34" charset="-122"/>
                <a:ea typeface="微软雅黑" panose="020B0503020204020204" pitchFamily="34" charset="-122"/>
              </a:rPr>
              <a:t>AMD</a:t>
            </a:r>
            <a:r>
              <a:rPr lang="zh-CN" altLang="en-US" sz="2200">
                <a:latin typeface="微软雅黑" panose="020B0503020204020204" pitchFamily="34" charset="-122"/>
                <a:ea typeface="微软雅黑" panose="020B0503020204020204" pitchFamily="34" charset="-122"/>
              </a:rPr>
              <a:t>称其为</a:t>
            </a:r>
            <a:r>
              <a:rPr lang="en-US" altLang="zh-CN" sz="2200">
                <a:latin typeface="微软雅黑" panose="020B0503020204020204" pitchFamily="34" charset="-122"/>
                <a:ea typeface="微软雅黑" panose="020B0503020204020204" pitchFamily="34" charset="-122"/>
              </a:rPr>
              <a:t>AMD64</a:t>
            </a:r>
            <a:r>
              <a:rPr lang="zh-CN" altLang="en-US" sz="2200">
                <a:latin typeface="微软雅黑" panose="020B0503020204020204" pitchFamily="34" charset="-122"/>
                <a:ea typeface="微软雅黑" panose="020B0503020204020204" pitchFamily="34" charset="-122"/>
              </a:rPr>
              <a:t>，</a:t>
            </a:r>
            <a:r>
              <a:rPr lang="en-US" altLang="zh-CN" sz="2200">
                <a:latin typeface="微软雅黑" panose="020B0503020204020204" pitchFamily="34" charset="-122"/>
                <a:ea typeface="微软雅黑" panose="020B0503020204020204" pitchFamily="34" charset="-122"/>
              </a:rPr>
              <a:t>Intel</a:t>
            </a:r>
            <a:r>
              <a:rPr lang="zh-CN" altLang="en-US" sz="2200">
                <a:latin typeface="微软雅黑" panose="020B0503020204020204" pitchFamily="34" charset="-122"/>
                <a:ea typeface="微软雅黑" panose="020B0503020204020204" pitchFamily="34" charset="-122"/>
              </a:rPr>
              <a:t>称其为</a:t>
            </a:r>
            <a:r>
              <a:rPr lang="en-US" altLang="zh-CN" sz="2200">
                <a:latin typeface="微软雅黑" panose="020B0503020204020204" pitchFamily="34" charset="-122"/>
                <a:ea typeface="微软雅黑" panose="020B0503020204020204" pitchFamily="34" charset="-122"/>
              </a:rPr>
              <a:t>Intl64</a:t>
            </a:r>
            <a:r>
              <a:rPr lang="zh-CN" altLang="en-US" sz="2200">
                <a:solidFill>
                  <a:srgbClr val="FF3300"/>
                </a:solidFill>
                <a:latin typeface="微软雅黑" panose="020B0503020204020204" pitchFamily="34" charset="-122"/>
                <a:ea typeface="微软雅黑" panose="020B0503020204020204" pitchFamily="34" charset="-122"/>
              </a:rPr>
              <a:t>（不同于</a:t>
            </a:r>
            <a:r>
              <a:rPr lang="en-US" altLang="zh-CN" sz="2200">
                <a:solidFill>
                  <a:srgbClr val="FF3300"/>
                </a:solidFill>
                <a:latin typeface="微软雅黑" panose="020B0503020204020204" pitchFamily="34" charset="-122"/>
                <a:ea typeface="微软雅黑" panose="020B0503020204020204" pitchFamily="34" charset="-122"/>
              </a:rPr>
              <a:t>IA-64</a:t>
            </a:r>
            <a:r>
              <a:rPr lang="zh-CN" altLang="en-US" sz="2200">
                <a:solidFill>
                  <a:srgbClr val="FF3300"/>
                </a:solidFill>
                <a:latin typeface="微软雅黑" panose="020B0503020204020204" pitchFamily="34" charset="-122"/>
                <a:ea typeface="微软雅黑" panose="020B0503020204020204" pitchFamily="34" charset="-122"/>
              </a:rPr>
              <a:t>）</a:t>
            </a:r>
          </a:p>
          <a:p>
            <a:pPr lvl="1">
              <a:spcBef>
                <a:spcPct val="45000"/>
              </a:spcBef>
            </a:pPr>
            <a:r>
              <a:rPr lang="zh-CN" altLang="en-US" sz="2200">
                <a:latin typeface="微软雅黑" panose="020B0503020204020204" pitchFamily="34" charset="-122"/>
                <a:ea typeface="微软雅黑" panose="020B0503020204020204" pitchFamily="34" charset="-122"/>
              </a:rPr>
              <a:t>命名为“</a:t>
            </a:r>
            <a:r>
              <a:rPr lang="en-US" altLang="zh-CN" sz="2200">
                <a:latin typeface="微软雅黑" panose="020B0503020204020204" pitchFamily="34" charset="-122"/>
                <a:ea typeface="微软雅黑" panose="020B0503020204020204" pitchFamily="34" charset="-122"/>
              </a:rPr>
              <a:t>x86-64” </a:t>
            </a:r>
            <a:r>
              <a:rPr lang="zh-CN" altLang="en-US" sz="2200">
                <a:latin typeface="微软雅黑" panose="020B0503020204020204" pitchFamily="34" charset="-122"/>
                <a:ea typeface="微软雅黑" panose="020B0503020204020204" pitchFamily="34" charset="-122"/>
              </a:rPr>
              <a:t>，有时也</a:t>
            </a:r>
            <a:r>
              <a:rPr lang="zh-CN" altLang="en-US" sz="2200">
                <a:solidFill>
                  <a:srgbClr val="FF3300"/>
                </a:solidFill>
                <a:latin typeface="微软雅黑" panose="020B0503020204020204" pitchFamily="34" charset="-122"/>
                <a:ea typeface="微软雅黑" panose="020B0503020204020204" pitchFamily="34" charset="-122"/>
              </a:rPr>
              <a:t>简称为</a:t>
            </a:r>
            <a:r>
              <a:rPr lang="en-US" altLang="zh-CN" sz="2200">
                <a:solidFill>
                  <a:srgbClr val="FF3300"/>
                </a:solidFill>
                <a:latin typeface="微软雅黑" panose="020B0503020204020204" pitchFamily="34" charset="-122"/>
                <a:ea typeface="微软雅黑" panose="020B0503020204020204" pitchFamily="34" charset="-122"/>
              </a:rPr>
              <a:t>x64</a:t>
            </a:r>
            <a:endParaRPr lang="zh-CN" altLang="en-US">
              <a:solidFill>
                <a:srgbClr val="FF3300"/>
              </a:solidFill>
              <a:latin typeface="微软雅黑" panose="020B0503020204020204" pitchFamily="34" charset="-122"/>
              <a:ea typeface="微软雅黑" panose="020B0503020204020204" pitchFamily="34" charset="-122"/>
            </a:endParaRPr>
          </a:p>
        </p:txBody>
      </p:sp>
      <p:sp>
        <p:nvSpPr>
          <p:cNvPr id="606212" name="Text Box 4">
            <a:extLst>
              <a:ext uri="{FF2B5EF4-FFF2-40B4-BE49-F238E27FC236}">
                <a16:creationId xmlns:a16="http://schemas.microsoft.com/office/drawing/2014/main" id="{1D49936E-33AF-423C-A691-64841D7394C7}"/>
              </a:ext>
            </a:extLst>
          </p:cNvPr>
          <p:cNvSpPr txBox="1">
            <a:spLocks noChangeArrowheads="1"/>
          </p:cNvSpPr>
          <p:nvPr/>
        </p:nvSpPr>
        <p:spPr bwMode="auto">
          <a:xfrm>
            <a:off x="881063" y="6129338"/>
            <a:ext cx="6796087"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008000"/>
                </a:solidFill>
                <a:latin typeface="微软雅黑" panose="020B0503020204020204" pitchFamily="34" charset="-122"/>
                <a:ea typeface="微软雅黑" panose="020B0503020204020204" pitchFamily="34" charset="-122"/>
              </a:rPr>
              <a:t>本课程主要介绍</a:t>
            </a:r>
            <a:r>
              <a:rPr lang="en-US" altLang="zh-CN" sz="2000">
                <a:solidFill>
                  <a:srgbClr val="008000"/>
                </a:solidFill>
                <a:latin typeface="微软雅黑" panose="020B0503020204020204" pitchFamily="34" charset="-122"/>
                <a:ea typeface="微软雅黑" panose="020B0503020204020204" pitchFamily="34" charset="-122"/>
              </a:rPr>
              <a:t>IA-32</a:t>
            </a:r>
            <a:r>
              <a:rPr lang="zh-CN" altLang="en-US" sz="2000">
                <a:solidFill>
                  <a:srgbClr val="008000"/>
                </a:solidFill>
                <a:latin typeface="微软雅黑" panose="020B0503020204020204" pitchFamily="34" charset="-122"/>
                <a:ea typeface="微软雅黑" panose="020B0503020204020204" pitchFamily="34" charset="-122"/>
              </a:rPr>
              <a:t>，最后简要介绍</a:t>
            </a:r>
            <a:r>
              <a:rPr lang="en-US" altLang="zh-CN" sz="2000">
                <a:solidFill>
                  <a:srgbClr val="008000"/>
                </a:solidFill>
                <a:latin typeface="微软雅黑" panose="020B0503020204020204" pitchFamily="34" charset="-122"/>
                <a:ea typeface="微软雅黑" panose="020B0503020204020204" pitchFamily="34" charset="-122"/>
              </a:rPr>
              <a:t>x-64</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a:extLst>
              <a:ext uri="{FF2B5EF4-FFF2-40B4-BE49-F238E27FC236}">
                <a16:creationId xmlns:a16="http://schemas.microsoft.com/office/drawing/2014/main" id="{F87F286B-C320-4396-973B-34F9E9B0A743}"/>
              </a:ext>
            </a:extLst>
          </p:cNvPr>
          <p:cNvSpPr>
            <a:spLocks noGrp="1" noChangeArrowheads="1"/>
          </p:cNvSpPr>
          <p:nvPr>
            <p:ph type="title"/>
          </p:nvPr>
        </p:nvSpPr>
        <p:spPr>
          <a:xfrm>
            <a:off x="457200" y="98425"/>
            <a:ext cx="8229600" cy="561975"/>
          </a:xfrm>
        </p:spPr>
        <p:txBody>
          <a:bodyPr/>
          <a:lstStyle/>
          <a:p>
            <a:r>
              <a:rPr lang="en-US" altLang="zh-CN" sz="3600"/>
              <a:t>IA-32</a:t>
            </a:r>
            <a:r>
              <a:rPr lang="zh-CN" altLang="en-US" sz="3600"/>
              <a:t>支持的数据类型及格式</a:t>
            </a:r>
          </a:p>
        </p:txBody>
      </p:sp>
      <p:pic>
        <p:nvPicPr>
          <p:cNvPr id="594950" name="Picture 6">
            <a:extLst>
              <a:ext uri="{FF2B5EF4-FFF2-40B4-BE49-F238E27FC236}">
                <a16:creationId xmlns:a16="http://schemas.microsoft.com/office/drawing/2014/main" id="{22F10C5C-A2C9-4F64-AC1F-62E87336CB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863600"/>
            <a:ext cx="8893175" cy="5670550"/>
          </a:xfrm>
          <a:prstGeom prst="rect">
            <a:avLst/>
          </a:prstGeom>
          <a:noFill/>
          <a:extLst>
            <a:ext uri="{909E8E84-426E-40DD-AFC4-6F175D3DCCD1}">
              <a14:hiddenFill xmlns:a14="http://schemas.microsoft.com/office/drawing/2010/main">
                <a:solidFill>
                  <a:srgbClr val="FFFFFF"/>
                </a:solidFill>
              </a14:hiddenFill>
            </a:ext>
          </a:extLst>
        </p:spPr>
      </p:pic>
      <p:sp>
        <p:nvSpPr>
          <p:cNvPr id="594952" name="Rectangle 8">
            <a:extLst>
              <a:ext uri="{FF2B5EF4-FFF2-40B4-BE49-F238E27FC236}">
                <a16:creationId xmlns:a16="http://schemas.microsoft.com/office/drawing/2014/main" id="{0449F065-FDA5-4FD4-9A67-817C4A9FD911}"/>
              </a:ext>
            </a:extLst>
          </p:cNvPr>
          <p:cNvSpPr>
            <a:spLocks noChangeArrowheads="1"/>
          </p:cNvSpPr>
          <p:nvPr/>
        </p:nvSpPr>
        <p:spPr bwMode="auto">
          <a:xfrm>
            <a:off x="180975" y="3654425"/>
            <a:ext cx="8847138" cy="539750"/>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a:extLst>
              <a:ext uri="{FF2B5EF4-FFF2-40B4-BE49-F238E27FC236}">
                <a16:creationId xmlns:a16="http://schemas.microsoft.com/office/drawing/2014/main" id="{2FC8E51B-C06F-435E-B281-68A3C4B33228}"/>
              </a:ext>
            </a:extLst>
          </p:cNvPr>
          <p:cNvSpPr>
            <a:spLocks noGrp="1" noChangeArrowheads="1"/>
          </p:cNvSpPr>
          <p:nvPr>
            <p:ph type="title"/>
          </p:nvPr>
        </p:nvSpPr>
        <p:spPr>
          <a:xfrm>
            <a:off x="457200" y="142875"/>
            <a:ext cx="8229600" cy="561975"/>
          </a:xfrm>
        </p:spPr>
        <p:txBody>
          <a:bodyPr/>
          <a:lstStyle/>
          <a:p>
            <a:r>
              <a:rPr lang="en-US" altLang="zh-CN" sz="3600"/>
              <a:t>IA-32</a:t>
            </a:r>
            <a:r>
              <a:rPr lang="zh-CN" altLang="en-US" sz="3600"/>
              <a:t>的寄存器组织</a:t>
            </a:r>
          </a:p>
        </p:txBody>
      </p:sp>
      <p:sp>
        <p:nvSpPr>
          <p:cNvPr id="609283" name="Rectangle 3">
            <a:extLst>
              <a:ext uri="{FF2B5EF4-FFF2-40B4-BE49-F238E27FC236}">
                <a16:creationId xmlns:a16="http://schemas.microsoft.com/office/drawing/2014/main" id="{AFC798BF-9472-45FE-B810-6BB34F4F727C}"/>
              </a:ext>
            </a:extLst>
          </p:cNvPr>
          <p:cNvSpPr>
            <a:spLocks noGrp="1" noChangeArrowheads="1"/>
          </p:cNvSpPr>
          <p:nvPr>
            <p:ph type="body" idx="1"/>
          </p:nvPr>
        </p:nvSpPr>
        <p:spPr/>
        <p:txBody>
          <a:bodyPr/>
          <a:lstStyle/>
          <a:p>
            <a:endParaRPr lang="zh-CN" altLang="en-US"/>
          </a:p>
        </p:txBody>
      </p:sp>
      <p:pic>
        <p:nvPicPr>
          <p:cNvPr id="609284" name="Picture 4">
            <a:extLst>
              <a:ext uri="{FF2B5EF4-FFF2-40B4-BE49-F238E27FC236}">
                <a16:creationId xmlns:a16="http://schemas.microsoft.com/office/drawing/2014/main" id="{459BD0AB-AF2F-4DB6-AAC8-8282290247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 y="819150"/>
            <a:ext cx="8731250" cy="567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9285" name="Text Box 5">
            <a:extLst>
              <a:ext uri="{FF2B5EF4-FFF2-40B4-BE49-F238E27FC236}">
                <a16:creationId xmlns:a16="http://schemas.microsoft.com/office/drawing/2014/main" id="{EAEF56B1-4372-447D-9F04-B849C90125CB}"/>
              </a:ext>
            </a:extLst>
          </p:cNvPr>
          <p:cNvSpPr txBox="1">
            <a:spLocks noChangeArrowheads="1"/>
          </p:cNvSpPr>
          <p:nvPr/>
        </p:nvSpPr>
        <p:spPr bwMode="auto">
          <a:xfrm>
            <a:off x="476250" y="4959350"/>
            <a:ext cx="2970213" cy="1311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solidFill>
                  <a:srgbClr val="FF3300"/>
                </a:solidFill>
                <a:latin typeface="微软雅黑" panose="020B0503020204020204" pitchFamily="34" charset="-122"/>
                <a:ea typeface="微软雅黑" panose="020B0503020204020204" pitchFamily="34" charset="-122"/>
              </a:rPr>
              <a:t>8</a:t>
            </a:r>
            <a:r>
              <a:rPr lang="zh-CN" altLang="en-US" sz="2000">
                <a:solidFill>
                  <a:srgbClr val="FF3300"/>
                </a:solidFill>
                <a:latin typeface="微软雅黑" panose="020B0503020204020204" pitchFamily="34" charset="-122"/>
                <a:ea typeface="微软雅黑" panose="020B0503020204020204" pitchFamily="34" charset="-122"/>
              </a:rPr>
              <a:t>个通用寄存器</a:t>
            </a:r>
          </a:p>
          <a:p>
            <a:pPr>
              <a:spcBef>
                <a:spcPct val="50000"/>
              </a:spcBef>
            </a:pPr>
            <a:r>
              <a:rPr lang="zh-CN" altLang="en-US" sz="2000">
                <a:solidFill>
                  <a:srgbClr val="FF3300"/>
                </a:solidFill>
                <a:latin typeface="微软雅黑" panose="020B0503020204020204" pitchFamily="34" charset="-122"/>
                <a:ea typeface="微软雅黑" panose="020B0503020204020204" pitchFamily="34" charset="-122"/>
              </a:rPr>
              <a:t>两个专用寄存器</a:t>
            </a:r>
          </a:p>
          <a:p>
            <a:pPr>
              <a:spcBef>
                <a:spcPct val="50000"/>
              </a:spcBef>
            </a:pPr>
            <a:r>
              <a:rPr lang="en-US" altLang="zh-CN" sz="2000">
                <a:solidFill>
                  <a:srgbClr val="FF3300"/>
                </a:solidFill>
                <a:latin typeface="微软雅黑" panose="020B0503020204020204" pitchFamily="34" charset="-122"/>
                <a:ea typeface="微软雅黑" panose="020B0503020204020204" pitchFamily="34" charset="-122"/>
              </a:rPr>
              <a:t>6</a:t>
            </a:r>
            <a:r>
              <a:rPr lang="zh-CN" altLang="en-US" sz="2000">
                <a:solidFill>
                  <a:srgbClr val="FF3300"/>
                </a:solidFill>
                <a:latin typeface="微软雅黑" panose="020B0503020204020204" pitchFamily="34" charset="-122"/>
                <a:ea typeface="微软雅黑" panose="020B0503020204020204" pitchFamily="34" charset="-122"/>
              </a:rPr>
              <a:t>个段寄存器</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7596" name="Picture 12">
            <a:extLst>
              <a:ext uri="{FF2B5EF4-FFF2-40B4-BE49-F238E27FC236}">
                <a16:creationId xmlns:a16="http://schemas.microsoft.com/office/drawing/2014/main" id="{1AD36B4A-422F-4A54-A1CC-9BC3DB3C2C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8900"/>
            <a:ext cx="8374063" cy="5454650"/>
          </a:xfrm>
          <a:prstGeom prst="rect">
            <a:avLst/>
          </a:prstGeom>
          <a:noFill/>
          <a:extLst>
            <a:ext uri="{909E8E84-426E-40DD-AFC4-6F175D3DCCD1}">
              <a14:hiddenFill xmlns:a14="http://schemas.microsoft.com/office/drawing/2010/main">
                <a:solidFill>
                  <a:srgbClr val="FFFFFF"/>
                </a:solidFill>
              </a14:hiddenFill>
            </a:ext>
          </a:extLst>
        </p:spPr>
      </p:pic>
      <p:sp>
        <p:nvSpPr>
          <p:cNvPr id="707586" name="标题 1">
            <a:extLst>
              <a:ext uri="{FF2B5EF4-FFF2-40B4-BE49-F238E27FC236}">
                <a16:creationId xmlns:a16="http://schemas.microsoft.com/office/drawing/2014/main" id="{6537D45D-5D8E-4E7D-9675-F191442ED21F}"/>
              </a:ext>
            </a:extLst>
          </p:cNvPr>
          <p:cNvSpPr>
            <a:spLocks noGrp="1"/>
          </p:cNvSpPr>
          <p:nvPr>
            <p:ph type="title" idx="4294967295"/>
          </p:nvPr>
        </p:nvSpPr>
        <p:spPr/>
        <p:txBody>
          <a:bodyPr/>
          <a:lstStyle/>
          <a:p>
            <a:endParaRPr lang="zh-CN" altLang="en-US"/>
          </a:p>
        </p:txBody>
      </p:sp>
      <p:sp>
        <p:nvSpPr>
          <p:cNvPr id="707590" name="Text Box 6">
            <a:extLst>
              <a:ext uri="{FF2B5EF4-FFF2-40B4-BE49-F238E27FC236}">
                <a16:creationId xmlns:a16="http://schemas.microsoft.com/office/drawing/2014/main" id="{68521FD2-C4B8-45C1-BA53-888211EB7D57}"/>
              </a:ext>
            </a:extLst>
          </p:cNvPr>
          <p:cNvSpPr txBox="1">
            <a:spLocks noChangeArrowheads="1"/>
          </p:cNvSpPr>
          <p:nvPr/>
        </p:nvSpPr>
        <p:spPr bwMode="auto">
          <a:xfrm>
            <a:off x="296863" y="5859463"/>
            <a:ext cx="2609850" cy="762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FF3300"/>
                </a:solidFill>
                <a:latin typeface="微软雅黑" panose="020B0503020204020204" pitchFamily="34" charset="-122"/>
                <a:ea typeface="微软雅黑" panose="020B0503020204020204" pitchFamily="34" charset="-122"/>
              </a:rPr>
              <a:t>    C90</a:t>
            </a:r>
            <a:r>
              <a:rPr lang="zh-CN" altLang="en-US" sz="2200">
                <a:solidFill>
                  <a:srgbClr val="FF3300"/>
                </a:solidFill>
                <a:latin typeface="微软雅黑" panose="020B0503020204020204" pitchFamily="34" charset="-122"/>
                <a:ea typeface="微软雅黑" panose="020B0503020204020204" pitchFamily="34" charset="-122"/>
              </a:rPr>
              <a:t>上的运行结果是什么？</a:t>
            </a:r>
          </a:p>
        </p:txBody>
      </p:sp>
      <p:sp>
        <p:nvSpPr>
          <p:cNvPr id="707594" name="Text Box 10">
            <a:extLst>
              <a:ext uri="{FF2B5EF4-FFF2-40B4-BE49-F238E27FC236}">
                <a16:creationId xmlns:a16="http://schemas.microsoft.com/office/drawing/2014/main" id="{CB29AE8B-D1C4-4410-97D0-B57AB6136AEF}"/>
              </a:ext>
            </a:extLst>
          </p:cNvPr>
          <p:cNvSpPr txBox="1">
            <a:spLocks noChangeArrowheads="1"/>
          </p:cNvSpPr>
          <p:nvPr/>
        </p:nvSpPr>
        <p:spPr bwMode="auto">
          <a:xfrm>
            <a:off x="6192838" y="1089025"/>
            <a:ext cx="2159000"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solidFill>
                  <a:srgbClr val="FF3300"/>
                </a:solidFill>
                <a:latin typeface="微软雅黑" panose="020B0503020204020204" pitchFamily="34" charset="-122"/>
                <a:ea typeface="微软雅黑" panose="020B0503020204020204" pitchFamily="34" charset="-122"/>
              </a:rPr>
              <a:t>    C99</a:t>
            </a:r>
            <a:r>
              <a:rPr lang="zh-CN" altLang="en-US" sz="2000">
                <a:solidFill>
                  <a:srgbClr val="FF3300"/>
                </a:solidFill>
                <a:latin typeface="微软雅黑" panose="020B0503020204020204" pitchFamily="34" charset="-122"/>
                <a:ea typeface="微软雅黑" panose="020B0503020204020204" pitchFamily="34" charset="-122"/>
              </a:rPr>
              <a:t>的结果大家回去试试。</a:t>
            </a:r>
          </a:p>
        </p:txBody>
      </p:sp>
      <p:pic>
        <p:nvPicPr>
          <p:cNvPr id="707597" name="Picture 13">
            <a:extLst>
              <a:ext uri="{FF2B5EF4-FFF2-40B4-BE49-F238E27FC236}">
                <a16:creationId xmlns:a16="http://schemas.microsoft.com/office/drawing/2014/main" id="{B1D41254-91DD-45D1-8E03-3B4EAE09A7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5454650"/>
            <a:ext cx="5381625" cy="1304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07590">
                                            <p:txEl>
                                              <p:pRg st="0" end="0"/>
                                            </p:txEl>
                                          </p:spTgt>
                                        </p:tgtEl>
                                        <p:attrNameLst>
                                          <p:attrName>style.visibility</p:attrName>
                                        </p:attrNameLst>
                                      </p:cBhvr>
                                      <p:to>
                                        <p:strVal val="visible"/>
                                      </p:to>
                                    </p:set>
                                    <p:animEffect transition="in" filter="blinds(horizontal)">
                                      <p:cBhvr>
                                        <p:cTn id="7" dur="500"/>
                                        <p:tgtEl>
                                          <p:spTgt spid="7075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07597"/>
                                        </p:tgtEl>
                                        <p:attrNameLst>
                                          <p:attrName>style.visibility</p:attrName>
                                        </p:attrNameLst>
                                      </p:cBhvr>
                                      <p:to>
                                        <p:strVal val="visible"/>
                                      </p:to>
                                    </p:set>
                                    <p:animEffect transition="in" filter="blinds(horizontal)">
                                      <p:cBhvr>
                                        <p:cTn id="12" dur="500"/>
                                        <p:tgtEl>
                                          <p:spTgt spid="7075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7594"/>
                                        </p:tgtEl>
                                        <p:attrNameLst>
                                          <p:attrName>style.visibility</p:attrName>
                                        </p:attrNameLst>
                                      </p:cBhvr>
                                      <p:to>
                                        <p:strVal val="visible"/>
                                      </p:to>
                                    </p:set>
                                    <p:animEffect transition="in" filter="blinds(horizontal)">
                                      <p:cBhvr>
                                        <p:cTn id="17" dur="500"/>
                                        <p:tgtEl>
                                          <p:spTgt spid="707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59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a:extLst>
              <a:ext uri="{FF2B5EF4-FFF2-40B4-BE49-F238E27FC236}">
                <a16:creationId xmlns:a16="http://schemas.microsoft.com/office/drawing/2014/main" id="{C69EB9E8-F231-4B2D-AA9F-CCCFAB67907E}"/>
              </a:ext>
            </a:extLst>
          </p:cNvPr>
          <p:cNvSpPr>
            <a:spLocks noGrp="1" noChangeArrowheads="1"/>
          </p:cNvSpPr>
          <p:nvPr>
            <p:ph type="title"/>
          </p:nvPr>
        </p:nvSpPr>
        <p:spPr>
          <a:xfrm>
            <a:off x="457200" y="142875"/>
            <a:ext cx="8229600" cy="561975"/>
          </a:xfrm>
        </p:spPr>
        <p:txBody>
          <a:bodyPr/>
          <a:lstStyle/>
          <a:p>
            <a:r>
              <a:rPr lang="en-US" altLang="zh-CN" sz="3600"/>
              <a:t>IA-32</a:t>
            </a:r>
            <a:r>
              <a:rPr lang="zh-CN" altLang="en-US" sz="3600"/>
              <a:t>的标志寄存器</a:t>
            </a:r>
          </a:p>
        </p:txBody>
      </p:sp>
      <p:sp>
        <p:nvSpPr>
          <p:cNvPr id="610307" name="Rectangle 3">
            <a:extLst>
              <a:ext uri="{FF2B5EF4-FFF2-40B4-BE49-F238E27FC236}">
                <a16:creationId xmlns:a16="http://schemas.microsoft.com/office/drawing/2014/main" id="{86B18563-4427-4E13-9A1F-EFAC363E6325}"/>
              </a:ext>
            </a:extLst>
          </p:cNvPr>
          <p:cNvSpPr>
            <a:spLocks noGrp="1" noChangeArrowheads="1"/>
          </p:cNvSpPr>
          <p:nvPr>
            <p:ph type="body" idx="1"/>
          </p:nvPr>
        </p:nvSpPr>
        <p:spPr>
          <a:xfrm>
            <a:off x="161925" y="2520950"/>
            <a:ext cx="8686800" cy="4329113"/>
          </a:xfrm>
        </p:spPr>
        <p:txBody>
          <a:bodyPr/>
          <a:lstStyle/>
          <a:p>
            <a:pPr>
              <a:lnSpc>
                <a:spcPct val="105000"/>
              </a:lnSpc>
              <a:spcBef>
                <a:spcPct val="40000"/>
              </a:spcBef>
            </a:pPr>
            <a:r>
              <a:rPr lang="en-US" altLang="zh-CN" sz="2200">
                <a:latin typeface="微软雅黑" panose="020B0503020204020204" pitchFamily="34" charset="-122"/>
                <a:ea typeface="微软雅黑" panose="020B0503020204020204" pitchFamily="34" charset="-122"/>
              </a:rPr>
              <a:t>6</a:t>
            </a:r>
            <a:r>
              <a:rPr lang="zh-CN" altLang="en-US" sz="2200">
                <a:latin typeface="微软雅黑" panose="020B0503020204020204" pitchFamily="34" charset="-122"/>
                <a:ea typeface="微软雅黑" panose="020B0503020204020204" pitchFamily="34" charset="-122"/>
              </a:rPr>
              <a:t>个条件标志</a:t>
            </a:r>
          </a:p>
          <a:p>
            <a:pPr lvl="1">
              <a:lnSpc>
                <a:spcPct val="105000"/>
              </a:lnSpc>
              <a:spcBef>
                <a:spcPct val="40000"/>
              </a:spcBef>
            </a:pPr>
            <a:r>
              <a:rPr lang="en-US" altLang="zh-CN">
                <a:solidFill>
                  <a:srgbClr val="FF3300"/>
                </a:solidFill>
                <a:latin typeface="微软雅黑" panose="020B0503020204020204" pitchFamily="34" charset="-122"/>
                <a:ea typeface="微软雅黑" panose="020B0503020204020204" pitchFamily="34" charset="-122"/>
              </a:rPr>
              <a:t>OF</a:t>
            </a:r>
            <a:r>
              <a:rPr lang="zh-CN" altLang="en-US">
                <a:solidFill>
                  <a:srgbClr val="FF3300"/>
                </a:solidFill>
                <a:latin typeface="微软雅黑" panose="020B0503020204020204" pitchFamily="34" charset="-122"/>
                <a:ea typeface="微软雅黑" panose="020B0503020204020204" pitchFamily="34" charset="-122"/>
              </a:rPr>
              <a:t>、</a:t>
            </a:r>
            <a:r>
              <a:rPr lang="en-US" altLang="zh-CN">
                <a:solidFill>
                  <a:srgbClr val="FF3300"/>
                </a:solidFill>
                <a:latin typeface="微软雅黑" panose="020B0503020204020204" pitchFamily="34" charset="-122"/>
                <a:ea typeface="微软雅黑" panose="020B0503020204020204" pitchFamily="34" charset="-122"/>
              </a:rPr>
              <a:t>SF</a:t>
            </a:r>
            <a:r>
              <a:rPr lang="zh-CN" altLang="en-US">
                <a:solidFill>
                  <a:srgbClr val="FF3300"/>
                </a:solidFill>
                <a:latin typeface="微软雅黑" panose="020B0503020204020204" pitchFamily="34" charset="-122"/>
                <a:ea typeface="微软雅黑" panose="020B0503020204020204" pitchFamily="34" charset="-122"/>
              </a:rPr>
              <a:t>、</a:t>
            </a:r>
            <a:r>
              <a:rPr lang="en-US" altLang="zh-CN">
                <a:solidFill>
                  <a:srgbClr val="FF3300"/>
                </a:solidFill>
                <a:latin typeface="微软雅黑" panose="020B0503020204020204" pitchFamily="34" charset="-122"/>
                <a:ea typeface="微软雅黑" panose="020B0503020204020204" pitchFamily="34" charset="-122"/>
              </a:rPr>
              <a:t>ZF</a:t>
            </a:r>
            <a:r>
              <a:rPr lang="zh-CN" altLang="en-US">
                <a:solidFill>
                  <a:srgbClr val="FF3300"/>
                </a:solidFill>
                <a:latin typeface="微软雅黑" panose="020B0503020204020204" pitchFamily="34" charset="-122"/>
                <a:ea typeface="微软雅黑" panose="020B0503020204020204" pitchFamily="34" charset="-122"/>
              </a:rPr>
              <a:t>、</a:t>
            </a:r>
            <a:r>
              <a:rPr lang="en-US" altLang="zh-CN">
                <a:solidFill>
                  <a:srgbClr val="FF3300"/>
                </a:solidFill>
                <a:latin typeface="微软雅黑" panose="020B0503020204020204" pitchFamily="34" charset="-122"/>
                <a:ea typeface="微软雅黑" panose="020B0503020204020204" pitchFamily="34" charset="-122"/>
              </a:rPr>
              <a:t>CF</a:t>
            </a:r>
            <a:r>
              <a:rPr lang="zh-CN" altLang="en-US">
                <a:latin typeface="微软雅黑" panose="020B0503020204020204" pitchFamily="34" charset="-122"/>
                <a:ea typeface="微软雅黑" panose="020B0503020204020204" pitchFamily="34" charset="-122"/>
              </a:rPr>
              <a:t>各是什么标志（条件码）？</a:t>
            </a:r>
          </a:p>
          <a:p>
            <a:pPr lvl="1">
              <a:lnSpc>
                <a:spcPct val="105000"/>
              </a:lnSpc>
              <a:spcBef>
                <a:spcPct val="40000"/>
              </a:spcBef>
            </a:pPr>
            <a:r>
              <a:rPr lang="en-US" altLang="zh-CN">
                <a:latin typeface="微软雅黑" panose="020B0503020204020204" pitchFamily="34" charset="-122"/>
                <a:ea typeface="微软雅黑" panose="020B0503020204020204" pitchFamily="34" charset="-122"/>
              </a:rPr>
              <a:t>AF</a:t>
            </a:r>
            <a:r>
              <a:rPr lang="zh-CN" altLang="en-US">
                <a:latin typeface="微软雅黑" panose="020B0503020204020204" pitchFamily="34" charset="-122"/>
                <a:ea typeface="微软雅黑" panose="020B0503020204020204" pitchFamily="34" charset="-122"/>
              </a:rPr>
              <a:t>：辅助进位标志（</a:t>
            </a:r>
            <a:r>
              <a:rPr lang="en-US" altLang="zh-CN">
                <a:latin typeface="微软雅黑" panose="020B0503020204020204" pitchFamily="34" charset="-122"/>
                <a:ea typeface="微软雅黑" panose="020B0503020204020204" pitchFamily="34" charset="-122"/>
              </a:rPr>
              <a:t>BCD</a:t>
            </a:r>
            <a:r>
              <a:rPr lang="zh-CN" altLang="en-US">
                <a:latin typeface="微软雅黑" panose="020B0503020204020204" pitchFamily="34" charset="-122"/>
                <a:ea typeface="微软雅黑" panose="020B0503020204020204" pitchFamily="34" charset="-122"/>
              </a:rPr>
              <a:t>码运算时才有意义）</a:t>
            </a:r>
          </a:p>
          <a:p>
            <a:pPr lvl="1">
              <a:lnSpc>
                <a:spcPct val="105000"/>
              </a:lnSpc>
              <a:spcBef>
                <a:spcPct val="40000"/>
              </a:spcBef>
            </a:pPr>
            <a:r>
              <a:rPr lang="en-US" altLang="zh-CN">
                <a:latin typeface="微软雅黑" panose="020B0503020204020204" pitchFamily="34" charset="-122"/>
                <a:ea typeface="微软雅黑" panose="020B0503020204020204" pitchFamily="34" charset="-122"/>
              </a:rPr>
              <a:t>PF</a:t>
            </a:r>
            <a:r>
              <a:rPr lang="zh-CN" altLang="en-US">
                <a:latin typeface="微软雅黑" panose="020B0503020204020204" pitchFamily="34" charset="-122"/>
                <a:ea typeface="微软雅黑" panose="020B0503020204020204" pitchFamily="34" charset="-122"/>
              </a:rPr>
              <a:t>：奇偶标志</a:t>
            </a:r>
            <a:endParaRPr lang="en-US" altLang="zh-CN">
              <a:latin typeface="微软雅黑" panose="020B0503020204020204" pitchFamily="34" charset="-122"/>
              <a:ea typeface="微软雅黑" panose="020B0503020204020204" pitchFamily="34" charset="-122"/>
            </a:endParaRPr>
          </a:p>
          <a:p>
            <a:pPr>
              <a:lnSpc>
                <a:spcPct val="105000"/>
              </a:lnSpc>
              <a:spcBef>
                <a:spcPct val="40000"/>
              </a:spcBef>
            </a:pPr>
            <a:r>
              <a:rPr lang="en-US" altLang="zh-CN" sz="2200">
                <a:latin typeface="微软雅黑" panose="020B0503020204020204" pitchFamily="34" charset="-122"/>
                <a:ea typeface="微软雅黑" panose="020B0503020204020204" pitchFamily="34" charset="-122"/>
              </a:rPr>
              <a:t>3</a:t>
            </a:r>
            <a:r>
              <a:rPr lang="zh-CN" altLang="en-US" sz="2200">
                <a:latin typeface="微软雅黑" panose="020B0503020204020204" pitchFamily="34" charset="-122"/>
                <a:ea typeface="微软雅黑" panose="020B0503020204020204" pitchFamily="34" charset="-122"/>
              </a:rPr>
              <a:t>个控制标志</a:t>
            </a:r>
          </a:p>
          <a:p>
            <a:pPr lvl="1">
              <a:lnSpc>
                <a:spcPct val="105000"/>
              </a:lnSpc>
              <a:spcBef>
                <a:spcPct val="40000"/>
              </a:spcBef>
            </a:pPr>
            <a:r>
              <a:rPr lang="en-US" altLang="zh-CN">
                <a:latin typeface="微软雅黑" panose="020B0503020204020204" pitchFamily="34" charset="-122"/>
                <a:ea typeface="微软雅黑" panose="020B0503020204020204" pitchFamily="34" charset="-122"/>
              </a:rPr>
              <a:t>DF</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Direction Flag</a:t>
            </a:r>
            <a:r>
              <a:rPr lang="zh-CN" altLang="en-US">
                <a:latin typeface="微软雅黑" panose="020B0503020204020204" pitchFamily="34" charset="-122"/>
                <a:ea typeface="微软雅黑" panose="020B0503020204020204" pitchFamily="34" charset="-122"/>
              </a:rPr>
              <a:t>）：方向标志（自动变址方向是增还是减）</a:t>
            </a:r>
          </a:p>
          <a:p>
            <a:pPr lvl="1">
              <a:lnSpc>
                <a:spcPct val="105000"/>
              </a:lnSpc>
              <a:spcBef>
                <a:spcPct val="40000"/>
              </a:spcBef>
            </a:pPr>
            <a:r>
              <a:rPr lang="en-US" altLang="zh-CN">
                <a:latin typeface="微软雅黑" panose="020B0503020204020204" pitchFamily="34" charset="-122"/>
                <a:ea typeface="微软雅黑" panose="020B0503020204020204" pitchFamily="34" charset="-122"/>
              </a:rPr>
              <a:t>IF</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Interrupt Flag</a:t>
            </a:r>
            <a:r>
              <a:rPr lang="zh-CN" altLang="en-US">
                <a:latin typeface="微软雅黑" panose="020B0503020204020204" pitchFamily="34" charset="-122"/>
                <a:ea typeface="微软雅黑" panose="020B0503020204020204" pitchFamily="34" charset="-122"/>
              </a:rPr>
              <a:t>）：中断允许标志 （仅对外部可屏蔽中断有用）</a:t>
            </a:r>
          </a:p>
          <a:p>
            <a:pPr lvl="1">
              <a:lnSpc>
                <a:spcPct val="105000"/>
              </a:lnSpc>
              <a:spcBef>
                <a:spcPct val="40000"/>
              </a:spcBef>
            </a:pPr>
            <a:r>
              <a:rPr lang="en-US" altLang="zh-CN">
                <a:latin typeface="微软雅黑" panose="020B0503020204020204" pitchFamily="34" charset="-122"/>
                <a:ea typeface="微软雅黑" panose="020B0503020204020204" pitchFamily="34" charset="-122"/>
              </a:rPr>
              <a:t>TF</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Trap Flag</a:t>
            </a:r>
            <a:r>
              <a:rPr lang="zh-CN" altLang="en-US">
                <a:latin typeface="微软雅黑" panose="020B0503020204020204" pitchFamily="34" charset="-122"/>
                <a:ea typeface="微软雅黑" panose="020B0503020204020204" pitchFamily="34" charset="-122"/>
              </a:rPr>
              <a:t>）：陷阱标志（是否是单步跟踪状态）</a:t>
            </a:r>
          </a:p>
          <a:p>
            <a:pPr>
              <a:lnSpc>
                <a:spcPct val="105000"/>
              </a:lnSpc>
              <a:spcBef>
                <a:spcPct val="40000"/>
              </a:spcBef>
            </a:pPr>
            <a:r>
              <a:rPr lang="en-US" altLang="zh-CN">
                <a:latin typeface="微软雅黑" panose="020B0503020204020204" pitchFamily="34" charset="-122"/>
                <a:ea typeface="微软雅黑" panose="020B0503020204020204" pitchFamily="34" charset="-122"/>
              </a:rPr>
              <a:t>……</a:t>
            </a:r>
          </a:p>
        </p:txBody>
      </p:sp>
      <p:pic>
        <p:nvPicPr>
          <p:cNvPr id="610309" name="Picture 5">
            <a:extLst>
              <a:ext uri="{FF2B5EF4-FFF2-40B4-BE49-F238E27FC236}">
                <a16:creationId xmlns:a16="http://schemas.microsoft.com/office/drawing/2014/main" id="{066312EF-911E-4328-B305-71199926AA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63600"/>
            <a:ext cx="9144000" cy="1349375"/>
          </a:xfrm>
          <a:prstGeom prst="rect">
            <a:avLst/>
          </a:prstGeom>
          <a:noFill/>
          <a:extLst>
            <a:ext uri="{909E8E84-426E-40DD-AFC4-6F175D3DCCD1}">
              <a14:hiddenFill xmlns:a14="http://schemas.microsoft.com/office/drawing/2010/main">
                <a:solidFill>
                  <a:srgbClr val="FFFFFF"/>
                </a:solidFill>
              </a14:hiddenFill>
            </a:ext>
          </a:extLst>
        </p:spPr>
      </p:pic>
      <p:grpSp>
        <p:nvGrpSpPr>
          <p:cNvPr id="610312" name="Group 8">
            <a:extLst>
              <a:ext uri="{FF2B5EF4-FFF2-40B4-BE49-F238E27FC236}">
                <a16:creationId xmlns:a16="http://schemas.microsoft.com/office/drawing/2014/main" id="{E98FA2BA-A76C-4478-9711-974A4F97D780}"/>
              </a:ext>
            </a:extLst>
          </p:cNvPr>
          <p:cNvGrpSpPr>
            <a:grpSpLocks/>
          </p:cNvGrpSpPr>
          <p:nvPr/>
        </p:nvGrpSpPr>
        <p:grpSpPr bwMode="auto">
          <a:xfrm>
            <a:off x="5400675" y="2168525"/>
            <a:ext cx="3671888" cy="274638"/>
            <a:chOff x="3419" y="1363"/>
            <a:chExt cx="2313" cy="173"/>
          </a:xfrm>
        </p:grpSpPr>
        <p:sp>
          <p:nvSpPr>
            <p:cNvPr id="610310" name="Line 6">
              <a:extLst>
                <a:ext uri="{FF2B5EF4-FFF2-40B4-BE49-F238E27FC236}">
                  <a16:creationId xmlns:a16="http://schemas.microsoft.com/office/drawing/2014/main" id="{B889C439-F8A4-474B-B049-3FD8781F8EE0}"/>
                </a:ext>
              </a:extLst>
            </p:cNvPr>
            <p:cNvSpPr>
              <a:spLocks noChangeShapeType="1"/>
            </p:cNvSpPr>
            <p:nvPr/>
          </p:nvSpPr>
          <p:spPr bwMode="auto">
            <a:xfrm flipH="1">
              <a:off x="3419" y="1423"/>
              <a:ext cx="2313"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0311" name="Text Box 7">
              <a:extLst>
                <a:ext uri="{FF2B5EF4-FFF2-40B4-BE49-F238E27FC236}">
                  <a16:creationId xmlns:a16="http://schemas.microsoft.com/office/drawing/2014/main" id="{EE13F67D-6379-4F65-A5C3-10526B3C45E2}"/>
                </a:ext>
              </a:extLst>
            </p:cNvPr>
            <p:cNvSpPr txBox="1">
              <a:spLocks noChangeArrowheads="1"/>
            </p:cNvSpPr>
            <p:nvPr/>
          </p:nvSpPr>
          <p:spPr bwMode="auto">
            <a:xfrm>
              <a:off x="4496" y="1363"/>
              <a:ext cx="341" cy="17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1" hangingPunct="1">
                <a:spcBef>
                  <a:spcPct val="50000"/>
                </a:spcBef>
              </a:pPr>
              <a:r>
                <a:rPr lang="en-US" altLang="zh-CN">
                  <a:latin typeface="Arial" panose="020B0604020202020204" pitchFamily="34" charset="0"/>
                  <a:ea typeface="宋体" panose="02010600030101010101" pitchFamily="2" charset="-122"/>
                </a:rPr>
                <a:t>8086</a:t>
              </a:r>
            </a:p>
          </p:txBody>
        </p:sp>
      </p:grpSp>
      <p:grpSp>
        <p:nvGrpSpPr>
          <p:cNvPr id="610317" name="Group 13">
            <a:extLst>
              <a:ext uri="{FF2B5EF4-FFF2-40B4-BE49-F238E27FC236}">
                <a16:creationId xmlns:a16="http://schemas.microsoft.com/office/drawing/2014/main" id="{A38F9DC7-07D2-4F5B-BA46-5D27B7667851}"/>
              </a:ext>
            </a:extLst>
          </p:cNvPr>
          <p:cNvGrpSpPr>
            <a:grpSpLocks/>
          </p:cNvGrpSpPr>
          <p:nvPr/>
        </p:nvGrpSpPr>
        <p:grpSpPr bwMode="auto">
          <a:xfrm>
            <a:off x="1665288" y="2349500"/>
            <a:ext cx="7407275" cy="274638"/>
            <a:chOff x="3419" y="1363"/>
            <a:chExt cx="2313" cy="211"/>
          </a:xfrm>
        </p:grpSpPr>
        <p:sp>
          <p:nvSpPr>
            <p:cNvPr id="610318" name="Line 14">
              <a:extLst>
                <a:ext uri="{FF2B5EF4-FFF2-40B4-BE49-F238E27FC236}">
                  <a16:creationId xmlns:a16="http://schemas.microsoft.com/office/drawing/2014/main" id="{2297A4B4-63E6-4DBC-8514-476214AD8DDB}"/>
                </a:ext>
              </a:extLst>
            </p:cNvPr>
            <p:cNvSpPr>
              <a:spLocks noChangeShapeType="1"/>
            </p:cNvSpPr>
            <p:nvPr/>
          </p:nvSpPr>
          <p:spPr bwMode="auto">
            <a:xfrm flipH="1">
              <a:off x="3419" y="1423"/>
              <a:ext cx="2313"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0319" name="Text Box 15">
              <a:extLst>
                <a:ext uri="{FF2B5EF4-FFF2-40B4-BE49-F238E27FC236}">
                  <a16:creationId xmlns:a16="http://schemas.microsoft.com/office/drawing/2014/main" id="{ED22DE38-AB80-4419-824E-DF60772ABA6A}"/>
                </a:ext>
              </a:extLst>
            </p:cNvPr>
            <p:cNvSpPr txBox="1">
              <a:spLocks noChangeArrowheads="1"/>
            </p:cNvSpPr>
            <p:nvPr/>
          </p:nvSpPr>
          <p:spPr bwMode="auto">
            <a:xfrm>
              <a:off x="4496" y="1363"/>
              <a:ext cx="341" cy="21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1" hangingPunct="1">
                <a:spcBef>
                  <a:spcPct val="50000"/>
                </a:spcBef>
              </a:pPr>
              <a:r>
                <a:rPr lang="en-US" altLang="zh-CN">
                  <a:latin typeface="Arial" panose="020B0604020202020204" pitchFamily="34" charset="0"/>
                  <a:ea typeface="宋体" panose="02010600030101010101" pitchFamily="2" charset="-122"/>
                </a:rPr>
                <a:t>80286/386</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a:extLst>
              <a:ext uri="{FF2B5EF4-FFF2-40B4-BE49-F238E27FC236}">
                <a16:creationId xmlns:a16="http://schemas.microsoft.com/office/drawing/2014/main" id="{4863604E-6A04-4093-8ACF-F4481B33FBD9}"/>
              </a:ext>
            </a:extLst>
          </p:cNvPr>
          <p:cNvSpPr>
            <a:spLocks noGrp="1" noChangeArrowheads="1"/>
          </p:cNvSpPr>
          <p:nvPr>
            <p:ph type="title"/>
          </p:nvPr>
        </p:nvSpPr>
        <p:spPr>
          <a:xfrm>
            <a:off x="457200" y="98425"/>
            <a:ext cx="8229600" cy="561975"/>
          </a:xfrm>
        </p:spPr>
        <p:txBody>
          <a:bodyPr/>
          <a:lstStyle/>
          <a:p>
            <a:r>
              <a:rPr lang="en-US" altLang="zh-CN" sz="3600"/>
              <a:t>IA-32</a:t>
            </a:r>
            <a:r>
              <a:rPr lang="zh-CN" altLang="en-US" sz="3600"/>
              <a:t>的寻址方式</a:t>
            </a:r>
          </a:p>
        </p:txBody>
      </p:sp>
      <p:sp>
        <p:nvSpPr>
          <p:cNvPr id="611331" name="Rectangle 3">
            <a:extLst>
              <a:ext uri="{FF2B5EF4-FFF2-40B4-BE49-F238E27FC236}">
                <a16:creationId xmlns:a16="http://schemas.microsoft.com/office/drawing/2014/main" id="{4BAC83BE-2574-4DF0-8514-EB13184C1EBF}"/>
              </a:ext>
            </a:extLst>
          </p:cNvPr>
          <p:cNvSpPr>
            <a:spLocks noGrp="1" noChangeArrowheads="1"/>
          </p:cNvSpPr>
          <p:nvPr>
            <p:ph type="body" idx="1"/>
          </p:nvPr>
        </p:nvSpPr>
        <p:spPr>
          <a:xfrm>
            <a:off x="90488" y="819150"/>
            <a:ext cx="8937625" cy="5849938"/>
          </a:xfrm>
        </p:spPr>
        <p:txBody>
          <a:bodyPr/>
          <a:lstStyle/>
          <a:p>
            <a:pPr>
              <a:lnSpc>
                <a:spcPct val="105000"/>
              </a:lnSpc>
            </a:pPr>
            <a:r>
              <a:rPr lang="zh-CN" altLang="en-US" sz="2000">
                <a:latin typeface="微软雅黑" panose="020B0503020204020204" pitchFamily="34" charset="-122"/>
                <a:ea typeface="微软雅黑" panose="020B0503020204020204" pitchFamily="34" charset="-122"/>
              </a:rPr>
              <a:t>寻址方式</a:t>
            </a:r>
          </a:p>
          <a:p>
            <a:pPr lvl="1">
              <a:lnSpc>
                <a:spcPct val="105000"/>
              </a:lnSpc>
            </a:pPr>
            <a:r>
              <a:rPr lang="zh-CN" altLang="en-US">
                <a:latin typeface="微软雅黑" panose="020B0503020204020204" pitchFamily="34" charset="-122"/>
                <a:ea typeface="微软雅黑" panose="020B0503020204020204" pitchFamily="34" charset="-122"/>
              </a:rPr>
              <a:t>根据指令给定信息得到操作数或操作数地址</a:t>
            </a:r>
          </a:p>
          <a:p>
            <a:pPr>
              <a:lnSpc>
                <a:spcPct val="105000"/>
              </a:lnSpc>
            </a:pPr>
            <a:r>
              <a:rPr lang="zh-CN" altLang="en-US" sz="2000">
                <a:latin typeface="微软雅黑" panose="020B0503020204020204" pitchFamily="34" charset="-122"/>
                <a:ea typeface="微软雅黑" panose="020B0503020204020204" pitchFamily="34" charset="-122"/>
              </a:rPr>
              <a:t>操作数所在的位置</a:t>
            </a:r>
          </a:p>
          <a:p>
            <a:pPr lvl="1">
              <a:lnSpc>
                <a:spcPct val="105000"/>
              </a:lnSpc>
            </a:pPr>
            <a:r>
              <a:rPr lang="zh-CN" altLang="en-US">
                <a:latin typeface="微软雅黑" panose="020B0503020204020204" pitchFamily="34" charset="-122"/>
                <a:ea typeface="微软雅黑" panose="020B0503020204020204" pitchFamily="34" charset="-122"/>
              </a:rPr>
              <a:t>指令中：立即寻址</a:t>
            </a:r>
          </a:p>
          <a:p>
            <a:pPr lvl="1">
              <a:lnSpc>
                <a:spcPct val="105000"/>
              </a:lnSpc>
            </a:pPr>
            <a:r>
              <a:rPr lang="zh-CN" altLang="en-US">
                <a:latin typeface="微软雅黑" panose="020B0503020204020204" pitchFamily="34" charset="-122"/>
                <a:ea typeface="微软雅黑" panose="020B0503020204020204" pitchFamily="34" charset="-122"/>
              </a:rPr>
              <a:t>寄存器中：寄存器寻址</a:t>
            </a:r>
          </a:p>
          <a:p>
            <a:pPr lvl="1">
              <a:lnSpc>
                <a:spcPct val="105000"/>
              </a:lnSpc>
            </a:pPr>
            <a:r>
              <a:rPr lang="zh-CN" altLang="en-US">
                <a:latin typeface="微软雅黑" panose="020B0503020204020204" pitchFamily="34" charset="-122"/>
                <a:ea typeface="微软雅黑" panose="020B0503020204020204" pitchFamily="34" charset="-122"/>
              </a:rPr>
              <a:t>存储单元中（属于</a:t>
            </a:r>
            <a:r>
              <a:rPr lang="zh-CN" altLang="en-US">
                <a:solidFill>
                  <a:srgbClr val="FF3300"/>
                </a:solidFill>
                <a:latin typeface="微软雅黑" panose="020B0503020204020204" pitchFamily="34" charset="-122"/>
                <a:ea typeface="微软雅黑" panose="020B0503020204020204" pitchFamily="34" charset="-122"/>
              </a:rPr>
              <a:t>存储器操作数，按字节编址</a:t>
            </a:r>
            <a:r>
              <a:rPr lang="zh-CN" altLang="en-US">
                <a:latin typeface="微软雅黑" panose="020B0503020204020204" pitchFamily="34" charset="-122"/>
                <a:ea typeface="微软雅黑" panose="020B0503020204020204" pitchFamily="34" charset="-122"/>
              </a:rPr>
              <a:t>）：其他寻址方式</a:t>
            </a:r>
          </a:p>
          <a:p>
            <a:pPr>
              <a:lnSpc>
                <a:spcPct val="105000"/>
              </a:lnSpc>
            </a:pPr>
            <a:r>
              <a:rPr lang="zh-CN" altLang="en-US" sz="2000">
                <a:latin typeface="微软雅黑" panose="020B0503020204020204" pitchFamily="34" charset="-122"/>
                <a:ea typeface="微软雅黑" panose="020B0503020204020204" pitchFamily="34" charset="-122"/>
              </a:rPr>
              <a:t>存储器操作数的寻址方式与微处理器的工作模式有关</a:t>
            </a:r>
          </a:p>
          <a:p>
            <a:pPr lvl="1">
              <a:lnSpc>
                <a:spcPct val="105000"/>
              </a:lnSpc>
            </a:pPr>
            <a:r>
              <a:rPr lang="zh-CN" altLang="en-US">
                <a:latin typeface="微软雅黑" panose="020B0503020204020204" pitchFamily="34" charset="-122"/>
                <a:ea typeface="微软雅黑" panose="020B0503020204020204" pitchFamily="34" charset="-122"/>
              </a:rPr>
              <a:t>两种工作模式：实地址模式和保护模式</a:t>
            </a:r>
          </a:p>
          <a:p>
            <a:pPr>
              <a:lnSpc>
                <a:spcPct val="105000"/>
              </a:lnSpc>
            </a:pPr>
            <a:r>
              <a:rPr lang="zh-CN" altLang="en-US" sz="2000">
                <a:latin typeface="微软雅黑" panose="020B0503020204020204" pitchFamily="34" charset="-122"/>
                <a:ea typeface="微软雅黑" panose="020B0503020204020204" pitchFamily="34" charset="-122"/>
              </a:rPr>
              <a:t>实地址模式</a:t>
            </a:r>
            <a:r>
              <a:rPr lang="zh-CN" altLang="en-US" sz="2000">
                <a:solidFill>
                  <a:srgbClr val="FF3300"/>
                </a:solidFill>
                <a:latin typeface="微软雅黑" panose="020B0503020204020204" pitchFamily="34" charset="-122"/>
                <a:ea typeface="微软雅黑" panose="020B0503020204020204" pitchFamily="34" charset="-122"/>
              </a:rPr>
              <a:t>（基本用不到）</a:t>
            </a:r>
          </a:p>
          <a:p>
            <a:pPr lvl="1">
              <a:lnSpc>
                <a:spcPct val="105000"/>
              </a:lnSpc>
            </a:pPr>
            <a:r>
              <a:rPr lang="zh-CN" altLang="en-US">
                <a:latin typeface="微软雅黑" panose="020B0503020204020204" pitchFamily="34" charset="-122"/>
                <a:ea typeface="微软雅黑" panose="020B0503020204020204" pitchFamily="34" charset="-122"/>
              </a:rPr>
              <a:t>为与</a:t>
            </a:r>
            <a:r>
              <a:rPr lang="en-US" altLang="zh-CN">
                <a:latin typeface="微软雅黑" panose="020B0503020204020204" pitchFamily="34" charset="-122"/>
                <a:ea typeface="微软雅黑" panose="020B0503020204020204" pitchFamily="34" charset="-122"/>
              </a:rPr>
              <a:t>8086/8088</a:t>
            </a:r>
            <a:r>
              <a:rPr lang="zh-CN" altLang="en-US">
                <a:latin typeface="微软雅黑" panose="020B0503020204020204" pitchFamily="34" charset="-122"/>
                <a:ea typeface="微软雅黑" panose="020B0503020204020204" pitchFamily="34" charset="-122"/>
              </a:rPr>
              <a:t>兼容而设，加电或复位时</a:t>
            </a:r>
          </a:p>
          <a:p>
            <a:pPr lvl="1">
              <a:lnSpc>
                <a:spcPct val="105000"/>
              </a:lnSpc>
            </a:pPr>
            <a:r>
              <a:rPr lang="zh-CN" altLang="en-US">
                <a:latin typeface="微软雅黑" panose="020B0503020204020204" pitchFamily="34" charset="-122"/>
                <a:ea typeface="微软雅黑" panose="020B0503020204020204" pitchFamily="34" charset="-122"/>
              </a:rPr>
              <a:t>寻址空间为</a:t>
            </a:r>
            <a:r>
              <a:rPr lang="en-US" altLang="zh-CN">
                <a:latin typeface="微软雅黑" panose="020B0503020204020204" pitchFamily="34" charset="-122"/>
                <a:ea typeface="微软雅黑" panose="020B0503020204020204" pitchFamily="34" charset="-122"/>
              </a:rPr>
              <a:t>1MB</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20</a:t>
            </a:r>
            <a:r>
              <a:rPr lang="zh-CN" altLang="en-US">
                <a:latin typeface="微软雅黑" panose="020B0503020204020204" pitchFamily="34" charset="-122"/>
                <a:ea typeface="微软雅黑" panose="020B0503020204020204" pitchFamily="34" charset="-122"/>
              </a:rPr>
              <a:t>位地址：</a:t>
            </a:r>
            <a:r>
              <a:rPr lang="en-US" altLang="zh-CN">
                <a:latin typeface="微软雅黑" panose="020B0503020204020204" pitchFamily="34" charset="-122"/>
                <a:ea typeface="微软雅黑" panose="020B0503020204020204" pitchFamily="34" charset="-122"/>
              </a:rPr>
              <a:t>(CS)&lt;&lt;4+(IP) </a:t>
            </a:r>
          </a:p>
          <a:p>
            <a:pPr>
              <a:lnSpc>
                <a:spcPct val="105000"/>
              </a:lnSpc>
            </a:pPr>
            <a:r>
              <a:rPr lang="zh-CN" altLang="en-US" sz="2000">
                <a:latin typeface="微软雅黑" panose="020B0503020204020204" pitchFamily="34" charset="-122"/>
                <a:ea typeface="微软雅黑" panose="020B0503020204020204" pitchFamily="34" charset="-122"/>
              </a:rPr>
              <a:t>保护模式</a:t>
            </a:r>
            <a:r>
              <a:rPr lang="zh-CN" altLang="en-US" sz="2000">
                <a:solidFill>
                  <a:srgbClr val="FF3300"/>
                </a:solidFill>
                <a:latin typeface="微软雅黑" panose="020B0503020204020204" pitchFamily="34" charset="-122"/>
                <a:ea typeface="微软雅黑" panose="020B0503020204020204" pitchFamily="34" charset="-122"/>
              </a:rPr>
              <a:t>（需要掌握）</a:t>
            </a:r>
          </a:p>
          <a:p>
            <a:pPr lvl="1">
              <a:lnSpc>
                <a:spcPct val="105000"/>
              </a:lnSpc>
            </a:pPr>
            <a:r>
              <a:rPr lang="zh-CN" altLang="en-US">
                <a:latin typeface="微软雅黑" panose="020B0503020204020204" pitchFamily="34" charset="-122"/>
                <a:ea typeface="微软雅黑" panose="020B0503020204020204" pitchFamily="34" charset="-122"/>
              </a:rPr>
              <a:t>加电后进入，采用虚拟存储管理，多任务情况下隔离、保护</a:t>
            </a:r>
          </a:p>
          <a:p>
            <a:pPr lvl="1">
              <a:lnSpc>
                <a:spcPct val="105000"/>
              </a:lnSpc>
            </a:pPr>
            <a:r>
              <a:rPr lang="en-US" altLang="zh-CN">
                <a:latin typeface="微软雅黑" panose="020B0503020204020204" pitchFamily="34" charset="-122"/>
                <a:ea typeface="微软雅黑" panose="020B0503020204020204" pitchFamily="34" charset="-122"/>
              </a:rPr>
              <a:t>80286</a:t>
            </a:r>
            <a:r>
              <a:rPr lang="zh-CN" altLang="en-US">
                <a:latin typeface="微软雅黑" panose="020B0503020204020204" pitchFamily="34" charset="-122"/>
                <a:ea typeface="微软雅黑" panose="020B0503020204020204" pitchFamily="34" charset="-122"/>
              </a:rPr>
              <a:t>以上高档微处理器最常用的工作模式 </a:t>
            </a:r>
          </a:p>
          <a:p>
            <a:pPr lvl="1">
              <a:lnSpc>
                <a:spcPct val="105000"/>
              </a:lnSpc>
            </a:pPr>
            <a:r>
              <a:rPr lang="zh-CN" altLang="en-US">
                <a:latin typeface="微软雅黑" panose="020B0503020204020204" pitchFamily="34" charset="-122"/>
                <a:ea typeface="微软雅黑" panose="020B0503020204020204" pitchFamily="34" charset="-122"/>
              </a:rPr>
              <a:t>寻址空间为</a:t>
            </a:r>
            <a:r>
              <a:rPr lang="en-US" altLang="zh-CN">
                <a:latin typeface="微软雅黑" panose="020B0503020204020204" pitchFamily="34" charset="-122"/>
                <a:ea typeface="微软雅黑" panose="020B0503020204020204" pitchFamily="34" charset="-122"/>
              </a:rPr>
              <a:t>2</a:t>
            </a:r>
            <a:r>
              <a:rPr lang="en-US" altLang="zh-CN" baseline="30000">
                <a:latin typeface="微软雅黑" panose="020B0503020204020204" pitchFamily="34" charset="-122"/>
                <a:ea typeface="微软雅黑" panose="020B0503020204020204" pitchFamily="34" charset="-122"/>
              </a:rPr>
              <a:t>32</a:t>
            </a:r>
            <a:r>
              <a:rPr lang="en-US" altLang="zh-CN">
                <a:latin typeface="微软雅黑" panose="020B0503020204020204" pitchFamily="34" charset="-122"/>
                <a:ea typeface="微软雅黑" panose="020B0503020204020204" pitchFamily="34" charset="-122"/>
              </a:rPr>
              <a:t>B</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32</a:t>
            </a:r>
            <a:r>
              <a:rPr lang="zh-CN" altLang="en-US">
                <a:latin typeface="微软雅黑" panose="020B0503020204020204" pitchFamily="34" charset="-122"/>
                <a:ea typeface="微软雅黑" panose="020B0503020204020204" pitchFamily="34" charset="-122"/>
              </a:rPr>
              <a:t>位线性地址分段（</a:t>
            </a:r>
            <a:r>
              <a:rPr lang="zh-CN" altLang="en-US">
                <a:solidFill>
                  <a:srgbClr val="005024"/>
                </a:solidFill>
                <a:latin typeface="微软雅黑" panose="020B0503020204020204" pitchFamily="34" charset="-122"/>
                <a:ea typeface="微软雅黑" panose="020B0503020204020204" pitchFamily="34" charset="-122"/>
              </a:rPr>
              <a:t>段基址</a:t>
            </a:r>
            <a:r>
              <a:rPr lang="en-US" altLang="zh-CN">
                <a:latin typeface="微软雅黑" panose="020B0503020204020204" pitchFamily="34" charset="-122"/>
                <a:ea typeface="微软雅黑" panose="020B0503020204020204" pitchFamily="34" charset="-122"/>
              </a:rPr>
              <a:t>+</a:t>
            </a:r>
            <a:r>
              <a:rPr lang="zh-CN" altLang="en-US">
                <a:solidFill>
                  <a:srgbClr val="005024"/>
                </a:solidFill>
                <a:latin typeface="微软雅黑" panose="020B0503020204020204" pitchFamily="34" charset="-122"/>
                <a:ea typeface="微软雅黑" panose="020B0503020204020204" pitchFamily="34" charset="-122"/>
              </a:rPr>
              <a:t>段内偏移量</a:t>
            </a:r>
            <a:r>
              <a:rPr lang="zh-CN" altLang="en-US">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1331">
                                            <p:txEl>
                                              <p:pRg st="1" end="1"/>
                                            </p:txEl>
                                          </p:spTgt>
                                        </p:tgtEl>
                                        <p:attrNameLst>
                                          <p:attrName>style.visibility</p:attrName>
                                        </p:attrNameLst>
                                      </p:cBhvr>
                                      <p:to>
                                        <p:strVal val="visible"/>
                                      </p:to>
                                    </p:set>
                                    <p:animEffect transition="in" filter="blinds(horizontal)">
                                      <p:cBhvr>
                                        <p:cTn id="7" dur="500"/>
                                        <p:tgtEl>
                                          <p:spTgt spid="6113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1331">
                                            <p:txEl>
                                              <p:pRg st="3" end="3"/>
                                            </p:txEl>
                                          </p:spTgt>
                                        </p:tgtEl>
                                        <p:attrNameLst>
                                          <p:attrName>style.visibility</p:attrName>
                                        </p:attrNameLst>
                                      </p:cBhvr>
                                      <p:to>
                                        <p:strVal val="visible"/>
                                      </p:to>
                                    </p:set>
                                    <p:animEffect transition="in" filter="blinds(horizontal)">
                                      <p:cBhvr>
                                        <p:cTn id="12" dur="500"/>
                                        <p:tgtEl>
                                          <p:spTgt spid="61133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1331">
                                            <p:txEl>
                                              <p:pRg st="4" end="4"/>
                                            </p:txEl>
                                          </p:spTgt>
                                        </p:tgtEl>
                                        <p:attrNameLst>
                                          <p:attrName>style.visibility</p:attrName>
                                        </p:attrNameLst>
                                      </p:cBhvr>
                                      <p:to>
                                        <p:strVal val="visible"/>
                                      </p:to>
                                    </p:set>
                                    <p:animEffect transition="in" filter="blinds(horizontal)">
                                      <p:cBhvr>
                                        <p:cTn id="17" dur="500"/>
                                        <p:tgtEl>
                                          <p:spTgt spid="61133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11331">
                                            <p:txEl>
                                              <p:pRg st="5" end="5"/>
                                            </p:txEl>
                                          </p:spTgt>
                                        </p:tgtEl>
                                        <p:attrNameLst>
                                          <p:attrName>style.visibility</p:attrName>
                                        </p:attrNameLst>
                                      </p:cBhvr>
                                      <p:to>
                                        <p:strVal val="visible"/>
                                      </p:to>
                                    </p:set>
                                    <p:animEffect transition="in" filter="blinds(horizontal)">
                                      <p:cBhvr>
                                        <p:cTn id="22" dur="500"/>
                                        <p:tgtEl>
                                          <p:spTgt spid="611331">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11331">
                                            <p:txEl>
                                              <p:pRg st="7" end="7"/>
                                            </p:txEl>
                                          </p:spTgt>
                                        </p:tgtEl>
                                        <p:attrNameLst>
                                          <p:attrName>style.visibility</p:attrName>
                                        </p:attrNameLst>
                                      </p:cBhvr>
                                      <p:to>
                                        <p:strVal val="visible"/>
                                      </p:to>
                                    </p:set>
                                    <p:animEffect transition="in" filter="blinds(horizontal)">
                                      <p:cBhvr>
                                        <p:cTn id="27" dur="500"/>
                                        <p:tgtEl>
                                          <p:spTgt spid="611331">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11331">
                                            <p:txEl>
                                              <p:pRg st="9" end="9"/>
                                            </p:txEl>
                                          </p:spTgt>
                                        </p:tgtEl>
                                        <p:attrNameLst>
                                          <p:attrName>style.visibility</p:attrName>
                                        </p:attrNameLst>
                                      </p:cBhvr>
                                      <p:to>
                                        <p:strVal val="visible"/>
                                      </p:to>
                                    </p:set>
                                    <p:animEffect transition="in" filter="blinds(horizontal)">
                                      <p:cBhvr>
                                        <p:cTn id="32" dur="500"/>
                                        <p:tgtEl>
                                          <p:spTgt spid="611331">
                                            <p:txEl>
                                              <p:pRg st="9" end="9"/>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611331">
                                            <p:txEl>
                                              <p:pRg st="10" end="10"/>
                                            </p:txEl>
                                          </p:spTgt>
                                        </p:tgtEl>
                                        <p:attrNameLst>
                                          <p:attrName>style.visibility</p:attrName>
                                        </p:attrNameLst>
                                      </p:cBhvr>
                                      <p:to>
                                        <p:strVal val="visible"/>
                                      </p:to>
                                    </p:set>
                                    <p:animEffect transition="in" filter="blinds(horizontal)">
                                      <p:cBhvr>
                                        <p:cTn id="35" dur="500"/>
                                        <p:tgtEl>
                                          <p:spTgt spid="611331">
                                            <p:txEl>
                                              <p:pRg st="10" end="1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611331">
                                            <p:txEl>
                                              <p:pRg st="12" end="12"/>
                                            </p:txEl>
                                          </p:spTgt>
                                        </p:tgtEl>
                                        <p:attrNameLst>
                                          <p:attrName>style.visibility</p:attrName>
                                        </p:attrNameLst>
                                      </p:cBhvr>
                                      <p:to>
                                        <p:strVal val="visible"/>
                                      </p:to>
                                    </p:set>
                                    <p:animEffect transition="in" filter="blinds(horizontal)">
                                      <p:cBhvr>
                                        <p:cTn id="40" dur="500"/>
                                        <p:tgtEl>
                                          <p:spTgt spid="611331">
                                            <p:txEl>
                                              <p:pRg st="12" end="12"/>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611331">
                                            <p:txEl>
                                              <p:pRg st="13" end="13"/>
                                            </p:txEl>
                                          </p:spTgt>
                                        </p:tgtEl>
                                        <p:attrNameLst>
                                          <p:attrName>style.visibility</p:attrName>
                                        </p:attrNameLst>
                                      </p:cBhvr>
                                      <p:to>
                                        <p:strVal val="visible"/>
                                      </p:to>
                                    </p:set>
                                    <p:animEffect transition="in" filter="blinds(horizontal)">
                                      <p:cBhvr>
                                        <p:cTn id="45" dur="500"/>
                                        <p:tgtEl>
                                          <p:spTgt spid="611331">
                                            <p:txEl>
                                              <p:pRg st="13" end="13"/>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611331">
                                            <p:txEl>
                                              <p:pRg st="14" end="14"/>
                                            </p:txEl>
                                          </p:spTgt>
                                        </p:tgtEl>
                                        <p:attrNameLst>
                                          <p:attrName>style.visibility</p:attrName>
                                        </p:attrNameLst>
                                      </p:cBhvr>
                                      <p:to>
                                        <p:strVal val="visible"/>
                                      </p:to>
                                    </p:set>
                                    <p:animEffect transition="in" filter="blinds(horizontal)">
                                      <p:cBhvr>
                                        <p:cTn id="50" dur="500"/>
                                        <p:tgtEl>
                                          <p:spTgt spid="61133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a:extLst>
              <a:ext uri="{FF2B5EF4-FFF2-40B4-BE49-F238E27FC236}">
                <a16:creationId xmlns:a16="http://schemas.microsoft.com/office/drawing/2014/main" id="{37F13C8C-B9C2-4D65-B539-8D6B2B508772}"/>
              </a:ext>
            </a:extLst>
          </p:cNvPr>
          <p:cNvSpPr>
            <a:spLocks noGrp="1" noChangeArrowheads="1"/>
          </p:cNvSpPr>
          <p:nvPr>
            <p:ph type="title"/>
          </p:nvPr>
        </p:nvSpPr>
        <p:spPr>
          <a:xfrm>
            <a:off x="457200" y="98425"/>
            <a:ext cx="8229600" cy="561975"/>
          </a:xfrm>
        </p:spPr>
        <p:txBody>
          <a:bodyPr/>
          <a:lstStyle/>
          <a:p>
            <a:r>
              <a:rPr lang="zh-CN" altLang="en-US" sz="3600"/>
              <a:t>保护模式下的寻址方式</a:t>
            </a:r>
          </a:p>
        </p:txBody>
      </p:sp>
      <p:sp>
        <p:nvSpPr>
          <p:cNvPr id="612355" name="Rectangle 3">
            <a:extLst>
              <a:ext uri="{FF2B5EF4-FFF2-40B4-BE49-F238E27FC236}">
                <a16:creationId xmlns:a16="http://schemas.microsoft.com/office/drawing/2014/main" id="{AF80CA1E-1611-459B-B30E-DD4B8AEBCC10}"/>
              </a:ext>
            </a:extLst>
          </p:cNvPr>
          <p:cNvSpPr>
            <a:spLocks noGrp="1" noChangeArrowheads="1"/>
          </p:cNvSpPr>
          <p:nvPr>
            <p:ph type="body" idx="1"/>
          </p:nvPr>
        </p:nvSpPr>
        <p:spPr>
          <a:xfrm>
            <a:off x="250825" y="5543550"/>
            <a:ext cx="8408988" cy="1268413"/>
          </a:xfrm>
        </p:spPr>
        <p:txBody>
          <a:bodyPr/>
          <a:lstStyle/>
          <a:p>
            <a:pPr>
              <a:lnSpc>
                <a:spcPct val="100000"/>
              </a:lnSpc>
            </a:pPr>
            <a:r>
              <a:rPr lang="en-US" altLang="zh-CN" sz="2000">
                <a:solidFill>
                  <a:srgbClr val="007635"/>
                </a:solidFill>
                <a:latin typeface="微软雅黑" panose="020B0503020204020204" pitchFamily="34" charset="-122"/>
                <a:ea typeface="微软雅黑" panose="020B0503020204020204" pitchFamily="34" charset="-122"/>
              </a:rPr>
              <a:t>SR</a:t>
            </a:r>
            <a:r>
              <a:rPr lang="zh-CN" altLang="en-US" sz="2000">
                <a:solidFill>
                  <a:srgbClr val="007635"/>
                </a:solidFill>
                <a:latin typeface="微软雅黑" panose="020B0503020204020204" pitchFamily="34" charset="-122"/>
                <a:ea typeface="微软雅黑" panose="020B0503020204020204" pitchFamily="34" charset="-122"/>
              </a:rPr>
              <a:t>段寄存器（间接）确定操作数所在段的</a:t>
            </a:r>
            <a:r>
              <a:rPr lang="zh-CN" altLang="en-US" sz="2000">
                <a:solidFill>
                  <a:srgbClr val="FF3300"/>
                </a:solidFill>
                <a:latin typeface="微软雅黑" panose="020B0503020204020204" pitchFamily="34" charset="-122"/>
                <a:ea typeface="微软雅黑" panose="020B0503020204020204" pitchFamily="34" charset="-122"/>
              </a:rPr>
              <a:t>段基址</a:t>
            </a:r>
          </a:p>
          <a:p>
            <a:pPr>
              <a:lnSpc>
                <a:spcPct val="100000"/>
              </a:lnSpc>
            </a:pPr>
            <a:r>
              <a:rPr lang="zh-CN" altLang="en-US" sz="2000">
                <a:solidFill>
                  <a:srgbClr val="FF3300"/>
                </a:solidFill>
                <a:latin typeface="微软雅黑" panose="020B0503020204020204" pitchFamily="34" charset="-122"/>
                <a:ea typeface="微软雅黑" panose="020B0503020204020204" pitchFamily="34" charset="-122"/>
              </a:rPr>
              <a:t>有效地址</a:t>
            </a:r>
            <a:r>
              <a:rPr lang="zh-CN" altLang="en-US" sz="2000">
                <a:solidFill>
                  <a:srgbClr val="007635"/>
                </a:solidFill>
                <a:latin typeface="微软雅黑" panose="020B0503020204020204" pitchFamily="34" charset="-122"/>
                <a:ea typeface="微软雅黑" panose="020B0503020204020204" pitchFamily="34" charset="-122"/>
              </a:rPr>
              <a:t>给出操作数在所在段的偏移地址</a:t>
            </a:r>
          </a:p>
          <a:p>
            <a:pPr>
              <a:lnSpc>
                <a:spcPct val="100000"/>
              </a:lnSpc>
            </a:pPr>
            <a:r>
              <a:rPr lang="zh-CN" altLang="en-US" sz="2000">
                <a:solidFill>
                  <a:srgbClr val="007635"/>
                </a:solidFill>
                <a:latin typeface="微软雅黑" panose="020B0503020204020204" pitchFamily="34" charset="-122"/>
                <a:ea typeface="微软雅黑" panose="020B0503020204020204" pitchFamily="34" charset="-122"/>
              </a:rPr>
              <a:t>寻址过程涉及到“</a:t>
            </a:r>
            <a:r>
              <a:rPr lang="zh-CN" altLang="en-US" sz="2000">
                <a:solidFill>
                  <a:srgbClr val="FF3300"/>
                </a:solidFill>
                <a:latin typeface="微软雅黑" panose="020B0503020204020204" pitchFamily="34" charset="-122"/>
                <a:ea typeface="微软雅黑" panose="020B0503020204020204" pitchFamily="34" charset="-122"/>
              </a:rPr>
              <a:t>分段虚拟管理方式</a:t>
            </a:r>
            <a:r>
              <a:rPr lang="zh-CN" altLang="en-US" sz="2000">
                <a:solidFill>
                  <a:srgbClr val="007635"/>
                </a:solidFill>
                <a:latin typeface="微软雅黑" panose="020B0503020204020204" pitchFamily="34" charset="-122"/>
                <a:ea typeface="微软雅黑" panose="020B0503020204020204" pitchFamily="34" charset="-122"/>
              </a:rPr>
              <a:t>”，将在第</a:t>
            </a:r>
            <a:r>
              <a:rPr lang="en-US" altLang="zh-CN" sz="2000">
                <a:solidFill>
                  <a:srgbClr val="007635"/>
                </a:solidFill>
                <a:latin typeface="微软雅黑" panose="020B0503020204020204" pitchFamily="34" charset="-122"/>
                <a:ea typeface="微软雅黑" panose="020B0503020204020204" pitchFamily="34" charset="-122"/>
              </a:rPr>
              <a:t>6</a:t>
            </a:r>
            <a:r>
              <a:rPr lang="zh-CN" altLang="en-US" sz="2000">
                <a:solidFill>
                  <a:srgbClr val="007635"/>
                </a:solidFill>
                <a:latin typeface="微软雅黑" panose="020B0503020204020204" pitchFamily="34" charset="-122"/>
                <a:ea typeface="微软雅黑" panose="020B0503020204020204" pitchFamily="34" charset="-122"/>
              </a:rPr>
              <a:t>章讨论</a:t>
            </a:r>
            <a:endParaRPr lang="zh-CN" altLang="en-US" sz="2200">
              <a:solidFill>
                <a:srgbClr val="007635"/>
              </a:solidFill>
              <a:latin typeface="微软雅黑" panose="020B0503020204020204" pitchFamily="34" charset="-122"/>
              <a:ea typeface="微软雅黑" panose="020B0503020204020204" pitchFamily="34" charset="-122"/>
            </a:endParaRPr>
          </a:p>
        </p:txBody>
      </p:sp>
      <p:pic>
        <p:nvPicPr>
          <p:cNvPr id="612356" name="Picture 4">
            <a:extLst>
              <a:ext uri="{FF2B5EF4-FFF2-40B4-BE49-F238E27FC236}">
                <a16:creationId xmlns:a16="http://schemas.microsoft.com/office/drawing/2014/main" id="{D48ACB62-E0F5-4F18-819B-6EC2492381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728663"/>
            <a:ext cx="8982075"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2357" name="Rectangle 5">
            <a:extLst>
              <a:ext uri="{FF2B5EF4-FFF2-40B4-BE49-F238E27FC236}">
                <a16:creationId xmlns:a16="http://schemas.microsoft.com/office/drawing/2014/main" id="{AE4B3D6D-1DC0-4023-84A1-A6676DD3F339}"/>
              </a:ext>
            </a:extLst>
          </p:cNvPr>
          <p:cNvSpPr>
            <a:spLocks noChangeArrowheads="1"/>
          </p:cNvSpPr>
          <p:nvPr/>
        </p:nvSpPr>
        <p:spPr bwMode="auto">
          <a:xfrm>
            <a:off x="161925" y="1943100"/>
            <a:ext cx="8596313" cy="2249488"/>
          </a:xfrm>
          <a:prstGeom prst="rect">
            <a:avLst/>
          </a:prstGeom>
          <a:solidFill>
            <a:schemeClr val="accent1">
              <a:alpha val="27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358" name="Rectangle 6">
            <a:extLst>
              <a:ext uri="{FF2B5EF4-FFF2-40B4-BE49-F238E27FC236}">
                <a16:creationId xmlns:a16="http://schemas.microsoft.com/office/drawing/2014/main" id="{9FE4CA3F-74C2-4FD3-8905-4F6FFCB01471}"/>
              </a:ext>
            </a:extLst>
          </p:cNvPr>
          <p:cNvSpPr>
            <a:spLocks noChangeArrowheads="1"/>
          </p:cNvSpPr>
          <p:nvPr/>
        </p:nvSpPr>
        <p:spPr bwMode="auto">
          <a:xfrm>
            <a:off x="161925" y="4194175"/>
            <a:ext cx="8596313" cy="360363"/>
          </a:xfrm>
          <a:prstGeom prst="rect">
            <a:avLst/>
          </a:prstGeom>
          <a:solidFill>
            <a:srgbClr val="FF3300">
              <a:alpha val="25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12362" name="Group 10">
            <a:extLst>
              <a:ext uri="{FF2B5EF4-FFF2-40B4-BE49-F238E27FC236}">
                <a16:creationId xmlns:a16="http://schemas.microsoft.com/office/drawing/2014/main" id="{6922DC2F-9AB7-42C7-BDC5-5E37B20CE8F4}"/>
              </a:ext>
            </a:extLst>
          </p:cNvPr>
          <p:cNvGrpSpPr>
            <a:grpSpLocks/>
          </p:cNvGrpSpPr>
          <p:nvPr/>
        </p:nvGrpSpPr>
        <p:grpSpPr bwMode="auto">
          <a:xfrm>
            <a:off x="1466850" y="1943100"/>
            <a:ext cx="6254750" cy="4005263"/>
            <a:chOff x="924" y="1224"/>
            <a:chExt cx="3940" cy="2523"/>
          </a:xfrm>
        </p:grpSpPr>
        <p:sp>
          <p:nvSpPr>
            <p:cNvPr id="612360" name="Rectangle 8">
              <a:extLst>
                <a:ext uri="{FF2B5EF4-FFF2-40B4-BE49-F238E27FC236}">
                  <a16:creationId xmlns:a16="http://schemas.microsoft.com/office/drawing/2014/main" id="{90C88526-74BC-4ED7-BD6C-863300C5B5E9}"/>
                </a:ext>
              </a:extLst>
            </p:cNvPr>
            <p:cNvSpPr>
              <a:spLocks noChangeArrowheads="1"/>
            </p:cNvSpPr>
            <p:nvPr/>
          </p:nvSpPr>
          <p:spPr bwMode="auto">
            <a:xfrm>
              <a:off x="3447" y="1224"/>
              <a:ext cx="1417" cy="1417"/>
            </a:xfrm>
            <a:prstGeom prst="rect">
              <a:avLst/>
            </a:prstGeom>
            <a:solidFill>
              <a:srgbClr val="800080">
                <a:alpha val="17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361" name="Line 9">
              <a:extLst>
                <a:ext uri="{FF2B5EF4-FFF2-40B4-BE49-F238E27FC236}">
                  <a16:creationId xmlns:a16="http://schemas.microsoft.com/office/drawing/2014/main" id="{7285E8D7-49DF-4FAA-8849-E339D66A9A12}"/>
                </a:ext>
              </a:extLst>
            </p:cNvPr>
            <p:cNvSpPr>
              <a:spLocks noChangeShapeType="1"/>
            </p:cNvSpPr>
            <p:nvPr/>
          </p:nvSpPr>
          <p:spPr bwMode="auto">
            <a:xfrm flipV="1">
              <a:off x="924" y="2641"/>
              <a:ext cx="2977" cy="1106"/>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12365" name="Group 13">
            <a:extLst>
              <a:ext uri="{FF2B5EF4-FFF2-40B4-BE49-F238E27FC236}">
                <a16:creationId xmlns:a16="http://schemas.microsoft.com/office/drawing/2014/main" id="{14DF4092-6FAF-4C21-9B18-DD20E076BCF1}"/>
              </a:ext>
            </a:extLst>
          </p:cNvPr>
          <p:cNvGrpSpPr>
            <a:grpSpLocks/>
          </p:cNvGrpSpPr>
          <p:nvPr/>
        </p:nvGrpSpPr>
        <p:grpSpPr bwMode="auto">
          <a:xfrm>
            <a:off x="4616450" y="1943100"/>
            <a:ext cx="1169988" cy="3735388"/>
            <a:chOff x="2908" y="1224"/>
            <a:chExt cx="737" cy="2297"/>
          </a:xfrm>
        </p:grpSpPr>
        <p:sp>
          <p:nvSpPr>
            <p:cNvPr id="612363" name="Line 11">
              <a:extLst>
                <a:ext uri="{FF2B5EF4-FFF2-40B4-BE49-F238E27FC236}">
                  <a16:creationId xmlns:a16="http://schemas.microsoft.com/office/drawing/2014/main" id="{542CFCDC-F3A5-420B-A7C3-7854AAF5CEDE}"/>
                </a:ext>
              </a:extLst>
            </p:cNvPr>
            <p:cNvSpPr>
              <a:spLocks noChangeShapeType="1"/>
            </p:cNvSpPr>
            <p:nvPr/>
          </p:nvSpPr>
          <p:spPr bwMode="auto">
            <a:xfrm flipH="1" flipV="1">
              <a:off x="3249" y="2557"/>
              <a:ext cx="396" cy="964"/>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2364" name="Rectangle 12">
              <a:extLst>
                <a:ext uri="{FF2B5EF4-FFF2-40B4-BE49-F238E27FC236}">
                  <a16:creationId xmlns:a16="http://schemas.microsoft.com/office/drawing/2014/main" id="{FC1F7A3C-1574-4874-AAE5-8B78250039CA}"/>
                </a:ext>
              </a:extLst>
            </p:cNvPr>
            <p:cNvSpPr>
              <a:spLocks noChangeArrowheads="1"/>
            </p:cNvSpPr>
            <p:nvPr/>
          </p:nvSpPr>
          <p:spPr bwMode="auto">
            <a:xfrm>
              <a:off x="2908" y="1224"/>
              <a:ext cx="426" cy="1361"/>
            </a:xfrm>
            <a:prstGeom prst="rect">
              <a:avLst/>
            </a:prstGeom>
            <a:solidFill>
              <a:srgbClr val="800080">
                <a:alpha val="25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12369" name="Group 17">
            <a:extLst>
              <a:ext uri="{FF2B5EF4-FFF2-40B4-BE49-F238E27FC236}">
                <a16:creationId xmlns:a16="http://schemas.microsoft.com/office/drawing/2014/main" id="{6D26CE8D-3E50-4618-AF28-D63F1B468E5F}"/>
              </a:ext>
            </a:extLst>
          </p:cNvPr>
          <p:cNvGrpSpPr>
            <a:grpSpLocks/>
          </p:cNvGrpSpPr>
          <p:nvPr/>
        </p:nvGrpSpPr>
        <p:grpSpPr bwMode="auto">
          <a:xfrm>
            <a:off x="7812088" y="2033588"/>
            <a:ext cx="765175" cy="2055812"/>
            <a:chOff x="4921" y="1281"/>
            <a:chExt cx="482" cy="1295"/>
          </a:xfrm>
        </p:grpSpPr>
        <p:sp>
          <p:nvSpPr>
            <p:cNvPr id="612366" name="AutoShape 14">
              <a:extLst>
                <a:ext uri="{FF2B5EF4-FFF2-40B4-BE49-F238E27FC236}">
                  <a16:creationId xmlns:a16="http://schemas.microsoft.com/office/drawing/2014/main" id="{4D0870CC-96A1-4565-BAB2-74AB213FBB24}"/>
                </a:ext>
              </a:extLst>
            </p:cNvPr>
            <p:cNvSpPr>
              <a:spLocks/>
            </p:cNvSpPr>
            <p:nvPr/>
          </p:nvSpPr>
          <p:spPr bwMode="auto">
            <a:xfrm>
              <a:off x="4921" y="1281"/>
              <a:ext cx="114" cy="1276"/>
            </a:xfrm>
            <a:prstGeom prst="rightBrace">
              <a:avLst>
                <a:gd name="adj1" fmla="val 93275"/>
                <a:gd name="adj2" fmla="val 50000"/>
              </a:avLst>
            </a:prstGeom>
            <a:noFill/>
            <a:ln w="381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367" name="Text Box 15">
              <a:extLst>
                <a:ext uri="{FF2B5EF4-FFF2-40B4-BE49-F238E27FC236}">
                  <a16:creationId xmlns:a16="http://schemas.microsoft.com/office/drawing/2014/main" id="{C8EA87E3-9321-45DB-ADEA-65D6A775FACF}"/>
                </a:ext>
              </a:extLst>
            </p:cNvPr>
            <p:cNvSpPr txBox="1">
              <a:spLocks noChangeArrowheads="1"/>
            </p:cNvSpPr>
            <p:nvPr/>
          </p:nvSpPr>
          <p:spPr bwMode="auto">
            <a:xfrm>
              <a:off x="5063" y="1366"/>
              <a:ext cx="340" cy="12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000">
                  <a:latin typeface="Arial" panose="020B0604020202020204" pitchFamily="34" charset="0"/>
                </a:rPr>
                <a:t>存储器操作数</a:t>
              </a:r>
            </a:p>
          </p:txBody>
        </p:sp>
      </p:grpSp>
      <p:sp>
        <p:nvSpPr>
          <p:cNvPr id="612368" name="Text Box 16">
            <a:extLst>
              <a:ext uri="{FF2B5EF4-FFF2-40B4-BE49-F238E27FC236}">
                <a16:creationId xmlns:a16="http://schemas.microsoft.com/office/drawing/2014/main" id="{11C59E71-9898-4D9C-9B95-2CEACC95BCEA}"/>
              </a:ext>
            </a:extLst>
          </p:cNvPr>
          <p:cNvSpPr txBox="1">
            <a:spLocks noChangeArrowheads="1"/>
          </p:cNvSpPr>
          <p:nvPr/>
        </p:nvSpPr>
        <p:spPr bwMode="auto">
          <a:xfrm>
            <a:off x="6192838" y="4194175"/>
            <a:ext cx="2519362"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1900">
                <a:solidFill>
                  <a:srgbClr val="007635"/>
                </a:solidFill>
                <a:latin typeface="Arial" panose="020B0604020202020204" pitchFamily="34" charset="0"/>
              </a:rPr>
              <a:t>跳转目标指令地址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2357"/>
                                        </p:tgtEl>
                                        <p:attrNameLst>
                                          <p:attrName>style.visibility</p:attrName>
                                        </p:attrNameLst>
                                      </p:cBhvr>
                                      <p:to>
                                        <p:strVal val="visible"/>
                                      </p:to>
                                    </p:set>
                                    <p:animEffect transition="in" filter="blinds(horizontal)">
                                      <p:cBhvr>
                                        <p:cTn id="7" dur="500"/>
                                        <p:tgtEl>
                                          <p:spTgt spid="6123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2369"/>
                                        </p:tgtEl>
                                        <p:attrNameLst>
                                          <p:attrName>style.visibility</p:attrName>
                                        </p:attrNameLst>
                                      </p:cBhvr>
                                      <p:to>
                                        <p:strVal val="visible"/>
                                      </p:to>
                                    </p:set>
                                    <p:animEffect transition="in" filter="blinds(horizontal)">
                                      <p:cBhvr>
                                        <p:cTn id="12" dur="500"/>
                                        <p:tgtEl>
                                          <p:spTgt spid="6123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2355">
                                            <p:txEl>
                                              <p:pRg st="0" end="0"/>
                                            </p:txEl>
                                          </p:spTgt>
                                        </p:tgtEl>
                                        <p:attrNameLst>
                                          <p:attrName>style.visibility</p:attrName>
                                        </p:attrNameLst>
                                      </p:cBhvr>
                                      <p:to>
                                        <p:strVal val="visible"/>
                                      </p:to>
                                    </p:set>
                                    <p:animEffect transition="in" filter="blinds(horizontal)">
                                      <p:cBhvr>
                                        <p:cTn id="17" dur="500"/>
                                        <p:tgtEl>
                                          <p:spTgt spid="61235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12365"/>
                                        </p:tgtEl>
                                        <p:attrNameLst>
                                          <p:attrName>style.visibility</p:attrName>
                                        </p:attrNameLst>
                                      </p:cBhvr>
                                      <p:to>
                                        <p:strVal val="visible"/>
                                      </p:to>
                                    </p:set>
                                    <p:animEffect transition="in" filter="blinds(horizontal)">
                                      <p:cBhvr>
                                        <p:cTn id="22" dur="500"/>
                                        <p:tgtEl>
                                          <p:spTgt spid="6123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12355">
                                            <p:txEl>
                                              <p:pRg st="1" end="1"/>
                                            </p:txEl>
                                          </p:spTgt>
                                        </p:tgtEl>
                                        <p:attrNameLst>
                                          <p:attrName>style.visibility</p:attrName>
                                        </p:attrNameLst>
                                      </p:cBhvr>
                                      <p:to>
                                        <p:strVal val="visible"/>
                                      </p:to>
                                    </p:set>
                                    <p:animEffect transition="in" filter="blinds(horizontal)">
                                      <p:cBhvr>
                                        <p:cTn id="27" dur="500"/>
                                        <p:tgtEl>
                                          <p:spTgt spid="612355">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12362"/>
                                        </p:tgtEl>
                                        <p:attrNameLst>
                                          <p:attrName>style.visibility</p:attrName>
                                        </p:attrNameLst>
                                      </p:cBhvr>
                                      <p:to>
                                        <p:strVal val="visible"/>
                                      </p:to>
                                    </p:set>
                                    <p:animEffect transition="in" filter="blinds(horizontal)">
                                      <p:cBhvr>
                                        <p:cTn id="32" dur="500"/>
                                        <p:tgtEl>
                                          <p:spTgt spid="61236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12355">
                                            <p:txEl>
                                              <p:pRg st="2" end="2"/>
                                            </p:txEl>
                                          </p:spTgt>
                                        </p:tgtEl>
                                        <p:attrNameLst>
                                          <p:attrName>style.visibility</p:attrName>
                                        </p:attrNameLst>
                                      </p:cBhvr>
                                      <p:to>
                                        <p:strVal val="visible"/>
                                      </p:to>
                                    </p:set>
                                    <p:animEffect transition="in" filter="blinds(horizontal)">
                                      <p:cBhvr>
                                        <p:cTn id="37" dur="500"/>
                                        <p:tgtEl>
                                          <p:spTgt spid="612355">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12358"/>
                                        </p:tgtEl>
                                        <p:attrNameLst>
                                          <p:attrName>style.visibility</p:attrName>
                                        </p:attrNameLst>
                                      </p:cBhvr>
                                      <p:to>
                                        <p:strVal val="visible"/>
                                      </p:to>
                                    </p:set>
                                    <p:animEffect transition="in" filter="blinds(horizontal)">
                                      <p:cBhvr>
                                        <p:cTn id="42" dur="500"/>
                                        <p:tgtEl>
                                          <p:spTgt spid="61235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12368"/>
                                        </p:tgtEl>
                                        <p:attrNameLst>
                                          <p:attrName>style.visibility</p:attrName>
                                        </p:attrNameLst>
                                      </p:cBhvr>
                                      <p:to>
                                        <p:strVal val="visible"/>
                                      </p:to>
                                    </p:set>
                                    <p:animEffect transition="in" filter="blinds(horizontal)">
                                      <p:cBhvr>
                                        <p:cTn id="47" dur="500"/>
                                        <p:tgtEl>
                                          <p:spTgt spid="612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36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a:extLst>
              <a:ext uri="{FF2B5EF4-FFF2-40B4-BE49-F238E27FC236}">
                <a16:creationId xmlns:a16="http://schemas.microsoft.com/office/drawing/2014/main" id="{79167927-1D7A-4092-976F-0B2B813D36FE}"/>
              </a:ext>
            </a:extLst>
          </p:cNvPr>
          <p:cNvSpPr>
            <a:spLocks noGrp="1" noChangeArrowheads="1"/>
          </p:cNvSpPr>
          <p:nvPr>
            <p:ph type="title"/>
          </p:nvPr>
        </p:nvSpPr>
        <p:spPr>
          <a:xfrm>
            <a:off x="457200" y="98425"/>
            <a:ext cx="8229600" cy="561975"/>
          </a:xfrm>
        </p:spPr>
        <p:txBody>
          <a:bodyPr/>
          <a:lstStyle/>
          <a:p>
            <a:r>
              <a:rPr lang="zh-CN" altLang="en-US" sz="3600"/>
              <a:t>存储器操作数的寻址方式</a:t>
            </a:r>
          </a:p>
        </p:txBody>
      </p:sp>
      <p:sp>
        <p:nvSpPr>
          <p:cNvPr id="615427" name="Rectangle 3">
            <a:extLst>
              <a:ext uri="{FF2B5EF4-FFF2-40B4-BE49-F238E27FC236}">
                <a16:creationId xmlns:a16="http://schemas.microsoft.com/office/drawing/2014/main" id="{3D57C875-70E7-4118-8CC4-600F99B13074}"/>
              </a:ext>
            </a:extLst>
          </p:cNvPr>
          <p:cNvSpPr>
            <a:spLocks noGrp="1" noChangeArrowheads="1"/>
          </p:cNvSpPr>
          <p:nvPr>
            <p:ph type="body" idx="1"/>
          </p:nvPr>
        </p:nvSpPr>
        <p:spPr>
          <a:xfrm>
            <a:off x="468313" y="684213"/>
            <a:ext cx="3113087" cy="2278062"/>
          </a:xfrm>
        </p:spPr>
        <p:txBody>
          <a:bodyPr/>
          <a:lstStyle/>
          <a:p>
            <a:pPr>
              <a:lnSpc>
                <a:spcPct val="100000"/>
              </a:lnSpc>
              <a:buFontTx/>
              <a:buNone/>
            </a:pPr>
            <a:r>
              <a:rPr lang="en-US" altLang="zh-CN"/>
              <a:t>int x</a:t>
            </a:r>
            <a:r>
              <a:rPr lang="zh-CN" altLang="en-US"/>
              <a:t>；</a:t>
            </a:r>
          </a:p>
          <a:p>
            <a:pPr>
              <a:lnSpc>
                <a:spcPct val="100000"/>
              </a:lnSpc>
              <a:buFontTx/>
              <a:buNone/>
            </a:pPr>
            <a:r>
              <a:rPr lang="en-US" altLang="zh-CN"/>
              <a:t>float a[100];</a:t>
            </a:r>
          </a:p>
          <a:p>
            <a:pPr>
              <a:lnSpc>
                <a:spcPct val="100000"/>
              </a:lnSpc>
              <a:buFontTx/>
              <a:buNone/>
            </a:pPr>
            <a:r>
              <a:rPr lang="en-US" altLang="zh-CN"/>
              <a:t>short b[4][4];</a:t>
            </a:r>
          </a:p>
          <a:p>
            <a:pPr>
              <a:lnSpc>
                <a:spcPct val="100000"/>
              </a:lnSpc>
              <a:buFontTx/>
              <a:buNone/>
            </a:pPr>
            <a:r>
              <a:rPr lang="en-US" altLang="zh-CN"/>
              <a:t>char c;</a:t>
            </a:r>
          </a:p>
          <a:p>
            <a:pPr>
              <a:lnSpc>
                <a:spcPct val="100000"/>
              </a:lnSpc>
              <a:buFontTx/>
              <a:buNone/>
            </a:pPr>
            <a:r>
              <a:rPr lang="en-US" altLang="zh-CN"/>
              <a:t>double d[10]; </a:t>
            </a:r>
          </a:p>
        </p:txBody>
      </p:sp>
      <p:sp>
        <p:nvSpPr>
          <p:cNvPr id="615428" name="Text Box 4">
            <a:extLst>
              <a:ext uri="{FF2B5EF4-FFF2-40B4-BE49-F238E27FC236}">
                <a16:creationId xmlns:a16="http://schemas.microsoft.com/office/drawing/2014/main" id="{F0B4F4C1-BDDD-49CD-8F93-9DC2C63FAB4A}"/>
              </a:ext>
            </a:extLst>
          </p:cNvPr>
          <p:cNvSpPr txBox="1">
            <a:spLocks noChangeArrowheads="1"/>
          </p:cNvSpPr>
          <p:nvPr/>
        </p:nvSpPr>
        <p:spPr bwMode="auto">
          <a:xfrm>
            <a:off x="296863" y="3203575"/>
            <a:ext cx="4275137"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
              </a:spcBef>
            </a:pPr>
            <a:r>
              <a:rPr lang="en-US" altLang="zh-CN" sz="2200">
                <a:solidFill>
                  <a:srgbClr val="CC3300"/>
                </a:solidFill>
              </a:rPr>
              <a:t>a[i]</a:t>
            </a:r>
            <a:r>
              <a:rPr lang="zh-CN" altLang="en-US" sz="2200">
                <a:solidFill>
                  <a:srgbClr val="CC3300"/>
                </a:solidFill>
              </a:rPr>
              <a:t>的地址如何计算？</a:t>
            </a:r>
          </a:p>
          <a:p>
            <a:pPr eaLnBrk="1" hangingPunct="1">
              <a:spcBef>
                <a:spcPct val="5000"/>
              </a:spcBef>
            </a:pPr>
            <a:r>
              <a:rPr lang="en-US" altLang="zh-CN" sz="2200">
                <a:solidFill>
                  <a:srgbClr val="008000"/>
                </a:solidFill>
              </a:rPr>
              <a:t>104</a:t>
            </a:r>
            <a:r>
              <a:rPr lang="en-US" altLang="zh-CN" sz="2200"/>
              <a:t>+i×</a:t>
            </a:r>
            <a:r>
              <a:rPr lang="en-US" altLang="zh-CN" sz="2200">
                <a:solidFill>
                  <a:srgbClr val="FF3300"/>
                </a:solidFill>
              </a:rPr>
              <a:t>4</a:t>
            </a:r>
          </a:p>
          <a:p>
            <a:pPr eaLnBrk="1" hangingPunct="1">
              <a:spcBef>
                <a:spcPct val="5000"/>
              </a:spcBef>
            </a:pPr>
            <a:r>
              <a:rPr lang="en-US" altLang="zh-CN" sz="2200"/>
              <a:t>i=99</a:t>
            </a:r>
            <a:r>
              <a:rPr lang="zh-CN" altLang="en-US" sz="2200"/>
              <a:t>时，</a:t>
            </a:r>
            <a:r>
              <a:rPr lang="en-US" altLang="zh-CN" sz="2200"/>
              <a:t>104+99×4=500</a:t>
            </a:r>
          </a:p>
          <a:p>
            <a:pPr eaLnBrk="1" hangingPunct="1">
              <a:spcBef>
                <a:spcPct val="30000"/>
              </a:spcBef>
            </a:pPr>
            <a:r>
              <a:rPr lang="en-US" altLang="zh-CN" sz="2200">
                <a:solidFill>
                  <a:srgbClr val="CC3300"/>
                </a:solidFill>
              </a:rPr>
              <a:t>b[i][j]</a:t>
            </a:r>
            <a:r>
              <a:rPr lang="zh-CN" altLang="en-US" sz="2200">
                <a:solidFill>
                  <a:srgbClr val="CC3300"/>
                </a:solidFill>
              </a:rPr>
              <a:t>的地址如何计算？</a:t>
            </a:r>
          </a:p>
          <a:p>
            <a:pPr eaLnBrk="1" hangingPunct="1">
              <a:spcBef>
                <a:spcPct val="5000"/>
              </a:spcBef>
            </a:pPr>
            <a:r>
              <a:rPr lang="en-US" altLang="zh-CN" sz="2200">
                <a:solidFill>
                  <a:srgbClr val="008000"/>
                </a:solidFill>
              </a:rPr>
              <a:t>504</a:t>
            </a:r>
            <a:r>
              <a:rPr lang="en-US" altLang="zh-CN" sz="2200"/>
              <a:t>+</a:t>
            </a:r>
            <a:r>
              <a:rPr lang="en-US" altLang="zh-CN" sz="2200">
                <a:solidFill>
                  <a:srgbClr val="3333CC"/>
                </a:solidFill>
              </a:rPr>
              <a:t>i×8</a:t>
            </a:r>
            <a:r>
              <a:rPr lang="en-US" altLang="zh-CN" sz="2200"/>
              <a:t>+j×</a:t>
            </a:r>
            <a:r>
              <a:rPr lang="en-US" altLang="zh-CN" sz="2200">
                <a:solidFill>
                  <a:srgbClr val="FF3300"/>
                </a:solidFill>
              </a:rPr>
              <a:t>2</a:t>
            </a:r>
          </a:p>
          <a:p>
            <a:pPr eaLnBrk="1" hangingPunct="1">
              <a:spcBef>
                <a:spcPct val="5000"/>
              </a:spcBef>
            </a:pPr>
            <a:r>
              <a:rPr lang="en-US" altLang="zh-CN" sz="2200"/>
              <a:t>i=3</a:t>
            </a:r>
            <a:r>
              <a:rPr lang="zh-CN" altLang="en-US" sz="2200"/>
              <a:t>、</a:t>
            </a:r>
            <a:r>
              <a:rPr lang="en-US" altLang="zh-CN" sz="2200"/>
              <a:t>j=2</a:t>
            </a:r>
            <a:r>
              <a:rPr lang="zh-CN" altLang="en-US" sz="2200"/>
              <a:t>时，</a:t>
            </a:r>
            <a:r>
              <a:rPr lang="en-US" altLang="zh-CN" sz="2200"/>
              <a:t>504+24+4=532</a:t>
            </a:r>
          </a:p>
          <a:p>
            <a:pPr eaLnBrk="1" hangingPunct="1">
              <a:spcBef>
                <a:spcPct val="40000"/>
              </a:spcBef>
            </a:pPr>
            <a:r>
              <a:rPr lang="en-US" altLang="zh-CN" sz="2200">
                <a:solidFill>
                  <a:srgbClr val="CC3300"/>
                </a:solidFill>
              </a:rPr>
              <a:t>d[i]</a:t>
            </a:r>
            <a:r>
              <a:rPr lang="zh-CN" altLang="en-US" sz="2200">
                <a:solidFill>
                  <a:srgbClr val="CC3300"/>
                </a:solidFill>
              </a:rPr>
              <a:t>的地址如何计算？</a:t>
            </a:r>
          </a:p>
          <a:p>
            <a:pPr eaLnBrk="1" hangingPunct="1"/>
            <a:r>
              <a:rPr lang="en-US" altLang="zh-CN" sz="2200">
                <a:solidFill>
                  <a:srgbClr val="008000"/>
                </a:solidFill>
              </a:rPr>
              <a:t>544</a:t>
            </a:r>
            <a:r>
              <a:rPr lang="en-US" altLang="zh-CN" sz="2200"/>
              <a:t>+i×</a:t>
            </a:r>
            <a:r>
              <a:rPr lang="en-US" altLang="zh-CN" sz="2200">
                <a:solidFill>
                  <a:srgbClr val="FF3300"/>
                </a:solidFill>
              </a:rPr>
              <a:t>8</a:t>
            </a:r>
          </a:p>
          <a:p>
            <a:pPr eaLnBrk="1" hangingPunct="1"/>
            <a:r>
              <a:rPr lang="en-US" altLang="zh-CN" sz="2200"/>
              <a:t>i=9</a:t>
            </a:r>
            <a:r>
              <a:rPr lang="zh-CN" altLang="en-US" sz="2200"/>
              <a:t>时，</a:t>
            </a:r>
            <a:r>
              <a:rPr lang="en-US" altLang="zh-CN" sz="2200"/>
              <a:t>544+9×8=616</a:t>
            </a:r>
          </a:p>
        </p:txBody>
      </p:sp>
      <p:grpSp>
        <p:nvGrpSpPr>
          <p:cNvPr id="615429" name="Group 5">
            <a:extLst>
              <a:ext uri="{FF2B5EF4-FFF2-40B4-BE49-F238E27FC236}">
                <a16:creationId xmlns:a16="http://schemas.microsoft.com/office/drawing/2014/main" id="{D6218994-5056-451F-A231-2418ED5827FB}"/>
              </a:ext>
            </a:extLst>
          </p:cNvPr>
          <p:cNvGrpSpPr>
            <a:grpSpLocks/>
          </p:cNvGrpSpPr>
          <p:nvPr/>
        </p:nvGrpSpPr>
        <p:grpSpPr bwMode="auto">
          <a:xfrm>
            <a:off x="4886325" y="684213"/>
            <a:ext cx="4211638" cy="6030912"/>
            <a:chOff x="3022" y="459"/>
            <a:chExt cx="2653" cy="3799"/>
          </a:xfrm>
        </p:grpSpPr>
        <p:sp>
          <p:nvSpPr>
            <p:cNvPr id="615430" name="Rectangle 6">
              <a:extLst>
                <a:ext uri="{FF2B5EF4-FFF2-40B4-BE49-F238E27FC236}">
                  <a16:creationId xmlns:a16="http://schemas.microsoft.com/office/drawing/2014/main" id="{CD970621-AF9D-4A0F-800C-B0B64869F37C}"/>
                </a:ext>
              </a:extLst>
            </p:cNvPr>
            <p:cNvSpPr>
              <a:spLocks noChangeArrowheads="1"/>
            </p:cNvSpPr>
            <p:nvPr/>
          </p:nvSpPr>
          <p:spPr bwMode="auto">
            <a:xfrm>
              <a:off x="3050" y="657"/>
              <a:ext cx="2155" cy="360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431" name="Text Box 7">
              <a:extLst>
                <a:ext uri="{FF2B5EF4-FFF2-40B4-BE49-F238E27FC236}">
                  <a16:creationId xmlns:a16="http://schemas.microsoft.com/office/drawing/2014/main" id="{94F102D0-0C91-4AA4-A425-BE06E61A0B5A}"/>
                </a:ext>
              </a:extLst>
            </p:cNvPr>
            <p:cNvSpPr txBox="1">
              <a:spLocks noChangeArrowheads="1"/>
            </p:cNvSpPr>
            <p:nvPr/>
          </p:nvSpPr>
          <p:spPr bwMode="auto">
            <a:xfrm>
              <a:off x="3022" y="459"/>
              <a:ext cx="22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solidFill>
                    <a:srgbClr val="3333CC"/>
                  </a:solidFill>
                  <a:latin typeface="Arial" panose="020B0604020202020204" pitchFamily="34" charset="0"/>
                  <a:ea typeface="宋体" panose="02010600030101010101" pitchFamily="2" charset="-122"/>
                </a:rPr>
                <a:t>b31			     b0</a:t>
              </a:r>
            </a:p>
          </p:txBody>
        </p:sp>
        <p:sp>
          <p:nvSpPr>
            <p:cNvPr id="615432" name="Line 8">
              <a:extLst>
                <a:ext uri="{FF2B5EF4-FFF2-40B4-BE49-F238E27FC236}">
                  <a16:creationId xmlns:a16="http://schemas.microsoft.com/office/drawing/2014/main" id="{0EEB7D83-7F63-4BF3-B7FE-A979E29DD8C9}"/>
                </a:ext>
              </a:extLst>
            </p:cNvPr>
            <p:cNvSpPr>
              <a:spLocks noChangeShapeType="1"/>
            </p:cNvSpPr>
            <p:nvPr/>
          </p:nvSpPr>
          <p:spPr bwMode="auto">
            <a:xfrm flipV="1">
              <a:off x="3050" y="3975"/>
              <a:ext cx="21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33" name="Line 9">
              <a:extLst>
                <a:ext uri="{FF2B5EF4-FFF2-40B4-BE49-F238E27FC236}">
                  <a16:creationId xmlns:a16="http://schemas.microsoft.com/office/drawing/2014/main" id="{E72B1900-5DCC-45E9-AE29-75483D8AED8C}"/>
                </a:ext>
              </a:extLst>
            </p:cNvPr>
            <p:cNvSpPr>
              <a:spLocks noChangeShapeType="1"/>
            </p:cNvSpPr>
            <p:nvPr/>
          </p:nvSpPr>
          <p:spPr bwMode="auto">
            <a:xfrm flipV="1">
              <a:off x="3050" y="3266"/>
              <a:ext cx="21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34" name="Text Box 10">
              <a:extLst>
                <a:ext uri="{FF2B5EF4-FFF2-40B4-BE49-F238E27FC236}">
                  <a16:creationId xmlns:a16="http://schemas.microsoft.com/office/drawing/2014/main" id="{9E1BCE8E-D146-4300-B396-416C5480A75F}"/>
                </a:ext>
              </a:extLst>
            </p:cNvPr>
            <p:cNvSpPr txBox="1">
              <a:spLocks noChangeArrowheads="1"/>
            </p:cNvSpPr>
            <p:nvPr/>
          </p:nvSpPr>
          <p:spPr bwMode="auto">
            <a:xfrm>
              <a:off x="3929" y="3725"/>
              <a:ext cx="25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latin typeface="Arial" panose="020B0604020202020204" pitchFamily="34" charset="0"/>
                </a:rPr>
                <a:t>x</a:t>
              </a:r>
            </a:p>
          </p:txBody>
        </p:sp>
        <p:sp>
          <p:nvSpPr>
            <p:cNvPr id="615435" name="Line 11">
              <a:extLst>
                <a:ext uri="{FF2B5EF4-FFF2-40B4-BE49-F238E27FC236}">
                  <a16:creationId xmlns:a16="http://schemas.microsoft.com/office/drawing/2014/main" id="{F7542008-A287-4FB2-A953-E2649F2C6396}"/>
                </a:ext>
              </a:extLst>
            </p:cNvPr>
            <p:cNvSpPr>
              <a:spLocks noChangeShapeType="1"/>
            </p:cNvSpPr>
            <p:nvPr/>
          </p:nvSpPr>
          <p:spPr bwMode="auto">
            <a:xfrm flipV="1">
              <a:off x="3050" y="3744"/>
              <a:ext cx="21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36" name="Line 12">
              <a:extLst>
                <a:ext uri="{FF2B5EF4-FFF2-40B4-BE49-F238E27FC236}">
                  <a16:creationId xmlns:a16="http://schemas.microsoft.com/office/drawing/2014/main" id="{FE6FFEC7-9B25-468C-88BE-420E1F915AE4}"/>
                </a:ext>
              </a:extLst>
            </p:cNvPr>
            <p:cNvSpPr>
              <a:spLocks noChangeShapeType="1"/>
            </p:cNvSpPr>
            <p:nvPr/>
          </p:nvSpPr>
          <p:spPr bwMode="auto">
            <a:xfrm flipV="1">
              <a:off x="3050" y="3489"/>
              <a:ext cx="21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37" name="Text Box 13">
              <a:extLst>
                <a:ext uri="{FF2B5EF4-FFF2-40B4-BE49-F238E27FC236}">
                  <a16:creationId xmlns:a16="http://schemas.microsoft.com/office/drawing/2014/main" id="{6A577E82-2DB4-4E19-9A4E-F443D918A895}"/>
                </a:ext>
              </a:extLst>
            </p:cNvPr>
            <p:cNvSpPr txBox="1">
              <a:spLocks noChangeArrowheads="1"/>
            </p:cNvSpPr>
            <p:nvPr/>
          </p:nvSpPr>
          <p:spPr bwMode="auto">
            <a:xfrm>
              <a:off x="3816" y="3489"/>
              <a:ext cx="5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latin typeface="Arial" panose="020B0604020202020204" pitchFamily="34" charset="0"/>
                </a:rPr>
                <a:t>a[0]</a:t>
              </a:r>
            </a:p>
          </p:txBody>
        </p:sp>
        <p:sp>
          <p:nvSpPr>
            <p:cNvPr id="615438" name="Line 14">
              <a:extLst>
                <a:ext uri="{FF2B5EF4-FFF2-40B4-BE49-F238E27FC236}">
                  <a16:creationId xmlns:a16="http://schemas.microsoft.com/office/drawing/2014/main" id="{7A3B93DC-04C2-4481-9FF8-EA3E333DF672}"/>
                </a:ext>
              </a:extLst>
            </p:cNvPr>
            <p:cNvSpPr>
              <a:spLocks noChangeShapeType="1"/>
            </p:cNvSpPr>
            <p:nvPr/>
          </p:nvSpPr>
          <p:spPr bwMode="auto">
            <a:xfrm flipV="1">
              <a:off x="3050" y="2982"/>
              <a:ext cx="21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39" name="Text Box 15">
              <a:extLst>
                <a:ext uri="{FF2B5EF4-FFF2-40B4-BE49-F238E27FC236}">
                  <a16:creationId xmlns:a16="http://schemas.microsoft.com/office/drawing/2014/main" id="{581300D5-B2C0-4802-A1FF-DCE6D4C63317}"/>
                </a:ext>
              </a:extLst>
            </p:cNvPr>
            <p:cNvSpPr txBox="1">
              <a:spLocks noChangeArrowheads="1"/>
            </p:cNvSpPr>
            <p:nvPr/>
          </p:nvSpPr>
          <p:spPr bwMode="auto">
            <a:xfrm>
              <a:off x="3787" y="3011"/>
              <a:ext cx="5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latin typeface="Arial" panose="020B0604020202020204" pitchFamily="34" charset="0"/>
                </a:rPr>
                <a:t>a[99]</a:t>
              </a:r>
            </a:p>
          </p:txBody>
        </p:sp>
        <p:sp>
          <p:nvSpPr>
            <p:cNvPr id="615440" name="Line 16">
              <a:extLst>
                <a:ext uri="{FF2B5EF4-FFF2-40B4-BE49-F238E27FC236}">
                  <a16:creationId xmlns:a16="http://schemas.microsoft.com/office/drawing/2014/main" id="{6C646AAA-A9DD-44DE-99AD-80DF78FD4A8A}"/>
                </a:ext>
              </a:extLst>
            </p:cNvPr>
            <p:cNvSpPr>
              <a:spLocks noChangeShapeType="1"/>
            </p:cNvSpPr>
            <p:nvPr/>
          </p:nvSpPr>
          <p:spPr bwMode="auto">
            <a:xfrm>
              <a:off x="4071" y="3294"/>
              <a:ext cx="0" cy="17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41" name="Line 17">
              <a:extLst>
                <a:ext uri="{FF2B5EF4-FFF2-40B4-BE49-F238E27FC236}">
                  <a16:creationId xmlns:a16="http://schemas.microsoft.com/office/drawing/2014/main" id="{31E51498-D633-4289-AD99-4DC07CA6F0EA}"/>
                </a:ext>
              </a:extLst>
            </p:cNvPr>
            <p:cNvSpPr>
              <a:spLocks noChangeShapeType="1"/>
            </p:cNvSpPr>
            <p:nvPr/>
          </p:nvSpPr>
          <p:spPr bwMode="auto">
            <a:xfrm flipV="1">
              <a:off x="3050" y="2727"/>
              <a:ext cx="21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42" name="Text Box 18">
              <a:extLst>
                <a:ext uri="{FF2B5EF4-FFF2-40B4-BE49-F238E27FC236}">
                  <a16:creationId xmlns:a16="http://schemas.microsoft.com/office/drawing/2014/main" id="{8F8AD1DE-726E-4344-A67F-1B62C3883FCC}"/>
                </a:ext>
              </a:extLst>
            </p:cNvPr>
            <p:cNvSpPr txBox="1">
              <a:spLocks noChangeArrowheads="1"/>
            </p:cNvSpPr>
            <p:nvPr/>
          </p:nvSpPr>
          <p:spPr bwMode="auto">
            <a:xfrm>
              <a:off x="3220" y="2727"/>
              <a:ext cx="7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latin typeface="Arial" panose="020B0604020202020204" pitchFamily="34" charset="0"/>
                </a:rPr>
                <a:t>b[0][1]</a:t>
              </a:r>
            </a:p>
          </p:txBody>
        </p:sp>
        <p:sp>
          <p:nvSpPr>
            <p:cNvPr id="615443" name="Line 19">
              <a:extLst>
                <a:ext uri="{FF2B5EF4-FFF2-40B4-BE49-F238E27FC236}">
                  <a16:creationId xmlns:a16="http://schemas.microsoft.com/office/drawing/2014/main" id="{D72A0C9B-3EAF-429E-9C8E-21C5B86B3BBE}"/>
                </a:ext>
              </a:extLst>
            </p:cNvPr>
            <p:cNvSpPr>
              <a:spLocks noChangeShapeType="1"/>
            </p:cNvSpPr>
            <p:nvPr/>
          </p:nvSpPr>
          <p:spPr bwMode="auto">
            <a:xfrm>
              <a:off x="4099" y="2727"/>
              <a:ext cx="0"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44" name="Text Box 20">
              <a:extLst>
                <a:ext uri="{FF2B5EF4-FFF2-40B4-BE49-F238E27FC236}">
                  <a16:creationId xmlns:a16="http://schemas.microsoft.com/office/drawing/2014/main" id="{81E9D2D0-F1F2-4945-B062-B916CBAD72D4}"/>
                </a:ext>
              </a:extLst>
            </p:cNvPr>
            <p:cNvSpPr txBox="1">
              <a:spLocks noChangeArrowheads="1"/>
            </p:cNvSpPr>
            <p:nvPr/>
          </p:nvSpPr>
          <p:spPr bwMode="auto">
            <a:xfrm>
              <a:off x="5176" y="3744"/>
              <a:ext cx="4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latin typeface="Arial" panose="020B0604020202020204" pitchFamily="34" charset="0"/>
                  <a:ea typeface="宋体" panose="02010600030101010101" pitchFamily="2" charset="-122"/>
                </a:rPr>
                <a:t>100</a:t>
              </a:r>
            </a:p>
          </p:txBody>
        </p:sp>
        <p:sp>
          <p:nvSpPr>
            <p:cNvPr id="615445" name="Text Box 21">
              <a:extLst>
                <a:ext uri="{FF2B5EF4-FFF2-40B4-BE49-F238E27FC236}">
                  <a16:creationId xmlns:a16="http://schemas.microsoft.com/office/drawing/2014/main" id="{A41933A7-453F-4A65-A461-0D0EB00E359C}"/>
                </a:ext>
              </a:extLst>
            </p:cNvPr>
            <p:cNvSpPr txBox="1">
              <a:spLocks noChangeArrowheads="1"/>
            </p:cNvSpPr>
            <p:nvPr/>
          </p:nvSpPr>
          <p:spPr bwMode="auto">
            <a:xfrm>
              <a:off x="5176" y="3517"/>
              <a:ext cx="36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latin typeface="Arial" panose="020B0604020202020204" pitchFamily="34" charset="0"/>
                  <a:ea typeface="宋体" panose="02010600030101010101" pitchFamily="2" charset="-122"/>
                </a:rPr>
                <a:t>104</a:t>
              </a:r>
            </a:p>
          </p:txBody>
        </p:sp>
        <p:sp>
          <p:nvSpPr>
            <p:cNvPr id="615446" name="Text Box 22">
              <a:extLst>
                <a:ext uri="{FF2B5EF4-FFF2-40B4-BE49-F238E27FC236}">
                  <a16:creationId xmlns:a16="http://schemas.microsoft.com/office/drawing/2014/main" id="{F4183BE9-C7C7-4C70-AEAC-6C18BF15ECC9}"/>
                </a:ext>
              </a:extLst>
            </p:cNvPr>
            <p:cNvSpPr txBox="1">
              <a:spLocks noChangeArrowheads="1"/>
            </p:cNvSpPr>
            <p:nvPr/>
          </p:nvSpPr>
          <p:spPr bwMode="auto">
            <a:xfrm>
              <a:off x="4269" y="2727"/>
              <a:ext cx="7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latin typeface="Arial" panose="020B0604020202020204" pitchFamily="34" charset="0"/>
                </a:rPr>
                <a:t>b[0][0]</a:t>
              </a:r>
            </a:p>
          </p:txBody>
        </p:sp>
        <p:sp>
          <p:nvSpPr>
            <p:cNvPr id="615447" name="Line 23">
              <a:extLst>
                <a:ext uri="{FF2B5EF4-FFF2-40B4-BE49-F238E27FC236}">
                  <a16:creationId xmlns:a16="http://schemas.microsoft.com/office/drawing/2014/main" id="{A56BFA1F-1CF4-4F93-BC0B-C642A5609759}"/>
                </a:ext>
              </a:extLst>
            </p:cNvPr>
            <p:cNvSpPr>
              <a:spLocks noChangeShapeType="1"/>
            </p:cNvSpPr>
            <p:nvPr/>
          </p:nvSpPr>
          <p:spPr bwMode="auto">
            <a:xfrm flipV="1">
              <a:off x="3050" y="2444"/>
              <a:ext cx="21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48" name="Line 24">
              <a:extLst>
                <a:ext uri="{FF2B5EF4-FFF2-40B4-BE49-F238E27FC236}">
                  <a16:creationId xmlns:a16="http://schemas.microsoft.com/office/drawing/2014/main" id="{FFB0D93C-FF51-47CC-B7A6-286EA8623335}"/>
                </a:ext>
              </a:extLst>
            </p:cNvPr>
            <p:cNvSpPr>
              <a:spLocks noChangeShapeType="1"/>
            </p:cNvSpPr>
            <p:nvPr/>
          </p:nvSpPr>
          <p:spPr bwMode="auto">
            <a:xfrm flipV="1">
              <a:off x="3050" y="2189"/>
              <a:ext cx="21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49" name="Text Box 25">
              <a:extLst>
                <a:ext uri="{FF2B5EF4-FFF2-40B4-BE49-F238E27FC236}">
                  <a16:creationId xmlns:a16="http://schemas.microsoft.com/office/drawing/2014/main" id="{E5743EAF-22DD-4D9D-96FE-B062043C84DC}"/>
                </a:ext>
              </a:extLst>
            </p:cNvPr>
            <p:cNvSpPr txBox="1">
              <a:spLocks noChangeArrowheads="1"/>
            </p:cNvSpPr>
            <p:nvPr/>
          </p:nvSpPr>
          <p:spPr bwMode="auto">
            <a:xfrm>
              <a:off x="3220" y="2189"/>
              <a:ext cx="7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latin typeface="Arial" panose="020B0604020202020204" pitchFamily="34" charset="0"/>
                </a:rPr>
                <a:t>b[3][3]</a:t>
              </a:r>
            </a:p>
          </p:txBody>
        </p:sp>
        <p:sp>
          <p:nvSpPr>
            <p:cNvPr id="615450" name="Line 26">
              <a:extLst>
                <a:ext uri="{FF2B5EF4-FFF2-40B4-BE49-F238E27FC236}">
                  <a16:creationId xmlns:a16="http://schemas.microsoft.com/office/drawing/2014/main" id="{193528BE-937B-4E64-87D1-66DD57DB7C51}"/>
                </a:ext>
              </a:extLst>
            </p:cNvPr>
            <p:cNvSpPr>
              <a:spLocks noChangeShapeType="1"/>
            </p:cNvSpPr>
            <p:nvPr/>
          </p:nvSpPr>
          <p:spPr bwMode="auto">
            <a:xfrm>
              <a:off x="4099" y="2189"/>
              <a:ext cx="0"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51" name="Text Box 27">
              <a:extLst>
                <a:ext uri="{FF2B5EF4-FFF2-40B4-BE49-F238E27FC236}">
                  <a16:creationId xmlns:a16="http://schemas.microsoft.com/office/drawing/2014/main" id="{3B0A9AB6-4FB8-4460-A2FB-606F14ECDF33}"/>
                </a:ext>
              </a:extLst>
            </p:cNvPr>
            <p:cNvSpPr txBox="1">
              <a:spLocks noChangeArrowheads="1"/>
            </p:cNvSpPr>
            <p:nvPr/>
          </p:nvSpPr>
          <p:spPr bwMode="auto">
            <a:xfrm>
              <a:off x="4269" y="2189"/>
              <a:ext cx="7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latin typeface="Arial" panose="020B0604020202020204" pitchFamily="34" charset="0"/>
                </a:rPr>
                <a:t>b[3][2]</a:t>
              </a:r>
            </a:p>
          </p:txBody>
        </p:sp>
        <p:sp>
          <p:nvSpPr>
            <p:cNvPr id="615452" name="Line 28">
              <a:extLst>
                <a:ext uri="{FF2B5EF4-FFF2-40B4-BE49-F238E27FC236}">
                  <a16:creationId xmlns:a16="http://schemas.microsoft.com/office/drawing/2014/main" id="{FF5BEE75-3F6D-44FB-815F-9EE92BDB2F56}"/>
                </a:ext>
              </a:extLst>
            </p:cNvPr>
            <p:cNvSpPr>
              <a:spLocks noChangeShapeType="1"/>
            </p:cNvSpPr>
            <p:nvPr/>
          </p:nvSpPr>
          <p:spPr bwMode="auto">
            <a:xfrm>
              <a:off x="4099" y="2500"/>
              <a:ext cx="0" cy="17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53" name="Line 29">
              <a:extLst>
                <a:ext uri="{FF2B5EF4-FFF2-40B4-BE49-F238E27FC236}">
                  <a16:creationId xmlns:a16="http://schemas.microsoft.com/office/drawing/2014/main" id="{0C43B1C5-E8AC-4AC0-9A53-F010BC526BAF}"/>
                </a:ext>
              </a:extLst>
            </p:cNvPr>
            <p:cNvSpPr>
              <a:spLocks noChangeShapeType="1"/>
            </p:cNvSpPr>
            <p:nvPr/>
          </p:nvSpPr>
          <p:spPr bwMode="auto">
            <a:xfrm flipV="1">
              <a:off x="3050" y="1962"/>
              <a:ext cx="21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54" name="Line 30">
              <a:extLst>
                <a:ext uri="{FF2B5EF4-FFF2-40B4-BE49-F238E27FC236}">
                  <a16:creationId xmlns:a16="http://schemas.microsoft.com/office/drawing/2014/main" id="{9A20AD88-3552-4C13-BBFA-B30776F26EAD}"/>
                </a:ext>
              </a:extLst>
            </p:cNvPr>
            <p:cNvSpPr>
              <a:spLocks noChangeShapeType="1"/>
            </p:cNvSpPr>
            <p:nvPr/>
          </p:nvSpPr>
          <p:spPr bwMode="auto">
            <a:xfrm>
              <a:off x="4638" y="1962"/>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55" name="Text Box 31">
              <a:extLst>
                <a:ext uri="{FF2B5EF4-FFF2-40B4-BE49-F238E27FC236}">
                  <a16:creationId xmlns:a16="http://schemas.microsoft.com/office/drawing/2014/main" id="{EF1BB4A7-382E-4952-9B8C-91B8C0A95DA5}"/>
                </a:ext>
              </a:extLst>
            </p:cNvPr>
            <p:cNvSpPr txBox="1">
              <a:spLocks noChangeArrowheads="1"/>
            </p:cNvSpPr>
            <p:nvPr/>
          </p:nvSpPr>
          <p:spPr bwMode="auto">
            <a:xfrm>
              <a:off x="4779" y="1934"/>
              <a:ext cx="25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latin typeface="Arial" panose="020B0604020202020204" pitchFamily="34" charset="0"/>
                </a:rPr>
                <a:t>c</a:t>
              </a:r>
            </a:p>
          </p:txBody>
        </p:sp>
        <p:sp>
          <p:nvSpPr>
            <p:cNvPr id="615456" name="Text Box 32">
              <a:extLst>
                <a:ext uri="{FF2B5EF4-FFF2-40B4-BE49-F238E27FC236}">
                  <a16:creationId xmlns:a16="http://schemas.microsoft.com/office/drawing/2014/main" id="{6B8360F0-B2C4-4084-82D3-6B715944D5EE}"/>
                </a:ext>
              </a:extLst>
            </p:cNvPr>
            <p:cNvSpPr txBox="1">
              <a:spLocks noChangeArrowheads="1"/>
            </p:cNvSpPr>
            <p:nvPr/>
          </p:nvSpPr>
          <p:spPr bwMode="auto">
            <a:xfrm>
              <a:off x="5176" y="3011"/>
              <a:ext cx="36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latin typeface="Arial" panose="020B0604020202020204" pitchFamily="34" charset="0"/>
                  <a:ea typeface="宋体" panose="02010600030101010101" pitchFamily="2" charset="-122"/>
                </a:rPr>
                <a:t>500</a:t>
              </a:r>
            </a:p>
          </p:txBody>
        </p:sp>
        <p:sp>
          <p:nvSpPr>
            <p:cNvPr id="615457" name="Text Box 33">
              <a:extLst>
                <a:ext uri="{FF2B5EF4-FFF2-40B4-BE49-F238E27FC236}">
                  <a16:creationId xmlns:a16="http://schemas.microsoft.com/office/drawing/2014/main" id="{BC922942-7619-43A2-A58B-6BF208637E14}"/>
                </a:ext>
              </a:extLst>
            </p:cNvPr>
            <p:cNvSpPr txBox="1">
              <a:spLocks noChangeArrowheads="1"/>
            </p:cNvSpPr>
            <p:nvPr/>
          </p:nvSpPr>
          <p:spPr bwMode="auto">
            <a:xfrm>
              <a:off x="5176" y="2755"/>
              <a:ext cx="36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latin typeface="Arial" panose="020B0604020202020204" pitchFamily="34" charset="0"/>
                  <a:ea typeface="宋体" panose="02010600030101010101" pitchFamily="2" charset="-122"/>
                </a:rPr>
                <a:t>504</a:t>
              </a:r>
            </a:p>
          </p:txBody>
        </p:sp>
        <p:sp>
          <p:nvSpPr>
            <p:cNvPr id="615458" name="Text Box 34">
              <a:extLst>
                <a:ext uri="{FF2B5EF4-FFF2-40B4-BE49-F238E27FC236}">
                  <a16:creationId xmlns:a16="http://schemas.microsoft.com/office/drawing/2014/main" id="{061881BD-026C-4DA6-9B81-2BC4649D1ED4}"/>
                </a:ext>
              </a:extLst>
            </p:cNvPr>
            <p:cNvSpPr txBox="1">
              <a:spLocks noChangeArrowheads="1"/>
            </p:cNvSpPr>
            <p:nvPr/>
          </p:nvSpPr>
          <p:spPr bwMode="auto">
            <a:xfrm>
              <a:off x="5176" y="2213"/>
              <a:ext cx="36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latin typeface="Arial" panose="020B0604020202020204" pitchFamily="34" charset="0"/>
                  <a:ea typeface="宋体" panose="02010600030101010101" pitchFamily="2" charset="-122"/>
                </a:rPr>
                <a:t>532</a:t>
              </a:r>
            </a:p>
          </p:txBody>
        </p:sp>
        <p:sp>
          <p:nvSpPr>
            <p:cNvPr id="615459" name="Text Box 35">
              <a:extLst>
                <a:ext uri="{FF2B5EF4-FFF2-40B4-BE49-F238E27FC236}">
                  <a16:creationId xmlns:a16="http://schemas.microsoft.com/office/drawing/2014/main" id="{17C47479-F6F5-41FC-88DD-339645A7F419}"/>
                </a:ext>
              </a:extLst>
            </p:cNvPr>
            <p:cNvSpPr txBox="1">
              <a:spLocks noChangeArrowheads="1"/>
            </p:cNvSpPr>
            <p:nvPr/>
          </p:nvSpPr>
          <p:spPr bwMode="auto">
            <a:xfrm>
              <a:off x="5176" y="1962"/>
              <a:ext cx="36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latin typeface="Arial" panose="020B0604020202020204" pitchFamily="34" charset="0"/>
                  <a:ea typeface="宋体" panose="02010600030101010101" pitchFamily="2" charset="-122"/>
                </a:rPr>
                <a:t>536</a:t>
              </a:r>
            </a:p>
          </p:txBody>
        </p:sp>
        <p:sp>
          <p:nvSpPr>
            <p:cNvPr id="615460" name="Line 36">
              <a:extLst>
                <a:ext uri="{FF2B5EF4-FFF2-40B4-BE49-F238E27FC236}">
                  <a16:creationId xmlns:a16="http://schemas.microsoft.com/office/drawing/2014/main" id="{070F6C05-44EA-45C0-935A-B7AD408BFABD}"/>
                </a:ext>
              </a:extLst>
            </p:cNvPr>
            <p:cNvSpPr>
              <a:spLocks noChangeShapeType="1"/>
            </p:cNvSpPr>
            <p:nvPr/>
          </p:nvSpPr>
          <p:spPr bwMode="auto">
            <a:xfrm flipV="1">
              <a:off x="3050" y="1735"/>
              <a:ext cx="21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61" name="Line 37">
              <a:extLst>
                <a:ext uri="{FF2B5EF4-FFF2-40B4-BE49-F238E27FC236}">
                  <a16:creationId xmlns:a16="http://schemas.microsoft.com/office/drawing/2014/main" id="{947C3775-D911-4030-A2BF-6261BB058F55}"/>
                </a:ext>
              </a:extLst>
            </p:cNvPr>
            <p:cNvSpPr>
              <a:spLocks noChangeShapeType="1"/>
            </p:cNvSpPr>
            <p:nvPr/>
          </p:nvSpPr>
          <p:spPr bwMode="auto">
            <a:xfrm flipV="1">
              <a:off x="3050" y="1367"/>
              <a:ext cx="21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62" name="Text Box 38">
              <a:extLst>
                <a:ext uri="{FF2B5EF4-FFF2-40B4-BE49-F238E27FC236}">
                  <a16:creationId xmlns:a16="http://schemas.microsoft.com/office/drawing/2014/main" id="{1051ACDE-806B-4F34-8B13-EB6BDF0EFF80}"/>
                </a:ext>
              </a:extLst>
            </p:cNvPr>
            <p:cNvSpPr txBox="1">
              <a:spLocks noChangeArrowheads="1"/>
            </p:cNvSpPr>
            <p:nvPr/>
          </p:nvSpPr>
          <p:spPr bwMode="auto">
            <a:xfrm>
              <a:off x="5176" y="1537"/>
              <a:ext cx="36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latin typeface="Arial" panose="020B0604020202020204" pitchFamily="34" charset="0"/>
                  <a:ea typeface="宋体" panose="02010600030101010101" pitchFamily="2" charset="-122"/>
                </a:rPr>
                <a:t>544</a:t>
              </a:r>
            </a:p>
          </p:txBody>
        </p:sp>
        <p:sp>
          <p:nvSpPr>
            <p:cNvPr id="615463" name="Line 39">
              <a:extLst>
                <a:ext uri="{FF2B5EF4-FFF2-40B4-BE49-F238E27FC236}">
                  <a16:creationId xmlns:a16="http://schemas.microsoft.com/office/drawing/2014/main" id="{79620A0A-C4CD-4C94-9114-206FF8E2F4E7}"/>
                </a:ext>
              </a:extLst>
            </p:cNvPr>
            <p:cNvSpPr>
              <a:spLocks noChangeShapeType="1"/>
            </p:cNvSpPr>
            <p:nvPr/>
          </p:nvSpPr>
          <p:spPr bwMode="auto">
            <a:xfrm flipV="1">
              <a:off x="3050" y="998"/>
              <a:ext cx="21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64" name="Line 40">
              <a:extLst>
                <a:ext uri="{FF2B5EF4-FFF2-40B4-BE49-F238E27FC236}">
                  <a16:creationId xmlns:a16="http://schemas.microsoft.com/office/drawing/2014/main" id="{E54506E1-1A89-408E-BD58-4754309F711F}"/>
                </a:ext>
              </a:extLst>
            </p:cNvPr>
            <p:cNvSpPr>
              <a:spLocks noChangeShapeType="1"/>
            </p:cNvSpPr>
            <p:nvPr/>
          </p:nvSpPr>
          <p:spPr bwMode="auto">
            <a:xfrm>
              <a:off x="4071" y="4031"/>
              <a:ext cx="0" cy="17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65" name="Line 41">
              <a:extLst>
                <a:ext uri="{FF2B5EF4-FFF2-40B4-BE49-F238E27FC236}">
                  <a16:creationId xmlns:a16="http://schemas.microsoft.com/office/drawing/2014/main" id="{78512D78-8292-4402-A453-C834E2EBBDDA}"/>
                </a:ext>
              </a:extLst>
            </p:cNvPr>
            <p:cNvSpPr>
              <a:spLocks noChangeShapeType="1"/>
            </p:cNvSpPr>
            <p:nvPr/>
          </p:nvSpPr>
          <p:spPr bwMode="auto">
            <a:xfrm>
              <a:off x="3050" y="1565"/>
              <a:ext cx="21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66" name="Text Box 42">
              <a:extLst>
                <a:ext uri="{FF2B5EF4-FFF2-40B4-BE49-F238E27FC236}">
                  <a16:creationId xmlns:a16="http://schemas.microsoft.com/office/drawing/2014/main" id="{08514491-4D59-4136-89FD-F67842EA0168}"/>
                </a:ext>
              </a:extLst>
            </p:cNvPr>
            <p:cNvSpPr txBox="1">
              <a:spLocks noChangeArrowheads="1"/>
            </p:cNvSpPr>
            <p:nvPr/>
          </p:nvSpPr>
          <p:spPr bwMode="auto">
            <a:xfrm>
              <a:off x="3986" y="1423"/>
              <a:ext cx="311"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eaLnBrk="1" hangingPunct="1">
                <a:spcBef>
                  <a:spcPct val="50000"/>
                </a:spcBef>
              </a:pPr>
              <a:r>
                <a:rPr lang="en-US" altLang="zh-CN" sz="2000">
                  <a:latin typeface="Arial" panose="020B0604020202020204" pitchFamily="34" charset="0"/>
                </a:rPr>
                <a:t>d[0]</a:t>
              </a:r>
            </a:p>
          </p:txBody>
        </p:sp>
        <p:sp>
          <p:nvSpPr>
            <p:cNvPr id="615467" name="Text Box 43">
              <a:extLst>
                <a:ext uri="{FF2B5EF4-FFF2-40B4-BE49-F238E27FC236}">
                  <a16:creationId xmlns:a16="http://schemas.microsoft.com/office/drawing/2014/main" id="{61E2428E-48F7-4170-9C5C-7AA5F91C0018}"/>
                </a:ext>
              </a:extLst>
            </p:cNvPr>
            <p:cNvSpPr txBox="1">
              <a:spLocks noChangeArrowheads="1"/>
            </p:cNvSpPr>
            <p:nvPr/>
          </p:nvSpPr>
          <p:spPr bwMode="auto">
            <a:xfrm>
              <a:off x="4042" y="828"/>
              <a:ext cx="311"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eaLnBrk="1" hangingPunct="1">
                <a:spcBef>
                  <a:spcPct val="50000"/>
                </a:spcBef>
              </a:pPr>
              <a:r>
                <a:rPr lang="en-US" altLang="zh-CN" sz="2000">
                  <a:latin typeface="Arial" panose="020B0604020202020204" pitchFamily="34" charset="0"/>
                </a:rPr>
                <a:t>d[9]</a:t>
              </a:r>
            </a:p>
          </p:txBody>
        </p:sp>
        <p:sp>
          <p:nvSpPr>
            <p:cNvPr id="615468" name="Line 44">
              <a:extLst>
                <a:ext uri="{FF2B5EF4-FFF2-40B4-BE49-F238E27FC236}">
                  <a16:creationId xmlns:a16="http://schemas.microsoft.com/office/drawing/2014/main" id="{1D38122A-4B9C-404F-9182-5488016E7E67}"/>
                </a:ext>
              </a:extLst>
            </p:cNvPr>
            <p:cNvSpPr>
              <a:spLocks noChangeShapeType="1"/>
            </p:cNvSpPr>
            <p:nvPr/>
          </p:nvSpPr>
          <p:spPr bwMode="auto">
            <a:xfrm flipV="1">
              <a:off x="3050" y="1140"/>
              <a:ext cx="21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69" name="Line 45">
              <a:extLst>
                <a:ext uri="{FF2B5EF4-FFF2-40B4-BE49-F238E27FC236}">
                  <a16:creationId xmlns:a16="http://schemas.microsoft.com/office/drawing/2014/main" id="{68C05DEF-6E4E-4AE9-B1D6-ACF7001F61FF}"/>
                </a:ext>
              </a:extLst>
            </p:cNvPr>
            <p:cNvSpPr>
              <a:spLocks noChangeShapeType="1"/>
            </p:cNvSpPr>
            <p:nvPr/>
          </p:nvSpPr>
          <p:spPr bwMode="auto">
            <a:xfrm>
              <a:off x="4127" y="1168"/>
              <a:ext cx="0" cy="17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70" name="Line 46">
              <a:extLst>
                <a:ext uri="{FF2B5EF4-FFF2-40B4-BE49-F238E27FC236}">
                  <a16:creationId xmlns:a16="http://schemas.microsoft.com/office/drawing/2014/main" id="{363AF787-8425-4E34-BC1D-5057883FF398}"/>
                </a:ext>
              </a:extLst>
            </p:cNvPr>
            <p:cNvSpPr>
              <a:spLocks noChangeShapeType="1"/>
            </p:cNvSpPr>
            <p:nvPr/>
          </p:nvSpPr>
          <p:spPr bwMode="auto">
            <a:xfrm flipV="1">
              <a:off x="3050" y="828"/>
              <a:ext cx="21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71" name="Text Box 47">
              <a:extLst>
                <a:ext uri="{FF2B5EF4-FFF2-40B4-BE49-F238E27FC236}">
                  <a16:creationId xmlns:a16="http://schemas.microsoft.com/office/drawing/2014/main" id="{B6CB69FB-4283-49A2-AC66-DE97745E7344}"/>
                </a:ext>
              </a:extLst>
            </p:cNvPr>
            <p:cNvSpPr txBox="1">
              <a:spLocks noChangeArrowheads="1"/>
            </p:cNvSpPr>
            <p:nvPr/>
          </p:nvSpPr>
          <p:spPr bwMode="auto">
            <a:xfrm>
              <a:off x="5176" y="941"/>
              <a:ext cx="36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latin typeface="Arial" panose="020B0604020202020204" pitchFamily="34" charset="0"/>
                  <a:ea typeface="宋体" panose="02010600030101010101" pitchFamily="2" charset="-122"/>
                </a:rPr>
                <a:t>616</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5427">
                                            <p:txEl>
                                              <p:pRg st="0" end="0"/>
                                            </p:txEl>
                                          </p:spTgt>
                                        </p:tgtEl>
                                        <p:attrNameLst>
                                          <p:attrName>style.visibility</p:attrName>
                                        </p:attrNameLst>
                                      </p:cBhvr>
                                      <p:to>
                                        <p:strVal val="visible"/>
                                      </p:to>
                                    </p:set>
                                    <p:animEffect transition="in" filter="blinds(horizontal)">
                                      <p:cBhvr>
                                        <p:cTn id="7" dur="500"/>
                                        <p:tgtEl>
                                          <p:spTgt spid="6154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5427">
                                            <p:txEl>
                                              <p:pRg st="1" end="1"/>
                                            </p:txEl>
                                          </p:spTgt>
                                        </p:tgtEl>
                                        <p:attrNameLst>
                                          <p:attrName>style.visibility</p:attrName>
                                        </p:attrNameLst>
                                      </p:cBhvr>
                                      <p:to>
                                        <p:strVal val="visible"/>
                                      </p:to>
                                    </p:set>
                                    <p:animEffect transition="in" filter="blinds(horizontal)">
                                      <p:cBhvr>
                                        <p:cTn id="12" dur="500"/>
                                        <p:tgtEl>
                                          <p:spTgt spid="6154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5427">
                                            <p:txEl>
                                              <p:pRg st="2" end="2"/>
                                            </p:txEl>
                                          </p:spTgt>
                                        </p:tgtEl>
                                        <p:attrNameLst>
                                          <p:attrName>style.visibility</p:attrName>
                                        </p:attrNameLst>
                                      </p:cBhvr>
                                      <p:to>
                                        <p:strVal val="visible"/>
                                      </p:to>
                                    </p:set>
                                    <p:animEffect transition="in" filter="blinds(horizontal)">
                                      <p:cBhvr>
                                        <p:cTn id="17" dur="500"/>
                                        <p:tgtEl>
                                          <p:spTgt spid="6154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5427">
                                            <p:txEl>
                                              <p:pRg st="3" end="3"/>
                                            </p:txEl>
                                          </p:spTgt>
                                        </p:tgtEl>
                                        <p:attrNameLst>
                                          <p:attrName>style.visibility</p:attrName>
                                        </p:attrNameLst>
                                      </p:cBhvr>
                                      <p:to>
                                        <p:strVal val="visible"/>
                                      </p:to>
                                    </p:set>
                                    <p:animEffect transition="in" filter="blinds(horizontal)">
                                      <p:cBhvr>
                                        <p:cTn id="22" dur="500"/>
                                        <p:tgtEl>
                                          <p:spTgt spid="6154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15427">
                                            <p:txEl>
                                              <p:pRg st="4" end="4"/>
                                            </p:txEl>
                                          </p:spTgt>
                                        </p:tgtEl>
                                        <p:attrNameLst>
                                          <p:attrName>style.visibility</p:attrName>
                                        </p:attrNameLst>
                                      </p:cBhvr>
                                      <p:to>
                                        <p:strVal val="visible"/>
                                      </p:to>
                                    </p:set>
                                    <p:animEffect transition="in" filter="blinds(horizontal)">
                                      <p:cBhvr>
                                        <p:cTn id="27" dur="500"/>
                                        <p:tgtEl>
                                          <p:spTgt spid="61542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15429"/>
                                        </p:tgtEl>
                                        <p:attrNameLst>
                                          <p:attrName>style.visibility</p:attrName>
                                        </p:attrNameLst>
                                      </p:cBhvr>
                                      <p:to>
                                        <p:strVal val="visible"/>
                                      </p:to>
                                    </p:set>
                                    <p:animEffect transition="in" filter="blinds(horizontal)">
                                      <p:cBhvr>
                                        <p:cTn id="32" dur="500"/>
                                        <p:tgtEl>
                                          <p:spTgt spid="6154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15428">
                                            <p:txEl>
                                              <p:pRg st="0" end="0"/>
                                            </p:txEl>
                                          </p:spTgt>
                                        </p:tgtEl>
                                        <p:attrNameLst>
                                          <p:attrName>style.visibility</p:attrName>
                                        </p:attrNameLst>
                                      </p:cBhvr>
                                      <p:to>
                                        <p:strVal val="visible"/>
                                      </p:to>
                                    </p:set>
                                    <p:animEffect transition="in" filter="blinds(horizontal)">
                                      <p:cBhvr>
                                        <p:cTn id="37" dur="500"/>
                                        <p:tgtEl>
                                          <p:spTgt spid="615428">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15428">
                                            <p:txEl>
                                              <p:pRg st="1" end="1"/>
                                            </p:txEl>
                                          </p:spTgt>
                                        </p:tgtEl>
                                        <p:attrNameLst>
                                          <p:attrName>style.visibility</p:attrName>
                                        </p:attrNameLst>
                                      </p:cBhvr>
                                      <p:to>
                                        <p:strVal val="visible"/>
                                      </p:to>
                                    </p:set>
                                    <p:animEffect transition="in" filter="blinds(horizontal)">
                                      <p:cBhvr>
                                        <p:cTn id="42" dur="500"/>
                                        <p:tgtEl>
                                          <p:spTgt spid="615428">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615428">
                                            <p:txEl>
                                              <p:pRg st="2" end="2"/>
                                            </p:txEl>
                                          </p:spTgt>
                                        </p:tgtEl>
                                        <p:attrNameLst>
                                          <p:attrName>style.visibility</p:attrName>
                                        </p:attrNameLst>
                                      </p:cBhvr>
                                      <p:to>
                                        <p:strVal val="visible"/>
                                      </p:to>
                                    </p:set>
                                    <p:animEffect transition="in" filter="blinds(horizontal)">
                                      <p:cBhvr>
                                        <p:cTn id="47" dur="500"/>
                                        <p:tgtEl>
                                          <p:spTgt spid="615428">
                                            <p:txEl>
                                              <p:pRg st="2" end="2"/>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615428">
                                            <p:txEl>
                                              <p:pRg st="3" end="3"/>
                                            </p:txEl>
                                          </p:spTgt>
                                        </p:tgtEl>
                                        <p:attrNameLst>
                                          <p:attrName>style.visibility</p:attrName>
                                        </p:attrNameLst>
                                      </p:cBhvr>
                                      <p:to>
                                        <p:strVal val="visible"/>
                                      </p:to>
                                    </p:set>
                                    <p:animEffect transition="in" filter="blinds(horizontal)">
                                      <p:cBhvr>
                                        <p:cTn id="52" dur="500"/>
                                        <p:tgtEl>
                                          <p:spTgt spid="615428">
                                            <p:txEl>
                                              <p:pRg st="3" end="3"/>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615428">
                                            <p:txEl>
                                              <p:pRg st="4" end="4"/>
                                            </p:txEl>
                                          </p:spTgt>
                                        </p:tgtEl>
                                        <p:attrNameLst>
                                          <p:attrName>style.visibility</p:attrName>
                                        </p:attrNameLst>
                                      </p:cBhvr>
                                      <p:to>
                                        <p:strVal val="visible"/>
                                      </p:to>
                                    </p:set>
                                    <p:animEffect transition="in" filter="blinds(horizontal)">
                                      <p:cBhvr>
                                        <p:cTn id="57" dur="500"/>
                                        <p:tgtEl>
                                          <p:spTgt spid="615428">
                                            <p:txEl>
                                              <p:pRg st="4" end="4"/>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615428">
                                            <p:txEl>
                                              <p:pRg st="5" end="5"/>
                                            </p:txEl>
                                          </p:spTgt>
                                        </p:tgtEl>
                                        <p:attrNameLst>
                                          <p:attrName>style.visibility</p:attrName>
                                        </p:attrNameLst>
                                      </p:cBhvr>
                                      <p:to>
                                        <p:strVal val="visible"/>
                                      </p:to>
                                    </p:set>
                                    <p:animEffect transition="in" filter="blinds(horizontal)">
                                      <p:cBhvr>
                                        <p:cTn id="62" dur="500"/>
                                        <p:tgtEl>
                                          <p:spTgt spid="615428">
                                            <p:txEl>
                                              <p:pRg st="5" end="5"/>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615428">
                                            <p:txEl>
                                              <p:pRg st="6" end="6"/>
                                            </p:txEl>
                                          </p:spTgt>
                                        </p:tgtEl>
                                        <p:attrNameLst>
                                          <p:attrName>style.visibility</p:attrName>
                                        </p:attrNameLst>
                                      </p:cBhvr>
                                      <p:to>
                                        <p:strVal val="visible"/>
                                      </p:to>
                                    </p:set>
                                    <p:animEffect transition="in" filter="blinds(horizontal)">
                                      <p:cBhvr>
                                        <p:cTn id="67" dur="500"/>
                                        <p:tgtEl>
                                          <p:spTgt spid="615428">
                                            <p:txEl>
                                              <p:pRg st="6" end="6"/>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615428">
                                            <p:txEl>
                                              <p:pRg st="7" end="7"/>
                                            </p:txEl>
                                          </p:spTgt>
                                        </p:tgtEl>
                                        <p:attrNameLst>
                                          <p:attrName>style.visibility</p:attrName>
                                        </p:attrNameLst>
                                      </p:cBhvr>
                                      <p:to>
                                        <p:strVal val="visible"/>
                                      </p:to>
                                    </p:set>
                                    <p:animEffect transition="in" filter="blinds(horizontal)">
                                      <p:cBhvr>
                                        <p:cTn id="72" dur="500"/>
                                        <p:tgtEl>
                                          <p:spTgt spid="615428">
                                            <p:txEl>
                                              <p:pRg st="7" end="7"/>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615428">
                                            <p:txEl>
                                              <p:pRg st="8" end="8"/>
                                            </p:txEl>
                                          </p:spTgt>
                                        </p:tgtEl>
                                        <p:attrNameLst>
                                          <p:attrName>style.visibility</p:attrName>
                                        </p:attrNameLst>
                                      </p:cBhvr>
                                      <p:to>
                                        <p:strVal val="visible"/>
                                      </p:to>
                                    </p:set>
                                    <p:animEffect transition="in" filter="blinds(horizontal)">
                                      <p:cBhvr>
                                        <p:cTn id="77" dur="500"/>
                                        <p:tgtEl>
                                          <p:spTgt spid="61542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2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a:extLst>
              <a:ext uri="{FF2B5EF4-FFF2-40B4-BE49-F238E27FC236}">
                <a16:creationId xmlns:a16="http://schemas.microsoft.com/office/drawing/2014/main" id="{48C8320D-4AD1-4954-A650-AFDF8C91E15E}"/>
              </a:ext>
            </a:extLst>
          </p:cNvPr>
          <p:cNvSpPr>
            <a:spLocks noGrp="1" noChangeArrowheads="1"/>
          </p:cNvSpPr>
          <p:nvPr>
            <p:ph type="title"/>
          </p:nvPr>
        </p:nvSpPr>
        <p:spPr>
          <a:xfrm>
            <a:off x="457200" y="98425"/>
            <a:ext cx="8229600" cy="561975"/>
          </a:xfrm>
        </p:spPr>
        <p:txBody>
          <a:bodyPr/>
          <a:lstStyle/>
          <a:p>
            <a:r>
              <a:rPr lang="zh-CN" altLang="en-US" sz="3600"/>
              <a:t>存储器操作数的寻址方式</a:t>
            </a:r>
          </a:p>
        </p:txBody>
      </p:sp>
      <p:sp>
        <p:nvSpPr>
          <p:cNvPr id="617475" name="Rectangle 3">
            <a:extLst>
              <a:ext uri="{FF2B5EF4-FFF2-40B4-BE49-F238E27FC236}">
                <a16:creationId xmlns:a16="http://schemas.microsoft.com/office/drawing/2014/main" id="{A206AF08-3865-494F-8421-0341B21C061E}"/>
              </a:ext>
            </a:extLst>
          </p:cNvPr>
          <p:cNvSpPr>
            <a:spLocks noGrp="1" noChangeArrowheads="1"/>
          </p:cNvSpPr>
          <p:nvPr>
            <p:ph type="body" idx="1"/>
          </p:nvPr>
        </p:nvSpPr>
        <p:spPr>
          <a:xfrm>
            <a:off x="296863" y="2619375"/>
            <a:ext cx="4095750" cy="2565400"/>
          </a:xfrm>
        </p:spPr>
        <p:txBody>
          <a:bodyPr/>
          <a:lstStyle/>
          <a:p>
            <a:pPr>
              <a:buFontTx/>
              <a:buNone/>
            </a:pPr>
            <a:r>
              <a:rPr lang="zh-CN" altLang="en-US" sz="2000">
                <a:solidFill>
                  <a:srgbClr val="CC3300"/>
                </a:solidFill>
                <a:latin typeface="微软雅黑" panose="020B0503020204020204" pitchFamily="34" charset="-122"/>
                <a:ea typeface="微软雅黑" panose="020B0503020204020204" pitchFamily="34" charset="-122"/>
              </a:rPr>
              <a:t>各变量应采用什么寻址方式？</a:t>
            </a:r>
          </a:p>
          <a:p>
            <a:pPr>
              <a:buFontTx/>
              <a:buNone/>
            </a:pPr>
            <a:r>
              <a:rPr lang="en-US" altLang="zh-CN" sz="2000">
                <a:solidFill>
                  <a:srgbClr val="3333CC"/>
                </a:solidFill>
                <a:latin typeface="微软雅黑" panose="020B0503020204020204" pitchFamily="34" charset="-122"/>
                <a:ea typeface="微软雅黑" panose="020B0503020204020204" pitchFamily="34" charset="-122"/>
              </a:rPr>
              <a:t>x</a:t>
            </a:r>
            <a:r>
              <a:rPr lang="zh-CN" altLang="en-US" sz="2000">
                <a:solidFill>
                  <a:srgbClr val="3333CC"/>
                </a:solidFill>
                <a:latin typeface="微软雅黑" panose="020B0503020204020204" pitchFamily="34" charset="-122"/>
                <a:ea typeface="微软雅黑" panose="020B0503020204020204" pitchFamily="34" charset="-122"/>
              </a:rPr>
              <a:t>、</a:t>
            </a:r>
            <a:r>
              <a:rPr lang="en-US" altLang="zh-CN" sz="2000">
                <a:solidFill>
                  <a:srgbClr val="3333CC"/>
                </a:solidFill>
                <a:latin typeface="微软雅黑" panose="020B0503020204020204" pitchFamily="34" charset="-122"/>
                <a:ea typeface="微软雅黑" panose="020B0503020204020204" pitchFamily="34" charset="-122"/>
              </a:rPr>
              <a:t>c</a:t>
            </a:r>
            <a:r>
              <a:rPr lang="zh-CN" altLang="en-US" sz="2000">
                <a:solidFill>
                  <a:srgbClr val="3333CC"/>
                </a:solidFill>
                <a:latin typeface="微软雅黑" panose="020B0503020204020204" pitchFamily="34" charset="-122"/>
                <a:ea typeface="微软雅黑" panose="020B0503020204020204" pitchFamily="34" charset="-122"/>
              </a:rPr>
              <a:t>：位移 </a:t>
            </a:r>
            <a:r>
              <a:rPr lang="en-US" altLang="zh-CN" sz="2000">
                <a:solidFill>
                  <a:srgbClr val="3333CC"/>
                </a:solidFill>
                <a:latin typeface="微软雅黑" panose="020B0503020204020204" pitchFamily="34" charset="-122"/>
                <a:ea typeface="微软雅黑" panose="020B0503020204020204" pitchFamily="34" charset="-122"/>
              </a:rPr>
              <a:t>/ </a:t>
            </a:r>
            <a:r>
              <a:rPr lang="zh-CN" altLang="en-US" sz="2000">
                <a:solidFill>
                  <a:srgbClr val="3333CC"/>
                </a:solidFill>
                <a:latin typeface="微软雅黑" panose="020B0503020204020204" pitchFamily="34" charset="-122"/>
                <a:ea typeface="微软雅黑" panose="020B0503020204020204" pitchFamily="34" charset="-122"/>
              </a:rPr>
              <a:t>基址</a:t>
            </a:r>
          </a:p>
          <a:p>
            <a:pPr>
              <a:buFontTx/>
              <a:buNone/>
            </a:pPr>
            <a:r>
              <a:rPr lang="en-US" altLang="zh-CN" sz="2000">
                <a:solidFill>
                  <a:srgbClr val="3333CC"/>
                </a:solidFill>
                <a:latin typeface="微软雅黑" panose="020B0503020204020204" pitchFamily="34" charset="-122"/>
                <a:ea typeface="微软雅黑" panose="020B0503020204020204" pitchFamily="34" charset="-122"/>
              </a:rPr>
              <a:t>a[i]</a:t>
            </a:r>
            <a:r>
              <a:rPr lang="zh-CN" altLang="en-US" sz="2000">
                <a:solidFill>
                  <a:srgbClr val="3333CC"/>
                </a:solidFill>
                <a:latin typeface="微软雅黑" panose="020B0503020204020204" pitchFamily="34" charset="-122"/>
                <a:ea typeface="微软雅黑" panose="020B0503020204020204" pitchFamily="34" charset="-122"/>
              </a:rPr>
              <a:t>：</a:t>
            </a:r>
            <a:r>
              <a:rPr lang="en-US" altLang="zh-CN" sz="2000">
                <a:solidFill>
                  <a:srgbClr val="008000"/>
                </a:solidFill>
                <a:latin typeface="微软雅黑" panose="020B0503020204020204" pitchFamily="34" charset="-122"/>
                <a:ea typeface="微软雅黑" panose="020B0503020204020204" pitchFamily="34" charset="-122"/>
              </a:rPr>
              <a:t>104</a:t>
            </a:r>
            <a:r>
              <a:rPr lang="en-US" altLang="zh-CN" sz="2000">
                <a:latin typeface="微软雅黑" panose="020B0503020204020204" pitchFamily="34" charset="-122"/>
                <a:ea typeface="微软雅黑" panose="020B0503020204020204" pitchFamily="34" charset="-122"/>
              </a:rPr>
              <a:t>+i×</a:t>
            </a:r>
            <a:r>
              <a:rPr lang="en-US" altLang="zh-CN" sz="2000">
                <a:solidFill>
                  <a:srgbClr val="FF3300"/>
                </a:solidFill>
                <a:latin typeface="微软雅黑" panose="020B0503020204020204" pitchFamily="34" charset="-122"/>
                <a:ea typeface="微软雅黑" panose="020B0503020204020204" pitchFamily="34" charset="-122"/>
              </a:rPr>
              <a:t>4</a:t>
            </a:r>
            <a:r>
              <a:rPr lang="zh-CN" altLang="en-US" sz="2000">
                <a:solidFill>
                  <a:srgbClr val="FF3300"/>
                </a:solidFill>
                <a:latin typeface="微软雅黑" panose="020B0503020204020204" pitchFamily="34" charset="-122"/>
                <a:ea typeface="微软雅黑" panose="020B0503020204020204" pitchFamily="34" charset="-122"/>
              </a:rPr>
              <a:t>，比例变址</a:t>
            </a:r>
            <a:r>
              <a:rPr lang="en-US" altLang="zh-CN" sz="2000">
                <a:solidFill>
                  <a:srgbClr val="3333CC"/>
                </a:solidFill>
                <a:latin typeface="微软雅黑" panose="020B0503020204020204" pitchFamily="34" charset="-122"/>
                <a:ea typeface="微软雅黑" panose="020B0503020204020204" pitchFamily="34" charset="-122"/>
              </a:rPr>
              <a:t>+</a:t>
            </a:r>
            <a:r>
              <a:rPr lang="zh-CN" altLang="en-US" sz="2000">
                <a:solidFill>
                  <a:srgbClr val="008000"/>
                </a:solidFill>
                <a:latin typeface="微软雅黑" panose="020B0503020204020204" pitchFamily="34" charset="-122"/>
                <a:ea typeface="微软雅黑" panose="020B0503020204020204" pitchFamily="34" charset="-122"/>
              </a:rPr>
              <a:t>位移</a:t>
            </a:r>
          </a:p>
          <a:p>
            <a:pPr>
              <a:buFontTx/>
              <a:buNone/>
            </a:pPr>
            <a:r>
              <a:rPr lang="en-US" altLang="zh-CN" sz="2000">
                <a:solidFill>
                  <a:srgbClr val="3333CC"/>
                </a:solidFill>
                <a:latin typeface="微软雅黑" panose="020B0503020204020204" pitchFamily="34" charset="-122"/>
                <a:ea typeface="微软雅黑" panose="020B0503020204020204" pitchFamily="34" charset="-122"/>
              </a:rPr>
              <a:t>d[i]</a:t>
            </a:r>
            <a:r>
              <a:rPr lang="zh-CN" altLang="en-US" sz="2000">
                <a:solidFill>
                  <a:srgbClr val="3333CC"/>
                </a:solidFill>
                <a:latin typeface="微软雅黑" panose="020B0503020204020204" pitchFamily="34" charset="-122"/>
                <a:ea typeface="微软雅黑" panose="020B0503020204020204" pitchFamily="34" charset="-122"/>
              </a:rPr>
              <a:t>：</a:t>
            </a:r>
            <a:r>
              <a:rPr lang="en-US" altLang="zh-CN" sz="2000">
                <a:solidFill>
                  <a:srgbClr val="008000"/>
                </a:solidFill>
                <a:latin typeface="微软雅黑" panose="020B0503020204020204" pitchFamily="34" charset="-122"/>
                <a:ea typeface="微软雅黑" panose="020B0503020204020204" pitchFamily="34" charset="-122"/>
              </a:rPr>
              <a:t>544</a:t>
            </a:r>
            <a:r>
              <a:rPr lang="en-US" altLang="zh-CN" sz="2000">
                <a:latin typeface="微软雅黑" panose="020B0503020204020204" pitchFamily="34" charset="-122"/>
                <a:ea typeface="微软雅黑" panose="020B0503020204020204" pitchFamily="34" charset="-122"/>
              </a:rPr>
              <a:t>+i×</a:t>
            </a:r>
            <a:r>
              <a:rPr lang="en-US" altLang="zh-CN" sz="2000">
                <a:solidFill>
                  <a:srgbClr val="FF3300"/>
                </a:solidFill>
                <a:latin typeface="微软雅黑" panose="020B0503020204020204" pitchFamily="34" charset="-122"/>
                <a:ea typeface="微软雅黑" panose="020B0503020204020204" pitchFamily="34" charset="-122"/>
              </a:rPr>
              <a:t>8</a:t>
            </a:r>
            <a:r>
              <a:rPr lang="zh-CN" altLang="en-US" sz="2000">
                <a:solidFill>
                  <a:srgbClr val="FF3300"/>
                </a:solidFill>
                <a:latin typeface="微软雅黑" panose="020B0503020204020204" pitchFamily="34" charset="-122"/>
                <a:ea typeface="微软雅黑" panose="020B0503020204020204" pitchFamily="34" charset="-122"/>
              </a:rPr>
              <a:t>，比例变址</a:t>
            </a:r>
            <a:r>
              <a:rPr lang="en-US" altLang="zh-CN" sz="2000">
                <a:solidFill>
                  <a:srgbClr val="3333CC"/>
                </a:solidFill>
                <a:latin typeface="微软雅黑" panose="020B0503020204020204" pitchFamily="34" charset="-122"/>
                <a:ea typeface="微软雅黑" panose="020B0503020204020204" pitchFamily="34" charset="-122"/>
              </a:rPr>
              <a:t>+</a:t>
            </a:r>
            <a:r>
              <a:rPr lang="zh-CN" altLang="en-US" sz="2000">
                <a:solidFill>
                  <a:srgbClr val="008000"/>
                </a:solidFill>
                <a:latin typeface="微软雅黑" panose="020B0503020204020204" pitchFamily="34" charset="-122"/>
                <a:ea typeface="微软雅黑" panose="020B0503020204020204" pitchFamily="34" charset="-122"/>
              </a:rPr>
              <a:t>位移</a:t>
            </a:r>
          </a:p>
          <a:p>
            <a:pPr>
              <a:buFontTx/>
              <a:buNone/>
            </a:pPr>
            <a:r>
              <a:rPr lang="en-US" altLang="zh-CN" sz="2000">
                <a:solidFill>
                  <a:srgbClr val="3333CC"/>
                </a:solidFill>
                <a:latin typeface="微软雅黑" panose="020B0503020204020204" pitchFamily="34" charset="-122"/>
                <a:ea typeface="微软雅黑" panose="020B0503020204020204" pitchFamily="34" charset="-122"/>
              </a:rPr>
              <a:t>b[i][j]</a:t>
            </a:r>
            <a:r>
              <a:rPr lang="zh-CN" altLang="en-US" sz="2000">
                <a:solidFill>
                  <a:srgbClr val="3333CC"/>
                </a:solidFill>
                <a:latin typeface="微软雅黑" panose="020B0503020204020204" pitchFamily="34" charset="-122"/>
                <a:ea typeface="微软雅黑" panose="020B0503020204020204" pitchFamily="34" charset="-122"/>
              </a:rPr>
              <a:t>： </a:t>
            </a:r>
            <a:r>
              <a:rPr lang="en-US" altLang="zh-CN" sz="2000">
                <a:solidFill>
                  <a:srgbClr val="008000"/>
                </a:solidFill>
                <a:latin typeface="微软雅黑" panose="020B0503020204020204" pitchFamily="34" charset="-122"/>
                <a:ea typeface="微软雅黑" panose="020B0503020204020204" pitchFamily="34" charset="-122"/>
              </a:rPr>
              <a:t>504</a:t>
            </a:r>
            <a:r>
              <a:rPr lang="en-US" altLang="zh-CN" sz="2000">
                <a:latin typeface="微软雅黑" panose="020B0503020204020204" pitchFamily="34" charset="-122"/>
                <a:ea typeface="微软雅黑" panose="020B0503020204020204" pitchFamily="34" charset="-122"/>
              </a:rPr>
              <a:t>+</a:t>
            </a:r>
            <a:r>
              <a:rPr lang="en-US" altLang="zh-CN" sz="2000">
                <a:solidFill>
                  <a:srgbClr val="3333CC"/>
                </a:solidFill>
                <a:latin typeface="微软雅黑" panose="020B0503020204020204" pitchFamily="34" charset="-122"/>
                <a:ea typeface="微软雅黑" panose="020B0503020204020204" pitchFamily="34" charset="-122"/>
              </a:rPr>
              <a:t>i×8</a:t>
            </a:r>
            <a:r>
              <a:rPr lang="en-US" altLang="zh-CN" sz="2000">
                <a:latin typeface="微软雅黑" panose="020B0503020204020204" pitchFamily="34" charset="-122"/>
                <a:ea typeface="微软雅黑" panose="020B0503020204020204" pitchFamily="34" charset="-122"/>
              </a:rPr>
              <a:t>+j×</a:t>
            </a:r>
            <a:r>
              <a:rPr lang="en-US" altLang="zh-CN" sz="2000">
                <a:solidFill>
                  <a:srgbClr val="FF3300"/>
                </a:solidFill>
                <a:latin typeface="微软雅黑" panose="020B0503020204020204" pitchFamily="34" charset="-122"/>
                <a:ea typeface="微软雅黑" panose="020B0503020204020204" pitchFamily="34" charset="-122"/>
              </a:rPr>
              <a:t>2</a:t>
            </a:r>
            <a:r>
              <a:rPr lang="zh-CN" altLang="en-US" sz="2000">
                <a:solidFill>
                  <a:srgbClr val="FF3300"/>
                </a:solidFill>
                <a:latin typeface="微软雅黑" panose="020B0503020204020204" pitchFamily="34" charset="-122"/>
                <a:ea typeface="微软雅黑" panose="020B0503020204020204" pitchFamily="34" charset="-122"/>
              </a:rPr>
              <a:t>，</a:t>
            </a:r>
            <a:endParaRPr lang="zh-CN" altLang="en-US" sz="2000">
              <a:solidFill>
                <a:srgbClr val="3333CC"/>
              </a:solidFill>
              <a:latin typeface="微软雅黑" panose="020B0503020204020204" pitchFamily="34" charset="-122"/>
              <a:ea typeface="微软雅黑" panose="020B0503020204020204" pitchFamily="34" charset="-122"/>
            </a:endParaRPr>
          </a:p>
          <a:p>
            <a:pPr>
              <a:buFontTx/>
              <a:buNone/>
            </a:pPr>
            <a:r>
              <a:rPr lang="zh-CN" altLang="en-US" sz="2000">
                <a:solidFill>
                  <a:srgbClr val="3333CC"/>
                </a:solidFill>
                <a:latin typeface="微软雅黑" panose="020B0503020204020204" pitchFamily="34" charset="-122"/>
                <a:ea typeface="微软雅黑" panose="020B0503020204020204" pitchFamily="34" charset="-122"/>
              </a:rPr>
              <a:t>              基址</a:t>
            </a:r>
            <a:r>
              <a:rPr lang="en-US" altLang="zh-CN" sz="2000">
                <a:solidFill>
                  <a:srgbClr val="3333CC"/>
                </a:solidFill>
                <a:latin typeface="微软雅黑" panose="020B0503020204020204" pitchFamily="34" charset="-122"/>
                <a:ea typeface="微软雅黑" panose="020B0503020204020204" pitchFamily="34" charset="-122"/>
              </a:rPr>
              <a:t>+</a:t>
            </a:r>
            <a:r>
              <a:rPr lang="zh-CN" altLang="en-US" sz="2000">
                <a:solidFill>
                  <a:srgbClr val="FF3300"/>
                </a:solidFill>
                <a:latin typeface="微软雅黑" panose="020B0503020204020204" pitchFamily="34" charset="-122"/>
                <a:ea typeface="微软雅黑" panose="020B0503020204020204" pitchFamily="34" charset="-122"/>
              </a:rPr>
              <a:t>比例变址</a:t>
            </a:r>
            <a:r>
              <a:rPr lang="en-US" altLang="zh-CN" sz="2000">
                <a:solidFill>
                  <a:srgbClr val="3333CC"/>
                </a:solidFill>
                <a:latin typeface="微软雅黑" panose="020B0503020204020204" pitchFamily="34" charset="-122"/>
                <a:ea typeface="微软雅黑" panose="020B0503020204020204" pitchFamily="34" charset="-122"/>
              </a:rPr>
              <a:t>+</a:t>
            </a:r>
            <a:r>
              <a:rPr lang="zh-CN" altLang="en-US" sz="2000">
                <a:solidFill>
                  <a:srgbClr val="008000"/>
                </a:solidFill>
                <a:latin typeface="微软雅黑" panose="020B0503020204020204" pitchFamily="34" charset="-122"/>
                <a:ea typeface="微软雅黑" panose="020B0503020204020204" pitchFamily="34" charset="-122"/>
              </a:rPr>
              <a:t>位移</a:t>
            </a:r>
          </a:p>
          <a:p>
            <a:pPr>
              <a:buFontTx/>
              <a:buNone/>
            </a:pPr>
            <a:endParaRPr lang="en-US" altLang="zh-CN" sz="2000">
              <a:solidFill>
                <a:srgbClr val="3333CC"/>
              </a:solidFill>
              <a:latin typeface="微软雅黑" panose="020B0503020204020204" pitchFamily="34" charset="-122"/>
              <a:ea typeface="微软雅黑" panose="020B0503020204020204" pitchFamily="34" charset="-122"/>
            </a:endParaRPr>
          </a:p>
          <a:p>
            <a:pPr>
              <a:buFontTx/>
              <a:buNone/>
            </a:pPr>
            <a:endParaRPr lang="zh-CN" altLang="en-US" sz="2000">
              <a:solidFill>
                <a:srgbClr val="008000"/>
              </a:solidFill>
              <a:latin typeface="微软雅黑" panose="020B0503020204020204" pitchFamily="34" charset="-122"/>
              <a:ea typeface="微软雅黑" panose="020B0503020204020204" pitchFamily="34" charset="-122"/>
            </a:endParaRPr>
          </a:p>
        </p:txBody>
      </p:sp>
      <p:sp>
        <p:nvSpPr>
          <p:cNvPr id="617476" name="Rectangle 4">
            <a:extLst>
              <a:ext uri="{FF2B5EF4-FFF2-40B4-BE49-F238E27FC236}">
                <a16:creationId xmlns:a16="http://schemas.microsoft.com/office/drawing/2014/main" id="{A8DEEFDB-C845-433A-BE86-9B77BE60B57B}"/>
              </a:ext>
            </a:extLst>
          </p:cNvPr>
          <p:cNvSpPr>
            <a:spLocks noChangeArrowheads="1"/>
          </p:cNvSpPr>
          <p:nvPr/>
        </p:nvSpPr>
        <p:spPr bwMode="auto">
          <a:xfrm>
            <a:off x="385763" y="684213"/>
            <a:ext cx="2295525"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10000"/>
              </a:spcBef>
              <a:buFontTx/>
              <a:buNone/>
            </a:pPr>
            <a:r>
              <a:rPr lang="en-US" altLang="zh-CN" sz="2200"/>
              <a:t>int x</a:t>
            </a:r>
            <a:r>
              <a:rPr lang="zh-CN" altLang="en-US" sz="2200"/>
              <a:t>；</a:t>
            </a:r>
          </a:p>
          <a:p>
            <a:pPr>
              <a:lnSpc>
                <a:spcPct val="100000"/>
              </a:lnSpc>
              <a:spcBef>
                <a:spcPct val="10000"/>
              </a:spcBef>
              <a:buFontTx/>
              <a:buNone/>
            </a:pPr>
            <a:r>
              <a:rPr lang="en-US" altLang="zh-CN" sz="2200"/>
              <a:t>float a[100];</a:t>
            </a:r>
          </a:p>
          <a:p>
            <a:pPr>
              <a:lnSpc>
                <a:spcPct val="100000"/>
              </a:lnSpc>
              <a:spcBef>
                <a:spcPct val="10000"/>
              </a:spcBef>
              <a:buFontTx/>
              <a:buNone/>
            </a:pPr>
            <a:r>
              <a:rPr lang="en-US" altLang="zh-CN" sz="2200"/>
              <a:t>short b[4][4];</a:t>
            </a:r>
          </a:p>
          <a:p>
            <a:pPr>
              <a:lnSpc>
                <a:spcPct val="100000"/>
              </a:lnSpc>
              <a:spcBef>
                <a:spcPct val="10000"/>
              </a:spcBef>
              <a:buFontTx/>
              <a:buNone/>
            </a:pPr>
            <a:r>
              <a:rPr lang="en-US" altLang="zh-CN" sz="2200"/>
              <a:t>char c;</a:t>
            </a:r>
          </a:p>
          <a:p>
            <a:pPr>
              <a:lnSpc>
                <a:spcPct val="100000"/>
              </a:lnSpc>
              <a:spcBef>
                <a:spcPct val="10000"/>
              </a:spcBef>
              <a:buFontTx/>
              <a:buNone/>
            </a:pPr>
            <a:r>
              <a:rPr lang="en-US" altLang="zh-CN" sz="2200"/>
              <a:t>double d[10];</a:t>
            </a:r>
            <a:r>
              <a:rPr lang="en-US" altLang="zh-CN" sz="2300"/>
              <a:t> </a:t>
            </a:r>
          </a:p>
        </p:txBody>
      </p:sp>
      <p:grpSp>
        <p:nvGrpSpPr>
          <p:cNvPr id="617477" name="Group 5">
            <a:extLst>
              <a:ext uri="{FF2B5EF4-FFF2-40B4-BE49-F238E27FC236}">
                <a16:creationId xmlns:a16="http://schemas.microsoft.com/office/drawing/2014/main" id="{5EE42DE3-7934-4913-BADA-06B6D1C94C30}"/>
              </a:ext>
            </a:extLst>
          </p:cNvPr>
          <p:cNvGrpSpPr>
            <a:grpSpLocks/>
          </p:cNvGrpSpPr>
          <p:nvPr/>
        </p:nvGrpSpPr>
        <p:grpSpPr bwMode="auto">
          <a:xfrm>
            <a:off x="4932363" y="773113"/>
            <a:ext cx="4211637" cy="6030912"/>
            <a:chOff x="3022" y="459"/>
            <a:chExt cx="2653" cy="3799"/>
          </a:xfrm>
        </p:grpSpPr>
        <p:sp>
          <p:nvSpPr>
            <p:cNvPr id="617478" name="Rectangle 6">
              <a:extLst>
                <a:ext uri="{FF2B5EF4-FFF2-40B4-BE49-F238E27FC236}">
                  <a16:creationId xmlns:a16="http://schemas.microsoft.com/office/drawing/2014/main" id="{676C6787-1093-4714-8DD5-1609D3A4A20D}"/>
                </a:ext>
              </a:extLst>
            </p:cNvPr>
            <p:cNvSpPr>
              <a:spLocks noChangeArrowheads="1"/>
            </p:cNvSpPr>
            <p:nvPr/>
          </p:nvSpPr>
          <p:spPr bwMode="auto">
            <a:xfrm>
              <a:off x="3050" y="657"/>
              <a:ext cx="2155" cy="360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479" name="Text Box 7">
              <a:extLst>
                <a:ext uri="{FF2B5EF4-FFF2-40B4-BE49-F238E27FC236}">
                  <a16:creationId xmlns:a16="http://schemas.microsoft.com/office/drawing/2014/main" id="{3D10B224-99AE-48C8-B5EE-0DDE3E4A6A57}"/>
                </a:ext>
              </a:extLst>
            </p:cNvPr>
            <p:cNvSpPr txBox="1">
              <a:spLocks noChangeArrowheads="1"/>
            </p:cNvSpPr>
            <p:nvPr/>
          </p:nvSpPr>
          <p:spPr bwMode="auto">
            <a:xfrm>
              <a:off x="3022" y="459"/>
              <a:ext cx="22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solidFill>
                    <a:srgbClr val="3333CC"/>
                  </a:solidFill>
                  <a:latin typeface="Arial" panose="020B0604020202020204" pitchFamily="34" charset="0"/>
                  <a:ea typeface="宋体" panose="02010600030101010101" pitchFamily="2" charset="-122"/>
                </a:rPr>
                <a:t>b31			     b0</a:t>
              </a:r>
            </a:p>
          </p:txBody>
        </p:sp>
        <p:sp>
          <p:nvSpPr>
            <p:cNvPr id="617480" name="Line 8">
              <a:extLst>
                <a:ext uri="{FF2B5EF4-FFF2-40B4-BE49-F238E27FC236}">
                  <a16:creationId xmlns:a16="http://schemas.microsoft.com/office/drawing/2014/main" id="{ABCA0F77-2047-4D13-9F1D-169E48608868}"/>
                </a:ext>
              </a:extLst>
            </p:cNvPr>
            <p:cNvSpPr>
              <a:spLocks noChangeShapeType="1"/>
            </p:cNvSpPr>
            <p:nvPr/>
          </p:nvSpPr>
          <p:spPr bwMode="auto">
            <a:xfrm flipV="1">
              <a:off x="3050" y="3975"/>
              <a:ext cx="21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481" name="Line 9">
              <a:extLst>
                <a:ext uri="{FF2B5EF4-FFF2-40B4-BE49-F238E27FC236}">
                  <a16:creationId xmlns:a16="http://schemas.microsoft.com/office/drawing/2014/main" id="{8C2D4B48-7C97-44EF-A73F-85911B2C3A72}"/>
                </a:ext>
              </a:extLst>
            </p:cNvPr>
            <p:cNvSpPr>
              <a:spLocks noChangeShapeType="1"/>
            </p:cNvSpPr>
            <p:nvPr/>
          </p:nvSpPr>
          <p:spPr bwMode="auto">
            <a:xfrm flipV="1">
              <a:off x="3050" y="3266"/>
              <a:ext cx="21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482" name="Text Box 10">
              <a:extLst>
                <a:ext uri="{FF2B5EF4-FFF2-40B4-BE49-F238E27FC236}">
                  <a16:creationId xmlns:a16="http://schemas.microsoft.com/office/drawing/2014/main" id="{A3169592-50C0-4211-8B28-918C09327994}"/>
                </a:ext>
              </a:extLst>
            </p:cNvPr>
            <p:cNvSpPr txBox="1">
              <a:spLocks noChangeArrowheads="1"/>
            </p:cNvSpPr>
            <p:nvPr/>
          </p:nvSpPr>
          <p:spPr bwMode="auto">
            <a:xfrm>
              <a:off x="3929" y="3725"/>
              <a:ext cx="25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latin typeface="Arial" panose="020B0604020202020204" pitchFamily="34" charset="0"/>
                </a:rPr>
                <a:t>x</a:t>
              </a:r>
            </a:p>
          </p:txBody>
        </p:sp>
        <p:sp>
          <p:nvSpPr>
            <p:cNvPr id="617483" name="Line 11">
              <a:extLst>
                <a:ext uri="{FF2B5EF4-FFF2-40B4-BE49-F238E27FC236}">
                  <a16:creationId xmlns:a16="http://schemas.microsoft.com/office/drawing/2014/main" id="{12D2961D-C9B5-453B-BB22-4C7C3CEB4207}"/>
                </a:ext>
              </a:extLst>
            </p:cNvPr>
            <p:cNvSpPr>
              <a:spLocks noChangeShapeType="1"/>
            </p:cNvSpPr>
            <p:nvPr/>
          </p:nvSpPr>
          <p:spPr bwMode="auto">
            <a:xfrm flipV="1">
              <a:off x="3050" y="3744"/>
              <a:ext cx="21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484" name="Line 12">
              <a:extLst>
                <a:ext uri="{FF2B5EF4-FFF2-40B4-BE49-F238E27FC236}">
                  <a16:creationId xmlns:a16="http://schemas.microsoft.com/office/drawing/2014/main" id="{BC31F912-8151-4543-A1E1-A8FADAFD4D16}"/>
                </a:ext>
              </a:extLst>
            </p:cNvPr>
            <p:cNvSpPr>
              <a:spLocks noChangeShapeType="1"/>
            </p:cNvSpPr>
            <p:nvPr/>
          </p:nvSpPr>
          <p:spPr bwMode="auto">
            <a:xfrm flipV="1">
              <a:off x="3050" y="3489"/>
              <a:ext cx="21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485" name="Text Box 13">
              <a:extLst>
                <a:ext uri="{FF2B5EF4-FFF2-40B4-BE49-F238E27FC236}">
                  <a16:creationId xmlns:a16="http://schemas.microsoft.com/office/drawing/2014/main" id="{EE2AB448-D689-4855-907A-0077AFB1AC7B}"/>
                </a:ext>
              </a:extLst>
            </p:cNvPr>
            <p:cNvSpPr txBox="1">
              <a:spLocks noChangeArrowheads="1"/>
            </p:cNvSpPr>
            <p:nvPr/>
          </p:nvSpPr>
          <p:spPr bwMode="auto">
            <a:xfrm>
              <a:off x="3816" y="3489"/>
              <a:ext cx="5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latin typeface="Arial" panose="020B0604020202020204" pitchFamily="34" charset="0"/>
                </a:rPr>
                <a:t>a[0]</a:t>
              </a:r>
            </a:p>
          </p:txBody>
        </p:sp>
        <p:sp>
          <p:nvSpPr>
            <p:cNvPr id="617486" name="Line 14">
              <a:extLst>
                <a:ext uri="{FF2B5EF4-FFF2-40B4-BE49-F238E27FC236}">
                  <a16:creationId xmlns:a16="http://schemas.microsoft.com/office/drawing/2014/main" id="{96180544-9BBC-4B45-8C6E-3721896C64FB}"/>
                </a:ext>
              </a:extLst>
            </p:cNvPr>
            <p:cNvSpPr>
              <a:spLocks noChangeShapeType="1"/>
            </p:cNvSpPr>
            <p:nvPr/>
          </p:nvSpPr>
          <p:spPr bwMode="auto">
            <a:xfrm flipV="1">
              <a:off x="3050" y="2982"/>
              <a:ext cx="21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487" name="Text Box 15">
              <a:extLst>
                <a:ext uri="{FF2B5EF4-FFF2-40B4-BE49-F238E27FC236}">
                  <a16:creationId xmlns:a16="http://schemas.microsoft.com/office/drawing/2014/main" id="{9A23A92F-1CC2-4A57-BD39-91F3A35AE3D1}"/>
                </a:ext>
              </a:extLst>
            </p:cNvPr>
            <p:cNvSpPr txBox="1">
              <a:spLocks noChangeArrowheads="1"/>
            </p:cNvSpPr>
            <p:nvPr/>
          </p:nvSpPr>
          <p:spPr bwMode="auto">
            <a:xfrm>
              <a:off x="3787" y="3011"/>
              <a:ext cx="5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latin typeface="Arial" panose="020B0604020202020204" pitchFamily="34" charset="0"/>
                </a:rPr>
                <a:t>a[99]</a:t>
              </a:r>
            </a:p>
          </p:txBody>
        </p:sp>
        <p:sp>
          <p:nvSpPr>
            <p:cNvPr id="617488" name="Line 16">
              <a:extLst>
                <a:ext uri="{FF2B5EF4-FFF2-40B4-BE49-F238E27FC236}">
                  <a16:creationId xmlns:a16="http://schemas.microsoft.com/office/drawing/2014/main" id="{CF31B019-B8C9-45B0-9004-6C1FC66D3D29}"/>
                </a:ext>
              </a:extLst>
            </p:cNvPr>
            <p:cNvSpPr>
              <a:spLocks noChangeShapeType="1"/>
            </p:cNvSpPr>
            <p:nvPr/>
          </p:nvSpPr>
          <p:spPr bwMode="auto">
            <a:xfrm>
              <a:off x="4071" y="3294"/>
              <a:ext cx="0" cy="17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489" name="Line 17">
              <a:extLst>
                <a:ext uri="{FF2B5EF4-FFF2-40B4-BE49-F238E27FC236}">
                  <a16:creationId xmlns:a16="http://schemas.microsoft.com/office/drawing/2014/main" id="{7C3F5DD9-4572-4130-8022-76F4674E72AF}"/>
                </a:ext>
              </a:extLst>
            </p:cNvPr>
            <p:cNvSpPr>
              <a:spLocks noChangeShapeType="1"/>
            </p:cNvSpPr>
            <p:nvPr/>
          </p:nvSpPr>
          <p:spPr bwMode="auto">
            <a:xfrm flipV="1">
              <a:off x="3050" y="2727"/>
              <a:ext cx="21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490" name="Text Box 18">
              <a:extLst>
                <a:ext uri="{FF2B5EF4-FFF2-40B4-BE49-F238E27FC236}">
                  <a16:creationId xmlns:a16="http://schemas.microsoft.com/office/drawing/2014/main" id="{70577048-6018-4652-BCEB-2AEADB20A74A}"/>
                </a:ext>
              </a:extLst>
            </p:cNvPr>
            <p:cNvSpPr txBox="1">
              <a:spLocks noChangeArrowheads="1"/>
            </p:cNvSpPr>
            <p:nvPr/>
          </p:nvSpPr>
          <p:spPr bwMode="auto">
            <a:xfrm>
              <a:off x="3220" y="2727"/>
              <a:ext cx="7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latin typeface="Arial" panose="020B0604020202020204" pitchFamily="34" charset="0"/>
                </a:rPr>
                <a:t>b[0][1]</a:t>
              </a:r>
            </a:p>
          </p:txBody>
        </p:sp>
        <p:sp>
          <p:nvSpPr>
            <p:cNvPr id="617491" name="Line 19">
              <a:extLst>
                <a:ext uri="{FF2B5EF4-FFF2-40B4-BE49-F238E27FC236}">
                  <a16:creationId xmlns:a16="http://schemas.microsoft.com/office/drawing/2014/main" id="{22A1170C-4395-41EC-81B9-F020FA2F5848}"/>
                </a:ext>
              </a:extLst>
            </p:cNvPr>
            <p:cNvSpPr>
              <a:spLocks noChangeShapeType="1"/>
            </p:cNvSpPr>
            <p:nvPr/>
          </p:nvSpPr>
          <p:spPr bwMode="auto">
            <a:xfrm>
              <a:off x="4099" y="2727"/>
              <a:ext cx="0"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492" name="Text Box 20">
              <a:extLst>
                <a:ext uri="{FF2B5EF4-FFF2-40B4-BE49-F238E27FC236}">
                  <a16:creationId xmlns:a16="http://schemas.microsoft.com/office/drawing/2014/main" id="{C7ACBD3B-0929-44E4-B1B0-946654F28236}"/>
                </a:ext>
              </a:extLst>
            </p:cNvPr>
            <p:cNvSpPr txBox="1">
              <a:spLocks noChangeArrowheads="1"/>
            </p:cNvSpPr>
            <p:nvPr/>
          </p:nvSpPr>
          <p:spPr bwMode="auto">
            <a:xfrm>
              <a:off x="5176" y="3744"/>
              <a:ext cx="4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latin typeface="Arial" panose="020B0604020202020204" pitchFamily="34" charset="0"/>
                  <a:ea typeface="宋体" panose="02010600030101010101" pitchFamily="2" charset="-122"/>
                </a:rPr>
                <a:t>100</a:t>
              </a:r>
            </a:p>
          </p:txBody>
        </p:sp>
        <p:sp>
          <p:nvSpPr>
            <p:cNvPr id="617493" name="Text Box 21">
              <a:extLst>
                <a:ext uri="{FF2B5EF4-FFF2-40B4-BE49-F238E27FC236}">
                  <a16:creationId xmlns:a16="http://schemas.microsoft.com/office/drawing/2014/main" id="{F44B0CE2-B8F5-4212-AD09-FB3AE461C992}"/>
                </a:ext>
              </a:extLst>
            </p:cNvPr>
            <p:cNvSpPr txBox="1">
              <a:spLocks noChangeArrowheads="1"/>
            </p:cNvSpPr>
            <p:nvPr/>
          </p:nvSpPr>
          <p:spPr bwMode="auto">
            <a:xfrm>
              <a:off x="5176" y="3517"/>
              <a:ext cx="36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latin typeface="Arial" panose="020B0604020202020204" pitchFamily="34" charset="0"/>
                  <a:ea typeface="宋体" panose="02010600030101010101" pitchFamily="2" charset="-122"/>
                </a:rPr>
                <a:t>104</a:t>
              </a:r>
            </a:p>
          </p:txBody>
        </p:sp>
        <p:sp>
          <p:nvSpPr>
            <p:cNvPr id="617494" name="Text Box 22">
              <a:extLst>
                <a:ext uri="{FF2B5EF4-FFF2-40B4-BE49-F238E27FC236}">
                  <a16:creationId xmlns:a16="http://schemas.microsoft.com/office/drawing/2014/main" id="{5FAA622F-A0CF-456E-861F-30F3989A88B9}"/>
                </a:ext>
              </a:extLst>
            </p:cNvPr>
            <p:cNvSpPr txBox="1">
              <a:spLocks noChangeArrowheads="1"/>
            </p:cNvSpPr>
            <p:nvPr/>
          </p:nvSpPr>
          <p:spPr bwMode="auto">
            <a:xfrm>
              <a:off x="4269" y="2727"/>
              <a:ext cx="7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latin typeface="Arial" panose="020B0604020202020204" pitchFamily="34" charset="0"/>
                </a:rPr>
                <a:t>b[0][0]</a:t>
              </a:r>
            </a:p>
          </p:txBody>
        </p:sp>
        <p:sp>
          <p:nvSpPr>
            <p:cNvPr id="617495" name="Line 23">
              <a:extLst>
                <a:ext uri="{FF2B5EF4-FFF2-40B4-BE49-F238E27FC236}">
                  <a16:creationId xmlns:a16="http://schemas.microsoft.com/office/drawing/2014/main" id="{5C6CADE5-10D6-4B48-B5DD-9CF1CEB40501}"/>
                </a:ext>
              </a:extLst>
            </p:cNvPr>
            <p:cNvSpPr>
              <a:spLocks noChangeShapeType="1"/>
            </p:cNvSpPr>
            <p:nvPr/>
          </p:nvSpPr>
          <p:spPr bwMode="auto">
            <a:xfrm flipV="1">
              <a:off x="3050" y="2444"/>
              <a:ext cx="21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496" name="Line 24">
              <a:extLst>
                <a:ext uri="{FF2B5EF4-FFF2-40B4-BE49-F238E27FC236}">
                  <a16:creationId xmlns:a16="http://schemas.microsoft.com/office/drawing/2014/main" id="{EF3255B6-FFD2-4AB8-A554-41F7BE259505}"/>
                </a:ext>
              </a:extLst>
            </p:cNvPr>
            <p:cNvSpPr>
              <a:spLocks noChangeShapeType="1"/>
            </p:cNvSpPr>
            <p:nvPr/>
          </p:nvSpPr>
          <p:spPr bwMode="auto">
            <a:xfrm flipV="1">
              <a:off x="3050" y="2189"/>
              <a:ext cx="21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497" name="Text Box 25">
              <a:extLst>
                <a:ext uri="{FF2B5EF4-FFF2-40B4-BE49-F238E27FC236}">
                  <a16:creationId xmlns:a16="http://schemas.microsoft.com/office/drawing/2014/main" id="{6A102F53-FD24-47A1-ADFF-1C476BA0245D}"/>
                </a:ext>
              </a:extLst>
            </p:cNvPr>
            <p:cNvSpPr txBox="1">
              <a:spLocks noChangeArrowheads="1"/>
            </p:cNvSpPr>
            <p:nvPr/>
          </p:nvSpPr>
          <p:spPr bwMode="auto">
            <a:xfrm>
              <a:off x="3220" y="2189"/>
              <a:ext cx="7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latin typeface="Arial" panose="020B0604020202020204" pitchFamily="34" charset="0"/>
                </a:rPr>
                <a:t>b[3][3]</a:t>
              </a:r>
            </a:p>
          </p:txBody>
        </p:sp>
        <p:sp>
          <p:nvSpPr>
            <p:cNvPr id="617498" name="Line 26">
              <a:extLst>
                <a:ext uri="{FF2B5EF4-FFF2-40B4-BE49-F238E27FC236}">
                  <a16:creationId xmlns:a16="http://schemas.microsoft.com/office/drawing/2014/main" id="{8F1B2C56-FE8D-48B8-989D-0826DD1E3D42}"/>
                </a:ext>
              </a:extLst>
            </p:cNvPr>
            <p:cNvSpPr>
              <a:spLocks noChangeShapeType="1"/>
            </p:cNvSpPr>
            <p:nvPr/>
          </p:nvSpPr>
          <p:spPr bwMode="auto">
            <a:xfrm>
              <a:off x="4099" y="2189"/>
              <a:ext cx="0"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499" name="Text Box 27">
              <a:extLst>
                <a:ext uri="{FF2B5EF4-FFF2-40B4-BE49-F238E27FC236}">
                  <a16:creationId xmlns:a16="http://schemas.microsoft.com/office/drawing/2014/main" id="{F464B2B8-0C06-41F4-9ABE-C20EE11F97C1}"/>
                </a:ext>
              </a:extLst>
            </p:cNvPr>
            <p:cNvSpPr txBox="1">
              <a:spLocks noChangeArrowheads="1"/>
            </p:cNvSpPr>
            <p:nvPr/>
          </p:nvSpPr>
          <p:spPr bwMode="auto">
            <a:xfrm>
              <a:off x="4269" y="2189"/>
              <a:ext cx="7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latin typeface="Arial" panose="020B0604020202020204" pitchFamily="34" charset="0"/>
                </a:rPr>
                <a:t>b[3][2]</a:t>
              </a:r>
            </a:p>
          </p:txBody>
        </p:sp>
        <p:sp>
          <p:nvSpPr>
            <p:cNvPr id="617500" name="Line 28">
              <a:extLst>
                <a:ext uri="{FF2B5EF4-FFF2-40B4-BE49-F238E27FC236}">
                  <a16:creationId xmlns:a16="http://schemas.microsoft.com/office/drawing/2014/main" id="{C014F6E9-256B-4131-A258-79F3C97E1F0A}"/>
                </a:ext>
              </a:extLst>
            </p:cNvPr>
            <p:cNvSpPr>
              <a:spLocks noChangeShapeType="1"/>
            </p:cNvSpPr>
            <p:nvPr/>
          </p:nvSpPr>
          <p:spPr bwMode="auto">
            <a:xfrm>
              <a:off x="4099" y="2500"/>
              <a:ext cx="0" cy="17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501" name="Line 29">
              <a:extLst>
                <a:ext uri="{FF2B5EF4-FFF2-40B4-BE49-F238E27FC236}">
                  <a16:creationId xmlns:a16="http://schemas.microsoft.com/office/drawing/2014/main" id="{C33C8D4F-520A-4AEA-B51D-FC324B3D82C6}"/>
                </a:ext>
              </a:extLst>
            </p:cNvPr>
            <p:cNvSpPr>
              <a:spLocks noChangeShapeType="1"/>
            </p:cNvSpPr>
            <p:nvPr/>
          </p:nvSpPr>
          <p:spPr bwMode="auto">
            <a:xfrm flipV="1">
              <a:off x="3050" y="1962"/>
              <a:ext cx="21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502" name="Line 30">
              <a:extLst>
                <a:ext uri="{FF2B5EF4-FFF2-40B4-BE49-F238E27FC236}">
                  <a16:creationId xmlns:a16="http://schemas.microsoft.com/office/drawing/2014/main" id="{23BAC846-22A5-49F5-8C74-84CF2D1DB0EA}"/>
                </a:ext>
              </a:extLst>
            </p:cNvPr>
            <p:cNvSpPr>
              <a:spLocks noChangeShapeType="1"/>
            </p:cNvSpPr>
            <p:nvPr/>
          </p:nvSpPr>
          <p:spPr bwMode="auto">
            <a:xfrm>
              <a:off x="4638" y="1962"/>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503" name="Text Box 31">
              <a:extLst>
                <a:ext uri="{FF2B5EF4-FFF2-40B4-BE49-F238E27FC236}">
                  <a16:creationId xmlns:a16="http://schemas.microsoft.com/office/drawing/2014/main" id="{5EB9EA1A-7997-4987-87C6-A5790E0210FD}"/>
                </a:ext>
              </a:extLst>
            </p:cNvPr>
            <p:cNvSpPr txBox="1">
              <a:spLocks noChangeArrowheads="1"/>
            </p:cNvSpPr>
            <p:nvPr/>
          </p:nvSpPr>
          <p:spPr bwMode="auto">
            <a:xfrm>
              <a:off x="4779" y="1934"/>
              <a:ext cx="25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latin typeface="Arial" panose="020B0604020202020204" pitchFamily="34" charset="0"/>
                </a:rPr>
                <a:t>c</a:t>
              </a:r>
            </a:p>
          </p:txBody>
        </p:sp>
        <p:sp>
          <p:nvSpPr>
            <p:cNvPr id="617504" name="Text Box 32">
              <a:extLst>
                <a:ext uri="{FF2B5EF4-FFF2-40B4-BE49-F238E27FC236}">
                  <a16:creationId xmlns:a16="http://schemas.microsoft.com/office/drawing/2014/main" id="{CA94DC61-5449-4A20-B835-BA7927394CDC}"/>
                </a:ext>
              </a:extLst>
            </p:cNvPr>
            <p:cNvSpPr txBox="1">
              <a:spLocks noChangeArrowheads="1"/>
            </p:cNvSpPr>
            <p:nvPr/>
          </p:nvSpPr>
          <p:spPr bwMode="auto">
            <a:xfrm>
              <a:off x="5176" y="3011"/>
              <a:ext cx="36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latin typeface="Arial" panose="020B0604020202020204" pitchFamily="34" charset="0"/>
                  <a:ea typeface="宋体" panose="02010600030101010101" pitchFamily="2" charset="-122"/>
                </a:rPr>
                <a:t>500</a:t>
              </a:r>
            </a:p>
          </p:txBody>
        </p:sp>
        <p:sp>
          <p:nvSpPr>
            <p:cNvPr id="617505" name="Text Box 33">
              <a:extLst>
                <a:ext uri="{FF2B5EF4-FFF2-40B4-BE49-F238E27FC236}">
                  <a16:creationId xmlns:a16="http://schemas.microsoft.com/office/drawing/2014/main" id="{52A9E957-BF24-4FB5-8880-7A03A0AB9123}"/>
                </a:ext>
              </a:extLst>
            </p:cNvPr>
            <p:cNvSpPr txBox="1">
              <a:spLocks noChangeArrowheads="1"/>
            </p:cNvSpPr>
            <p:nvPr/>
          </p:nvSpPr>
          <p:spPr bwMode="auto">
            <a:xfrm>
              <a:off x="5176" y="2755"/>
              <a:ext cx="36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latin typeface="Arial" panose="020B0604020202020204" pitchFamily="34" charset="0"/>
                  <a:ea typeface="宋体" panose="02010600030101010101" pitchFamily="2" charset="-122"/>
                </a:rPr>
                <a:t>504</a:t>
              </a:r>
            </a:p>
          </p:txBody>
        </p:sp>
        <p:sp>
          <p:nvSpPr>
            <p:cNvPr id="617506" name="Text Box 34">
              <a:extLst>
                <a:ext uri="{FF2B5EF4-FFF2-40B4-BE49-F238E27FC236}">
                  <a16:creationId xmlns:a16="http://schemas.microsoft.com/office/drawing/2014/main" id="{11DD9617-46BD-4490-983B-FEE5D2D10E8C}"/>
                </a:ext>
              </a:extLst>
            </p:cNvPr>
            <p:cNvSpPr txBox="1">
              <a:spLocks noChangeArrowheads="1"/>
            </p:cNvSpPr>
            <p:nvPr/>
          </p:nvSpPr>
          <p:spPr bwMode="auto">
            <a:xfrm>
              <a:off x="5176" y="2213"/>
              <a:ext cx="36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latin typeface="Arial" panose="020B0604020202020204" pitchFamily="34" charset="0"/>
                  <a:ea typeface="宋体" panose="02010600030101010101" pitchFamily="2" charset="-122"/>
                </a:rPr>
                <a:t>532</a:t>
              </a:r>
            </a:p>
          </p:txBody>
        </p:sp>
        <p:sp>
          <p:nvSpPr>
            <p:cNvPr id="617507" name="Text Box 35">
              <a:extLst>
                <a:ext uri="{FF2B5EF4-FFF2-40B4-BE49-F238E27FC236}">
                  <a16:creationId xmlns:a16="http://schemas.microsoft.com/office/drawing/2014/main" id="{20F324A2-CC69-44D0-AA95-AC4464E42682}"/>
                </a:ext>
              </a:extLst>
            </p:cNvPr>
            <p:cNvSpPr txBox="1">
              <a:spLocks noChangeArrowheads="1"/>
            </p:cNvSpPr>
            <p:nvPr/>
          </p:nvSpPr>
          <p:spPr bwMode="auto">
            <a:xfrm>
              <a:off x="5176" y="1962"/>
              <a:ext cx="36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latin typeface="Arial" panose="020B0604020202020204" pitchFamily="34" charset="0"/>
                  <a:ea typeface="宋体" panose="02010600030101010101" pitchFamily="2" charset="-122"/>
                </a:rPr>
                <a:t>536</a:t>
              </a:r>
            </a:p>
          </p:txBody>
        </p:sp>
        <p:sp>
          <p:nvSpPr>
            <p:cNvPr id="617508" name="Line 36">
              <a:extLst>
                <a:ext uri="{FF2B5EF4-FFF2-40B4-BE49-F238E27FC236}">
                  <a16:creationId xmlns:a16="http://schemas.microsoft.com/office/drawing/2014/main" id="{0B7B0796-A3C5-4F9C-BE7D-22803253614E}"/>
                </a:ext>
              </a:extLst>
            </p:cNvPr>
            <p:cNvSpPr>
              <a:spLocks noChangeShapeType="1"/>
            </p:cNvSpPr>
            <p:nvPr/>
          </p:nvSpPr>
          <p:spPr bwMode="auto">
            <a:xfrm flipV="1">
              <a:off x="3050" y="1735"/>
              <a:ext cx="21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509" name="Line 37">
              <a:extLst>
                <a:ext uri="{FF2B5EF4-FFF2-40B4-BE49-F238E27FC236}">
                  <a16:creationId xmlns:a16="http://schemas.microsoft.com/office/drawing/2014/main" id="{95FB334D-23C2-4CC8-B783-43570FA7EC37}"/>
                </a:ext>
              </a:extLst>
            </p:cNvPr>
            <p:cNvSpPr>
              <a:spLocks noChangeShapeType="1"/>
            </p:cNvSpPr>
            <p:nvPr/>
          </p:nvSpPr>
          <p:spPr bwMode="auto">
            <a:xfrm flipV="1">
              <a:off x="3050" y="1367"/>
              <a:ext cx="21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510" name="Text Box 38">
              <a:extLst>
                <a:ext uri="{FF2B5EF4-FFF2-40B4-BE49-F238E27FC236}">
                  <a16:creationId xmlns:a16="http://schemas.microsoft.com/office/drawing/2014/main" id="{25BCE579-0272-40EA-BA09-D8D4E14F4F36}"/>
                </a:ext>
              </a:extLst>
            </p:cNvPr>
            <p:cNvSpPr txBox="1">
              <a:spLocks noChangeArrowheads="1"/>
            </p:cNvSpPr>
            <p:nvPr/>
          </p:nvSpPr>
          <p:spPr bwMode="auto">
            <a:xfrm>
              <a:off x="5176" y="1537"/>
              <a:ext cx="36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latin typeface="Arial" panose="020B0604020202020204" pitchFamily="34" charset="0"/>
                  <a:ea typeface="宋体" panose="02010600030101010101" pitchFamily="2" charset="-122"/>
                </a:rPr>
                <a:t>544</a:t>
              </a:r>
            </a:p>
          </p:txBody>
        </p:sp>
        <p:sp>
          <p:nvSpPr>
            <p:cNvPr id="617511" name="Line 39">
              <a:extLst>
                <a:ext uri="{FF2B5EF4-FFF2-40B4-BE49-F238E27FC236}">
                  <a16:creationId xmlns:a16="http://schemas.microsoft.com/office/drawing/2014/main" id="{70615D01-18F9-4554-9F70-A480C8083E4C}"/>
                </a:ext>
              </a:extLst>
            </p:cNvPr>
            <p:cNvSpPr>
              <a:spLocks noChangeShapeType="1"/>
            </p:cNvSpPr>
            <p:nvPr/>
          </p:nvSpPr>
          <p:spPr bwMode="auto">
            <a:xfrm flipV="1">
              <a:off x="3050" y="998"/>
              <a:ext cx="21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512" name="Line 40">
              <a:extLst>
                <a:ext uri="{FF2B5EF4-FFF2-40B4-BE49-F238E27FC236}">
                  <a16:creationId xmlns:a16="http://schemas.microsoft.com/office/drawing/2014/main" id="{8455677E-8644-4094-91A3-55B1FF7F28B8}"/>
                </a:ext>
              </a:extLst>
            </p:cNvPr>
            <p:cNvSpPr>
              <a:spLocks noChangeShapeType="1"/>
            </p:cNvSpPr>
            <p:nvPr/>
          </p:nvSpPr>
          <p:spPr bwMode="auto">
            <a:xfrm>
              <a:off x="4071" y="4031"/>
              <a:ext cx="0" cy="17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513" name="Line 41">
              <a:extLst>
                <a:ext uri="{FF2B5EF4-FFF2-40B4-BE49-F238E27FC236}">
                  <a16:creationId xmlns:a16="http://schemas.microsoft.com/office/drawing/2014/main" id="{05B30A3C-7BF1-44FE-ABBC-07684CCE5135}"/>
                </a:ext>
              </a:extLst>
            </p:cNvPr>
            <p:cNvSpPr>
              <a:spLocks noChangeShapeType="1"/>
            </p:cNvSpPr>
            <p:nvPr/>
          </p:nvSpPr>
          <p:spPr bwMode="auto">
            <a:xfrm>
              <a:off x="3050" y="1565"/>
              <a:ext cx="21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514" name="Text Box 42">
              <a:extLst>
                <a:ext uri="{FF2B5EF4-FFF2-40B4-BE49-F238E27FC236}">
                  <a16:creationId xmlns:a16="http://schemas.microsoft.com/office/drawing/2014/main" id="{C178F449-B99E-4620-BF3C-19B1881BAA2D}"/>
                </a:ext>
              </a:extLst>
            </p:cNvPr>
            <p:cNvSpPr txBox="1">
              <a:spLocks noChangeArrowheads="1"/>
            </p:cNvSpPr>
            <p:nvPr/>
          </p:nvSpPr>
          <p:spPr bwMode="auto">
            <a:xfrm>
              <a:off x="3986" y="1423"/>
              <a:ext cx="311"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eaLnBrk="1" hangingPunct="1">
                <a:spcBef>
                  <a:spcPct val="50000"/>
                </a:spcBef>
              </a:pPr>
              <a:r>
                <a:rPr lang="en-US" altLang="zh-CN" sz="2000">
                  <a:latin typeface="Arial" panose="020B0604020202020204" pitchFamily="34" charset="0"/>
                </a:rPr>
                <a:t>d[0]</a:t>
              </a:r>
            </a:p>
          </p:txBody>
        </p:sp>
        <p:sp>
          <p:nvSpPr>
            <p:cNvPr id="617515" name="Text Box 43">
              <a:extLst>
                <a:ext uri="{FF2B5EF4-FFF2-40B4-BE49-F238E27FC236}">
                  <a16:creationId xmlns:a16="http://schemas.microsoft.com/office/drawing/2014/main" id="{F9B84FF4-C11C-47C7-ABDA-2EBD16285C6C}"/>
                </a:ext>
              </a:extLst>
            </p:cNvPr>
            <p:cNvSpPr txBox="1">
              <a:spLocks noChangeArrowheads="1"/>
            </p:cNvSpPr>
            <p:nvPr/>
          </p:nvSpPr>
          <p:spPr bwMode="auto">
            <a:xfrm>
              <a:off x="4042" y="828"/>
              <a:ext cx="311"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eaLnBrk="1" hangingPunct="1">
                <a:spcBef>
                  <a:spcPct val="50000"/>
                </a:spcBef>
              </a:pPr>
              <a:r>
                <a:rPr lang="en-US" altLang="zh-CN" sz="2000">
                  <a:latin typeface="Arial" panose="020B0604020202020204" pitchFamily="34" charset="0"/>
                </a:rPr>
                <a:t>d[9]</a:t>
              </a:r>
            </a:p>
          </p:txBody>
        </p:sp>
        <p:sp>
          <p:nvSpPr>
            <p:cNvPr id="617516" name="Line 44">
              <a:extLst>
                <a:ext uri="{FF2B5EF4-FFF2-40B4-BE49-F238E27FC236}">
                  <a16:creationId xmlns:a16="http://schemas.microsoft.com/office/drawing/2014/main" id="{8F045A58-88DA-4DAD-8FF7-95C06B5333B6}"/>
                </a:ext>
              </a:extLst>
            </p:cNvPr>
            <p:cNvSpPr>
              <a:spLocks noChangeShapeType="1"/>
            </p:cNvSpPr>
            <p:nvPr/>
          </p:nvSpPr>
          <p:spPr bwMode="auto">
            <a:xfrm flipV="1">
              <a:off x="3050" y="1140"/>
              <a:ext cx="21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517" name="Line 45">
              <a:extLst>
                <a:ext uri="{FF2B5EF4-FFF2-40B4-BE49-F238E27FC236}">
                  <a16:creationId xmlns:a16="http://schemas.microsoft.com/office/drawing/2014/main" id="{C5860404-2D6C-42BE-B57C-6D739BD51D69}"/>
                </a:ext>
              </a:extLst>
            </p:cNvPr>
            <p:cNvSpPr>
              <a:spLocks noChangeShapeType="1"/>
            </p:cNvSpPr>
            <p:nvPr/>
          </p:nvSpPr>
          <p:spPr bwMode="auto">
            <a:xfrm>
              <a:off x="4127" y="1168"/>
              <a:ext cx="0" cy="17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518" name="Line 46">
              <a:extLst>
                <a:ext uri="{FF2B5EF4-FFF2-40B4-BE49-F238E27FC236}">
                  <a16:creationId xmlns:a16="http://schemas.microsoft.com/office/drawing/2014/main" id="{25AF1E7A-AB0C-481F-BC0A-B129FE7DD973}"/>
                </a:ext>
              </a:extLst>
            </p:cNvPr>
            <p:cNvSpPr>
              <a:spLocks noChangeShapeType="1"/>
            </p:cNvSpPr>
            <p:nvPr/>
          </p:nvSpPr>
          <p:spPr bwMode="auto">
            <a:xfrm flipV="1">
              <a:off x="3050" y="828"/>
              <a:ext cx="21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519" name="Text Box 47">
              <a:extLst>
                <a:ext uri="{FF2B5EF4-FFF2-40B4-BE49-F238E27FC236}">
                  <a16:creationId xmlns:a16="http://schemas.microsoft.com/office/drawing/2014/main" id="{990A8E58-4E85-46DA-9C04-5229084E67ED}"/>
                </a:ext>
              </a:extLst>
            </p:cNvPr>
            <p:cNvSpPr txBox="1">
              <a:spLocks noChangeArrowheads="1"/>
            </p:cNvSpPr>
            <p:nvPr/>
          </p:nvSpPr>
          <p:spPr bwMode="auto">
            <a:xfrm>
              <a:off x="5176" y="941"/>
              <a:ext cx="36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latin typeface="Arial" panose="020B0604020202020204" pitchFamily="34" charset="0"/>
                  <a:ea typeface="宋体" panose="02010600030101010101" pitchFamily="2" charset="-122"/>
                </a:rPr>
                <a:t>616</a:t>
              </a:r>
            </a:p>
          </p:txBody>
        </p:sp>
      </p:grpSp>
      <p:sp>
        <p:nvSpPr>
          <p:cNvPr id="617520" name="Rectangle 48">
            <a:extLst>
              <a:ext uri="{FF2B5EF4-FFF2-40B4-BE49-F238E27FC236}">
                <a16:creationId xmlns:a16="http://schemas.microsoft.com/office/drawing/2014/main" id="{1B753C33-6DE7-4959-BEA5-10374FD8FBAA}"/>
              </a:ext>
            </a:extLst>
          </p:cNvPr>
          <p:cNvSpPr>
            <a:spLocks noChangeArrowheads="1"/>
          </p:cNvSpPr>
          <p:nvPr/>
        </p:nvSpPr>
        <p:spPr bwMode="auto">
          <a:xfrm>
            <a:off x="187325" y="5129213"/>
            <a:ext cx="4699000"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35000"/>
              </a:spcBef>
            </a:pPr>
            <a:r>
              <a:rPr lang="zh-CN" altLang="en-US" sz="2000"/>
              <a:t>将</a:t>
            </a:r>
            <a:r>
              <a:rPr lang="en-US" altLang="zh-CN" sz="2000"/>
              <a:t>b[i][j]</a:t>
            </a:r>
            <a:r>
              <a:rPr lang="zh-CN" altLang="en-US" sz="2000"/>
              <a:t>取到</a:t>
            </a:r>
            <a:r>
              <a:rPr lang="en-US" altLang="zh-CN" sz="2000"/>
              <a:t>AX</a:t>
            </a:r>
            <a:r>
              <a:rPr lang="zh-CN" altLang="en-US" sz="2000"/>
              <a:t>中的指令可以是：</a:t>
            </a:r>
          </a:p>
          <a:p>
            <a:pPr>
              <a:spcBef>
                <a:spcPct val="35000"/>
              </a:spcBef>
            </a:pPr>
            <a:r>
              <a:rPr lang="zh-CN" altLang="en-US" sz="2000">
                <a:solidFill>
                  <a:srgbClr val="3333CC"/>
                </a:solidFill>
              </a:rPr>
              <a:t>“</a:t>
            </a:r>
            <a:r>
              <a:rPr lang="en-US" altLang="zh-CN" sz="2000">
                <a:solidFill>
                  <a:srgbClr val="3333CC"/>
                </a:solidFill>
              </a:rPr>
              <a:t>movw </a:t>
            </a:r>
            <a:r>
              <a:rPr lang="en-US" altLang="zh-CN" sz="2000">
                <a:solidFill>
                  <a:srgbClr val="007635"/>
                </a:solidFill>
              </a:rPr>
              <a:t>504</a:t>
            </a:r>
            <a:r>
              <a:rPr lang="en-US" altLang="zh-CN" sz="2000">
                <a:solidFill>
                  <a:srgbClr val="3333CC"/>
                </a:solidFill>
              </a:rPr>
              <a:t>(%ebp</a:t>
            </a:r>
            <a:r>
              <a:rPr lang="en-US" altLang="zh-CN" sz="2000"/>
              <a:t>,%esi</a:t>
            </a:r>
            <a:r>
              <a:rPr lang="en-US" altLang="zh-CN" sz="2000">
                <a:solidFill>
                  <a:srgbClr val="3333CC"/>
                </a:solidFill>
              </a:rPr>
              <a:t>,</a:t>
            </a:r>
            <a:r>
              <a:rPr lang="en-US" altLang="zh-CN" sz="2000">
                <a:solidFill>
                  <a:srgbClr val="FF3300"/>
                </a:solidFill>
              </a:rPr>
              <a:t>2</a:t>
            </a:r>
            <a:r>
              <a:rPr lang="en-US" altLang="zh-CN" sz="2000">
                <a:solidFill>
                  <a:srgbClr val="3333CC"/>
                </a:solidFill>
              </a:rPr>
              <a:t>), %ax”</a:t>
            </a:r>
          </a:p>
          <a:p>
            <a:pPr>
              <a:spcBef>
                <a:spcPct val="35000"/>
              </a:spcBef>
            </a:pPr>
            <a:r>
              <a:rPr lang="zh-CN" altLang="en-US" sz="2000">
                <a:solidFill>
                  <a:srgbClr val="3333CC"/>
                </a:solidFill>
              </a:rPr>
              <a:t>其中，</a:t>
            </a:r>
            <a:r>
              <a:rPr lang="zh-CN" altLang="en-US" sz="2000" b="0"/>
              <a:t> </a:t>
            </a:r>
            <a:r>
              <a:rPr lang="en-US" altLang="zh-CN" sz="2000">
                <a:solidFill>
                  <a:srgbClr val="3333CC"/>
                </a:solidFill>
              </a:rPr>
              <a:t>i×8</a:t>
            </a:r>
            <a:r>
              <a:rPr lang="zh-CN" altLang="en-US" sz="2000">
                <a:solidFill>
                  <a:srgbClr val="3333CC"/>
                </a:solidFill>
              </a:rPr>
              <a:t>在</a:t>
            </a:r>
            <a:r>
              <a:rPr lang="en-US" altLang="zh-CN" sz="2000">
                <a:solidFill>
                  <a:srgbClr val="3333CC"/>
                </a:solidFill>
              </a:rPr>
              <a:t>EBP</a:t>
            </a:r>
            <a:r>
              <a:rPr lang="zh-CN" altLang="en-US" sz="2000">
                <a:solidFill>
                  <a:srgbClr val="3333CC"/>
                </a:solidFill>
              </a:rPr>
              <a:t>中，</a:t>
            </a:r>
            <a:r>
              <a:rPr lang="en-US" altLang="zh-CN" sz="2000">
                <a:solidFill>
                  <a:srgbClr val="3333CC"/>
                </a:solidFill>
              </a:rPr>
              <a:t>j</a:t>
            </a:r>
            <a:r>
              <a:rPr lang="zh-CN" altLang="en-US" sz="2000">
                <a:solidFill>
                  <a:srgbClr val="3333CC"/>
                </a:solidFill>
              </a:rPr>
              <a:t>在</a:t>
            </a:r>
            <a:r>
              <a:rPr lang="en-US" altLang="zh-CN" sz="2000">
                <a:solidFill>
                  <a:srgbClr val="3333CC"/>
                </a:solidFill>
              </a:rPr>
              <a:t>ESI</a:t>
            </a:r>
            <a:r>
              <a:rPr lang="zh-CN" altLang="en-US" sz="2000">
                <a:solidFill>
                  <a:srgbClr val="3333CC"/>
                </a:solidFill>
              </a:rPr>
              <a:t>中，</a:t>
            </a:r>
          </a:p>
          <a:p>
            <a:pPr>
              <a:spcBef>
                <a:spcPct val="35000"/>
              </a:spcBef>
            </a:pPr>
            <a:r>
              <a:rPr lang="en-US" altLang="zh-CN" sz="2000">
                <a:solidFill>
                  <a:srgbClr val="3333CC"/>
                </a:solidFill>
              </a:rPr>
              <a:t>           </a:t>
            </a:r>
            <a:r>
              <a:rPr lang="en-US" altLang="zh-CN" sz="2000">
                <a:solidFill>
                  <a:srgbClr val="FF3300"/>
                </a:solidFill>
              </a:rPr>
              <a:t>2</a:t>
            </a:r>
            <a:r>
              <a:rPr lang="zh-CN" altLang="en-US" sz="2000">
                <a:solidFill>
                  <a:srgbClr val="3333CC"/>
                </a:solidFill>
              </a:rPr>
              <a:t>为比例因子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7476"/>
                                        </p:tgtEl>
                                        <p:attrNameLst>
                                          <p:attrName>style.visibility</p:attrName>
                                        </p:attrNameLst>
                                      </p:cBhvr>
                                      <p:to>
                                        <p:strVal val="visible"/>
                                      </p:to>
                                    </p:set>
                                    <p:animEffect transition="in" filter="blinds(horizontal)">
                                      <p:cBhvr>
                                        <p:cTn id="7" dur="500"/>
                                        <p:tgtEl>
                                          <p:spTgt spid="6174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7477"/>
                                        </p:tgtEl>
                                        <p:attrNameLst>
                                          <p:attrName>style.visibility</p:attrName>
                                        </p:attrNameLst>
                                      </p:cBhvr>
                                      <p:to>
                                        <p:strVal val="visible"/>
                                      </p:to>
                                    </p:set>
                                    <p:animEffect transition="in" filter="blinds(horizontal)">
                                      <p:cBhvr>
                                        <p:cTn id="12" dur="500"/>
                                        <p:tgtEl>
                                          <p:spTgt spid="6174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7475">
                                            <p:txEl>
                                              <p:pRg st="0" end="0"/>
                                            </p:txEl>
                                          </p:spTgt>
                                        </p:tgtEl>
                                        <p:attrNameLst>
                                          <p:attrName>style.visibility</p:attrName>
                                        </p:attrNameLst>
                                      </p:cBhvr>
                                      <p:to>
                                        <p:strVal val="visible"/>
                                      </p:to>
                                    </p:set>
                                    <p:animEffect transition="in" filter="blinds(horizontal)">
                                      <p:cBhvr>
                                        <p:cTn id="17" dur="500"/>
                                        <p:tgtEl>
                                          <p:spTgt spid="61747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17475">
                                            <p:txEl>
                                              <p:pRg st="1" end="1"/>
                                            </p:txEl>
                                          </p:spTgt>
                                        </p:tgtEl>
                                        <p:attrNameLst>
                                          <p:attrName>style.visibility</p:attrName>
                                        </p:attrNameLst>
                                      </p:cBhvr>
                                      <p:to>
                                        <p:strVal val="visible"/>
                                      </p:to>
                                    </p:set>
                                    <p:animEffect transition="in" filter="blinds(horizontal)">
                                      <p:cBhvr>
                                        <p:cTn id="22" dur="500"/>
                                        <p:tgtEl>
                                          <p:spTgt spid="617475">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17475">
                                            <p:txEl>
                                              <p:pRg st="2" end="2"/>
                                            </p:txEl>
                                          </p:spTgt>
                                        </p:tgtEl>
                                        <p:attrNameLst>
                                          <p:attrName>style.visibility</p:attrName>
                                        </p:attrNameLst>
                                      </p:cBhvr>
                                      <p:to>
                                        <p:strVal val="visible"/>
                                      </p:to>
                                    </p:set>
                                    <p:animEffect transition="in" filter="blinds(horizontal)">
                                      <p:cBhvr>
                                        <p:cTn id="27" dur="500"/>
                                        <p:tgtEl>
                                          <p:spTgt spid="617475">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17475">
                                            <p:txEl>
                                              <p:pRg st="3" end="3"/>
                                            </p:txEl>
                                          </p:spTgt>
                                        </p:tgtEl>
                                        <p:attrNameLst>
                                          <p:attrName>style.visibility</p:attrName>
                                        </p:attrNameLst>
                                      </p:cBhvr>
                                      <p:to>
                                        <p:strVal val="visible"/>
                                      </p:to>
                                    </p:set>
                                    <p:animEffect transition="in" filter="blinds(horizontal)">
                                      <p:cBhvr>
                                        <p:cTn id="32" dur="500"/>
                                        <p:tgtEl>
                                          <p:spTgt spid="617475">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17475">
                                            <p:txEl>
                                              <p:pRg st="4" end="4"/>
                                            </p:txEl>
                                          </p:spTgt>
                                        </p:tgtEl>
                                        <p:attrNameLst>
                                          <p:attrName>style.visibility</p:attrName>
                                        </p:attrNameLst>
                                      </p:cBhvr>
                                      <p:to>
                                        <p:strVal val="visible"/>
                                      </p:to>
                                    </p:set>
                                    <p:animEffect transition="in" filter="blinds(horizontal)">
                                      <p:cBhvr>
                                        <p:cTn id="37" dur="500"/>
                                        <p:tgtEl>
                                          <p:spTgt spid="617475">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17475">
                                            <p:txEl>
                                              <p:pRg st="5" end="5"/>
                                            </p:txEl>
                                          </p:spTgt>
                                        </p:tgtEl>
                                        <p:attrNameLst>
                                          <p:attrName>style.visibility</p:attrName>
                                        </p:attrNameLst>
                                      </p:cBhvr>
                                      <p:to>
                                        <p:strVal val="visible"/>
                                      </p:to>
                                    </p:set>
                                    <p:animEffect transition="in" filter="blinds(horizontal)">
                                      <p:cBhvr>
                                        <p:cTn id="42" dur="500"/>
                                        <p:tgtEl>
                                          <p:spTgt spid="617475">
                                            <p:txEl>
                                              <p:pRg st="5" end="5"/>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617520">
                                            <p:txEl>
                                              <p:pRg st="0" end="0"/>
                                            </p:txEl>
                                          </p:spTgt>
                                        </p:tgtEl>
                                        <p:attrNameLst>
                                          <p:attrName>style.visibility</p:attrName>
                                        </p:attrNameLst>
                                      </p:cBhvr>
                                      <p:to>
                                        <p:strVal val="visible"/>
                                      </p:to>
                                    </p:set>
                                    <p:animEffect transition="in" filter="blinds(horizontal)">
                                      <p:cBhvr>
                                        <p:cTn id="47" dur="500"/>
                                        <p:tgtEl>
                                          <p:spTgt spid="617520">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617520">
                                            <p:txEl>
                                              <p:pRg st="1" end="1"/>
                                            </p:txEl>
                                          </p:spTgt>
                                        </p:tgtEl>
                                        <p:attrNameLst>
                                          <p:attrName>style.visibility</p:attrName>
                                        </p:attrNameLst>
                                      </p:cBhvr>
                                      <p:to>
                                        <p:strVal val="visible"/>
                                      </p:to>
                                    </p:set>
                                    <p:animEffect transition="in" filter="blinds(horizontal)">
                                      <p:cBhvr>
                                        <p:cTn id="52" dur="500"/>
                                        <p:tgtEl>
                                          <p:spTgt spid="617520">
                                            <p:txEl>
                                              <p:pRg st="1" end="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617520">
                                            <p:txEl>
                                              <p:pRg st="2" end="2"/>
                                            </p:txEl>
                                          </p:spTgt>
                                        </p:tgtEl>
                                        <p:attrNameLst>
                                          <p:attrName>style.visibility</p:attrName>
                                        </p:attrNameLst>
                                      </p:cBhvr>
                                      <p:to>
                                        <p:strVal val="visible"/>
                                      </p:to>
                                    </p:set>
                                    <p:animEffect transition="in" filter="blinds(horizontal)">
                                      <p:cBhvr>
                                        <p:cTn id="57" dur="500"/>
                                        <p:tgtEl>
                                          <p:spTgt spid="617520">
                                            <p:txEl>
                                              <p:pRg st="2" end="2"/>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617520">
                                            <p:txEl>
                                              <p:pRg st="3" end="3"/>
                                            </p:txEl>
                                          </p:spTgt>
                                        </p:tgtEl>
                                        <p:attrNameLst>
                                          <p:attrName>style.visibility</p:attrName>
                                        </p:attrNameLst>
                                      </p:cBhvr>
                                      <p:to>
                                        <p:strVal val="visible"/>
                                      </p:to>
                                    </p:set>
                                    <p:animEffect transition="in" filter="blinds(horizontal)">
                                      <p:cBhvr>
                                        <p:cTn id="62" dur="500"/>
                                        <p:tgtEl>
                                          <p:spTgt spid="61752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7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a:extLst>
              <a:ext uri="{FF2B5EF4-FFF2-40B4-BE49-F238E27FC236}">
                <a16:creationId xmlns:a16="http://schemas.microsoft.com/office/drawing/2014/main" id="{034CFCFB-99DB-44B0-8488-77FFD14D59C8}"/>
              </a:ext>
            </a:extLst>
          </p:cNvPr>
          <p:cNvSpPr>
            <a:spLocks noGrp="1" noChangeArrowheads="1"/>
          </p:cNvSpPr>
          <p:nvPr>
            <p:ph type="title"/>
          </p:nvPr>
        </p:nvSpPr>
        <p:spPr>
          <a:xfrm>
            <a:off x="476250" y="142875"/>
            <a:ext cx="8229600" cy="561975"/>
          </a:xfrm>
        </p:spPr>
        <p:txBody>
          <a:bodyPr/>
          <a:lstStyle/>
          <a:p>
            <a:r>
              <a:rPr lang="en-US" altLang="zh-CN" sz="3600"/>
              <a:t>IA-32</a:t>
            </a:r>
            <a:r>
              <a:rPr lang="zh-CN" altLang="en-US" sz="3600"/>
              <a:t>常用指令类型</a:t>
            </a:r>
          </a:p>
        </p:txBody>
      </p:sp>
      <p:sp>
        <p:nvSpPr>
          <p:cNvPr id="619523" name="Rectangle 3">
            <a:extLst>
              <a:ext uri="{FF2B5EF4-FFF2-40B4-BE49-F238E27FC236}">
                <a16:creationId xmlns:a16="http://schemas.microsoft.com/office/drawing/2014/main" id="{7469FE8E-2551-4835-8AAE-F8FB7BBDB865}"/>
              </a:ext>
            </a:extLst>
          </p:cNvPr>
          <p:cNvSpPr>
            <a:spLocks noGrp="1" noChangeArrowheads="1"/>
          </p:cNvSpPr>
          <p:nvPr>
            <p:ph type="body" idx="1"/>
          </p:nvPr>
        </p:nvSpPr>
        <p:spPr>
          <a:xfrm>
            <a:off x="468313" y="836613"/>
            <a:ext cx="8334375" cy="6021387"/>
          </a:xfrm>
        </p:spPr>
        <p:txBody>
          <a:bodyPr/>
          <a:lstStyle/>
          <a:p>
            <a:pPr marL="457200" indent="-457200">
              <a:lnSpc>
                <a:spcPct val="110000"/>
              </a:lnSpc>
              <a:buFontTx/>
              <a:buNone/>
            </a:pP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1</a:t>
            </a:r>
            <a:r>
              <a:rPr lang="zh-CN" altLang="en-US" sz="2000">
                <a:latin typeface="微软雅黑" panose="020B0503020204020204" pitchFamily="34" charset="-122"/>
                <a:ea typeface="微软雅黑" panose="020B0503020204020204" pitchFamily="34" charset="-122"/>
              </a:rPr>
              <a:t>）传送指令</a:t>
            </a:r>
          </a:p>
          <a:p>
            <a:pPr marL="838200" lvl="1" indent="-381000">
              <a:lnSpc>
                <a:spcPct val="110000"/>
              </a:lnSpc>
            </a:pPr>
            <a:r>
              <a:rPr lang="zh-CN" altLang="en-US">
                <a:latin typeface="微软雅黑" panose="020B0503020204020204" pitchFamily="34" charset="-122"/>
                <a:ea typeface="微软雅黑" panose="020B0503020204020204" pitchFamily="34" charset="-122"/>
              </a:rPr>
              <a:t>通用数据传送指令</a:t>
            </a:r>
          </a:p>
          <a:p>
            <a:pPr marL="1371600" lvl="2" indent="-457200">
              <a:lnSpc>
                <a:spcPct val="110000"/>
              </a:lnSpc>
              <a:buFontTx/>
              <a:buNone/>
            </a:pPr>
            <a:r>
              <a:rPr lang="en-US" altLang="zh-CN" sz="2000">
                <a:latin typeface="微软雅黑" panose="020B0503020204020204" pitchFamily="34" charset="-122"/>
                <a:ea typeface="微软雅黑" panose="020B0503020204020204" pitchFamily="34" charset="-122"/>
              </a:rPr>
              <a:t>MOV</a:t>
            </a:r>
            <a:r>
              <a:rPr lang="zh-CN" altLang="en-US" sz="2000">
                <a:latin typeface="微软雅黑" panose="020B0503020204020204" pitchFamily="34" charset="-122"/>
                <a:ea typeface="微软雅黑" panose="020B0503020204020204" pitchFamily="34" charset="-122"/>
              </a:rPr>
              <a:t>：一般传送，包括</a:t>
            </a:r>
            <a:r>
              <a:rPr lang="en-US" altLang="zh-CN" sz="2000">
                <a:latin typeface="微软雅黑" panose="020B0503020204020204" pitchFamily="34" charset="-122"/>
                <a:ea typeface="微软雅黑" panose="020B0503020204020204" pitchFamily="34" charset="-122"/>
              </a:rPr>
              <a:t>movb</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movw</a:t>
            </a:r>
            <a:r>
              <a:rPr lang="zh-CN" altLang="en-US"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movl</a:t>
            </a:r>
            <a:r>
              <a:rPr lang="zh-CN" altLang="en-US" sz="2000">
                <a:latin typeface="微软雅黑" panose="020B0503020204020204" pitchFamily="34" charset="-122"/>
                <a:ea typeface="微软雅黑" panose="020B0503020204020204" pitchFamily="34" charset="-122"/>
              </a:rPr>
              <a:t>等</a:t>
            </a:r>
          </a:p>
          <a:p>
            <a:pPr marL="1371600" lvl="2" indent="-457200">
              <a:lnSpc>
                <a:spcPct val="110000"/>
              </a:lnSpc>
              <a:buFontTx/>
              <a:buNone/>
            </a:pPr>
            <a:r>
              <a:rPr lang="en-US" altLang="zh-CN" sz="2000">
                <a:latin typeface="微软雅黑" panose="020B0503020204020204" pitchFamily="34" charset="-122"/>
                <a:ea typeface="微软雅黑" panose="020B0503020204020204" pitchFamily="34" charset="-122"/>
              </a:rPr>
              <a:t>MOVS</a:t>
            </a:r>
            <a:r>
              <a:rPr lang="zh-CN" altLang="en-US" sz="2000">
                <a:latin typeface="微软雅黑" panose="020B0503020204020204" pitchFamily="34" charset="-122"/>
                <a:ea typeface="微软雅黑" panose="020B0503020204020204" pitchFamily="34" charset="-122"/>
              </a:rPr>
              <a:t>：符号扩展传送，如</a:t>
            </a:r>
            <a:r>
              <a:rPr lang="en-US" altLang="zh-CN" sz="2000">
                <a:latin typeface="微软雅黑" panose="020B0503020204020204" pitchFamily="34" charset="-122"/>
                <a:ea typeface="微软雅黑" panose="020B0503020204020204" pitchFamily="34" charset="-122"/>
              </a:rPr>
              <a:t>movsbw</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movswl</a:t>
            </a:r>
            <a:r>
              <a:rPr lang="zh-CN" altLang="en-US" sz="2000">
                <a:latin typeface="微软雅黑" panose="020B0503020204020204" pitchFamily="34" charset="-122"/>
                <a:ea typeface="微软雅黑" panose="020B0503020204020204" pitchFamily="34" charset="-122"/>
              </a:rPr>
              <a:t>等</a:t>
            </a:r>
          </a:p>
          <a:p>
            <a:pPr marL="1371600" lvl="2" indent="-457200">
              <a:lnSpc>
                <a:spcPct val="110000"/>
              </a:lnSpc>
              <a:buFontTx/>
              <a:buNone/>
            </a:pPr>
            <a:r>
              <a:rPr lang="en-US" altLang="zh-CN" sz="2000">
                <a:latin typeface="微软雅黑" panose="020B0503020204020204" pitchFamily="34" charset="-122"/>
                <a:ea typeface="微软雅黑" panose="020B0503020204020204" pitchFamily="34" charset="-122"/>
              </a:rPr>
              <a:t>MOVZ</a:t>
            </a:r>
            <a:r>
              <a:rPr lang="zh-CN" altLang="en-US" sz="2000">
                <a:latin typeface="微软雅黑" panose="020B0503020204020204" pitchFamily="34" charset="-122"/>
                <a:ea typeface="微软雅黑" panose="020B0503020204020204" pitchFamily="34" charset="-122"/>
              </a:rPr>
              <a:t>：零扩展传送，如</a:t>
            </a:r>
            <a:r>
              <a:rPr lang="en-US" altLang="zh-CN" sz="2000">
                <a:latin typeface="微软雅黑" panose="020B0503020204020204" pitchFamily="34" charset="-122"/>
                <a:ea typeface="微软雅黑" panose="020B0503020204020204" pitchFamily="34" charset="-122"/>
              </a:rPr>
              <a:t>movzwl</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movzbl</a:t>
            </a:r>
            <a:r>
              <a:rPr lang="zh-CN" altLang="en-US" sz="2000">
                <a:latin typeface="微软雅黑" panose="020B0503020204020204" pitchFamily="34" charset="-122"/>
                <a:ea typeface="微软雅黑" panose="020B0503020204020204" pitchFamily="34" charset="-122"/>
              </a:rPr>
              <a:t>等</a:t>
            </a:r>
          </a:p>
          <a:p>
            <a:pPr marL="1371600" lvl="2" indent="-457200">
              <a:lnSpc>
                <a:spcPct val="110000"/>
              </a:lnSpc>
              <a:buFontTx/>
              <a:buNone/>
            </a:pPr>
            <a:r>
              <a:rPr lang="en-US" altLang="zh-CN" sz="2000">
                <a:latin typeface="微软雅黑" panose="020B0503020204020204" pitchFamily="34" charset="-122"/>
                <a:ea typeface="微软雅黑" panose="020B0503020204020204" pitchFamily="34" charset="-122"/>
              </a:rPr>
              <a:t>XCHG</a:t>
            </a:r>
            <a:r>
              <a:rPr lang="zh-CN" altLang="en-US" sz="2000">
                <a:latin typeface="微软雅黑" panose="020B0503020204020204" pitchFamily="34" charset="-122"/>
                <a:ea typeface="微软雅黑" panose="020B0503020204020204" pitchFamily="34" charset="-122"/>
              </a:rPr>
              <a:t>：数据交换</a:t>
            </a:r>
          </a:p>
          <a:p>
            <a:pPr marL="1371600" lvl="2" indent="-457200">
              <a:lnSpc>
                <a:spcPct val="110000"/>
              </a:lnSpc>
              <a:buFontTx/>
              <a:buNone/>
            </a:pPr>
            <a:r>
              <a:rPr lang="en-US" altLang="zh-CN" sz="2000">
                <a:latin typeface="微软雅黑" panose="020B0503020204020204" pitchFamily="34" charset="-122"/>
                <a:ea typeface="微软雅黑" panose="020B0503020204020204" pitchFamily="34" charset="-122"/>
              </a:rPr>
              <a:t>PUSH/POP</a:t>
            </a:r>
            <a:r>
              <a:rPr lang="zh-CN" altLang="en-US" sz="2000">
                <a:latin typeface="微软雅黑" panose="020B0503020204020204" pitchFamily="34" charset="-122"/>
                <a:ea typeface="微软雅黑" panose="020B0503020204020204" pitchFamily="34" charset="-122"/>
              </a:rPr>
              <a:t>：</a:t>
            </a:r>
            <a:r>
              <a:rPr lang="zh-CN" altLang="en-US" sz="2000">
                <a:solidFill>
                  <a:srgbClr val="FF3300"/>
                </a:solidFill>
                <a:latin typeface="微软雅黑" panose="020B0503020204020204" pitchFamily="34" charset="-122"/>
                <a:ea typeface="微软雅黑" panose="020B0503020204020204" pitchFamily="34" charset="-122"/>
              </a:rPr>
              <a:t>入栈</a:t>
            </a:r>
            <a:r>
              <a:rPr lang="en-US" altLang="zh-CN" sz="2000">
                <a:solidFill>
                  <a:srgbClr val="FF3300"/>
                </a:solidFill>
                <a:latin typeface="微软雅黑" panose="020B0503020204020204" pitchFamily="34" charset="-122"/>
                <a:ea typeface="微软雅黑" panose="020B0503020204020204" pitchFamily="34" charset="-122"/>
              </a:rPr>
              <a:t>/</a:t>
            </a:r>
            <a:r>
              <a:rPr lang="zh-CN" altLang="en-US" sz="2000">
                <a:solidFill>
                  <a:srgbClr val="FF3300"/>
                </a:solidFill>
                <a:latin typeface="微软雅黑" panose="020B0503020204020204" pitchFamily="34" charset="-122"/>
                <a:ea typeface="微软雅黑" panose="020B0503020204020204" pitchFamily="34" charset="-122"/>
              </a:rPr>
              <a:t>出栈</a:t>
            </a:r>
            <a:r>
              <a:rPr lang="zh-CN" altLang="en-US" sz="2000">
                <a:latin typeface="微软雅黑" panose="020B0503020204020204" pitchFamily="34" charset="-122"/>
                <a:ea typeface="微软雅黑" panose="020B0503020204020204" pitchFamily="34" charset="-122"/>
              </a:rPr>
              <a:t>，如</a:t>
            </a:r>
            <a:r>
              <a:rPr lang="en-US" altLang="zh-CN" sz="2000">
                <a:latin typeface="微软雅黑" panose="020B0503020204020204" pitchFamily="34" charset="-122"/>
                <a:ea typeface="微软雅黑" panose="020B0503020204020204" pitchFamily="34" charset="-122"/>
              </a:rPr>
              <a:t>pushl,pushw,popl,popw</a:t>
            </a:r>
            <a:r>
              <a:rPr lang="zh-CN" altLang="en-US" sz="2000">
                <a:latin typeface="微软雅黑" panose="020B0503020204020204" pitchFamily="34" charset="-122"/>
                <a:ea typeface="微软雅黑" panose="020B0503020204020204" pitchFamily="34" charset="-122"/>
              </a:rPr>
              <a:t>等</a:t>
            </a:r>
          </a:p>
          <a:p>
            <a:pPr marL="838200" lvl="1" indent="-381000">
              <a:lnSpc>
                <a:spcPct val="110000"/>
              </a:lnSpc>
            </a:pPr>
            <a:r>
              <a:rPr lang="zh-CN" altLang="en-US">
                <a:latin typeface="微软雅黑" panose="020B0503020204020204" pitchFamily="34" charset="-122"/>
                <a:ea typeface="微软雅黑" panose="020B0503020204020204" pitchFamily="34" charset="-122"/>
              </a:rPr>
              <a:t>地址传送指令 </a:t>
            </a:r>
          </a:p>
          <a:p>
            <a:pPr marL="1371600" lvl="2" indent="-457200">
              <a:lnSpc>
                <a:spcPct val="110000"/>
              </a:lnSpc>
              <a:buFontTx/>
              <a:buNone/>
            </a:pPr>
            <a:r>
              <a:rPr lang="en-US" altLang="zh-CN" sz="2000">
                <a:latin typeface="微软雅黑" panose="020B0503020204020204" pitchFamily="34" charset="-122"/>
                <a:ea typeface="微软雅黑" panose="020B0503020204020204" pitchFamily="34" charset="-122"/>
              </a:rPr>
              <a:t>LEA</a:t>
            </a:r>
            <a:r>
              <a:rPr lang="zh-CN" altLang="en-US" sz="2000">
                <a:latin typeface="微软雅黑" panose="020B0503020204020204" pitchFamily="34" charset="-122"/>
                <a:ea typeface="微软雅黑" panose="020B0503020204020204" pitchFamily="34" charset="-122"/>
              </a:rPr>
              <a:t>：加载有效地址，如</a:t>
            </a:r>
            <a:r>
              <a:rPr lang="en-US" altLang="zh-CN" sz="2000">
                <a:latin typeface="微软雅黑" panose="020B0503020204020204" pitchFamily="34" charset="-122"/>
                <a:ea typeface="微软雅黑" panose="020B0503020204020204" pitchFamily="34" charset="-122"/>
              </a:rPr>
              <a:t>leal (%edx,%eax), %eax”</a:t>
            </a:r>
            <a:r>
              <a:rPr lang="zh-CN" altLang="en-US" sz="2000">
                <a:latin typeface="微软雅黑" panose="020B0503020204020204" pitchFamily="34" charset="-122"/>
                <a:ea typeface="微软雅黑" panose="020B0503020204020204" pitchFamily="34" charset="-122"/>
              </a:rPr>
              <a:t>的功能为</a:t>
            </a:r>
            <a:r>
              <a:rPr lang="en-US" altLang="zh-CN" sz="2000">
                <a:latin typeface="微软雅黑" panose="020B0503020204020204" pitchFamily="34" charset="-122"/>
                <a:ea typeface="微软雅黑" panose="020B0503020204020204" pitchFamily="34" charset="-122"/>
              </a:rPr>
              <a:t>R[eax]←R[edx]+R[eax]</a:t>
            </a:r>
            <a:r>
              <a:rPr lang="zh-CN" altLang="en-US" sz="2000">
                <a:latin typeface="微软雅黑" panose="020B0503020204020204" pitchFamily="34" charset="-122"/>
                <a:ea typeface="微软雅黑" panose="020B0503020204020204" pitchFamily="34" charset="-122"/>
              </a:rPr>
              <a:t>，执行前，若</a:t>
            </a:r>
            <a:r>
              <a:rPr lang="en-US" altLang="zh-CN" sz="2000">
                <a:latin typeface="微软雅黑" panose="020B0503020204020204" pitchFamily="34" charset="-122"/>
                <a:ea typeface="微软雅黑" panose="020B0503020204020204" pitchFamily="34" charset="-122"/>
              </a:rPr>
              <a:t>R[edx]=i</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R[eax]=j</a:t>
            </a:r>
            <a:r>
              <a:rPr lang="zh-CN" altLang="en-US" sz="2000">
                <a:latin typeface="微软雅黑" panose="020B0503020204020204" pitchFamily="34" charset="-122"/>
                <a:ea typeface="微软雅黑" panose="020B0503020204020204" pitchFamily="34" charset="-122"/>
              </a:rPr>
              <a:t>，则指令执行后，</a:t>
            </a:r>
            <a:r>
              <a:rPr lang="en-US" altLang="zh-CN" sz="2000">
                <a:latin typeface="微软雅黑" panose="020B0503020204020204" pitchFamily="34" charset="-122"/>
                <a:ea typeface="微软雅黑" panose="020B0503020204020204" pitchFamily="34" charset="-122"/>
              </a:rPr>
              <a:t>R[eax]=i+j </a:t>
            </a:r>
            <a:endParaRPr lang="zh-CN" altLang="en-US" sz="2000">
              <a:latin typeface="微软雅黑" panose="020B0503020204020204" pitchFamily="34" charset="-122"/>
              <a:ea typeface="微软雅黑" panose="020B0503020204020204" pitchFamily="34" charset="-122"/>
            </a:endParaRPr>
          </a:p>
          <a:p>
            <a:pPr marL="838200" lvl="1" indent="-381000">
              <a:lnSpc>
                <a:spcPct val="110000"/>
              </a:lnSpc>
            </a:pPr>
            <a:r>
              <a:rPr lang="zh-CN" altLang="en-US">
                <a:latin typeface="微软雅黑" panose="020B0503020204020204" pitchFamily="34" charset="-122"/>
                <a:ea typeface="微软雅黑" panose="020B0503020204020204" pitchFamily="34" charset="-122"/>
              </a:rPr>
              <a:t>输入输出指令 </a:t>
            </a:r>
          </a:p>
          <a:p>
            <a:pPr marL="1371600" lvl="2" indent="-457200">
              <a:lnSpc>
                <a:spcPct val="110000"/>
              </a:lnSpc>
              <a:buFontTx/>
              <a:buNone/>
            </a:pPr>
            <a:r>
              <a:rPr lang="en-US" altLang="zh-CN" sz="2000">
                <a:latin typeface="微软雅黑" panose="020B0503020204020204" pitchFamily="34" charset="-122"/>
                <a:ea typeface="微软雅黑" panose="020B0503020204020204" pitchFamily="34" charset="-122"/>
              </a:rPr>
              <a:t>IN</a:t>
            </a:r>
            <a:r>
              <a:rPr lang="zh-CN" altLang="en-US"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OUT</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I/O</a:t>
            </a:r>
            <a:r>
              <a:rPr lang="zh-CN" altLang="en-US" sz="2000">
                <a:latin typeface="微软雅黑" panose="020B0503020204020204" pitchFamily="34" charset="-122"/>
                <a:ea typeface="微软雅黑" panose="020B0503020204020204" pitchFamily="34" charset="-122"/>
              </a:rPr>
              <a:t>端口与寄存器之间的交换</a:t>
            </a:r>
          </a:p>
          <a:p>
            <a:pPr marL="838200" lvl="1" indent="-381000">
              <a:lnSpc>
                <a:spcPct val="110000"/>
              </a:lnSpc>
            </a:pPr>
            <a:r>
              <a:rPr lang="zh-CN" altLang="en-US">
                <a:latin typeface="微软雅黑" panose="020B0503020204020204" pitchFamily="34" charset="-122"/>
                <a:ea typeface="微软雅黑" panose="020B0503020204020204" pitchFamily="34" charset="-122"/>
              </a:rPr>
              <a:t>标志传送指令</a:t>
            </a:r>
          </a:p>
          <a:p>
            <a:pPr marL="1371600" lvl="2" indent="-457200">
              <a:lnSpc>
                <a:spcPct val="110000"/>
              </a:lnSpc>
              <a:buFontTx/>
              <a:buNone/>
            </a:pPr>
            <a:r>
              <a:rPr lang="en-US" altLang="zh-CN" sz="2000">
                <a:latin typeface="微软雅黑" panose="020B0503020204020204" pitchFamily="34" charset="-122"/>
                <a:ea typeface="微软雅黑" panose="020B0503020204020204" pitchFamily="34" charset="-122"/>
              </a:rPr>
              <a:t>PUSHF</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POPF</a:t>
            </a:r>
            <a:r>
              <a:rPr lang="zh-CN" altLang="en-US" sz="2000">
                <a:latin typeface="微软雅黑" panose="020B0503020204020204" pitchFamily="34" charset="-122"/>
                <a:ea typeface="微软雅黑" panose="020B0503020204020204" pitchFamily="34" charset="-122"/>
              </a:rPr>
              <a:t>：将</a:t>
            </a:r>
            <a:r>
              <a:rPr lang="en-US" altLang="zh-CN" sz="2000">
                <a:latin typeface="微软雅黑" panose="020B0503020204020204" pitchFamily="34" charset="-122"/>
                <a:ea typeface="微软雅黑" panose="020B0503020204020204" pitchFamily="34" charset="-122"/>
              </a:rPr>
              <a:t>EFLAG</a:t>
            </a:r>
            <a:r>
              <a:rPr lang="zh-CN" altLang="en-US" sz="2000">
                <a:latin typeface="微软雅黑" panose="020B0503020204020204" pitchFamily="34" charset="-122"/>
                <a:ea typeface="微软雅黑" panose="020B0503020204020204" pitchFamily="34" charset="-122"/>
              </a:rPr>
              <a:t>压栈，或将栈顶内容送</a:t>
            </a:r>
            <a:r>
              <a:rPr lang="en-US" altLang="zh-CN" sz="2000">
                <a:latin typeface="微软雅黑" panose="020B0503020204020204" pitchFamily="34" charset="-122"/>
                <a:ea typeface="微软雅黑" panose="020B0503020204020204" pitchFamily="34" charset="-122"/>
              </a:rPr>
              <a:t>EFLAG</a:t>
            </a:r>
            <a:r>
              <a:rPr lang="en-US" altLang="zh-CN" sz="2000"/>
              <a:t> </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9523">
                                            <p:txEl>
                                              <p:pRg st="2" end="2"/>
                                            </p:txEl>
                                          </p:spTgt>
                                        </p:tgtEl>
                                        <p:attrNameLst>
                                          <p:attrName>style.visibility</p:attrName>
                                        </p:attrNameLst>
                                      </p:cBhvr>
                                      <p:to>
                                        <p:strVal val="visible"/>
                                      </p:to>
                                    </p:set>
                                    <p:animEffect transition="in" filter="blinds(horizontal)">
                                      <p:cBhvr>
                                        <p:cTn id="7" dur="500"/>
                                        <p:tgtEl>
                                          <p:spTgt spid="61952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9523">
                                            <p:txEl>
                                              <p:pRg st="3" end="3"/>
                                            </p:txEl>
                                          </p:spTgt>
                                        </p:tgtEl>
                                        <p:attrNameLst>
                                          <p:attrName>style.visibility</p:attrName>
                                        </p:attrNameLst>
                                      </p:cBhvr>
                                      <p:to>
                                        <p:strVal val="visible"/>
                                      </p:to>
                                    </p:set>
                                    <p:animEffect transition="in" filter="blinds(horizontal)">
                                      <p:cBhvr>
                                        <p:cTn id="12" dur="500"/>
                                        <p:tgtEl>
                                          <p:spTgt spid="61952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9523">
                                            <p:txEl>
                                              <p:pRg st="4" end="4"/>
                                            </p:txEl>
                                          </p:spTgt>
                                        </p:tgtEl>
                                        <p:attrNameLst>
                                          <p:attrName>style.visibility</p:attrName>
                                        </p:attrNameLst>
                                      </p:cBhvr>
                                      <p:to>
                                        <p:strVal val="visible"/>
                                      </p:to>
                                    </p:set>
                                    <p:animEffect transition="in" filter="blinds(horizontal)">
                                      <p:cBhvr>
                                        <p:cTn id="17" dur="500"/>
                                        <p:tgtEl>
                                          <p:spTgt spid="61952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19523">
                                            <p:txEl>
                                              <p:pRg st="5" end="5"/>
                                            </p:txEl>
                                          </p:spTgt>
                                        </p:tgtEl>
                                        <p:attrNameLst>
                                          <p:attrName>style.visibility</p:attrName>
                                        </p:attrNameLst>
                                      </p:cBhvr>
                                      <p:to>
                                        <p:strVal val="visible"/>
                                      </p:to>
                                    </p:set>
                                    <p:animEffect transition="in" filter="blinds(horizontal)">
                                      <p:cBhvr>
                                        <p:cTn id="22" dur="500"/>
                                        <p:tgtEl>
                                          <p:spTgt spid="619523">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19523">
                                            <p:txEl>
                                              <p:pRg st="6" end="6"/>
                                            </p:txEl>
                                          </p:spTgt>
                                        </p:tgtEl>
                                        <p:attrNameLst>
                                          <p:attrName>style.visibility</p:attrName>
                                        </p:attrNameLst>
                                      </p:cBhvr>
                                      <p:to>
                                        <p:strVal val="visible"/>
                                      </p:to>
                                    </p:set>
                                    <p:animEffect transition="in" filter="blinds(horizontal)">
                                      <p:cBhvr>
                                        <p:cTn id="27" dur="500"/>
                                        <p:tgtEl>
                                          <p:spTgt spid="619523">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19523">
                                            <p:txEl>
                                              <p:pRg st="8" end="8"/>
                                            </p:txEl>
                                          </p:spTgt>
                                        </p:tgtEl>
                                        <p:attrNameLst>
                                          <p:attrName>style.visibility</p:attrName>
                                        </p:attrNameLst>
                                      </p:cBhvr>
                                      <p:to>
                                        <p:strVal val="visible"/>
                                      </p:to>
                                    </p:set>
                                    <p:animEffect transition="in" filter="blinds(horizontal)">
                                      <p:cBhvr>
                                        <p:cTn id="32" dur="500"/>
                                        <p:tgtEl>
                                          <p:spTgt spid="619523">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19523">
                                            <p:txEl>
                                              <p:pRg st="10" end="10"/>
                                            </p:txEl>
                                          </p:spTgt>
                                        </p:tgtEl>
                                        <p:attrNameLst>
                                          <p:attrName>style.visibility</p:attrName>
                                        </p:attrNameLst>
                                      </p:cBhvr>
                                      <p:to>
                                        <p:strVal val="visible"/>
                                      </p:to>
                                    </p:set>
                                    <p:animEffect transition="in" filter="blinds(horizontal)">
                                      <p:cBhvr>
                                        <p:cTn id="37" dur="500"/>
                                        <p:tgtEl>
                                          <p:spTgt spid="619523">
                                            <p:txEl>
                                              <p:pRg st="10" end="1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19523">
                                            <p:txEl>
                                              <p:pRg st="12" end="12"/>
                                            </p:txEl>
                                          </p:spTgt>
                                        </p:tgtEl>
                                        <p:attrNameLst>
                                          <p:attrName>style.visibility</p:attrName>
                                        </p:attrNameLst>
                                      </p:cBhvr>
                                      <p:to>
                                        <p:strVal val="visible"/>
                                      </p:to>
                                    </p:set>
                                    <p:animEffect transition="in" filter="blinds(horizontal)">
                                      <p:cBhvr>
                                        <p:cTn id="42" dur="500"/>
                                        <p:tgtEl>
                                          <p:spTgt spid="61952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a:extLst>
              <a:ext uri="{FF2B5EF4-FFF2-40B4-BE49-F238E27FC236}">
                <a16:creationId xmlns:a16="http://schemas.microsoft.com/office/drawing/2014/main" id="{5AFC7711-F5D6-46E0-B6A7-4552DEB66AD1}"/>
              </a:ext>
            </a:extLst>
          </p:cNvPr>
          <p:cNvSpPr>
            <a:spLocks noGrp="1" noChangeArrowheads="1"/>
          </p:cNvSpPr>
          <p:nvPr>
            <p:ph type="title"/>
          </p:nvPr>
        </p:nvSpPr>
        <p:spPr>
          <a:xfrm>
            <a:off x="457200" y="98425"/>
            <a:ext cx="8229600" cy="561975"/>
          </a:xfrm>
        </p:spPr>
        <p:txBody>
          <a:bodyPr/>
          <a:lstStyle/>
          <a:p>
            <a:r>
              <a:rPr lang="zh-CN" altLang="en-US" sz="3600">
                <a:latin typeface="黑体" panose="02010609060101010101" pitchFamily="49" charset="-122"/>
              </a:rPr>
              <a:t>“</a:t>
            </a:r>
            <a:r>
              <a:rPr lang="zh-CN" altLang="en-US" sz="3600"/>
              <a:t>入栈</a:t>
            </a:r>
            <a:r>
              <a:rPr lang="zh-CN" altLang="en-US" sz="3600">
                <a:latin typeface="黑体" panose="02010609060101010101" pitchFamily="49" charset="-122"/>
              </a:rPr>
              <a:t>”</a:t>
            </a:r>
            <a:r>
              <a:rPr lang="zh-CN" altLang="en-US" sz="3600"/>
              <a:t>和</a:t>
            </a:r>
            <a:r>
              <a:rPr lang="zh-CN" altLang="en-US" sz="3600">
                <a:latin typeface="黑体" panose="02010609060101010101" pitchFamily="49" charset="-122"/>
              </a:rPr>
              <a:t>“</a:t>
            </a:r>
            <a:r>
              <a:rPr lang="zh-CN" altLang="en-US" sz="3600"/>
              <a:t>出栈</a:t>
            </a:r>
            <a:r>
              <a:rPr lang="zh-CN" altLang="en-US" sz="3600">
                <a:latin typeface="黑体" panose="02010609060101010101" pitchFamily="49" charset="-122"/>
              </a:rPr>
              <a:t>”</a:t>
            </a:r>
            <a:r>
              <a:rPr lang="zh-CN" altLang="en-US" sz="3600"/>
              <a:t>操作</a:t>
            </a:r>
          </a:p>
        </p:txBody>
      </p:sp>
      <p:sp>
        <p:nvSpPr>
          <p:cNvPr id="621571" name="Rectangle 3">
            <a:extLst>
              <a:ext uri="{FF2B5EF4-FFF2-40B4-BE49-F238E27FC236}">
                <a16:creationId xmlns:a16="http://schemas.microsoft.com/office/drawing/2014/main" id="{AE62EF68-B0A5-4F6B-B79E-92ECE029F6DD}"/>
              </a:ext>
            </a:extLst>
          </p:cNvPr>
          <p:cNvSpPr>
            <a:spLocks noGrp="1" noChangeArrowheads="1"/>
          </p:cNvSpPr>
          <p:nvPr>
            <p:ph type="body" idx="1"/>
          </p:nvPr>
        </p:nvSpPr>
        <p:spPr/>
        <p:txBody>
          <a:bodyPr/>
          <a:lstStyle/>
          <a:p>
            <a:r>
              <a:rPr lang="zh-CN" altLang="en-US" sz="2200">
                <a:latin typeface="微软雅黑" panose="020B0503020204020204" pitchFamily="34" charset="-122"/>
                <a:ea typeface="微软雅黑" panose="020B0503020204020204" pitchFamily="34" charset="-122"/>
              </a:rPr>
              <a:t>栈（</a:t>
            </a:r>
            <a:r>
              <a:rPr lang="en-US" altLang="zh-CN" sz="2200">
                <a:latin typeface="微软雅黑" panose="020B0503020204020204" pitchFamily="34" charset="-122"/>
                <a:ea typeface="微软雅黑" panose="020B0503020204020204" pitchFamily="34" charset="-122"/>
              </a:rPr>
              <a:t>Stack</a:t>
            </a:r>
            <a:r>
              <a:rPr lang="zh-CN" altLang="en-US" sz="2200">
                <a:latin typeface="微软雅黑" panose="020B0503020204020204" pitchFamily="34" charset="-122"/>
                <a:ea typeface="微软雅黑" panose="020B0503020204020204" pitchFamily="34" charset="-122"/>
              </a:rPr>
              <a:t>）是一种采用</a:t>
            </a:r>
            <a:r>
              <a:rPr lang="zh-CN" altLang="en-US" sz="2200">
                <a:solidFill>
                  <a:srgbClr val="FF3300"/>
                </a:solidFill>
                <a:latin typeface="微软雅黑" panose="020B0503020204020204" pitchFamily="34" charset="-122"/>
                <a:ea typeface="微软雅黑" panose="020B0503020204020204" pitchFamily="34" charset="-122"/>
              </a:rPr>
              <a:t>“先进后出”</a:t>
            </a:r>
            <a:r>
              <a:rPr lang="zh-CN" altLang="en-US" sz="2200">
                <a:latin typeface="微软雅黑" panose="020B0503020204020204" pitchFamily="34" charset="-122"/>
                <a:ea typeface="微软雅黑" panose="020B0503020204020204" pitchFamily="34" charset="-122"/>
              </a:rPr>
              <a:t>方式进行访问的一块存储区，用于</a:t>
            </a:r>
            <a:r>
              <a:rPr lang="zh-CN" altLang="en-US" sz="2200">
                <a:solidFill>
                  <a:srgbClr val="FF3300"/>
                </a:solidFill>
                <a:latin typeface="微软雅黑" panose="020B0503020204020204" pitchFamily="34" charset="-122"/>
                <a:ea typeface="微软雅黑" panose="020B0503020204020204" pitchFamily="34" charset="-122"/>
              </a:rPr>
              <a:t>嵌套过程调用</a:t>
            </a:r>
            <a:r>
              <a:rPr lang="zh-CN" altLang="en-US" sz="2200">
                <a:latin typeface="微软雅黑" panose="020B0503020204020204" pitchFamily="34" charset="-122"/>
                <a:ea typeface="微软雅黑" panose="020B0503020204020204" pitchFamily="34" charset="-122"/>
              </a:rPr>
              <a:t>。</a:t>
            </a:r>
            <a:r>
              <a:rPr lang="zh-CN" altLang="en-US" sz="2200">
                <a:solidFill>
                  <a:srgbClr val="007635"/>
                </a:solidFill>
                <a:latin typeface="微软雅黑" panose="020B0503020204020204" pitchFamily="34" charset="-122"/>
                <a:ea typeface="微软雅黑" panose="020B0503020204020204" pitchFamily="34" charset="-122"/>
              </a:rPr>
              <a:t>从高地址向低地址增长</a:t>
            </a:r>
            <a:endParaRPr lang="zh-CN" altLang="en-US" sz="2200">
              <a:latin typeface="微软雅黑" panose="020B0503020204020204" pitchFamily="34" charset="-122"/>
              <a:ea typeface="微软雅黑" panose="020B0503020204020204" pitchFamily="34" charset="-122"/>
            </a:endParaRPr>
          </a:p>
          <a:p>
            <a:r>
              <a:rPr lang="zh-CN" altLang="en-US" sz="2200">
                <a:latin typeface="微软雅黑" panose="020B0503020204020204" pitchFamily="34" charset="-122"/>
                <a:ea typeface="微软雅黑" panose="020B0503020204020204" pitchFamily="34" charset="-122"/>
              </a:rPr>
              <a:t>“栈”不等于</a:t>
            </a:r>
            <a:r>
              <a:rPr lang="zh-CN" altLang="en-US" sz="2200">
                <a:solidFill>
                  <a:srgbClr val="FF3300"/>
                </a:solidFill>
                <a:latin typeface="微软雅黑" panose="020B0503020204020204" pitchFamily="34" charset="-122"/>
                <a:ea typeface="微软雅黑" panose="020B0503020204020204" pitchFamily="34" charset="-122"/>
              </a:rPr>
              <a:t>“堆栈”</a:t>
            </a:r>
            <a:r>
              <a:rPr lang="zh-CN" altLang="en-US" sz="2200">
                <a:latin typeface="微软雅黑" panose="020B0503020204020204" pitchFamily="34" charset="-122"/>
                <a:ea typeface="微软雅黑" panose="020B0503020204020204" pitchFamily="34" charset="-122"/>
              </a:rPr>
              <a:t>（由“堆”和“栈”组成）</a:t>
            </a:r>
          </a:p>
        </p:txBody>
      </p:sp>
      <p:pic>
        <p:nvPicPr>
          <p:cNvPr id="621572" name="Picture 4">
            <a:extLst>
              <a:ext uri="{FF2B5EF4-FFF2-40B4-BE49-F238E27FC236}">
                <a16:creationId xmlns:a16="http://schemas.microsoft.com/office/drawing/2014/main" id="{0154AE13-8417-4480-ACE7-1860CF8006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863" y="2349500"/>
            <a:ext cx="4049712" cy="3771900"/>
          </a:xfrm>
          <a:prstGeom prst="rect">
            <a:avLst/>
          </a:prstGeom>
          <a:noFill/>
          <a:extLst>
            <a:ext uri="{909E8E84-426E-40DD-AFC4-6F175D3DCCD1}">
              <a14:hiddenFill xmlns:a14="http://schemas.microsoft.com/office/drawing/2010/main">
                <a:solidFill>
                  <a:srgbClr val="FFFFFF"/>
                </a:solidFill>
              </a14:hiddenFill>
            </a:ext>
          </a:extLst>
        </p:spPr>
      </p:pic>
      <p:pic>
        <p:nvPicPr>
          <p:cNvPr id="621573" name="Picture 5">
            <a:extLst>
              <a:ext uri="{FF2B5EF4-FFF2-40B4-BE49-F238E27FC236}">
                <a16:creationId xmlns:a16="http://schemas.microsoft.com/office/drawing/2014/main" id="{D034CA93-E848-4A92-B88B-16B2DCE9A0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2438400"/>
            <a:ext cx="3690937" cy="3736975"/>
          </a:xfrm>
          <a:prstGeom prst="rect">
            <a:avLst/>
          </a:prstGeom>
          <a:noFill/>
          <a:extLst>
            <a:ext uri="{909E8E84-426E-40DD-AFC4-6F175D3DCCD1}">
              <a14:hiddenFill xmlns:a14="http://schemas.microsoft.com/office/drawing/2010/main">
                <a:solidFill>
                  <a:srgbClr val="FFFFFF"/>
                </a:solidFill>
              </a14:hiddenFill>
            </a:ext>
          </a:extLst>
        </p:spPr>
      </p:pic>
      <p:grpSp>
        <p:nvGrpSpPr>
          <p:cNvPr id="621576" name="Group 8">
            <a:extLst>
              <a:ext uri="{FF2B5EF4-FFF2-40B4-BE49-F238E27FC236}">
                <a16:creationId xmlns:a16="http://schemas.microsoft.com/office/drawing/2014/main" id="{903EFBEC-E077-4F8D-BE56-71C54F5F9055}"/>
              </a:ext>
            </a:extLst>
          </p:cNvPr>
          <p:cNvGrpSpPr>
            <a:grpSpLocks/>
          </p:cNvGrpSpPr>
          <p:nvPr/>
        </p:nvGrpSpPr>
        <p:grpSpPr bwMode="auto">
          <a:xfrm>
            <a:off x="3357563" y="2798763"/>
            <a:ext cx="1216025" cy="427037"/>
            <a:chOff x="2115" y="1791"/>
            <a:chExt cx="766" cy="269"/>
          </a:xfrm>
        </p:grpSpPr>
        <p:sp>
          <p:nvSpPr>
            <p:cNvPr id="621574" name="Line 6">
              <a:extLst>
                <a:ext uri="{FF2B5EF4-FFF2-40B4-BE49-F238E27FC236}">
                  <a16:creationId xmlns:a16="http://schemas.microsoft.com/office/drawing/2014/main" id="{BA5025CA-6731-481D-87F4-795F2CDE3CD1}"/>
                </a:ext>
              </a:extLst>
            </p:cNvPr>
            <p:cNvSpPr>
              <a:spLocks noChangeShapeType="1"/>
            </p:cNvSpPr>
            <p:nvPr/>
          </p:nvSpPr>
          <p:spPr bwMode="auto">
            <a:xfrm>
              <a:off x="2115" y="1905"/>
              <a:ext cx="283" cy="0"/>
            </a:xfrm>
            <a:prstGeom prst="line">
              <a:avLst/>
            </a:prstGeom>
            <a:noFill/>
            <a:ln w="3810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575" name="Text Box 7">
              <a:extLst>
                <a:ext uri="{FF2B5EF4-FFF2-40B4-BE49-F238E27FC236}">
                  <a16:creationId xmlns:a16="http://schemas.microsoft.com/office/drawing/2014/main" id="{EEA8BDA0-61FA-40C9-88F0-F2BE1721C29E}"/>
                </a:ext>
              </a:extLst>
            </p:cNvPr>
            <p:cNvSpPr txBox="1">
              <a:spLocks noChangeArrowheads="1"/>
            </p:cNvSpPr>
            <p:nvPr/>
          </p:nvSpPr>
          <p:spPr bwMode="auto">
            <a:xfrm>
              <a:off x="2370" y="1791"/>
              <a:ext cx="51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200">
                  <a:solidFill>
                    <a:srgbClr val="FF3300"/>
                  </a:solidFill>
                  <a:latin typeface="Arial" panose="020B0604020202020204" pitchFamily="34" charset="0"/>
                </a:rPr>
                <a:t>栈底</a:t>
              </a:r>
            </a:p>
          </p:txBody>
        </p:sp>
      </p:grpSp>
      <p:grpSp>
        <p:nvGrpSpPr>
          <p:cNvPr id="621577" name="Group 9">
            <a:extLst>
              <a:ext uri="{FF2B5EF4-FFF2-40B4-BE49-F238E27FC236}">
                <a16:creationId xmlns:a16="http://schemas.microsoft.com/office/drawing/2014/main" id="{AEA54614-1EA2-4104-BCC9-6EE598057589}"/>
              </a:ext>
            </a:extLst>
          </p:cNvPr>
          <p:cNvGrpSpPr>
            <a:grpSpLocks/>
          </p:cNvGrpSpPr>
          <p:nvPr/>
        </p:nvGrpSpPr>
        <p:grpSpPr bwMode="auto">
          <a:xfrm>
            <a:off x="7767638" y="2754313"/>
            <a:ext cx="1216025" cy="427037"/>
            <a:chOff x="2115" y="1791"/>
            <a:chExt cx="766" cy="283"/>
          </a:xfrm>
        </p:grpSpPr>
        <p:sp>
          <p:nvSpPr>
            <p:cNvPr id="621578" name="Line 10">
              <a:extLst>
                <a:ext uri="{FF2B5EF4-FFF2-40B4-BE49-F238E27FC236}">
                  <a16:creationId xmlns:a16="http://schemas.microsoft.com/office/drawing/2014/main" id="{1E20C26C-6112-40EE-A4A0-E54C189371D2}"/>
                </a:ext>
              </a:extLst>
            </p:cNvPr>
            <p:cNvSpPr>
              <a:spLocks noChangeShapeType="1"/>
            </p:cNvSpPr>
            <p:nvPr/>
          </p:nvSpPr>
          <p:spPr bwMode="auto">
            <a:xfrm>
              <a:off x="2115" y="1905"/>
              <a:ext cx="283" cy="0"/>
            </a:xfrm>
            <a:prstGeom prst="line">
              <a:avLst/>
            </a:prstGeom>
            <a:noFill/>
            <a:ln w="3810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579" name="Text Box 11">
              <a:extLst>
                <a:ext uri="{FF2B5EF4-FFF2-40B4-BE49-F238E27FC236}">
                  <a16:creationId xmlns:a16="http://schemas.microsoft.com/office/drawing/2014/main" id="{D4674C66-1A44-493A-AD14-1385506B244F}"/>
                </a:ext>
              </a:extLst>
            </p:cNvPr>
            <p:cNvSpPr txBox="1">
              <a:spLocks noChangeArrowheads="1"/>
            </p:cNvSpPr>
            <p:nvPr/>
          </p:nvSpPr>
          <p:spPr bwMode="auto">
            <a:xfrm>
              <a:off x="2370" y="1791"/>
              <a:ext cx="511"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200">
                  <a:solidFill>
                    <a:srgbClr val="FF3300"/>
                  </a:solidFill>
                  <a:latin typeface="Arial" panose="020B0604020202020204" pitchFamily="34" charset="0"/>
                </a:rPr>
                <a:t>栈底</a:t>
              </a:r>
            </a:p>
          </p:txBody>
        </p:sp>
      </p:grpSp>
      <p:sp>
        <p:nvSpPr>
          <p:cNvPr id="621580" name="Rectangle 12">
            <a:extLst>
              <a:ext uri="{FF2B5EF4-FFF2-40B4-BE49-F238E27FC236}">
                <a16:creationId xmlns:a16="http://schemas.microsoft.com/office/drawing/2014/main" id="{B030870B-C59B-4AFF-A38C-79BF668BDF45}"/>
              </a:ext>
            </a:extLst>
          </p:cNvPr>
          <p:cNvSpPr>
            <a:spLocks noChangeArrowheads="1"/>
          </p:cNvSpPr>
          <p:nvPr/>
        </p:nvSpPr>
        <p:spPr bwMode="auto">
          <a:xfrm>
            <a:off x="69850" y="6264275"/>
            <a:ext cx="423227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1900">
                <a:solidFill>
                  <a:srgbClr val="3333CC"/>
                </a:solidFill>
              </a:rPr>
              <a:t>R[sp]←R[sp]-2</a:t>
            </a:r>
            <a:r>
              <a:rPr lang="zh-CN" altLang="en-US" sz="1900">
                <a:solidFill>
                  <a:srgbClr val="3333CC"/>
                </a:solidFill>
              </a:rPr>
              <a:t>、</a:t>
            </a:r>
            <a:r>
              <a:rPr lang="en-US" altLang="zh-CN" sz="1900">
                <a:solidFill>
                  <a:srgbClr val="3333CC"/>
                </a:solidFill>
              </a:rPr>
              <a:t>M[R[sp]]</a:t>
            </a:r>
            <a:r>
              <a:rPr lang="en-US" altLang="zh-CN" sz="1900">
                <a:solidFill>
                  <a:srgbClr val="3333CC"/>
                </a:solidFill>
                <a:cs typeface="Times New Roman" panose="02020603050405020304" pitchFamily="18" charset="0"/>
              </a:rPr>
              <a:t>←R[ax]</a:t>
            </a:r>
          </a:p>
        </p:txBody>
      </p:sp>
      <p:sp>
        <p:nvSpPr>
          <p:cNvPr id="621581" name="Rectangle 13">
            <a:extLst>
              <a:ext uri="{FF2B5EF4-FFF2-40B4-BE49-F238E27FC236}">
                <a16:creationId xmlns:a16="http://schemas.microsoft.com/office/drawing/2014/main" id="{7A060D4B-D9BD-419A-9EA0-81C1B23145C7}"/>
              </a:ext>
            </a:extLst>
          </p:cNvPr>
          <p:cNvSpPr>
            <a:spLocks noChangeArrowheads="1"/>
          </p:cNvSpPr>
          <p:nvPr/>
        </p:nvSpPr>
        <p:spPr bwMode="auto">
          <a:xfrm>
            <a:off x="4797425" y="6264275"/>
            <a:ext cx="4249738"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1900">
                <a:solidFill>
                  <a:srgbClr val="3333CC"/>
                </a:solidFill>
                <a:cs typeface="Times New Roman" panose="02020603050405020304" pitchFamily="18" charset="0"/>
              </a:rPr>
              <a:t>R[ax]←M[R[sp]]</a:t>
            </a:r>
            <a:r>
              <a:rPr lang="zh-CN" altLang="en-US" sz="1900">
                <a:solidFill>
                  <a:srgbClr val="3333CC"/>
                </a:solidFill>
                <a:cs typeface="Times New Roman" panose="02020603050405020304" pitchFamily="18" charset="0"/>
              </a:rPr>
              <a:t>、</a:t>
            </a:r>
            <a:r>
              <a:rPr lang="en-US" altLang="zh-CN" sz="1900">
                <a:solidFill>
                  <a:srgbClr val="3333CC"/>
                </a:solidFill>
                <a:cs typeface="Times New Roman" panose="02020603050405020304" pitchFamily="18" charset="0"/>
              </a:rPr>
              <a:t>[sp]←R[sp]+2</a:t>
            </a:r>
          </a:p>
        </p:txBody>
      </p:sp>
      <p:sp>
        <p:nvSpPr>
          <p:cNvPr id="621582" name="Text Box 14">
            <a:extLst>
              <a:ext uri="{FF2B5EF4-FFF2-40B4-BE49-F238E27FC236}">
                <a16:creationId xmlns:a16="http://schemas.microsoft.com/office/drawing/2014/main" id="{9607E78C-D2A9-40E4-8E1A-3C8F9B67BF0A}"/>
              </a:ext>
            </a:extLst>
          </p:cNvPr>
          <p:cNvSpPr txBox="1">
            <a:spLocks noChangeArrowheads="1"/>
          </p:cNvSpPr>
          <p:nvPr/>
        </p:nvSpPr>
        <p:spPr bwMode="auto">
          <a:xfrm>
            <a:off x="3446463" y="4778375"/>
            <a:ext cx="1485900" cy="1158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000">
                <a:solidFill>
                  <a:srgbClr val="3333CC"/>
                </a:solidFill>
              </a:rPr>
              <a:t>为什么</a:t>
            </a:r>
            <a:r>
              <a:rPr lang="en-US" altLang="zh-CN" sz="2000">
                <a:solidFill>
                  <a:srgbClr val="3333CC"/>
                </a:solidFill>
              </a:rPr>
              <a:t>AL</a:t>
            </a:r>
            <a:r>
              <a:rPr lang="zh-CN" altLang="en-US" sz="2000">
                <a:solidFill>
                  <a:srgbClr val="3333CC"/>
                </a:solidFill>
              </a:rPr>
              <a:t>在栈顶？</a:t>
            </a:r>
          </a:p>
          <a:p>
            <a:pPr eaLnBrk="1" hangingPunct="1">
              <a:spcBef>
                <a:spcPct val="50000"/>
              </a:spcBef>
            </a:pPr>
            <a:r>
              <a:rPr lang="zh-CN" altLang="en-US" sz="2000">
                <a:solidFill>
                  <a:srgbClr val="FF3300"/>
                </a:solidFill>
              </a:rPr>
              <a:t>小端方式！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21576"/>
                                        </p:tgtEl>
                                        <p:attrNameLst>
                                          <p:attrName>style.visibility</p:attrName>
                                        </p:attrNameLst>
                                      </p:cBhvr>
                                      <p:to>
                                        <p:strVal val="visible"/>
                                      </p:to>
                                    </p:set>
                                    <p:animEffect transition="in" filter="blinds(horizontal)">
                                      <p:cBhvr>
                                        <p:cTn id="7" dur="500"/>
                                        <p:tgtEl>
                                          <p:spTgt spid="6215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21577"/>
                                        </p:tgtEl>
                                        <p:attrNameLst>
                                          <p:attrName>style.visibility</p:attrName>
                                        </p:attrNameLst>
                                      </p:cBhvr>
                                      <p:to>
                                        <p:strVal val="visible"/>
                                      </p:to>
                                    </p:set>
                                    <p:animEffect transition="in" filter="blinds(horizontal)">
                                      <p:cBhvr>
                                        <p:cTn id="12" dur="500"/>
                                        <p:tgtEl>
                                          <p:spTgt spid="6215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21580"/>
                                        </p:tgtEl>
                                        <p:attrNameLst>
                                          <p:attrName>style.visibility</p:attrName>
                                        </p:attrNameLst>
                                      </p:cBhvr>
                                      <p:to>
                                        <p:strVal val="visible"/>
                                      </p:to>
                                    </p:set>
                                    <p:animEffect transition="in" filter="blinds(horizontal)">
                                      <p:cBhvr>
                                        <p:cTn id="17" dur="500"/>
                                        <p:tgtEl>
                                          <p:spTgt spid="6215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21581"/>
                                        </p:tgtEl>
                                        <p:attrNameLst>
                                          <p:attrName>style.visibility</p:attrName>
                                        </p:attrNameLst>
                                      </p:cBhvr>
                                      <p:to>
                                        <p:strVal val="visible"/>
                                      </p:to>
                                    </p:set>
                                    <p:animEffect transition="in" filter="blinds(horizontal)">
                                      <p:cBhvr>
                                        <p:cTn id="22" dur="500"/>
                                        <p:tgtEl>
                                          <p:spTgt spid="6215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21582">
                                            <p:txEl>
                                              <p:pRg st="0" end="0"/>
                                            </p:txEl>
                                          </p:spTgt>
                                        </p:tgtEl>
                                        <p:attrNameLst>
                                          <p:attrName>style.visibility</p:attrName>
                                        </p:attrNameLst>
                                      </p:cBhvr>
                                      <p:to>
                                        <p:strVal val="visible"/>
                                      </p:to>
                                    </p:set>
                                    <p:animEffect transition="in" filter="blinds(horizontal)">
                                      <p:cBhvr>
                                        <p:cTn id="27" dur="500"/>
                                        <p:tgtEl>
                                          <p:spTgt spid="621582">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21582">
                                            <p:txEl>
                                              <p:pRg st="1" end="1"/>
                                            </p:txEl>
                                          </p:spTgt>
                                        </p:tgtEl>
                                        <p:attrNameLst>
                                          <p:attrName>style.visibility</p:attrName>
                                        </p:attrNameLst>
                                      </p:cBhvr>
                                      <p:to>
                                        <p:strVal val="visible"/>
                                      </p:to>
                                    </p:set>
                                    <p:animEffect transition="in" filter="blinds(horizontal)">
                                      <p:cBhvr>
                                        <p:cTn id="32" dur="500"/>
                                        <p:tgtEl>
                                          <p:spTgt spid="62158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580" grpId="0"/>
      <p:bldP spid="62158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a:extLst>
              <a:ext uri="{FF2B5EF4-FFF2-40B4-BE49-F238E27FC236}">
                <a16:creationId xmlns:a16="http://schemas.microsoft.com/office/drawing/2014/main" id="{70DA69A3-C8DB-4049-A4BB-18BF037F739F}"/>
              </a:ext>
            </a:extLst>
          </p:cNvPr>
          <p:cNvSpPr>
            <a:spLocks noGrp="1" noChangeArrowheads="1"/>
          </p:cNvSpPr>
          <p:nvPr>
            <p:ph type="title"/>
          </p:nvPr>
        </p:nvSpPr>
        <p:spPr>
          <a:xfrm>
            <a:off x="457200" y="98425"/>
            <a:ext cx="8229600" cy="495300"/>
          </a:xfrm>
        </p:spPr>
        <p:txBody>
          <a:bodyPr/>
          <a:lstStyle/>
          <a:p>
            <a:r>
              <a:rPr lang="zh-CN" altLang="en-US" sz="3600"/>
              <a:t>传送指令举例</a:t>
            </a:r>
          </a:p>
        </p:txBody>
      </p:sp>
      <p:sp>
        <p:nvSpPr>
          <p:cNvPr id="620547" name="Rectangle 3">
            <a:extLst>
              <a:ext uri="{FF2B5EF4-FFF2-40B4-BE49-F238E27FC236}">
                <a16:creationId xmlns:a16="http://schemas.microsoft.com/office/drawing/2014/main" id="{ED599AF5-19E1-41E2-8FF9-B660754166AC}"/>
              </a:ext>
            </a:extLst>
          </p:cNvPr>
          <p:cNvSpPr>
            <a:spLocks noGrp="1" noChangeArrowheads="1"/>
          </p:cNvSpPr>
          <p:nvPr>
            <p:ph type="body" idx="1"/>
          </p:nvPr>
        </p:nvSpPr>
        <p:spPr/>
        <p:txBody>
          <a:bodyPr/>
          <a:lstStyle/>
          <a:p>
            <a:pPr>
              <a:lnSpc>
                <a:spcPct val="100000"/>
              </a:lnSpc>
              <a:buFontTx/>
              <a:buNone/>
            </a:pPr>
            <a:r>
              <a:rPr lang="zh-CN" altLang="en-US" sz="2000">
                <a:solidFill>
                  <a:srgbClr val="3333CC"/>
                </a:solidFill>
                <a:latin typeface="微软雅黑" panose="020B0503020204020204" pitchFamily="34" charset="-122"/>
                <a:ea typeface="微软雅黑" panose="020B0503020204020204" pitchFamily="34" charset="-122"/>
              </a:rPr>
              <a:t>将以下</a:t>
            </a:r>
            <a:r>
              <a:rPr lang="en-US" altLang="zh-CN" sz="2000">
                <a:latin typeface="微软雅黑" panose="020B0503020204020204" pitchFamily="34" charset="-122"/>
                <a:ea typeface="微软雅黑" panose="020B0503020204020204" pitchFamily="34" charset="-122"/>
              </a:rPr>
              <a:t>Intel</a:t>
            </a:r>
            <a:r>
              <a:rPr lang="zh-CN" altLang="en-US" sz="2000">
                <a:latin typeface="微软雅黑" panose="020B0503020204020204" pitchFamily="34" charset="-122"/>
                <a:ea typeface="微软雅黑" panose="020B0503020204020204" pitchFamily="34" charset="-122"/>
              </a:rPr>
              <a:t>格式</a:t>
            </a:r>
            <a:r>
              <a:rPr lang="zh-CN" altLang="en-US" sz="2000">
                <a:solidFill>
                  <a:srgbClr val="3333CC"/>
                </a:solidFill>
                <a:latin typeface="微软雅黑" panose="020B0503020204020204" pitchFamily="34" charset="-122"/>
                <a:ea typeface="微软雅黑" panose="020B0503020204020204" pitchFamily="34" charset="-122"/>
              </a:rPr>
              <a:t>指令转换为</a:t>
            </a:r>
            <a:r>
              <a:rPr lang="en-US" altLang="zh-CN" sz="2000">
                <a:solidFill>
                  <a:srgbClr val="FF3300"/>
                </a:solidFill>
                <a:latin typeface="微软雅黑" panose="020B0503020204020204" pitchFamily="34" charset="-122"/>
                <a:ea typeface="微软雅黑" panose="020B0503020204020204" pitchFamily="34" charset="-122"/>
              </a:rPr>
              <a:t>AT&amp;T</a:t>
            </a:r>
            <a:r>
              <a:rPr lang="zh-CN" altLang="en-US" sz="2000">
                <a:solidFill>
                  <a:srgbClr val="FF3300"/>
                </a:solidFill>
                <a:latin typeface="微软雅黑" panose="020B0503020204020204" pitchFamily="34" charset="-122"/>
                <a:ea typeface="微软雅黑" panose="020B0503020204020204" pitchFamily="34" charset="-122"/>
              </a:rPr>
              <a:t>格式</a:t>
            </a:r>
            <a:r>
              <a:rPr lang="zh-CN" altLang="en-US" sz="2000">
                <a:solidFill>
                  <a:srgbClr val="3333CC"/>
                </a:solidFill>
                <a:latin typeface="微软雅黑" panose="020B0503020204020204" pitchFamily="34" charset="-122"/>
                <a:ea typeface="微软雅黑" panose="020B0503020204020204" pitchFamily="34" charset="-122"/>
              </a:rPr>
              <a:t>指令，并说明功能。</a:t>
            </a:r>
          </a:p>
          <a:p>
            <a:pPr>
              <a:lnSpc>
                <a:spcPct val="100000"/>
              </a:lnSpc>
              <a:buFontTx/>
              <a:buNone/>
            </a:pPr>
            <a:r>
              <a:rPr lang="en-US" altLang="zh-CN" sz="2000"/>
              <a:t>push	ebp 	</a:t>
            </a:r>
          </a:p>
          <a:p>
            <a:pPr>
              <a:lnSpc>
                <a:spcPct val="100000"/>
              </a:lnSpc>
              <a:buFontTx/>
              <a:buNone/>
            </a:pPr>
            <a:r>
              <a:rPr lang="en-US" altLang="zh-CN" sz="2000"/>
              <a:t>mov  	ebp, esp</a:t>
            </a:r>
          </a:p>
          <a:p>
            <a:pPr>
              <a:lnSpc>
                <a:spcPct val="100000"/>
              </a:lnSpc>
              <a:buFontTx/>
              <a:buNone/>
            </a:pPr>
            <a:r>
              <a:rPr lang="en-US" altLang="zh-CN" sz="2000"/>
              <a:t>mov	edx, </a:t>
            </a:r>
            <a:r>
              <a:rPr lang="en-US" altLang="zh-CN" sz="2000">
                <a:solidFill>
                  <a:srgbClr val="3333CC"/>
                </a:solidFill>
              </a:rPr>
              <a:t>DWORD PTR [ebp+8]</a:t>
            </a:r>
          </a:p>
          <a:p>
            <a:pPr>
              <a:lnSpc>
                <a:spcPct val="100000"/>
              </a:lnSpc>
              <a:buFontTx/>
              <a:buNone/>
            </a:pPr>
            <a:r>
              <a:rPr lang="en-US" altLang="zh-CN" sz="2000"/>
              <a:t>mov   	bl, 255</a:t>
            </a:r>
          </a:p>
          <a:p>
            <a:pPr>
              <a:lnSpc>
                <a:spcPct val="100000"/>
              </a:lnSpc>
              <a:buFontTx/>
              <a:buNone/>
            </a:pPr>
            <a:r>
              <a:rPr lang="en-US" altLang="zh-CN" sz="2000"/>
              <a:t>mov	ax, </a:t>
            </a:r>
            <a:r>
              <a:rPr lang="en-US" altLang="zh-CN" sz="2000">
                <a:solidFill>
                  <a:srgbClr val="3333CC"/>
                </a:solidFill>
              </a:rPr>
              <a:t>WORD PTR [ebp+edx*4+8]</a:t>
            </a:r>
          </a:p>
          <a:p>
            <a:pPr>
              <a:lnSpc>
                <a:spcPct val="100000"/>
              </a:lnSpc>
              <a:buFontTx/>
              <a:buNone/>
            </a:pPr>
            <a:r>
              <a:rPr lang="en-US" altLang="zh-CN" sz="2000"/>
              <a:t>mov	</a:t>
            </a:r>
            <a:r>
              <a:rPr lang="en-US" altLang="zh-CN" sz="2000">
                <a:solidFill>
                  <a:srgbClr val="3333CC"/>
                </a:solidFill>
              </a:rPr>
              <a:t>WORD PTR [ebp+20],</a:t>
            </a:r>
            <a:r>
              <a:rPr lang="en-US" altLang="zh-CN" sz="2000"/>
              <a:t> dx</a:t>
            </a:r>
          </a:p>
          <a:p>
            <a:pPr>
              <a:lnSpc>
                <a:spcPct val="100000"/>
              </a:lnSpc>
              <a:buFontTx/>
              <a:buNone/>
            </a:pPr>
            <a:r>
              <a:rPr lang="en-US" altLang="zh-CN" sz="2000"/>
              <a:t>lea 	eax, [ecx+edx*4+8]</a:t>
            </a:r>
            <a:endParaRPr lang="zh-CN" altLang="en-US" sz="2000"/>
          </a:p>
        </p:txBody>
      </p:sp>
      <p:sp>
        <p:nvSpPr>
          <p:cNvPr id="620548" name="Rectangle 4">
            <a:extLst>
              <a:ext uri="{FF2B5EF4-FFF2-40B4-BE49-F238E27FC236}">
                <a16:creationId xmlns:a16="http://schemas.microsoft.com/office/drawing/2014/main" id="{A111914F-DE77-416B-9132-00DB763E30EA}"/>
              </a:ext>
            </a:extLst>
          </p:cNvPr>
          <p:cNvSpPr>
            <a:spLocks noChangeArrowheads="1"/>
          </p:cNvSpPr>
          <p:nvPr/>
        </p:nvSpPr>
        <p:spPr bwMode="auto">
          <a:xfrm>
            <a:off x="115888" y="3906838"/>
            <a:ext cx="8905875" cy="259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lnSpc>
                <a:spcPct val="130000"/>
              </a:lnSpc>
            </a:pPr>
            <a:r>
              <a:rPr lang="en-US" altLang="zh-CN">
                <a:solidFill>
                  <a:srgbClr val="FF3300"/>
                </a:solidFill>
              </a:rPr>
              <a:t>pushl	%ebp 		          //R[esp]←R[esp]-4</a:t>
            </a:r>
            <a:r>
              <a:rPr lang="zh-CN" altLang="en-US">
                <a:solidFill>
                  <a:srgbClr val="FF3300"/>
                </a:solidFill>
              </a:rPr>
              <a:t>，</a:t>
            </a:r>
            <a:r>
              <a:rPr lang="en-US" altLang="zh-CN">
                <a:solidFill>
                  <a:srgbClr val="FF3300"/>
                </a:solidFill>
              </a:rPr>
              <a:t>M[R[esp]] ←R[ebp]</a:t>
            </a:r>
            <a:r>
              <a:rPr lang="zh-CN" altLang="en-US">
                <a:solidFill>
                  <a:srgbClr val="FF3300"/>
                </a:solidFill>
              </a:rPr>
              <a:t>，双字</a:t>
            </a:r>
          </a:p>
          <a:p>
            <a:pPr eaLnBrk="1" hangingPunct="1">
              <a:lnSpc>
                <a:spcPct val="130000"/>
              </a:lnSpc>
            </a:pPr>
            <a:r>
              <a:rPr lang="en-US" altLang="zh-CN">
                <a:solidFill>
                  <a:srgbClr val="FF3300"/>
                </a:solidFill>
              </a:rPr>
              <a:t>movl  	%esp, %ebp 	          //R[ebp] ←R[esp]</a:t>
            </a:r>
            <a:r>
              <a:rPr lang="zh-CN" altLang="en-US">
                <a:solidFill>
                  <a:srgbClr val="FF3300"/>
                </a:solidFill>
              </a:rPr>
              <a:t>，双字</a:t>
            </a:r>
          </a:p>
          <a:p>
            <a:pPr eaLnBrk="1" hangingPunct="1">
              <a:lnSpc>
                <a:spcPct val="130000"/>
              </a:lnSpc>
            </a:pPr>
            <a:r>
              <a:rPr lang="en-US" altLang="zh-CN">
                <a:solidFill>
                  <a:srgbClr val="FF3300"/>
                </a:solidFill>
              </a:rPr>
              <a:t>movl	8(%ebp), %edx           //R[edx] ←M[R[ebp]+8]</a:t>
            </a:r>
            <a:r>
              <a:rPr lang="zh-CN" altLang="en-US">
                <a:solidFill>
                  <a:srgbClr val="FF3300"/>
                </a:solidFill>
              </a:rPr>
              <a:t>，双字</a:t>
            </a:r>
          </a:p>
          <a:p>
            <a:pPr eaLnBrk="1" hangingPunct="1">
              <a:lnSpc>
                <a:spcPct val="130000"/>
              </a:lnSpc>
            </a:pPr>
            <a:r>
              <a:rPr lang="en-US" altLang="zh-CN">
                <a:solidFill>
                  <a:srgbClr val="FF3300"/>
                </a:solidFill>
              </a:rPr>
              <a:t>movb   	$255, %bl	          //R[bl]←255</a:t>
            </a:r>
            <a:r>
              <a:rPr lang="zh-CN" altLang="en-US">
                <a:solidFill>
                  <a:srgbClr val="FF3300"/>
                </a:solidFill>
              </a:rPr>
              <a:t>，字节</a:t>
            </a:r>
          </a:p>
          <a:p>
            <a:pPr eaLnBrk="1" hangingPunct="1">
              <a:lnSpc>
                <a:spcPct val="130000"/>
              </a:lnSpc>
            </a:pPr>
            <a:r>
              <a:rPr lang="en-US" altLang="zh-CN">
                <a:solidFill>
                  <a:srgbClr val="FF3300"/>
                </a:solidFill>
              </a:rPr>
              <a:t>movw	8(%ebp,%edx,4), %ax   //R[ax]←M[R[ebp]+R[edx]</a:t>
            </a:r>
            <a:r>
              <a:rPr lang="pt-BR" altLang="zh-CN">
                <a:solidFill>
                  <a:srgbClr val="FF3300"/>
                </a:solidFill>
              </a:rPr>
              <a:t>×4+</a:t>
            </a:r>
            <a:r>
              <a:rPr lang="en-US" altLang="zh-CN">
                <a:solidFill>
                  <a:srgbClr val="FF3300"/>
                </a:solidFill>
              </a:rPr>
              <a:t>8]</a:t>
            </a:r>
            <a:r>
              <a:rPr lang="zh-CN" altLang="en-US">
                <a:solidFill>
                  <a:srgbClr val="FF3300"/>
                </a:solidFill>
              </a:rPr>
              <a:t>，字</a:t>
            </a:r>
          </a:p>
          <a:p>
            <a:pPr eaLnBrk="1" hangingPunct="1">
              <a:lnSpc>
                <a:spcPct val="130000"/>
              </a:lnSpc>
            </a:pPr>
            <a:r>
              <a:rPr lang="en-US" altLang="zh-CN">
                <a:solidFill>
                  <a:srgbClr val="FF3300"/>
                </a:solidFill>
              </a:rPr>
              <a:t>movw	%dx, 20(%ebp)	          //M[R[ebp]</a:t>
            </a:r>
            <a:r>
              <a:rPr lang="pt-BR" altLang="zh-CN">
                <a:solidFill>
                  <a:srgbClr val="FF3300"/>
                </a:solidFill>
              </a:rPr>
              <a:t>+20</a:t>
            </a:r>
            <a:r>
              <a:rPr lang="en-US" altLang="zh-CN">
                <a:solidFill>
                  <a:srgbClr val="FF3300"/>
                </a:solidFill>
              </a:rPr>
              <a:t>]←R[dx]</a:t>
            </a:r>
            <a:r>
              <a:rPr lang="zh-CN" altLang="en-US">
                <a:solidFill>
                  <a:srgbClr val="FF3300"/>
                </a:solidFill>
              </a:rPr>
              <a:t>，字</a:t>
            </a:r>
          </a:p>
          <a:p>
            <a:pPr eaLnBrk="1" hangingPunct="1">
              <a:lnSpc>
                <a:spcPct val="130000"/>
              </a:lnSpc>
            </a:pPr>
            <a:r>
              <a:rPr lang="en-US" altLang="zh-CN">
                <a:solidFill>
                  <a:srgbClr val="FF3300"/>
                </a:solidFill>
              </a:rPr>
              <a:t>leal	8(%ecx,%edx,4), %eax  //R[eax]←R[ecx]+R[edx]</a:t>
            </a:r>
            <a:r>
              <a:rPr lang="pt-BR" altLang="zh-CN">
                <a:solidFill>
                  <a:srgbClr val="FF3300"/>
                </a:solidFill>
              </a:rPr>
              <a:t>×4+</a:t>
            </a:r>
            <a:r>
              <a:rPr lang="en-US" altLang="zh-CN">
                <a:solidFill>
                  <a:srgbClr val="FF3300"/>
                </a:solidFill>
              </a:rPr>
              <a:t>8</a:t>
            </a:r>
            <a:r>
              <a:rPr lang="zh-CN" altLang="en-US">
                <a:solidFill>
                  <a:srgbClr val="FF3300"/>
                </a:solidFill>
              </a:rPr>
              <a:t>，双字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20548">
                                            <p:txEl>
                                              <p:pRg st="0" end="0"/>
                                            </p:txEl>
                                          </p:spTgt>
                                        </p:tgtEl>
                                        <p:attrNameLst>
                                          <p:attrName>style.visibility</p:attrName>
                                        </p:attrNameLst>
                                      </p:cBhvr>
                                      <p:to>
                                        <p:strVal val="visible"/>
                                      </p:to>
                                    </p:set>
                                    <p:animEffect transition="in" filter="blinds(horizontal)">
                                      <p:cBhvr>
                                        <p:cTn id="7" dur="500"/>
                                        <p:tgtEl>
                                          <p:spTgt spid="62054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20548">
                                            <p:txEl>
                                              <p:pRg st="1" end="1"/>
                                            </p:txEl>
                                          </p:spTgt>
                                        </p:tgtEl>
                                        <p:attrNameLst>
                                          <p:attrName>style.visibility</p:attrName>
                                        </p:attrNameLst>
                                      </p:cBhvr>
                                      <p:to>
                                        <p:strVal val="visible"/>
                                      </p:to>
                                    </p:set>
                                    <p:animEffect transition="in" filter="blinds(horizontal)">
                                      <p:cBhvr>
                                        <p:cTn id="12" dur="500"/>
                                        <p:tgtEl>
                                          <p:spTgt spid="62054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20548">
                                            <p:txEl>
                                              <p:pRg st="2" end="2"/>
                                            </p:txEl>
                                          </p:spTgt>
                                        </p:tgtEl>
                                        <p:attrNameLst>
                                          <p:attrName>style.visibility</p:attrName>
                                        </p:attrNameLst>
                                      </p:cBhvr>
                                      <p:to>
                                        <p:strVal val="visible"/>
                                      </p:to>
                                    </p:set>
                                    <p:animEffect transition="in" filter="blinds(horizontal)">
                                      <p:cBhvr>
                                        <p:cTn id="17" dur="500"/>
                                        <p:tgtEl>
                                          <p:spTgt spid="62054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20548">
                                            <p:txEl>
                                              <p:pRg st="3" end="3"/>
                                            </p:txEl>
                                          </p:spTgt>
                                        </p:tgtEl>
                                        <p:attrNameLst>
                                          <p:attrName>style.visibility</p:attrName>
                                        </p:attrNameLst>
                                      </p:cBhvr>
                                      <p:to>
                                        <p:strVal val="visible"/>
                                      </p:to>
                                    </p:set>
                                    <p:animEffect transition="in" filter="blinds(horizontal)">
                                      <p:cBhvr>
                                        <p:cTn id="22" dur="500"/>
                                        <p:tgtEl>
                                          <p:spTgt spid="62054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20548">
                                            <p:txEl>
                                              <p:pRg st="4" end="4"/>
                                            </p:txEl>
                                          </p:spTgt>
                                        </p:tgtEl>
                                        <p:attrNameLst>
                                          <p:attrName>style.visibility</p:attrName>
                                        </p:attrNameLst>
                                      </p:cBhvr>
                                      <p:to>
                                        <p:strVal val="visible"/>
                                      </p:to>
                                    </p:set>
                                    <p:animEffect transition="in" filter="blinds(horizontal)">
                                      <p:cBhvr>
                                        <p:cTn id="27" dur="500"/>
                                        <p:tgtEl>
                                          <p:spTgt spid="62054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20548">
                                            <p:txEl>
                                              <p:pRg st="5" end="5"/>
                                            </p:txEl>
                                          </p:spTgt>
                                        </p:tgtEl>
                                        <p:attrNameLst>
                                          <p:attrName>style.visibility</p:attrName>
                                        </p:attrNameLst>
                                      </p:cBhvr>
                                      <p:to>
                                        <p:strVal val="visible"/>
                                      </p:to>
                                    </p:set>
                                    <p:animEffect transition="in" filter="blinds(horizontal)">
                                      <p:cBhvr>
                                        <p:cTn id="32" dur="500"/>
                                        <p:tgtEl>
                                          <p:spTgt spid="62054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20548">
                                            <p:txEl>
                                              <p:pRg st="6" end="6"/>
                                            </p:txEl>
                                          </p:spTgt>
                                        </p:tgtEl>
                                        <p:attrNameLst>
                                          <p:attrName>style.visibility</p:attrName>
                                        </p:attrNameLst>
                                      </p:cBhvr>
                                      <p:to>
                                        <p:strVal val="visible"/>
                                      </p:to>
                                    </p:set>
                                    <p:animEffect transition="in" filter="blinds(horizontal)">
                                      <p:cBhvr>
                                        <p:cTn id="37" dur="500"/>
                                        <p:tgtEl>
                                          <p:spTgt spid="62054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a:extLst>
              <a:ext uri="{FF2B5EF4-FFF2-40B4-BE49-F238E27FC236}">
                <a16:creationId xmlns:a16="http://schemas.microsoft.com/office/drawing/2014/main" id="{91BBF71C-0C78-4938-8F69-CC40741A8716}"/>
              </a:ext>
            </a:extLst>
          </p:cNvPr>
          <p:cNvSpPr>
            <a:spLocks noGrp="1" noChangeArrowheads="1"/>
          </p:cNvSpPr>
          <p:nvPr>
            <p:ph type="title"/>
          </p:nvPr>
        </p:nvSpPr>
        <p:spPr>
          <a:xfrm>
            <a:off x="476250" y="98425"/>
            <a:ext cx="8229600" cy="561975"/>
          </a:xfrm>
        </p:spPr>
        <p:txBody>
          <a:bodyPr/>
          <a:lstStyle/>
          <a:p>
            <a:r>
              <a:rPr lang="en-US" altLang="zh-CN" sz="3600"/>
              <a:t>IA-32</a:t>
            </a:r>
            <a:r>
              <a:rPr lang="zh-CN" altLang="en-US" sz="3600"/>
              <a:t>常用指令类型</a:t>
            </a:r>
          </a:p>
        </p:txBody>
      </p:sp>
      <p:sp>
        <p:nvSpPr>
          <p:cNvPr id="622595" name="Rectangle 3">
            <a:extLst>
              <a:ext uri="{FF2B5EF4-FFF2-40B4-BE49-F238E27FC236}">
                <a16:creationId xmlns:a16="http://schemas.microsoft.com/office/drawing/2014/main" id="{B5FA8095-2EC2-4DFB-95E9-DB77D563BD33}"/>
              </a:ext>
            </a:extLst>
          </p:cNvPr>
          <p:cNvSpPr>
            <a:spLocks noGrp="1" noChangeArrowheads="1"/>
          </p:cNvSpPr>
          <p:nvPr>
            <p:ph type="body" idx="1"/>
          </p:nvPr>
        </p:nvSpPr>
        <p:spPr>
          <a:xfrm>
            <a:off x="206375" y="836613"/>
            <a:ext cx="8596313" cy="5741987"/>
          </a:xfrm>
        </p:spPr>
        <p:txBody>
          <a:bodyPr/>
          <a:lstStyle/>
          <a:p>
            <a:pPr>
              <a:lnSpc>
                <a:spcPct val="110000"/>
              </a:lnSpc>
              <a:buFontTx/>
              <a:buNone/>
            </a:pP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2</a:t>
            </a:r>
            <a:r>
              <a:rPr lang="zh-CN" altLang="en-US" sz="2000">
                <a:latin typeface="微软雅黑" panose="020B0503020204020204" pitchFamily="34" charset="-122"/>
                <a:ea typeface="微软雅黑" panose="020B0503020204020204" pitchFamily="34" charset="-122"/>
              </a:rPr>
              <a:t>）定点算术运算指令</a:t>
            </a:r>
          </a:p>
          <a:p>
            <a:pPr lvl="1">
              <a:lnSpc>
                <a:spcPct val="110000"/>
              </a:lnSpc>
            </a:pPr>
            <a:r>
              <a:rPr lang="zh-CN" altLang="en-US">
                <a:latin typeface="微软雅黑" panose="020B0503020204020204" pitchFamily="34" charset="-122"/>
                <a:ea typeface="微软雅黑" panose="020B0503020204020204" pitchFamily="34" charset="-122"/>
              </a:rPr>
              <a:t>加 </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减运算（影响标志、不区分无</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带符号）</a:t>
            </a:r>
          </a:p>
          <a:p>
            <a:pPr lvl="2">
              <a:lnSpc>
                <a:spcPct val="110000"/>
              </a:lnSpc>
              <a:buFontTx/>
              <a:buNone/>
            </a:pPr>
            <a:r>
              <a:rPr lang="en-US" altLang="zh-CN" sz="2000">
                <a:latin typeface="微软雅黑" panose="020B0503020204020204" pitchFamily="34" charset="-122"/>
                <a:ea typeface="微软雅黑" panose="020B0503020204020204" pitchFamily="34" charset="-122"/>
              </a:rPr>
              <a:t>ADD</a:t>
            </a:r>
            <a:r>
              <a:rPr lang="zh-CN" altLang="en-US" sz="2000">
                <a:latin typeface="微软雅黑" panose="020B0503020204020204" pitchFamily="34" charset="-122"/>
                <a:ea typeface="微软雅黑" panose="020B0503020204020204" pitchFamily="34" charset="-122"/>
              </a:rPr>
              <a:t>：加，包括</a:t>
            </a:r>
            <a:r>
              <a:rPr lang="en-US" altLang="zh-CN" sz="2000">
                <a:latin typeface="微软雅黑" panose="020B0503020204020204" pitchFamily="34" charset="-122"/>
                <a:ea typeface="微软雅黑" panose="020B0503020204020204" pitchFamily="34" charset="-122"/>
              </a:rPr>
              <a:t>addb</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addw</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addl</a:t>
            </a:r>
            <a:r>
              <a:rPr lang="zh-CN" altLang="en-US" sz="2000">
                <a:latin typeface="微软雅黑" panose="020B0503020204020204" pitchFamily="34" charset="-122"/>
                <a:ea typeface="微软雅黑" panose="020B0503020204020204" pitchFamily="34" charset="-122"/>
              </a:rPr>
              <a:t>等</a:t>
            </a:r>
          </a:p>
          <a:p>
            <a:pPr lvl="2">
              <a:lnSpc>
                <a:spcPct val="110000"/>
              </a:lnSpc>
              <a:buFontTx/>
              <a:buNone/>
            </a:pPr>
            <a:r>
              <a:rPr lang="en-US" altLang="zh-CN" sz="2000">
                <a:latin typeface="微软雅黑" panose="020B0503020204020204" pitchFamily="34" charset="-122"/>
                <a:ea typeface="微软雅黑" panose="020B0503020204020204" pitchFamily="34" charset="-122"/>
              </a:rPr>
              <a:t>SUB</a:t>
            </a:r>
            <a:r>
              <a:rPr lang="zh-CN" altLang="en-US" sz="2000">
                <a:latin typeface="微软雅黑" panose="020B0503020204020204" pitchFamily="34" charset="-122"/>
                <a:ea typeface="微软雅黑" panose="020B0503020204020204" pitchFamily="34" charset="-122"/>
              </a:rPr>
              <a:t>：减，包括</a:t>
            </a:r>
            <a:r>
              <a:rPr lang="en-US" altLang="zh-CN" sz="2000">
                <a:latin typeface="微软雅黑" panose="020B0503020204020204" pitchFamily="34" charset="-122"/>
                <a:ea typeface="微软雅黑" panose="020B0503020204020204" pitchFamily="34" charset="-122"/>
              </a:rPr>
              <a:t>subb</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subw</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subl</a:t>
            </a:r>
            <a:r>
              <a:rPr lang="zh-CN" altLang="en-US" sz="2000">
                <a:latin typeface="微软雅黑" panose="020B0503020204020204" pitchFamily="34" charset="-122"/>
                <a:ea typeface="微软雅黑" panose="020B0503020204020204" pitchFamily="34" charset="-122"/>
              </a:rPr>
              <a:t>等</a:t>
            </a:r>
          </a:p>
          <a:p>
            <a:pPr lvl="1">
              <a:lnSpc>
                <a:spcPct val="110000"/>
              </a:lnSpc>
            </a:pPr>
            <a:r>
              <a:rPr lang="zh-CN" altLang="en-US">
                <a:latin typeface="微软雅黑" panose="020B0503020204020204" pitchFamily="34" charset="-122"/>
                <a:ea typeface="微软雅黑" panose="020B0503020204020204" pitchFamily="34" charset="-122"/>
              </a:rPr>
              <a:t>增</a:t>
            </a:r>
            <a:r>
              <a:rPr lang="en-US" altLang="zh-CN">
                <a:latin typeface="微软雅黑" panose="020B0503020204020204" pitchFamily="34" charset="-122"/>
                <a:ea typeface="微软雅黑" panose="020B0503020204020204" pitchFamily="34" charset="-122"/>
              </a:rPr>
              <a:t>1 / </a:t>
            </a:r>
            <a:r>
              <a:rPr lang="zh-CN" altLang="en-US">
                <a:latin typeface="微软雅黑" panose="020B0503020204020204" pitchFamily="34" charset="-122"/>
                <a:ea typeface="微软雅黑" panose="020B0503020204020204" pitchFamily="34" charset="-122"/>
              </a:rPr>
              <a:t>减</a:t>
            </a:r>
            <a:r>
              <a:rPr lang="en-US" altLang="zh-CN">
                <a:latin typeface="微软雅黑" panose="020B0503020204020204" pitchFamily="34" charset="-122"/>
                <a:ea typeface="微软雅黑" panose="020B0503020204020204" pitchFamily="34" charset="-122"/>
              </a:rPr>
              <a:t>1</a:t>
            </a:r>
            <a:r>
              <a:rPr lang="zh-CN" altLang="en-US">
                <a:latin typeface="微软雅黑" panose="020B0503020204020204" pitchFamily="34" charset="-122"/>
                <a:ea typeface="微软雅黑" panose="020B0503020204020204" pitchFamily="34" charset="-122"/>
              </a:rPr>
              <a:t>运算（影响除</a:t>
            </a:r>
            <a:r>
              <a:rPr lang="en-US" altLang="zh-CN">
                <a:latin typeface="微软雅黑" panose="020B0503020204020204" pitchFamily="34" charset="-122"/>
                <a:ea typeface="微软雅黑" panose="020B0503020204020204" pitchFamily="34" charset="-122"/>
              </a:rPr>
              <a:t>CF</a:t>
            </a:r>
            <a:r>
              <a:rPr lang="zh-CN" altLang="en-US">
                <a:latin typeface="微软雅黑" panose="020B0503020204020204" pitchFamily="34" charset="-122"/>
                <a:ea typeface="微软雅黑" panose="020B0503020204020204" pitchFamily="34" charset="-122"/>
              </a:rPr>
              <a:t>以外的标志、不区分无</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带符号）</a:t>
            </a:r>
          </a:p>
          <a:p>
            <a:pPr lvl="2">
              <a:lnSpc>
                <a:spcPct val="110000"/>
              </a:lnSpc>
              <a:buFontTx/>
              <a:buNone/>
            </a:pPr>
            <a:r>
              <a:rPr lang="en-US" altLang="zh-CN" sz="2000">
                <a:latin typeface="微软雅黑" panose="020B0503020204020204" pitchFamily="34" charset="-122"/>
                <a:ea typeface="微软雅黑" panose="020B0503020204020204" pitchFamily="34" charset="-122"/>
              </a:rPr>
              <a:t>INC</a:t>
            </a:r>
            <a:r>
              <a:rPr lang="zh-CN" altLang="en-US" sz="2000">
                <a:latin typeface="微软雅黑" panose="020B0503020204020204" pitchFamily="34" charset="-122"/>
                <a:ea typeface="微软雅黑" panose="020B0503020204020204" pitchFamily="34" charset="-122"/>
              </a:rPr>
              <a:t>：加，包括</a:t>
            </a:r>
            <a:r>
              <a:rPr lang="en-US" altLang="zh-CN" sz="2000">
                <a:latin typeface="微软雅黑" panose="020B0503020204020204" pitchFamily="34" charset="-122"/>
                <a:ea typeface="微软雅黑" panose="020B0503020204020204" pitchFamily="34" charset="-122"/>
              </a:rPr>
              <a:t>incb</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incw</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incl</a:t>
            </a:r>
            <a:r>
              <a:rPr lang="zh-CN" altLang="en-US" sz="2000">
                <a:latin typeface="微软雅黑" panose="020B0503020204020204" pitchFamily="34" charset="-122"/>
                <a:ea typeface="微软雅黑" panose="020B0503020204020204" pitchFamily="34" charset="-122"/>
              </a:rPr>
              <a:t>等</a:t>
            </a:r>
          </a:p>
          <a:p>
            <a:pPr lvl="2">
              <a:lnSpc>
                <a:spcPct val="110000"/>
              </a:lnSpc>
              <a:buFontTx/>
              <a:buNone/>
            </a:pPr>
            <a:r>
              <a:rPr lang="en-US" altLang="zh-CN" sz="2000">
                <a:latin typeface="微软雅黑" panose="020B0503020204020204" pitchFamily="34" charset="-122"/>
                <a:ea typeface="微软雅黑" panose="020B0503020204020204" pitchFamily="34" charset="-122"/>
              </a:rPr>
              <a:t>DEC</a:t>
            </a:r>
            <a:r>
              <a:rPr lang="zh-CN" altLang="en-US" sz="2000">
                <a:latin typeface="微软雅黑" panose="020B0503020204020204" pitchFamily="34" charset="-122"/>
                <a:ea typeface="微软雅黑" panose="020B0503020204020204" pitchFamily="34" charset="-122"/>
              </a:rPr>
              <a:t>：减，包括</a:t>
            </a:r>
            <a:r>
              <a:rPr lang="en-US" altLang="zh-CN" sz="2000">
                <a:latin typeface="微软雅黑" panose="020B0503020204020204" pitchFamily="34" charset="-122"/>
                <a:ea typeface="微软雅黑" panose="020B0503020204020204" pitchFamily="34" charset="-122"/>
              </a:rPr>
              <a:t>decb</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decw</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decl</a:t>
            </a:r>
            <a:r>
              <a:rPr lang="zh-CN" altLang="en-US" sz="2000">
                <a:latin typeface="微软雅黑" panose="020B0503020204020204" pitchFamily="34" charset="-122"/>
                <a:ea typeface="微软雅黑" panose="020B0503020204020204" pitchFamily="34" charset="-122"/>
              </a:rPr>
              <a:t>等</a:t>
            </a:r>
          </a:p>
          <a:p>
            <a:pPr lvl="1">
              <a:lnSpc>
                <a:spcPct val="110000"/>
              </a:lnSpc>
            </a:pPr>
            <a:r>
              <a:rPr lang="zh-CN" altLang="en-US">
                <a:latin typeface="微软雅黑" panose="020B0503020204020204" pitchFamily="34" charset="-122"/>
                <a:ea typeface="微软雅黑" panose="020B0503020204020204" pitchFamily="34" charset="-122"/>
              </a:rPr>
              <a:t>取负运算（影响标志、若对</a:t>
            </a:r>
            <a:r>
              <a:rPr lang="en-US" altLang="zh-CN">
                <a:latin typeface="微软雅黑" panose="020B0503020204020204" pitchFamily="34" charset="-122"/>
                <a:ea typeface="微软雅黑" panose="020B0503020204020204" pitchFamily="34" charset="-122"/>
              </a:rPr>
              <a:t>0</a:t>
            </a:r>
            <a:r>
              <a:rPr lang="zh-CN" altLang="en-US">
                <a:latin typeface="微软雅黑" panose="020B0503020204020204" pitchFamily="34" charset="-122"/>
                <a:ea typeface="微软雅黑" panose="020B0503020204020204" pitchFamily="34" charset="-122"/>
              </a:rPr>
              <a:t>取负，则结果为</a:t>
            </a:r>
            <a:r>
              <a:rPr lang="en-US" altLang="zh-CN">
                <a:latin typeface="微软雅黑" panose="020B0503020204020204" pitchFamily="34" charset="-122"/>
                <a:ea typeface="微软雅黑" panose="020B0503020204020204" pitchFamily="34" charset="-122"/>
              </a:rPr>
              <a:t>0</a:t>
            </a:r>
            <a:r>
              <a:rPr lang="zh-CN" altLang="en-US">
                <a:latin typeface="微软雅黑" panose="020B0503020204020204" pitchFamily="34" charset="-122"/>
                <a:ea typeface="微软雅黑" panose="020B0503020204020204" pitchFamily="34" charset="-122"/>
              </a:rPr>
              <a:t>且</a:t>
            </a:r>
            <a:r>
              <a:rPr lang="en-US" altLang="zh-CN">
                <a:latin typeface="微软雅黑" panose="020B0503020204020204" pitchFamily="34" charset="-122"/>
                <a:ea typeface="微软雅黑" panose="020B0503020204020204" pitchFamily="34" charset="-122"/>
              </a:rPr>
              <a:t>CF=0, </a:t>
            </a:r>
            <a:r>
              <a:rPr lang="zh-CN" altLang="en-US">
                <a:latin typeface="微软雅黑" panose="020B0503020204020204" pitchFamily="34" charset="-122"/>
                <a:ea typeface="微软雅黑" panose="020B0503020204020204" pitchFamily="34" charset="-122"/>
              </a:rPr>
              <a:t>否则</a:t>
            </a:r>
            <a:r>
              <a:rPr lang="en-US" altLang="zh-CN">
                <a:latin typeface="微软雅黑" panose="020B0503020204020204" pitchFamily="34" charset="-122"/>
                <a:ea typeface="微软雅黑" panose="020B0503020204020204" pitchFamily="34" charset="-122"/>
              </a:rPr>
              <a:t>CF=1</a:t>
            </a:r>
            <a:r>
              <a:rPr lang="zh-CN" altLang="en-US">
                <a:latin typeface="微软雅黑" panose="020B0503020204020204" pitchFamily="34" charset="-122"/>
                <a:ea typeface="微软雅黑" panose="020B0503020204020204" pitchFamily="34" charset="-122"/>
              </a:rPr>
              <a:t>）</a:t>
            </a:r>
          </a:p>
          <a:p>
            <a:pPr lvl="2">
              <a:lnSpc>
                <a:spcPct val="110000"/>
              </a:lnSpc>
              <a:buFontTx/>
              <a:buNone/>
            </a:pPr>
            <a:r>
              <a:rPr lang="en-US" altLang="zh-CN" sz="2000">
                <a:latin typeface="微软雅黑" panose="020B0503020204020204" pitchFamily="34" charset="-122"/>
                <a:ea typeface="微软雅黑" panose="020B0503020204020204" pitchFamily="34" charset="-122"/>
              </a:rPr>
              <a:t>NEG</a:t>
            </a:r>
            <a:r>
              <a:rPr lang="zh-CN" altLang="en-US" sz="2000">
                <a:latin typeface="微软雅黑" panose="020B0503020204020204" pitchFamily="34" charset="-122"/>
                <a:ea typeface="微软雅黑" panose="020B0503020204020204" pitchFamily="34" charset="-122"/>
              </a:rPr>
              <a:t>：取负，包括</a:t>
            </a:r>
            <a:r>
              <a:rPr lang="en-US" altLang="zh-CN" sz="2000">
                <a:latin typeface="微软雅黑" panose="020B0503020204020204" pitchFamily="34" charset="-122"/>
                <a:ea typeface="微软雅黑" panose="020B0503020204020204" pitchFamily="34" charset="-122"/>
              </a:rPr>
              <a:t>negb</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negw</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negl</a:t>
            </a:r>
            <a:r>
              <a:rPr lang="zh-CN" altLang="en-US" sz="2000">
                <a:latin typeface="微软雅黑" panose="020B0503020204020204" pitchFamily="34" charset="-122"/>
                <a:ea typeface="微软雅黑" panose="020B0503020204020204" pitchFamily="34" charset="-122"/>
              </a:rPr>
              <a:t>等</a:t>
            </a:r>
          </a:p>
          <a:p>
            <a:pPr lvl="1">
              <a:lnSpc>
                <a:spcPct val="110000"/>
              </a:lnSpc>
            </a:pPr>
            <a:r>
              <a:rPr lang="zh-CN" altLang="en-US">
                <a:latin typeface="微软雅黑" panose="020B0503020204020204" pitchFamily="34" charset="-122"/>
                <a:ea typeface="微软雅黑" panose="020B0503020204020204" pitchFamily="34" charset="-122"/>
              </a:rPr>
              <a:t>比较运算（做减法得到标志、不区分无</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带符号）</a:t>
            </a:r>
          </a:p>
          <a:p>
            <a:pPr lvl="2">
              <a:lnSpc>
                <a:spcPct val="110000"/>
              </a:lnSpc>
              <a:buFontTx/>
              <a:buNone/>
            </a:pPr>
            <a:r>
              <a:rPr lang="en-US" altLang="zh-CN" sz="2000">
                <a:latin typeface="微软雅黑" panose="020B0503020204020204" pitchFamily="34" charset="-122"/>
                <a:ea typeface="微软雅黑" panose="020B0503020204020204" pitchFamily="34" charset="-122"/>
              </a:rPr>
              <a:t>CMP</a:t>
            </a:r>
            <a:r>
              <a:rPr lang="zh-CN" altLang="en-US" sz="2000">
                <a:latin typeface="微软雅黑" panose="020B0503020204020204" pitchFamily="34" charset="-122"/>
                <a:ea typeface="微软雅黑" panose="020B0503020204020204" pitchFamily="34" charset="-122"/>
              </a:rPr>
              <a:t>：比较，包括</a:t>
            </a:r>
            <a:r>
              <a:rPr lang="en-US" altLang="zh-CN" sz="2000">
                <a:latin typeface="微软雅黑" panose="020B0503020204020204" pitchFamily="34" charset="-122"/>
                <a:ea typeface="微软雅黑" panose="020B0503020204020204" pitchFamily="34" charset="-122"/>
              </a:rPr>
              <a:t>cmpb</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cmpw</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cmpl</a:t>
            </a:r>
            <a:r>
              <a:rPr lang="zh-CN" altLang="en-US" sz="2000">
                <a:latin typeface="微软雅黑" panose="020B0503020204020204" pitchFamily="34" charset="-122"/>
                <a:ea typeface="微软雅黑" panose="020B0503020204020204" pitchFamily="34" charset="-122"/>
              </a:rPr>
              <a:t>等</a:t>
            </a:r>
          </a:p>
          <a:p>
            <a:pPr lvl="1">
              <a:lnSpc>
                <a:spcPct val="110000"/>
              </a:lnSpc>
            </a:pPr>
            <a:r>
              <a:rPr lang="zh-CN" altLang="en-US">
                <a:latin typeface="微软雅黑" panose="020B0503020204020204" pitchFamily="34" charset="-122"/>
                <a:ea typeface="微软雅黑" panose="020B0503020204020204" pitchFamily="34" charset="-122"/>
              </a:rPr>
              <a:t>乘 </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除运算（区分无</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带符号）</a:t>
            </a:r>
          </a:p>
          <a:p>
            <a:pPr lvl="2">
              <a:lnSpc>
                <a:spcPct val="110000"/>
              </a:lnSpc>
              <a:buFontTx/>
              <a:buNone/>
            </a:pPr>
            <a:r>
              <a:rPr lang="en-US" altLang="zh-CN" sz="2000">
                <a:latin typeface="微软雅黑" panose="020B0503020204020204" pitchFamily="34" charset="-122"/>
                <a:ea typeface="微软雅黑" panose="020B0503020204020204" pitchFamily="34" charset="-122"/>
              </a:rPr>
              <a:t>MUL / IMUL</a:t>
            </a:r>
            <a:r>
              <a:rPr lang="zh-CN" altLang="en-US" sz="2000">
                <a:latin typeface="微软雅黑" panose="020B0503020204020204" pitchFamily="34" charset="-122"/>
                <a:ea typeface="微软雅黑" panose="020B0503020204020204" pitchFamily="34" charset="-122"/>
              </a:rPr>
              <a:t>：无符号乘 </a:t>
            </a:r>
            <a:r>
              <a:rPr lang="en-US" altLang="zh-CN" sz="2000">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带符号乘</a:t>
            </a:r>
            <a:r>
              <a:rPr lang="zh-CN" altLang="en-US" sz="2000">
                <a:solidFill>
                  <a:srgbClr val="3333CC"/>
                </a:solidFill>
                <a:latin typeface="微软雅黑" panose="020B0503020204020204" pitchFamily="34" charset="-122"/>
                <a:ea typeface="微软雅黑" panose="020B0503020204020204" pitchFamily="34" charset="-122"/>
              </a:rPr>
              <a:t>（影响标志</a:t>
            </a:r>
            <a:r>
              <a:rPr lang="en-US" altLang="zh-CN" sz="2000">
                <a:solidFill>
                  <a:srgbClr val="3333CC"/>
                </a:solidFill>
                <a:latin typeface="微软雅黑" panose="020B0503020204020204" pitchFamily="34" charset="-122"/>
                <a:ea typeface="微软雅黑" panose="020B0503020204020204" pitchFamily="34" charset="-122"/>
              </a:rPr>
              <a:t>OF</a:t>
            </a:r>
            <a:r>
              <a:rPr lang="zh-CN" altLang="en-US" sz="2000">
                <a:solidFill>
                  <a:srgbClr val="3333CC"/>
                </a:solidFill>
                <a:latin typeface="微软雅黑" panose="020B0503020204020204" pitchFamily="34" charset="-122"/>
                <a:ea typeface="微软雅黑" panose="020B0503020204020204" pitchFamily="34" charset="-122"/>
              </a:rPr>
              <a:t>和</a:t>
            </a:r>
            <a:r>
              <a:rPr lang="en-US" altLang="zh-CN" sz="2000">
                <a:solidFill>
                  <a:srgbClr val="3333CC"/>
                </a:solidFill>
                <a:latin typeface="微软雅黑" panose="020B0503020204020204" pitchFamily="34" charset="-122"/>
                <a:ea typeface="微软雅黑" panose="020B0503020204020204" pitchFamily="34" charset="-122"/>
              </a:rPr>
              <a:t>CF</a:t>
            </a:r>
            <a:r>
              <a:rPr lang="zh-CN" altLang="en-US" sz="2000">
                <a:solidFill>
                  <a:srgbClr val="3333CC"/>
                </a:solidFill>
                <a:latin typeface="微软雅黑" panose="020B0503020204020204" pitchFamily="34" charset="-122"/>
                <a:ea typeface="微软雅黑" panose="020B0503020204020204" pitchFamily="34" charset="-122"/>
              </a:rPr>
              <a:t>）</a:t>
            </a:r>
          </a:p>
          <a:p>
            <a:pPr lvl="2">
              <a:lnSpc>
                <a:spcPct val="110000"/>
              </a:lnSpc>
              <a:buFontTx/>
              <a:buNone/>
            </a:pPr>
            <a:r>
              <a:rPr lang="en-US" altLang="zh-CN" sz="2000">
                <a:latin typeface="微软雅黑" panose="020B0503020204020204" pitchFamily="34" charset="-122"/>
                <a:ea typeface="微软雅黑" panose="020B0503020204020204" pitchFamily="34" charset="-122"/>
              </a:rPr>
              <a:t>DIV/ IDIV</a:t>
            </a:r>
            <a:r>
              <a:rPr lang="zh-CN" altLang="en-US" sz="2000">
                <a:latin typeface="微软雅黑" panose="020B0503020204020204" pitchFamily="34" charset="-122"/>
                <a:ea typeface="微软雅黑" panose="020B0503020204020204" pitchFamily="34" charset="-122"/>
              </a:rPr>
              <a:t>：带无符号除 </a:t>
            </a:r>
            <a:r>
              <a:rPr lang="en-US" altLang="zh-CN" sz="2000">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带符号除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22595">
                                            <p:txEl>
                                              <p:pRg st="1" end="1"/>
                                            </p:txEl>
                                          </p:spTgt>
                                        </p:tgtEl>
                                        <p:attrNameLst>
                                          <p:attrName>style.visibility</p:attrName>
                                        </p:attrNameLst>
                                      </p:cBhvr>
                                      <p:to>
                                        <p:strVal val="visible"/>
                                      </p:to>
                                    </p:set>
                                    <p:animEffect transition="in" filter="blinds(horizontal)">
                                      <p:cBhvr>
                                        <p:cTn id="7" dur="500"/>
                                        <p:tgtEl>
                                          <p:spTgt spid="6225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22595">
                                            <p:txEl>
                                              <p:pRg st="2" end="2"/>
                                            </p:txEl>
                                          </p:spTgt>
                                        </p:tgtEl>
                                        <p:attrNameLst>
                                          <p:attrName>style.visibility</p:attrName>
                                        </p:attrNameLst>
                                      </p:cBhvr>
                                      <p:to>
                                        <p:strVal val="visible"/>
                                      </p:to>
                                    </p:set>
                                    <p:animEffect transition="in" filter="blinds(horizontal)">
                                      <p:cBhvr>
                                        <p:cTn id="12" dur="500"/>
                                        <p:tgtEl>
                                          <p:spTgt spid="6225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22595">
                                            <p:txEl>
                                              <p:pRg st="3" end="3"/>
                                            </p:txEl>
                                          </p:spTgt>
                                        </p:tgtEl>
                                        <p:attrNameLst>
                                          <p:attrName>style.visibility</p:attrName>
                                        </p:attrNameLst>
                                      </p:cBhvr>
                                      <p:to>
                                        <p:strVal val="visible"/>
                                      </p:to>
                                    </p:set>
                                    <p:animEffect transition="in" filter="blinds(horizontal)">
                                      <p:cBhvr>
                                        <p:cTn id="17" dur="500"/>
                                        <p:tgtEl>
                                          <p:spTgt spid="62259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22595">
                                            <p:txEl>
                                              <p:pRg st="4" end="4"/>
                                            </p:txEl>
                                          </p:spTgt>
                                        </p:tgtEl>
                                        <p:attrNameLst>
                                          <p:attrName>style.visibility</p:attrName>
                                        </p:attrNameLst>
                                      </p:cBhvr>
                                      <p:to>
                                        <p:strVal val="visible"/>
                                      </p:to>
                                    </p:set>
                                    <p:animEffect transition="in" filter="blinds(horizontal)">
                                      <p:cBhvr>
                                        <p:cTn id="22" dur="500"/>
                                        <p:tgtEl>
                                          <p:spTgt spid="62259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22595">
                                            <p:txEl>
                                              <p:pRg st="5" end="5"/>
                                            </p:txEl>
                                          </p:spTgt>
                                        </p:tgtEl>
                                        <p:attrNameLst>
                                          <p:attrName>style.visibility</p:attrName>
                                        </p:attrNameLst>
                                      </p:cBhvr>
                                      <p:to>
                                        <p:strVal val="visible"/>
                                      </p:to>
                                    </p:set>
                                    <p:animEffect transition="in" filter="blinds(horizontal)">
                                      <p:cBhvr>
                                        <p:cTn id="27" dur="500"/>
                                        <p:tgtEl>
                                          <p:spTgt spid="62259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22595">
                                            <p:txEl>
                                              <p:pRg st="6" end="6"/>
                                            </p:txEl>
                                          </p:spTgt>
                                        </p:tgtEl>
                                        <p:attrNameLst>
                                          <p:attrName>style.visibility</p:attrName>
                                        </p:attrNameLst>
                                      </p:cBhvr>
                                      <p:to>
                                        <p:strVal val="visible"/>
                                      </p:to>
                                    </p:set>
                                    <p:animEffect transition="in" filter="blinds(horizontal)">
                                      <p:cBhvr>
                                        <p:cTn id="32" dur="500"/>
                                        <p:tgtEl>
                                          <p:spTgt spid="622595">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22595">
                                            <p:txEl>
                                              <p:pRg st="7" end="7"/>
                                            </p:txEl>
                                          </p:spTgt>
                                        </p:tgtEl>
                                        <p:attrNameLst>
                                          <p:attrName>style.visibility</p:attrName>
                                        </p:attrNameLst>
                                      </p:cBhvr>
                                      <p:to>
                                        <p:strVal val="visible"/>
                                      </p:to>
                                    </p:set>
                                    <p:animEffect transition="in" filter="blinds(horizontal)">
                                      <p:cBhvr>
                                        <p:cTn id="37" dur="500"/>
                                        <p:tgtEl>
                                          <p:spTgt spid="622595">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22595">
                                            <p:txEl>
                                              <p:pRg st="8" end="8"/>
                                            </p:txEl>
                                          </p:spTgt>
                                        </p:tgtEl>
                                        <p:attrNameLst>
                                          <p:attrName>style.visibility</p:attrName>
                                        </p:attrNameLst>
                                      </p:cBhvr>
                                      <p:to>
                                        <p:strVal val="visible"/>
                                      </p:to>
                                    </p:set>
                                    <p:animEffect transition="in" filter="blinds(horizontal)">
                                      <p:cBhvr>
                                        <p:cTn id="42" dur="500"/>
                                        <p:tgtEl>
                                          <p:spTgt spid="622595">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622595">
                                            <p:txEl>
                                              <p:pRg st="9" end="9"/>
                                            </p:txEl>
                                          </p:spTgt>
                                        </p:tgtEl>
                                        <p:attrNameLst>
                                          <p:attrName>style.visibility</p:attrName>
                                        </p:attrNameLst>
                                      </p:cBhvr>
                                      <p:to>
                                        <p:strVal val="visible"/>
                                      </p:to>
                                    </p:set>
                                    <p:animEffect transition="in" filter="blinds(horizontal)">
                                      <p:cBhvr>
                                        <p:cTn id="47" dur="500"/>
                                        <p:tgtEl>
                                          <p:spTgt spid="622595">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622595">
                                            <p:txEl>
                                              <p:pRg st="10" end="10"/>
                                            </p:txEl>
                                          </p:spTgt>
                                        </p:tgtEl>
                                        <p:attrNameLst>
                                          <p:attrName>style.visibility</p:attrName>
                                        </p:attrNameLst>
                                      </p:cBhvr>
                                      <p:to>
                                        <p:strVal val="visible"/>
                                      </p:to>
                                    </p:set>
                                    <p:animEffect transition="in" filter="blinds(horizontal)">
                                      <p:cBhvr>
                                        <p:cTn id="52" dur="500"/>
                                        <p:tgtEl>
                                          <p:spTgt spid="622595">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622595">
                                            <p:txEl>
                                              <p:pRg st="11" end="11"/>
                                            </p:txEl>
                                          </p:spTgt>
                                        </p:tgtEl>
                                        <p:attrNameLst>
                                          <p:attrName>style.visibility</p:attrName>
                                        </p:attrNameLst>
                                      </p:cBhvr>
                                      <p:to>
                                        <p:strVal val="visible"/>
                                      </p:to>
                                    </p:set>
                                    <p:animEffect transition="in" filter="blinds(horizontal)">
                                      <p:cBhvr>
                                        <p:cTn id="57" dur="500"/>
                                        <p:tgtEl>
                                          <p:spTgt spid="622595">
                                            <p:txEl>
                                              <p:pRg st="11" end="1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622595">
                                            <p:txEl>
                                              <p:pRg st="12" end="12"/>
                                            </p:txEl>
                                          </p:spTgt>
                                        </p:tgtEl>
                                        <p:attrNameLst>
                                          <p:attrName>style.visibility</p:attrName>
                                        </p:attrNameLst>
                                      </p:cBhvr>
                                      <p:to>
                                        <p:strVal val="visible"/>
                                      </p:to>
                                    </p:set>
                                    <p:animEffect transition="in" filter="blinds(horizontal)">
                                      <p:cBhvr>
                                        <p:cTn id="62" dur="500"/>
                                        <p:tgtEl>
                                          <p:spTgt spid="622595">
                                            <p:txEl>
                                              <p:pRg st="12" end="12"/>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622595">
                                            <p:txEl>
                                              <p:pRg st="13" end="13"/>
                                            </p:txEl>
                                          </p:spTgt>
                                        </p:tgtEl>
                                        <p:attrNameLst>
                                          <p:attrName>style.visibility</p:attrName>
                                        </p:attrNameLst>
                                      </p:cBhvr>
                                      <p:to>
                                        <p:strVal val="visible"/>
                                      </p:to>
                                    </p:set>
                                    <p:animEffect transition="in" filter="blinds(horizontal)">
                                      <p:cBhvr>
                                        <p:cTn id="67" dur="500"/>
                                        <p:tgtEl>
                                          <p:spTgt spid="62259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a:extLst>
              <a:ext uri="{FF2B5EF4-FFF2-40B4-BE49-F238E27FC236}">
                <a16:creationId xmlns:a16="http://schemas.microsoft.com/office/drawing/2014/main" id="{2AD59018-6A7B-45BC-9F15-0B0D4FB834A1}"/>
              </a:ext>
            </a:extLst>
          </p:cNvPr>
          <p:cNvSpPr>
            <a:spLocks noGrp="1" noChangeArrowheads="1"/>
          </p:cNvSpPr>
          <p:nvPr>
            <p:ph type="title"/>
          </p:nvPr>
        </p:nvSpPr>
        <p:spPr>
          <a:xfrm>
            <a:off x="457200" y="98425"/>
            <a:ext cx="8229600" cy="561975"/>
          </a:xfrm>
        </p:spPr>
        <p:txBody>
          <a:bodyPr/>
          <a:lstStyle/>
          <a:p>
            <a:r>
              <a:rPr lang="zh-CN" altLang="en-US" sz="3600"/>
              <a:t>整数乘除指令</a:t>
            </a:r>
          </a:p>
        </p:txBody>
      </p:sp>
      <p:sp>
        <p:nvSpPr>
          <p:cNvPr id="623619" name="Rectangle 3">
            <a:extLst>
              <a:ext uri="{FF2B5EF4-FFF2-40B4-BE49-F238E27FC236}">
                <a16:creationId xmlns:a16="http://schemas.microsoft.com/office/drawing/2014/main" id="{B400FB5B-8DA1-44E6-B5B5-91FB17DAAD29}"/>
              </a:ext>
            </a:extLst>
          </p:cNvPr>
          <p:cNvSpPr>
            <a:spLocks noGrp="1" noChangeArrowheads="1"/>
          </p:cNvSpPr>
          <p:nvPr>
            <p:ph type="body" idx="1"/>
          </p:nvPr>
        </p:nvSpPr>
        <p:spPr>
          <a:xfrm>
            <a:off x="115888" y="773113"/>
            <a:ext cx="8893175" cy="6021387"/>
          </a:xfrm>
        </p:spPr>
        <p:txBody>
          <a:bodyPr/>
          <a:lstStyle/>
          <a:p>
            <a:pPr>
              <a:spcBef>
                <a:spcPct val="30000"/>
              </a:spcBef>
            </a:pPr>
            <a:r>
              <a:rPr lang="zh-CN" altLang="en-US" sz="2000">
                <a:latin typeface="微软雅黑" panose="020B0503020204020204" pitchFamily="34" charset="-122"/>
                <a:ea typeface="微软雅黑" panose="020B0503020204020204" pitchFamily="34" charset="-122"/>
              </a:rPr>
              <a:t>乘法指令：可给出一个、两个或三个操作数</a:t>
            </a:r>
          </a:p>
          <a:p>
            <a:pPr lvl="1">
              <a:spcBef>
                <a:spcPct val="30000"/>
              </a:spcBef>
            </a:pPr>
            <a:r>
              <a:rPr lang="zh-CN" altLang="en-US">
                <a:latin typeface="微软雅黑" panose="020B0503020204020204" pitchFamily="34" charset="-122"/>
                <a:ea typeface="微软雅黑" panose="020B0503020204020204" pitchFamily="34" charset="-122"/>
              </a:rPr>
              <a:t>若给出</a:t>
            </a:r>
            <a:r>
              <a:rPr lang="zh-CN" altLang="en-US">
                <a:solidFill>
                  <a:srgbClr val="CC3300"/>
                </a:solidFill>
                <a:latin typeface="微软雅黑" panose="020B0503020204020204" pitchFamily="34" charset="-122"/>
                <a:ea typeface="微软雅黑" panose="020B0503020204020204" pitchFamily="34" charset="-122"/>
              </a:rPr>
              <a:t>一个操作数</a:t>
            </a:r>
            <a:r>
              <a:rPr lang="en-US" altLang="zh-CN">
                <a:latin typeface="微软雅黑" panose="020B0503020204020204" pitchFamily="34" charset="-122"/>
                <a:ea typeface="微软雅黑" panose="020B0503020204020204" pitchFamily="34" charset="-122"/>
              </a:rPr>
              <a:t>SRC</a:t>
            </a:r>
            <a:r>
              <a:rPr lang="zh-CN" altLang="en-US">
                <a:latin typeface="微软雅黑" panose="020B0503020204020204" pitchFamily="34" charset="-122"/>
                <a:ea typeface="微软雅黑" panose="020B0503020204020204" pitchFamily="34" charset="-122"/>
              </a:rPr>
              <a:t>，则另一个源操作数隐含在</a:t>
            </a:r>
            <a:r>
              <a:rPr lang="en-US" altLang="zh-CN">
                <a:latin typeface="微软雅黑" panose="020B0503020204020204" pitchFamily="34" charset="-122"/>
                <a:ea typeface="微软雅黑" panose="020B0503020204020204" pitchFamily="34" charset="-122"/>
              </a:rPr>
              <a:t>AL/AX/EAX</a:t>
            </a:r>
            <a:r>
              <a:rPr lang="zh-CN" altLang="en-US">
                <a:latin typeface="微软雅黑" panose="020B0503020204020204" pitchFamily="34" charset="-122"/>
                <a:ea typeface="微软雅黑" panose="020B0503020204020204" pitchFamily="34" charset="-122"/>
              </a:rPr>
              <a:t>中，将</a:t>
            </a:r>
            <a:r>
              <a:rPr lang="en-US" altLang="zh-CN">
                <a:latin typeface="微软雅黑" panose="020B0503020204020204" pitchFamily="34" charset="-122"/>
                <a:ea typeface="微软雅黑" panose="020B0503020204020204" pitchFamily="34" charset="-122"/>
              </a:rPr>
              <a:t>SRC</a:t>
            </a:r>
            <a:r>
              <a:rPr lang="zh-CN" altLang="en-US">
                <a:latin typeface="微软雅黑" panose="020B0503020204020204" pitchFamily="34" charset="-122"/>
                <a:ea typeface="微软雅黑" panose="020B0503020204020204" pitchFamily="34" charset="-122"/>
              </a:rPr>
              <a:t>和累加器内容相乘，结果存放在</a:t>
            </a:r>
            <a:r>
              <a:rPr lang="en-US" altLang="zh-CN">
                <a:latin typeface="微软雅黑" panose="020B0503020204020204" pitchFamily="34" charset="-122"/>
                <a:ea typeface="微软雅黑" panose="020B0503020204020204" pitchFamily="34" charset="-122"/>
              </a:rPr>
              <a:t>AX</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16</a:t>
            </a:r>
            <a:r>
              <a:rPr lang="zh-CN" altLang="en-US">
                <a:latin typeface="微软雅黑" panose="020B0503020204020204" pitchFamily="34" charset="-122"/>
                <a:ea typeface="微软雅黑" panose="020B0503020204020204" pitchFamily="34" charset="-122"/>
              </a:rPr>
              <a:t>位）或</a:t>
            </a:r>
            <a:r>
              <a:rPr lang="en-US" altLang="zh-CN">
                <a:latin typeface="微软雅黑" panose="020B0503020204020204" pitchFamily="34" charset="-122"/>
                <a:ea typeface="微软雅黑" panose="020B0503020204020204" pitchFamily="34" charset="-122"/>
              </a:rPr>
              <a:t>DX-AX</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32</a:t>
            </a:r>
            <a:r>
              <a:rPr lang="zh-CN" altLang="en-US">
                <a:latin typeface="微软雅黑" panose="020B0503020204020204" pitchFamily="34" charset="-122"/>
                <a:ea typeface="微软雅黑" panose="020B0503020204020204" pitchFamily="34" charset="-122"/>
              </a:rPr>
              <a:t>位）或</a:t>
            </a:r>
            <a:r>
              <a:rPr lang="en-US" altLang="zh-CN">
                <a:latin typeface="微软雅黑" panose="020B0503020204020204" pitchFamily="34" charset="-122"/>
                <a:ea typeface="微软雅黑" panose="020B0503020204020204" pitchFamily="34" charset="-122"/>
              </a:rPr>
              <a:t>EDX-EAX</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64</a:t>
            </a:r>
            <a:r>
              <a:rPr lang="zh-CN" altLang="en-US">
                <a:latin typeface="微软雅黑" panose="020B0503020204020204" pitchFamily="34" charset="-122"/>
                <a:ea typeface="微软雅黑" panose="020B0503020204020204" pitchFamily="34" charset="-122"/>
              </a:rPr>
              <a:t>位）中。</a:t>
            </a:r>
            <a:r>
              <a:rPr lang="en-US" altLang="zh-CN">
                <a:latin typeface="微软雅黑" panose="020B0503020204020204" pitchFamily="34" charset="-122"/>
                <a:ea typeface="微软雅黑" panose="020B0503020204020204" pitchFamily="34" charset="-122"/>
              </a:rPr>
              <a:t>DX-AX</a:t>
            </a:r>
            <a:r>
              <a:rPr lang="zh-CN" altLang="en-US">
                <a:latin typeface="微软雅黑" panose="020B0503020204020204" pitchFamily="34" charset="-122"/>
                <a:ea typeface="微软雅黑" panose="020B0503020204020204" pitchFamily="34" charset="-122"/>
              </a:rPr>
              <a:t>表示</a:t>
            </a:r>
            <a:r>
              <a:rPr lang="en-US" altLang="zh-CN">
                <a:latin typeface="微软雅黑" panose="020B0503020204020204" pitchFamily="34" charset="-122"/>
                <a:ea typeface="微软雅黑" panose="020B0503020204020204" pitchFamily="34" charset="-122"/>
              </a:rPr>
              <a:t>32</a:t>
            </a:r>
            <a:r>
              <a:rPr lang="zh-CN" altLang="en-US">
                <a:latin typeface="微软雅黑" panose="020B0503020204020204" pitchFamily="34" charset="-122"/>
                <a:ea typeface="微软雅黑" panose="020B0503020204020204" pitchFamily="34" charset="-122"/>
              </a:rPr>
              <a:t>位乘积的高、低</a:t>
            </a:r>
            <a:r>
              <a:rPr lang="en-US" altLang="zh-CN">
                <a:latin typeface="微软雅黑" panose="020B0503020204020204" pitchFamily="34" charset="-122"/>
                <a:ea typeface="微软雅黑" panose="020B0503020204020204" pitchFamily="34" charset="-122"/>
              </a:rPr>
              <a:t>16</a:t>
            </a:r>
            <a:r>
              <a:rPr lang="zh-CN" altLang="en-US">
                <a:latin typeface="微软雅黑" panose="020B0503020204020204" pitchFamily="34" charset="-122"/>
                <a:ea typeface="微软雅黑" panose="020B0503020204020204" pitchFamily="34" charset="-122"/>
              </a:rPr>
              <a:t>位分别在</a:t>
            </a:r>
            <a:r>
              <a:rPr lang="en-US" altLang="zh-CN">
                <a:latin typeface="微软雅黑" panose="020B0503020204020204" pitchFamily="34" charset="-122"/>
                <a:ea typeface="微软雅黑" panose="020B0503020204020204" pitchFamily="34" charset="-122"/>
              </a:rPr>
              <a:t>DX</a:t>
            </a:r>
            <a:r>
              <a:rPr lang="zh-CN" altLang="en-US">
                <a:latin typeface="微软雅黑" panose="020B0503020204020204" pitchFamily="34" charset="-122"/>
                <a:ea typeface="微软雅黑" panose="020B0503020204020204" pitchFamily="34" charset="-122"/>
              </a:rPr>
              <a:t>和</a:t>
            </a:r>
            <a:r>
              <a:rPr lang="en-US" altLang="zh-CN">
                <a:latin typeface="微软雅黑" panose="020B0503020204020204" pitchFamily="34" charset="-122"/>
                <a:ea typeface="微软雅黑" panose="020B0503020204020204" pitchFamily="34" charset="-122"/>
              </a:rPr>
              <a:t>AX</a:t>
            </a:r>
            <a:r>
              <a:rPr lang="zh-CN" altLang="en-US">
                <a:latin typeface="微软雅黑" panose="020B0503020204020204" pitchFamily="34" charset="-122"/>
                <a:ea typeface="微软雅黑" panose="020B0503020204020204" pitchFamily="34" charset="-122"/>
              </a:rPr>
              <a:t>中。 </a:t>
            </a:r>
            <a:r>
              <a:rPr lang="en-US" altLang="zh-CN">
                <a:solidFill>
                  <a:srgbClr val="FF3300"/>
                </a:solidFill>
                <a:latin typeface="微软雅黑" panose="020B0503020204020204" pitchFamily="34" charset="-122"/>
                <a:ea typeface="微软雅黑" panose="020B0503020204020204" pitchFamily="34" charset="-122"/>
              </a:rPr>
              <a:t>n</a:t>
            </a:r>
            <a:r>
              <a:rPr lang="zh-CN" altLang="en-US">
                <a:solidFill>
                  <a:srgbClr val="FF3300"/>
                </a:solidFill>
                <a:latin typeface="微软雅黑" panose="020B0503020204020204" pitchFamily="34" charset="-122"/>
                <a:ea typeface="微软雅黑" panose="020B0503020204020204" pitchFamily="34" charset="-122"/>
              </a:rPr>
              <a:t>位</a:t>
            </a:r>
            <a:r>
              <a:rPr lang="pt-BR" altLang="zh-CN">
                <a:solidFill>
                  <a:srgbClr val="FF3300"/>
                </a:solidFill>
                <a:latin typeface="微软雅黑" panose="020B0503020204020204" pitchFamily="34" charset="-122"/>
                <a:ea typeface="微软雅黑" panose="020B0503020204020204" pitchFamily="34" charset="-122"/>
              </a:rPr>
              <a:t>× </a:t>
            </a:r>
            <a:r>
              <a:rPr lang="en-US" altLang="zh-CN">
                <a:solidFill>
                  <a:srgbClr val="FF3300"/>
                </a:solidFill>
                <a:latin typeface="微软雅黑" panose="020B0503020204020204" pitchFamily="34" charset="-122"/>
                <a:ea typeface="微软雅黑" panose="020B0503020204020204" pitchFamily="34" charset="-122"/>
              </a:rPr>
              <a:t>n</a:t>
            </a:r>
            <a:r>
              <a:rPr lang="zh-CN" altLang="en-US">
                <a:solidFill>
                  <a:srgbClr val="FF3300"/>
                </a:solidFill>
                <a:latin typeface="微软雅黑" panose="020B0503020204020204" pitchFamily="34" charset="-122"/>
                <a:ea typeface="微软雅黑" panose="020B0503020204020204" pitchFamily="34" charset="-122"/>
              </a:rPr>
              <a:t>位</a:t>
            </a:r>
            <a:r>
              <a:rPr lang="en-US" altLang="zh-CN">
                <a:solidFill>
                  <a:srgbClr val="FF3300"/>
                </a:solidFill>
                <a:latin typeface="微软雅黑" panose="020B0503020204020204" pitchFamily="34" charset="-122"/>
                <a:ea typeface="微软雅黑" panose="020B0503020204020204" pitchFamily="34" charset="-122"/>
              </a:rPr>
              <a:t>=2n</a:t>
            </a:r>
            <a:r>
              <a:rPr lang="zh-CN" altLang="en-US">
                <a:solidFill>
                  <a:srgbClr val="FF3300"/>
                </a:solidFill>
                <a:latin typeface="微软雅黑" panose="020B0503020204020204" pitchFamily="34" charset="-122"/>
                <a:ea typeface="微软雅黑" panose="020B0503020204020204" pitchFamily="34" charset="-122"/>
              </a:rPr>
              <a:t>位</a:t>
            </a:r>
            <a:endParaRPr lang="zh-CN" altLang="en-US">
              <a:latin typeface="微软雅黑" panose="020B0503020204020204" pitchFamily="34" charset="-122"/>
              <a:ea typeface="微软雅黑" panose="020B0503020204020204" pitchFamily="34" charset="-122"/>
            </a:endParaRPr>
          </a:p>
          <a:p>
            <a:pPr lvl="1">
              <a:spcBef>
                <a:spcPct val="30000"/>
              </a:spcBef>
            </a:pPr>
            <a:r>
              <a:rPr lang="zh-CN" altLang="en-US">
                <a:latin typeface="微软雅黑" panose="020B0503020204020204" pitchFamily="34" charset="-122"/>
                <a:ea typeface="微软雅黑" panose="020B0503020204020204" pitchFamily="34" charset="-122"/>
              </a:rPr>
              <a:t>若指令中给出</a:t>
            </a:r>
            <a:r>
              <a:rPr lang="zh-CN" altLang="en-US">
                <a:solidFill>
                  <a:srgbClr val="CC3300"/>
                </a:solidFill>
                <a:latin typeface="微软雅黑" panose="020B0503020204020204" pitchFamily="34" charset="-122"/>
                <a:ea typeface="微软雅黑" panose="020B0503020204020204" pitchFamily="34" charset="-122"/>
              </a:rPr>
              <a:t>两个操作数</a:t>
            </a:r>
            <a:r>
              <a:rPr lang="en-US" altLang="zh-CN">
                <a:latin typeface="微软雅黑" panose="020B0503020204020204" pitchFamily="34" charset="-122"/>
                <a:ea typeface="微软雅黑" panose="020B0503020204020204" pitchFamily="34" charset="-122"/>
              </a:rPr>
              <a:t>DST</a:t>
            </a:r>
            <a:r>
              <a:rPr lang="zh-CN" altLang="en-US">
                <a:latin typeface="微软雅黑" panose="020B0503020204020204" pitchFamily="34" charset="-122"/>
                <a:ea typeface="微软雅黑" panose="020B0503020204020204" pitchFamily="34" charset="-122"/>
              </a:rPr>
              <a:t>和</a:t>
            </a:r>
            <a:r>
              <a:rPr lang="en-US" altLang="zh-CN">
                <a:latin typeface="微软雅黑" panose="020B0503020204020204" pitchFamily="34" charset="-122"/>
                <a:ea typeface="微软雅黑" panose="020B0503020204020204" pitchFamily="34" charset="-122"/>
              </a:rPr>
              <a:t>SRC</a:t>
            </a:r>
            <a:r>
              <a:rPr lang="zh-CN" altLang="en-US">
                <a:latin typeface="微软雅黑" panose="020B0503020204020204" pitchFamily="34" charset="-122"/>
                <a:ea typeface="微软雅黑" panose="020B0503020204020204" pitchFamily="34" charset="-122"/>
              </a:rPr>
              <a:t>，则将</a:t>
            </a:r>
            <a:r>
              <a:rPr lang="en-US" altLang="zh-CN">
                <a:latin typeface="微软雅黑" panose="020B0503020204020204" pitchFamily="34" charset="-122"/>
                <a:ea typeface="微软雅黑" panose="020B0503020204020204" pitchFamily="34" charset="-122"/>
              </a:rPr>
              <a:t>DST</a:t>
            </a:r>
            <a:r>
              <a:rPr lang="zh-CN" altLang="en-US">
                <a:latin typeface="微软雅黑" panose="020B0503020204020204" pitchFamily="34" charset="-122"/>
                <a:ea typeface="微软雅黑" panose="020B0503020204020204" pitchFamily="34" charset="-122"/>
              </a:rPr>
              <a:t>和</a:t>
            </a:r>
            <a:r>
              <a:rPr lang="en-US" altLang="zh-CN">
                <a:latin typeface="微软雅黑" panose="020B0503020204020204" pitchFamily="34" charset="-122"/>
                <a:ea typeface="微软雅黑" panose="020B0503020204020204" pitchFamily="34" charset="-122"/>
              </a:rPr>
              <a:t>SRC</a:t>
            </a:r>
            <a:r>
              <a:rPr lang="zh-CN" altLang="en-US">
                <a:latin typeface="微软雅黑" panose="020B0503020204020204" pitchFamily="34" charset="-122"/>
                <a:ea typeface="微软雅黑" panose="020B0503020204020204" pitchFamily="34" charset="-122"/>
              </a:rPr>
              <a:t>相乘，结果在</a:t>
            </a:r>
            <a:r>
              <a:rPr lang="en-US" altLang="zh-CN">
                <a:latin typeface="微软雅黑" panose="020B0503020204020204" pitchFamily="34" charset="-122"/>
                <a:ea typeface="微软雅黑" panose="020B0503020204020204" pitchFamily="34" charset="-122"/>
              </a:rPr>
              <a:t>DST</a:t>
            </a:r>
            <a:r>
              <a:rPr lang="zh-CN" altLang="en-US">
                <a:latin typeface="微软雅黑" panose="020B0503020204020204" pitchFamily="34" charset="-122"/>
                <a:ea typeface="微软雅黑" panose="020B0503020204020204" pitchFamily="34" charset="-122"/>
              </a:rPr>
              <a:t>中。</a:t>
            </a:r>
            <a:r>
              <a:rPr lang="en-US" altLang="zh-CN">
                <a:solidFill>
                  <a:srgbClr val="FF3300"/>
                </a:solidFill>
                <a:latin typeface="微软雅黑" panose="020B0503020204020204" pitchFamily="34" charset="-122"/>
                <a:ea typeface="微软雅黑" panose="020B0503020204020204" pitchFamily="34" charset="-122"/>
              </a:rPr>
              <a:t>n</a:t>
            </a:r>
            <a:r>
              <a:rPr lang="zh-CN" altLang="en-US">
                <a:solidFill>
                  <a:srgbClr val="FF3300"/>
                </a:solidFill>
                <a:latin typeface="微软雅黑" panose="020B0503020204020204" pitchFamily="34" charset="-122"/>
                <a:ea typeface="微软雅黑" panose="020B0503020204020204" pitchFamily="34" charset="-122"/>
              </a:rPr>
              <a:t>位</a:t>
            </a:r>
            <a:r>
              <a:rPr lang="pt-BR" altLang="zh-CN">
                <a:solidFill>
                  <a:srgbClr val="FF3300"/>
                </a:solidFill>
                <a:latin typeface="微软雅黑" panose="020B0503020204020204" pitchFamily="34" charset="-122"/>
                <a:ea typeface="微软雅黑" panose="020B0503020204020204" pitchFamily="34" charset="-122"/>
              </a:rPr>
              <a:t>× </a:t>
            </a:r>
            <a:r>
              <a:rPr lang="en-US" altLang="zh-CN">
                <a:solidFill>
                  <a:srgbClr val="FF3300"/>
                </a:solidFill>
                <a:latin typeface="微软雅黑" panose="020B0503020204020204" pitchFamily="34" charset="-122"/>
                <a:ea typeface="微软雅黑" panose="020B0503020204020204" pitchFamily="34" charset="-122"/>
              </a:rPr>
              <a:t>n</a:t>
            </a:r>
            <a:r>
              <a:rPr lang="zh-CN" altLang="en-US">
                <a:solidFill>
                  <a:srgbClr val="FF3300"/>
                </a:solidFill>
                <a:latin typeface="微软雅黑" panose="020B0503020204020204" pitchFamily="34" charset="-122"/>
                <a:ea typeface="微软雅黑" panose="020B0503020204020204" pitchFamily="34" charset="-122"/>
              </a:rPr>
              <a:t>位</a:t>
            </a:r>
            <a:r>
              <a:rPr lang="en-US" altLang="zh-CN">
                <a:solidFill>
                  <a:srgbClr val="FF3300"/>
                </a:solidFill>
                <a:latin typeface="微软雅黑" panose="020B0503020204020204" pitchFamily="34" charset="-122"/>
                <a:ea typeface="微软雅黑" panose="020B0503020204020204" pitchFamily="34" charset="-122"/>
              </a:rPr>
              <a:t>=n</a:t>
            </a:r>
            <a:r>
              <a:rPr lang="zh-CN" altLang="en-US">
                <a:solidFill>
                  <a:srgbClr val="FF3300"/>
                </a:solidFill>
                <a:latin typeface="微软雅黑" panose="020B0503020204020204" pitchFamily="34" charset="-122"/>
                <a:ea typeface="微软雅黑" panose="020B0503020204020204" pitchFamily="34" charset="-122"/>
              </a:rPr>
              <a:t>位</a:t>
            </a:r>
          </a:p>
          <a:p>
            <a:pPr lvl="1">
              <a:spcBef>
                <a:spcPct val="30000"/>
              </a:spcBef>
            </a:pPr>
            <a:r>
              <a:rPr lang="zh-CN" altLang="en-US">
                <a:latin typeface="微软雅黑" panose="020B0503020204020204" pitchFamily="34" charset="-122"/>
                <a:ea typeface="微软雅黑" panose="020B0503020204020204" pitchFamily="34" charset="-122"/>
              </a:rPr>
              <a:t>若指令中给出</a:t>
            </a:r>
            <a:r>
              <a:rPr lang="zh-CN" altLang="en-US">
                <a:solidFill>
                  <a:srgbClr val="CC3300"/>
                </a:solidFill>
                <a:latin typeface="微软雅黑" panose="020B0503020204020204" pitchFamily="34" charset="-122"/>
                <a:ea typeface="微软雅黑" panose="020B0503020204020204" pitchFamily="34" charset="-122"/>
              </a:rPr>
              <a:t>三个操作数</a:t>
            </a:r>
            <a:r>
              <a:rPr lang="en-US" altLang="zh-CN">
                <a:latin typeface="微软雅黑" panose="020B0503020204020204" pitchFamily="34" charset="-122"/>
                <a:ea typeface="微软雅黑" panose="020B0503020204020204" pitchFamily="34" charset="-122"/>
              </a:rPr>
              <a:t>REG</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SRC</a:t>
            </a:r>
            <a:r>
              <a:rPr lang="zh-CN" altLang="en-US">
                <a:latin typeface="微软雅黑" panose="020B0503020204020204" pitchFamily="34" charset="-122"/>
                <a:ea typeface="微软雅黑" panose="020B0503020204020204" pitchFamily="34" charset="-122"/>
              </a:rPr>
              <a:t>和</a:t>
            </a:r>
            <a:r>
              <a:rPr lang="en-US" altLang="zh-CN">
                <a:latin typeface="微软雅黑" panose="020B0503020204020204" pitchFamily="34" charset="-122"/>
                <a:ea typeface="微软雅黑" panose="020B0503020204020204" pitchFamily="34" charset="-122"/>
              </a:rPr>
              <a:t>IMM</a:t>
            </a:r>
            <a:r>
              <a:rPr lang="zh-CN" altLang="en-US">
                <a:latin typeface="微软雅黑" panose="020B0503020204020204" pitchFamily="34" charset="-122"/>
                <a:ea typeface="微软雅黑" panose="020B0503020204020204" pitchFamily="34" charset="-122"/>
              </a:rPr>
              <a:t>，则将</a:t>
            </a:r>
            <a:r>
              <a:rPr lang="en-US" altLang="zh-CN">
                <a:latin typeface="微软雅黑" panose="020B0503020204020204" pitchFamily="34" charset="-122"/>
                <a:ea typeface="微软雅黑" panose="020B0503020204020204" pitchFamily="34" charset="-122"/>
              </a:rPr>
              <a:t>SRC</a:t>
            </a:r>
            <a:r>
              <a:rPr lang="zh-CN" altLang="en-US">
                <a:latin typeface="微软雅黑" panose="020B0503020204020204" pitchFamily="34" charset="-122"/>
                <a:ea typeface="微软雅黑" panose="020B0503020204020204" pitchFamily="34" charset="-122"/>
              </a:rPr>
              <a:t>和立即数</a:t>
            </a:r>
            <a:r>
              <a:rPr lang="en-US" altLang="zh-CN">
                <a:latin typeface="微软雅黑" panose="020B0503020204020204" pitchFamily="34" charset="-122"/>
                <a:ea typeface="微软雅黑" panose="020B0503020204020204" pitchFamily="34" charset="-122"/>
              </a:rPr>
              <a:t>IMM</a:t>
            </a:r>
            <a:r>
              <a:rPr lang="zh-CN" altLang="en-US">
                <a:latin typeface="微软雅黑" panose="020B0503020204020204" pitchFamily="34" charset="-122"/>
                <a:ea typeface="微软雅黑" panose="020B0503020204020204" pitchFamily="34" charset="-122"/>
              </a:rPr>
              <a:t>相乘，结果在</a:t>
            </a:r>
            <a:r>
              <a:rPr lang="en-US" altLang="zh-CN">
                <a:latin typeface="微软雅黑" panose="020B0503020204020204" pitchFamily="34" charset="-122"/>
                <a:ea typeface="微软雅黑" panose="020B0503020204020204" pitchFamily="34" charset="-122"/>
              </a:rPr>
              <a:t>REG</a:t>
            </a:r>
            <a:r>
              <a:rPr lang="zh-CN" altLang="en-US">
                <a:latin typeface="微软雅黑" panose="020B0503020204020204" pitchFamily="34" charset="-122"/>
                <a:ea typeface="微软雅黑" panose="020B0503020204020204" pitchFamily="34" charset="-122"/>
              </a:rPr>
              <a:t>中。</a:t>
            </a:r>
            <a:r>
              <a:rPr lang="en-US" altLang="zh-CN">
                <a:solidFill>
                  <a:srgbClr val="FF3300"/>
                </a:solidFill>
                <a:latin typeface="微软雅黑" panose="020B0503020204020204" pitchFamily="34" charset="-122"/>
                <a:ea typeface="微软雅黑" panose="020B0503020204020204" pitchFamily="34" charset="-122"/>
              </a:rPr>
              <a:t>n</a:t>
            </a:r>
            <a:r>
              <a:rPr lang="zh-CN" altLang="en-US">
                <a:solidFill>
                  <a:srgbClr val="FF3300"/>
                </a:solidFill>
                <a:latin typeface="微软雅黑" panose="020B0503020204020204" pitchFamily="34" charset="-122"/>
                <a:ea typeface="微软雅黑" panose="020B0503020204020204" pitchFamily="34" charset="-122"/>
              </a:rPr>
              <a:t>位</a:t>
            </a:r>
            <a:r>
              <a:rPr lang="pt-BR" altLang="zh-CN">
                <a:solidFill>
                  <a:srgbClr val="FF3300"/>
                </a:solidFill>
                <a:latin typeface="微软雅黑" panose="020B0503020204020204" pitchFamily="34" charset="-122"/>
                <a:ea typeface="微软雅黑" panose="020B0503020204020204" pitchFamily="34" charset="-122"/>
              </a:rPr>
              <a:t>× </a:t>
            </a:r>
            <a:r>
              <a:rPr lang="en-US" altLang="zh-CN">
                <a:solidFill>
                  <a:srgbClr val="FF3300"/>
                </a:solidFill>
                <a:latin typeface="微软雅黑" panose="020B0503020204020204" pitchFamily="34" charset="-122"/>
                <a:ea typeface="微软雅黑" panose="020B0503020204020204" pitchFamily="34" charset="-122"/>
              </a:rPr>
              <a:t>n</a:t>
            </a:r>
            <a:r>
              <a:rPr lang="zh-CN" altLang="en-US">
                <a:solidFill>
                  <a:srgbClr val="FF3300"/>
                </a:solidFill>
                <a:latin typeface="微软雅黑" panose="020B0503020204020204" pitchFamily="34" charset="-122"/>
                <a:ea typeface="微软雅黑" panose="020B0503020204020204" pitchFamily="34" charset="-122"/>
              </a:rPr>
              <a:t>位</a:t>
            </a:r>
            <a:r>
              <a:rPr lang="en-US" altLang="zh-CN">
                <a:solidFill>
                  <a:srgbClr val="FF3300"/>
                </a:solidFill>
                <a:latin typeface="微软雅黑" panose="020B0503020204020204" pitchFamily="34" charset="-122"/>
                <a:ea typeface="微软雅黑" panose="020B0503020204020204" pitchFamily="34" charset="-122"/>
              </a:rPr>
              <a:t>=n</a:t>
            </a:r>
            <a:r>
              <a:rPr lang="zh-CN" altLang="en-US">
                <a:solidFill>
                  <a:srgbClr val="FF3300"/>
                </a:solidFill>
                <a:latin typeface="微软雅黑" panose="020B0503020204020204" pitchFamily="34" charset="-122"/>
                <a:ea typeface="微软雅黑" panose="020B0503020204020204" pitchFamily="34" charset="-122"/>
              </a:rPr>
              <a:t>位</a:t>
            </a:r>
            <a:endParaRPr lang="zh-CN" altLang="en-US">
              <a:latin typeface="微软雅黑" panose="020B0503020204020204" pitchFamily="34" charset="-122"/>
              <a:ea typeface="微软雅黑" panose="020B0503020204020204" pitchFamily="34" charset="-122"/>
            </a:endParaRPr>
          </a:p>
          <a:p>
            <a:pPr>
              <a:spcBef>
                <a:spcPct val="30000"/>
              </a:spcBef>
            </a:pPr>
            <a:r>
              <a:rPr lang="zh-CN" altLang="en-US" sz="2000">
                <a:latin typeface="微软雅黑" panose="020B0503020204020204" pitchFamily="34" charset="-122"/>
                <a:ea typeface="微软雅黑" panose="020B0503020204020204" pitchFamily="34" charset="-122"/>
              </a:rPr>
              <a:t>除法指令：只明显指出除数</a:t>
            </a:r>
          </a:p>
          <a:p>
            <a:pPr lvl="1">
              <a:spcBef>
                <a:spcPct val="30000"/>
              </a:spcBef>
            </a:pPr>
            <a:r>
              <a:rPr lang="zh-CN" altLang="en-US">
                <a:latin typeface="微软雅黑" panose="020B0503020204020204" pitchFamily="34" charset="-122"/>
                <a:ea typeface="微软雅黑" panose="020B0503020204020204" pitchFamily="34" charset="-122"/>
              </a:rPr>
              <a:t>若为</a:t>
            </a:r>
            <a:r>
              <a:rPr lang="en-US" altLang="zh-CN">
                <a:latin typeface="微软雅黑" panose="020B0503020204020204" pitchFamily="34" charset="-122"/>
                <a:ea typeface="微软雅黑" panose="020B0503020204020204" pitchFamily="34" charset="-122"/>
              </a:rPr>
              <a:t>8</a:t>
            </a:r>
            <a:r>
              <a:rPr lang="zh-CN" altLang="en-US">
                <a:latin typeface="微软雅黑" panose="020B0503020204020204" pitchFamily="34" charset="-122"/>
                <a:ea typeface="微软雅黑" panose="020B0503020204020204" pitchFamily="34" charset="-122"/>
              </a:rPr>
              <a:t>位，则</a:t>
            </a:r>
            <a:r>
              <a:rPr lang="en-US" altLang="zh-CN">
                <a:solidFill>
                  <a:srgbClr val="FF3300"/>
                </a:solidFill>
                <a:latin typeface="微软雅黑" panose="020B0503020204020204" pitchFamily="34" charset="-122"/>
                <a:ea typeface="微软雅黑" panose="020B0503020204020204" pitchFamily="34" charset="-122"/>
              </a:rPr>
              <a:t>16</a:t>
            </a:r>
            <a:r>
              <a:rPr lang="zh-CN" altLang="en-US">
                <a:solidFill>
                  <a:srgbClr val="FF3300"/>
                </a:solidFill>
                <a:latin typeface="微软雅黑" panose="020B0503020204020204" pitchFamily="34" charset="-122"/>
                <a:ea typeface="微软雅黑" panose="020B0503020204020204" pitchFamily="34" charset="-122"/>
              </a:rPr>
              <a:t>位被除数</a:t>
            </a:r>
            <a:r>
              <a:rPr lang="zh-CN" altLang="en-US">
                <a:latin typeface="微软雅黑" panose="020B0503020204020204" pitchFamily="34" charset="-122"/>
                <a:ea typeface="微软雅黑" panose="020B0503020204020204" pitchFamily="34" charset="-122"/>
              </a:rPr>
              <a:t>在</a:t>
            </a:r>
            <a:r>
              <a:rPr lang="en-US" altLang="zh-CN">
                <a:latin typeface="微软雅黑" panose="020B0503020204020204" pitchFamily="34" charset="-122"/>
                <a:ea typeface="微软雅黑" panose="020B0503020204020204" pitchFamily="34" charset="-122"/>
              </a:rPr>
              <a:t>AX</a:t>
            </a:r>
            <a:r>
              <a:rPr lang="zh-CN" altLang="en-US">
                <a:latin typeface="微软雅黑" panose="020B0503020204020204" pitchFamily="34" charset="-122"/>
                <a:ea typeface="微软雅黑" panose="020B0503020204020204" pitchFamily="34" charset="-122"/>
              </a:rPr>
              <a:t>寄存器中，商送回</a:t>
            </a:r>
            <a:r>
              <a:rPr lang="en-US" altLang="zh-CN">
                <a:latin typeface="微软雅黑" panose="020B0503020204020204" pitchFamily="34" charset="-122"/>
                <a:ea typeface="微软雅黑" panose="020B0503020204020204" pitchFamily="34" charset="-122"/>
              </a:rPr>
              <a:t>AL</a:t>
            </a:r>
            <a:r>
              <a:rPr lang="zh-CN" altLang="en-US">
                <a:latin typeface="微软雅黑" panose="020B0503020204020204" pitchFamily="34" charset="-122"/>
                <a:ea typeface="微软雅黑" panose="020B0503020204020204" pitchFamily="34" charset="-122"/>
              </a:rPr>
              <a:t>，余数在</a:t>
            </a:r>
            <a:r>
              <a:rPr lang="en-US" altLang="zh-CN">
                <a:latin typeface="微软雅黑" panose="020B0503020204020204" pitchFamily="34" charset="-122"/>
                <a:ea typeface="微软雅黑" panose="020B0503020204020204" pitchFamily="34" charset="-122"/>
              </a:rPr>
              <a:t>AH</a:t>
            </a:r>
            <a:endParaRPr lang="zh-CN" altLang="en-US">
              <a:latin typeface="微软雅黑" panose="020B0503020204020204" pitchFamily="34" charset="-122"/>
              <a:ea typeface="微软雅黑" panose="020B0503020204020204" pitchFamily="34" charset="-122"/>
            </a:endParaRPr>
          </a:p>
          <a:p>
            <a:pPr lvl="1">
              <a:spcBef>
                <a:spcPct val="30000"/>
              </a:spcBef>
            </a:pPr>
            <a:r>
              <a:rPr lang="zh-CN" altLang="en-US">
                <a:latin typeface="微软雅黑" panose="020B0503020204020204" pitchFamily="34" charset="-122"/>
                <a:ea typeface="微软雅黑" panose="020B0503020204020204" pitchFamily="34" charset="-122"/>
              </a:rPr>
              <a:t>若为</a:t>
            </a:r>
            <a:r>
              <a:rPr lang="en-US" altLang="zh-CN">
                <a:latin typeface="微软雅黑" panose="020B0503020204020204" pitchFamily="34" charset="-122"/>
                <a:ea typeface="微软雅黑" panose="020B0503020204020204" pitchFamily="34" charset="-122"/>
              </a:rPr>
              <a:t>16</a:t>
            </a:r>
            <a:r>
              <a:rPr lang="zh-CN" altLang="en-US">
                <a:latin typeface="微软雅黑" panose="020B0503020204020204" pitchFamily="34" charset="-122"/>
                <a:ea typeface="微软雅黑" panose="020B0503020204020204" pitchFamily="34" charset="-122"/>
              </a:rPr>
              <a:t>位，则</a:t>
            </a:r>
            <a:r>
              <a:rPr lang="en-US" altLang="zh-CN">
                <a:solidFill>
                  <a:srgbClr val="FF3300"/>
                </a:solidFill>
                <a:latin typeface="微软雅黑" panose="020B0503020204020204" pitchFamily="34" charset="-122"/>
                <a:ea typeface="微软雅黑" panose="020B0503020204020204" pitchFamily="34" charset="-122"/>
              </a:rPr>
              <a:t>32</a:t>
            </a:r>
            <a:r>
              <a:rPr lang="zh-CN" altLang="en-US">
                <a:solidFill>
                  <a:srgbClr val="FF3300"/>
                </a:solidFill>
                <a:latin typeface="微软雅黑" panose="020B0503020204020204" pitchFamily="34" charset="-122"/>
                <a:ea typeface="微软雅黑" panose="020B0503020204020204" pitchFamily="34" charset="-122"/>
              </a:rPr>
              <a:t>位被除数</a:t>
            </a:r>
            <a:r>
              <a:rPr lang="zh-CN" altLang="en-US">
                <a:latin typeface="微软雅黑" panose="020B0503020204020204" pitchFamily="34" charset="-122"/>
                <a:ea typeface="微软雅黑" panose="020B0503020204020204" pitchFamily="34" charset="-122"/>
              </a:rPr>
              <a:t>在</a:t>
            </a:r>
            <a:r>
              <a:rPr lang="en-US" altLang="zh-CN">
                <a:latin typeface="微软雅黑" panose="020B0503020204020204" pitchFamily="34" charset="-122"/>
                <a:ea typeface="微软雅黑" panose="020B0503020204020204" pitchFamily="34" charset="-122"/>
              </a:rPr>
              <a:t>DX-AX</a:t>
            </a:r>
            <a:r>
              <a:rPr lang="zh-CN" altLang="en-US">
                <a:latin typeface="微软雅黑" panose="020B0503020204020204" pitchFamily="34" charset="-122"/>
                <a:ea typeface="微软雅黑" panose="020B0503020204020204" pitchFamily="34" charset="-122"/>
              </a:rPr>
              <a:t>寄存器中，商送回</a:t>
            </a:r>
            <a:r>
              <a:rPr lang="en-US" altLang="zh-CN">
                <a:latin typeface="微软雅黑" panose="020B0503020204020204" pitchFamily="34" charset="-122"/>
                <a:ea typeface="微软雅黑" panose="020B0503020204020204" pitchFamily="34" charset="-122"/>
              </a:rPr>
              <a:t>AX</a:t>
            </a:r>
            <a:r>
              <a:rPr lang="zh-CN" altLang="en-US">
                <a:latin typeface="微软雅黑" panose="020B0503020204020204" pitchFamily="34" charset="-122"/>
                <a:ea typeface="微软雅黑" panose="020B0503020204020204" pitchFamily="34" charset="-122"/>
              </a:rPr>
              <a:t>，余数在</a:t>
            </a:r>
            <a:r>
              <a:rPr lang="en-US" altLang="zh-CN">
                <a:latin typeface="微软雅黑" panose="020B0503020204020204" pitchFamily="34" charset="-122"/>
                <a:ea typeface="微软雅黑" panose="020B0503020204020204" pitchFamily="34" charset="-122"/>
              </a:rPr>
              <a:t>DX</a:t>
            </a:r>
            <a:endParaRPr lang="zh-CN" altLang="en-US">
              <a:latin typeface="微软雅黑" panose="020B0503020204020204" pitchFamily="34" charset="-122"/>
              <a:ea typeface="微软雅黑" panose="020B0503020204020204" pitchFamily="34" charset="-122"/>
            </a:endParaRPr>
          </a:p>
          <a:p>
            <a:pPr lvl="1">
              <a:spcBef>
                <a:spcPct val="30000"/>
              </a:spcBef>
            </a:pPr>
            <a:r>
              <a:rPr lang="zh-CN" altLang="en-US">
                <a:latin typeface="微软雅黑" panose="020B0503020204020204" pitchFamily="34" charset="-122"/>
                <a:ea typeface="微软雅黑" panose="020B0503020204020204" pitchFamily="34" charset="-122"/>
              </a:rPr>
              <a:t>若为</a:t>
            </a:r>
            <a:r>
              <a:rPr lang="en-US" altLang="zh-CN">
                <a:latin typeface="微软雅黑" panose="020B0503020204020204" pitchFamily="34" charset="-122"/>
                <a:ea typeface="微软雅黑" panose="020B0503020204020204" pitchFamily="34" charset="-122"/>
              </a:rPr>
              <a:t>32</a:t>
            </a:r>
            <a:r>
              <a:rPr lang="zh-CN" altLang="en-US">
                <a:latin typeface="微软雅黑" panose="020B0503020204020204" pitchFamily="34" charset="-122"/>
                <a:ea typeface="微软雅黑" panose="020B0503020204020204" pitchFamily="34" charset="-122"/>
              </a:rPr>
              <a:t>位，则</a:t>
            </a:r>
            <a:r>
              <a:rPr lang="zh-CN" altLang="en-US">
                <a:solidFill>
                  <a:srgbClr val="FF3300"/>
                </a:solidFill>
                <a:latin typeface="微软雅黑" panose="020B0503020204020204" pitchFamily="34" charset="-122"/>
                <a:ea typeface="微软雅黑" panose="020B0503020204020204" pitchFamily="34" charset="-122"/>
              </a:rPr>
              <a:t>被除数</a:t>
            </a:r>
            <a:r>
              <a:rPr lang="zh-CN" altLang="en-US">
                <a:latin typeface="微软雅黑" panose="020B0503020204020204" pitchFamily="34" charset="-122"/>
                <a:ea typeface="微软雅黑" panose="020B0503020204020204" pitchFamily="34" charset="-122"/>
              </a:rPr>
              <a:t>在</a:t>
            </a:r>
            <a:r>
              <a:rPr lang="en-US" altLang="zh-CN">
                <a:latin typeface="微软雅黑" panose="020B0503020204020204" pitchFamily="34" charset="-122"/>
                <a:ea typeface="微软雅黑" panose="020B0503020204020204" pitchFamily="34" charset="-122"/>
              </a:rPr>
              <a:t>EDX-EAX</a:t>
            </a:r>
            <a:r>
              <a:rPr lang="zh-CN" altLang="en-US">
                <a:latin typeface="微软雅黑" panose="020B0503020204020204" pitchFamily="34" charset="-122"/>
                <a:ea typeface="微软雅黑" panose="020B0503020204020204" pitchFamily="34" charset="-122"/>
              </a:rPr>
              <a:t>寄存器中，商送</a:t>
            </a:r>
            <a:r>
              <a:rPr lang="en-US" altLang="zh-CN">
                <a:latin typeface="微软雅黑" panose="020B0503020204020204" pitchFamily="34" charset="-122"/>
                <a:ea typeface="微软雅黑" panose="020B0503020204020204" pitchFamily="34" charset="-122"/>
              </a:rPr>
              <a:t>EAX</a:t>
            </a:r>
            <a:r>
              <a:rPr lang="zh-CN" altLang="en-US">
                <a:latin typeface="微软雅黑" panose="020B0503020204020204" pitchFamily="34" charset="-122"/>
                <a:ea typeface="微软雅黑" panose="020B0503020204020204" pitchFamily="34" charset="-122"/>
              </a:rPr>
              <a:t>，余数在</a:t>
            </a:r>
            <a:r>
              <a:rPr lang="en-US" altLang="zh-CN">
                <a:latin typeface="微软雅黑" panose="020B0503020204020204" pitchFamily="34" charset="-122"/>
                <a:ea typeface="微软雅黑" panose="020B0503020204020204" pitchFamily="34" charset="-122"/>
              </a:rPr>
              <a:t>EDX</a:t>
            </a:r>
            <a:r>
              <a:rPr lang="zh-CN" altLang="en-US"/>
              <a:t> </a:t>
            </a:r>
          </a:p>
        </p:txBody>
      </p:sp>
      <p:sp>
        <p:nvSpPr>
          <p:cNvPr id="623620" name="Text Box 4">
            <a:extLst>
              <a:ext uri="{FF2B5EF4-FFF2-40B4-BE49-F238E27FC236}">
                <a16:creationId xmlns:a16="http://schemas.microsoft.com/office/drawing/2014/main" id="{2829F6B5-44F8-4235-AE36-46904C44AC1A}"/>
              </a:ext>
            </a:extLst>
          </p:cNvPr>
          <p:cNvSpPr txBox="1">
            <a:spLocks noChangeArrowheads="1"/>
          </p:cNvSpPr>
          <p:nvPr/>
        </p:nvSpPr>
        <p:spPr bwMode="auto">
          <a:xfrm>
            <a:off x="250825" y="6219825"/>
            <a:ext cx="7561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000">
                <a:solidFill>
                  <a:srgbClr val="FF3300"/>
                </a:solidFill>
                <a:latin typeface="Arial" panose="020B0604020202020204" pitchFamily="34" charset="0"/>
              </a:rPr>
              <a:t>以上内容不要死记硬背，遇到具体指令时能查阅到并理解即可。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23619">
                                            <p:txEl>
                                              <p:pRg st="1" end="1"/>
                                            </p:txEl>
                                          </p:spTgt>
                                        </p:tgtEl>
                                        <p:attrNameLst>
                                          <p:attrName>style.visibility</p:attrName>
                                        </p:attrNameLst>
                                      </p:cBhvr>
                                      <p:to>
                                        <p:strVal val="visible"/>
                                      </p:to>
                                    </p:set>
                                    <p:animEffect transition="in" filter="blinds(horizontal)">
                                      <p:cBhvr>
                                        <p:cTn id="7" dur="500"/>
                                        <p:tgtEl>
                                          <p:spTgt spid="6236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23619">
                                            <p:txEl>
                                              <p:pRg st="2" end="2"/>
                                            </p:txEl>
                                          </p:spTgt>
                                        </p:tgtEl>
                                        <p:attrNameLst>
                                          <p:attrName>style.visibility</p:attrName>
                                        </p:attrNameLst>
                                      </p:cBhvr>
                                      <p:to>
                                        <p:strVal val="visible"/>
                                      </p:to>
                                    </p:set>
                                    <p:animEffect transition="in" filter="blinds(horizontal)">
                                      <p:cBhvr>
                                        <p:cTn id="12" dur="500"/>
                                        <p:tgtEl>
                                          <p:spTgt spid="6236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23619">
                                            <p:txEl>
                                              <p:pRg st="3" end="3"/>
                                            </p:txEl>
                                          </p:spTgt>
                                        </p:tgtEl>
                                        <p:attrNameLst>
                                          <p:attrName>style.visibility</p:attrName>
                                        </p:attrNameLst>
                                      </p:cBhvr>
                                      <p:to>
                                        <p:strVal val="visible"/>
                                      </p:to>
                                    </p:set>
                                    <p:animEffect transition="in" filter="blinds(horizontal)">
                                      <p:cBhvr>
                                        <p:cTn id="17" dur="500"/>
                                        <p:tgtEl>
                                          <p:spTgt spid="62361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23619">
                                            <p:txEl>
                                              <p:pRg st="5" end="5"/>
                                            </p:txEl>
                                          </p:spTgt>
                                        </p:tgtEl>
                                        <p:attrNameLst>
                                          <p:attrName>style.visibility</p:attrName>
                                        </p:attrNameLst>
                                      </p:cBhvr>
                                      <p:to>
                                        <p:strVal val="visible"/>
                                      </p:to>
                                    </p:set>
                                    <p:animEffect transition="in" filter="blinds(horizontal)">
                                      <p:cBhvr>
                                        <p:cTn id="22" dur="500"/>
                                        <p:tgtEl>
                                          <p:spTgt spid="623619">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23619">
                                            <p:txEl>
                                              <p:pRg st="6" end="6"/>
                                            </p:txEl>
                                          </p:spTgt>
                                        </p:tgtEl>
                                        <p:attrNameLst>
                                          <p:attrName>style.visibility</p:attrName>
                                        </p:attrNameLst>
                                      </p:cBhvr>
                                      <p:to>
                                        <p:strVal val="visible"/>
                                      </p:to>
                                    </p:set>
                                    <p:animEffect transition="in" filter="blinds(horizontal)">
                                      <p:cBhvr>
                                        <p:cTn id="27" dur="500"/>
                                        <p:tgtEl>
                                          <p:spTgt spid="623619">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23619">
                                            <p:txEl>
                                              <p:pRg st="7" end="7"/>
                                            </p:txEl>
                                          </p:spTgt>
                                        </p:tgtEl>
                                        <p:attrNameLst>
                                          <p:attrName>style.visibility</p:attrName>
                                        </p:attrNameLst>
                                      </p:cBhvr>
                                      <p:to>
                                        <p:strVal val="visible"/>
                                      </p:to>
                                    </p:set>
                                    <p:animEffect transition="in" filter="blinds(horizontal)">
                                      <p:cBhvr>
                                        <p:cTn id="32" dur="500"/>
                                        <p:tgtEl>
                                          <p:spTgt spid="623619">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23620">
                                            <p:txEl>
                                              <p:pRg st="0" end="0"/>
                                            </p:txEl>
                                          </p:spTgt>
                                        </p:tgtEl>
                                        <p:attrNameLst>
                                          <p:attrName>style.visibility</p:attrName>
                                        </p:attrNameLst>
                                      </p:cBhvr>
                                      <p:to>
                                        <p:strVal val="visible"/>
                                      </p:to>
                                    </p:set>
                                    <p:animEffect transition="in" filter="blinds(horizontal)">
                                      <p:cBhvr>
                                        <p:cTn id="37" dur="500"/>
                                        <p:tgtEl>
                                          <p:spTgt spid="6236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标题 1">
            <a:extLst>
              <a:ext uri="{FF2B5EF4-FFF2-40B4-BE49-F238E27FC236}">
                <a16:creationId xmlns:a16="http://schemas.microsoft.com/office/drawing/2014/main" id="{BC0113C5-9AF8-40B9-8533-A54DC3E4DF1A}"/>
              </a:ext>
            </a:extLst>
          </p:cNvPr>
          <p:cNvSpPr>
            <a:spLocks noGrp="1"/>
          </p:cNvSpPr>
          <p:nvPr>
            <p:ph type="title" idx="4294967295"/>
          </p:nvPr>
        </p:nvSpPr>
        <p:spPr>
          <a:xfrm>
            <a:off x="457200" y="53975"/>
            <a:ext cx="8229600" cy="561975"/>
          </a:xfrm>
        </p:spPr>
        <p:txBody>
          <a:bodyPr/>
          <a:lstStyle/>
          <a:p>
            <a:r>
              <a:rPr lang="zh-CN" altLang="en-US"/>
              <a:t>检测系统的字节顺序</a:t>
            </a:r>
          </a:p>
        </p:txBody>
      </p:sp>
      <p:sp>
        <p:nvSpPr>
          <p:cNvPr id="712707" name="内容占位符 2">
            <a:extLst>
              <a:ext uri="{FF2B5EF4-FFF2-40B4-BE49-F238E27FC236}">
                <a16:creationId xmlns:a16="http://schemas.microsoft.com/office/drawing/2014/main" id="{3F63CDB7-63AB-4D87-A159-381F1D562E8F}"/>
              </a:ext>
            </a:extLst>
          </p:cNvPr>
          <p:cNvSpPr>
            <a:spLocks noGrp="1"/>
          </p:cNvSpPr>
          <p:nvPr>
            <p:ph idx="4294967295"/>
          </p:nvPr>
        </p:nvSpPr>
        <p:spPr>
          <a:xfrm>
            <a:off x="341313" y="773113"/>
            <a:ext cx="8229600" cy="5218112"/>
          </a:xfrm>
        </p:spPr>
        <p:txBody>
          <a:bodyPr/>
          <a:lstStyle/>
          <a:p>
            <a:r>
              <a:rPr lang="en-US" altLang="zh-CN">
                <a:latin typeface="微软雅黑" panose="020B0503020204020204" pitchFamily="34" charset="-122"/>
                <a:ea typeface="微软雅黑" panose="020B0503020204020204" pitchFamily="34" charset="-122"/>
              </a:rPr>
              <a:t>union</a:t>
            </a:r>
            <a:r>
              <a:rPr lang="zh-CN" altLang="en-US">
                <a:latin typeface="微软雅黑" panose="020B0503020204020204" pitchFamily="34" charset="-122"/>
                <a:ea typeface="微软雅黑" panose="020B0503020204020204" pitchFamily="34" charset="-122"/>
              </a:rPr>
              <a:t>的存放顺序是所有成员从低地址开始，利用该特性可测试</a:t>
            </a:r>
            <a:r>
              <a:rPr lang="en-US" altLang="zh-CN">
                <a:latin typeface="微软雅黑" panose="020B0503020204020204" pitchFamily="34" charset="-122"/>
                <a:ea typeface="微软雅黑" panose="020B0503020204020204" pitchFamily="34" charset="-122"/>
              </a:rPr>
              <a:t>CPU</a:t>
            </a:r>
            <a:r>
              <a:rPr lang="zh-CN" altLang="en-US">
                <a:latin typeface="微软雅黑" panose="020B0503020204020204" pitchFamily="34" charset="-122"/>
                <a:ea typeface="微软雅黑" panose="020B0503020204020204" pitchFamily="34" charset="-122"/>
              </a:rPr>
              <a:t>的大</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小端方式。</a:t>
            </a:r>
          </a:p>
        </p:txBody>
      </p:sp>
      <p:sp>
        <p:nvSpPr>
          <p:cNvPr id="712711" name="Text Box 7">
            <a:extLst>
              <a:ext uri="{FF2B5EF4-FFF2-40B4-BE49-F238E27FC236}">
                <a16:creationId xmlns:a16="http://schemas.microsoft.com/office/drawing/2014/main" id="{5163CF85-5DFA-440F-B225-5D9CD9C21DA3}"/>
              </a:ext>
            </a:extLst>
          </p:cNvPr>
          <p:cNvSpPr txBox="1">
            <a:spLocks noChangeArrowheads="1"/>
          </p:cNvSpPr>
          <p:nvPr/>
        </p:nvSpPr>
        <p:spPr bwMode="auto">
          <a:xfrm>
            <a:off x="1150938" y="6308725"/>
            <a:ext cx="58070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FF3300"/>
                </a:solidFill>
                <a:latin typeface="微软雅黑" panose="020B0503020204020204" pitchFamily="34" charset="-122"/>
                <a:ea typeface="微软雅黑" panose="020B0503020204020204" pitchFamily="34" charset="-122"/>
              </a:rPr>
              <a:t>请猜测在</a:t>
            </a:r>
            <a:r>
              <a:rPr lang="en-US" altLang="zh-CN" sz="2000">
                <a:solidFill>
                  <a:srgbClr val="FF3300"/>
                </a:solidFill>
                <a:latin typeface="微软雅黑" panose="020B0503020204020204" pitchFamily="34" charset="-122"/>
                <a:ea typeface="微软雅黑" panose="020B0503020204020204" pitchFamily="34" charset="-122"/>
              </a:rPr>
              <a:t>IA-32</a:t>
            </a:r>
            <a:r>
              <a:rPr lang="zh-CN" altLang="en-US" sz="2000">
                <a:solidFill>
                  <a:srgbClr val="FF3300"/>
                </a:solidFill>
                <a:latin typeface="微软雅黑" panose="020B0503020204020204" pitchFamily="34" charset="-122"/>
                <a:ea typeface="微软雅黑" panose="020B0503020204020204" pitchFamily="34" charset="-122"/>
              </a:rPr>
              <a:t>上的打印结果。</a:t>
            </a:r>
          </a:p>
        </p:txBody>
      </p:sp>
      <p:pic>
        <p:nvPicPr>
          <p:cNvPr id="712712" name="Picture 8">
            <a:extLst>
              <a:ext uri="{FF2B5EF4-FFF2-40B4-BE49-F238E27FC236}">
                <a16:creationId xmlns:a16="http://schemas.microsoft.com/office/drawing/2014/main" id="{B1C53AF3-483E-4D3A-BEB5-A9540A6A1F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7775" y="3698875"/>
            <a:ext cx="2416175" cy="720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12713" name="Picture 9">
            <a:extLst>
              <a:ext uri="{FF2B5EF4-FFF2-40B4-BE49-F238E27FC236}">
                <a16:creationId xmlns:a16="http://schemas.microsoft.com/office/drawing/2014/main" id="{7E48A6F5-DA8E-45E4-AA81-AC054EC94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63" y="1808163"/>
            <a:ext cx="6030912" cy="414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2711"/>
                                        </p:tgtEl>
                                        <p:attrNameLst>
                                          <p:attrName>style.visibility</p:attrName>
                                        </p:attrNameLst>
                                      </p:cBhvr>
                                      <p:to>
                                        <p:strVal val="visible"/>
                                      </p:to>
                                    </p:set>
                                    <p:animEffect transition="in" filter="blinds(horizontal)">
                                      <p:cBhvr>
                                        <p:cTn id="7" dur="500"/>
                                        <p:tgtEl>
                                          <p:spTgt spid="7127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12712"/>
                                        </p:tgtEl>
                                        <p:attrNameLst>
                                          <p:attrName>style.visibility</p:attrName>
                                        </p:attrNameLst>
                                      </p:cBhvr>
                                      <p:to>
                                        <p:strVal val="visible"/>
                                      </p:to>
                                    </p:set>
                                    <p:animEffect transition="in" filter="blinds(horizontal)">
                                      <p:cBhvr>
                                        <p:cTn id="12" dur="500"/>
                                        <p:tgtEl>
                                          <p:spTgt spid="712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a:extLst>
              <a:ext uri="{FF2B5EF4-FFF2-40B4-BE49-F238E27FC236}">
                <a16:creationId xmlns:a16="http://schemas.microsoft.com/office/drawing/2014/main" id="{F9930A3E-52AC-409D-88AC-B52590E62759}"/>
              </a:ext>
            </a:extLst>
          </p:cNvPr>
          <p:cNvSpPr>
            <a:spLocks noGrp="1" noChangeArrowheads="1"/>
          </p:cNvSpPr>
          <p:nvPr>
            <p:ph type="title"/>
          </p:nvPr>
        </p:nvSpPr>
        <p:spPr>
          <a:xfrm>
            <a:off x="457200" y="142875"/>
            <a:ext cx="8229600" cy="561975"/>
          </a:xfrm>
        </p:spPr>
        <p:txBody>
          <a:bodyPr/>
          <a:lstStyle/>
          <a:p>
            <a:r>
              <a:rPr lang="zh-CN" altLang="en-US" sz="3600"/>
              <a:t>定点算术运算指令汇总 </a:t>
            </a:r>
          </a:p>
        </p:txBody>
      </p:sp>
      <p:pic>
        <p:nvPicPr>
          <p:cNvPr id="625242" name="Picture 602">
            <a:extLst>
              <a:ext uri="{FF2B5EF4-FFF2-40B4-BE49-F238E27FC236}">
                <a16:creationId xmlns:a16="http://schemas.microsoft.com/office/drawing/2014/main" id="{803B80BA-AC15-4157-8A79-5BE53D8C8B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8" y="684213"/>
            <a:ext cx="8937625" cy="61642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a:extLst>
              <a:ext uri="{FF2B5EF4-FFF2-40B4-BE49-F238E27FC236}">
                <a16:creationId xmlns:a16="http://schemas.microsoft.com/office/drawing/2014/main" id="{370E21BF-CE69-4C08-B283-9ED91C291629}"/>
              </a:ext>
            </a:extLst>
          </p:cNvPr>
          <p:cNvSpPr>
            <a:spLocks noGrp="1" noChangeArrowheads="1"/>
          </p:cNvSpPr>
          <p:nvPr>
            <p:ph type="title"/>
          </p:nvPr>
        </p:nvSpPr>
        <p:spPr>
          <a:xfrm>
            <a:off x="457200" y="98425"/>
            <a:ext cx="8229600" cy="561975"/>
          </a:xfrm>
        </p:spPr>
        <p:txBody>
          <a:bodyPr/>
          <a:lstStyle/>
          <a:p>
            <a:r>
              <a:rPr lang="zh-CN" altLang="en-US" sz="3600"/>
              <a:t>定点加法指令举例</a:t>
            </a:r>
          </a:p>
        </p:txBody>
      </p:sp>
      <p:sp>
        <p:nvSpPr>
          <p:cNvPr id="733187" name="Rectangle 3">
            <a:extLst>
              <a:ext uri="{FF2B5EF4-FFF2-40B4-BE49-F238E27FC236}">
                <a16:creationId xmlns:a16="http://schemas.microsoft.com/office/drawing/2014/main" id="{20524DF1-D2DC-49DB-9609-0FF51D8B870F}"/>
              </a:ext>
            </a:extLst>
          </p:cNvPr>
          <p:cNvSpPr>
            <a:spLocks noGrp="1" noChangeArrowheads="1"/>
          </p:cNvSpPr>
          <p:nvPr>
            <p:ph type="body" idx="1"/>
          </p:nvPr>
        </p:nvSpPr>
        <p:spPr>
          <a:xfrm>
            <a:off x="187325" y="819150"/>
            <a:ext cx="8750300" cy="5849938"/>
          </a:xfrm>
        </p:spPr>
        <p:txBody>
          <a:bodyPr/>
          <a:lstStyle/>
          <a:p>
            <a:pPr>
              <a:lnSpc>
                <a:spcPct val="125000"/>
              </a:lnSpc>
            </a:pPr>
            <a:r>
              <a:rPr lang="zh-CN" altLang="en-US" sz="2000">
                <a:latin typeface="微软雅黑" panose="020B0503020204020204" pitchFamily="34" charset="-122"/>
                <a:ea typeface="微软雅黑" panose="020B0503020204020204" pitchFamily="34" charset="-122"/>
              </a:rPr>
              <a:t>假设</a:t>
            </a:r>
            <a:r>
              <a:rPr lang="en-US" altLang="zh-CN" sz="2000">
                <a:latin typeface="微软雅黑" panose="020B0503020204020204" pitchFamily="34" charset="-122"/>
                <a:ea typeface="微软雅黑" panose="020B0503020204020204" pitchFamily="34" charset="-122"/>
              </a:rPr>
              <a:t>R[ax]=FFFAH</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R[bx]=FFF0H</a:t>
            </a:r>
            <a:r>
              <a:rPr lang="zh-CN" altLang="en-US" sz="2000">
                <a:latin typeface="微软雅黑" panose="020B0503020204020204" pitchFamily="34" charset="-122"/>
                <a:ea typeface="微软雅黑" panose="020B0503020204020204" pitchFamily="34" charset="-122"/>
              </a:rPr>
              <a:t>，则执行以下指令后</a:t>
            </a:r>
          </a:p>
          <a:p>
            <a:pPr>
              <a:lnSpc>
                <a:spcPct val="125000"/>
              </a:lnSpc>
              <a:buFontTx/>
              <a:buNone/>
            </a:pPr>
            <a:r>
              <a:rPr lang="zh-CN" altLang="en-US" sz="2000">
                <a:latin typeface="微软雅黑" panose="020B0503020204020204" pitchFamily="34" charset="-122"/>
                <a:ea typeface="微软雅黑" panose="020B0503020204020204" pitchFamily="34" charset="-122"/>
              </a:rPr>
              <a:t>                                      </a:t>
            </a:r>
            <a:r>
              <a:rPr lang="zh-CN" altLang="en-US" sz="2000">
                <a:solidFill>
                  <a:srgbClr val="FF3300"/>
                </a:solidFill>
                <a:latin typeface="微软雅黑" panose="020B0503020204020204" pitchFamily="34" charset="-122"/>
                <a:ea typeface="微软雅黑" panose="020B0503020204020204" pitchFamily="34" charset="-122"/>
              </a:rPr>
              <a:t>“</a:t>
            </a:r>
            <a:r>
              <a:rPr lang="en-US" altLang="zh-CN" sz="2000">
                <a:solidFill>
                  <a:srgbClr val="FF3300"/>
                </a:solidFill>
                <a:latin typeface="微软雅黑" panose="020B0503020204020204" pitchFamily="34" charset="-122"/>
                <a:ea typeface="微软雅黑" panose="020B0503020204020204" pitchFamily="34" charset="-122"/>
              </a:rPr>
              <a:t>addw %bx, %ax”</a:t>
            </a:r>
            <a:endParaRPr lang="zh-CN" altLang="en-US" sz="2000">
              <a:solidFill>
                <a:srgbClr val="FF3300"/>
              </a:solidFill>
              <a:latin typeface="微软雅黑" panose="020B0503020204020204" pitchFamily="34" charset="-122"/>
              <a:ea typeface="微软雅黑" panose="020B0503020204020204" pitchFamily="34" charset="-122"/>
            </a:endParaRPr>
          </a:p>
          <a:p>
            <a:pPr>
              <a:lnSpc>
                <a:spcPct val="125000"/>
              </a:lnSpc>
              <a:buFontTx/>
              <a:buNone/>
            </a:pPr>
            <a:r>
              <a:rPr lang="zh-CN" altLang="en-US" sz="2000">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AX</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BX</a:t>
            </a:r>
            <a:r>
              <a:rPr lang="zh-CN" altLang="en-US" sz="2000">
                <a:latin typeface="微软雅黑" panose="020B0503020204020204" pitchFamily="34" charset="-122"/>
                <a:ea typeface="微软雅黑" panose="020B0503020204020204" pitchFamily="34" charset="-122"/>
              </a:rPr>
              <a:t>中的内容各是什么？标志</a:t>
            </a:r>
            <a:r>
              <a:rPr lang="en-US" altLang="zh-CN" sz="2000">
                <a:latin typeface="微软雅黑" panose="020B0503020204020204" pitchFamily="34" charset="-122"/>
                <a:ea typeface="微软雅黑" panose="020B0503020204020204" pitchFamily="34" charset="-122"/>
              </a:rPr>
              <a:t>CF</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OF</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ZF</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SF</a:t>
            </a:r>
            <a:r>
              <a:rPr lang="zh-CN" altLang="en-US" sz="2000">
                <a:latin typeface="微软雅黑" panose="020B0503020204020204" pitchFamily="34" charset="-122"/>
                <a:ea typeface="微软雅黑" panose="020B0503020204020204" pitchFamily="34" charset="-122"/>
              </a:rPr>
              <a:t>各是什么？要求分别将操作数作为</a:t>
            </a:r>
            <a:r>
              <a:rPr lang="zh-CN" altLang="en-US" sz="2000">
                <a:solidFill>
                  <a:srgbClr val="007635"/>
                </a:solidFill>
                <a:latin typeface="微软雅黑" panose="020B0503020204020204" pitchFamily="34" charset="-122"/>
                <a:ea typeface="微软雅黑" panose="020B0503020204020204" pitchFamily="34" charset="-122"/>
              </a:rPr>
              <a:t>无符号数</a:t>
            </a:r>
            <a:r>
              <a:rPr lang="zh-CN" altLang="en-US" sz="2000">
                <a:latin typeface="微软雅黑" panose="020B0503020204020204" pitchFamily="34" charset="-122"/>
                <a:ea typeface="微软雅黑" panose="020B0503020204020204" pitchFamily="34" charset="-122"/>
              </a:rPr>
              <a:t>和</a:t>
            </a:r>
            <a:r>
              <a:rPr lang="zh-CN" altLang="en-US" sz="2000">
                <a:solidFill>
                  <a:srgbClr val="3333CC"/>
                </a:solidFill>
                <a:latin typeface="微软雅黑" panose="020B0503020204020204" pitchFamily="34" charset="-122"/>
                <a:ea typeface="微软雅黑" panose="020B0503020204020204" pitchFamily="34" charset="-122"/>
              </a:rPr>
              <a:t>带符号整数</a:t>
            </a:r>
            <a:r>
              <a:rPr lang="zh-CN" altLang="en-US" sz="2000">
                <a:latin typeface="微软雅黑" panose="020B0503020204020204" pitchFamily="34" charset="-122"/>
                <a:ea typeface="微软雅黑" panose="020B0503020204020204" pitchFamily="34" charset="-122"/>
              </a:rPr>
              <a:t>解释并验证指令执行结果。 </a:t>
            </a:r>
          </a:p>
          <a:p>
            <a:pPr>
              <a:lnSpc>
                <a:spcPct val="125000"/>
              </a:lnSpc>
              <a:buFontTx/>
              <a:buNone/>
            </a:pPr>
            <a:r>
              <a:rPr lang="zh-CN" altLang="en-US" sz="2000">
                <a:solidFill>
                  <a:srgbClr val="FF3300"/>
                </a:solidFill>
                <a:latin typeface="微软雅黑" panose="020B0503020204020204" pitchFamily="34" charset="-122"/>
                <a:ea typeface="微软雅黑" panose="020B0503020204020204" pitchFamily="34" charset="-122"/>
              </a:rPr>
              <a:t>解：功能：</a:t>
            </a:r>
            <a:r>
              <a:rPr lang="en-US" altLang="zh-CN" sz="2000">
                <a:solidFill>
                  <a:srgbClr val="FF3300"/>
                </a:solidFill>
                <a:latin typeface="微软雅黑" panose="020B0503020204020204" pitchFamily="34" charset="-122"/>
                <a:ea typeface="微软雅黑" panose="020B0503020204020204" pitchFamily="34" charset="-122"/>
              </a:rPr>
              <a:t>R[ax]←R[ax]+R[bx]</a:t>
            </a:r>
            <a:r>
              <a:rPr lang="zh-CN" altLang="en-US" sz="2000">
                <a:solidFill>
                  <a:srgbClr val="FF3300"/>
                </a:solidFill>
                <a:latin typeface="微软雅黑" panose="020B0503020204020204" pitchFamily="34" charset="-122"/>
                <a:ea typeface="微软雅黑" panose="020B0503020204020204" pitchFamily="34" charset="-122"/>
              </a:rPr>
              <a:t>，指令执行后的结果如下 </a:t>
            </a:r>
          </a:p>
          <a:p>
            <a:pPr>
              <a:lnSpc>
                <a:spcPct val="125000"/>
              </a:lnSpc>
              <a:buFontTx/>
              <a:buNone/>
            </a:pPr>
            <a:r>
              <a:rPr lang="zh-CN" altLang="en-US" sz="2000">
                <a:solidFill>
                  <a:srgbClr val="FF3300"/>
                </a:solidFill>
                <a:latin typeface="微软雅黑" panose="020B0503020204020204" pitchFamily="34" charset="-122"/>
                <a:ea typeface="微软雅黑" panose="020B0503020204020204" pitchFamily="34" charset="-122"/>
              </a:rPr>
              <a:t>       </a:t>
            </a:r>
            <a:r>
              <a:rPr lang="en-US" altLang="zh-CN" sz="2000">
                <a:solidFill>
                  <a:srgbClr val="FF3300"/>
                </a:solidFill>
                <a:latin typeface="微软雅黑" panose="020B0503020204020204" pitchFamily="34" charset="-122"/>
                <a:ea typeface="微软雅黑" panose="020B0503020204020204" pitchFamily="34" charset="-122"/>
              </a:rPr>
              <a:t>R[ax]=FFFAH+FFF0H=FFEAH </a:t>
            </a:r>
            <a:r>
              <a:rPr lang="zh-CN" altLang="en-US" sz="2000">
                <a:solidFill>
                  <a:srgbClr val="FF3300"/>
                </a:solidFill>
                <a:latin typeface="微软雅黑" panose="020B0503020204020204" pitchFamily="34" charset="-122"/>
                <a:ea typeface="微软雅黑" panose="020B0503020204020204" pitchFamily="34" charset="-122"/>
              </a:rPr>
              <a:t>，</a:t>
            </a:r>
            <a:r>
              <a:rPr lang="en-US" altLang="zh-CN" sz="2000">
                <a:solidFill>
                  <a:srgbClr val="FF3300"/>
                </a:solidFill>
                <a:latin typeface="微软雅黑" panose="020B0503020204020204" pitchFamily="34" charset="-122"/>
                <a:ea typeface="微软雅黑" panose="020B0503020204020204" pitchFamily="34" charset="-122"/>
              </a:rPr>
              <a:t>BX</a:t>
            </a:r>
            <a:r>
              <a:rPr lang="zh-CN" altLang="en-US" sz="2000">
                <a:solidFill>
                  <a:srgbClr val="FF3300"/>
                </a:solidFill>
                <a:latin typeface="微软雅黑" panose="020B0503020204020204" pitchFamily="34" charset="-122"/>
                <a:ea typeface="微软雅黑" panose="020B0503020204020204" pitchFamily="34" charset="-122"/>
              </a:rPr>
              <a:t>中内容不变</a:t>
            </a:r>
          </a:p>
          <a:p>
            <a:pPr>
              <a:lnSpc>
                <a:spcPct val="125000"/>
              </a:lnSpc>
              <a:buFontTx/>
              <a:buNone/>
            </a:pPr>
            <a:r>
              <a:rPr lang="zh-CN" altLang="en-US" sz="2000">
                <a:solidFill>
                  <a:srgbClr val="FF3300"/>
                </a:solidFill>
                <a:latin typeface="微软雅黑" panose="020B0503020204020204" pitchFamily="34" charset="-122"/>
                <a:ea typeface="微软雅黑" panose="020B0503020204020204" pitchFamily="34" charset="-122"/>
              </a:rPr>
              <a:t>       </a:t>
            </a:r>
            <a:r>
              <a:rPr lang="en-US" altLang="zh-CN" sz="2000">
                <a:solidFill>
                  <a:srgbClr val="FF3300"/>
                </a:solidFill>
                <a:latin typeface="微软雅黑" panose="020B0503020204020204" pitchFamily="34" charset="-122"/>
                <a:ea typeface="微软雅黑" panose="020B0503020204020204" pitchFamily="34" charset="-122"/>
              </a:rPr>
              <a:t>CF=1</a:t>
            </a:r>
            <a:r>
              <a:rPr lang="zh-CN" altLang="en-US" sz="2000">
                <a:solidFill>
                  <a:srgbClr val="FF3300"/>
                </a:solidFill>
                <a:latin typeface="微软雅黑" panose="020B0503020204020204" pitchFamily="34" charset="-122"/>
                <a:ea typeface="微软雅黑" panose="020B0503020204020204" pitchFamily="34" charset="-122"/>
              </a:rPr>
              <a:t>，</a:t>
            </a:r>
            <a:r>
              <a:rPr lang="en-US" altLang="zh-CN" sz="2000">
                <a:solidFill>
                  <a:srgbClr val="FF3300"/>
                </a:solidFill>
                <a:latin typeface="微软雅黑" panose="020B0503020204020204" pitchFamily="34" charset="-122"/>
                <a:ea typeface="微软雅黑" panose="020B0503020204020204" pitchFamily="34" charset="-122"/>
              </a:rPr>
              <a:t>OF=0</a:t>
            </a:r>
            <a:r>
              <a:rPr lang="zh-CN" altLang="en-US" sz="2000">
                <a:solidFill>
                  <a:srgbClr val="FF3300"/>
                </a:solidFill>
                <a:latin typeface="微软雅黑" panose="020B0503020204020204" pitchFamily="34" charset="-122"/>
                <a:ea typeface="微软雅黑" panose="020B0503020204020204" pitchFamily="34" charset="-122"/>
              </a:rPr>
              <a:t>，</a:t>
            </a:r>
            <a:r>
              <a:rPr lang="en-US" altLang="zh-CN" sz="2000">
                <a:solidFill>
                  <a:srgbClr val="FF3300"/>
                </a:solidFill>
                <a:latin typeface="微软雅黑" panose="020B0503020204020204" pitchFamily="34" charset="-122"/>
                <a:ea typeface="微软雅黑" panose="020B0503020204020204" pitchFamily="34" charset="-122"/>
              </a:rPr>
              <a:t>ZF=0</a:t>
            </a:r>
            <a:r>
              <a:rPr lang="zh-CN" altLang="en-US" sz="2000">
                <a:solidFill>
                  <a:srgbClr val="FF3300"/>
                </a:solidFill>
                <a:latin typeface="微软雅黑" panose="020B0503020204020204" pitchFamily="34" charset="-122"/>
                <a:ea typeface="微软雅黑" panose="020B0503020204020204" pitchFamily="34" charset="-122"/>
              </a:rPr>
              <a:t>，</a:t>
            </a:r>
            <a:r>
              <a:rPr lang="en-US" altLang="zh-CN" sz="2000">
                <a:solidFill>
                  <a:srgbClr val="FF3300"/>
                </a:solidFill>
                <a:latin typeface="微软雅黑" panose="020B0503020204020204" pitchFamily="34" charset="-122"/>
                <a:ea typeface="微软雅黑" panose="020B0503020204020204" pitchFamily="34" charset="-122"/>
              </a:rPr>
              <a:t>SF=1</a:t>
            </a:r>
          </a:p>
          <a:p>
            <a:pPr>
              <a:lnSpc>
                <a:spcPct val="125000"/>
              </a:lnSpc>
              <a:buFontTx/>
              <a:buNone/>
            </a:pPr>
            <a:r>
              <a:rPr lang="en-US" altLang="zh-CN" sz="2000">
                <a:solidFill>
                  <a:srgbClr val="FF3300"/>
                </a:solidFill>
                <a:latin typeface="微软雅黑" panose="020B0503020204020204" pitchFamily="34" charset="-122"/>
                <a:ea typeface="微软雅黑" panose="020B0503020204020204" pitchFamily="34" charset="-122"/>
              </a:rPr>
              <a:t>       </a:t>
            </a:r>
            <a:r>
              <a:rPr lang="zh-CN" altLang="en-US" sz="2000">
                <a:solidFill>
                  <a:srgbClr val="007635"/>
                </a:solidFill>
                <a:latin typeface="微软雅黑" panose="020B0503020204020204" pitchFamily="34" charset="-122"/>
                <a:ea typeface="微软雅黑" panose="020B0503020204020204" pitchFamily="34" charset="-122"/>
              </a:rPr>
              <a:t>若是无符号整数运算，则</a:t>
            </a:r>
            <a:r>
              <a:rPr lang="en-US" altLang="zh-CN" sz="2000">
                <a:solidFill>
                  <a:srgbClr val="007635"/>
                </a:solidFill>
                <a:latin typeface="微软雅黑" panose="020B0503020204020204" pitchFamily="34" charset="-122"/>
                <a:ea typeface="微软雅黑" panose="020B0503020204020204" pitchFamily="34" charset="-122"/>
              </a:rPr>
              <a:t>CF=1</a:t>
            </a:r>
            <a:r>
              <a:rPr lang="zh-CN" altLang="en-US" sz="2000">
                <a:solidFill>
                  <a:srgbClr val="007635"/>
                </a:solidFill>
                <a:latin typeface="微软雅黑" panose="020B0503020204020204" pitchFamily="34" charset="-122"/>
                <a:ea typeface="微软雅黑" panose="020B0503020204020204" pitchFamily="34" charset="-122"/>
              </a:rPr>
              <a:t>说明结果溢出</a:t>
            </a:r>
          </a:p>
          <a:p>
            <a:pPr>
              <a:lnSpc>
                <a:spcPct val="125000"/>
              </a:lnSpc>
              <a:buFontTx/>
              <a:buNone/>
            </a:pPr>
            <a:r>
              <a:rPr lang="zh-CN" altLang="en-US" sz="2000">
                <a:solidFill>
                  <a:srgbClr val="007635"/>
                </a:solidFill>
                <a:latin typeface="微软雅黑" panose="020B0503020204020204" pitchFamily="34" charset="-122"/>
                <a:ea typeface="微软雅黑" panose="020B0503020204020204" pitchFamily="34" charset="-122"/>
              </a:rPr>
              <a:t>       验证：</a:t>
            </a:r>
            <a:r>
              <a:rPr lang="en-US" altLang="zh-CN" sz="2000">
                <a:solidFill>
                  <a:srgbClr val="007635"/>
                </a:solidFill>
                <a:latin typeface="微软雅黑" panose="020B0503020204020204" pitchFamily="34" charset="-122"/>
                <a:ea typeface="微软雅黑" panose="020B0503020204020204" pitchFamily="34" charset="-122"/>
              </a:rPr>
              <a:t>FFFA</a:t>
            </a:r>
            <a:r>
              <a:rPr lang="zh-CN" altLang="en-US" sz="2000">
                <a:solidFill>
                  <a:srgbClr val="007635"/>
                </a:solidFill>
                <a:latin typeface="微软雅黑" panose="020B0503020204020204" pitchFamily="34" charset="-122"/>
                <a:ea typeface="微软雅黑" panose="020B0503020204020204" pitchFamily="34" charset="-122"/>
              </a:rPr>
              <a:t>的真值为</a:t>
            </a:r>
            <a:r>
              <a:rPr lang="en-US" altLang="zh-CN" sz="2000">
                <a:solidFill>
                  <a:srgbClr val="007635"/>
                </a:solidFill>
                <a:latin typeface="微软雅黑" panose="020B0503020204020204" pitchFamily="34" charset="-122"/>
                <a:ea typeface="微软雅黑" panose="020B0503020204020204" pitchFamily="34" charset="-122"/>
              </a:rPr>
              <a:t>65535-5=65530</a:t>
            </a:r>
            <a:r>
              <a:rPr lang="zh-CN" altLang="en-US" sz="2000">
                <a:solidFill>
                  <a:srgbClr val="007635"/>
                </a:solidFill>
                <a:latin typeface="微软雅黑" panose="020B0503020204020204" pitchFamily="34" charset="-122"/>
                <a:ea typeface="微软雅黑" panose="020B0503020204020204" pitchFamily="34" charset="-122"/>
              </a:rPr>
              <a:t>，</a:t>
            </a:r>
            <a:r>
              <a:rPr lang="en-US" altLang="zh-CN" sz="2000">
                <a:solidFill>
                  <a:srgbClr val="007635"/>
                </a:solidFill>
                <a:latin typeface="微软雅黑" panose="020B0503020204020204" pitchFamily="34" charset="-122"/>
                <a:ea typeface="微软雅黑" panose="020B0503020204020204" pitchFamily="34" charset="-122"/>
              </a:rPr>
              <a:t>FFF0</a:t>
            </a:r>
            <a:r>
              <a:rPr lang="zh-CN" altLang="en-US" sz="2000">
                <a:solidFill>
                  <a:srgbClr val="007635"/>
                </a:solidFill>
                <a:latin typeface="微软雅黑" panose="020B0503020204020204" pitchFamily="34" charset="-122"/>
                <a:ea typeface="微软雅黑" panose="020B0503020204020204" pitchFamily="34" charset="-122"/>
              </a:rPr>
              <a:t>的真值为</a:t>
            </a:r>
            <a:r>
              <a:rPr lang="en-US" altLang="zh-CN" sz="2000">
                <a:solidFill>
                  <a:srgbClr val="007635"/>
                </a:solidFill>
                <a:latin typeface="微软雅黑" panose="020B0503020204020204" pitchFamily="34" charset="-122"/>
                <a:ea typeface="微软雅黑" panose="020B0503020204020204" pitchFamily="34" charset="-122"/>
              </a:rPr>
              <a:t>65520</a:t>
            </a:r>
          </a:p>
          <a:p>
            <a:pPr>
              <a:lnSpc>
                <a:spcPct val="125000"/>
              </a:lnSpc>
              <a:buFontTx/>
              <a:buNone/>
            </a:pPr>
            <a:r>
              <a:rPr lang="en-US" altLang="zh-CN" sz="2000">
                <a:solidFill>
                  <a:srgbClr val="007635"/>
                </a:solidFill>
                <a:latin typeface="微软雅黑" panose="020B0503020204020204" pitchFamily="34" charset="-122"/>
                <a:ea typeface="微软雅黑" panose="020B0503020204020204" pitchFamily="34" charset="-122"/>
              </a:rPr>
              <a:t>                 FFEA</a:t>
            </a:r>
            <a:r>
              <a:rPr lang="zh-CN" altLang="en-US" sz="2000">
                <a:solidFill>
                  <a:srgbClr val="007635"/>
                </a:solidFill>
                <a:latin typeface="微软雅黑" panose="020B0503020204020204" pitchFamily="34" charset="-122"/>
                <a:ea typeface="微软雅黑" panose="020B0503020204020204" pitchFamily="34" charset="-122"/>
              </a:rPr>
              <a:t>的真值为</a:t>
            </a:r>
            <a:r>
              <a:rPr lang="en-US" altLang="zh-CN" sz="2000">
                <a:solidFill>
                  <a:srgbClr val="007635"/>
                </a:solidFill>
                <a:latin typeface="微软雅黑" panose="020B0503020204020204" pitchFamily="34" charset="-122"/>
                <a:ea typeface="微软雅黑" panose="020B0503020204020204" pitchFamily="34" charset="-122"/>
              </a:rPr>
              <a:t>65535-21=65514</a:t>
            </a:r>
            <a:r>
              <a:rPr lang="en-US" altLang="zh-CN" sz="2000">
                <a:solidFill>
                  <a:srgbClr val="007635"/>
                </a:solidFill>
                <a:latin typeface="微软雅黑" panose="020B0503020204020204" pitchFamily="34" charset="-122"/>
                <a:ea typeface="微软雅黑" panose="020B0503020204020204" pitchFamily="34" charset="-122"/>
                <a:cs typeface="Arial" panose="020B0604020202020204" pitchFamily="34" charset="0"/>
              </a:rPr>
              <a:t>≠65530+65520</a:t>
            </a:r>
            <a:r>
              <a:rPr lang="zh-CN" altLang="en-US" sz="2000">
                <a:solidFill>
                  <a:srgbClr val="007635"/>
                </a:solidFill>
                <a:latin typeface="微软雅黑" panose="020B0503020204020204" pitchFamily="34" charset="-122"/>
                <a:ea typeface="微软雅黑" panose="020B0503020204020204" pitchFamily="34" charset="-122"/>
                <a:cs typeface="Arial" panose="020B0604020202020204" pitchFamily="34" charset="0"/>
              </a:rPr>
              <a:t>，即溢出</a:t>
            </a:r>
          </a:p>
          <a:p>
            <a:pPr>
              <a:lnSpc>
                <a:spcPct val="125000"/>
              </a:lnSpc>
              <a:buFontTx/>
              <a:buNone/>
            </a:pPr>
            <a:r>
              <a:rPr lang="zh-CN" altLang="en-US" sz="2000">
                <a:solidFill>
                  <a:srgbClr val="FF3300"/>
                </a:solidFill>
                <a:latin typeface="微软雅黑" panose="020B0503020204020204" pitchFamily="34" charset="-122"/>
                <a:ea typeface="微软雅黑" panose="020B0503020204020204" pitchFamily="34" charset="-122"/>
              </a:rPr>
              <a:t>      </a:t>
            </a:r>
            <a:r>
              <a:rPr lang="zh-CN" altLang="en-US" sz="2000">
                <a:solidFill>
                  <a:srgbClr val="3333CC"/>
                </a:solidFill>
                <a:latin typeface="微软雅黑" panose="020B0503020204020204" pitchFamily="34" charset="-122"/>
                <a:ea typeface="微软雅黑" panose="020B0503020204020204" pitchFamily="34" charset="-122"/>
              </a:rPr>
              <a:t>若是带符号整数运算，则</a:t>
            </a:r>
            <a:r>
              <a:rPr lang="en-US" altLang="zh-CN" sz="2000">
                <a:solidFill>
                  <a:srgbClr val="3333CC"/>
                </a:solidFill>
                <a:latin typeface="微软雅黑" panose="020B0503020204020204" pitchFamily="34" charset="-122"/>
                <a:ea typeface="微软雅黑" panose="020B0503020204020204" pitchFamily="34" charset="-122"/>
              </a:rPr>
              <a:t>OF=0</a:t>
            </a:r>
            <a:r>
              <a:rPr lang="zh-CN" altLang="en-US" sz="2000">
                <a:solidFill>
                  <a:srgbClr val="3333CC"/>
                </a:solidFill>
                <a:latin typeface="微软雅黑" panose="020B0503020204020204" pitchFamily="34" charset="-122"/>
                <a:ea typeface="微软雅黑" panose="020B0503020204020204" pitchFamily="34" charset="-122"/>
              </a:rPr>
              <a:t>说明结果没有溢出</a:t>
            </a:r>
          </a:p>
          <a:p>
            <a:pPr>
              <a:lnSpc>
                <a:spcPct val="125000"/>
              </a:lnSpc>
              <a:buFontTx/>
              <a:buNone/>
            </a:pPr>
            <a:r>
              <a:rPr lang="zh-CN" altLang="en-US" sz="2000">
                <a:solidFill>
                  <a:srgbClr val="3333CC"/>
                </a:solidFill>
                <a:latin typeface="微软雅黑" panose="020B0503020204020204" pitchFamily="34" charset="-122"/>
                <a:ea typeface="微软雅黑" panose="020B0503020204020204" pitchFamily="34" charset="-122"/>
              </a:rPr>
              <a:t>       验证：</a:t>
            </a:r>
            <a:r>
              <a:rPr lang="en-US" altLang="zh-CN" sz="2000">
                <a:solidFill>
                  <a:srgbClr val="3333CC"/>
                </a:solidFill>
                <a:latin typeface="微软雅黑" panose="020B0503020204020204" pitchFamily="34" charset="-122"/>
                <a:ea typeface="微软雅黑" panose="020B0503020204020204" pitchFamily="34" charset="-122"/>
              </a:rPr>
              <a:t>FFFA</a:t>
            </a:r>
            <a:r>
              <a:rPr lang="zh-CN" altLang="en-US" sz="2000">
                <a:solidFill>
                  <a:srgbClr val="3333CC"/>
                </a:solidFill>
                <a:latin typeface="微软雅黑" panose="020B0503020204020204" pitchFamily="34" charset="-122"/>
                <a:ea typeface="微软雅黑" panose="020B0503020204020204" pitchFamily="34" charset="-122"/>
              </a:rPr>
              <a:t>的真值为</a:t>
            </a:r>
            <a:r>
              <a:rPr lang="en-US" altLang="zh-CN" sz="2000">
                <a:solidFill>
                  <a:srgbClr val="3333CC"/>
                </a:solidFill>
                <a:latin typeface="微软雅黑" panose="020B0503020204020204" pitchFamily="34" charset="-122"/>
                <a:ea typeface="微软雅黑" panose="020B0503020204020204" pitchFamily="34" charset="-122"/>
              </a:rPr>
              <a:t>-6</a:t>
            </a:r>
            <a:r>
              <a:rPr lang="zh-CN" altLang="en-US" sz="2000">
                <a:solidFill>
                  <a:srgbClr val="3333CC"/>
                </a:solidFill>
                <a:latin typeface="微软雅黑" panose="020B0503020204020204" pitchFamily="34" charset="-122"/>
                <a:ea typeface="微软雅黑" panose="020B0503020204020204" pitchFamily="34" charset="-122"/>
              </a:rPr>
              <a:t>，</a:t>
            </a:r>
            <a:r>
              <a:rPr lang="en-US" altLang="zh-CN" sz="2000">
                <a:solidFill>
                  <a:srgbClr val="3333CC"/>
                </a:solidFill>
                <a:latin typeface="微软雅黑" panose="020B0503020204020204" pitchFamily="34" charset="-122"/>
                <a:ea typeface="微软雅黑" panose="020B0503020204020204" pitchFamily="34" charset="-122"/>
              </a:rPr>
              <a:t>FFF0</a:t>
            </a:r>
            <a:r>
              <a:rPr lang="zh-CN" altLang="en-US" sz="2000">
                <a:solidFill>
                  <a:srgbClr val="3333CC"/>
                </a:solidFill>
                <a:latin typeface="微软雅黑" panose="020B0503020204020204" pitchFamily="34" charset="-122"/>
                <a:ea typeface="微软雅黑" panose="020B0503020204020204" pitchFamily="34" charset="-122"/>
              </a:rPr>
              <a:t>的真值为</a:t>
            </a:r>
            <a:r>
              <a:rPr lang="en-US" altLang="zh-CN" sz="2000">
                <a:solidFill>
                  <a:srgbClr val="3333CC"/>
                </a:solidFill>
                <a:latin typeface="微软雅黑" panose="020B0503020204020204" pitchFamily="34" charset="-122"/>
                <a:ea typeface="微软雅黑" panose="020B0503020204020204" pitchFamily="34" charset="-122"/>
              </a:rPr>
              <a:t>-16</a:t>
            </a:r>
          </a:p>
          <a:p>
            <a:pPr>
              <a:lnSpc>
                <a:spcPct val="125000"/>
              </a:lnSpc>
              <a:buFontTx/>
              <a:buNone/>
            </a:pPr>
            <a:r>
              <a:rPr lang="en-US" altLang="zh-CN" sz="2000">
                <a:solidFill>
                  <a:srgbClr val="3333CC"/>
                </a:solidFill>
                <a:latin typeface="微软雅黑" panose="020B0503020204020204" pitchFamily="34" charset="-122"/>
                <a:ea typeface="微软雅黑" panose="020B0503020204020204" pitchFamily="34" charset="-122"/>
              </a:rPr>
              <a:t>                 FFEA</a:t>
            </a:r>
            <a:r>
              <a:rPr lang="zh-CN" altLang="en-US" sz="2000">
                <a:solidFill>
                  <a:srgbClr val="3333CC"/>
                </a:solidFill>
                <a:latin typeface="微软雅黑" panose="020B0503020204020204" pitchFamily="34" charset="-122"/>
                <a:ea typeface="微软雅黑" panose="020B0503020204020204" pitchFamily="34" charset="-122"/>
              </a:rPr>
              <a:t>的真值为</a:t>
            </a:r>
            <a:r>
              <a:rPr lang="en-US" altLang="zh-CN" sz="2000">
                <a:solidFill>
                  <a:srgbClr val="3333CC"/>
                </a:solidFill>
                <a:latin typeface="微软雅黑" panose="020B0503020204020204" pitchFamily="34" charset="-122"/>
                <a:ea typeface="微软雅黑" panose="020B0503020204020204" pitchFamily="34" charset="-122"/>
              </a:rPr>
              <a:t>-22=-6+(-16)</a:t>
            </a:r>
            <a:r>
              <a:rPr lang="zh-CN" altLang="en-US" sz="2000">
                <a:solidFill>
                  <a:srgbClr val="3333CC"/>
                </a:solidFill>
                <a:latin typeface="微软雅黑" panose="020B0503020204020204" pitchFamily="34" charset="-122"/>
                <a:ea typeface="微软雅黑" panose="020B0503020204020204" pitchFamily="34" charset="-122"/>
              </a:rPr>
              <a:t>，结果正确，无溢出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33187">
                                            <p:txEl>
                                              <p:pRg st="3" end="3"/>
                                            </p:txEl>
                                          </p:spTgt>
                                        </p:tgtEl>
                                        <p:attrNameLst>
                                          <p:attrName>style.visibility</p:attrName>
                                        </p:attrNameLst>
                                      </p:cBhvr>
                                      <p:to>
                                        <p:strVal val="visible"/>
                                      </p:to>
                                    </p:set>
                                    <p:animEffect transition="in" filter="blinds(horizontal)">
                                      <p:cBhvr>
                                        <p:cTn id="7" dur="500"/>
                                        <p:tgtEl>
                                          <p:spTgt spid="733187">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33187">
                                            <p:txEl>
                                              <p:pRg st="4" end="4"/>
                                            </p:txEl>
                                          </p:spTgt>
                                        </p:tgtEl>
                                        <p:attrNameLst>
                                          <p:attrName>style.visibility</p:attrName>
                                        </p:attrNameLst>
                                      </p:cBhvr>
                                      <p:to>
                                        <p:strVal val="visible"/>
                                      </p:to>
                                    </p:set>
                                    <p:animEffect transition="in" filter="blinds(horizontal)">
                                      <p:cBhvr>
                                        <p:cTn id="12" dur="500"/>
                                        <p:tgtEl>
                                          <p:spTgt spid="733187">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33187">
                                            <p:txEl>
                                              <p:pRg st="5" end="5"/>
                                            </p:txEl>
                                          </p:spTgt>
                                        </p:tgtEl>
                                        <p:attrNameLst>
                                          <p:attrName>style.visibility</p:attrName>
                                        </p:attrNameLst>
                                      </p:cBhvr>
                                      <p:to>
                                        <p:strVal val="visible"/>
                                      </p:to>
                                    </p:set>
                                    <p:animEffect transition="in" filter="blinds(horizontal)">
                                      <p:cBhvr>
                                        <p:cTn id="17" dur="500"/>
                                        <p:tgtEl>
                                          <p:spTgt spid="733187">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33187">
                                            <p:txEl>
                                              <p:pRg st="6" end="6"/>
                                            </p:txEl>
                                          </p:spTgt>
                                        </p:tgtEl>
                                        <p:attrNameLst>
                                          <p:attrName>style.visibility</p:attrName>
                                        </p:attrNameLst>
                                      </p:cBhvr>
                                      <p:to>
                                        <p:strVal val="visible"/>
                                      </p:to>
                                    </p:set>
                                    <p:animEffect transition="in" filter="blinds(horizontal)">
                                      <p:cBhvr>
                                        <p:cTn id="22" dur="500"/>
                                        <p:tgtEl>
                                          <p:spTgt spid="733187">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33187">
                                            <p:txEl>
                                              <p:pRg st="7" end="7"/>
                                            </p:txEl>
                                          </p:spTgt>
                                        </p:tgtEl>
                                        <p:attrNameLst>
                                          <p:attrName>style.visibility</p:attrName>
                                        </p:attrNameLst>
                                      </p:cBhvr>
                                      <p:to>
                                        <p:strVal val="visible"/>
                                      </p:to>
                                    </p:set>
                                    <p:animEffect transition="in" filter="blinds(horizontal)">
                                      <p:cBhvr>
                                        <p:cTn id="27" dur="500"/>
                                        <p:tgtEl>
                                          <p:spTgt spid="733187">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33187">
                                            <p:txEl>
                                              <p:pRg st="8" end="8"/>
                                            </p:txEl>
                                          </p:spTgt>
                                        </p:tgtEl>
                                        <p:attrNameLst>
                                          <p:attrName>style.visibility</p:attrName>
                                        </p:attrNameLst>
                                      </p:cBhvr>
                                      <p:to>
                                        <p:strVal val="visible"/>
                                      </p:to>
                                    </p:set>
                                    <p:animEffect transition="in" filter="blinds(horizontal)">
                                      <p:cBhvr>
                                        <p:cTn id="30" dur="500"/>
                                        <p:tgtEl>
                                          <p:spTgt spid="733187">
                                            <p:txEl>
                                              <p:pRg st="8" end="8"/>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733187">
                                            <p:txEl>
                                              <p:pRg st="9" end="9"/>
                                            </p:txEl>
                                          </p:spTgt>
                                        </p:tgtEl>
                                        <p:attrNameLst>
                                          <p:attrName>style.visibility</p:attrName>
                                        </p:attrNameLst>
                                      </p:cBhvr>
                                      <p:to>
                                        <p:strVal val="visible"/>
                                      </p:to>
                                    </p:set>
                                    <p:animEffect transition="in" filter="blinds(horizontal)">
                                      <p:cBhvr>
                                        <p:cTn id="35" dur="500"/>
                                        <p:tgtEl>
                                          <p:spTgt spid="733187">
                                            <p:txEl>
                                              <p:pRg st="9" end="9"/>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733187">
                                            <p:txEl>
                                              <p:pRg st="10" end="10"/>
                                            </p:txEl>
                                          </p:spTgt>
                                        </p:tgtEl>
                                        <p:attrNameLst>
                                          <p:attrName>style.visibility</p:attrName>
                                        </p:attrNameLst>
                                      </p:cBhvr>
                                      <p:to>
                                        <p:strVal val="visible"/>
                                      </p:to>
                                    </p:set>
                                    <p:animEffect transition="in" filter="blinds(horizontal)">
                                      <p:cBhvr>
                                        <p:cTn id="40" dur="500"/>
                                        <p:tgtEl>
                                          <p:spTgt spid="733187">
                                            <p:txEl>
                                              <p:pRg st="10" end="10"/>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733187">
                                            <p:txEl>
                                              <p:pRg st="11" end="11"/>
                                            </p:txEl>
                                          </p:spTgt>
                                        </p:tgtEl>
                                        <p:attrNameLst>
                                          <p:attrName>style.visibility</p:attrName>
                                        </p:attrNameLst>
                                      </p:cBhvr>
                                      <p:to>
                                        <p:strVal val="visible"/>
                                      </p:to>
                                    </p:set>
                                    <p:animEffect transition="in" filter="blinds(horizontal)">
                                      <p:cBhvr>
                                        <p:cTn id="43" dur="500"/>
                                        <p:tgtEl>
                                          <p:spTgt spid="73318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a:extLst>
              <a:ext uri="{FF2B5EF4-FFF2-40B4-BE49-F238E27FC236}">
                <a16:creationId xmlns:a16="http://schemas.microsoft.com/office/drawing/2014/main" id="{880990FD-40EF-4DBF-8EEC-E94B6BF23CE9}"/>
              </a:ext>
            </a:extLst>
          </p:cNvPr>
          <p:cNvSpPr>
            <a:spLocks noGrp="1" noChangeArrowheads="1"/>
          </p:cNvSpPr>
          <p:nvPr>
            <p:ph type="title"/>
          </p:nvPr>
        </p:nvSpPr>
        <p:spPr>
          <a:xfrm>
            <a:off x="457200" y="98425"/>
            <a:ext cx="8229600" cy="561975"/>
          </a:xfrm>
        </p:spPr>
        <p:txBody>
          <a:bodyPr/>
          <a:lstStyle/>
          <a:p>
            <a:r>
              <a:rPr lang="zh-CN" altLang="en-US" sz="3600"/>
              <a:t>定点乘法指令举例</a:t>
            </a:r>
          </a:p>
        </p:txBody>
      </p:sp>
      <p:sp>
        <p:nvSpPr>
          <p:cNvPr id="734211" name="Rectangle 3">
            <a:extLst>
              <a:ext uri="{FF2B5EF4-FFF2-40B4-BE49-F238E27FC236}">
                <a16:creationId xmlns:a16="http://schemas.microsoft.com/office/drawing/2014/main" id="{76198001-78B1-4A16-A83A-62BF98722CDD}"/>
              </a:ext>
            </a:extLst>
          </p:cNvPr>
          <p:cNvSpPr>
            <a:spLocks noGrp="1" noChangeArrowheads="1"/>
          </p:cNvSpPr>
          <p:nvPr>
            <p:ph type="body" idx="1"/>
          </p:nvPr>
        </p:nvSpPr>
        <p:spPr>
          <a:xfrm>
            <a:off x="71438" y="792163"/>
            <a:ext cx="8229600" cy="5607050"/>
          </a:xfrm>
        </p:spPr>
        <p:txBody>
          <a:bodyPr/>
          <a:lstStyle/>
          <a:p>
            <a:r>
              <a:rPr lang="zh-CN" altLang="en-US" sz="2000">
                <a:latin typeface="微软雅黑" panose="020B0503020204020204" pitchFamily="34" charset="-122"/>
                <a:ea typeface="微软雅黑" panose="020B0503020204020204" pitchFamily="34" charset="-122"/>
              </a:rPr>
              <a:t>假设</a:t>
            </a:r>
            <a:r>
              <a:rPr lang="en-US" altLang="zh-CN" sz="2000">
                <a:latin typeface="微软雅黑" panose="020B0503020204020204" pitchFamily="34" charset="-122"/>
                <a:ea typeface="微软雅黑" panose="020B0503020204020204" pitchFamily="34" charset="-122"/>
              </a:rPr>
              <a:t>R[eax]=000000B4H</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R[ebx]=00000011H</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M[000000F8H]=000000A0H</a:t>
            </a:r>
            <a:r>
              <a:rPr lang="zh-CN" altLang="en-US" sz="2000">
                <a:latin typeface="微软雅黑" panose="020B0503020204020204" pitchFamily="34" charset="-122"/>
                <a:ea typeface="微软雅黑" panose="020B0503020204020204" pitchFamily="34" charset="-122"/>
              </a:rPr>
              <a:t>，请问：</a:t>
            </a:r>
          </a:p>
          <a:p>
            <a:pPr>
              <a:buFontTx/>
              <a:buNone/>
            </a:pPr>
            <a:r>
              <a:rPr lang="en-US" altLang="zh-CN" sz="2000">
                <a:latin typeface="微软雅黑" panose="020B0503020204020204" pitchFamily="34" charset="-122"/>
                <a:ea typeface="微软雅黑" panose="020B0503020204020204" pitchFamily="34" charset="-122"/>
              </a:rPr>
              <a:t>    (1) </a:t>
            </a:r>
            <a:r>
              <a:rPr lang="zh-CN" altLang="en-US" sz="2000">
                <a:latin typeface="微软雅黑" panose="020B0503020204020204" pitchFamily="34" charset="-122"/>
                <a:ea typeface="微软雅黑" panose="020B0503020204020204" pitchFamily="34" charset="-122"/>
              </a:rPr>
              <a:t>执行指令</a:t>
            </a:r>
            <a:r>
              <a:rPr lang="zh-CN" altLang="en-US" sz="2000">
                <a:solidFill>
                  <a:srgbClr val="FF3300"/>
                </a:solidFill>
                <a:latin typeface="微软雅黑" panose="020B0503020204020204" pitchFamily="34" charset="-122"/>
                <a:ea typeface="微软雅黑" panose="020B0503020204020204" pitchFamily="34" charset="-122"/>
              </a:rPr>
              <a:t>“</a:t>
            </a:r>
            <a:r>
              <a:rPr lang="en-US" altLang="zh-CN" sz="2000">
                <a:solidFill>
                  <a:srgbClr val="FF3300"/>
                </a:solidFill>
                <a:latin typeface="微软雅黑" panose="020B0503020204020204" pitchFamily="34" charset="-122"/>
                <a:ea typeface="微软雅黑" panose="020B0503020204020204" pitchFamily="34" charset="-122"/>
              </a:rPr>
              <a:t>mulb %bl”</a:t>
            </a:r>
            <a:r>
              <a:rPr lang="zh-CN" altLang="en-US" sz="2000">
                <a:latin typeface="微软雅黑" panose="020B0503020204020204" pitchFamily="34" charset="-122"/>
                <a:ea typeface="微软雅黑" panose="020B0503020204020204" pitchFamily="34" charset="-122"/>
              </a:rPr>
              <a:t>后，哪些寄存器的内容会发生变化？是否与执行</a:t>
            </a:r>
            <a:r>
              <a:rPr lang="zh-CN" altLang="en-US" sz="2000">
                <a:solidFill>
                  <a:srgbClr val="FF3300"/>
                </a:solidFill>
                <a:latin typeface="微软雅黑" panose="020B0503020204020204" pitchFamily="34" charset="-122"/>
                <a:ea typeface="微软雅黑" panose="020B0503020204020204" pitchFamily="34" charset="-122"/>
              </a:rPr>
              <a:t>“</a:t>
            </a:r>
            <a:r>
              <a:rPr lang="en-US" altLang="zh-CN" sz="2000">
                <a:solidFill>
                  <a:srgbClr val="FF3300"/>
                </a:solidFill>
                <a:latin typeface="微软雅黑" panose="020B0503020204020204" pitchFamily="34" charset="-122"/>
                <a:ea typeface="微软雅黑" panose="020B0503020204020204" pitchFamily="34" charset="-122"/>
              </a:rPr>
              <a:t>imulb %bl”</a:t>
            </a:r>
            <a:r>
              <a:rPr lang="zh-CN" altLang="en-US" sz="2000">
                <a:latin typeface="微软雅黑" panose="020B0503020204020204" pitchFamily="34" charset="-122"/>
                <a:ea typeface="微软雅黑" panose="020B0503020204020204" pitchFamily="34" charset="-122"/>
              </a:rPr>
              <a:t>指令所发生的变化一样？为什么？请用该例给出的数据验证你的结论。</a:t>
            </a:r>
          </a:p>
          <a:p>
            <a:pPr>
              <a:buFontTx/>
              <a:buNone/>
            </a:pPr>
            <a:r>
              <a:rPr lang="zh-CN" altLang="en-US" sz="2000">
                <a:solidFill>
                  <a:srgbClr val="FF3300"/>
                </a:solidFill>
                <a:latin typeface="微软雅黑" panose="020B0503020204020204" pitchFamily="34" charset="-122"/>
                <a:ea typeface="微软雅黑" panose="020B0503020204020204" pitchFamily="34" charset="-122"/>
              </a:rPr>
              <a:t>解：“</a:t>
            </a:r>
            <a:r>
              <a:rPr lang="en-US" altLang="zh-CN" sz="2000">
                <a:solidFill>
                  <a:srgbClr val="FF3300"/>
                </a:solidFill>
                <a:latin typeface="微软雅黑" panose="020B0503020204020204" pitchFamily="34" charset="-122"/>
                <a:ea typeface="微软雅黑" panose="020B0503020204020204" pitchFamily="34" charset="-122"/>
              </a:rPr>
              <a:t>mulb %bl”</a:t>
            </a:r>
            <a:r>
              <a:rPr lang="zh-CN" altLang="en-US" sz="2000">
                <a:solidFill>
                  <a:srgbClr val="FF3300"/>
                </a:solidFill>
                <a:latin typeface="微软雅黑" panose="020B0503020204020204" pitchFamily="34" charset="-122"/>
                <a:ea typeface="微软雅黑" panose="020B0503020204020204" pitchFamily="34" charset="-122"/>
                <a:hlinkClick r:id="rId2" action="ppaction://hlinksldjump"/>
              </a:rPr>
              <a:t>功能</a:t>
            </a:r>
            <a:r>
              <a:rPr lang="zh-CN" altLang="en-US" sz="2000">
                <a:solidFill>
                  <a:srgbClr val="FF3300"/>
                </a:solidFill>
                <a:latin typeface="微软雅黑" panose="020B0503020204020204" pitchFamily="34" charset="-122"/>
                <a:ea typeface="微软雅黑" panose="020B0503020204020204" pitchFamily="34" charset="-122"/>
              </a:rPr>
              <a:t>为 </a:t>
            </a:r>
            <a:r>
              <a:rPr lang="en-US" altLang="zh-CN" sz="2000">
                <a:solidFill>
                  <a:srgbClr val="FF3300"/>
                </a:solidFill>
                <a:latin typeface="微软雅黑" panose="020B0503020204020204" pitchFamily="34" charset="-122"/>
                <a:ea typeface="微软雅黑" panose="020B0503020204020204" pitchFamily="34" charset="-122"/>
              </a:rPr>
              <a:t>R[ax]←R[al]</a:t>
            </a:r>
            <a:r>
              <a:rPr lang="pt-BR" altLang="zh-CN" sz="2000">
                <a:solidFill>
                  <a:srgbClr val="FF3300"/>
                </a:solidFill>
                <a:latin typeface="微软雅黑" panose="020B0503020204020204" pitchFamily="34" charset="-122"/>
                <a:ea typeface="微软雅黑" panose="020B0503020204020204" pitchFamily="34" charset="-122"/>
              </a:rPr>
              <a:t>×R[bl]</a:t>
            </a:r>
            <a:r>
              <a:rPr lang="zh-CN" altLang="pt-BR" sz="2000">
                <a:solidFill>
                  <a:srgbClr val="FF3300"/>
                </a:solidFill>
                <a:latin typeface="微软雅黑" panose="020B0503020204020204" pitchFamily="34" charset="-122"/>
                <a:ea typeface="微软雅黑" panose="020B0503020204020204" pitchFamily="34" charset="-122"/>
              </a:rPr>
              <a:t>，执行结果如下</a:t>
            </a:r>
          </a:p>
          <a:p>
            <a:pPr>
              <a:buFontTx/>
              <a:buNone/>
            </a:pPr>
            <a:r>
              <a:rPr lang="en-US" altLang="zh-CN" sz="2000">
                <a:solidFill>
                  <a:srgbClr val="FF3300"/>
                </a:solidFill>
                <a:latin typeface="微软雅黑" panose="020B0503020204020204" pitchFamily="34" charset="-122"/>
                <a:ea typeface="微软雅黑" panose="020B0503020204020204" pitchFamily="34" charset="-122"/>
              </a:rPr>
              <a:t>        R[ax]=B4H </a:t>
            </a:r>
            <a:r>
              <a:rPr lang="pt-BR" altLang="zh-CN" sz="2000">
                <a:solidFill>
                  <a:srgbClr val="FF3300"/>
                </a:solidFill>
                <a:latin typeface="微软雅黑" panose="020B0503020204020204" pitchFamily="34" charset="-122"/>
                <a:ea typeface="微软雅黑" panose="020B0503020204020204" pitchFamily="34" charset="-122"/>
              </a:rPr>
              <a:t>×</a:t>
            </a:r>
            <a:r>
              <a:rPr lang="en-US" altLang="zh-CN" sz="2000">
                <a:solidFill>
                  <a:srgbClr val="FF3300"/>
                </a:solidFill>
                <a:latin typeface="微软雅黑" panose="020B0503020204020204" pitchFamily="34" charset="-122"/>
                <a:ea typeface="微软雅黑" panose="020B0503020204020204" pitchFamily="34" charset="-122"/>
              </a:rPr>
              <a:t> 11H</a:t>
            </a:r>
            <a:r>
              <a:rPr lang="zh-CN" altLang="en-US" sz="2000">
                <a:solidFill>
                  <a:srgbClr val="FF3300"/>
                </a:solidFill>
                <a:latin typeface="微软雅黑" panose="020B0503020204020204" pitchFamily="34" charset="-122"/>
                <a:ea typeface="微软雅黑" panose="020B0503020204020204" pitchFamily="34" charset="-122"/>
              </a:rPr>
              <a:t>（无符号整数</a:t>
            </a:r>
            <a:r>
              <a:rPr lang="en-US" altLang="zh-CN" sz="2000">
                <a:solidFill>
                  <a:srgbClr val="FF3300"/>
                </a:solidFill>
                <a:latin typeface="微软雅黑" panose="020B0503020204020204" pitchFamily="34" charset="-122"/>
                <a:ea typeface="微软雅黑" panose="020B0503020204020204" pitchFamily="34" charset="-122"/>
              </a:rPr>
              <a:t>180</a:t>
            </a:r>
            <a:r>
              <a:rPr lang="zh-CN" altLang="en-US" sz="2000">
                <a:solidFill>
                  <a:srgbClr val="FF3300"/>
                </a:solidFill>
                <a:latin typeface="微软雅黑" panose="020B0503020204020204" pitchFamily="34" charset="-122"/>
                <a:ea typeface="微软雅黑" panose="020B0503020204020204" pitchFamily="34" charset="-122"/>
              </a:rPr>
              <a:t>和</a:t>
            </a:r>
            <a:r>
              <a:rPr lang="en-US" altLang="zh-CN" sz="2000">
                <a:solidFill>
                  <a:srgbClr val="FF3300"/>
                </a:solidFill>
                <a:latin typeface="微软雅黑" panose="020B0503020204020204" pitchFamily="34" charset="-122"/>
                <a:ea typeface="微软雅黑" panose="020B0503020204020204" pitchFamily="34" charset="-122"/>
              </a:rPr>
              <a:t>17</a:t>
            </a:r>
            <a:r>
              <a:rPr lang="zh-CN" altLang="en-US" sz="2000">
                <a:solidFill>
                  <a:srgbClr val="FF3300"/>
                </a:solidFill>
                <a:latin typeface="微软雅黑" panose="020B0503020204020204" pitchFamily="34" charset="-122"/>
                <a:ea typeface="微软雅黑" panose="020B0503020204020204" pitchFamily="34" charset="-122"/>
              </a:rPr>
              <a:t>相乘）</a:t>
            </a:r>
          </a:p>
          <a:p>
            <a:pPr>
              <a:buFontTx/>
              <a:buNone/>
            </a:pPr>
            <a:r>
              <a:rPr lang="zh-CN" altLang="en-US" sz="2000">
                <a:solidFill>
                  <a:srgbClr val="FF3300"/>
                </a:solidFill>
                <a:latin typeface="微软雅黑" panose="020B0503020204020204" pitchFamily="34" charset="-122"/>
                <a:ea typeface="微软雅黑" panose="020B0503020204020204" pitchFamily="34" charset="-122"/>
              </a:rPr>
              <a:t>        </a:t>
            </a:r>
            <a:r>
              <a:rPr lang="en-US" altLang="zh-CN" sz="2000">
                <a:solidFill>
                  <a:srgbClr val="FF3300"/>
                </a:solidFill>
                <a:latin typeface="微软雅黑" panose="020B0503020204020204" pitchFamily="34" charset="-122"/>
                <a:ea typeface="微软雅黑" panose="020B0503020204020204" pitchFamily="34" charset="-122"/>
              </a:rPr>
              <a:t>R[ax]=0BF4H</a:t>
            </a:r>
            <a:r>
              <a:rPr lang="zh-CN" altLang="en-US" sz="2000">
                <a:solidFill>
                  <a:srgbClr val="FF3300"/>
                </a:solidFill>
                <a:latin typeface="微软雅黑" panose="020B0503020204020204" pitchFamily="34" charset="-122"/>
                <a:ea typeface="微软雅黑" panose="020B0503020204020204" pitchFamily="34" charset="-122"/>
              </a:rPr>
              <a:t>，真值为</a:t>
            </a:r>
            <a:r>
              <a:rPr lang="en-US" altLang="zh-CN" sz="2000">
                <a:solidFill>
                  <a:srgbClr val="FF3300"/>
                </a:solidFill>
                <a:latin typeface="微软雅黑" panose="020B0503020204020204" pitchFamily="34" charset="-122"/>
                <a:ea typeface="微软雅黑" panose="020B0503020204020204" pitchFamily="34" charset="-122"/>
              </a:rPr>
              <a:t>3060=180 </a:t>
            </a:r>
            <a:r>
              <a:rPr lang="pt-BR" altLang="zh-CN" sz="2000">
                <a:solidFill>
                  <a:srgbClr val="FF3300"/>
                </a:solidFill>
                <a:latin typeface="微软雅黑" panose="020B0503020204020204" pitchFamily="34" charset="-122"/>
                <a:ea typeface="微软雅黑" panose="020B0503020204020204" pitchFamily="34" charset="-122"/>
              </a:rPr>
              <a:t>× 17</a:t>
            </a:r>
          </a:p>
          <a:p>
            <a:pPr>
              <a:buFontTx/>
              <a:buNone/>
            </a:pPr>
            <a:endParaRPr lang="zh-CN" altLang="en-US" sz="2000">
              <a:solidFill>
                <a:srgbClr val="FF3300"/>
              </a:solidFill>
              <a:latin typeface="微软雅黑" panose="020B0503020204020204" pitchFamily="34" charset="-122"/>
              <a:ea typeface="微软雅黑" panose="020B0503020204020204" pitchFamily="34" charset="-122"/>
            </a:endParaRPr>
          </a:p>
          <a:p>
            <a:pPr>
              <a:buFontTx/>
              <a:buNone/>
            </a:pPr>
            <a:r>
              <a:rPr lang="zh-CN" altLang="en-US" sz="2000">
                <a:solidFill>
                  <a:srgbClr val="FF3300"/>
                </a:solidFill>
                <a:latin typeface="微软雅黑" panose="020B0503020204020204" pitchFamily="34" charset="-122"/>
                <a:ea typeface="微软雅黑" panose="020B0503020204020204" pitchFamily="34" charset="-122"/>
              </a:rPr>
              <a:t>     </a:t>
            </a:r>
            <a:r>
              <a:rPr lang="zh-CN" altLang="en-US" sz="2000">
                <a:solidFill>
                  <a:srgbClr val="3333CC"/>
                </a:solidFill>
                <a:latin typeface="微软雅黑" panose="020B0503020204020204" pitchFamily="34" charset="-122"/>
                <a:ea typeface="微软雅黑" panose="020B0503020204020204" pitchFamily="34" charset="-122"/>
              </a:rPr>
              <a:t>“</a:t>
            </a:r>
            <a:r>
              <a:rPr lang="en-US" altLang="zh-CN" sz="2000">
                <a:solidFill>
                  <a:srgbClr val="3333CC"/>
                </a:solidFill>
                <a:latin typeface="微软雅黑" panose="020B0503020204020204" pitchFamily="34" charset="-122"/>
                <a:ea typeface="微软雅黑" panose="020B0503020204020204" pitchFamily="34" charset="-122"/>
              </a:rPr>
              <a:t>imulb %bl”</a:t>
            </a:r>
            <a:r>
              <a:rPr lang="zh-CN" altLang="en-US" sz="2000">
                <a:solidFill>
                  <a:srgbClr val="3333CC"/>
                </a:solidFill>
                <a:latin typeface="微软雅黑" panose="020B0503020204020204" pitchFamily="34" charset="-122"/>
                <a:ea typeface="微软雅黑" panose="020B0503020204020204" pitchFamily="34" charset="-122"/>
              </a:rPr>
              <a:t>功能为 </a:t>
            </a:r>
            <a:r>
              <a:rPr lang="en-US" altLang="zh-CN" sz="2000">
                <a:solidFill>
                  <a:srgbClr val="3333CC"/>
                </a:solidFill>
                <a:latin typeface="微软雅黑" panose="020B0503020204020204" pitchFamily="34" charset="-122"/>
                <a:ea typeface="微软雅黑" panose="020B0503020204020204" pitchFamily="34" charset="-122"/>
              </a:rPr>
              <a:t>R[ax]←R[al]</a:t>
            </a:r>
            <a:r>
              <a:rPr lang="pt-BR" altLang="zh-CN" sz="2000">
                <a:solidFill>
                  <a:srgbClr val="3333CC"/>
                </a:solidFill>
                <a:latin typeface="微软雅黑" panose="020B0503020204020204" pitchFamily="34" charset="-122"/>
                <a:ea typeface="微软雅黑" panose="020B0503020204020204" pitchFamily="34" charset="-122"/>
              </a:rPr>
              <a:t>×R[bl]</a:t>
            </a:r>
          </a:p>
          <a:p>
            <a:pPr>
              <a:buFontTx/>
              <a:buNone/>
            </a:pPr>
            <a:r>
              <a:rPr lang="en-US" altLang="zh-CN" sz="2000">
                <a:solidFill>
                  <a:srgbClr val="3333CC"/>
                </a:solidFill>
                <a:latin typeface="微软雅黑" panose="020B0503020204020204" pitchFamily="34" charset="-122"/>
                <a:ea typeface="微软雅黑" panose="020B0503020204020204" pitchFamily="34" charset="-122"/>
              </a:rPr>
              <a:t>        R[ax]=B4H </a:t>
            </a:r>
            <a:r>
              <a:rPr lang="pt-BR" altLang="zh-CN" sz="2000">
                <a:solidFill>
                  <a:srgbClr val="3333CC"/>
                </a:solidFill>
                <a:latin typeface="微软雅黑" panose="020B0503020204020204" pitchFamily="34" charset="-122"/>
                <a:ea typeface="微软雅黑" panose="020B0503020204020204" pitchFamily="34" charset="-122"/>
              </a:rPr>
              <a:t>×</a:t>
            </a:r>
            <a:r>
              <a:rPr lang="en-US" altLang="zh-CN" sz="2000">
                <a:solidFill>
                  <a:srgbClr val="3333CC"/>
                </a:solidFill>
                <a:latin typeface="微软雅黑" panose="020B0503020204020204" pitchFamily="34" charset="-122"/>
                <a:ea typeface="微软雅黑" panose="020B0503020204020204" pitchFamily="34" charset="-122"/>
              </a:rPr>
              <a:t> 11H</a:t>
            </a:r>
            <a:r>
              <a:rPr lang="zh-CN" altLang="en-US" sz="2000">
                <a:solidFill>
                  <a:srgbClr val="3333CC"/>
                </a:solidFill>
                <a:latin typeface="微软雅黑" panose="020B0503020204020204" pitchFamily="34" charset="-122"/>
                <a:ea typeface="微软雅黑" panose="020B0503020204020204" pitchFamily="34" charset="-122"/>
              </a:rPr>
              <a:t>（带符号整数</a:t>
            </a:r>
            <a:r>
              <a:rPr lang="en-US" altLang="zh-CN" sz="2000">
                <a:solidFill>
                  <a:srgbClr val="3333CC"/>
                </a:solidFill>
                <a:latin typeface="微软雅黑" panose="020B0503020204020204" pitchFamily="34" charset="-122"/>
                <a:ea typeface="微软雅黑" panose="020B0503020204020204" pitchFamily="34" charset="-122"/>
              </a:rPr>
              <a:t>-76</a:t>
            </a:r>
            <a:r>
              <a:rPr lang="zh-CN" altLang="en-US" sz="2000">
                <a:solidFill>
                  <a:srgbClr val="3333CC"/>
                </a:solidFill>
                <a:latin typeface="微软雅黑" panose="020B0503020204020204" pitchFamily="34" charset="-122"/>
                <a:ea typeface="微软雅黑" panose="020B0503020204020204" pitchFamily="34" charset="-122"/>
              </a:rPr>
              <a:t>和</a:t>
            </a:r>
            <a:r>
              <a:rPr lang="en-US" altLang="zh-CN" sz="2000">
                <a:solidFill>
                  <a:srgbClr val="3333CC"/>
                </a:solidFill>
                <a:latin typeface="微软雅黑" panose="020B0503020204020204" pitchFamily="34" charset="-122"/>
                <a:ea typeface="微软雅黑" panose="020B0503020204020204" pitchFamily="34" charset="-122"/>
              </a:rPr>
              <a:t>17</a:t>
            </a:r>
            <a:r>
              <a:rPr lang="zh-CN" altLang="en-US" sz="2000">
                <a:solidFill>
                  <a:srgbClr val="3333CC"/>
                </a:solidFill>
                <a:latin typeface="微软雅黑" panose="020B0503020204020204" pitchFamily="34" charset="-122"/>
                <a:ea typeface="微软雅黑" panose="020B0503020204020204" pitchFamily="34" charset="-122"/>
              </a:rPr>
              <a:t>相乘）</a:t>
            </a:r>
          </a:p>
          <a:p>
            <a:pPr>
              <a:buFontTx/>
              <a:buNone/>
            </a:pPr>
            <a:r>
              <a:rPr lang="zh-CN" altLang="en-US" sz="2000">
                <a:solidFill>
                  <a:srgbClr val="3333CC"/>
                </a:solidFill>
                <a:latin typeface="微软雅黑" panose="020B0503020204020204" pitchFamily="34" charset="-122"/>
                <a:ea typeface="微软雅黑" panose="020B0503020204020204" pitchFamily="34" charset="-122"/>
              </a:rPr>
              <a:t>        若</a:t>
            </a:r>
            <a:r>
              <a:rPr lang="en-US" altLang="zh-CN" sz="2000">
                <a:solidFill>
                  <a:srgbClr val="3333CC"/>
                </a:solidFill>
                <a:latin typeface="微软雅黑" panose="020B0503020204020204" pitchFamily="34" charset="-122"/>
                <a:ea typeface="微软雅黑" panose="020B0503020204020204" pitchFamily="34" charset="-122"/>
              </a:rPr>
              <a:t>R[ax]=0BF4H</a:t>
            </a:r>
            <a:r>
              <a:rPr lang="zh-CN" altLang="en-US" sz="2000">
                <a:solidFill>
                  <a:srgbClr val="3333CC"/>
                </a:solidFill>
                <a:latin typeface="微软雅黑" panose="020B0503020204020204" pitchFamily="34" charset="-122"/>
                <a:ea typeface="微软雅黑" panose="020B0503020204020204" pitchFamily="34" charset="-122"/>
              </a:rPr>
              <a:t>，则真值为</a:t>
            </a:r>
            <a:r>
              <a:rPr lang="en-US" altLang="zh-CN" sz="2000">
                <a:solidFill>
                  <a:srgbClr val="3333CC"/>
                </a:solidFill>
                <a:latin typeface="微软雅黑" panose="020B0503020204020204" pitchFamily="34" charset="-122"/>
                <a:ea typeface="微软雅黑" panose="020B0503020204020204" pitchFamily="34" charset="-122"/>
              </a:rPr>
              <a:t>3060</a:t>
            </a:r>
            <a:r>
              <a:rPr lang="en-US" altLang="zh-CN" sz="2000">
                <a:solidFill>
                  <a:srgbClr val="3333CC"/>
                </a:solidFill>
                <a:ea typeface="微软雅黑" panose="020B0503020204020204" pitchFamily="34" charset="-122"/>
                <a:cs typeface="Arial" panose="020B0604020202020204" pitchFamily="34" charset="0"/>
              </a:rPr>
              <a:t>≠</a:t>
            </a:r>
            <a:r>
              <a:rPr lang="en-US" altLang="zh-CN" sz="2000">
                <a:solidFill>
                  <a:srgbClr val="3333CC"/>
                </a:solidFill>
                <a:latin typeface="微软雅黑" panose="020B0503020204020204" pitchFamily="34" charset="-122"/>
                <a:ea typeface="微软雅黑" panose="020B0503020204020204" pitchFamily="34" charset="-122"/>
              </a:rPr>
              <a:t>-76 </a:t>
            </a:r>
            <a:r>
              <a:rPr lang="pt-BR" altLang="zh-CN" sz="2000">
                <a:solidFill>
                  <a:srgbClr val="3333CC"/>
                </a:solidFill>
                <a:latin typeface="微软雅黑" panose="020B0503020204020204" pitchFamily="34" charset="-122"/>
                <a:ea typeface="微软雅黑" panose="020B0503020204020204" pitchFamily="34" charset="-122"/>
              </a:rPr>
              <a:t>× 17 </a:t>
            </a:r>
          </a:p>
          <a:p>
            <a:pPr>
              <a:buFontTx/>
              <a:buNone/>
            </a:pPr>
            <a:r>
              <a:rPr lang="pt-BR" altLang="zh-CN" sz="2000">
                <a:solidFill>
                  <a:srgbClr val="3333CC"/>
                </a:solidFill>
                <a:latin typeface="微软雅黑" panose="020B0503020204020204" pitchFamily="34" charset="-122"/>
                <a:ea typeface="微软雅黑" panose="020B0503020204020204" pitchFamily="34" charset="-122"/>
              </a:rPr>
              <a:t>	   R[al]=F4H, R[ah]=? </a:t>
            </a:r>
            <a:r>
              <a:rPr lang="pt-BR" altLang="zh-CN" sz="2000">
                <a:solidFill>
                  <a:srgbClr val="FF3300"/>
                </a:solidFill>
                <a:latin typeface="微软雅黑" panose="020B0503020204020204" pitchFamily="34" charset="-122"/>
                <a:ea typeface="微软雅黑" panose="020B0503020204020204" pitchFamily="34" charset="-122"/>
              </a:rPr>
              <a:t>AH</a:t>
            </a:r>
            <a:r>
              <a:rPr lang="zh-CN" altLang="pt-BR" sz="2000">
                <a:solidFill>
                  <a:srgbClr val="FF3300"/>
                </a:solidFill>
                <a:latin typeface="微软雅黑" panose="020B0503020204020204" pitchFamily="34" charset="-122"/>
                <a:ea typeface="微软雅黑" panose="020B0503020204020204" pitchFamily="34" charset="-122"/>
              </a:rPr>
              <a:t>中的值不一样！</a:t>
            </a:r>
          </a:p>
          <a:p>
            <a:pPr>
              <a:buFontTx/>
              <a:buNone/>
            </a:pPr>
            <a:r>
              <a:rPr lang="pt-BR" altLang="zh-CN" sz="2000">
                <a:solidFill>
                  <a:srgbClr val="3333CC"/>
                </a:solidFill>
                <a:latin typeface="微软雅黑" panose="020B0503020204020204" pitchFamily="34" charset="-122"/>
                <a:ea typeface="微软雅黑" panose="020B0503020204020204" pitchFamily="34" charset="-122"/>
              </a:rPr>
              <a:t>        R[ax]=FAF4H, </a:t>
            </a:r>
            <a:r>
              <a:rPr lang="zh-CN" altLang="pt-BR" sz="2000">
                <a:solidFill>
                  <a:srgbClr val="3333CC"/>
                </a:solidFill>
                <a:latin typeface="微软雅黑" panose="020B0503020204020204" pitchFamily="34" charset="-122"/>
                <a:ea typeface="微软雅黑" panose="020B0503020204020204" pitchFamily="34" charset="-122"/>
              </a:rPr>
              <a:t>真值为</a:t>
            </a:r>
            <a:r>
              <a:rPr lang="pt-BR" altLang="zh-CN" sz="2000">
                <a:solidFill>
                  <a:srgbClr val="3333CC"/>
                </a:solidFill>
                <a:latin typeface="微软雅黑" panose="020B0503020204020204" pitchFamily="34" charset="-122"/>
                <a:ea typeface="微软雅黑" panose="020B0503020204020204" pitchFamily="34" charset="-122"/>
              </a:rPr>
              <a:t>-1292=-76 × 17 </a:t>
            </a:r>
            <a:endParaRPr lang="en-US" altLang="zh-CN" sz="2000">
              <a:solidFill>
                <a:srgbClr val="3333CC"/>
              </a:solidFill>
              <a:latin typeface="微软雅黑" panose="020B0503020204020204" pitchFamily="34" charset="-122"/>
              <a:ea typeface="微软雅黑" panose="020B0503020204020204" pitchFamily="34" charset="-122"/>
            </a:endParaRPr>
          </a:p>
        </p:txBody>
      </p:sp>
      <p:grpSp>
        <p:nvGrpSpPr>
          <p:cNvPr id="734212" name="Group 4">
            <a:extLst>
              <a:ext uri="{FF2B5EF4-FFF2-40B4-BE49-F238E27FC236}">
                <a16:creationId xmlns:a16="http://schemas.microsoft.com/office/drawing/2014/main" id="{36F01840-8EEE-40FB-A8D3-AF902EDBA823}"/>
              </a:ext>
            </a:extLst>
          </p:cNvPr>
          <p:cNvGrpSpPr>
            <a:grpSpLocks/>
          </p:cNvGrpSpPr>
          <p:nvPr/>
        </p:nvGrpSpPr>
        <p:grpSpPr bwMode="auto">
          <a:xfrm>
            <a:off x="6327775" y="3203575"/>
            <a:ext cx="2700338" cy="1536700"/>
            <a:chOff x="3986" y="2387"/>
            <a:chExt cx="1701" cy="968"/>
          </a:xfrm>
        </p:grpSpPr>
        <p:sp>
          <p:nvSpPr>
            <p:cNvPr id="734213" name="Text Box 5">
              <a:extLst>
                <a:ext uri="{FF2B5EF4-FFF2-40B4-BE49-F238E27FC236}">
                  <a16:creationId xmlns:a16="http://schemas.microsoft.com/office/drawing/2014/main" id="{249287E8-EC7F-4AA6-8AA7-19BB3F38C8DA}"/>
                </a:ext>
              </a:extLst>
            </p:cNvPr>
            <p:cNvSpPr txBox="1">
              <a:spLocks noChangeArrowheads="1"/>
            </p:cNvSpPr>
            <p:nvPr/>
          </p:nvSpPr>
          <p:spPr bwMode="auto">
            <a:xfrm>
              <a:off x="4751" y="2387"/>
              <a:ext cx="879"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a:t>1011 0100</a:t>
              </a:r>
            </a:p>
            <a:p>
              <a:pPr eaLnBrk="1" hangingPunct="1"/>
              <a:r>
                <a:rPr lang="en-US" altLang="zh-CN"/>
                <a:t>0001 0001</a:t>
              </a:r>
            </a:p>
          </p:txBody>
        </p:sp>
        <p:sp>
          <p:nvSpPr>
            <p:cNvPr id="734214" name="Text Box 6">
              <a:extLst>
                <a:ext uri="{FF2B5EF4-FFF2-40B4-BE49-F238E27FC236}">
                  <a16:creationId xmlns:a16="http://schemas.microsoft.com/office/drawing/2014/main" id="{45549F08-2B8D-4DBC-A69B-2AD4271A8D20}"/>
                </a:ext>
              </a:extLst>
            </p:cNvPr>
            <p:cNvSpPr txBox="1">
              <a:spLocks noChangeArrowheads="1"/>
            </p:cNvSpPr>
            <p:nvPr/>
          </p:nvSpPr>
          <p:spPr bwMode="auto">
            <a:xfrm>
              <a:off x="4524" y="2553"/>
              <a:ext cx="3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latin typeface="Arial" panose="020B0604020202020204" pitchFamily="34" charset="0"/>
                  <a:ea typeface="宋体" panose="02010600030101010101" pitchFamily="2" charset="-122"/>
                </a:rPr>
                <a:t>x</a:t>
              </a:r>
            </a:p>
          </p:txBody>
        </p:sp>
        <p:sp>
          <p:nvSpPr>
            <p:cNvPr id="734215" name="Line 7">
              <a:extLst>
                <a:ext uri="{FF2B5EF4-FFF2-40B4-BE49-F238E27FC236}">
                  <a16:creationId xmlns:a16="http://schemas.microsoft.com/office/drawing/2014/main" id="{ECBE8516-5478-49D6-9725-D4263789D887}"/>
                </a:ext>
              </a:extLst>
            </p:cNvPr>
            <p:cNvSpPr>
              <a:spLocks noChangeShapeType="1"/>
            </p:cNvSpPr>
            <p:nvPr/>
          </p:nvSpPr>
          <p:spPr bwMode="auto">
            <a:xfrm>
              <a:off x="4156" y="2755"/>
              <a:ext cx="147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4216" name="Text Box 8">
              <a:extLst>
                <a:ext uri="{FF2B5EF4-FFF2-40B4-BE49-F238E27FC236}">
                  <a16:creationId xmlns:a16="http://schemas.microsoft.com/office/drawing/2014/main" id="{ABBD8303-3D19-4218-8778-F657946461B1}"/>
                </a:ext>
              </a:extLst>
            </p:cNvPr>
            <p:cNvSpPr txBox="1">
              <a:spLocks noChangeArrowheads="1"/>
            </p:cNvSpPr>
            <p:nvPr/>
          </p:nvSpPr>
          <p:spPr bwMode="auto">
            <a:xfrm>
              <a:off x="4156" y="2755"/>
              <a:ext cx="150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a:t>              1011 0100</a:t>
              </a:r>
            </a:p>
            <a:p>
              <a:pPr eaLnBrk="1" hangingPunct="1"/>
              <a:r>
                <a:rPr lang="en-US" altLang="zh-CN"/>
                <a:t>     1011 0100</a:t>
              </a:r>
            </a:p>
          </p:txBody>
        </p:sp>
        <p:sp>
          <p:nvSpPr>
            <p:cNvPr id="734217" name="Line 9">
              <a:extLst>
                <a:ext uri="{FF2B5EF4-FFF2-40B4-BE49-F238E27FC236}">
                  <a16:creationId xmlns:a16="http://schemas.microsoft.com/office/drawing/2014/main" id="{47BF6C2A-735F-4954-9292-9731888B8FC2}"/>
                </a:ext>
              </a:extLst>
            </p:cNvPr>
            <p:cNvSpPr>
              <a:spLocks noChangeShapeType="1"/>
            </p:cNvSpPr>
            <p:nvPr/>
          </p:nvSpPr>
          <p:spPr bwMode="auto">
            <a:xfrm>
              <a:off x="4184" y="3124"/>
              <a:ext cx="147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4218" name="Text Box 10">
              <a:extLst>
                <a:ext uri="{FF2B5EF4-FFF2-40B4-BE49-F238E27FC236}">
                  <a16:creationId xmlns:a16="http://schemas.microsoft.com/office/drawing/2014/main" id="{0AE74ABB-04E1-4EC9-9EE4-80E62E786E87}"/>
                </a:ext>
              </a:extLst>
            </p:cNvPr>
            <p:cNvSpPr txBox="1">
              <a:spLocks noChangeArrowheads="1"/>
            </p:cNvSpPr>
            <p:nvPr/>
          </p:nvSpPr>
          <p:spPr bwMode="auto">
            <a:xfrm>
              <a:off x="3986" y="3124"/>
              <a:ext cx="1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t>0000 1011 1111 0100</a:t>
              </a:r>
            </a:p>
          </p:txBody>
        </p:sp>
      </p:grpSp>
      <p:grpSp>
        <p:nvGrpSpPr>
          <p:cNvPr id="734219" name="Group 11">
            <a:extLst>
              <a:ext uri="{FF2B5EF4-FFF2-40B4-BE49-F238E27FC236}">
                <a16:creationId xmlns:a16="http://schemas.microsoft.com/office/drawing/2014/main" id="{3585BBAE-FBDF-48F9-ADFB-379F3338F582}"/>
              </a:ext>
            </a:extLst>
          </p:cNvPr>
          <p:cNvGrpSpPr>
            <a:grpSpLocks/>
          </p:cNvGrpSpPr>
          <p:nvPr/>
        </p:nvGrpSpPr>
        <p:grpSpPr bwMode="auto">
          <a:xfrm>
            <a:off x="7721600" y="4643438"/>
            <a:ext cx="1171575" cy="396875"/>
            <a:chOff x="4893" y="3294"/>
            <a:chExt cx="709" cy="250"/>
          </a:xfrm>
        </p:grpSpPr>
        <p:sp>
          <p:nvSpPr>
            <p:cNvPr id="734220" name="Text Box 12">
              <a:extLst>
                <a:ext uri="{FF2B5EF4-FFF2-40B4-BE49-F238E27FC236}">
                  <a16:creationId xmlns:a16="http://schemas.microsoft.com/office/drawing/2014/main" id="{CCD4FBCA-75E8-46BC-82BF-A8742B647DF9}"/>
                </a:ext>
              </a:extLst>
            </p:cNvPr>
            <p:cNvSpPr txBox="1">
              <a:spLocks noChangeArrowheads="1"/>
            </p:cNvSpPr>
            <p:nvPr/>
          </p:nvSpPr>
          <p:spPr bwMode="auto">
            <a:xfrm>
              <a:off x="4922" y="3294"/>
              <a:ext cx="65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solidFill>
                    <a:srgbClr val="FF3300"/>
                  </a:solidFill>
                </a:rPr>
                <a:t>AL=</a:t>
              </a:r>
              <a:r>
                <a:rPr lang="zh-CN" altLang="en-US" sz="2000">
                  <a:solidFill>
                    <a:srgbClr val="FF3300"/>
                  </a:solidFill>
                </a:rPr>
                <a:t>？</a:t>
              </a:r>
            </a:p>
          </p:txBody>
        </p:sp>
        <p:sp>
          <p:nvSpPr>
            <p:cNvPr id="734221" name="Line 13">
              <a:extLst>
                <a:ext uri="{FF2B5EF4-FFF2-40B4-BE49-F238E27FC236}">
                  <a16:creationId xmlns:a16="http://schemas.microsoft.com/office/drawing/2014/main" id="{D7B407B7-EEA5-4A2F-A5FC-1A3AB591BDDD}"/>
                </a:ext>
              </a:extLst>
            </p:cNvPr>
            <p:cNvSpPr>
              <a:spLocks noChangeShapeType="1"/>
            </p:cNvSpPr>
            <p:nvPr/>
          </p:nvSpPr>
          <p:spPr bwMode="auto">
            <a:xfrm>
              <a:off x="4893" y="3322"/>
              <a:ext cx="709"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34222" name="Group 14">
            <a:extLst>
              <a:ext uri="{FF2B5EF4-FFF2-40B4-BE49-F238E27FC236}">
                <a16:creationId xmlns:a16="http://schemas.microsoft.com/office/drawing/2014/main" id="{62EC02B9-C807-43AA-AB1D-C8B3CCC05D89}"/>
              </a:ext>
            </a:extLst>
          </p:cNvPr>
          <p:cNvGrpSpPr>
            <a:grpSpLocks/>
          </p:cNvGrpSpPr>
          <p:nvPr/>
        </p:nvGrpSpPr>
        <p:grpSpPr bwMode="auto">
          <a:xfrm>
            <a:off x="6416675" y="4651375"/>
            <a:ext cx="1262063" cy="396875"/>
            <a:chOff x="4099" y="3299"/>
            <a:chExt cx="738" cy="250"/>
          </a:xfrm>
        </p:grpSpPr>
        <p:sp>
          <p:nvSpPr>
            <p:cNvPr id="734223" name="Text Box 15">
              <a:extLst>
                <a:ext uri="{FF2B5EF4-FFF2-40B4-BE49-F238E27FC236}">
                  <a16:creationId xmlns:a16="http://schemas.microsoft.com/office/drawing/2014/main" id="{2CA220FB-7B62-4035-B71A-FF8540746315}"/>
                </a:ext>
              </a:extLst>
            </p:cNvPr>
            <p:cNvSpPr txBox="1">
              <a:spLocks noChangeArrowheads="1"/>
            </p:cNvSpPr>
            <p:nvPr/>
          </p:nvSpPr>
          <p:spPr bwMode="auto">
            <a:xfrm>
              <a:off x="4185" y="3299"/>
              <a:ext cx="65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solidFill>
                    <a:srgbClr val="FF3300"/>
                  </a:solidFill>
                </a:rPr>
                <a:t>AH=</a:t>
              </a:r>
              <a:r>
                <a:rPr lang="zh-CN" altLang="en-US" sz="2000">
                  <a:solidFill>
                    <a:srgbClr val="FF3300"/>
                  </a:solidFill>
                </a:rPr>
                <a:t>？</a:t>
              </a:r>
            </a:p>
          </p:txBody>
        </p:sp>
        <p:sp>
          <p:nvSpPr>
            <p:cNvPr id="734224" name="Line 16">
              <a:extLst>
                <a:ext uri="{FF2B5EF4-FFF2-40B4-BE49-F238E27FC236}">
                  <a16:creationId xmlns:a16="http://schemas.microsoft.com/office/drawing/2014/main" id="{665E543D-E96A-4944-8E3D-DE7366CC4584}"/>
                </a:ext>
              </a:extLst>
            </p:cNvPr>
            <p:cNvSpPr>
              <a:spLocks noChangeShapeType="1"/>
            </p:cNvSpPr>
            <p:nvPr/>
          </p:nvSpPr>
          <p:spPr bwMode="auto">
            <a:xfrm>
              <a:off x="4099" y="3322"/>
              <a:ext cx="709"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34225" name="Text Box 17">
            <a:extLst>
              <a:ext uri="{FF2B5EF4-FFF2-40B4-BE49-F238E27FC236}">
                <a16:creationId xmlns:a16="http://schemas.microsoft.com/office/drawing/2014/main" id="{E62EB2A9-11FC-4442-9F11-5E8CB63D84C7}"/>
              </a:ext>
            </a:extLst>
          </p:cNvPr>
          <p:cNvSpPr txBox="1">
            <a:spLocks noChangeArrowheads="1"/>
          </p:cNvSpPr>
          <p:nvPr/>
        </p:nvSpPr>
        <p:spPr bwMode="auto">
          <a:xfrm>
            <a:off x="6416675" y="5229225"/>
            <a:ext cx="256540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1900">
                <a:latin typeface="Arial" panose="020B0604020202020204" pitchFamily="34" charset="0"/>
              </a:rPr>
              <a:t>对于带符号乘，若积只取低</a:t>
            </a:r>
            <a:r>
              <a:rPr lang="en-US" altLang="zh-CN" sz="1900">
                <a:latin typeface="Arial" panose="020B0604020202020204" pitchFamily="34" charset="0"/>
              </a:rPr>
              <a:t>n</a:t>
            </a:r>
            <a:r>
              <a:rPr lang="zh-CN" altLang="en-US" sz="1900">
                <a:latin typeface="Arial" panose="020B0604020202020204" pitchFamily="34" charset="0"/>
              </a:rPr>
              <a:t>位，则和无符号相同；若取</a:t>
            </a:r>
            <a:r>
              <a:rPr lang="en-US" altLang="zh-CN" sz="1900">
                <a:latin typeface="Arial" panose="020B0604020202020204" pitchFamily="34" charset="0"/>
              </a:rPr>
              <a:t>2n</a:t>
            </a:r>
            <a:r>
              <a:rPr lang="zh-CN" altLang="en-US" sz="1900">
                <a:latin typeface="Arial" panose="020B0604020202020204" pitchFamily="34" charset="0"/>
              </a:rPr>
              <a:t>位，则采用</a:t>
            </a:r>
            <a:r>
              <a:rPr lang="zh-CN" altLang="en-US" sz="1900">
                <a:solidFill>
                  <a:srgbClr val="FF3300"/>
                </a:solidFill>
              </a:rPr>
              <a:t>“</a:t>
            </a:r>
            <a:r>
              <a:rPr lang="zh-CN" altLang="en-US" sz="1900">
                <a:solidFill>
                  <a:srgbClr val="FF3300"/>
                </a:solidFill>
                <a:latin typeface="Arial" panose="020B0604020202020204" pitchFamily="34" charset="0"/>
              </a:rPr>
              <a:t>布斯</a:t>
            </a:r>
            <a:r>
              <a:rPr lang="zh-CN" altLang="en-US" sz="1900">
                <a:solidFill>
                  <a:srgbClr val="FF3300"/>
                </a:solidFill>
              </a:rPr>
              <a:t>”</a:t>
            </a:r>
            <a:r>
              <a:rPr lang="zh-CN" altLang="en-US" sz="1900">
                <a:solidFill>
                  <a:srgbClr val="FF3300"/>
                </a:solidFill>
                <a:latin typeface="Arial" panose="020B0604020202020204" pitchFamily="34" charset="0"/>
              </a:rPr>
              <a:t>乘法</a:t>
            </a:r>
          </a:p>
        </p:txBody>
      </p:sp>
      <p:sp>
        <p:nvSpPr>
          <p:cNvPr id="734226" name="Text Box 18">
            <a:extLst>
              <a:ext uri="{FF2B5EF4-FFF2-40B4-BE49-F238E27FC236}">
                <a16:creationId xmlns:a16="http://schemas.microsoft.com/office/drawing/2014/main" id="{2FF4FB19-90FF-4DF5-B784-0A8353610EF8}"/>
              </a:ext>
            </a:extLst>
          </p:cNvPr>
          <p:cNvSpPr txBox="1">
            <a:spLocks noChangeArrowheads="1"/>
          </p:cNvSpPr>
          <p:nvPr/>
        </p:nvSpPr>
        <p:spPr bwMode="auto">
          <a:xfrm>
            <a:off x="7542213" y="2798763"/>
            <a:ext cx="1376362"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latin typeface="微软雅黑" panose="020B0503020204020204" pitchFamily="34" charset="-122"/>
                <a:ea typeface="微软雅黑" panose="020B0503020204020204" pitchFamily="34" charset="-122"/>
              </a:rPr>
              <a:t>无符号乘：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34211">
                                            <p:txEl>
                                              <p:pRg st="2" end="2"/>
                                            </p:txEl>
                                          </p:spTgt>
                                        </p:tgtEl>
                                        <p:attrNameLst>
                                          <p:attrName>style.visibility</p:attrName>
                                        </p:attrNameLst>
                                      </p:cBhvr>
                                      <p:to>
                                        <p:strVal val="visible"/>
                                      </p:to>
                                    </p:set>
                                    <p:animEffect transition="in" filter="blinds(horizontal)">
                                      <p:cBhvr>
                                        <p:cTn id="7" dur="500"/>
                                        <p:tgtEl>
                                          <p:spTgt spid="73421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34211">
                                            <p:txEl>
                                              <p:pRg st="3" end="3"/>
                                            </p:txEl>
                                          </p:spTgt>
                                        </p:tgtEl>
                                        <p:attrNameLst>
                                          <p:attrName>style.visibility</p:attrName>
                                        </p:attrNameLst>
                                      </p:cBhvr>
                                      <p:to>
                                        <p:strVal val="visible"/>
                                      </p:to>
                                    </p:set>
                                    <p:animEffect transition="in" filter="blinds(horizontal)">
                                      <p:cBhvr>
                                        <p:cTn id="12" dur="500"/>
                                        <p:tgtEl>
                                          <p:spTgt spid="73421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34226"/>
                                        </p:tgtEl>
                                        <p:attrNameLst>
                                          <p:attrName>style.visibility</p:attrName>
                                        </p:attrNameLst>
                                      </p:cBhvr>
                                      <p:to>
                                        <p:strVal val="visible"/>
                                      </p:to>
                                    </p:set>
                                    <p:animEffect transition="in" filter="blinds(horizontal)">
                                      <p:cBhvr>
                                        <p:cTn id="17" dur="500"/>
                                        <p:tgtEl>
                                          <p:spTgt spid="7342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34212"/>
                                        </p:tgtEl>
                                        <p:attrNameLst>
                                          <p:attrName>style.visibility</p:attrName>
                                        </p:attrNameLst>
                                      </p:cBhvr>
                                      <p:to>
                                        <p:strVal val="visible"/>
                                      </p:to>
                                    </p:set>
                                    <p:animEffect transition="in" filter="blinds(horizontal)">
                                      <p:cBhvr>
                                        <p:cTn id="22" dur="500"/>
                                        <p:tgtEl>
                                          <p:spTgt spid="7342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34219"/>
                                        </p:tgtEl>
                                        <p:attrNameLst>
                                          <p:attrName>style.visibility</p:attrName>
                                        </p:attrNameLst>
                                      </p:cBhvr>
                                      <p:to>
                                        <p:strVal val="visible"/>
                                      </p:to>
                                    </p:set>
                                    <p:animEffect transition="in" filter="blinds(horizontal)">
                                      <p:cBhvr>
                                        <p:cTn id="27" dur="500"/>
                                        <p:tgtEl>
                                          <p:spTgt spid="7342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34222"/>
                                        </p:tgtEl>
                                        <p:attrNameLst>
                                          <p:attrName>style.visibility</p:attrName>
                                        </p:attrNameLst>
                                      </p:cBhvr>
                                      <p:to>
                                        <p:strVal val="visible"/>
                                      </p:to>
                                    </p:set>
                                    <p:animEffect transition="in" filter="blinds(horizontal)">
                                      <p:cBhvr>
                                        <p:cTn id="32" dur="500"/>
                                        <p:tgtEl>
                                          <p:spTgt spid="73422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34211">
                                            <p:txEl>
                                              <p:pRg st="4" end="4"/>
                                            </p:txEl>
                                          </p:spTgt>
                                        </p:tgtEl>
                                        <p:attrNameLst>
                                          <p:attrName>style.visibility</p:attrName>
                                        </p:attrNameLst>
                                      </p:cBhvr>
                                      <p:to>
                                        <p:strVal val="visible"/>
                                      </p:to>
                                    </p:set>
                                    <p:animEffect transition="in" filter="blinds(horizontal)">
                                      <p:cBhvr>
                                        <p:cTn id="37" dur="500"/>
                                        <p:tgtEl>
                                          <p:spTgt spid="734211">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34211">
                                            <p:txEl>
                                              <p:pRg st="6" end="6"/>
                                            </p:txEl>
                                          </p:spTgt>
                                        </p:tgtEl>
                                        <p:attrNameLst>
                                          <p:attrName>style.visibility</p:attrName>
                                        </p:attrNameLst>
                                      </p:cBhvr>
                                      <p:to>
                                        <p:strVal val="visible"/>
                                      </p:to>
                                    </p:set>
                                    <p:animEffect transition="in" filter="blinds(horizontal)">
                                      <p:cBhvr>
                                        <p:cTn id="42" dur="500"/>
                                        <p:tgtEl>
                                          <p:spTgt spid="734211">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34211">
                                            <p:txEl>
                                              <p:pRg st="7" end="7"/>
                                            </p:txEl>
                                          </p:spTgt>
                                        </p:tgtEl>
                                        <p:attrNameLst>
                                          <p:attrName>style.visibility</p:attrName>
                                        </p:attrNameLst>
                                      </p:cBhvr>
                                      <p:to>
                                        <p:strVal val="visible"/>
                                      </p:to>
                                    </p:set>
                                    <p:animEffect transition="in" filter="blinds(horizontal)">
                                      <p:cBhvr>
                                        <p:cTn id="47" dur="500"/>
                                        <p:tgtEl>
                                          <p:spTgt spid="734211">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734211">
                                            <p:txEl>
                                              <p:pRg st="8" end="8"/>
                                            </p:txEl>
                                          </p:spTgt>
                                        </p:tgtEl>
                                        <p:attrNameLst>
                                          <p:attrName>style.visibility</p:attrName>
                                        </p:attrNameLst>
                                      </p:cBhvr>
                                      <p:to>
                                        <p:strVal val="visible"/>
                                      </p:to>
                                    </p:set>
                                    <p:animEffect transition="in" filter="blinds(horizontal)">
                                      <p:cBhvr>
                                        <p:cTn id="52" dur="500"/>
                                        <p:tgtEl>
                                          <p:spTgt spid="734211">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734211">
                                            <p:txEl>
                                              <p:pRg st="9" end="9"/>
                                            </p:txEl>
                                          </p:spTgt>
                                        </p:tgtEl>
                                        <p:attrNameLst>
                                          <p:attrName>style.visibility</p:attrName>
                                        </p:attrNameLst>
                                      </p:cBhvr>
                                      <p:to>
                                        <p:strVal val="visible"/>
                                      </p:to>
                                    </p:set>
                                    <p:animEffect transition="in" filter="blinds(horizontal)">
                                      <p:cBhvr>
                                        <p:cTn id="57" dur="500"/>
                                        <p:tgtEl>
                                          <p:spTgt spid="734211">
                                            <p:txEl>
                                              <p:pRg st="9" end="9"/>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734211">
                                            <p:txEl>
                                              <p:pRg st="10" end="10"/>
                                            </p:txEl>
                                          </p:spTgt>
                                        </p:tgtEl>
                                        <p:attrNameLst>
                                          <p:attrName>style.visibility</p:attrName>
                                        </p:attrNameLst>
                                      </p:cBhvr>
                                      <p:to>
                                        <p:strVal val="visible"/>
                                      </p:to>
                                    </p:set>
                                    <p:animEffect transition="in" filter="blinds(horizontal)">
                                      <p:cBhvr>
                                        <p:cTn id="62" dur="500"/>
                                        <p:tgtEl>
                                          <p:spTgt spid="734211">
                                            <p:txEl>
                                              <p:pRg st="10" end="1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34225"/>
                                        </p:tgtEl>
                                        <p:attrNameLst>
                                          <p:attrName>style.visibility</p:attrName>
                                        </p:attrNameLst>
                                      </p:cBhvr>
                                      <p:to>
                                        <p:strVal val="visible"/>
                                      </p:to>
                                    </p:set>
                                    <p:animEffect transition="in" filter="blinds(horizontal)">
                                      <p:cBhvr>
                                        <p:cTn id="67" dur="500"/>
                                        <p:tgtEl>
                                          <p:spTgt spid="734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225" grpId="0"/>
      <p:bldP spid="73422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a:extLst>
              <a:ext uri="{FF2B5EF4-FFF2-40B4-BE49-F238E27FC236}">
                <a16:creationId xmlns:a16="http://schemas.microsoft.com/office/drawing/2014/main" id="{4E09A799-EFE5-429A-84A0-9DB36CA6679B}"/>
              </a:ext>
            </a:extLst>
          </p:cNvPr>
          <p:cNvSpPr>
            <a:spLocks noGrp="1" noChangeArrowheads="1"/>
          </p:cNvSpPr>
          <p:nvPr>
            <p:ph type="title"/>
          </p:nvPr>
        </p:nvSpPr>
        <p:spPr/>
        <p:txBody>
          <a:bodyPr/>
          <a:lstStyle/>
          <a:p>
            <a:r>
              <a:rPr lang="zh-CN" altLang="en-US" sz="3600"/>
              <a:t>定点乘法指令举例</a:t>
            </a:r>
            <a:endParaRPr lang="zh-CN" altLang="en-US" sz="3600">
              <a:solidFill>
                <a:srgbClr val="3333CC"/>
              </a:solidFill>
              <a:latin typeface="微软雅黑" panose="020B0503020204020204" pitchFamily="34" charset="-122"/>
              <a:ea typeface="微软雅黑" panose="020B0503020204020204" pitchFamily="34" charset="-122"/>
            </a:endParaRPr>
          </a:p>
        </p:txBody>
      </p:sp>
      <p:sp>
        <p:nvSpPr>
          <p:cNvPr id="735235" name="Rectangle 3">
            <a:extLst>
              <a:ext uri="{FF2B5EF4-FFF2-40B4-BE49-F238E27FC236}">
                <a16:creationId xmlns:a16="http://schemas.microsoft.com/office/drawing/2014/main" id="{C31E9511-5A74-4251-AC47-A76D9968EB30}"/>
              </a:ext>
            </a:extLst>
          </p:cNvPr>
          <p:cNvSpPr>
            <a:spLocks noGrp="1" noChangeArrowheads="1"/>
          </p:cNvSpPr>
          <p:nvPr>
            <p:ph type="body" idx="1"/>
          </p:nvPr>
        </p:nvSpPr>
        <p:spPr/>
        <p:txBody>
          <a:bodyPr/>
          <a:lstStyle/>
          <a:p>
            <a:r>
              <a:rPr lang="zh-CN" altLang="en-US">
                <a:ea typeface="微软雅黑" panose="020B0503020204020204" pitchFamily="34" charset="-122"/>
              </a:rPr>
              <a:t>布斯乘法：</a:t>
            </a:r>
          </a:p>
        </p:txBody>
      </p:sp>
      <p:grpSp>
        <p:nvGrpSpPr>
          <p:cNvPr id="735236" name="Group 4">
            <a:extLst>
              <a:ext uri="{FF2B5EF4-FFF2-40B4-BE49-F238E27FC236}">
                <a16:creationId xmlns:a16="http://schemas.microsoft.com/office/drawing/2014/main" id="{542652F6-8D81-4468-A919-C3C3C876A26A}"/>
              </a:ext>
            </a:extLst>
          </p:cNvPr>
          <p:cNvGrpSpPr>
            <a:grpSpLocks/>
          </p:cNvGrpSpPr>
          <p:nvPr/>
        </p:nvGrpSpPr>
        <p:grpSpPr bwMode="auto">
          <a:xfrm>
            <a:off x="1962150" y="2124075"/>
            <a:ext cx="6616700" cy="2746375"/>
            <a:chOff x="1236" y="1338"/>
            <a:chExt cx="4168" cy="1557"/>
          </a:xfrm>
        </p:grpSpPr>
        <p:sp>
          <p:nvSpPr>
            <p:cNvPr id="735237" name="Text Box 5">
              <a:extLst>
                <a:ext uri="{FF2B5EF4-FFF2-40B4-BE49-F238E27FC236}">
                  <a16:creationId xmlns:a16="http://schemas.microsoft.com/office/drawing/2014/main" id="{28FAFD8E-BCA3-44D6-9316-2D23D1B69571}"/>
                </a:ext>
              </a:extLst>
            </p:cNvPr>
            <p:cNvSpPr txBox="1">
              <a:spLocks noChangeArrowheads="1"/>
            </p:cNvSpPr>
            <p:nvPr/>
          </p:nvSpPr>
          <p:spPr bwMode="auto">
            <a:xfrm>
              <a:off x="2370" y="1338"/>
              <a:ext cx="3034"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a:t>1 0 1 1  0 1 0 0</a:t>
              </a:r>
            </a:p>
            <a:p>
              <a:pPr eaLnBrk="1" hangingPunct="1"/>
              <a:r>
                <a:rPr lang="en-US" altLang="zh-CN"/>
                <a:t>0 0 1-1 0 0 1-1     0001 0001 0</a:t>
              </a:r>
            </a:p>
          </p:txBody>
        </p:sp>
        <p:sp>
          <p:nvSpPr>
            <p:cNvPr id="735238" name="Text Box 6">
              <a:extLst>
                <a:ext uri="{FF2B5EF4-FFF2-40B4-BE49-F238E27FC236}">
                  <a16:creationId xmlns:a16="http://schemas.microsoft.com/office/drawing/2014/main" id="{50338948-0B9D-4D00-A733-5FDB7CC20437}"/>
                </a:ext>
              </a:extLst>
            </p:cNvPr>
            <p:cNvSpPr txBox="1">
              <a:spLocks noChangeArrowheads="1"/>
            </p:cNvSpPr>
            <p:nvPr/>
          </p:nvSpPr>
          <p:spPr bwMode="auto">
            <a:xfrm>
              <a:off x="2144" y="1508"/>
              <a:ext cx="312"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latin typeface="Arial" panose="020B0604020202020204" pitchFamily="34" charset="0"/>
                  <a:ea typeface="宋体" panose="02010600030101010101" pitchFamily="2" charset="-122"/>
                </a:rPr>
                <a:t>x</a:t>
              </a:r>
            </a:p>
          </p:txBody>
        </p:sp>
        <p:sp>
          <p:nvSpPr>
            <p:cNvPr id="735239" name="Line 7">
              <a:extLst>
                <a:ext uri="{FF2B5EF4-FFF2-40B4-BE49-F238E27FC236}">
                  <a16:creationId xmlns:a16="http://schemas.microsoft.com/office/drawing/2014/main" id="{92348B6A-AF8C-4C45-B70D-C3FE6339C6E5}"/>
                </a:ext>
              </a:extLst>
            </p:cNvPr>
            <p:cNvSpPr>
              <a:spLocks noChangeShapeType="1"/>
            </p:cNvSpPr>
            <p:nvPr/>
          </p:nvSpPr>
          <p:spPr bwMode="auto">
            <a:xfrm>
              <a:off x="1293" y="1706"/>
              <a:ext cx="22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5240" name="Text Box 8">
              <a:extLst>
                <a:ext uri="{FF2B5EF4-FFF2-40B4-BE49-F238E27FC236}">
                  <a16:creationId xmlns:a16="http://schemas.microsoft.com/office/drawing/2014/main" id="{D359D2FB-4393-4D38-A8A5-2E757C930EE5}"/>
                </a:ext>
              </a:extLst>
            </p:cNvPr>
            <p:cNvSpPr txBox="1">
              <a:spLocks noChangeArrowheads="1"/>
            </p:cNvSpPr>
            <p:nvPr/>
          </p:nvSpPr>
          <p:spPr bwMode="auto">
            <a:xfrm>
              <a:off x="1236" y="1706"/>
              <a:ext cx="2410" cy="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a:t>   0 0 0 0 0 0 0 0 </a:t>
              </a:r>
              <a:r>
                <a:rPr lang="en-US" altLang="zh-CN">
                  <a:solidFill>
                    <a:srgbClr val="FF3300"/>
                  </a:solidFill>
                </a:rPr>
                <a:t>0 1 0 0 1 1 0 0</a:t>
              </a:r>
            </a:p>
            <a:p>
              <a:pPr eaLnBrk="1" hangingPunct="1"/>
              <a:r>
                <a:rPr lang="en-US" altLang="zh-CN"/>
                <a:t>   1 1 1 1 1 1 1 </a:t>
              </a:r>
              <a:r>
                <a:rPr lang="en-US" altLang="zh-CN">
                  <a:solidFill>
                    <a:srgbClr val="FF3300"/>
                  </a:solidFill>
                </a:rPr>
                <a:t>1 0 1 1 0 1 0 0</a:t>
              </a:r>
            </a:p>
            <a:p>
              <a:pPr eaLnBrk="1" hangingPunct="1"/>
              <a:r>
                <a:rPr lang="en-US" altLang="zh-CN"/>
                <a:t>   0 0 0 0 </a:t>
              </a:r>
              <a:r>
                <a:rPr lang="en-US" altLang="zh-CN">
                  <a:solidFill>
                    <a:srgbClr val="FF3300"/>
                  </a:solidFill>
                </a:rPr>
                <a:t>0 1 0 0 1 1 0 0</a:t>
              </a:r>
            </a:p>
            <a:p>
              <a:pPr eaLnBrk="1" hangingPunct="1"/>
              <a:r>
                <a:rPr lang="en-US" altLang="zh-CN"/>
                <a:t>   1 1 1 </a:t>
              </a:r>
              <a:r>
                <a:rPr lang="en-US" altLang="zh-CN">
                  <a:solidFill>
                    <a:srgbClr val="FF3300"/>
                  </a:solidFill>
                </a:rPr>
                <a:t>1 0 1 1 0 1 0 0</a:t>
              </a:r>
            </a:p>
          </p:txBody>
        </p:sp>
        <p:sp>
          <p:nvSpPr>
            <p:cNvPr id="735241" name="Line 9">
              <a:extLst>
                <a:ext uri="{FF2B5EF4-FFF2-40B4-BE49-F238E27FC236}">
                  <a16:creationId xmlns:a16="http://schemas.microsoft.com/office/drawing/2014/main" id="{4789D006-F2F7-4EE9-9ED3-2D521890B37E}"/>
                </a:ext>
              </a:extLst>
            </p:cNvPr>
            <p:cNvSpPr>
              <a:spLocks noChangeShapeType="1"/>
            </p:cNvSpPr>
            <p:nvPr/>
          </p:nvSpPr>
          <p:spPr bwMode="auto">
            <a:xfrm>
              <a:off x="1321" y="2444"/>
              <a:ext cx="2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5242" name="Text Box 10">
              <a:extLst>
                <a:ext uri="{FF2B5EF4-FFF2-40B4-BE49-F238E27FC236}">
                  <a16:creationId xmlns:a16="http://schemas.microsoft.com/office/drawing/2014/main" id="{23214C8E-2272-4961-AE7B-68555C1F78D0}"/>
                </a:ext>
              </a:extLst>
            </p:cNvPr>
            <p:cNvSpPr txBox="1">
              <a:spLocks noChangeArrowheads="1"/>
            </p:cNvSpPr>
            <p:nvPr/>
          </p:nvSpPr>
          <p:spPr bwMode="auto">
            <a:xfrm>
              <a:off x="1350" y="2472"/>
              <a:ext cx="2239"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t>1 1 1 1 1 0 1 0 1 1 1 1 0 1 0 0</a:t>
              </a:r>
            </a:p>
          </p:txBody>
        </p:sp>
        <p:grpSp>
          <p:nvGrpSpPr>
            <p:cNvPr id="735243" name="Group 11">
              <a:extLst>
                <a:ext uri="{FF2B5EF4-FFF2-40B4-BE49-F238E27FC236}">
                  <a16:creationId xmlns:a16="http://schemas.microsoft.com/office/drawing/2014/main" id="{C5D08182-3772-42F6-B57F-9BE0581BB9ED}"/>
                </a:ext>
              </a:extLst>
            </p:cNvPr>
            <p:cNvGrpSpPr>
              <a:grpSpLocks/>
            </p:cNvGrpSpPr>
            <p:nvPr/>
          </p:nvGrpSpPr>
          <p:grpSpPr bwMode="auto">
            <a:xfrm>
              <a:off x="2484" y="2670"/>
              <a:ext cx="1020" cy="225"/>
              <a:chOff x="4893" y="3294"/>
              <a:chExt cx="709" cy="225"/>
            </a:xfrm>
          </p:grpSpPr>
          <p:sp>
            <p:nvSpPr>
              <p:cNvPr id="735244" name="Text Box 12">
                <a:extLst>
                  <a:ext uri="{FF2B5EF4-FFF2-40B4-BE49-F238E27FC236}">
                    <a16:creationId xmlns:a16="http://schemas.microsoft.com/office/drawing/2014/main" id="{3650F8E2-310F-4A7E-BF19-3B3B7CBF9418}"/>
                  </a:ext>
                </a:extLst>
              </p:cNvPr>
              <p:cNvSpPr txBox="1">
                <a:spLocks noChangeArrowheads="1"/>
              </p:cNvSpPr>
              <p:nvPr/>
            </p:nvSpPr>
            <p:spPr bwMode="auto">
              <a:xfrm>
                <a:off x="4922" y="3294"/>
                <a:ext cx="652"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solidFill>
                      <a:srgbClr val="FF3300"/>
                    </a:solidFill>
                  </a:rPr>
                  <a:t>AL=</a:t>
                </a:r>
                <a:r>
                  <a:rPr lang="zh-CN" altLang="en-US" sz="2000">
                    <a:solidFill>
                      <a:srgbClr val="FF3300"/>
                    </a:solidFill>
                  </a:rPr>
                  <a:t>？</a:t>
                </a:r>
              </a:p>
            </p:txBody>
          </p:sp>
          <p:sp>
            <p:nvSpPr>
              <p:cNvPr id="735245" name="Line 13">
                <a:extLst>
                  <a:ext uri="{FF2B5EF4-FFF2-40B4-BE49-F238E27FC236}">
                    <a16:creationId xmlns:a16="http://schemas.microsoft.com/office/drawing/2014/main" id="{10C7985A-8BFE-46BA-800A-F676EA90EACA}"/>
                  </a:ext>
                </a:extLst>
              </p:cNvPr>
              <p:cNvSpPr>
                <a:spLocks noChangeShapeType="1"/>
              </p:cNvSpPr>
              <p:nvPr/>
            </p:nvSpPr>
            <p:spPr bwMode="auto">
              <a:xfrm>
                <a:off x="4893" y="3322"/>
                <a:ext cx="709"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35246" name="Group 14">
              <a:extLst>
                <a:ext uri="{FF2B5EF4-FFF2-40B4-BE49-F238E27FC236}">
                  <a16:creationId xmlns:a16="http://schemas.microsoft.com/office/drawing/2014/main" id="{42B5F6B7-4008-45E5-BD41-063F87CA0E38}"/>
                </a:ext>
              </a:extLst>
            </p:cNvPr>
            <p:cNvGrpSpPr>
              <a:grpSpLocks/>
            </p:cNvGrpSpPr>
            <p:nvPr/>
          </p:nvGrpSpPr>
          <p:grpSpPr bwMode="auto">
            <a:xfrm>
              <a:off x="1407" y="2670"/>
              <a:ext cx="1020" cy="225"/>
              <a:chOff x="4099" y="3299"/>
              <a:chExt cx="738" cy="225"/>
            </a:xfrm>
          </p:grpSpPr>
          <p:sp>
            <p:nvSpPr>
              <p:cNvPr id="735247" name="Text Box 15">
                <a:extLst>
                  <a:ext uri="{FF2B5EF4-FFF2-40B4-BE49-F238E27FC236}">
                    <a16:creationId xmlns:a16="http://schemas.microsoft.com/office/drawing/2014/main" id="{53BAC3A4-BEE1-48BC-8C9A-D620AFFA213B}"/>
                  </a:ext>
                </a:extLst>
              </p:cNvPr>
              <p:cNvSpPr txBox="1">
                <a:spLocks noChangeArrowheads="1"/>
              </p:cNvSpPr>
              <p:nvPr/>
            </p:nvSpPr>
            <p:spPr bwMode="auto">
              <a:xfrm>
                <a:off x="4185" y="3299"/>
                <a:ext cx="652"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solidFill>
                      <a:srgbClr val="FF3300"/>
                    </a:solidFill>
                  </a:rPr>
                  <a:t>AH=</a:t>
                </a:r>
                <a:r>
                  <a:rPr lang="zh-CN" altLang="en-US" sz="2000">
                    <a:solidFill>
                      <a:srgbClr val="FF3300"/>
                    </a:solidFill>
                  </a:rPr>
                  <a:t>？</a:t>
                </a:r>
              </a:p>
            </p:txBody>
          </p:sp>
          <p:sp>
            <p:nvSpPr>
              <p:cNvPr id="735248" name="Line 16">
                <a:extLst>
                  <a:ext uri="{FF2B5EF4-FFF2-40B4-BE49-F238E27FC236}">
                    <a16:creationId xmlns:a16="http://schemas.microsoft.com/office/drawing/2014/main" id="{C7F98BD5-F27F-44D1-865C-E53975AA411C}"/>
                  </a:ext>
                </a:extLst>
              </p:cNvPr>
              <p:cNvSpPr>
                <a:spLocks noChangeShapeType="1"/>
              </p:cNvSpPr>
              <p:nvPr/>
            </p:nvSpPr>
            <p:spPr bwMode="auto">
              <a:xfrm>
                <a:off x="4099" y="3322"/>
                <a:ext cx="709"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735249" name="Rectangle 17">
            <a:extLst>
              <a:ext uri="{FF2B5EF4-FFF2-40B4-BE49-F238E27FC236}">
                <a16:creationId xmlns:a16="http://schemas.microsoft.com/office/drawing/2014/main" id="{ABCEFC73-28DE-4E8E-AE8C-E3AF31CE9BF0}"/>
              </a:ext>
            </a:extLst>
          </p:cNvPr>
          <p:cNvSpPr>
            <a:spLocks noChangeArrowheads="1"/>
          </p:cNvSpPr>
          <p:nvPr/>
        </p:nvSpPr>
        <p:spPr bwMode="auto">
          <a:xfrm>
            <a:off x="1873250" y="5064125"/>
            <a:ext cx="5729288"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pt-BR" altLang="zh-CN" sz="2400">
                <a:solidFill>
                  <a:srgbClr val="3333CC"/>
                </a:solidFill>
                <a:latin typeface="微软雅黑" panose="020B0503020204020204" pitchFamily="34" charset="-122"/>
                <a:ea typeface="微软雅黑" panose="020B0503020204020204" pitchFamily="34" charset="-122"/>
              </a:rPr>
              <a:t>R[ax]=FAF4H, </a:t>
            </a:r>
            <a:r>
              <a:rPr lang="zh-CN" altLang="pt-BR" sz="2400">
                <a:solidFill>
                  <a:srgbClr val="3333CC"/>
                </a:solidFill>
                <a:latin typeface="微软雅黑" panose="020B0503020204020204" pitchFamily="34" charset="-122"/>
                <a:ea typeface="微软雅黑" panose="020B0503020204020204" pitchFamily="34" charset="-122"/>
              </a:rPr>
              <a:t>真值为</a:t>
            </a:r>
            <a:r>
              <a:rPr lang="pt-BR" altLang="zh-CN" sz="2400">
                <a:solidFill>
                  <a:srgbClr val="3333CC"/>
                </a:solidFill>
                <a:latin typeface="微软雅黑" panose="020B0503020204020204" pitchFamily="34" charset="-122"/>
                <a:ea typeface="微软雅黑" panose="020B0503020204020204" pitchFamily="34" charset="-122"/>
              </a:rPr>
              <a:t>-1292=-76 × 17</a:t>
            </a:r>
            <a:endParaRPr lang="zh-CN" altLang="en-US" sz="2400">
              <a:solidFill>
                <a:srgbClr val="3333CC"/>
              </a:solidFill>
              <a:latin typeface="微软雅黑" panose="020B0503020204020204" pitchFamily="34" charset="-122"/>
              <a:ea typeface="微软雅黑" panose="020B0503020204020204" pitchFamily="34" charset="-122"/>
            </a:endParaRPr>
          </a:p>
        </p:txBody>
      </p:sp>
      <p:sp>
        <p:nvSpPr>
          <p:cNvPr id="735250" name="Rectangle 18">
            <a:extLst>
              <a:ext uri="{FF2B5EF4-FFF2-40B4-BE49-F238E27FC236}">
                <a16:creationId xmlns:a16="http://schemas.microsoft.com/office/drawing/2014/main" id="{FAF634DC-4C67-47CE-9693-B457F94C2F3B}"/>
              </a:ext>
            </a:extLst>
          </p:cNvPr>
          <p:cNvSpPr>
            <a:spLocks noChangeArrowheads="1"/>
          </p:cNvSpPr>
          <p:nvPr/>
        </p:nvSpPr>
        <p:spPr bwMode="auto">
          <a:xfrm>
            <a:off x="2276475" y="1493838"/>
            <a:ext cx="290512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solidFill>
                  <a:srgbClr val="FF3300"/>
                </a:solidFill>
                <a:latin typeface="微软雅黑" panose="020B0503020204020204" pitchFamily="34" charset="-122"/>
                <a:ea typeface="微软雅黑" panose="020B0503020204020204" pitchFamily="34" charset="-122"/>
              </a:rPr>
              <a:t>R[ax]=B4H </a:t>
            </a:r>
            <a:r>
              <a:rPr lang="pt-BR" altLang="zh-CN" sz="2400">
                <a:solidFill>
                  <a:srgbClr val="FF3300"/>
                </a:solidFill>
                <a:latin typeface="微软雅黑" panose="020B0503020204020204" pitchFamily="34" charset="-122"/>
                <a:ea typeface="微软雅黑" panose="020B0503020204020204" pitchFamily="34" charset="-122"/>
              </a:rPr>
              <a:t>×</a:t>
            </a:r>
            <a:r>
              <a:rPr lang="en-US" altLang="zh-CN" sz="2400">
                <a:solidFill>
                  <a:srgbClr val="FF3300"/>
                </a:solidFill>
                <a:latin typeface="微软雅黑" panose="020B0503020204020204" pitchFamily="34" charset="-122"/>
                <a:ea typeface="微软雅黑" panose="020B0503020204020204" pitchFamily="34" charset="-122"/>
              </a:rPr>
              <a:t> 11H</a:t>
            </a:r>
            <a:endParaRPr lang="zh-CN" altLang="en-US" sz="2400">
              <a:solidFill>
                <a:srgbClr val="FF3300"/>
              </a:solidFill>
              <a:latin typeface="微软雅黑" panose="020B0503020204020204" pitchFamily="34" charset="-122"/>
              <a:ea typeface="微软雅黑" panose="020B0503020204020204" pitchFamily="34" charset="-122"/>
            </a:endParaRPr>
          </a:p>
        </p:txBody>
      </p:sp>
      <p:sp>
        <p:nvSpPr>
          <p:cNvPr id="735251" name="Rectangle 19">
            <a:extLst>
              <a:ext uri="{FF2B5EF4-FFF2-40B4-BE49-F238E27FC236}">
                <a16:creationId xmlns:a16="http://schemas.microsoft.com/office/drawing/2014/main" id="{C3ED4B38-356C-40F2-8705-82A08FB89C7E}"/>
              </a:ext>
            </a:extLst>
          </p:cNvPr>
          <p:cNvSpPr>
            <a:spLocks noChangeArrowheads="1"/>
          </p:cNvSpPr>
          <p:nvPr/>
        </p:nvSpPr>
        <p:spPr bwMode="auto">
          <a:xfrm>
            <a:off x="2951163" y="954088"/>
            <a:ext cx="23431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solidFill>
                  <a:srgbClr val="3333CC"/>
                </a:solidFill>
                <a:latin typeface="微软雅黑" panose="020B0503020204020204" pitchFamily="34" charset="-122"/>
                <a:ea typeface="微软雅黑" panose="020B0503020204020204" pitchFamily="34" charset="-122"/>
              </a:rPr>
              <a:t>“</a:t>
            </a:r>
            <a:r>
              <a:rPr lang="en-US" altLang="zh-CN" sz="2400">
                <a:solidFill>
                  <a:srgbClr val="3333CC"/>
                </a:solidFill>
                <a:latin typeface="微软雅黑" panose="020B0503020204020204" pitchFamily="34" charset="-122"/>
                <a:ea typeface="微软雅黑" panose="020B0503020204020204" pitchFamily="34" charset="-122"/>
              </a:rPr>
              <a:t>imulb %bl”</a:t>
            </a:r>
            <a:endParaRPr lang="zh-CN" altLang="en-US" sz="2400">
              <a:solidFill>
                <a:srgbClr val="3333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5249"/>
                                        </p:tgtEl>
                                        <p:attrNameLst>
                                          <p:attrName>style.visibility</p:attrName>
                                        </p:attrNameLst>
                                      </p:cBhvr>
                                      <p:to>
                                        <p:strVal val="visible"/>
                                      </p:to>
                                    </p:set>
                                    <p:animEffect transition="in" filter="blinds(horizontal)">
                                      <p:cBhvr>
                                        <p:cTn id="7" dur="500"/>
                                        <p:tgtEl>
                                          <p:spTgt spid="735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524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a:extLst>
              <a:ext uri="{FF2B5EF4-FFF2-40B4-BE49-F238E27FC236}">
                <a16:creationId xmlns:a16="http://schemas.microsoft.com/office/drawing/2014/main" id="{D6430DBE-635D-438F-B478-3011BDB14D8A}"/>
              </a:ext>
            </a:extLst>
          </p:cNvPr>
          <p:cNvSpPr>
            <a:spLocks noGrp="1" noChangeArrowheads="1"/>
          </p:cNvSpPr>
          <p:nvPr>
            <p:ph type="title"/>
          </p:nvPr>
        </p:nvSpPr>
        <p:spPr>
          <a:xfrm>
            <a:off x="457200" y="98425"/>
            <a:ext cx="8229600" cy="561975"/>
          </a:xfrm>
        </p:spPr>
        <p:txBody>
          <a:bodyPr/>
          <a:lstStyle/>
          <a:p>
            <a:r>
              <a:rPr lang="zh-CN" altLang="en-US" sz="3600"/>
              <a:t>定点乘法指令举例</a:t>
            </a:r>
          </a:p>
        </p:txBody>
      </p:sp>
      <p:sp>
        <p:nvSpPr>
          <p:cNvPr id="736259" name="Rectangle 3">
            <a:extLst>
              <a:ext uri="{FF2B5EF4-FFF2-40B4-BE49-F238E27FC236}">
                <a16:creationId xmlns:a16="http://schemas.microsoft.com/office/drawing/2014/main" id="{46F024D6-D7FE-4D27-AEAC-4C65399ADBA7}"/>
              </a:ext>
            </a:extLst>
          </p:cNvPr>
          <p:cNvSpPr>
            <a:spLocks noGrp="1" noChangeArrowheads="1"/>
          </p:cNvSpPr>
          <p:nvPr>
            <p:ph type="body" idx="1"/>
          </p:nvPr>
        </p:nvSpPr>
        <p:spPr>
          <a:xfrm>
            <a:off x="71438" y="971550"/>
            <a:ext cx="9028112" cy="5607050"/>
          </a:xfrm>
        </p:spPr>
        <p:txBody>
          <a:bodyPr/>
          <a:lstStyle/>
          <a:p>
            <a:pPr>
              <a:lnSpc>
                <a:spcPct val="125000"/>
              </a:lnSpc>
              <a:spcBef>
                <a:spcPct val="25000"/>
              </a:spcBef>
            </a:pPr>
            <a:r>
              <a:rPr lang="zh-CN" altLang="en-US" sz="2000">
                <a:latin typeface="微软雅黑" panose="020B0503020204020204" pitchFamily="34" charset="-122"/>
                <a:ea typeface="微软雅黑" panose="020B0503020204020204" pitchFamily="34" charset="-122"/>
              </a:rPr>
              <a:t>假设</a:t>
            </a:r>
            <a:r>
              <a:rPr lang="en-US" altLang="zh-CN" sz="2000">
                <a:latin typeface="微软雅黑" panose="020B0503020204020204" pitchFamily="34" charset="-122"/>
                <a:ea typeface="微软雅黑" panose="020B0503020204020204" pitchFamily="34" charset="-122"/>
              </a:rPr>
              <a:t>R[eax]=000000B4H</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R[ebx]=00000011H</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M[000000F8H]=000000A0H</a:t>
            </a:r>
            <a:r>
              <a:rPr lang="zh-CN" altLang="en-US" sz="2000">
                <a:latin typeface="微软雅黑" panose="020B0503020204020204" pitchFamily="34" charset="-122"/>
                <a:ea typeface="微软雅黑" panose="020B0503020204020204" pitchFamily="34" charset="-122"/>
              </a:rPr>
              <a:t>，请问：</a:t>
            </a:r>
          </a:p>
          <a:p>
            <a:pPr>
              <a:lnSpc>
                <a:spcPct val="125000"/>
              </a:lnSpc>
              <a:spcBef>
                <a:spcPct val="25000"/>
              </a:spcBef>
              <a:buFontTx/>
              <a:buNone/>
            </a:pPr>
            <a:r>
              <a:rPr lang="en-US" altLang="zh-CN" sz="2000">
                <a:latin typeface="微软雅黑" panose="020B0503020204020204" pitchFamily="34" charset="-122"/>
                <a:ea typeface="微软雅黑" panose="020B0503020204020204" pitchFamily="34" charset="-122"/>
              </a:rPr>
              <a:t>    (2) </a:t>
            </a:r>
            <a:r>
              <a:rPr lang="zh-CN" altLang="en-US" sz="2000">
                <a:latin typeface="微软雅黑" panose="020B0503020204020204" pitchFamily="34" charset="-122"/>
                <a:ea typeface="微软雅黑" panose="020B0503020204020204" pitchFamily="34" charset="-122"/>
              </a:rPr>
              <a:t>执行指令“</a:t>
            </a:r>
            <a:r>
              <a:rPr lang="en-US" altLang="zh-CN" sz="2000">
                <a:latin typeface="微软雅黑" panose="020B0503020204020204" pitchFamily="34" charset="-122"/>
                <a:ea typeface="微软雅黑" panose="020B0503020204020204" pitchFamily="34" charset="-122"/>
              </a:rPr>
              <a:t>imull $-16, (%eax,%ebx,4), %eax”</a:t>
            </a:r>
            <a:r>
              <a:rPr lang="zh-CN" altLang="en-US" sz="2000">
                <a:latin typeface="微软雅黑" panose="020B0503020204020204" pitchFamily="34" charset="-122"/>
                <a:ea typeface="微软雅黑" panose="020B0503020204020204" pitchFamily="34" charset="-122"/>
              </a:rPr>
              <a:t>后哪些寄存器和存储单元发生了变化？乘积的机器数和真值各是多少？</a:t>
            </a:r>
          </a:p>
          <a:p>
            <a:pPr>
              <a:lnSpc>
                <a:spcPct val="125000"/>
              </a:lnSpc>
              <a:spcBef>
                <a:spcPct val="25000"/>
              </a:spcBef>
              <a:buFontTx/>
              <a:buNone/>
            </a:pPr>
            <a:r>
              <a:rPr lang="zh-CN" altLang="en-US" sz="2000">
                <a:solidFill>
                  <a:srgbClr val="FF3300"/>
                </a:solidFill>
                <a:latin typeface="微软雅黑" panose="020B0503020204020204" pitchFamily="34" charset="-122"/>
                <a:ea typeface="微软雅黑" panose="020B0503020204020204" pitchFamily="34" charset="-122"/>
              </a:rPr>
              <a:t>解：“</a:t>
            </a:r>
            <a:r>
              <a:rPr lang="en-US" altLang="zh-CN" sz="2000">
                <a:solidFill>
                  <a:srgbClr val="FF3300"/>
                </a:solidFill>
                <a:latin typeface="微软雅黑" panose="020B0503020204020204" pitchFamily="34" charset="-122"/>
                <a:ea typeface="微软雅黑" panose="020B0503020204020204" pitchFamily="34" charset="-122"/>
              </a:rPr>
              <a:t>imull -16, (%eax,%ebx,4),%eax”</a:t>
            </a:r>
          </a:p>
          <a:p>
            <a:pPr>
              <a:lnSpc>
                <a:spcPct val="125000"/>
              </a:lnSpc>
              <a:spcBef>
                <a:spcPct val="25000"/>
              </a:spcBef>
              <a:buFontTx/>
              <a:buNone/>
            </a:pPr>
            <a:r>
              <a:rPr lang="zh-CN" altLang="en-US" sz="2000">
                <a:solidFill>
                  <a:srgbClr val="FF3300"/>
                </a:solidFill>
                <a:latin typeface="微软雅黑" panose="020B0503020204020204" pitchFamily="34" charset="-122"/>
                <a:ea typeface="微软雅黑" panose="020B0503020204020204" pitchFamily="34" charset="-122"/>
              </a:rPr>
              <a:t>        </a:t>
            </a:r>
            <a:r>
              <a:rPr lang="zh-CN" altLang="en-US" sz="2000">
                <a:solidFill>
                  <a:srgbClr val="FF3300"/>
                </a:solidFill>
                <a:latin typeface="微软雅黑" panose="020B0503020204020204" pitchFamily="34" charset="-122"/>
                <a:ea typeface="微软雅黑" panose="020B0503020204020204" pitchFamily="34" charset="-122"/>
                <a:hlinkClick r:id="" action="ppaction://hlinkshowjump?jump=nextslide"/>
              </a:rPr>
              <a:t>功能</a:t>
            </a:r>
            <a:r>
              <a:rPr lang="zh-CN" altLang="en-US" sz="2000">
                <a:solidFill>
                  <a:srgbClr val="FF3300"/>
                </a:solidFill>
                <a:latin typeface="微软雅黑" panose="020B0503020204020204" pitchFamily="34" charset="-122"/>
                <a:ea typeface="微软雅黑" panose="020B0503020204020204" pitchFamily="34" charset="-122"/>
              </a:rPr>
              <a:t>为 </a:t>
            </a:r>
            <a:r>
              <a:rPr lang="en-US" altLang="zh-CN" sz="2000">
                <a:solidFill>
                  <a:srgbClr val="FF3300"/>
                </a:solidFill>
                <a:latin typeface="微软雅黑" panose="020B0503020204020204" pitchFamily="34" charset="-122"/>
                <a:ea typeface="微软雅黑" panose="020B0503020204020204" pitchFamily="34" charset="-122"/>
              </a:rPr>
              <a:t>R[eax]←(-16)</a:t>
            </a:r>
            <a:r>
              <a:rPr lang="pt-BR" altLang="zh-CN" sz="2000">
                <a:solidFill>
                  <a:srgbClr val="FF3300"/>
                </a:solidFill>
                <a:latin typeface="微软雅黑" panose="020B0503020204020204" pitchFamily="34" charset="-122"/>
                <a:ea typeface="微软雅黑" panose="020B0503020204020204" pitchFamily="34" charset="-122"/>
              </a:rPr>
              <a:t>×M[R[eax]+R[ebx]×4] </a:t>
            </a:r>
            <a:r>
              <a:rPr lang="zh-CN" altLang="pt-BR" sz="2000">
                <a:solidFill>
                  <a:srgbClr val="FF3300"/>
                </a:solidFill>
                <a:latin typeface="微软雅黑" panose="020B0503020204020204" pitchFamily="34" charset="-122"/>
                <a:ea typeface="微软雅黑" panose="020B0503020204020204" pitchFamily="34" charset="-122"/>
              </a:rPr>
              <a:t>，执行结果如下</a:t>
            </a:r>
          </a:p>
          <a:p>
            <a:pPr>
              <a:lnSpc>
                <a:spcPct val="125000"/>
              </a:lnSpc>
              <a:spcBef>
                <a:spcPct val="25000"/>
              </a:spcBef>
              <a:buFontTx/>
              <a:buNone/>
            </a:pPr>
            <a:r>
              <a:rPr lang="en-US" altLang="zh-CN" sz="2000">
                <a:solidFill>
                  <a:srgbClr val="FF3300"/>
                </a:solidFill>
                <a:latin typeface="微软雅黑" panose="020B0503020204020204" pitchFamily="34" charset="-122"/>
                <a:ea typeface="微软雅黑" panose="020B0503020204020204" pitchFamily="34" charset="-122"/>
              </a:rPr>
              <a:t>        R[eax]+R[ebx]</a:t>
            </a:r>
            <a:r>
              <a:rPr lang="pt-BR" altLang="zh-CN" sz="2000">
                <a:solidFill>
                  <a:srgbClr val="FF3300"/>
                </a:solidFill>
                <a:latin typeface="微软雅黑" panose="020B0503020204020204" pitchFamily="34" charset="-122"/>
                <a:ea typeface="微软雅黑" panose="020B0503020204020204" pitchFamily="34" charset="-122"/>
              </a:rPr>
              <a:t>×4=000000B4H+00000011H&lt;&lt;2=000000F8H</a:t>
            </a:r>
          </a:p>
          <a:p>
            <a:pPr>
              <a:lnSpc>
                <a:spcPct val="125000"/>
              </a:lnSpc>
              <a:spcBef>
                <a:spcPct val="25000"/>
              </a:spcBef>
              <a:buFontTx/>
              <a:buNone/>
            </a:pPr>
            <a:r>
              <a:rPr lang="zh-CN" altLang="pt-BR" sz="2000">
                <a:solidFill>
                  <a:srgbClr val="FF3300"/>
                </a:solidFill>
                <a:latin typeface="微软雅黑" panose="020B0503020204020204" pitchFamily="34" charset="-122"/>
                <a:ea typeface="微软雅黑" panose="020B0503020204020204" pitchFamily="34" charset="-122"/>
              </a:rPr>
              <a:t>        </a:t>
            </a:r>
            <a:r>
              <a:rPr lang="pt-BR" altLang="zh-CN" sz="2000">
                <a:solidFill>
                  <a:srgbClr val="FF3300"/>
                </a:solidFill>
                <a:latin typeface="微软雅黑" panose="020B0503020204020204" pitchFamily="34" charset="-122"/>
                <a:ea typeface="微软雅黑" panose="020B0503020204020204" pitchFamily="34" charset="-122"/>
              </a:rPr>
              <a:t>R[eax]=(-16)×M[000000F8H]</a:t>
            </a:r>
          </a:p>
          <a:p>
            <a:pPr>
              <a:lnSpc>
                <a:spcPct val="125000"/>
              </a:lnSpc>
              <a:spcBef>
                <a:spcPct val="25000"/>
              </a:spcBef>
              <a:buFontTx/>
              <a:buNone/>
            </a:pPr>
            <a:r>
              <a:rPr lang="pt-BR" altLang="zh-CN" sz="2000">
                <a:solidFill>
                  <a:srgbClr val="FF3300"/>
                </a:solidFill>
                <a:latin typeface="微软雅黑" panose="020B0503020204020204" pitchFamily="34" charset="-122"/>
                <a:ea typeface="微软雅黑" panose="020B0503020204020204" pitchFamily="34" charset="-122"/>
              </a:rPr>
              <a:t>                   =(-16)× 000000A0H</a:t>
            </a:r>
            <a:r>
              <a:rPr lang="zh-CN" altLang="pt-BR" sz="2000">
                <a:solidFill>
                  <a:srgbClr val="FF3300"/>
                </a:solidFill>
                <a:latin typeface="微软雅黑" panose="020B0503020204020204" pitchFamily="34" charset="-122"/>
                <a:ea typeface="微软雅黑" panose="020B0503020204020204" pitchFamily="34" charset="-122"/>
              </a:rPr>
              <a:t>（带符号整数乘）</a:t>
            </a:r>
          </a:p>
          <a:p>
            <a:pPr>
              <a:lnSpc>
                <a:spcPct val="125000"/>
              </a:lnSpc>
              <a:spcBef>
                <a:spcPct val="25000"/>
              </a:spcBef>
              <a:buFontTx/>
              <a:buNone/>
            </a:pPr>
            <a:r>
              <a:rPr lang="pt-BR" altLang="zh-CN" sz="2000">
                <a:solidFill>
                  <a:srgbClr val="FF3300"/>
                </a:solidFill>
                <a:latin typeface="微软雅黑" panose="020B0503020204020204" pitchFamily="34" charset="-122"/>
                <a:ea typeface="微软雅黑" panose="020B0503020204020204" pitchFamily="34" charset="-122"/>
              </a:rPr>
              <a:t>                   =FFFFFF60H&lt;&lt;4</a:t>
            </a:r>
          </a:p>
          <a:p>
            <a:pPr>
              <a:lnSpc>
                <a:spcPct val="125000"/>
              </a:lnSpc>
              <a:spcBef>
                <a:spcPct val="25000"/>
              </a:spcBef>
              <a:buFontTx/>
              <a:buNone/>
            </a:pPr>
            <a:r>
              <a:rPr lang="pt-BR" altLang="zh-CN" sz="2000">
                <a:solidFill>
                  <a:srgbClr val="FF3300"/>
                </a:solidFill>
                <a:latin typeface="微软雅黑" panose="020B0503020204020204" pitchFamily="34" charset="-122"/>
                <a:ea typeface="微软雅黑" panose="020B0503020204020204" pitchFamily="34" charset="-122"/>
              </a:rPr>
              <a:t>		       =FFFFF600H</a:t>
            </a:r>
          </a:p>
          <a:p>
            <a:pPr>
              <a:lnSpc>
                <a:spcPct val="125000"/>
              </a:lnSpc>
              <a:spcBef>
                <a:spcPct val="25000"/>
              </a:spcBef>
              <a:buFontTx/>
              <a:buNone/>
            </a:pPr>
            <a:r>
              <a:rPr lang="pt-BR" altLang="zh-CN" sz="2000">
                <a:solidFill>
                  <a:srgbClr val="FF3300"/>
                </a:solidFill>
                <a:latin typeface="微软雅黑" panose="020B0503020204020204" pitchFamily="34" charset="-122"/>
                <a:ea typeface="微软雅黑" panose="020B0503020204020204" pitchFamily="34" charset="-122"/>
              </a:rPr>
              <a:t>         EAX</a:t>
            </a:r>
            <a:r>
              <a:rPr lang="zh-CN" altLang="pt-BR" sz="2000">
                <a:solidFill>
                  <a:srgbClr val="FF3300"/>
                </a:solidFill>
                <a:latin typeface="微软雅黑" panose="020B0503020204020204" pitchFamily="34" charset="-122"/>
                <a:ea typeface="微软雅黑" panose="020B0503020204020204" pitchFamily="34" charset="-122"/>
              </a:rPr>
              <a:t>中的真值为</a:t>
            </a:r>
            <a:r>
              <a:rPr lang="pt-BR" altLang="zh-CN" sz="2000">
                <a:solidFill>
                  <a:srgbClr val="FF3300"/>
                </a:solidFill>
                <a:latin typeface="微软雅黑" panose="020B0503020204020204" pitchFamily="34" charset="-122"/>
                <a:ea typeface="微软雅黑" panose="020B0503020204020204" pitchFamily="34" charset="-122"/>
              </a:rPr>
              <a:t>-2560</a:t>
            </a:r>
          </a:p>
          <a:p>
            <a:pPr>
              <a:buFontTx/>
              <a:buNone/>
            </a:pPr>
            <a:endParaRPr lang="zh-CN" altLang="en-US" sz="2000">
              <a:solidFill>
                <a:srgbClr val="FF3300"/>
              </a:solidFill>
              <a:latin typeface="微软雅黑" panose="020B0503020204020204" pitchFamily="34" charset="-122"/>
              <a:ea typeface="微软雅黑" panose="020B0503020204020204" pitchFamily="34" charset="-122"/>
            </a:endParaRPr>
          </a:p>
        </p:txBody>
      </p:sp>
      <p:sp>
        <p:nvSpPr>
          <p:cNvPr id="736260" name="Text Box 4">
            <a:extLst>
              <a:ext uri="{FF2B5EF4-FFF2-40B4-BE49-F238E27FC236}">
                <a16:creationId xmlns:a16="http://schemas.microsoft.com/office/drawing/2014/main" id="{38BDDE5C-0FEB-42D5-96F5-E616EC18B71A}"/>
              </a:ext>
            </a:extLst>
          </p:cNvPr>
          <p:cNvSpPr txBox="1">
            <a:spLocks noChangeArrowheads="1"/>
          </p:cNvSpPr>
          <p:nvPr/>
        </p:nvSpPr>
        <p:spPr bwMode="auto">
          <a:xfrm>
            <a:off x="5921375" y="5815013"/>
            <a:ext cx="1171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400">
                <a:latin typeface="Arial" panose="020B0604020202020204" pitchFamily="34" charset="0"/>
                <a:ea typeface="宋体" panose="02010600030101010101" pitchFamily="2" charset="-122"/>
                <a:hlinkClick r:id="rId2" action="ppaction://hlinksldjump"/>
              </a:rPr>
              <a:t>SKIP</a:t>
            </a:r>
            <a:endParaRPr lang="en-US" altLang="zh-CN" sz="24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36259">
                                            <p:txEl>
                                              <p:pRg st="2" end="2"/>
                                            </p:txEl>
                                          </p:spTgt>
                                        </p:tgtEl>
                                        <p:attrNameLst>
                                          <p:attrName>style.visibility</p:attrName>
                                        </p:attrNameLst>
                                      </p:cBhvr>
                                      <p:to>
                                        <p:strVal val="visible"/>
                                      </p:to>
                                    </p:set>
                                    <p:animEffect transition="in" filter="blinds(horizontal)">
                                      <p:cBhvr>
                                        <p:cTn id="7" dur="500"/>
                                        <p:tgtEl>
                                          <p:spTgt spid="73625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36259">
                                            <p:txEl>
                                              <p:pRg st="3" end="3"/>
                                            </p:txEl>
                                          </p:spTgt>
                                        </p:tgtEl>
                                        <p:attrNameLst>
                                          <p:attrName>style.visibility</p:attrName>
                                        </p:attrNameLst>
                                      </p:cBhvr>
                                      <p:to>
                                        <p:strVal val="visible"/>
                                      </p:to>
                                    </p:set>
                                    <p:animEffect transition="in" filter="blinds(horizontal)">
                                      <p:cBhvr>
                                        <p:cTn id="12" dur="500"/>
                                        <p:tgtEl>
                                          <p:spTgt spid="73625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36259">
                                            <p:txEl>
                                              <p:pRg st="4" end="4"/>
                                            </p:txEl>
                                          </p:spTgt>
                                        </p:tgtEl>
                                        <p:attrNameLst>
                                          <p:attrName>style.visibility</p:attrName>
                                        </p:attrNameLst>
                                      </p:cBhvr>
                                      <p:to>
                                        <p:strVal val="visible"/>
                                      </p:to>
                                    </p:set>
                                    <p:animEffect transition="in" filter="blinds(horizontal)">
                                      <p:cBhvr>
                                        <p:cTn id="17" dur="500"/>
                                        <p:tgtEl>
                                          <p:spTgt spid="736259">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36259">
                                            <p:txEl>
                                              <p:pRg st="5" end="5"/>
                                            </p:txEl>
                                          </p:spTgt>
                                        </p:tgtEl>
                                        <p:attrNameLst>
                                          <p:attrName>style.visibility</p:attrName>
                                        </p:attrNameLst>
                                      </p:cBhvr>
                                      <p:to>
                                        <p:strVal val="visible"/>
                                      </p:to>
                                    </p:set>
                                    <p:animEffect transition="in" filter="blinds(horizontal)">
                                      <p:cBhvr>
                                        <p:cTn id="22" dur="500"/>
                                        <p:tgtEl>
                                          <p:spTgt spid="736259">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36259">
                                            <p:txEl>
                                              <p:pRg st="6" end="6"/>
                                            </p:txEl>
                                          </p:spTgt>
                                        </p:tgtEl>
                                        <p:attrNameLst>
                                          <p:attrName>style.visibility</p:attrName>
                                        </p:attrNameLst>
                                      </p:cBhvr>
                                      <p:to>
                                        <p:strVal val="visible"/>
                                      </p:to>
                                    </p:set>
                                    <p:animEffect transition="in" filter="blinds(horizontal)">
                                      <p:cBhvr>
                                        <p:cTn id="27" dur="500"/>
                                        <p:tgtEl>
                                          <p:spTgt spid="736259">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36259">
                                            <p:txEl>
                                              <p:pRg st="7" end="7"/>
                                            </p:txEl>
                                          </p:spTgt>
                                        </p:tgtEl>
                                        <p:attrNameLst>
                                          <p:attrName>style.visibility</p:attrName>
                                        </p:attrNameLst>
                                      </p:cBhvr>
                                      <p:to>
                                        <p:strVal val="visible"/>
                                      </p:to>
                                    </p:set>
                                    <p:animEffect transition="in" filter="blinds(horizontal)">
                                      <p:cBhvr>
                                        <p:cTn id="32" dur="500"/>
                                        <p:tgtEl>
                                          <p:spTgt spid="736259">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36259">
                                            <p:txEl>
                                              <p:pRg st="8" end="8"/>
                                            </p:txEl>
                                          </p:spTgt>
                                        </p:tgtEl>
                                        <p:attrNameLst>
                                          <p:attrName>style.visibility</p:attrName>
                                        </p:attrNameLst>
                                      </p:cBhvr>
                                      <p:to>
                                        <p:strVal val="visible"/>
                                      </p:to>
                                    </p:set>
                                    <p:animEffect transition="in" filter="blinds(horizontal)">
                                      <p:cBhvr>
                                        <p:cTn id="37" dur="500"/>
                                        <p:tgtEl>
                                          <p:spTgt spid="736259">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36259">
                                            <p:txEl>
                                              <p:pRg st="9" end="9"/>
                                            </p:txEl>
                                          </p:spTgt>
                                        </p:tgtEl>
                                        <p:attrNameLst>
                                          <p:attrName>style.visibility</p:attrName>
                                        </p:attrNameLst>
                                      </p:cBhvr>
                                      <p:to>
                                        <p:strVal val="visible"/>
                                      </p:to>
                                    </p:set>
                                    <p:animEffect transition="in" filter="blinds(horizontal)">
                                      <p:cBhvr>
                                        <p:cTn id="42" dur="500"/>
                                        <p:tgtEl>
                                          <p:spTgt spid="736259">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36260">
                                            <p:txEl>
                                              <p:pRg st="0" end="0"/>
                                            </p:txEl>
                                          </p:spTgt>
                                        </p:tgtEl>
                                        <p:attrNameLst>
                                          <p:attrName>style.visibility</p:attrName>
                                        </p:attrNameLst>
                                      </p:cBhvr>
                                      <p:to>
                                        <p:strVal val="visible"/>
                                      </p:to>
                                    </p:set>
                                    <p:animEffect transition="in" filter="blinds(horizontal)">
                                      <p:cBhvr>
                                        <p:cTn id="47" dur="500"/>
                                        <p:tgtEl>
                                          <p:spTgt spid="7362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a:extLst>
              <a:ext uri="{FF2B5EF4-FFF2-40B4-BE49-F238E27FC236}">
                <a16:creationId xmlns:a16="http://schemas.microsoft.com/office/drawing/2014/main" id="{5D170171-751E-4027-947B-95427D6F7D6D}"/>
              </a:ext>
            </a:extLst>
          </p:cNvPr>
          <p:cNvSpPr>
            <a:spLocks noGrp="1" noChangeArrowheads="1"/>
          </p:cNvSpPr>
          <p:nvPr>
            <p:ph type="title"/>
          </p:nvPr>
        </p:nvSpPr>
        <p:spPr>
          <a:xfrm>
            <a:off x="457200" y="98425"/>
            <a:ext cx="8229600" cy="561975"/>
          </a:xfrm>
        </p:spPr>
        <p:txBody>
          <a:bodyPr/>
          <a:lstStyle/>
          <a:p>
            <a:r>
              <a:rPr lang="zh-CN" altLang="en-US" sz="3600"/>
              <a:t>整数乘除指令</a:t>
            </a:r>
          </a:p>
        </p:txBody>
      </p:sp>
      <p:sp>
        <p:nvSpPr>
          <p:cNvPr id="737283" name="Rectangle 3">
            <a:extLst>
              <a:ext uri="{FF2B5EF4-FFF2-40B4-BE49-F238E27FC236}">
                <a16:creationId xmlns:a16="http://schemas.microsoft.com/office/drawing/2014/main" id="{34948C74-E23B-440F-B725-4627B637ECDE}"/>
              </a:ext>
            </a:extLst>
          </p:cNvPr>
          <p:cNvSpPr>
            <a:spLocks noGrp="1" noChangeArrowheads="1"/>
          </p:cNvSpPr>
          <p:nvPr>
            <p:ph type="body" idx="1"/>
          </p:nvPr>
        </p:nvSpPr>
        <p:spPr>
          <a:xfrm>
            <a:off x="115888" y="773113"/>
            <a:ext cx="8893175" cy="6021387"/>
          </a:xfrm>
        </p:spPr>
        <p:txBody>
          <a:bodyPr/>
          <a:lstStyle/>
          <a:p>
            <a:pPr>
              <a:spcBef>
                <a:spcPct val="30000"/>
              </a:spcBef>
            </a:pPr>
            <a:r>
              <a:rPr lang="zh-CN" altLang="en-US" sz="2000">
                <a:latin typeface="微软雅黑" panose="020B0503020204020204" pitchFamily="34" charset="-122"/>
                <a:ea typeface="微软雅黑" panose="020B0503020204020204" pitchFamily="34" charset="-122"/>
              </a:rPr>
              <a:t>乘法指令：可给出一个、两个或三个操作数</a:t>
            </a:r>
          </a:p>
          <a:p>
            <a:pPr lvl="1">
              <a:spcBef>
                <a:spcPct val="30000"/>
              </a:spcBef>
            </a:pPr>
            <a:r>
              <a:rPr lang="zh-CN" altLang="en-US">
                <a:solidFill>
                  <a:srgbClr val="CC3300"/>
                </a:solidFill>
                <a:latin typeface="微软雅黑" panose="020B0503020204020204" pitchFamily="34" charset="-122"/>
                <a:ea typeface="微软雅黑" panose="020B0503020204020204" pitchFamily="34" charset="-122"/>
              </a:rPr>
              <a:t>若给出一个操作数</a:t>
            </a:r>
            <a:r>
              <a:rPr lang="en-US" altLang="zh-CN">
                <a:solidFill>
                  <a:srgbClr val="CC3300"/>
                </a:solidFill>
                <a:latin typeface="微软雅黑" panose="020B0503020204020204" pitchFamily="34" charset="-122"/>
                <a:ea typeface="微软雅黑" panose="020B0503020204020204" pitchFamily="34" charset="-122"/>
              </a:rPr>
              <a:t>SRC</a:t>
            </a:r>
            <a:r>
              <a:rPr lang="zh-CN" altLang="en-US">
                <a:solidFill>
                  <a:srgbClr val="CC3300"/>
                </a:solidFill>
                <a:latin typeface="微软雅黑" panose="020B0503020204020204" pitchFamily="34" charset="-122"/>
                <a:ea typeface="微软雅黑" panose="020B0503020204020204" pitchFamily="34" charset="-122"/>
              </a:rPr>
              <a:t>，则另一个源操作数隐含在</a:t>
            </a:r>
            <a:r>
              <a:rPr lang="en-US" altLang="zh-CN">
                <a:solidFill>
                  <a:srgbClr val="CC3300"/>
                </a:solidFill>
                <a:latin typeface="微软雅黑" panose="020B0503020204020204" pitchFamily="34" charset="-122"/>
                <a:ea typeface="微软雅黑" panose="020B0503020204020204" pitchFamily="34" charset="-122"/>
              </a:rPr>
              <a:t>AL/AX/EAX</a:t>
            </a:r>
            <a:r>
              <a:rPr lang="zh-CN" altLang="en-US">
                <a:solidFill>
                  <a:srgbClr val="CC3300"/>
                </a:solidFill>
                <a:latin typeface="微软雅黑" panose="020B0503020204020204" pitchFamily="34" charset="-122"/>
                <a:ea typeface="微软雅黑" panose="020B0503020204020204" pitchFamily="34" charset="-122"/>
              </a:rPr>
              <a:t>中，将</a:t>
            </a:r>
            <a:r>
              <a:rPr lang="en-US" altLang="zh-CN">
                <a:solidFill>
                  <a:srgbClr val="CC3300"/>
                </a:solidFill>
                <a:latin typeface="微软雅黑" panose="020B0503020204020204" pitchFamily="34" charset="-122"/>
                <a:ea typeface="微软雅黑" panose="020B0503020204020204" pitchFamily="34" charset="-122"/>
              </a:rPr>
              <a:t>SRC</a:t>
            </a:r>
            <a:r>
              <a:rPr lang="zh-CN" altLang="en-US">
                <a:solidFill>
                  <a:srgbClr val="CC3300"/>
                </a:solidFill>
                <a:latin typeface="微软雅黑" panose="020B0503020204020204" pitchFamily="34" charset="-122"/>
                <a:ea typeface="微软雅黑" panose="020B0503020204020204" pitchFamily="34" charset="-122"/>
              </a:rPr>
              <a:t>和累加器内容相乘，结果存放在</a:t>
            </a:r>
            <a:r>
              <a:rPr lang="en-US" altLang="zh-CN">
                <a:solidFill>
                  <a:srgbClr val="CC3300"/>
                </a:solidFill>
                <a:latin typeface="微软雅黑" panose="020B0503020204020204" pitchFamily="34" charset="-122"/>
                <a:ea typeface="微软雅黑" panose="020B0503020204020204" pitchFamily="34" charset="-122"/>
              </a:rPr>
              <a:t>AX</a:t>
            </a:r>
            <a:r>
              <a:rPr lang="zh-CN" altLang="en-US">
                <a:solidFill>
                  <a:srgbClr val="CC3300"/>
                </a:solidFill>
                <a:latin typeface="微软雅黑" panose="020B0503020204020204" pitchFamily="34" charset="-122"/>
                <a:ea typeface="微软雅黑" panose="020B0503020204020204" pitchFamily="34" charset="-122"/>
              </a:rPr>
              <a:t>（</a:t>
            </a:r>
            <a:r>
              <a:rPr lang="en-US" altLang="zh-CN">
                <a:solidFill>
                  <a:srgbClr val="CC3300"/>
                </a:solidFill>
                <a:latin typeface="微软雅黑" panose="020B0503020204020204" pitchFamily="34" charset="-122"/>
                <a:ea typeface="微软雅黑" panose="020B0503020204020204" pitchFamily="34" charset="-122"/>
              </a:rPr>
              <a:t>16</a:t>
            </a:r>
            <a:r>
              <a:rPr lang="zh-CN" altLang="en-US">
                <a:solidFill>
                  <a:srgbClr val="CC3300"/>
                </a:solidFill>
                <a:latin typeface="微软雅黑" panose="020B0503020204020204" pitchFamily="34" charset="-122"/>
                <a:ea typeface="微软雅黑" panose="020B0503020204020204" pitchFamily="34" charset="-122"/>
              </a:rPr>
              <a:t>位）或</a:t>
            </a:r>
            <a:r>
              <a:rPr lang="en-US" altLang="zh-CN">
                <a:solidFill>
                  <a:srgbClr val="CC3300"/>
                </a:solidFill>
                <a:latin typeface="微软雅黑" panose="020B0503020204020204" pitchFamily="34" charset="-122"/>
                <a:ea typeface="微软雅黑" panose="020B0503020204020204" pitchFamily="34" charset="-122"/>
              </a:rPr>
              <a:t>DX-AX</a:t>
            </a:r>
            <a:r>
              <a:rPr lang="zh-CN" altLang="en-US">
                <a:solidFill>
                  <a:srgbClr val="CC3300"/>
                </a:solidFill>
                <a:latin typeface="微软雅黑" panose="020B0503020204020204" pitchFamily="34" charset="-122"/>
                <a:ea typeface="微软雅黑" panose="020B0503020204020204" pitchFamily="34" charset="-122"/>
              </a:rPr>
              <a:t>（</a:t>
            </a:r>
            <a:r>
              <a:rPr lang="en-US" altLang="zh-CN">
                <a:solidFill>
                  <a:srgbClr val="CC3300"/>
                </a:solidFill>
                <a:latin typeface="微软雅黑" panose="020B0503020204020204" pitchFamily="34" charset="-122"/>
                <a:ea typeface="微软雅黑" panose="020B0503020204020204" pitchFamily="34" charset="-122"/>
              </a:rPr>
              <a:t>32</a:t>
            </a:r>
            <a:r>
              <a:rPr lang="zh-CN" altLang="en-US">
                <a:solidFill>
                  <a:srgbClr val="CC3300"/>
                </a:solidFill>
                <a:latin typeface="微软雅黑" panose="020B0503020204020204" pitchFamily="34" charset="-122"/>
                <a:ea typeface="微软雅黑" panose="020B0503020204020204" pitchFamily="34" charset="-122"/>
              </a:rPr>
              <a:t>位）或</a:t>
            </a:r>
            <a:r>
              <a:rPr lang="en-US" altLang="zh-CN">
                <a:solidFill>
                  <a:srgbClr val="CC3300"/>
                </a:solidFill>
                <a:latin typeface="微软雅黑" panose="020B0503020204020204" pitchFamily="34" charset="-122"/>
                <a:ea typeface="微软雅黑" panose="020B0503020204020204" pitchFamily="34" charset="-122"/>
              </a:rPr>
              <a:t>EDX-EAX</a:t>
            </a:r>
            <a:r>
              <a:rPr lang="zh-CN" altLang="en-US">
                <a:solidFill>
                  <a:srgbClr val="CC3300"/>
                </a:solidFill>
                <a:latin typeface="微软雅黑" panose="020B0503020204020204" pitchFamily="34" charset="-122"/>
                <a:ea typeface="微软雅黑" panose="020B0503020204020204" pitchFamily="34" charset="-122"/>
              </a:rPr>
              <a:t>（</a:t>
            </a:r>
            <a:r>
              <a:rPr lang="en-US" altLang="zh-CN">
                <a:solidFill>
                  <a:srgbClr val="CC3300"/>
                </a:solidFill>
                <a:latin typeface="微软雅黑" panose="020B0503020204020204" pitchFamily="34" charset="-122"/>
                <a:ea typeface="微软雅黑" panose="020B0503020204020204" pitchFamily="34" charset="-122"/>
              </a:rPr>
              <a:t>64</a:t>
            </a:r>
            <a:r>
              <a:rPr lang="zh-CN" altLang="en-US">
                <a:solidFill>
                  <a:srgbClr val="CC3300"/>
                </a:solidFill>
                <a:latin typeface="微软雅黑" panose="020B0503020204020204" pitchFamily="34" charset="-122"/>
                <a:ea typeface="微软雅黑" panose="020B0503020204020204" pitchFamily="34" charset="-122"/>
              </a:rPr>
              <a:t>位）中。</a:t>
            </a:r>
            <a:r>
              <a:rPr lang="en-US" altLang="zh-CN">
                <a:solidFill>
                  <a:srgbClr val="CC3300"/>
                </a:solidFill>
                <a:latin typeface="微软雅黑" panose="020B0503020204020204" pitchFamily="34" charset="-122"/>
                <a:ea typeface="微软雅黑" panose="020B0503020204020204" pitchFamily="34" charset="-122"/>
              </a:rPr>
              <a:t>DX-AX</a:t>
            </a:r>
            <a:r>
              <a:rPr lang="zh-CN" altLang="en-US">
                <a:solidFill>
                  <a:srgbClr val="CC3300"/>
                </a:solidFill>
                <a:latin typeface="微软雅黑" panose="020B0503020204020204" pitchFamily="34" charset="-122"/>
                <a:ea typeface="微软雅黑" panose="020B0503020204020204" pitchFamily="34" charset="-122"/>
              </a:rPr>
              <a:t>表示</a:t>
            </a:r>
            <a:r>
              <a:rPr lang="en-US" altLang="zh-CN">
                <a:solidFill>
                  <a:srgbClr val="CC3300"/>
                </a:solidFill>
                <a:latin typeface="微软雅黑" panose="020B0503020204020204" pitchFamily="34" charset="-122"/>
                <a:ea typeface="微软雅黑" panose="020B0503020204020204" pitchFamily="34" charset="-122"/>
              </a:rPr>
              <a:t>32</a:t>
            </a:r>
            <a:r>
              <a:rPr lang="zh-CN" altLang="en-US">
                <a:solidFill>
                  <a:srgbClr val="CC3300"/>
                </a:solidFill>
                <a:latin typeface="微软雅黑" panose="020B0503020204020204" pitchFamily="34" charset="-122"/>
                <a:ea typeface="微软雅黑" panose="020B0503020204020204" pitchFamily="34" charset="-122"/>
              </a:rPr>
              <a:t>位乘积的高、低</a:t>
            </a:r>
            <a:r>
              <a:rPr lang="en-US" altLang="zh-CN">
                <a:solidFill>
                  <a:srgbClr val="CC3300"/>
                </a:solidFill>
                <a:latin typeface="微软雅黑" panose="020B0503020204020204" pitchFamily="34" charset="-122"/>
                <a:ea typeface="微软雅黑" panose="020B0503020204020204" pitchFamily="34" charset="-122"/>
              </a:rPr>
              <a:t>16</a:t>
            </a:r>
            <a:r>
              <a:rPr lang="zh-CN" altLang="en-US">
                <a:solidFill>
                  <a:srgbClr val="CC3300"/>
                </a:solidFill>
                <a:latin typeface="微软雅黑" panose="020B0503020204020204" pitchFamily="34" charset="-122"/>
                <a:ea typeface="微软雅黑" panose="020B0503020204020204" pitchFamily="34" charset="-122"/>
              </a:rPr>
              <a:t>位分别在</a:t>
            </a:r>
            <a:r>
              <a:rPr lang="en-US" altLang="zh-CN">
                <a:solidFill>
                  <a:srgbClr val="CC3300"/>
                </a:solidFill>
                <a:latin typeface="微软雅黑" panose="020B0503020204020204" pitchFamily="34" charset="-122"/>
                <a:ea typeface="微软雅黑" panose="020B0503020204020204" pitchFamily="34" charset="-122"/>
              </a:rPr>
              <a:t>DX</a:t>
            </a:r>
            <a:r>
              <a:rPr lang="zh-CN" altLang="en-US">
                <a:solidFill>
                  <a:srgbClr val="CC3300"/>
                </a:solidFill>
                <a:latin typeface="微软雅黑" panose="020B0503020204020204" pitchFamily="34" charset="-122"/>
                <a:ea typeface="微软雅黑" panose="020B0503020204020204" pitchFamily="34" charset="-122"/>
              </a:rPr>
              <a:t>和</a:t>
            </a:r>
            <a:r>
              <a:rPr lang="en-US" altLang="zh-CN">
                <a:solidFill>
                  <a:srgbClr val="CC3300"/>
                </a:solidFill>
                <a:latin typeface="微软雅黑" panose="020B0503020204020204" pitchFamily="34" charset="-122"/>
                <a:ea typeface="微软雅黑" panose="020B0503020204020204" pitchFamily="34" charset="-122"/>
              </a:rPr>
              <a:t>AX</a:t>
            </a:r>
            <a:r>
              <a:rPr lang="zh-CN" altLang="en-US">
                <a:solidFill>
                  <a:srgbClr val="CC3300"/>
                </a:solidFill>
                <a:latin typeface="微软雅黑" panose="020B0503020204020204" pitchFamily="34" charset="-122"/>
                <a:ea typeface="微软雅黑" panose="020B0503020204020204" pitchFamily="34" charset="-122"/>
              </a:rPr>
              <a:t>中。</a:t>
            </a:r>
          </a:p>
          <a:p>
            <a:pPr lvl="1">
              <a:spcBef>
                <a:spcPct val="30000"/>
              </a:spcBef>
            </a:pPr>
            <a:r>
              <a:rPr lang="zh-CN" altLang="en-US">
                <a:latin typeface="微软雅黑" panose="020B0503020204020204" pitchFamily="34" charset="-122"/>
                <a:ea typeface="微软雅黑" panose="020B0503020204020204" pitchFamily="34" charset="-122"/>
              </a:rPr>
              <a:t>若指令中给出两个操作数</a:t>
            </a:r>
            <a:r>
              <a:rPr lang="en-US" altLang="zh-CN">
                <a:latin typeface="微软雅黑" panose="020B0503020204020204" pitchFamily="34" charset="-122"/>
                <a:ea typeface="微软雅黑" panose="020B0503020204020204" pitchFamily="34" charset="-122"/>
              </a:rPr>
              <a:t>DST</a:t>
            </a:r>
            <a:r>
              <a:rPr lang="zh-CN" altLang="en-US">
                <a:latin typeface="微软雅黑" panose="020B0503020204020204" pitchFamily="34" charset="-122"/>
                <a:ea typeface="微软雅黑" panose="020B0503020204020204" pitchFamily="34" charset="-122"/>
              </a:rPr>
              <a:t>和</a:t>
            </a:r>
            <a:r>
              <a:rPr lang="en-US" altLang="zh-CN">
                <a:latin typeface="微软雅黑" panose="020B0503020204020204" pitchFamily="34" charset="-122"/>
                <a:ea typeface="微软雅黑" panose="020B0503020204020204" pitchFamily="34" charset="-122"/>
              </a:rPr>
              <a:t>SRC</a:t>
            </a:r>
            <a:r>
              <a:rPr lang="zh-CN" altLang="en-US">
                <a:latin typeface="微软雅黑" panose="020B0503020204020204" pitchFamily="34" charset="-122"/>
                <a:ea typeface="微软雅黑" panose="020B0503020204020204" pitchFamily="34" charset="-122"/>
              </a:rPr>
              <a:t>，则将</a:t>
            </a:r>
            <a:r>
              <a:rPr lang="en-US" altLang="zh-CN">
                <a:latin typeface="微软雅黑" panose="020B0503020204020204" pitchFamily="34" charset="-122"/>
                <a:ea typeface="微软雅黑" panose="020B0503020204020204" pitchFamily="34" charset="-122"/>
              </a:rPr>
              <a:t>DST</a:t>
            </a:r>
            <a:r>
              <a:rPr lang="zh-CN" altLang="en-US">
                <a:latin typeface="微软雅黑" panose="020B0503020204020204" pitchFamily="34" charset="-122"/>
                <a:ea typeface="微软雅黑" panose="020B0503020204020204" pitchFamily="34" charset="-122"/>
              </a:rPr>
              <a:t>和</a:t>
            </a:r>
            <a:r>
              <a:rPr lang="en-US" altLang="zh-CN">
                <a:latin typeface="微软雅黑" panose="020B0503020204020204" pitchFamily="34" charset="-122"/>
                <a:ea typeface="微软雅黑" panose="020B0503020204020204" pitchFamily="34" charset="-122"/>
              </a:rPr>
              <a:t>SRC</a:t>
            </a:r>
            <a:r>
              <a:rPr lang="zh-CN" altLang="en-US">
                <a:latin typeface="微软雅黑" panose="020B0503020204020204" pitchFamily="34" charset="-122"/>
                <a:ea typeface="微软雅黑" panose="020B0503020204020204" pitchFamily="34" charset="-122"/>
              </a:rPr>
              <a:t>相乘，结果在</a:t>
            </a:r>
            <a:r>
              <a:rPr lang="en-US" altLang="zh-CN">
                <a:latin typeface="微软雅黑" panose="020B0503020204020204" pitchFamily="34" charset="-122"/>
                <a:ea typeface="微软雅黑" panose="020B0503020204020204" pitchFamily="34" charset="-122"/>
              </a:rPr>
              <a:t>DST</a:t>
            </a:r>
            <a:r>
              <a:rPr lang="zh-CN" altLang="en-US">
                <a:latin typeface="微软雅黑" panose="020B0503020204020204" pitchFamily="34" charset="-122"/>
                <a:ea typeface="微软雅黑" panose="020B0503020204020204" pitchFamily="34" charset="-122"/>
              </a:rPr>
              <a:t>中。</a:t>
            </a:r>
          </a:p>
          <a:p>
            <a:pPr lvl="1">
              <a:spcBef>
                <a:spcPct val="30000"/>
              </a:spcBef>
            </a:pPr>
            <a:r>
              <a:rPr lang="zh-CN" altLang="en-US">
                <a:solidFill>
                  <a:srgbClr val="FF3300"/>
                </a:solidFill>
                <a:latin typeface="微软雅黑" panose="020B0503020204020204" pitchFamily="34" charset="-122"/>
                <a:ea typeface="微软雅黑" panose="020B0503020204020204" pitchFamily="34" charset="-122"/>
              </a:rPr>
              <a:t>若指令中给出三个操作数</a:t>
            </a:r>
            <a:r>
              <a:rPr lang="en-US" altLang="zh-CN">
                <a:solidFill>
                  <a:srgbClr val="FF3300"/>
                </a:solidFill>
                <a:latin typeface="微软雅黑" panose="020B0503020204020204" pitchFamily="34" charset="-122"/>
                <a:ea typeface="微软雅黑" panose="020B0503020204020204" pitchFamily="34" charset="-122"/>
              </a:rPr>
              <a:t>REG</a:t>
            </a:r>
            <a:r>
              <a:rPr lang="zh-CN" altLang="en-US">
                <a:solidFill>
                  <a:srgbClr val="FF3300"/>
                </a:solidFill>
                <a:latin typeface="微软雅黑" panose="020B0503020204020204" pitchFamily="34" charset="-122"/>
                <a:ea typeface="微软雅黑" panose="020B0503020204020204" pitchFamily="34" charset="-122"/>
              </a:rPr>
              <a:t>、</a:t>
            </a:r>
            <a:r>
              <a:rPr lang="en-US" altLang="zh-CN">
                <a:solidFill>
                  <a:srgbClr val="FF3300"/>
                </a:solidFill>
                <a:latin typeface="微软雅黑" panose="020B0503020204020204" pitchFamily="34" charset="-122"/>
                <a:ea typeface="微软雅黑" panose="020B0503020204020204" pitchFamily="34" charset="-122"/>
              </a:rPr>
              <a:t>SRC</a:t>
            </a:r>
            <a:r>
              <a:rPr lang="zh-CN" altLang="en-US">
                <a:solidFill>
                  <a:srgbClr val="FF3300"/>
                </a:solidFill>
                <a:latin typeface="微软雅黑" panose="020B0503020204020204" pitchFamily="34" charset="-122"/>
                <a:ea typeface="微软雅黑" panose="020B0503020204020204" pitchFamily="34" charset="-122"/>
              </a:rPr>
              <a:t>和</a:t>
            </a:r>
            <a:r>
              <a:rPr lang="en-US" altLang="zh-CN">
                <a:solidFill>
                  <a:srgbClr val="FF3300"/>
                </a:solidFill>
                <a:latin typeface="微软雅黑" panose="020B0503020204020204" pitchFamily="34" charset="-122"/>
                <a:ea typeface="微软雅黑" panose="020B0503020204020204" pitchFamily="34" charset="-122"/>
              </a:rPr>
              <a:t>IMM</a:t>
            </a:r>
            <a:r>
              <a:rPr lang="zh-CN" altLang="en-US">
                <a:solidFill>
                  <a:srgbClr val="FF3300"/>
                </a:solidFill>
                <a:latin typeface="微软雅黑" panose="020B0503020204020204" pitchFamily="34" charset="-122"/>
                <a:ea typeface="微软雅黑" panose="020B0503020204020204" pitchFamily="34" charset="-122"/>
              </a:rPr>
              <a:t>，则将</a:t>
            </a:r>
            <a:r>
              <a:rPr lang="en-US" altLang="zh-CN">
                <a:solidFill>
                  <a:srgbClr val="FF3300"/>
                </a:solidFill>
                <a:latin typeface="微软雅黑" panose="020B0503020204020204" pitchFamily="34" charset="-122"/>
                <a:ea typeface="微软雅黑" panose="020B0503020204020204" pitchFamily="34" charset="-122"/>
              </a:rPr>
              <a:t>SRC</a:t>
            </a:r>
            <a:r>
              <a:rPr lang="zh-CN" altLang="en-US">
                <a:solidFill>
                  <a:srgbClr val="FF3300"/>
                </a:solidFill>
                <a:latin typeface="微软雅黑" panose="020B0503020204020204" pitchFamily="34" charset="-122"/>
                <a:ea typeface="微软雅黑" panose="020B0503020204020204" pitchFamily="34" charset="-122"/>
              </a:rPr>
              <a:t>和立即数</a:t>
            </a:r>
            <a:r>
              <a:rPr lang="en-US" altLang="zh-CN">
                <a:solidFill>
                  <a:srgbClr val="FF3300"/>
                </a:solidFill>
                <a:latin typeface="微软雅黑" panose="020B0503020204020204" pitchFamily="34" charset="-122"/>
                <a:ea typeface="微软雅黑" panose="020B0503020204020204" pitchFamily="34" charset="-122"/>
              </a:rPr>
              <a:t>IMM</a:t>
            </a:r>
            <a:r>
              <a:rPr lang="zh-CN" altLang="en-US">
                <a:solidFill>
                  <a:srgbClr val="FF3300"/>
                </a:solidFill>
                <a:latin typeface="微软雅黑" panose="020B0503020204020204" pitchFamily="34" charset="-122"/>
                <a:ea typeface="微软雅黑" panose="020B0503020204020204" pitchFamily="34" charset="-122"/>
              </a:rPr>
              <a:t>相乘，结果在</a:t>
            </a:r>
            <a:r>
              <a:rPr lang="en-US" altLang="zh-CN">
                <a:solidFill>
                  <a:srgbClr val="FF3300"/>
                </a:solidFill>
                <a:latin typeface="微软雅黑" panose="020B0503020204020204" pitchFamily="34" charset="-122"/>
                <a:ea typeface="微软雅黑" panose="020B0503020204020204" pitchFamily="34" charset="-122"/>
              </a:rPr>
              <a:t>REG</a:t>
            </a:r>
            <a:r>
              <a:rPr lang="zh-CN" altLang="en-US">
                <a:solidFill>
                  <a:srgbClr val="FF3300"/>
                </a:solidFill>
                <a:latin typeface="微软雅黑" panose="020B0503020204020204" pitchFamily="34" charset="-122"/>
                <a:ea typeface="微软雅黑" panose="020B0503020204020204" pitchFamily="34" charset="-122"/>
              </a:rPr>
              <a:t>中。</a:t>
            </a:r>
          </a:p>
          <a:p>
            <a:pPr>
              <a:spcBef>
                <a:spcPct val="30000"/>
              </a:spcBef>
            </a:pPr>
            <a:r>
              <a:rPr lang="zh-CN" altLang="en-US" sz="2000">
                <a:latin typeface="微软雅黑" panose="020B0503020204020204" pitchFamily="34" charset="-122"/>
                <a:ea typeface="微软雅黑" panose="020B0503020204020204" pitchFamily="34" charset="-122"/>
              </a:rPr>
              <a:t>除法指令：只明显指出除数，用</a:t>
            </a:r>
            <a:r>
              <a:rPr lang="en-US" altLang="zh-CN" sz="2000">
                <a:latin typeface="微软雅黑" panose="020B0503020204020204" pitchFamily="34" charset="-122"/>
                <a:ea typeface="微软雅黑" panose="020B0503020204020204" pitchFamily="34" charset="-122"/>
              </a:rPr>
              <a:t>EDX-EAX</a:t>
            </a:r>
            <a:r>
              <a:rPr lang="zh-CN" altLang="en-US" sz="2000">
                <a:latin typeface="微软雅黑" panose="020B0503020204020204" pitchFamily="34" charset="-122"/>
                <a:ea typeface="微软雅黑" panose="020B0503020204020204" pitchFamily="34" charset="-122"/>
              </a:rPr>
              <a:t>中内容除以指定的除数</a:t>
            </a:r>
          </a:p>
          <a:p>
            <a:pPr lvl="1">
              <a:spcBef>
                <a:spcPct val="30000"/>
              </a:spcBef>
            </a:pPr>
            <a:r>
              <a:rPr lang="zh-CN" altLang="en-US">
                <a:latin typeface="微软雅黑" panose="020B0503020204020204" pitchFamily="34" charset="-122"/>
                <a:ea typeface="微软雅黑" panose="020B0503020204020204" pitchFamily="34" charset="-122"/>
              </a:rPr>
              <a:t>若为</a:t>
            </a:r>
            <a:r>
              <a:rPr lang="en-US" altLang="zh-CN">
                <a:latin typeface="微软雅黑" panose="020B0503020204020204" pitchFamily="34" charset="-122"/>
                <a:ea typeface="微软雅黑" panose="020B0503020204020204" pitchFamily="34" charset="-122"/>
              </a:rPr>
              <a:t>8</a:t>
            </a:r>
            <a:r>
              <a:rPr lang="zh-CN" altLang="en-US">
                <a:latin typeface="微软雅黑" panose="020B0503020204020204" pitchFamily="34" charset="-122"/>
                <a:ea typeface="微软雅黑" panose="020B0503020204020204" pitchFamily="34" charset="-122"/>
              </a:rPr>
              <a:t>位，则</a:t>
            </a:r>
            <a:r>
              <a:rPr lang="en-US" altLang="zh-CN">
                <a:latin typeface="微软雅黑" panose="020B0503020204020204" pitchFamily="34" charset="-122"/>
                <a:ea typeface="微软雅黑" panose="020B0503020204020204" pitchFamily="34" charset="-122"/>
              </a:rPr>
              <a:t>16</a:t>
            </a:r>
            <a:r>
              <a:rPr lang="zh-CN" altLang="en-US">
                <a:latin typeface="微软雅黑" panose="020B0503020204020204" pitchFamily="34" charset="-122"/>
                <a:ea typeface="微软雅黑" panose="020B0503020204020204" pitchFamily="34" charset="-122"/>
              </a:rPr>
              <a:t>位被除数在</a:t>
            </a:r>
            <a:r>
              <a:rPr lang="en-US" altLang="zh-CN">
                <a:latin typeface="微软雅黑" panose="020B0503020204020204" pitchFamily="34" charset="-122"/>
                <a:ea typeface="微软雅黑" panose="020B0503020204020204" pitchFamily="34" charset="-122"/>
              </a:rPr>
              <a:t>AX</a:t>
            </a:r>
            <a:r>
              <a:rPr lang="zh-CN" altLang="en-US">
                <a:latin typeface="微软雅黑" panose="020B0503020204020204" pitchFamily="34" charset="-122"/>
                <a:ea typeface="微软雅黑" panose="020B0503020204020204" pitchFamily="34" charset="-122"/>
              </a:rPr>
              <a:t>寄存器中，商送回</a:t>
            </a:r>
            <a:r>
              <a:rPr lang="en-US" altLang="zh-CN">
                <a:latin typeface="微软雅黑" panose="020B0503020204020204" pitchFamily="34" charset="-122"/>
                <a:ea typeface="微软雅黑" panose="020B0503020204020204" pitchFamily="34" charset="-122"/>
              </a:rPr>
              <a:t>AL</a:t>
            </a:r>
            <a:r>
              <a:rPr lang="zh-CN" altLang="en-US">
                <a:latin typeface="微软雅黑" panose="020B0503020204020204" pitchFamily="34" charset="-122"/>
                <a:ea typeface="微软雅黑" panose="020B0503020204020204" pitchFamily="34" charset="-122"/>
              </a:rPr>
              <a:t>，余数在</a:t>
            </a:r>
            <a:r>
              <a:rPr lang="en-US" altLang="zh-CN">
                <a:latin typeface="微软雅黑" panose="020B0503020204020204" pitchFamily="34" charset="-122"/>
                <a:ea typeface="微软雅黑" panose="020B0503020204020204" pitchFamily="34" charset="-122"/>
              </a:rPr>
              <a:t>AH</a:t>
            </a:r>
            <a:endParaRPr lang="zh-CN" altLang="en-US">
              <a:latin typeface="微软雅黑" panose="020B0503020204020204" pitchFamily="34" charset="-122"/>
              <a:ea typeface="微软雅黑" panose="020B0503020204020204" pitchFamily="34" charset="-122"/>
            </a:endParaRPr>
          </a:p>
          <a:p>
            <a:pPr lvl="1">
              <a:spcBef>
                <a:spcPct val="30000"/>
              </a:spcBef>
            </a:pPr>
            <a:r>
              <a:rPr lang="zh-CN" altLang="en-US">
                <a:latin typeface="微软雅黑" panose="020B0503020204020204" pitchFamily="34" charset="-122"/>
                <a:ea typeface="微软雅黑" panose="020B0503020204020204" pitchFamily="34" charset="-122"/>
              </a:rPr>
              <a:t>若为</a:t>
            </a:r>
            <a:r>
              <a:rPr lang="en-US" altLang="zh-CN">
                <a:latin typeface="微软雅黑" panose="020B0503020204020204" pitchFamily="34" charset="-122"/>
                <a:ea typeface="微软雅黑" panose="020B0503020204020204" pitchFamily="34" charset="-122"/>
              </a:rPr>
              <a:t>16</a:t>
            </a:r>
            <a:r>
              <a:rPr lang="zh-CN" altLang="en-US">
                <a:latin typeface="微软雅黑" panose="020B0503020204020204" pitchFamily="34" charset="-122"/>
                <a:ea typeface="微软雅黑" panose="020B0503020204020204" pitchFamily="34" charset="-122"/>
              </a:rPr>
              <a:t>位，则</a:t>
            </a:r>
            <a:r>
              <a:rPr lang="en-US" altLang="zh-CN">
                <a:latin typeface="微软雅黑" panose="020B0503020204020204" pitchFamily="34" charset="-122"/>
                <a:ea typeface="微软雅黑" panose="020B0503020204020204" pitchFamily="34" charset="-122"/>
              </a:rPr>
              <a:t>32</a:t>
            </a:r>
            <a:r>
              <a:rPr lang="zh-CN" altLang="en-US">
                <a:latin typeface="微软雅黑" panose="020B0503020204020204" pitchFamily="34" charset="-122"/>
                <a:ea typeface="微软雅黑" panose="020B0503020204020204" pitchFamily="34" charset="-122"/>
              </a:rPr>
              <a:t>位被除数在</a:t>
            </a:r>
            <a:r>
              <a:rPr lang="en-US" altLang="zh-CN">
                <a:latin typeface="微软雅黑" panose="020B0503020204020204" pitchFamily="34" charset="-122"/>
                <a:ea typeface="微软雅黑" panose="020B0503020204020204" pitchFamily="34" charset="-122"/>
              </a:rPr>
              <a:t>DX-AX</a:t>
            </a:r>
            <a:r>
              <a:rPr lang="zh-CN" altLang="en-US">
                <a:latin typeface="微软雅黑" panose="020B0503020204020204" pitchFamily="34" charset="-122"/>
                <a:ea typeface="微软雅黑" panose="020B0503020204020204" pitchFamily="34" charset="-122"/>
              </a:rPr>
              <a:t>寄存器中，商送回</a:t>
            </a:r>
            <a:r>
              <a:rPr lang="en-US" altLang="zh-CN">
                <a:latin typeface="微软雅黑" panose="020B0503020204020204" pitchFamily="34" charset="-122"/>
                <a:ea typeface="微软雅黑" panose="020B0503020204020204" pitchFamily="34" charset="-122"/>
              </a:rPr>
              <a:t>AX</a:t>
            </a:r>
            <a:r>
              <a:rPr lang="zh-CN" altLang="en-US">
                <a:latin typeface="微软雅黑" panose="020B0503020204020204" pitchFamily="34" charset="-122"/>
                <a:ea typeface="微软雅黑" panose="020B0503020204020204" pitchFamily="34" charset="-122"/>
              </a:rPr>
              <a:t>，余数在</a:t>
            </a:r>
            <a:r>
              <a:rPr lang="en-US" altLang="zh-CN">
                <a:latin typeface="微软雅黑" panose="020B0503020204020204" pitchFamily="34" charset="-122"/>
                <a:ea typeface="微软雅黑" panose="020B0503020204020204" pitchFamily="34" charset="-122"/>
              </a:rPr>
              <a:t>DX</a:t>
            </a:r>
            <a:endParaRPr lang="zh-CN" altLang="en-US">
              <a:latin typeface="微软雅黑" panose="020B0503020204020204" pitchFamily="34" charset="-122"/>
              <a:ea typeface="微软雅黑" panose="020B0503020204020204" pitchFamily="34" charset="-122"/>
            </a:endParaRPr>
          </a:p>
          <a:p>
            <a:pPr lvl="1">
              <a:spcBef>
                <a:spcPct val="30000"/>
              </a:spcBef>
            </a:pPr>
            <a:r>
              <a:rPr lang="zh-CN" altLang="en-US">
                <a:latin typeface="微软雅黑" panose="020B0503020204020204" pitchFamily="34" charset="-122"/>
                <a:ea typeface="微软雅黑" panose="020B0503020204020204" pitchFamily="34" charset="-122"/>
              </a:rPr>
              <a:t>若为</a:t>
            </a:r>
            <a:r>
              <a:rPr lang="en-US" altLang="zh-CN">
                <a:latin typeface="微软雅黑" panose="020B0503020204020204" pitchFamily="34" charset="-122"/>
                <a:ea typeface="微软雅黑" panose="020B0503020204020204" pitchFamily="34" charset="-122"/>
              </a:rPr>
              <a:t>32</a:t>
            </a:r>
            <a:r>
              <a:rPr lang="zh-CN" altLang="en-US">
                <a:latin typeface="微软雅黑" panose="020B0503020204020204" pitchFamily="34" charset="-122"/>
                <a:ea typeface="微软雅黑" panose="020B0503020204020204" pitchFamily="34" charset="-122"/>
              </a:rPr>
              <a:t>位，则被除数在</a:t>
            </a:r>
            <a:r>
              <a:rPr lang="en-US" altLang="zh-CN">
                <a:latin typeface="微软雅黑" panose="020B0503020204020204" pitchFamily="34" charset="-122"/>
                <a:ea typeface="微软雅黑" panose="020B0503020204020204" pitchFamily="34" charset="-122"/>
              </a:rPr>
              <a:t>EDX-EAX</a:t>
            </a:r>
            <a:r>
              <a:rPr lang="zh-CN" altLang="en-US">
                <a:latin typeface="微软雅黑" panose="020B0503020204020204" pitchFamily="34" charset="-122"/>
                <a:ea typeface="微软雅黑" panose="020B0503020204020204" pitchFamily="34" charset="-122"/>
              </a:rPr>
              <a:t>寄存器中，商送</a:t>
            </a:r>
            <a:r>
              <a:rPr lang="en-US" altLang="zh-CN">
                <a:latin typeface="微软雅黑" panose="020B0503020204020204" pitchFamily="34" charset="-122"/>
                <a:ea typeface="微软雅黑" panose="020B0503020204020204" pitchFamily="34" charset="-122"/>
              </a:rPr>
              <a:t>EAX</a:t>
            </a:r>
            <a:r>
              <a:rPr lang="zh-CN" altLang="en-US">
                <a:latin typeface="微软雅黑" panose="020B0503020204020204" pitchFamily="34" charset="-122"/>
                <a:ea typeface="微软雅黑" panose="020B0503020204020204" pitchFamily="34" charset="-122"/>
              </a:rPr>
              <a:t>，余数在</a:t>
            </a:r>
            <a:r>
              <a:rPr lang="en-US" altLang="zh-CN">
                <a:latin typeface="微软雅黑" panose="020B0503020204020204" pitchFamily="34" charset="-122"/>
                <a:ea typeface="微软雅黑" panose="020B0503020204020204" pitchFamily="34" charset="-122"/>
              </a:rPr>
              <a:t>EDX</a:t>
            </a:r>
            <a:r>
              <a:rPr lang="zh-CN" altLang="en-US"/>
              <a:t> </a:t>
            </a:r>
          </a:p>
        </p:txBody>
      </p:sp>
      <p:sp>
        <p:nvSpPr>
          <p:cNvPr id="737284" name="Text Box 4">
            <a:extLst>
              <a:ext uri="{FF2B5EF4-FFF2-40B4-BE49-F238E27FC236}">
                <a16:creationId xmlns:a16="http://schemas.microsoft.com/office/drawing/2014/main" id="{8147A9DB-412C-47F3-9999-8826C015F41E}"/>
              </a:ext>
            </a:extLst>
          </p:cNvPr>
          <p:cNvSpPr txBox="1">
            <a:spLocks noChangeArrowheads="1"/>
          </p:cNvSpPr>
          <p:nvPr/>
        </p:nvSpPr>
        <p:spPr bwMode="auto">
          <a:xfrm>
            <a:off x="250825" y="6219825"/>
            <a:ext cx="7561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000">
                <a:solidFill>
                  <a:srgbClr val="007635"/>
                </a:solidFill>
                <a:latin typeface="Arial" panose="020B0604020202020204" pitchFamily="34" charset="0"/>
              </a:rPr>
              <a:t>以上内容不要死记硬背，遇到具体指令时能查阅到并理解即可。</a:t>
            </a:r>
          </a:p>
        </p:txBody>
      </p:sp>
      <p:sp>
        <p:nvSpPr>
          <p:cNvPr id="737285" name="Text Box 5">
            <a:extLst>
              <a:ext uri="{FF2B5EF4-FFF2-40B4-BE49-F238E27FC236}">
                <a16:creationId xmlns:a16="http://schemas.microsoft.com/office/drawing/2014/main" id="{A29126C6-63B7-4505-A8AE-2E4B41EBA56C}"/>
              </a:ext>
            </a:extLst>
          </p:cNvPr>
          <p:cNvSpPr txBox="1">
            <a:spLocks noChangeArrowheads="1"/>
          </p:cNvSpPr>
          <p:nvPr/>
        </p:nvSpPr>
        <p:spPr bwMode="auto">
          <a:xfrm>
            <a:off x="7002463" y="3159125"/>
            <a:ext cx="1260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400">
                <a:latin typeface="Arial" panose="020B0604020202020204" pitchFamily="34" charset="0"/>
                <a:ea typeface="宋体" panose="02010600030101010101" pitchFamily="2" charset="-122"/>
                <a:hlinkClick r:id="" action="ppaction://hlinkshowjump?jump=previousslide"/>
              </a:rPr>
              <a:t>BACK</a:t>
            </a:r>
            <a:endParaRPr lang="en-US" altLang="zh-CN" sz="2400">
              <a:latin typeface="Arial" panose="020B0604020202020204" pitchFamily="34" charset="0"/>
              <a:ea typeface="宋体" panose="02010600030101010101" pitchFamily="2" charset="-122"/>
            </a:endParaRPr>
          </a:p>
        </p:txBody>
      </p:sp>
      <p:sp>
        <p:nvSpPr>
          <p:cNvPr id="737286" name="Text Box 6">
            <a:extLst>
              <a:ext uri="{FF2B5EF4-FFF2-40B4-BE49-F238E27FC236}">
                <a16:creationId xmlns:a16="http://schemas.microsoft.com/office/drawing/2014/main" id="{84812804-9FF4-43BD-B428-7C49672A654E}"/>
              </a:ext>
            </a:extLst>
          </p:cNvPr>
          <p:cNvSpPr txBox="1">
            <a:spLocks noChangeArrowheads="1"/>
          </p:cNvSpPr>
          <p:nvPr/>
        </p:nvSpPr>
        <p:spPr bwMode="auto">
          <a:xfrm>
            <a:off x="6867525" y="773113"/>
            <a:ext cx="1709738"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latin typeface="微软雅黑" panose="020B0503020204020204" pitchFamily="34" charset="-122"/>
                <a:ea typeface="微软雅黑" panose="020B0503020204020204" pitchFamily="34" charset="-122"/>
                <a:hlinkClick r:id="rId2" action="ppaction://hlinksldjump"/>
              </a:rPr>
              <a:t>BACK</a:t>
            </a:r>
            <a:endParaRPr lang="en-US" altLang="zh-CN" sz="2400">
              <a:latin typeface="微软雅黑" panose="020B0503020204020204" pitchFamily="34" charset="-122"/>
              <a:ea typeface="微软雅黑" panose="020B0503020204020204"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a:extLst>
              <a:ext uri="{FF2B5EF4-FFF2-40B4-BE49-F238E27FC236}">
                <a16:creationId xmlns:a16="http://schemas.microsoft.com/office/drawing/2014/main" id="{6028FC86-3DA0-41AC-967A-68782E1A8335}"/>
              </a:ext>
            </a:extLst>
          </p:cNvPr>
          <p:cNvSpPr>
            <a:spLocks noGrp="1" noChangeArrowheads="1"/>
          </p:cNvSpPr>
          <p:nvPr>
            <p:ph type="title"/>
          </p:nvPr>
        </p:nvSpPr>
        <p:spPr>
          <a:xfrm>
            <a:off x="457200" y="142875"/>
            <a:ext cx="8229600" cy="561975"/>
          </a:xfrm>
        </p:spPr>
        <p:txBody>
          <a:bodyPr/>
          <a:lstStyle/>
          <a:p>
            <a:r>
              <a:rPr lang="en-US" altLang="zh-CN" sz="3600"/>
              <a:t>IA-32</a:t>
            </a:r>
            <a:r>
              <a:rPr lang="zh-CN" altLang="en-US" sz="3600"/>
              <a:t>常用指令类型</a:t>
            </a:r>
          </a:p>
        </p:txBody>
      </p:sp>
      <p:sp>
        <p:nvSpPr>
          <p:cNvPr id="630787" name="Rectangle 3">
            <a:extLst>
              <a:ext uri="{FF2B5EF4-FFF2-40B4-BE49-F238E27FC236}">
                <a16:creationId xmlns:a16="http://schemas.microsoft.com/office/drawing/2014/main" id="{97626FDC-2E0B-42C4-972C-D9BB29AEB0DD}"/>
              </a:ext>
            </a:extLst>
          </p:cNvPr>
          <p:cNvSpPr>
            <a:spLocks noGrp="1" noChangeArrowheads="1"/>
          </p:cNvSpPr>
          <p:nvPr>
            <p:ph type="body" idx="1"/>
          </p:nvPr>
        </p:nvSpPr>
        <p:spPr>
          <a:xfrm>
            <a:off x="341313" y="684213"/>
            <a:ext cx="8356600" cy="5607050"/>
          </a:xfrm>
        </p:spPr>
        <p:txBody>
          <a:bodyPr/>
          <a:lstStyle/>
          <a:p>
            <a:pPr>
              <a:buFontTx/>
              <a:buNone/>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3</a:t>
            </a:r>
            <a:r>
              <a:rPr lang="zh-CN" altLang="en-US">
                <a:latin typeface="微软雅黑" panose="020B0503020204020204" pitchFamily="34" charset="-122"/>
                <a:ea typeface="微软雅黑" panose="020B0503020204020204" pitchFamily="34" charset="-122"/>
              </a:rPr>
              <a:t>）按位运算指令</a:t>
            </a:r>
          </a:p>
          <a:p>
            <a:pPr lvl="1">
              <a:lnSpc>
                <a:spcPct val="110000"/>
              </a:lnSpc>
            </a:pPr>
            <a:r>
              <a:rPr lang="zh-CN" altLang="en-US">
                <a:latin typeface="微软雅黑" panose="020B0503020204020204" pitchFamily="34" charset="-122"/>
                <a:ea typeface="微软雅黑" panose="020B0503020204020204" pitchFamily="34" charset="-122"/>
              </a:rPr>
              <a:t>逻辑运算（仅</a:t>
            </a:r>
            <a:r>
              <a:rPr lang="en-US" altLang="zh-CN">
                <a:latin typeface="微软雅黑" panose="020B0503020204020204" pitchFamily="34" charset="-122"/>
                <a:ea typeface="微软雅黑" panose="020B0503020204020204" pitchFamily="34" charset="-122"/>
              </a:rPr>
              <a:t>NOT</a:t>
            </a:r>
            <a:r>
              <a:rPr lang="zh-CN" altLang="en-US">
                <a:latin typeface="微软雅黑" panose="020B0503020204020204" pitchFamily="34" charset="-122"/>
                <a:ea typeface="微软雅黑" panose="020B0503020204020204" pitchFamily="34" charset="-122"/>
              </a:rPr>
              <a:t>不影响标志，其他指令</a:t>
            </a:r>
            <a:r>
              <a:rPr lang="en-US" altLang="zh-CN">
                <a:latin typeface="微软雅黑" panose="020B0503020204020204" pitchFamily="34" charset="-122"/>
                <a:ea typeface="微软雅黑" panose="020B0503020204020204" pitchFamily="34" charset="-122"/>
              </a:rPr>
              <a:t>OF=CF=0</a:t>
            </a:r>
            <a:r>
              <a:rPr lang="zh-CN" altLang="en-US">
                <a:latin typeface="微软雅黑" panose="020B0503020204020204" pitchFamily="34" charset="-122"/>
                <a:ea typeface="微软雅黑" panose="020B0503020204020204" pitchFamily="34" charset="-122"/>
              </a:rPr>
              <a:t>，而</a:t>
            </a:r>
            <a:r>
              <a:rPr lang="en-US" altLang="zh-CN">
                <a:latin typeface="微软雅黑" panose="020B0503020204020204" pitchFamily="34" charset="-122"/>
                <a:ea typeface="微软雅黑" panose="020B0503020204020204" pitchFamily="34" charset="-122"/>
              </a:rPr>
              <a:t>ZF</a:t>
            </a:r>
            <a:r>
              <a:rPr lang="zh-CN" altLang="en-US">
                <a:latin typeface="微软雅黑" panose="020B0503020204020204" pitchFamily="34" charset="-122"/>
                <a:ea typeface="微软雅黑" panose="020B0503020204020204" pitchFamily="34" charset="-122"/>
              </a:rPr>
              <a:t>和</a:t>
            </a:r>
            <a:r>
              <a:rPr lang="en-US" altLang="zh-CN">
                <a:latin typeface="微软雅黑" panose="020B0503020204020204" pitchFamily="34" charset="-122"/>
                <a:ea typeface="微软雅黑" panose="020B0503020204020204" pitchFamily="34" charset="-122"/>
              </a:rPr>
              <a:t>SF</a:t>
            </a:r>
            <a:r>
              <a:rPr lang="zh-CN" altLang="en-US">
                <a:latin typeface="微软雅黑" panose="020B0503020204020204" pitchFamily="34" charset="-122"/>
                <a:ea typeface="微软雅黑" panose="020B0503020204020204" pitchFamily="34" charset="-122"/>
              </a:rPr>
              <a:t>根据结果设置：若全</a:t>
            </a:r>
            <a:r>
              <a:rPr lang="en-US" altLang="zh-CN">
                <a:latin typeface="微软雅黑" panose="020B0503020204020204" pitchFamily="34" charset="-122"/>
                <a:ea typeface="微软雅黑" panose="020B0503020204020204" pitchFamily="34" charset="-122"/>
              </a:rPr>
              <a:t>0</a:t>
            </a:r>
            <a:r>
              <a:rPr lang="zh-CN" altLang="en-US">
                <a:latin typeface="微软雅黑" panose="020B0503020204020204" pitchFamily="34" charset="-122"/>
                <a:ea typeface="微软雅黑" panose="020B0503020204020204" pitchFamily="34" charset="-122"/>
              </a:rPr>
              <a:t>，则</a:t>
            </a:r>
            <a:r>
              <a:rPr lang="en-US" altLang="zh-CN">
                <a:latin typeface="微软雅黑" panose="020B0503020204020204" pitchFamily="34" charset="-122"/>
                <a:ea typeface="微软雅黑" panose="020B0503020204020204" pitchFamily="34" charset="-122"/>
              </a:rPr>
              <a:t>ZF=1</a:t>
            </a:r>
            <a:r>
              <a:rPr lang="zh-CN" altLang="en-US">
                <a:latin typeface="微软雅黑" panose="020B0503020204020204" pitchFamily="34" charset="-122"/>
                <a:ea typeface="微软雅黑" panose="020B0503020204020204" pitchFamily="34" charset="-122"/>
              </a:rPr>
              <a:t>；若最高位为</a:t>
            </a:r>
            <a:r>
              <a:rPr lang="en-US" altLang="zh-CN">
                <a:latin typeface="微软雅黑" panose="020B0503020204020204" pitchFamily="34" charset="-122"/>
                <a:ea typeface="微软雅黑" panose="020B0503020204020204" pitchFamily="34" charset="-122"/>
              </a:rPr>
              <a:t>1</a:t>
            </a:r>
            <a:r>
              <a:rPr lang="zh-CN" altLang="en-US">
                <a:latin typeface="微软雅黑" panose="020B0503020204020204" pitchFamily="34" charset="-122"/>
                <a:ea typeface="微软雅黑" panose="020B0503020204020204" pitchFamily="34" charset="-122"/>
              </a:rPr>
              <a:t>，则</a:t>
            </a:r>
            <a:r>
              <a:rPr lang="en-US" altLang="zh-CN">
                <a:latin typeface="微软雅黑" panose="020B0503020204020204" pitchFamily="34" charset="-122"/>
                <a:ea typeface="微软雅黑" panose="020B0503020204020204" pitchFamily="34" charset="-122"/>
              </a:rPr>
              <a:t>SF=1 </a:t>
            </a:r>
            <a:r>
              <a:rPr lang="zh-CN" altLang="en-US">
                <a:latin typeface="微软雅黑" panose="020B0503020204020204" pitchFamily="34" charset="-122"/>
                <a:ea typeface="微软雅黑" panose="020B0503020204020204" pitchFamily="34" charset="-122"/>
              </a:rPr>
              <a:t>）</a:t>
            </a:r>
          </a:p>
          <a:p>
            <a:pPr lvl="2">
              <a:lnSpc>
                <a:spcPct val="110000"/>
              </a:lnSpc>
              <a:buFontTx/>
              <a:buNone/>
            </a:pPr>
            <a:r>
              <a:rPr lang="en-US" altLang="zh-CN" sz="2000">
                <a:latin typeface="微软雅黑" panose="020B0503020204020204" pitchFamily="34" charset="-122"/>
                <a:ea typeface="微软雅黑" panose="020B0503020204020204" pitchFamily="34" charset="-122"/>
              </a:rPr>
              <a:t>NOT</a:t>
            </a:r>
            <a:r>
              <a:rPr lang="zh-CN" altLang="en-US" sz="2000">
                <a:latin typeface="微软雅黑" panose="020B0503020204020204" pitchFamily="34" charset="-122"/>
                <a:ea typeface="微软雅黑" panose="020B0503020204020204" pitchFamily="34" charset="-122"/>
              </a:rPr>
              <a:t>：非，包括 </a:t>
            </a:r>
            <a:r>
              <a:rPr lang="en-US" altLang="zh-CN" sz="2000">
                <a:latin typeface="微软雅黑" panose="020B0503020204020204" pitchFamily="34" charset="-122"/>
                <a:ea typeface="微软雅黑" panose="020B0503020204020204" pitchFamily="34" charset="-122"/>
              </a:rPr>
              <a:t>notb</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notw</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notl</a:t>
            </a:r>
            <a:r>
              <a:rPr lang="zh-CN" altLang="en-US" sz="2000">
                <a:latin typeface="微软雅黑" panose="020B0503020204020204" pitchFamily="34" charset="-122"/>
                <a:ea typeface="微软雅黑" panose="020B0503020204020204" pitchFamily="34" charset="-122"/>
              </a:rPr>
              <a:t>等</a:t>
            </a:r>
          </a:p>
          <a:p>
            <a:pPr lvl="2">
              <a:lnSpc>
                <a:spcPct val="110000"/>
              </a:lnSpc>
              <a:buFontTx/>
              <a:buNone/>
            </a:pPr>
            <a:r>
              <a:rPr lang="en-US" altLang="zh-CN" sz="2000">
                <a:latin typeface="微软雅黑" panose="020B0503020204020204" pitchFamily="34" charset="-122"/>
                <a:ea typeface="微软雅黑" panose="020B0503020204020204" pitchFamily="34" charset="-122"/>
              </a:rPr>
              <a:t>AND</a:t>
            </a:r>
            <a:r>
              <a:rPr lang="zh-CN" altLang="en-US" sz="2000">
                <a:latin typeface="微软雅黑" panose="020B0503020204020204" pitchFamily="34" charset="-122"/>
                <a:ea typeface="微软雅黑" panose="020B0503020204020204" pitchFamily="34" charset="-122"/>
              </a:rPr>
              <a:t>：与，包括 </a:t>
            </a:r>
            <a:r>
              <a:rPr lang="en-US" altLang="zh-CN" sz="2000">
                <a:latin typeface="微软雅黑" panose="020B0503020204020204" pitchFamily="34" charset="-122"/>
                <a:ea typeface="微软雅黑" panose="020B0503020204020204" pitchFamily="34" charset="-122"/>
              </a:rPr>
              <a:t>andb</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andw</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andl</a:t>
            </a:r>
            <a:r>
              <a:rPr lang="zh-CN" altLang="en-US" sz="2000">
                <a:latin typeface="微软雅黑" panose="020B0503020204020204" pitchFamily="34" charset="-122"/>
                <a:ea typeface="微软雅黑" panose="020B0503020204020204" pitchFamily="34" charset="-122"/>
              </a:rPr>
              <a:t>等</a:t>
            </a:r>
          </a:p>
          <a:p>
            <a:pPr lvl="2">
              <a:lnSpc>
                <a:spcPct val="110000"/>
              </a:lnSpc>
              <a:buFontTx/>
              <a:buNone/>
            </a:pPr>
            <a:r>
              <a:rPr lang="en-US" altLang="zh-CN" sz="2000">
                <a:latin typeface="微软雅黑" panose="020B0503020204020204" pitchFamily="34" charset="-122"/>
                <a:ea typeface="微软雅黑" panose="020B0503020204020204" pitchFamily="34" charset="-122"/>
              </a:rPr>
              <a:t>OR</a:t>
            </a:r>
            <a:r>
              <a:rPr lang="zh-CN" altLang="en-US" sz="2000">
                <a:latin typeface="微软雅黑" panose="020B0503020204020204" pitchFamily="34" charset="-122"/>
                <a:ea typeface="微软雅黑" panose="020B0503020204020204" pitchFamily="34" charset="-122"/>
              </a:rPr>
              <a:t>：或，包括 </a:t>
            </a:r>
            <a:r>
              <a:rPr lang="en-US" altLang="zh-CN" sz="2000">
                <a:latin typeface="微软雅黑" panose="020B0503020204020204" pitchFamily="34" charset="-122"/>
                <a:ea typeface="微软雅黑" panose="020B0503020204020204" pitchFamily="34" charset="-122"/>
              </a:rPr>
              <a:t>orb</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orw</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orl</a:t>
            </a:r>
            <a:r>
              <a:rPr lang="zh-CN" altLang="en-US" sz="2000">
                <a:latin typeface="微软雅黑" panose="020B0503020204020204" pitchFamily="34" charset="-122"/>
                <a:ea typeface="微软雅黑" panose="020B0503020204020204" pitchFamily="34" charset="-122"/>
              </a:rPr>
              <a:t>等</a:t>
            </a:r>
          </a:p>
          <a:p>
            <a:pPr lvl="2">
              <a:lnSpc>
                <a:spcPct val="110000"/>
              </a:lnSpc>
              <a:buFontTx/>
              <a:buNone/>
            </a:pPr>
            <a:r>
              <a:rPr lang="en-US" altLang="zh-CN" sz="2000">
                <a:latin typeface="微软雅黑" panose="020B0503020204020204" pitchFamily="34" charset="-122"/>
                <a:ea typeface="微软雅黑" panose="020B0503020204020204" pitchFamily="34" charset="-122"/>
              </a:rPr>
              <a:t>XOR</a:t>
            </a:r>
            <a:r>
              <a:rPr lang="zh-CN" altLang="en-US" sz="2000">
                <a:latin typeface="微软雅黑" panose="020B0503020204020204" pitchFamily="34" charset="-122"/>
                <a:ea typeface="微软雅黑" panose="020B0503020204020204" pitchFamily="34" charset="-122"/>
              </a:rPr>
              <a:t>：异或，包括 </a:t>
            </a:r>
            <a:r>
              <a:rPr lang="en-US" altLang="zh-CN" sz="2000">
                <a:latin typeface="微软雅黑" panose="020B0503020204020204" pitchFamily="34" charset="-122"/>
                <a:ea typeface="微软雅黑" panose="020B0503020204020204" pitchFamily="34" charset="-122"/>
              </a:rPr>
              <a:t>xorb</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xorw</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xorl</a:t>
            </a:r>
            <a:r>
              <a:rPr lang="zh-CN" altLang="en-US" sz="2000">
                <a:latin typeface="微软雅黑" panose="020B0503020204020204" pitchFamily="34" charset="-122"/>
                <a:ea typeface="微软雅黑" panose="020B0503020204020204" pitchFamily="34" charset="-122"/>
              </a:rPr>
              <a:t>等</a:t>
            </a:r>
          </a:p>
          <a:p>
            <a:pPr lvl="2">
              <a:lnSpc>
                <a:spcPct val="110000"/>
              </a:lnSpc>
              <a:buFontTx/>
              <a:buNone/>
            </a:pPr>
            <a:r>
              <a:rPr lang="en-US" altLang="zh-CN" sz="2000">
                <a:latin typeface="微软雅黑" panose="020B0503020204020204" pitchFamily="34" charset="-122"/>
                <a:ea typeface="微软雅黑" panose="020B0503020204020204" pitchFamily="34" charset="-122"/>
              </a:rPr>
              <a:t>TEST</a:t>
            </a:r>
            <a:r>
              <a:rPr lang="zh-CN" altLang="en-US" sz="2000">
                <a:latin typeface="微软雅黑" panose="020B0503020204020204" pitchFamily="34" charset="-122"/>
                <a:ea typeface="微软雅黑" panose="020B0503020204020204" pitchFamily="34" charset="-122"/>
              </a:rPr>
              <a:t>：做“与”操作测试，仅影响标志</a:t>
            </a:r>
          </a:p>
          <a:p>
            <a:pPr lvl="1">
              <a:lnSpc>
                <a:spcPct val="110000"/>
              </a:lnSpc>
            </a:pPr>
            <a:r>
              <a:rPr lang="zh-CN" altLang="en-US">
                <a:latin typeface="微软雅黑" panose="020B0503020204020204" pitchFamily="34" charset="-122"/>
                <a:ea typeface="微软雅黑" panose="020B0503020204020204" pitchFamily="34" charset="-122"/>
              </a:rPr>
              <a:t>移位运算（左</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右移时，最高</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最低位送</a:t>
            </a:r>
            <a:r>
              <a:rPr lang="en-US" altLang="zh-CN">
                <a:latin typeface="微软雅黑" panose="020B0503020204020204" pitchFamily="34" charset="-122"/>
                <a:ea typeface="微软雅黑" panose="020B0503020204020204" pitchFamily="34" charset="-122"/>
              </a:rPr>
              <a:t>CF</a:t>
            </a:r>
            <a:r>
              <a:rPr lang="zh-CN" altLang="en-US">
                <a:latin typeface="微软雅黑" panose="020B0503020204020204" pitchFamily="34" charset="-122"/>
                <a:ea typeface="微软雅黑" panose="020B0503020204020204" pitchFamily="34" charset="-122"/>
              </a:rPr>
              <a:t>）</a:t>
            </a:r>
          </a:p>
          <a:p>
            <a:pPr lvl="2">
              <a:lnSpc>
                <a:spcPct val="110000"/>
              </a:lnSpc>
              <a:buFontTx/>
              <a:buNone/>
            </a:pPr>
            <a:r>
              <a:rPr lang="en-US" altLang="zh-CN" sz="2000">
                <a:latin typeface="微软雅黑" panose="020B0503020204020204" pitchFamily="34" charset="-122"/>
                <a:ea typeface="微软雅黑" panose="020B0503020204020204" pitchFamily="34" charset="-122"/>
              </a:rPr>
              <a:t>SHL/SHR</a:t>
            </a:r>
            <a:r>
              <a:rPr lang="zh-CN" altLang="en-US" sz="2000">
                <a:latin typeface="微软雅黑" panose="020B0503020204020204" pitchFamily="34" charset="-122"/>
                <a:ea typeface="微软雅黑" panose="020B0503020204020204" pitchFamily="34" charset="-122"/>
              </a:rPr>
              <a:t>：逻辑左</a:t>
            </a:r>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右移，包括 </a:t>
            </a:r>
            <a:r>
              <a:rPr lang="en-US" altLang="zh-CN" sz="2000">
                <a:latin typeface="微软雅黑" panose="020B0503020204020204" pitchFamily="34" charset="-122"/>
                <a:ea typeface="微软雅黑" panose="020B0503020204020204" pitchFamily="34" charset="-122"/>
              </a:rPr>
              <a:t>shlb</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shrw</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shrl</a:t>
            </a:r>
            <a:r>
              <a:rPr lang="zh-CN" altLang="en-US" sz="2000">
                <a:latin typeface="微软雅黑" panose="020B0503020204020204" pitchFamily="34" charset="-122"/>
                <a:ea typeface="微软雅黑" panose="020B0503020204020204" pitchFamily="34" charset="-122"/>
              </a:rPr>
              <a:t>等</a:t>
            </a:r>
          </a:p>
          <a:p>
            <a:pPr lvl="2">
              <a:lnSpc>
                <a:spcPct val="110000"/>
              </a:lnSpc>
              <a:buFontTx/>
              <a:buNone/>
            </a:pPr>
            <a:r>
              <a:rPr lang="en-US" altLang="zh-CN" sz="2000">
                <a:latin typeface="微软雅黑" panose="020B0503020204020204" pitchFamily="34" charset="-122"/>
                <a:ea typeface="微软雅黑" panose="020B0503020204020204" pitchFamily="34" charset="-122"/>
              </a:rPr>
              <a:t>SAL/SAR</a:t>
            </a:r>
            <a:r>
              <a:rPr lang="zh-CN" altLang="en-US" sz="2000">
                <a:latin typeface="微软雅黑" panose="020B0503020204020204" pitchFamily="34" charset="-122"/>
                <a:ea typeface="微软雅黑" panose="020B0503020204020204" pitchFamily="34" charset="-122"/>
              </a:rPr>
              <a:t>：算术左</a:t>
            </a:r>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右移，</a:t>
            </a:r>
            <a:r>
              <a:rPr lang="zh-CN" altLang="en-US" sz="2000">
                <a:solidFill>
                  <a:srgbClr val="FF3300"/>
                </a:solidFill>
                <a:latin typeface="微软雅黑" panose="020B0503020204020204" pitchFamily="34" charset="-122"/>
                <a:ea typeface="微软雅黑" panose="020B0503020204020204" pitchFamily="34" charset="-122"/>
              </a:rPr>
              <a:t>左移判溢出</a:t>
            </a:r>
            <a:r>
              <a:rPr lang="zh-CN" altLang="en-US" sz="2000">
                <a:latin typeface="微软雅黑" panose="020B0503020204020204" pitchFamily="34" charset="-122"/>
                <a:ea typeface="微软雅黑" panose="020B0503020204020204" pitchFamily="34" charset="-122"/>
              </a:rPr>
              <a:t>，右移高位补符</a:t>
            </a:r>
          </a:p>
          <a:p>
            <a:pPr lvl="2">
              <a:lnSpc>
                <a:spcPct val="110000"/>
              </a:lnSpc>
              <a:buFontTx/>
              <a:buNone/>
            </a:pPr>
            <a:r>
              <a:rPr lang="zh-CN" altLang="en-US" sz="2000">
                <a:solidFill>
                  <a:srgbClr val="FF3300"/>
                </a:solidFill>
                <a:latin typeface="微软雅黑" panose="020B0503020204020204" pitchFamily="34" charset="-122"/>
                <a:ea typeface="微软雅黑" panose="020B0503020204020204" pitchFamily="34" charset="-122"/>
              </a:rPr>
              <a:t>（移位前、后符号位发生变化，则</a:t>
            </a:r>
            <a:r>
              <a:rPr lang="en-US" altLang="zh-CN" sz="2000">
                <a:solidFill>
                  <a:srgbClr val="FF3300"/>
                </a:solidFill>
                <a:latin typeface="微软雅黑" panose="020B0503020204020204" pitchFamily="34" charset="-122"/>
                <a:ea typeface="微软雅黑" panose="020B0503020204020204" pitchFamily="34" charset="-122"/>
              </a:rPr>
              <a:t>OF=1 </a:t>
            </a:r>
            <a:r>
              <a:rPr lang="zh-CN" altLang="en-US" sz="2000">
                <a:solidFill>
                  <a:srgbClr val="FF3300"/>
                </a:solidFill>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a:p>
            <a:pPr lvl="2">
              <a:lnSpc>
                <a:spcPct val="110000"/>
              </a:lnSpc>
              <a:buFontTx/>
              <a:buNone/>
            </a:pPr>
            <a:r>
              <a:rPr lang="en-US" altLang="zh-CN" sz="2000">
                <a:latin typeface="微软雅黑" panose="020B0503020204020204" pitchFamily="34" charset="-122"/>
                <a:ea typeface="微软雅黑" panose="020B0503020204020204" pitchFamily="34" charset="-122"/>
              </a:rPr>
              <a:t>ROL/ROR:</a:t>
            </a:r>
            <a:r>
              <a:rPr lang="zh-CN" altLang="en-US" sz="2000">
                <a:latin typeface="微软雅黑" panose="020B0503020204020204" pitchFamily="34" charset="-122"/>
                <a:ea typeface="微软雅黑" panose="020B0503020204020204" pitchFamily="34" charset="-122"/>
              </a:rPr>
              <a:t> 循环左</a:t>
            </a:r>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右移，包括 </a:t>
            </a:r>
            <a:r>
              <a:rPr lang="en-US" altLang="zh-CN" sz="2000">
                <a:latin typeface="微软雅黑" panose="020B0503020204020204" pitchFamily="34" charset="-122"/>
                <a:ea typeface="微软雅黑" panose="020B0503020204020204" pitchFamily="34" charset="-122"/>
              </a:rPr>
              <a:t>rolb</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rorw</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roll</a:t>
            </a:r>
            <a:r>
              <a:rPr lang="zh-CN" altLang="en-US" sz="2000">
                <a:latin typeface="微软雅黑" panose="020B0503020204020204" pitchFamily="34" charset="-122"/>
                <a:ea typeface="微软雅黑" panose="020B0503020204020204" pitchFamily="34" charset="-122"/>
              </a:rPr>
              <a:t>等</a:t>
            </a:r>
            <a:endParaRPr lang="en-US" altLang="zh-CN" sz="2000">
              <a:latin typeface="微软雅黑" panose="020B0503020204020204" pitchFamily="34" charset="-122"/>
              <a:ea typeface="微软雅黑" panose="020B0503020204020204" pitchFamily="34" charset="-122"/>
            </a:endParaRPr>
          </a:p>
          <a:p>
            <a:pPr lvl="2">
              <a:lnSpc>
                <a:spcPct val="110000"/>
              </a:lnSpc>
              <a:buFontTx/>
              <a:buNone/>
            </a:pPr>
            <a:r>
              <a:rPr lang="en-US" altLang="zh-CN" sz="2000">
                <a:latin typeface="微软雅黑" panose="020B0503020204020204" pitchFamily="34" charset="-122"/>
                <a:ea typeface="微软雅黑" panose="020B0503020204020204" pitchFamily="34" charset="-122"/>
              </a:rPr>
              <a:t>RCL/RCR:</a:t>
            </a:r>
            <a:r>
              <a:rPr lang="zh-CN" altLang="en-US" sz="2000">
                <a:latin typeface="微软雅黑" panose="020B0503020204020204" pitchFamily="34" charset="-122"/>
                <a:ea typeface="微软雅黑" panose="020B0503020204020204" pitchFamily="34" charset="-122"/>
              </a:rPr>
              <a:t> 带循环左</a:t>
            </a:r>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右移，将</a:t>
            </a:r>
            <a:r>
              <a:rPr lang="en-US" altLang="zh-CN" sz="2000">
                <a:latin typeface="微软雅黑" panose="020B0503020204020204" pitchFamily="34" charset="-122"/>
                <a:ea typeface="微软雅黑" panose="020B0503020204020204" pitchFamily="34" charset="-122"/>
              </a:rPr>
              <a:t>CF</a:t>
            </a:r>
            <a:r>
              <a:rPr lang="zh-CN" altLang="en-US" sz="2000">
                <a:latin typeface="微软雅黑" panose="020B0503020204020204" pitchFamily="34" charset="-122"/>
                <a:ea typeface="微软雅黑" panose="020B0503020204020204" pitchFamily="34" charset="-122"/>
              </a:rPr>
              <a:t>作为操作数一部分循环移位</a:t>
            </a:r>
          </a:p>
        </p:txBody>
      </p:sp>
      <p:sp>
        <p:nvSpPr>
          <p:cNvPr id="630788" name="Text Box 4">
            <a:extLst>
              <a:ext uri="{FF2B5EF4-FFF2-40B4-BE49-F238E27FC236}">
                <a16:creationId xmlns:a16="http://schemas.microsoft.com/office/drawing/2014/main" id="{3BD8A5DD-1C30-4D84-8352-C8BF02628F3C}"/>
              </a:ext>
            </a:extLst>
          </p:cNvPr>
          <p:cNvSpPr txBox="1">
            <a:spLocks noChangeArrowheads="1"/>
          </p:cNvSpPr>
          <p:nvPr/>
        </p:nvSpPr>
        <p:spPr bwMode="auto">
          <a:xfrm>
            <a:off x="250825" y="6362700"/>
            <a:ext cx="7561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000">
                <a:solidFill>
                  <a:srgbClr val="FF3300"/>
                </a:solidFill>
                <a:latin typeface="Arial" panose="020B0604020202020204" pitchFamily="34" charset="0"/>
              </a:rPr>
              <a:t>以上内容不要死记硬背，遇到具体指令时能查阅到并理解即可。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30787">
                                            <p:txEl>
                                              <p:pRg st="1" end="1"/>
                                            </p:txEl>
                                          </p:spTgt>
                                        </p:tgtEl>
                                        <p:attrNameLst>
                                          <p:attrName>style.visibility</p:attrName>
                                        </p:attrNameLst>
                                      </p:cBhvr>
                                      <p:to>
                                        <p:strVal val="visible"/>
                                      </p:to>
                                    </p:set>
                                    <p:animEffect transition="in" filter="blinds(horizontal)">
                                      <p:cBhvr>
                                        <p:cTn id="7" dur="500"/>
                                        <p:tgtEl>
                                          <p:spTgt spid="6307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30787">
                                            <p:txEl>
                                              <p:pRg st="2" end="2"/>
                                            </p:txEl>
                                          </p:spTgt>
                                        </p:tgtEl>
                                        <p:attrNameLst>
                                          <p:attrName>style.visibility</p:attrName>
                                        </p:attrNameLst>
                                      </p:cBhvr>
                                      <p:to>
                                        <p:strVal val="visible"/>
                                      </p:to>
                                    </p:set>
                                    <p:animEffect transition="in" filter="blinds(horizontal)">
                                      <p:cBhvr>
                                        <p:cTn id="12" dur="500"/>
                                        <p:tgtEl>
                                          <p:spTgt spid="630787">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30787">
                                            <p:txEl>
                                              <p:pRg st="3" end="3"/>
                                            </p:txEl>
                                          </p:spTgt>
                                        </p:tgtEl>
                                        <p:attrNameLst>
                                          <p:attrName>style.visibility</p:attrName>
                                        </p:attrNameLst>
                                      </p:cBhvr>
                                      <p:to>
                                        <p:strVal val="visible"/>
                                      </p:to>
                                    </p:set>
                                    <p:animEffect transition="in" filter="blinds(horizontal)">
                                      <p:cBhvr>
                                        <p:cTn id="15" dur="500"/>
                                        <p:tgtEl>
                                          <p:spTgt spid="630787">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30787">
                                            <p:txEl>
                                              <p:pRg st="4" end="4"/>
                                            </p:txEl>
                                          </p:spTgt>
                                        </p:tgtEl>
                                        <p:attrNameLst>
                                          <p:attrName>style.visibility</p:attrName>
                                        </p:attrNameLst>
                                      </p:cBhvr>
                                      <p:to>
                                        <p:strVal val="visible"/>
                                      </p:to>
                                    </p:set>
                                    <p:animEffect transition="in" filter="blinds(horizontal)">
                                      <p:cBhvr>
                                        <p:cTn id="18" dur="500"/>
                                        <p:tgtEl>
                                          <p:spTgt spid="630787">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30787">
                                            <p:txEl>
                                              <p:pRg st="5" end="5"/>
                                            </p:txEl>
                                          </p:spTgt>
                                        </p:tgtEl>
                                        <p:attrNameLst>
                                          <p:attrName>style.visibility</p:attrName>
                                        </p:attrNameLst>
                                      </p:cBhvr>
                                      <p:to>
                                        <p:strVal val="visible"/>
                                      </p:to>
                                    </p:set>
                                    <p:animEffect transition="in" filter="blinds(horizontal)">
                                      <p:cBhvr>
                                        <p:cTn id="21" dur="500"/>
                                        <p:tgtEl>
                                          <p:spTgt spid="630787">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630787">
                                            <p:txEl>
                                              <p:pRg st="6" end="6"/>
                                            </p:txEl>
                                          </p:spTgt>
                                        </p:tgtEl>
                                        <p:attrNameLst>
                                          <p:attrName>style.visibility</p:attrName>
                                        </p:attrNameLst>
                                      </p:cBhvr>
                                      <p:to>
                                        <p:strVal val="visible"/>
                                      </p:to>
                                    </p:set>
                                    <p:animEffect transition="in" filter="blinds(horizontal)">
                                      <p:cBhvr>
                                        <p:cTn id="26" dur="500"/>
                                        <p:tgtEl>
                                          <p:spTgt spid="630787">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630787">
                                            <p:txEl>
                                              <p:pRg st="7" end="7"/>
                                            </p:txEl>
                                          </p:spTgt>
                                        </p:tgtEl>
                                        <p:attrNameLst>
                                          <p:attrName>style.visibility</p:attrName>
                                        </p:attrNameLst>
                                      </p:cBhvr>
                                      <p:to>
                                        <p:strVal val="visible"/>
                                      </p:to>
                                    </p:set>
                                    <p:animEffect transition="in" filter="blinds(horizontal)">
                                      <p:cBhvr>
                                        <p:cTn id="31" dur="500"/>
                                        <p:tgtEl>
                                          <p:spTgt spid="630787">
                                            <p:txEl>
                                              <p:pRg st="7" end="7"/>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630787">
                                            <p:txEl>
                                              <p:pRg st="8" end="8"/>
                                            </p:txEl>
                                          </p:spTgt>
                                        </p:tgtEl>
                                        <p:attrNameLst>
                                          <p:attrName>style.visibility</p:attrName>
                                        </p:attrNameLst>
                                      </p:cBhvr>
                                      <p:to>
                                        <p:strVal val="visible"/>
                                      </p:to>
                                    </p:set>
                                    <p:animEffect transition="in" filter="blinds(horizontal)">
                                      <p:cBhvr>
                                        <p:cTn id="36" dur="500"/>
                                        <p:tgtEl>
                                          <p:spTgt spid="630787">
                                            <p:txEl>
                                              <p:pRg st="8" end="8"/>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630787">
                                            <p:txEl>
                                              <p:pRg st="9" end="9"/>
                                            </p:txEl>
                                          </p:spTgt>
                                        </p:tgtEl>
                                        <p:attrNameLst>
                                          <p:attrName>style.visibility</p:attrName>
                                        </p:attrNameLst>
                                      </p:cBhvr>
                                      <p:to>
                                        <p:strVal val="visible"/>
                                      </p:to>
                                    </p:set>
                                    <p:animEffect transition="in" filter="blinds(horizontal)">
                                      <p:cBhvr>
                                        <p:cTn id="41" dur="500"/>
                                        <p:tgtEl>
                                          <p:spTgt spid="630787">
                                            <p:txEl>
                                              <p:pRg st="9" end="9"/>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630787">
                                            <p:txEl>
                                              <p:pRg st="10" end="10"/>
                                            </p:txEl>
                                          </p:spTgt>
                                        </p:tgtEl>
                                        <p:attrNameLst>
                                          <p:attrName>style.visibility</p:attrName>
                                        </p:attrNameLst>
                                      </p:cBhvr>
                                      <p:to>
                                        <p:strVal val="visible"/>
                                      </p:to>
                                    </p:set>
                                    <p:animEffect transition="in" filter="blinds(horizontal)">
                                      <p:cBhvr>
                                        <p:cTn id="46" dur="500"/>
                                        <p:tgtEl>
                                          <p:spTgt spid="630787">
                                            <p:txEl>
                                              <p:pRg st="10" end="1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630787">
                                            <p:txEl>
                                              <p:pRg st="11" end="11"/>
                                            </p:txEl>
                                          </p:spTgt>
                                        </p:tgtEl>
                                        <p:attrNameLst>
                                          <p:attrName>style.visibility</p:attrName>
                                        </p:attrNameLst>
                                      </p:cBhvr>
                                      <p:to>
                                        <p:strVal val="visible"/>
                                      </p:to>
                                    </p:set>
                                    <p:animEffect transition="in" filter="blinds(horizontal)">
                                      <p:cBhvr>
                                        <p:cTn id="51" dur="500"/>
                                        <p:tgtEl>
                                          <p:spTgt spid="630787">
                                            <p:txEl>
                                              <p:pRg st="11" end="11"/>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630787">
                                            <p:txEl>
                                              <p:pRg st="12" end="12"/>
                                            </p:txEl>
                                          </p:spTgt>
                                        </p:tgtEl>
                                        <p:attrNameLst>
                                          <p:attrName>style.visibility</p:attrName>
                                        </p:attrNameLst>
                                      </p:cBhvr>
                                      <p:to>
                                        <p:strVal val="visible"/>
                                      </p:to>
                                    </p:set>
                                    <p:animEffect transition="in" filter="blinds(horizontal)">
                                      <p:cBhvr>
                                        <p:cTn id="54" dur="500"/>
                                        <p:tgtEl>
                                          <p:spTgt spid="630787">
                                            <p:txEl>
                                              <p:pRg st="12" end="12"/>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630788"/>
                                        </p:tgtEl>
                                        <p:attrNameLst>
                                          <p:attrName>style.visibility</p:attrName>
                                        </p:attrNameLst>
                                      </p:cBhvr>
                                      <p:to>
                                        <p:strVal val="visible"/>
                                      </p:to>
                                    </p:set>
                                    <p:animEffect transition="in" filter="blinds(horizontal)">
                                      <p:cBhvr>
                                        <p:cTn id="59" dur="500"/>
                                        <p:tgtEl>
                                          <p:spTgt spid="630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78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a:extLst>
              <a:ext uri="{FF2B5EF4-FFF2-40B4-BE49-F238E27FC236}">
                <a16:creationId xmlns:a16="http://schemas.microsoft.com/office/drawing/2014/main" id="{EC34D94A-B450-443E-8488-36A4A5B670D4}"/>
              </a:ext>
            </a:extLst>
          </p:cNvPr>
          <p:cNvSpPr>
            <a:spLocks noGrp="1" noChangeArrowheads="1"/>
          </p:cNvSpPr>
          <p:nvPr>
            <p:ph type="title"/>
          </p:nvPr>
        </p:nvSpPr>
        <p:spPr>
          <a:xfrm>
            <a:off x="457200" y="98425"/>
            <a:ext cx="8229600" cy="561975"/>
          </a:xfrm>
        </p:spPr>
        <p:txBody>
          <a:bodyPr/>
          <a:lstStyle/>
          <a:p>
            <a:r>
              <a:rPr lang="zh-CN" altLang="en-US" sz="3600"/>
              <a:t>按位运算指令举例</a:t>
            </a:r>
          </a:p>
        </p:txBody>
      </p:sp>
      <p:sp>
        <p:nvSpPr>
          <p:cNvPr id="631811" name="Rectangle 3">
            <a:extLst>
              <a:ext uri="{FF2B5EF4-FFF2-40B4-BE49-F238E27FC236}">
                <a16:creationId xmlns:a16="http://schemas.microsoft.com/office/drawing/2014/main" id="{1E87FD6A-1C5B-4EF6-973F-E9468124241D}"/>
              </a:ext>
            </a:extLst>
          </p:cNvPr>
          <p:cNvSpPr>
            <a:spLocks noGrp="1" noChangeArrowheads="1"/>
          </p:cNvSpPr>
          <p:nvPr>
            <p:ph type="body" idx="1"/>
          </p:nvPr>
        </p:nvSpPr>
        <p:spPr>
          <a:xfrm>
            <a:off x="296863" y="836613"/>
            <a:ext cx="8596312" cy="5518150"/>
          </a:xfrm>
        </p:spPr>
        <p:txBody>
          <a:bodyPr/>
          <a:lstStyle/>
          <a:p>
            <a:pPr>
              <a:lnSpc>
                <a:spcPct val="120000"/>
              </a:lnSpc>
              <a:spcBef>
                <a:spcPct val="15000"/>
              </a:spcBef>
              <a:buFontTx/>
              <a:buNone/>
            </a:pPr>
            <a:r>
              <a:rPr lang="zh-CN" altLang="en-US" sz="2200">
                <a:latin typeface="微软雅黑" panose="020B0503020204020204" pitchFamily="34" charset="-122"/>
                <a:ea typeface="微软雅黑" panose="020B0503020204020204" pitchFamily="34" charset="-122"/>
              </a:rPr>
              <a:t>    假设</a:t>
            </a:r>
            <a:r>
              <a:rPr lang="en-US" altLang="zh-CN" sz="2200">
                <a:latin typeface="微软雅黑" panose="020B0503020204020204" pitchFamily="34" charset="-122"/>
                <a:ea typeface="微软雅黑" panose="020B0503020204020204" pitchFamily="34" charset="-122"/>
              </a:rPr>
              <a:t>short</a:t>
            </a:r>
            <a:r>
              <a:rPr lang="zh-CN" altLang="en-US" sz="2200">
                <a:latin typeface="微软雅黑" panose="020B0503020204020204" pitchFamily="34" charset="-122"/>
                <a:ea typeface="微软雅黑" panose="020B0503020204020204" pitchFamily="34" charset="-122"/>
              </a:rPr>
              <a:t>型变量</a:t>
            </a:r>
            <a:r>
              <a:rPr lang="en-US" altLang="zh-CN" sz="2200">
                <a:latin typeface="微软雅黑" panose="020B0503020204020204" pitchFamily="34" charset="-122"/>
                <a:ea typeface="微软雅黑" panose="020B0503020204020204" pitchFamily="34" charset="-122"/>
              </a:rPr>
              <a:t>x</a:t>
            </a:r>
            <a:r>
              <a:rPr lang="zh-CN" altLang="en-US" sz="2200">
                <a:latin typeface="微软雅黑" panose="020B0503020204020204" pitchFamily="34" charset="-122"/>
                <a:ea typeface="微软雅黑" panose="020B0503020204020204" pitchFamily="34" charset="-122"/>
              </a:rPr>
              <a:t>被编译器分配在寄存器</a:t>
            </a:r>
            <a:r>
              <a:rPr lang="en-US" altLang="zh-CN" sz="2200">
                <a:latin typeface="微软雅黑" panose="020B0503020204020204" pitchFamily="34" charset="-122"/>
                <a:ea typeface="微软雅黑" panose="020B0503020204020204" pitchFamily="34" charset="-122"/>
              </a:rPr>
              <a:t>AX</a:t>
            </a:r>
            <a:r>
              <a:rPr lang="zh-CN" altLang="en-US" sz="2200">
                <a:latin typeface="微软雅黑" panose="020B0503020204020204" pitchFamily="34" charset="-122"/>
                <a:ea typeface="微软雅黑" panose="020B0503020204020204" pitchFamily="34" charset="-122"/>
              </a:rPr>
              <a:t>中，</a:t>
            </a:r>
            <a:r>
              <a:rPr lang="en-US" altLang="zh-CN" sz="2200">
                <a:latin typeface="微软雅黑" panose="020B0503020204020204" pitchFamily="34" charset="-122"/>
                <a:ea typeface="微软雅黑" panose="020B0503020204020204" pitchFamily="34" charset="-122"/>
              </a:rPr>
              <a:t>R[ax]=FF80H</a:t>
            </a:r>
            <a:r>
              <a:rPr lang="zh-CN" altLang="en-US" sz="2200">
                <a:latin typeface="微软雅黑" panose="020B0503020204020204" pitchFamily="34" charset="-122"/>
                <a:ea typeface="微软雅黑" panose="020B0503020204020204" pitchFamily="34" charset="-122"/>
              </a:rPr>
              <a:t>，则以下汇编代码段执行后变量</a:t>
            </a:r>
            <a:r>
              <a:rPr lang="en-US" altLang="zh-CN" sz="2200">
                <a:latin typeface="微软雅黑" panose="020B0503020204020204" pitchFamily="34" charset="-122"/>
                <a:ea typeface="微软雅黑" panose="020B0503020204020204" pitchFamily="34" charset="-122"/>
              </a:rPr>
              <a:t>x</a:t>
            </a:r>
            <a:r>
              <a:rPr lang="zh-CN" altLang="en-US" sz="2200">
                <a:latin typeface="微软雅黑" panose="020B0503020204020204" pitchFamily="34" charset="-122"/>
                <a:ea typeface="微软雅黑" panose="020B0503020204020204" pitchFamily="34" charset="-122"/>
              </a:rPr>
              <a:t>的机器数和真值分别是多少？</a:t>
            </a:r>
          </a:p>
          <a:p>
            <a:pPr>
              <a:lnSpc>
                <a:spcPct val="120000"/>
              </a:lnSpc>
              <a:spcBef>
                <a:spcPct val="0"/>
              </a:spcBef>
              <a:buFontTx/>
              <a:buNone/>
            </a:pPr>
            <a:r>
              <a:rPr lang="zh-CN" altLang="en-US" sz="2200">
                <a:latin typeface="微软雅黑" panose="020B0503020204020204" pitchFamily="34" charset="-122"/>
                <a:ea typeface="微软雅黑" panose="020B0503020204020204" pitchFamily="34" charset="-122"/>
              </a:rPr>
              <a:t>     </a:t>
            </a:r>
            <a:r>
              <a:rPr lang="en-US" altLang="zh-CN" sz="2200">
                <a:latin typeface="微软雅黑" panose="020B0503020204020204" pitchFamily="34" charset="-122"/>
                <a:ea typeface="微软雅黑" panose="020B0503020204020204" pitchFamily="34" charset="-122"/>
              </a:rPr>
              <a:t>movw %ax, %dx   </a:t>
            </a:r>
          </a:p>
          <a:p>
            <a:pPr>
              <a:lnSpc>
                <a:spcPct val="120000"/>
              </a:lnSpc>
              <a:spcBef>
                <a:spcPct val="0"/>
              </a:spcBef>
              <a:buFontTx/>
              <a:buNone/>
            </a:pPr>
            <a:r>
              <a:rPr lang="en-US" altLang="zh-CN" sz="2200">
                <a:latin typeface="微软雅黑" panose="020B0503020204020204" pitchFamily="34" charset="-122"/>
                <a:ea typeface="微软雅黑" panose="020B0503020204020204" pitchFamily="34" charset="-122"/>
              </a:rPr>
              <a:t>     salw   $2, %ax         </a:t>
            </a:r>
          </a:p>
          <a:p>
            <a:pPr>
              <a:lnSpc>
                <a:spcPct val="120000"/>
              </a:lnSpc>
              <a:spcBef>
                <a:spcPct val="0"/>
              </a:spcBef>
              <a:buFontTx/>
              <a:buNone/>
            </a:pPr>
            <a:r>
              <a:rPr lang="en-US" altLang="zh-CN" sz="2200">
                <a:latin typeface="微软雅黑" panose="020B0503020204020204" pitchFamily="34" charset="-122"/>
                <a:ea typeface="微软雅黑" panose="020B0503020204020204" pitchFamily="34" charset="-122"/>
              </a:rPr>
              <a:t>     addl   %dx, %ax</a:t>
            </a:r>
          </a:p>
          <a:p>
            <a:pPr>
              <a:lnSpc>
                <a:spcPct val="120000"/>
              </a:lnSpc>
              <a:spcBef>
                <a:spcPct val="0"/>
              </a:spcBef>
              <a:buFontTx/>
              <a:buNone/>
            </a:pPr>
            <a:r>
              <a:rPr lang="en-US" altLang="zh-CN" sz="2200">
                <a:latin typeface="微软雅黑" panose="020B0503020204020204" pitchFamily="34" charset="-122"/>
                <a:ea typeface="微软雅黑" panose="020B0503020204020204" pitchFamily="34" charset="-122"/>
              </a:rPr>
              <a:t>     sarw   $1, %ax</a:t>
            </a:r>
          </a:p>
          <a:p>
            <a:pPr>
              <a:lnSpc>
                <a:spcPct val="120000"/>
              </a:lnSpc>
              <a:spcBef>
                <a:spcPct val="30000"/>
              </a:spcBef>
              <a:buFontTx/>
              <a:buNone/>
            </a:pPr>
            <a:r>
              <a:rPr lang="zh-CN" altLang="en-US" sz="2200">
                <a:solidFill>
                  <a:srgbClr val="FF3300"/>
                </a:solidFill>
                <a:latin typeface="微软雅黑" panose="020B0503020204020204" pitchFamily="34" charset="-122"/>
                <a:ea typeface="微软雅黑" panose="020B0503020204020204" pitchFamily="34" charset="-122"/>
              </a:rPr>
              <a:t>解：</a:t>
            </a:r>
            <a:r>
              <a:rPr lang="en-US" altLang="zh-CN" sz="2200">
                <a:solidFill>
                  <a:srgbClr val="FF3300"/>
                </a:solidFill>
                <a:latin typeface="微软雅黑" panose="020B0503020204020204" pitchFamily="34" charset="-122"/>
                <a:ea typeface="微软雅黑" panose="020B0503020204020204" pitchFamily="34" charset="-122"/>
              </a:rPr>
              <a:t>$2</a:t>
            </a:r>
            <a:r>
              <a:rPr lang="zh-CN" altLang="en-US" sz="2200">
                <a:solidFill>
                  <a:srgbClr val="FF3300"/>
                </a:solidFill>
                <a:latin typeface="微软雅黑" panose="020B0503020204020204" pitchFamily="34" charset="-122"/>
                <a:ea typeface="微软雅黑" panose="020B0503020204020204" pitchFamily="34" charset="-122"/>
              </a:rPr>
              <a:t>和</a:t>
            </a:r>
            <a:r>
              <a:rPr lang="en-US" altLang="zh-CN" sz="2200">
                <a:solidFill>
                  <a:srgbClr val="FF3300"/>
                </a:solidFill>
                <a:latin typeface="微软雅黑" panose="020B0503020204020204" pitchFamily="34" charset="-122"/>
                <a:ea typeface="微软雅黑" panose="020B0503020204020204" pitchFamily="34" charset="-122"/>
              </a:rPr>
              <a:t>$1</a:t>
            </a:r>
            <a:r>
              <a:rPr lang="zh-CN" altLang="en-US" sz="2200">
                <a:solidFill>
                  <a:srgbClr val="FF3300"/>
                </a:solidFill>
                <a:latin typeface="微软雅黑" panose="020B0503020204020204" pitchFamily="34" charset="-122"/>
                <a:ea typeface="微软雅黑" panose="020B0503020204020204" pitchFamily="34" charset="-122"/>
              </a:rPr>
              <a:t>分别表示立即数</a:t>
            </a:r>
            <a:r>
              <a:rPr lang="en-US" altLang="zh-CN" sz="2200">
                <a:solidFill>
                  <a:srgbClr val="FF3300"/>
                </a:solidFill>
                <a:latin typeface="微软雅黑" panose="020B0503020204020204" pitchFamily="34" charset="-122"/>
                <a:ea typeface="微软雅黑" panose="020B0503020204020204" pitchFamily="34" charset="-122"/>
              </a:rPr>
              <a:t>2</a:t>
            </a:r>
            <a:r>
              <a:rPr lang="zh-CN" altLang="en-US" sz="2200">
                <a:solidFill>
                  <a:srgbClr val="FF3300"/>
                </a:solidFill>
                <a:latin typeface="微软雅黑" panose="020B0503020204020204" pitchFamily="34" charset="-122"/>
                <a:ea typeface="微软雅黑" panose="020B0503020204020204" pitchFamily="34" charset="-122"/>
              </a:rPr>
              <a:t>和</a:t>
            </a:r>
            <a:r>
              <a:rPr lang="en-US" altLang="zh-CN" sz="2200">
                <a:solidFill>
                  <a:srgbClr val="FF3300"/>
                </a:solidFill>
                <a:latin typeface="微软雅黑" panose="020B0503020204020204" pitchFamily="34" charset="-122"/>
                <a:ea typeface="微软雅黑" panose="020B0503020204020204" pitchFamily="34" charset="-122"/>
              </a:rPr>
              <a:t>1 </a:t>
            </a:r>
            <a:r>
              <a:rPr lang="zh-CN" altLang="en-US" sz="2200">
                <a:solidFill>
                  <a:srgbClr val="FF3300"/>
                </a:solidFill>
                <a:latin typeface="微软雅黑" panose="020B0503020204020204" pitchFamily="34" charset="-122"/>
                <a:ea typeface="微软雅黑" panose="020B0503020204020204" pitchFamily="34" charset="-122"/>
              </a:rPr>
              <a:t>。</a:t>
            </a:r>
          </a:p>
          <a:p>
            <a:pPr>
              <a:lnSpc>
                <a:spcPct val="120000"/>
              </a:lnSpc>
              <a:spcBef>
                <a:spcPct val="0"/>
              </a:spcBef>
              <a:buFontTx/>
              <a:buNone/>
            </a:pPr>
            <a:r>
              <a:rPr lang="zh-CN" altLang="en-US" sz="2200">
                <a:solidFill>
                  <a:srgbClr val="FF3300"/>
                </a:solidFill>
                <a:latin typeface="微软雅黑" panose="020B0503020204020204" pitchFamily="34" charset="-122"/>
                <a:ea typeface="微软雅黑" panose="020B0503020204020204" pitchFamily="34" charset="-122"/>
              </a:rPr>
              <a:t>    </a:t>
            </a:r>
            <a:r>
              <a:rPr lang="en-US" altLang="zh-CN" sz="2200">
                <a:solidFill>
                  <a:srgbClr val="FF3300"/>
                </a:solidFill>
                <a:latin typeface="微软雅黑" panose="020B0503020204020204" pitchFamily="34" charset="-122"/>
                <a:ea typeface="微软雅黑" panose="020B0503020204020204" pitchFamily="34" charset="-122"/>
              </a:rPr>
              <a:t>x</a:t>
            </a:r>
            <a:r>
              <a:rPr lang="zh-CN" altLang="en-US" sz="2200">
                <a:solidFill>
                  <a:srgbClr val="FF3300"/>
                </a:solidFill>
                <a:latin typeface="微软雅黑" panose="020B0503020204020204" pitchFamily="34" charset="-122"/>
                <a:ea typeface="微软雅黑" panose="020B0503020204020204" pitchFamily="34" charset="-122"/>
              </a:rPr>
              <a:t>是</a:t>
            </a:r>
            <a:r>
              <a:rPr lang="en-US" altLang="zh-CN" sz="2200">
                <a:solidFill>
                  <a:srgbClr val="FF3300"/>
                </a:solidFill>
                <a:latin typeface="微软雅黑" panose="020B0503020204020204" pitchFamily="34" charset="-122"/>
                <a:ea typeface="微软雅黑" panose="020B0503020204020204" pitchFamily="34" charset="-122"/>
              </a:rPr>
              <a:t>short</a:t>
            </a:r>
            <a:r>
              <a:rPr lang="zh-CN" altLang="en-US" sz="2200">
                <a:solidFill>
                  <a:srgbClr val="FF3300"/>
                </a:solidFill>
                <a:latin typeface="微软雅黑" panose="020B0503020204020204" pitchFamily="34" charset="-122"/>
                <a:ea typeface="微软雅黑" panose="020B0503020204020204" pitchFamily="34" charset="-122"/>
              </a:rPr>
              <a:t>型变量，故都是算术移位指令，并进行带符号整数加。</a:t>
            </a:r>
          </a:p>
          <a:p>
            <a:pPr>
              <a:lnSpc>
                <a:spcPct val="120000"/>
              </a:lnSpc>
              <a:spcBef>
                <a:spcPct val="0"/>
              </a:spcBef>
              <a:buFontTx/>
              <a:buNone/>
            </a:pPr>
            <a:r>
              <a:rPr lang="zh-CN" altLang="en-US" sz="2200">
                <a:solidFill>
                  <a:srgbClr val="FF3300"/>
                </a:solidFill>
                <a:latin typeface="微软雅黑" panose="020B0503020204020204" pitchFamily="34" charset="-122"/>
                <a:ea typeface="微软雅黑" panose="020B0503020204020204" pitchFamily="34" charset="-122"/>
              </a:rPr>
              <a:t>    假设上述代码段执行前</a:t>
            </a:r>
            <a:r>
              <a:rPr lang="en-US" altLang="zh-CN" sz="2200">
                <a:solidFill>
                  <a:srgbClr val="FF3300"/>
                </a:solidFill>
                <a:latin typeface="微软雅黑" panose="020B0503020204020204" pitchFamily="34" charset="-122"/>
                <a:ea typeface="微软雅黑" panose="020B0503020204020204" pitchFamily="34" charset="-122"/>
              </a:rPr>
              <a:t>R[ax]=x</a:t>
            </a:r>
            <a:r>
              <a:rPr lang="zh-CN" altLang="en-US" sz="2200">
                <a:solidFill>
                  <a:srgbClr val="FF3300"/>
                </a:solidFill>
                <a:latin typeface="微软雅黑" panose="020B0503020204020204" pitchFamily="34" charset="-122"/>
                <a:ea typeface="微软雅黑" panose="020B0503020204020204" pitchFamily="34" charset="-122"/>
              </a:rPr>
              <a:t>，则执行</a:t>
            </a:r>
            <a:r>
              <a:rPr lang="en-US" altLang="zh-CN" sz="2200">
                <a:solidFill>
                  <a:srgbClr val="FF3300"/>
                </a:solidFill>
                <a:latin typeface="微软雅黑" panose="020B0503020204020204" pitchFamily="34" charset="-122"/>
                <a:ea typeface="微软雅黑" panose="020B0503020204020204" pitchFamily="34" charset="-122"/>
              </a:rPr>
              <a:t>((x&lt;&lt;2)+x)&gt;&gt;1</a:t>
            </a:r>
            <a:r>
              <a:rPr lang="zh-CN" altLang="en-US" sz="2200">
                <a:solidFill>
                  <a:srgbClr val="FF3300"/>
                </a:solidFill>
                <a:latin typeface="微软雅黑" panose="020B0503020204020204" pitchFamily="34" charset="-122"/>
                <a:ea typeface="微软雅黑" panose="020B0503020204020204" pitchFamily="34" charset="-122"/>
              </a:rPr>
              <a:t>后，</a:t>
            </a:r>
            <a:r>
              <a:rPr lang="en-US" altLang="zh-CN" sz="2200">
                <a:solidFill>
                  <a:srgbClr val="FF3300"/>
                </a:solidFill>
                <a:latin typeface="微软雅黑" panose="020B0503020204020204" pitchFamily="34" charset="-122"/>
                <a:ea typeface="微软雅黑" panose="020B0503020204020204" pitchFamily="34" charset="-122"/>
              </a:rPr>
              <a:t>R[ax]=5x/2</a:t>
            </a:r>
            <a:r>
              <a:rPr lang="zh-CN" altLang="en-US" sz="2200">
                <a:solidFill>
                  <a:srgbClr val="FF3300"/>
                </a:solidFill>
                <a:latin typeface="微软雅黑" panose="020B0503020204020204" pitchFamily="34" charset="-122"/>
                <a:ea typeface="微软雅黑" panose="020B0503020204020204" pitchFamily="34" charset="-122"/>
              </a:rPr>
              <a:t>。</a:t>
            </a:r>
            <a:r>
              <a:rPr lang="zh-CN" altLang="en-US" sz="2200">
                <a:solidFill>
                  <a:srgbClr val="007635"/>
                </a:solidFill>
                <a:latin typeface="微软雅黑" panose="020B0503020204020204" pitchFamily="34" charset="-122"/>
                <a:ea typeface="微软雅黑" panose="020B0503020204020204" pitchFamily="34" charset="-122"/>
              </a:rPr>
              <a:t>算术左移时，</a:t>
            </a:r>
            <a:r>
              <a:rPr lang="en-US" altLang="zh-CN" sz="2200">
                <a:solidFill>
                  <a:srgbClr val="007635"/>
                </a:solidFill>
                <a:latin typeface="微软雅黑" panose="020B0503020204020204" pitchFamily="34" charset="-122"/>
                <a:ea typeface="微软雅黑" panose="020B0503020204020204" pitchFamily="34" charset="-122"/>
              </a:rPr>
              <a:t>AX</a:t>
            </a:r>
            <a:r>
              <a:rPr lang="zh-CN" altLang="en-US" sz="2200">
                <a:solidFill>
                  <a:srgbClr val="007635"/>
                </a:solidFill>
                <a:latin typeface="微软雅黑" panose="020B0503020204020204" pitchFamily="34" charset="-122"/>
                <a:ea typeface="微软雅黑" panose="020B0503020204020204" pitchFamily="34" charset="-122"/>
              </a:rPr>
              <a:t>中的内容在移位前、后符号未发生变化，故</a:t>
            </a:r>
            <a:r>
              <a:rPr lang="en-US" altLang="zh-CN" sz="2200">
                <a:solidFill>
                  <a:srgbClr val="007635"/>
                </a:solidFill>
                <a:latin typeface="微软雅黑" panose="020B0503020204020204" pitchFamily="34" charset="-122"/>
                <a:ea typeface="微软雅黑" panose="020B0503020204020204" pitchFamily="34" charset="-122"/>
              </a:rPr>
              <a:t>OF=0</a:t>
            </a:r>
            <a:r>
              <a:rPr lang="zh-CN" altLang="en-US" sz="2200">
                <a:solidFill>
                  <a:srgbClr val="FF3300"/>
                </a:solidFill>
                <a:latin typeface="微软雅黑" panose="020B0503020204020204" pitchFamily="34" charset="-122"/>
                <a:ea typeface="微软雅黑" panose="020B0503020204020204" pitchFamily="34" charset="-122"/>
              </a:rPr>
              <a:t>，没有溢出。最终</a:t>
            </a:r>
            <a:r>
              <a:rPr lang="en-US" altLang="zh-CN" sz="2200">
                <a:solidFill>
                  <a:srgbClr val="FF3300"/>
                </a:solidFill>
                <a:latin typeface="微软雅黑" panose="020B0503020204020204" pitchFamily="34" charset="-122"/>
                <a:ea typeface="微软雅黑" panose="020B0503020204020204" pitchFamily="34" charset="-122"/>
              </a:rPr>
              <a:t>AX</a:t>
            </a:r>
            <a:r>
              <a:rPr lang="zh-CN" altLang="en-US" sz="2200">
                <a:solidFill>
                  <a:srgbClr val="FF3300"/>
                </a:solidFill>
                <a:latin typeface="微软雅黑" panose="020B0503020204020204" pitchFamily="34" charset="-122"/>
                <a:ea typeface="微软雅黑" panose="020B0503020204020204" pitchFamily="34" charset="-122"/>
              </a:rPr>
              <a:t>的内容为</a:t>
            </a:r>
            <a:r>
              <a:rPr lang="en-US" altLang="zh-CN" sz="2200">
                <a:solidFill>
                  <a:srgbClr val="3333CC"/>
                </a:solidFill>
                <a:latin typeface="微软雅黑" panose="020B0503020204020204" pitchFamily="34" charset="-122"/>
                <a:ea typeface="微软雅黑" panose="020B0503020204020204" pitchFamily="34" charset="-122"/>
              </a:rPr>
              <a:t>FEC0H</a:t>
            </a:r>
            <a:r>
              <a:rPr lang="zh-CN" altLang="en-US" sz="2200">
                <a:solidFill>
                  <a:srgbClr val="FF3300"/>
                </a:solidFill>
                <a:latin typeface="微软雅黑" panose="020B0503020204020204" pitchFamily="34" charset="-122"/>
                <a:ea typeface="微软雅黑" panose="020B0503020204020204" pitchFamily="34" charset="-122"/>
              </a:rPr>
              <a:t>，解释为</a:t>
            </a:r>
            <a:r>
              <a:rPr lang="en-US" altLang="zh-CN" sz="2200">
                <a:solidFill>
                  <a:srgbClr val="FF3300"/>
                </a:solidFill>
                <a:latin typeface="微软雅黑" panose="020B0503020204020204" pitchFamily="34" charset="-122"/>
                <a:ea typeface="微软雅黑" panose="020B0503020204020204" pitchFamily="34" charset="-122"/>
              </a:rPr>
              <a:t>short</a:t>
            </a:r>
            <a:r>
              <a:rPr lang="zh-CN" altLang="en-US" sz="2200">
                <a:solidFill>
                  <a:srgbClr val="FF3300"/>
                </a:solidFill>
                <a:latin typeface="微软雅黑" panose="020B0503020204020204" pitchFamily="34" charset="-122"/>
                <a:ea typeface="微软雅黑" panose="020B0503020204020204" pitchFamily="34" charset="-122"/>
              </a:rPr>
              <a:t>型整数时，其值为</a:t>
            </a:r>
            <a:r>
              <a:rPr lang="en-US" altLang="zh-CN" sz="2200">
                <a:solidFill>
                  <a:srgbClr val="FF3300"/>
                </a:solidFill>
                <a:latin typeface="微软雅黑" panose="020B0503020204020204" pitchFamily="34" charset="-122"/>
                <a:ea typeface="微软雅黑" panose="020B0503020204020204" pitchFamily="34" charset="-122"/>
              </a:rPr>
              <a:t>-320</a:t>
            </a:r>
            <a:r>
              <a:rPr lang="zh-CN" altLang="en-US" sz="2200">
                <a:solidFill>
                  <a:srgbClr val="FF3300"/>
                </a:solidFill>
                <a:latin typeface="微软雅黑" panose="020B0503020204020204" pitchFamily="34" charset="-122"/>
                <a:ea typeface="微软雅黑" panose="020B0503020204020204" pitchFamily="34" charset="-122"/>
              </a:rPr>
              <a:t>。验证：</a:t>
            </a:r>
            <a:r>
              <a:rPr lang="en-US" altLang="zh-CN" sz="2200">
                <a:solidFill>
                  <a:srgbClr val="FF3300"/>
                </a:solidFill>
                <a:latin typeface="微软雅黑" panose="020B0503020204020204" pitchFamily="34" charset="-122"/>
                <a:ea typeface="微软雅黑" panose="020B0503020204020204" pitchFamily="34" charset="-122"/>
              </a:rPr>
              <a:t>x=-128</a:t>
            </a:r>
            <a:r>
              <a:rPr lang="zh-CN" altLang="en-US" sz="2200">
                <a:solidFill>
                  <a:srgbClr val="FF3300"/>
                </a:solidFill>
                <a:latin typeface="微软雅黑" panose="020B0503020204020204" pitchFamily="34" charset="-122"/>
                <a:ea typeface="微软雅黑" panose="020B0503020204020204" pitchFamily="34" charset="-122"/>
              </a:rPr>
              <a:t>，</a:t>
            </a:r>
            <a:r>
              <a:rPr lang="en-US" altLang="zh-CN" sz="2200">
                <a:solidFill>
                  <a:srgbClr val="FF3300"/>
                </a:solidFill>
                <a:latin typeface="微软雅黑" panose="020B0503020204020204" pitchFamily="34" charset="-122"/>
                <a:ea typeface="微软雅黑" panose="020B0503020204020204" pitchFamily="34" charset="-122"/>
              </a:rPr>
              <a:t>5x/2=-320</a:t>
            </a:r>
            <a:r>
              <a:rPr lang="zh-CN" altLang="en-US" sz="2200">
                <a:solidFill>
                  <a:srgbClr val="FF3300"/>
                </a:solidFill>
                <a:latin typeface="微软雅黑" panose="020B0503020204020204" pitchFamily="34" charset="-122"/>
                <a:ea typeface="微软雅黑" panose="020B0503020204020204" pitchFamily="34" charset="-122"/>
              </a:rPr>
              <a:t>。经验证，结果正确。</a:t>
            </a:r>
          </a:p>
        </p:txBody>
      </p:sp>
      <p:sp>
        <p:nvSpPr>
          <p:cNvPr id="631812" name="Text Box 4">
            <a:extLst>
              <a:ext uri="{FF2B5EF4-FFF2-40B4-BE49-F238E27FC236}">
                <a16:creationId xmlns:a16="http://schemas.microsoft.com/office/drawing/2014/main" id="{D3563560-BFB5-4F75-9077-7F41520B80C0}"/>
              </a:ext>
            </a:extLst>
          </p:cNvPr>
          <p:cNvSpPr txBox="1">
            <a:spLocks noChangeArrowheads="1"/>
          </p:cNvSpPr>
          <p:nvPr/>
        </p:nvSpPr>
        <p:spPr bwMode="auto">
          <a:xfrm>
            <a:off x="3175000" y="2124075"/>
            <a:ext cx="3646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solidFill>
                  <a:srgbClr val="CC3300"/>
                </a:solidFill>
                <a:latin typeface="Arial" panose="020B0604020202020204" pitchFamily="34" charset="0"/>
              </a:rPr>
              <a:t>1111 1111 1000 0000&lt;&lt;2</a:t>
            </a:r>
          </a:p>
        </p:txBody>
      </p:sp>
      <p:sp>
        <p:nvSpPr>
          <p:cNvPr id="631813" name="Text Box 5">
            <a:extLst>
              <a:ext uri="{FF2B5EF4-FFF2-40B4-BE49-F238E27FC236}">
                <a16:creationId xmlns:a16="http://schemas.microsoft.com/office/drawing/2014/main" id="{ABE8FF28-2B36-4CD1-B7A1-780B4FDACA69}"/>
              </a:ext>
            </a:extLst>
          </p:cNvPr>
          <p:cNvSpPr txBox="1">
            <a:spLocks noChangeArrowheads="1"/>
          </p:cNvSpPr>
          <p:nvPr/>
        </p:nvSpPr>
        <p:spPr bwMode="auto">
          <a:xfrm>
            <a:off x="3176588" y="2484438"/>
            <a:ext cx="55356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solidFill>
                  <a:srgbClr val="CC3300"/>
                </a:solidFill>
                <a:latin typeface="Arial" panose="020B0604020202020204" pitchFamily="34" charset="0"/>
              </a:rPr>
              <a:t>1111 1111 1000 0000+</a:t>
            </a:r>
            <a:r>
              <a:rPr lang="en-US" altLang="zh-CN" sz="2000">
                <a:solidFill>
                  <a:srgbClr val="CC3300"/>
                </a:solidFill>
                <a:latin typeface="Arial" panose="020B0604020202020204" pitchFamily="34" charset="0"/>
                <a:ea typeface="宋体" panose="02010600030101010101" pitchFamily="2" charset="-122"/>
              </a:rPr>
              <a:t>1111 1110 0000 0000</a:t>
            </a:r>
          </a:p>
        </p:txBody>
      </p:sp>
      <p:sp>
        <p:nvSpPr>
          <p:cNvPr id="631814" name="Text Box 6">
            <a:extLst>
              <a:ext uri="{FF2B5EF4-FFF2-40B4-BE49-F238E27FC236}">
                <a16:creationId xmlns:a16="http://schemas.microsoft.com/office/drawing/2014/main" id="{503BCA37-FD86-4606-83F5-38872A0EE056}"/>
              </a:ext>
            </a:extLst>
          </p:cNvPr>
          <p:cNvSpPr txBox="1">
            <a:spLocks noChangeArrowheads="1"/>
          </p:cNvSpPr>
          <p:nvPr/>
        </p:nvSpPr>
        <p:spPr bwMode="auto">
          <a:xfrm>
            <a:off x="3176588" y="2897188"/>
            <a:ext cx="57610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solidFill>
                  <a:srgbClr val="CC3300"/>
                </a:solidFill>
                <a:latin typeface="Arial" panose="020B0604020202020204" pitchFamily="34" charset="0"/>
              </a:rPr>
              <a:t>1111 1101 1000 0000&gt;&gt;</a:t>
            </a:r>
            <a:r>
              <a:rPr lang="en-US" altLang="zh-CN" sz="2000">
                <a:solidFill>
                  <a:srgbClr val="3333CC"/>
                </a:solidFill>
                <a:latin typeface="Arial" panose="020B0604020202020204" pitchFamily="34" charset="0"/>
              </a:rPr>
              <a:t>1=1111 1110 1100 0000</a:t>
            </a:r>
          </a:p>
        </p:txBody>
      </p:sp>
      <p:sp>
        <p:nvSpPr>
          <p:cNvPr id="631815" name="Text Box 7">
            <a:extLst>
              <a:ext uri="{FF2B5EF4-FFF2-40B4-BE49-F238E27FC236}">
                <a16:creationId xmlns:a16="http://schemas.microsoft.com/office/drawing/2014/main" id="{0E0929A1-204A-4634-A505-69207F6327E1}"/>
              </a:ext>
            </a:extLst>
          </p:cNvPr>
          <p:cNvSpPr txBox="1">
            <a:spLocks noChangeArrowheads="1"/>
          </p:cNvSpPr>
          <p:nvPr/>
        </p:nvSpPr>
        <p:spPr bwMode="auto">
          <a:xfrm>
            <a:off x="746125" y="6219825"/>
            <a:ext cx="742632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0066FF"/>
                </a:solidFill>
                <a:latin typeface="微软雅黑" panose="020B0503020204020204" pitchFamily="34" charset="-122"/>
                <a:ea typeface="微软雅黑" panose="020B0503020204020204" pitchFamily="34" charset="-122"/>
              </a:rPr>
              <a:t>逆向工程：从汇编指令退出高级语言程序代码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1812"/>
                                        </p:tgtEl>
                                        <p:attrNameLst>
                                          <p:attrName>style.visibility</p:attrName>
                                        </p:attrNameLst>
                                      </p:cBhvr>
                                      <p:to>
                                        <p:strVal val="visible"/>
                                      </p:to>
                                    </p:set>
                                    <p:animEffect transition="in" filter="blinds(horizontal)">
                                      <p:cBhvr>
                                        <p:cTn id="7" dur="500"/>
                                        <p:tgtEl>
                                          <p:spTgt spid="6318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1813"/>
                                        </p:tgtEl>
                                        <p:attrNameLst>
                                          <p:attrName>style.visibility</p:attrName>
                                        </p:attrNameLst>
                                      </p:cBhvr>
                                      <p:to>
                                        <p:strVal val="visible"/>
                                      </p:to>
                                    </p:set>
                                    <p:animEffect transition="in" filter="blinds(horizontal)">
                                      <p:cBhvr>
                                        <p:cTn id="12" dur="500"/>
                                        <p:tgtEl>
                                          <p:spTgt spid="6318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1814"/>
                                        </p:tgtEl>
                                        <p:attrNameLst>
                                          <p:attrName>style.visibility</p:attrName>
                                        </p:attrNameLst>
                                      </p:cBhvr>
                                      <p:to>
                                        <p:strVal val="visible"/>
                                      </p:to>
                                    </p:set>
                                    <p:animEffect transition="in" filter="blinds(horizontal)">
                                      <p:cBhvr>
                                        <p:cTn id="17" dur="500"/>
                                        <p:tgtEl>
                                          <p:spTgt spid="6318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31811">
                                            <p:txEl>
                                              <p:pRg st="5" end="5"/>
                                            </p:txEl>
                                          </p:spTgt>
                                        </p:tgtEl>
                                        <p:attrNameLst>
                                          <p:attrName>style.visibility</p:attrName>
                                        </p:attrNameLst>
                                      </p:cBhvr>
                                      <p:to>
                                        <p:strVal val="visible"/>
                                      </p:to>
                                    </p:set>
                                    <p:animEffect transition="in" filter="blinds(horizontal)">
                                      <p:cBhvr>
                                        <p:cTn id="22" dur="500"/>
                                        <p:tgtEl>
                                          <p:spTgt spid="631811">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31811">
                                            <p:txEl>
                                              <p:pRg st="6" end="6"/>
                                            </p:txEl>
                                          </p:spTgt>
                                        </p:tgtEl>
                                        <p:attrNameLst>
                                          <p:attrName>style.visibility</p:attrName>
                                        </p:attrNameLst>
                                      </p:cBhvr>
                                      <p:to>
                                        <p:strVal val="visible"/>
                                      </p:to>
                                    </p:set>
                                    <p:animEffect transition="in" filter="blinds(horizontal)">
                                      <p:cBhvr>
                                        <p:cTn id="25" dur="500"/>
                                        <p:tgtEl>
                                          <p:spTgt spid="631811">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31811">
                                            <p:txEl>
                                              <p:pRg st="7" end="7"/>
                                            </p:txEl>
                                          </p:spTgt>
                                        </p:tgtEl>
                                        <p:attrNameLst>
                                          <p:attrName>style.visibility</p:attrName>
                                        </p:attrNameLst>
                                      </p:cBhvr>
                                      <p:to>
                                        <p:strVal val="visible"/>
                                      </p:to>
                                    </p:set>
                                    <p:animEffect transition="in" filter="blinds(horizontal)">
                                      <p:cBhvr>
                                        <p:cTn id="28" dur="500"/>
                                        <p:tgtEl>
                                          <p:spTgt spid="631811">
                                            <p:txEl>
                                              <p:pRg st="7" end="7"/>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31815"/>
                                        </p:tgtEl>
                                        <p:attrNameLst>
                                          <p:attrName>style.visibility</p:attrName>
                                        </p:attrNameLst>
                                      </p:cBhvr>
                                      <p:to>
                                        <p:strVal val="visible"/>
                                      </p:to>
                                    </p:set>
                                    <p:animEffect transition="in" filter="blinds(horizontal)">
                                      <p:cBhvr>
                                        <p:cTn id="33" dur="500"/>
                                        <p:tgtEl>
                                          <p:spTgt spid="631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12" grpId="0"/>
      <p:bldP spid="631813" grpId="0"/>
      <p:bldP spid="631814" grpId="0"/>
      <p:bldP spid="63181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标题 1">
            <a:extLst>
              <a:ext uri="{FF2B5EF4-FFF2-40B4-BE49-F238E27FC236}">
                <a16:creationId xmlns:a16="http://schemas.microsoft.com/office/drawing/2014/main" id="{432744CF-BA03-4B2F-B03C-B2E5F1A7CE60}"/>
              </a:ext>
            </a:extLst>
          </p:cNvPr>
          <p:cNvSpPr>
            <a:spLocks noGrp="1"/>
          </p:cNvSpPr>
          <p:nvPr>
            <p:ph type="title" idx="4294967295"/>
          </p:nvPr>
        </p:nvSpPr>
        <p:spPr>
          <a:xfrm>
            <a:off x="5427663" y="98425"/>
            <a:ext cx="3330575" cy="561975"/>
          </a:xfrm>
        </p:spPr>
        <p:txBody>
          <a:bodyPr/>
          <a:lstStyle/>
          <a:p>
            <a:r>
              <a:rPr lang="zh-CN" altLang="en-US" sz="3600"/>
              <a:t>移位指令举例</a:t>
            </a:r>
          </a:p>
        </p:txBody>
      </p:sp>
      <p:sp>
        <p:nvSpPr>
          <p:cNvPr id="738307" name="内容占位符 2">
            <a:extLst>
              <a:ext uri="{FF2B5EF4-FFF2-40B4-BE49-F238E27FC236}">
                <a16:creationId xmlns:a16="http://schemas.microsoft.com/office/drawing/2014/main" id="{632F3461-F1C3-4E8A-B4AE-4CC2CFCA4F1E}"/>
              </a:ext>
            </a:extLst>
          </p:cNvPr>
          <p:cNvSpPr>
            <a:spLocks noGrp="1"/>
          </p:cNvSpPr>
          <p:nvPr>
            <p:ph idx="4294967295"/>
          </p:nvPr>
        </p:nvSpPr>
        <p:spPr/>
        <p:txBody>
          <a:bodyPr/>
          <a:lstStyle/>
          <a:p>
            <a:endParaRPr lang="zh-CN" altLang="en-US"/>
          </a:p>
        </p:txBody>
      </p:sp>
      <p:pic>
        <p:nvPicPr>
          <p:cNvPr id="738308" name="Picture 4">
            <a:extLst>
              <a:ext uri="{FF2B5EF4-FFF2-40B4-BE49-F238E27FC236}">
                <a16:creationId xmlns:a16="http://schemas.microsoft.com/office/drawing/2014/main" id="{21F071BC-99FC-4CEE-B5B2-F83842D507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3213" y="654050"/>
            <a:ext cx="7570787" cy="6149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38309" name="Picture 5">
            <a:extLst>
              <a:ext uri="{FF2B5EF4-FFF2-40B4-BE49-F238E27FC236}">
                <a16:creationId xmlns:a16="http://schemas.microsoft.com/office/drawing/2014/main" id="{334EEE91-06EC-41AB-A528-4B2FA08A12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 y="233363"/>
            <a:ext cx="3897313" cy="30146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38310" name="Line 6">
            <a:extLst>
              <a:ext uri="{FF2B5EF4-FFF2-40B4-BE49-F238E27FC236}">
                <a16:creationId xmlns:a16="http://schemas.microsoft.com/office/drawing/2014/main" id="{931CFC9A-5EE4-4274-B5FF-A3F087BE4DD3}"/>
              </a:ext>
            </a:extLst>
          </p:cNvPr>
          <p:cNvSpPr>
            <a:spLocks noChangeShapeType="1"/>
          </p:cNvSpPr>
          <p:nvPr/>
        </p:nvSpPr>
        <p:spPr bwMode="auto">
          <a:xfrm>
            <a:off x="2862263" y="1449388"/>
            <a:ext cx="4995862" cy="719137"/>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38311" name="Line 7">
            <a:extLst>
              <a:ext uri="{FF2B5EF4-FFF2-40B4-BE49-F238E27FC236}">
                <a16:creationId xmlns:a16="http://schemas.microsoft.com/office/drawing/2014/main" id="{E57A2E85-2B40-4F72-A8C2-E71494681EB0}"/>
              </a:ext>
            </a:extLst>
          </p:cNvPr>
          <p:cNvSpPr>
            <a:spLocks noChangeShapeType="1"/>
          </p:cNvSpPr>
          <p:nvPr/>
        </p:nvSpPr>
        <p:spPr bwMode="auto">
          <a:xfrm>
            <a:off x="3267075" y="2033588"/>
            <a:ext cx="4995863" cy="719137"/>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738312" name="Group 8">
            <a:extLst>
              <a:ext uri="{FF2B5EF4-FFF2-40B4-BE49-F238E27FC236}">
                <a16:creationId xmlns:a16="http://schemas.microsoft.com/office/drawing/2014/main" id="{7A8C60C4-0D93-4599-8BB8-C711531E1D66}"/>
              </a:ext>
            </a:extLst>
          </p:cNvPr>
          <p:cNvGrpSpPr>
            <a:grpSpLocks/>
          </p:cNvGrpSpPr>
          <p:nvPr/>
        </p:nvGrpSpPr>
        <p:grpSpPr bwMode="auto">
          <a:xfrm>
            <a:off x="3941763" y="2393950"/>
            <a:ext cx="4456112" cy="2430463"/>
            <a:chOff x="2483" y="1508"/>
            <a:chExt cx="2807" cy="1531"/>
          </a:xfrm>
        </p:grpSpPr>
        <p:sp>
          <p:nvSpPr>
            <p:cNvPr id="738313" name="Rectangle 9">
              <a:extLst>
                <a:ext uri="{FF2B5EF4-FFF2-40B4-BE49-F238E27FC236}">
                  <a16:creationId xmlns:a16="http://schemas.microsoft.com/office/drawing/2014/main" id="{0E7C4E4D-E27C-4D23-83A6-A0FA6709508E}"/>
                </a:ext>
              </a:extLst>
            </p:cNvPr>
            <p:cNvSpPr>
              <a:spLocks noChangeArrowheads="1"/>
            </p:cNvSpPr>
            <p:nvPr/>
          </p:nvSpPr>
          <p:spPr bwMode="auto">
            <a:xfrm>
              <a:off x="3419" y="2132"/>
              <a:ext cx="1871" cy="907"/>
            </a:xfrm>
            <a:prstGeom prst="rect">
              <a:avLst/>
            </a:prstGeom>
            <a:noFill/>
            <a:ln w="28575" algn="ctr">
              <a:solidFill>
                <a:srgbClr val="FF33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8314" name="Line 10">
              <a:extLst>
                <a:ext uri="{FF2B5EF4-FFF2-40B4-BE49-F238E27FC236}">
                  <a16:creationId xmlns:a16="http://schemas.microsoft.com/office/drawing/2014/main" id="{D12EE49E-056A-4E6F-8ED0-B33FBEC84A73}"/>
                </a:ext>
              </a:extLst>
            </p:cNvPr>
            <p:cNvSpPr>
              <a:spLocks noChangeShapeType="1"/>
            </p:cNvSpPr>
            <p:nvPr/>
          </p:nvSpPr>
          <p:spPr bwMode="auto">
            <a:xfrm>
              <a:off x="2483" y="1508"/>
              <a:ext cx="907" cy="595"/>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738315" name="Group 11">
            <a:extLst>
              <a:ext uri="{FF2B5EF4-FFF2-40B4-BE49-F238E27FC236}">
                <a16:creationId xmlns:a16="http://schemas.microsoft.com/office/drawing/2014/main" id="{01F5A28F-85EB-49E4-A44C-50BF97F5038A}"/>
              </a:ext>
            </a:extLst>
          </p:cNvPr>
          <p:cNvGrpSpPr>
            <a:grpSpLocks/>
          </p:cNvGrpSpPr>
          <p:nvPr/>
        </p:nvGrpSpPr>
        <p:grpSpPr bwMode="auto">
          <a:xfrm>
            <a:off x="3851275" y="2798763"/>
            <a:ext cx="4546600" cy="3484562"/>
            <a:chOff x="2426" y="1791"/>
            <a:chExt cx="2864" cy="2195"/>
          </a:xfrm>
        </p:grpSpPr>
        <p:sp>
          <p:nvSpPr>
            <p:cNvPr id="738316" name="Rectangle 12">
              <a:extLst>
                <a:ext uri="{FF2B5EF4-FFF2-40B4-BE49-F238E27FC236}">
                  <a16:creationId xmlns:a16="http://schemas.microsoft.com/office/drawing/2014/main" id="{E48D84AB-9B82-47F8-8138-E4DB39505651}"/>
                </a:ext>
              </a:extLst>
            </p:cNvPr>
            <p:cNvSpPr>
              <a:spLocks noChangeArrowheads="1"/>
            </p:cNvSpPr>
            <p:nvPr/>
          </p:nvSpPr>
          <p:spPr bwMode="auto">
            <a:xfrm>
              <a:off x="3419" y="3067"/>
              <a:ext cx="1871" cy="919"/>
            </a:xfrm>
            <a:prstGeom prst="rect">
              <a:avLst/>
            </a:prstGeom>
            <a:noFill/>
            <a:ln w="38100" algn="ctr">
              <a:solidFill>
                <a:srgbClr val="3333CC"/>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8317" name="Line 13">
              <a:extLst>
                <a:ext uri="{FF2B5EF4-FFF2-40B4-BE49-F238E27FC236}">
                  <a16:creationId xmlns:a16="http://schemas.microsoft.com/office/drawing/2014/main" id="{43C62438-14D8-4905-B8E6-FE5600AF443D}"/>
                </a:ext>
              </a:extLst>
            </p:cNvPr>
            <p:cNvSpPr>
              <a:spLocks noChangeShapeType="1"/>
            </p:cNvSpPr>
            <p:nvPr/>
          </p:nvSpPr>
          <p:spPr bwMode="auto">
            <a:xfrm>
              <a:off x="2426" y="1791"/>
              <a:ext cx="964" cy="1305"/>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738318" name="Line 14">
            <a:extLst>
              <a:ext uri="{FF2B5EF4-FFF2-40B4-BE49-F238E27FC236}">
                <a16:creationId xmlns:a16="http://schemas.microsoft.com/office/drawing/2014/main" id="{2CAA95E4-79F1-4201-9E69-469E8C1FF4A7}"/>
              </a:ext>
            </a:extLst>
          </p:cNvPr>
          <p:cNvSpPr>
            <a:spLocks noChangeShapeType="1"/>
          </p:cNvSpPr>
          <p:nvPr/>
        </p:nvSpPr>
        <p:spPr bwMode="auto">
          <a:xfrm>
            <a:off x="5381625" y="3924300"/>
            <a:ext cx="3600450" cy="0"/>
          </a:xfrm>
          <a:prstGeom prst="line">
            <a:avLst/>
          </a:prstGeom>
          <a:noFill/>
          <a:ln w="57150">
            <a:solidFill>
              <a:srgbClr val="FF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38319" name="Line 15">
            <a:extLst>
              <a:ext uri="{FF2B5EF4-FFF2-40B4-BE49-F238E27FC236}">
                <a16:creationId xmlns:a16="http://schemas.microsoft.com/office/drawing/2014/main" id="{87C4D2E4-230C-4A1A-B248-06E9EAB4D9B7}"/>
              </a:ext>
            </a:extLst>
          </p:cNvPr>
          <p:cNvSpPr>
            <a:spLocks noChangeShapeType="1"/>
          </p:cNvSpPr>
          <p:nvPr/>
        </p:nvSpPr>
        <p:spPr bwMode="auto">
          <a:xfrm flipV="1">
            <a:off x="5291138" y="5364163"/>
            <a:ext cx="3781425" cy="44450"/>
          </a:xfrm>
          <a:prstGeom prst="line">
            <a:avLst/>
          </a:prstGeom>
          <a:noFill/>
          <a:ln w="57150">
            <a:solidFill>
              <a:srgbClr val="33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38320" name="Text Box 16">
            <a:extLst>
              <a:ext uri="{FF2B5EF4-FFF2-40B4-BE49-F238E27FC236}">
                <a16:creationId xmlns:a16="http://schemas.microsoft.com/office/drawing/2014/main" id="{D608038C-44CD-45BC-82DE-EFD2C5F00435}"/>
              </a:ext>
            </a:extLst>
          </p:cNvPr>
          <p:cNvSpPr txBox="1">
            <a:spLocks noChangeArrowheads="1"/>
          </p:cNvSpPr>
          <p:nvPr/>
        </p:nvSpPr>
        <p:spPr bwMode="auto">
          <a:xfrm>
            <a:off x="8442325" y="3563938"/>
            <a:ext cx="4683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latin typeface="微软雅黑" panose="020B0503020204020204" pitchFamily="34" charset="-122"/>
                <a:ea typeface="微软雅黑" panose="020B0503020204020204" pitchFamily="34" charset="-122"/>
              </a:rPr>
              <a:t>算术</a:t>
            </a:r>
          </a:p>
        </p:txBody>
      </p:sp>
      <p:sp>
        <p:nvSpPr>
          <p:cNvPr id="738321" name="Text Box 17">
            <a:extLst>
              <a:ext uri="{FF2B5EF4-FFF2-40B4-BE49-F238E27FC236}">
                <a16:creationId xmlns:a16="http://schemas.microsoft.com/office/drawing/2014/main" id="{ED1DF82C-1131-4E8A-8E73-F45CC8431AEA}"/>
              </a:ext>
            </a:extLst>
          </p:cNvPr>
          <p:cNvSpPr txBox="1">
            <a:spLocks noChangeArrowheads="1"/>
          </p:cNvSpPr>
          <p:nvPr/>
        </p:nvSpPr>
        <p:spPr bwMode="auto">
          <a:xfrm>
            <a:off x="8486775" y="4959350"/>
            <a:ext cx="4683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latin typeface="微软雅黑" panose="020B0503020204020204" pitchFamily="34" charset="-122"/>
                <a:ea typeface="微软雅黑" panose="020B0503020204020204" pitchFamily="34" charset="-122"/>
              </a:rPr>
              <a:t>逻辑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38309"/>
                                        </p:tgtEl>
                                        <p:attrNameLst>
                                          <p:attrName>style.visibility</p:attrName>
                                        </p:attrNameLst>
                                      </p:cBhvr>
                                      <p:to>
                                        <p:strVal val="visible"/>
                                      </p:to>
                                    </p:set>
                                    <p:animEffect transition="in" filter="blinds(horizontal)">
                                      <p:cBhvr>
                                        <p:cTn id="7" dur="500"/>
                                        <p:tgtEl>
                                          <p:spTgt spid="7383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38308"/>
                                        </p:tgtEl>
                                        <p:attrNameLst>
                                          <p:attrName>style.visibility</p:attrName>
                                        </p:attrNameLst>
                                      </p:cBhvr>
                                      <p:to>
                                        <p:strVal val="visible"/>
                                      </p:to>
                                    </p:set>
                                    <p:animEffect transition="in" filter="blinds(horizontal)">
                                      <p:cBhvr>
                                        <p:cTn id="12" dur="500"/>
                                        <p:tgtEl>
                                          <p:spTgt spid="7383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38310"/>
                                        </p:tgtEl>
                                        <p:attrNameLst>
                                          <p:attrName>style.visibility</p:attrName>
                                        </p:attrNameLst>
                                      </p:cBhvr>
                                      <p:to>
                                        <p:strVal val="visible"/>
                                      </p:to>
                                    </p:set>
                                    <p:animEffect transition="in" filter="blinds(horizontal)">
                                      <p:cBhvr>
                                        <p:cTn id="17" dur="500"/>
                                        <p:tgtEl>
                                          <p:spTgt spid="7383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38311"/>
                                        </p:tgtEl>
                                        <p:attrNameLst>
                                          <p:attrName>style.visibility</p:attrName>
                                        </p:attrNameLst>
                                      </p:cBhvr>
                                      <p:to>
                                        <p:strVal val="visible"/>
                                      </p:to>
                                    </p:set>
                                    <p:animEffect transition="in" filter="blinds(horizontal)">
                                      <p:cBhvr>
                                        <p:cTn id="22" dur="500"/>
                                        <p:tgtEl>
                                          <p:spTgt spid="7383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38312"/>
                                        </p:tgtEl>
                                        <p:attrNameLst>
                                          <p:attrName>style.visibility</p:attrName>
                                        </p:attrNameLst>
                                      </p:cBhvr>
                                      <p:to>
                                        <p:strVal val="visible"/>
                                      </p:to>
                                    </p:set>
                                    <p:animEffect transition="in" filter="blinds(horizontal)">
                                      <p:cBhvr>
                                        <p:cTn id="27" dur="500"/>
                                        <p:tgtEl>
                                          <p:spTgt spid="7383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38318"/>
                                        </p:tgtEl>
                                        <p:attrNameLst>
                                          <p:attrName>style.visibility</p:attrName>
                                        </p:attrNameLst>
                                      </p:cBhvr>
                                      <p:to>
                                        <p:strVal val="visible"/>
                                      </p:to>
                                    </p:set>
                                    <p:animEffect transition="in" filter="blinds(horizontal)">
                                      <p:cBhvr>
                                        <p:cTn id="32" dur="500"/>
                                        <p:tgtEl>
                                          <p:spTgt spid="73831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38320"/>
                                        </p:tgtEl>
                                        <p:attrNameLst>
                                          <p:attrName>style.visibility</p:attrName>
                                        </p:attrNameLst>
                                      </p:cBhvr>
                                      <p:to>
                                        <p:strVal val="visible"/>
                                      </p:to>
                                    </p:set>
                                    <p:animEffect transition="in" filter="blinds(horizontal)">
                                      <p:cBhvr>
                                        <p:cTn id="37" dur="500"/>
                                        <p:tgtEl>
                                          <p:spTgt spid="7383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38315"/>
                                        </p:tgtEl>
                                        <p:attrNameLst>
                                          <p:attrName>style.visibility</p:attrName>
                                        </p:attrNameLst>
                                      </p:cBhvr>
                                      <p:to>
                                        <p:strVal val="visible"/>
                                      </p:to>
                                    </p:set>
                                    <p:animEffect transition="in" filter="blinds(horizontal)">
                                      <p:cBhvr>
                                        <p:cTn id="42" dur="500"/>
                                        <p:tgtEl>
                                          <p:spTgt spid="73831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38319"/>
                                        </p:tgtEl>
                                        <p:attrNameLst>
                                          <p:attrName>style.visibility</p:attrName>
                                        </p:attrNameLst>
                                      </p:cBhvr>
                                      <p:to>
                                        <p:strVal val="visible"/>
                                      </p:to>
                                    </p:set>
                                    <p:animEffect transition="in" filter="blinds(horizontal)">
                                      <p:cBhvr>
                                        <p:cTn id="47" dur="500"/>
                                        <p:tgtEl>
                                          <p:spTgt spid="73831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38321"/>
                                        </p:tgtEl>
                                        <p:attrNameLst>
                                          <p:attrName>style.visibility</p:attrName>
                                        </p:attrNameLst>
                                      </p:cBhvr>
                                      <p:to>
                                        <p:strVal val="visible"/>
                                      </p:to>
                                    </p:set>
                                    <p:animEffect transition="in" filter="blinds(horizontal)">
                                      <p:cBhvr>
                                        <p:cTn id="52" dur="500"/>
                                        <p:tgtEl>
                                          <p:spTgt spid="738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320" grpId="0"/>
      <p:bldP spid="73832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a:extLst>
              <a:ext uri="{FF2B5EF4-FFF2-40B4-BE49-F238E27FC236}">
                <a16:creationId xmlns:a16="http://schemas.microsoft.com/office/drawing/2014/main" id="{6771CEA6-63E2-4C7B-ABB5-5058D5062E17}"/>
              </a:ext>
            </a:extLst>
          </p:cNvPr>
          <p:cNvSpPr>
            <a:spLocks noGrp="1" noChangeArrowheads="1"/>
          </p:cNvSpPr>
          <p:nvPr>
            <p:ph type="title"/>
          </p:nvPr>
        </p:nvSpPr>
        <p:spPr>
          <a:xfrm>
            <a:off x="457200" y="142875"/>
            <a:ext cx="8229600" cy="561975"/>
          </a:xfrm>
        </p:spPr>
        <p:txBody>
          <a:bodyPr/>
          <a:lstStyle/>
          <a:p>
            <a:r>
              <a:rPr lang="en-US" altLang="zh-CN" sz="3600"/>
              <a:t>IA-32</a:t>
            </a:r>
            <a:r>
              <a:rPr lang="zh-CN" altLang="en-US" sz="3600"/>
              <a:t>常用指令类型</a:t>
            </a:r>
          </a:p>
        </p:txBody>
      </p:sp>
      <p:sp>
        <p:nvSpPr>
          <p:cNvPr id="632835" name="Rectangle 3">
            <a:extLst>
              <a:ext uri="{FF2B5EF4-FFF2-40B4-BE49-F238E27FC236}">
                <a16:creationId xmlns:a16="http://schemas.microsoft.com/office/drawing/2014/main" id="{03334ACC-45F9-42E7-AF92-4DBC69EDC495}"/>
              </a:ext>
            </a:extLst>
          </p:cNvPr>
          <p:cNvSpPr>
            <a:spLocks noGrp="1" noChangeArrowheads="1"/>
          </p:cNvSpPr>
          <p:nvPr>
            <p:ph type="body" idx="1"/>
          </p:nvPr>
        </p:nvSpPr>
        <p:spPr>
          <a:xfrm>
            <a:off x="341313" y="836613"/>
            <a:ext cx="8596312" cy="5218112"/>
          </a:xfrm>
        </p:spPr>
        <p:txBody>
          <a:bodyPr/>
          <a:lstStyle/>
          <a:p>
            <a:pPr>
              <a:buFontTx/>
              <a:buNone/>
            </a:pPr>
            <a:r>
              <a:rPr lang="zh-CN" altLang="en-US" sz="2200">
                <a:latin typeface="微软雅黑" panose="020B0503020204020204" pitchFamily="34" charset="-122"/>
                <a:ea typeface="微软雅黑" panose="020B0503020204020204" pitchFamily="34" charset="-122"/>
              </a:rPr>
              <a:t>（</a:t>
            </a:r>
            <a:r>
              <a:rPr lang="en-US" altLang="zh-CN" sz="2200">
                <a:latin typeface="微软雅黑" panose="020B0503020204020204" pitchFamily="34" charset="-122"/>
                <a:ea typeface="微软雅黑" panose="020B0503020204020204" pitchFamily="34" charset="-122"/>
              </a:rPr>
              <a:t>4</a:t>
            </a:r>
            <a:r>
              <a:rPr lang="zh-CN" altLang="en-US" sz="2200">
                <a:latin typeface="微软雅黑" panose="020B0503020204020204" pitchFamily="34" charset="-122"/>
                <a:ea typeface="微软雅黑" panose="020B0503020204020204" pitchFamily="34" charset="-122"/>
              </a:rPr>
              <a:t>）控制转移指令</a:t>
            </a:r>
          </a:p>
          <a:p>
            <a:pPr>
              <a:buFontTx/>
              <a:buNone/>
            </a:pPr>
            <a:r>
              <a:rPr lang="zh-CN" altLang="en-US" sz="2200">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指令执行可</a:t>
            </a:r>
            <a:r>
              <a:rPr lang="zh-CN" altLang="en-US" sz="2000">
                <a:solidFill>
                  <a:srgbClr val="FF3300"/>
                </a:solidFill>
                <a:latin typeface="微软雅黑" panose="020B0503020204020204" pitchFamily="34" charset="-122"/>
                <a:ea typeface="微软雅黑" panose="020B0503020204020204" pitchFamily="34" charset="-122"/>
              </a:rPr>
              <a:t>按顺序</a:t>
            </a:r>
            <a:r>
              <a:rPr lang="zh-CN" altLang="en-US" sz="2000">
                <a:latin typeface="微软雅黑" panose="020B0503020204020204" pitchFamily="34" charset="-122"/>
                <a:ea typeface="微软雅黑" panose="020B0503020204020204" pitchFamily="34" charset="-122"/>
              </a:rPr>
              <a:t> 或 </a:t>
            </a:r>
            <a:r>
              <a:rPr lang="zh-CN" altLang="en-US" sz="2000">
                <a:solidFill>
                  <a:srgbClr val="FF3300"/>
                </a:solidFill>
                <a:latin typeface="微软雅黑" panose="020B0503020204020204" pitchFamily="34" charset="-122"/>
                <a:ea typeface="微软雅黑" panose="020B0503020204020204" pitchFamily="34" charset="-122"/>
              </a:rPr>
              <a:t>跳转到转移目标指令处</a:t>
            </a:r>
            <a:r>
              <a:rPr lang="zh-CN" altLang="en-US" sz="2000">
                <a:latin typeface="微软雅黑" panose="020B0503020204020204" pitchFamily="34" charset="-122"/>
                <a:ea typeface="微软雅黑" panose="020B0503020204020204" pitchFamily="34" charset="-122"/>
              </a:rPr>
              <a:t>执行</a:t>
            </a:r>
          </a:p>
          <a:p>
            <a:pPr lvl="1">
              <a:lnSpc>
                <a:spcPct val="110000"/>
              </a:lnSpc>
            </a:pPr>
            <a:r>
              <a:rPr lang="zh-CN" altLang="en-US">
                <a:latin typeface="微软雅黑" panose="020B0503020204020204" pitchFamily="34" charset="-122"/>
                <a:ea typeface="微软雅黑" panose="020B0503020204020204" pitchFamily="34" charset="-122"/>
              </a:rPr>
              <a:t>无条件转移指令</a:t>
            </a:r>
          </a:p>
          <a:p>
            <a:pPr lvl="2">
              <a:lnSpc>
                <a:spcPct val="110000"/>
              </a:lnSpc>
              <a:buFontTx/>
              <a:buNone/>
            </a:pPr>
            <a:r>
              <a:rPr lang="en-US" altLang="zh-CN" sz="2000">
                <a:latin typeface="微软雅黑" panose="020B0503020204020204" pitchFamily="34" charset="-122"/>
                <a:ea typeface="微软雅黑" panose="020B0503020204020204" pitchFamily="34" charset="-122"/>
              </a:rPr>
              <a:t>JMP DST</a:t>
            </a:r>
            <a:r>
              <a:rPr lang="zh-CN" altLang="en-US" sz="2000">
                <a:latin typeface="微软雅黑" panose="020B0503020204020204" pitchFamily="34" charset="-122"/>
                <a:ea typeface="微软雅黑" panose="020B0503020204020204" pitchFamily="34" charset="-122"/>
              </a:rPr>
              <a:t>：无条件转移到目标指令</a:t>
            </a:r>
            <a:r>
              <a:rPr lang="en-US" altLang="zh-CN" sz="2000">
                <a:latin typeface="微软雅黑" panose="020B0503020204020204" pitchFamily="34" charset="-122"/>
                <a:ea typeface="微软雅黑" panose="020B0503020204020204" pitchFamily="34" charset="-122"/>
              </a:rPr>
              <a:t>DST</a:t>
            </a:r>
            <a:r>
              <a:rPr lang="zh-CN" altLang="en-US" sz="2000">
                <a:latin typeface="微软雅黑" panose="020B0503020204020204" pitchFamily="34" charset="-122"/>
                <a:ea typeface="微软雅黑" panose="020B0503020204020204" pitchFamily="34" charset="-122"/>
              </a:rPr>
              <a:t>处执行</a:t>
            </a:r>
          </a:p>
          <a:p>
            <a:pPr lvl="1">
              <a:lnSpc>
                <a:spcPct val="110000"/>
              </a:lnSpc>
            </a:pPr>
            <a:r>
              <a:rPr lang="zh-CN" altLang="en-US">
                <a:latin typeface="微软雅黑" panose="020B0503020204020204" pitchFamily="34" charset="-122"/>
                <a:ea typeface="微软雅黑" panose="020B0503020204020204" pitchFamily="34" charset="-122"/>
                <a:hlinkClick r:id="" action="ppaction://hlinkshowjump?jump=nextslide"/>
              </a:rPr>
              <a:t>条件转移</a:t>
            </a:r>
            <a:endParaRPr lang="zh-CN" altLang="en-US">
              <a:latin typeface="微软雅黑" panose="020B0503020204020204" pitchFamily="34" charset="-122"/>
              <a:ea typeface="微软雅黑" panose="020B0503020204020204" pitchFamily="34" charset="-122"/>
            </a:endParaRPr>
          </a:p>
          <a:p>
            <a:pPr lvl="2">
              <a:lnSpc>
                <a:spcPct val="110000"/>
              </a:lnSpc>
              <a:buFontTx/>
              <a:buNone/>
            </a:pPr>
            <a:r>
              <a:rPr lang="en-US" altLang="zh-CN" sz="2000">
                <a:latin typeface="微软雅黑" panose="020B0503020204020204" pitchFamily="34" charset="-122"/>
                <a:ea typeface="微软雅黑" panose="020B0503020204020204" pitchFamily="34" charset="-122"/>
              </a:rPr>
              <a:t>Jcc DST</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cc</a:t>
            </a:r>
            <a:r>
              <a:rPr lang="zh-CN" altLang="en-US" sz="2000">
                <a:latin typeface="微软雅黑" panose="020B0503020204020204" pitchFamily="34" charset="-122"/>
                <a:ea typeface="微软雅黑" panose="020B0503020204020204" pitchFamily="34" charset="-122"/>
              </a:rPr>
              <a:t>为条件码，根据标志（条件码）判断是否满足条件，若满足，则转移到目标指令</a:t>
            </a:r>
            <a:r>
              <a:rPr lang="en-US" altLang="zh-CN" sz="2000">
                <a:latin typeface="微软雅黑" panose="020B0503020204020204" pitchFamily="34" charset="-122"/>
                <a:ea typeface="微软雅黑" panose="020B0503020204020204" pitchFamily="34" charset="-122"/>
              </a:rPr>
              <a:t>DST</a:t>
            </a:r>
            <a:r>
              <a:rPr lang="zh-CN" altLang="en-US" sz="2000">
                <a:latin typeface="微软雅黑" panose="020B0503020204020204" pitchFamily="34" charset="-122"/>
                <a:ea typeface="微软雅黑" panose="020B0503020204020204" pitchFamily="34" charset="-122"/>
              </a:rPr>
              <a:t>处执行，否则按顺序执行</a:t>
            </a:r>
          </a:p>
          <a:p>
            <a:pPr lvl="1">
              <a:lnSpc>
                <a:spcPct val="110000"/>
              </a:lnSpc>
            </a:pPr>
            <a:r>
              <a:rPr lang="zh-CN" altLang="en-US">
                <a:latin typeface="微软雅黑" panose="020B0503020204020204" pitchFamily="34" charset="-122"/>
                <a:ea typeface="微软雅黑" panose="020B0503020204020204" pitchFamily="34" charset="-122"/>
              </a:rPr>
              <a:t>条件设置</a:t>
            </a:r>
          </a:p>
          <a:p>
            <a:pPr lvl="2">
              <a:lnSpc>
                <a:spcPct val="110000"/>
              </a:lnSpc>
              <a:buFontTx/>
              <a:buNone/>
            </a:pPr>
            <a:r>
              <a:rPr lang="en-US" altLang="zh-CN" sz="2000">
                <a:latin typeface="微软雅黑" panose="020B0503020204020204" pitchFamily="34" charset="-122"/>
                <a:ea typeface="微软雅黑" panose="020B0503020204020204" pitchFamily="34" charset="-122"/>
              </a:rPr>
              <a:t>SETcc DST</a:t>
            </a:r>
            <a:r>
              <a:rPr lang="zh-CN" altLang="en-US" sz="2000">
                <a:latin typeface="微软雅黑" panose="020B0503020204020204" pitchFamily="34" charset="-122"/>
                <a:ea typeface="微软雅黑" panose="020B0503020204020204" pitchFamily="34" charset="-122"/>
              </a:rPr>
              <a:t>：将条件码</a:t>
            </a:r>
            <a:r>
              <a:rPr lang="en-US" altLang="zh-CN" sz="2000">
                <a:latin typeface="微软雅黑" panose="020B0503020204020204" pitchFamily="34" charset="-122"/>
                <a:ea typeface="微软雅黑" panose="020B0503020204020204" pitchFamily="34" charset="-122"/>
              </a:rPr>
              <a:t>cc</a:t>
            </a:r>
            <a:r>
              <a:rPr lang="zh-CN" altLang="en-US" sz="2000">
                <a:latin typeface="微软雅黑" panose="020B0503020204020204" pitchFamily="34" charset="-122"/>
                <a:ea typeface="微软雅黑" panose="020B0503020204020204" pitchFamily="34" charset="-122"/>
              </a:rPr>
              <a:t>保存到</a:t>
            </a:r>
            <a:r>
              <a:rPr lang="en-US" altLang="zh-CN" sz="2000">
                <a:latin typeface="微软雅黑" panose="020B0503020204020204" pitchFamily="34" charset="-122"/>
                <a:ea typeface="微软雅黑" panose="020B0503020204020204" pitchFamily="34" charset="-122"/>
              </a:rPr>
              <a:t>DST</a:t>
            </a:r>
            <a:r>
              <a:rPr lang="zh-CN" altLang="en-US" sz="2000">
                <a:latin typeface="微软雅黑" panose="020B0503020204020204" pitchFamily="34" charset="-122"/>
                <a:ea typeface="微软雅黑" panose="020B0503020204020204" pitchFamily="34" charset="-122"/>
              </a:rPr>
              <a:t>（通常是一个</a:t>
            </a:r>
            <a:r>
              <a:rPr lang="en-US" altLang="zh-CN" sz="2000">
                <a:latin typeface="微软雅黑" panose="020B0503020204020204" pitchFamily="34" charset="-122"/>
                <a:ea typeface="微软雅黑" panose="020B0503020204020204" pitchFamily="34" charset="-122"/>
              </a:rPr>
              <a:t>8</a:t>
            </a:r>
            <a:r>
              <a:rPr lang="zh-CN" altLang="en-US" sz="2000">
                <a:latin typeface="微软雅黑" panose="020B0503020204020204" pitchFamily="34" charset="-122"/>
                <a:ea typeface="微软雅黑" panose="020B0503020204020204" pitchFamily="34" charset="-122"/>
              </a:rPr>
              <a:t>位寄存器 ）</a:t>
            </a:r>
          </a:p>
          <a:p>
            <a:pPr lvl="1">
              <a:lnSpc>
                <a:spcPct val="110000"/>
              </a:lnSpc>
            </a:pPr>
            <a:r>
              <a:rPr lang="zh-CN" altLang="en-US">
                <a:ea typeface="微软雅黑" panose="020B0503020204020204" pitchFamily="34" charset="-122"/>
              </a:rPr>
              <a:t>调用和返回指令</a:t>
            </a:r>
            <a:r>
              <a:rPr lang="zh-CN" altLang="en-US"/>
              <a:t> </a:t>
            </a:r>
            <a:r>
              <a:rPr lang="zh-CN" altLang="en-US">
                <a:solidFill>
                  <a:srgbClr val="CC3300"/>
                </a:solidFill>
                <a:ea typeface="微软雅黑" panose="020B0503020204020204" pitchFamily="34" charset="-122"/>
              </a:rPr>
              <a:t>（用于过程调用）</a:t>
            </a:r>
          </a:p>
          <a:p>
            <a:pPr lvl="2">
              <a:lnSpc>
                <a:spcPct val="110000"/>
              </a:lnSpc>
              <a:buFontTx/>
              <a:buNone/>
            </a:pPr>
            <a:r>
              <a:rPr lang="en-US" altLang="zh-CN" sz="2000">
                <a:latin typeface="微软雅黑" panose="020B0503020204020204" pitchFamily="34" charset="-122"/>
                <a:ea typeface="微软雅黑" panose="020B0503020204020204" pitchFamily="34" charset="-122"/>
              </a:rPr>
              <a:t>CALL DST</a:t>
            </a:r>
            <a:r>
              <a:rPr lang="zh-CN" altLang="en-US" sz="2000">
                <a:latin typeface="微软雅黑" panose="020B0503020204020204" pitchFamily="34" charset="-122"/>
                <a:ea typeface="微软雅黑" panose="020B0503020204020204" pitchFamily="34" charset="-122"/>
              </a:rPr>
              <a:t>：</a:t>
            </a:r>
            <a:r>
              <a:rPr lang="zh-CN" altLang="en-US" sz="2000">
                <a:solidFill>
                  <a:srgbClr val="FF3300"/>
                </a:solidFill>
                <a:latin typeface="微软雅黑" panose="020B0503020204020204" pitchFamily="34" charset="-122"/>
                <a:ea typeface="微软雅黑" panose="020B0503020204020204" pitchFamily="34" charset="-122"/>
              </a:rPr>
              <a:t>返回地址</a:t>
            </a:r>
            <a:r>
              <a:rPr lang="en-US" altLang="zh-CN" sz="2000">
                <a:solidFill>
                  <a:srgbClr val="FF3300"/>
                </a:solidFill>
                <a:latin typeface="微软雅黑" panose="020B0503020204020204" pitchFamily="34" charset="-122"/>
                <a:ea typeface="微软雅黑" panose="020B0503020204020204" pitchFamily="34" charset="-122"/>
              </a:rPr>
              <a:t>RA</a:t>
            </a:r>
            <a:r>
              <a:rPr lang="zh-CN" altLang="en-US" sz="2000">
                <a:latin typeface="微软雅黑" panose="020B0503020204020204" pitchFamily="34" charset="-122"/>
                <a:ea typeface="微软雅黑" panose="020B0503020204020204" pitchFamily="34" charset="-122"/>
              </a:rPr>
              <a:t>入栈，转</a:t>
            </a:r>
            <a:r>
              <a:rPr lang="en-US" altLang="zh-CN" sz="2000">
                <a:latin typeface="微软雅黑" panose="020B0503020204020204" pitchFamily="34" charset="-122"/>
                <a:ea typeface="微软雅黑" panose="020B0503020204020204" pitchFamily="34" charset="-122"/>
              </a:rPr>
              <a:t>DST</a:t>
            </a:r>
            <a:r>
              <a:rPr lang="zh-CN" altLang="en-US" sz="2000">
                <a:latin typeface="微软雅黑" panose="020B0503020204020204" pitchFamily="34" charset="-122"/>
                <a:ea typeface="微软雅黑" panose="020B0503020204020204" pitchFamily="34" charset="-122"/>
              </a:rPr>
              <a:t>处执行</a:t>
            </a:r>
          </a:p>
          <a:p>
            <a:pPr lvl="2">
              <a:lnSpc>
                <a:spcPct val="110000"/>
              </a:lnSpc>
              <a:buFontTx/>
              <a:buNone/>
            </a:pPr>
            <a:r>
              <a:rPr lang="en-US" altLang="zh-CN" sz="2000">
                <a:latin typeface="微软雅黑" panose="020B0503020204020204" pitchFamily="34" charset="-122"/>
                <a:ea typeface="微软雅黑" panose="020B0503020204020204" pitchFamily="34" charset="-122"/>
              </a:rPr>
              <a:t>RET</a:t>
            </a:r>
            <a:r>
              <a:rPr lang="zh-CN" altLang="en-US" sz="2000">
                <a:latin typeface="微软雅黑" panose="020B0503020204020204" pitchFamily="34" charset="-122"/>
                <a:ea typeface="微软雅黑" panose="020B0503020204020204" pitchFamily="34" charset="-122"/>
              </a:rPr>
              <a:t>：从栈中取出返回地址</a:t>
            </a:r>
            <a:r>
              <a:rPr lang="en-US" altLang="zh-CN" sz="2000">
                <a:latin typeface="微软雅黑" panose="020B0503020204020204" pitchFamily="34" charset="-122"/>
                <a:ea typeface="微软雅黑" panose="020B0503020204020204" pitchFamily="34" charset="-122"/>
              </a:rPr>
              <a:t>RA</a:t>
            </a:r>
            <a:r>
              <a:rPr lang="zh-CN" altLang="en-US" sz="2000">
                <a:latin typeface="微软雅黑" panose="020B0503020204020204" pitchFamily="34" charset="-122"/>
                <a:ea typeface="微软雅黑" panose="020B0503020204020204" pitchFamily="34" charset="-122"/>
              </a:rPr>
              <a:t>，转到</a:t>
            </a:r>
            <a:r>
              <a:rPr lang="en-US" altLang="zh-CN" sz="2000">
                <a:latin typeface="微软雅黑" panose="020B0503020204020204" pitchFamily="34" charset="-122"/>
                <a:ea typeface="微软雅黑" panose="020B0503020204020204" pitchFamily="34" charset="-122"/>
              </a:rPr>
              <a:t>RA</a:t>
            </a:r>
            <a:r>
              <a:rPr lang="zh-CN" altLang="en-US" sz="2000">
                <a:latin typeface="微软雅黑" panose="020B0503020204020204" pitchFamily="34" charset="-122"/>
                <a:ea typeface="微软雅黑" panose="020B0503020204020204" pitchFamily="34" charset="-122"/>
              </a:rPr>
              <a:t>处执行</a:t>
            </a:r>
          </a:p>
          <a:p>
            <a:pPr lvl="1">
              <a:lnSpc>
                <a:spcPct val="110000"/>
              </a:lnSpc>
            </a:pPr>
            <a:r>
              <a:rPr lang="zh-CN" altLang="en-US">
                <a:ea typeface="微软雅黑" panose="020B0503020204020204" pitchFamily="34" charset="-122"/>
              </a:rPr>
              <a:t>中断指令</a:t>
            </a:r>
            <a:r>
              <a:rPr lang="zh-CN" altLang="en-US"/>
              <a:t> </a:t>
            </a:r>
            <a:r>
              <a:rPr lang="zh-CN" altLang="en-US">
                <a:latin typeface="微软雅黑" panose="020B0503020204020204" pitchFamily="34" charset="-122"/>
                <a:ea typeface="微软雅黑" panose="020B0503020204020204" pitchFamily="34" charset="-122"/>
              </a:rPr>
              <a:t>（详见第</a:t>
            </a:r>
            <a:r>
              <a:rPr lang="en-US" altLang="zh-CN">
                <a:latin typeface="微软雅黑" panose="020B0503020204020204" pitchFamily="34" charset="-122"/>
                <a:ea typeface="微软雅黑" panose="020B0503020204020204" pitchFamily="34" charset="-122"/>
              </a:rPr>
              <a:t>7</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8</a:t>
            </a:r>
            <a:r>
              <a:rPr lang="zh-CN" altLang="en-US">
                <a:latin typeface="微软雅黑" panose="020B0503020204020204" pitchFamily="34" charset="-122"/>
                <a:ea typeface="微软雅黑" panose="020B0503020204020204" pitchFamily="34" charset="-122"/>
              </a:rPr>
              <a:t>章）</a:t>
            </a:r>
            <a:endParaRPr lang="zh-CN" altLang="en-US" sz="1800">
              <a:latin typeface="微软雅黑" panose="020B0503020204020204" pitchFamily="34" charset="-122"/>
              <a:ea typeface="微软雅黑" panose="020B0503020204020204" pitchFamily="34" charset="-122"/>
            </a:endParaRPr>
          </a:p>
          <a:p>
            <a:pPr lvl="1">
              <a:lnSpc>
                <a:spcPct val="110000"/>
              </a:lnSpc>
            </a:pPr>
            <a:endParaRPr lang="zh-CN" altLang="en-US"/>
          </a:p>
        </p:txBody>
      </p:sp>
      <p:sp>
        <p:nvSpPr>
          <p:cNvPr id="632836" name="Text Box 4">
            <a:extLst>
              <a:ext uri="{FF2B5EF4-FFF2-40B4-BE49-F238E27FC236}">
                <a16:creationId xmlns:a16="http://schemas.microsoft.com/office/drawing/2014/main" id="{05822950-2317-477B-9112-A3E44E5BF5B5}"/>
              </a:ext>
            </a:extLst>
          </p:cNvPr>
          <p:cNvSpPr txBox="1">
            <a:spLocks noChangeArrowheads="1"/>
          </p:cNvSpPr>
          <p:nvPr/>
        </p:nvSpPr>
        <p:spPr bwMode="auto">
          <a:xfrm>
            <a:off x="250825" y="6219825"/>
            <a:ext cx="7561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000">
                <a:solidFill>
                  <a:srgbClr val="FF3300"/>
                </a:solidFill>
                <a:latin typeface="Arial" panose="020B0604020202020204" pitchFamily="34" charset="0"/>
              </a:rPr>
              <a:t>以上内容不要死记硬背，遇到具体指令时能查阅到并理解即可。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32835">
                                            <p:txEl>
                                              <p:pRg st="3" end="3"/>
                                            </p:txEl>
                                          </p:spTgt>
                                        </p:tgtEl>
                                        <p:attrNameLst>
                                          <p:attrName>style.visibility</p:attrName>
                                        </p:attrNameLst>
                                      </p:cBhvr>
                                      <p:to>
                                        <p:strVal val="visible"/>
                                      </p:to>
                                    </p:set>
                                    <p:animEffect transition="in" filter="blinds(horizontal)">
                                      <p:cBhvr>
                                        <p:cTn id="7" dur="500"/>
                                        <p:tgtEl>
                                          <p:spTgt spid="632835">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32835">
                                            <p:txEl>
                                              <p:pRg st="4" end="4"/>
                                            </p:txEl>
                                          </p:spTgt>
                                        </p:tgtEl>
                                        <p:attrNameLst>
                                          <p:attrName>style.visibility</p:attrName>
                                        </p:attrNameLst>
                                      </p:cBhvr>
                                      <p:to>
                                        <p:strVal val="visible"/>
                                      </p:to>
                                    </p:set>
                                    <p:animEffect transition="in" filter="blinds(horizontal)">
                                      <p:cBhvr>
                                        <p:cTn id="12" dur="500"/>
                                        <p:tgtEl>
                                          <p:spTgt spid="632835">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32835">
                                            <p:txEl>
                                              <p:pRg st="5" end="5"/>
                                            </p:txEl>
                                          </p:spTgt>
                                        </p:tgtEl>
                                        <p:attrNameLst>
                                          <p:attrName>style.visibility</p:attrName>
                                        </p:attrNameLst>
                                      </p:cBhvr>
                                      <p:to>
                                        <p:strVal val="visible"/>
                                      </p:to>
                                    </p:set>
                                    <p:animEffect transition="in" filter="blinds(horizontal)">
                                      <p:cBhvr>
                                        <p:cTn id="17" dur="500"/>
                                        <p:tgtEl>
                                          <p:spTgt spid="632835">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32835">
                                            <p:txEl>
                                              <p:pRg st="6" end="6"/>
                                            </p:txEl>
                                          </p:spTgt>
                                        </p:tgtEl>
                                        <p:attrNameLst>
                                          <p:attrName>style.visibility</p:attrName>
                                        </p:attrNameLst>
                                      </p:cBhvr>
                                      <p:to>
                                        <p:strVal val="visible"/>
                                      </p:to>
                                    </p:set>
                                    <p:animEffect transition="in" filter="blinds(horizontal)">
                                      <p:cBhvr>
                                        <p:cTn id="22" dur="500"/>
                                        <p:tgtEl>
                                          <p:spTgt spid="632835">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32835">
                                            <p:txEl>
                                              <p:pRg st="7" end="7"/>
                                            </p:txEl>
                                          </p:spTgt>
                                        </p:tgtEl>
                                        <p:attrNameLst>
                                          <p:attrName>style.visibility</p:attrName>
                                        </p:attrNameLst>
                                      </p:cBhvr>
                                      <p:to>
                                        <p:strVal val="visible"/>
                                      </p:to>
                                    </p:set>
                                    <p:animEffect transition="in" filter="blinds(horizontal)">
                                      <p:cBhvr>
                                        <p:cTn id="27" dur="500"/>
                                        <p:tgtEl>
                                          <p:spTgt spid="632835">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32835">
                                            <p:txEl>
                                              <p:pRg st="8" end="8"/>
                                            </p:txEl>
                                          </p:spTgt>
                                        </p:tgtEl>
                                        <p:attrNameLst>
                                          <p:attrName>style.visibility</p:attrName>
                                        </p:attrNameLst>
                                      </p:cBhvr>
                                      <p:to>
                                        <p:strVal val="visible"/>
                                      </p:to>
                                    </p:set>
                                    <p:animEffect transition="in" filter="blinds(horizontal)">
                                      <p:cBhvr>
                                        <p:cTn id="32" dur="500"/>
                                        <p:tgtEl>
                                          <p:spTgt spid="632835">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32835">
                                            <p:txEl>
                                              <p:pRg st="9" end="9"/>
                                            </p:txEl>
                                          </p:spTgt>
                                        </p:tgtEl>
                                        <p:attrNameLst>
                                          <p:attrName>style.visibility</p:attrName>
                                        </p:attrNameLst>
                                      </p:cBhvr>
                                      <p:to>
                                        <p:strVal val="visible"/>
                                      </p:to>
                                    </p:set>
                                    <p:animEffect transition="in" filter="blinds(horizontal)">
                                      <p:cBhvr>
                                        <p:cTn id="37" dur="500"/>
                                        <p:tgtEl>
                                          <p:spTgt spid="632835">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32835">
                                            <p:txEl>
                                              <p:pRg st="10" end="10"/>
                                            </p:txEl>
                                          </p:spTgt>
                                        </p:tgtEl>
                                        <p:attrNameLst>
                                          <p:attrName>style.visibility</p:attrName>
                                        </p:attrNameLst>
                                      </p:cBhvr>
                                      <p:to>
                                        <p:strVal val="visible"/>
                                      </p:to>
                                    </p:set>
                                    <p:animEffect transition="in" filter="blinds(horizontal)">
                                      <p:cBhvr>
                                        <p:cTn id="42" dur="500"/>
                                        <p:tgtEl>
                                          <p:spTgt spid="632835">
                                            <p:txEl>
                                              <p:pRg st="10" end="1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632835">
                                            <p:txEl>
                                              <p:pRg st="11" end="11"/>
                                            </p:txEl>
                                          </p:spTgt>
                                        </p:tgtEl>
                                        <p:attrNameLst>
                                          <p:attrName>style.visibility</p:attrName>
                                        </p:attrNameLst>
                                      </p:cBhvr>
                                      <p:to>
                                        <p:strVal val="visible"/>
                                      </p:to>
                                    </p:set>
                                    <p:animEffect transition="in" filter="blinds(horizontal)">
                                      <p:cBhvr>
                                        <p:cTn id="47" dur="500"/>
                                        <p:tgtEl>
                                          <p:spTgt spid="632835">
                                            <p:txEl>
                                              <p:pRg st="11" end="1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32836"/>
                                        </p:tgtEl>
                                        <p:attrNameLst>
                                          <p:attrName>style.visibility</p:attrName>
                                        </p:attrNameLst>
                                      </p:cBhvr>
                                      <p:to>
                                        <p:strVal val="visible"/>
                                      </p:to>
                                    </p:set>
                                    <p:animEffect transition="in" filter="blinds(horizontal)">
                                      <p:cBhvr>
                                        <p:cTn id="52" dur="500"/>
                                        <p:tgtEl>
                                          <p:spTgt spid="632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a:extLst>
              <a:ext uri="{FF2B5EF4-FFF2-40B4-BE49-F238E27FC236}">
                <a16:creationId xmlns:a16="http://schemas.microsoft.com/office/drawing/2014/main" id="{69256064-810F-4372-9B15-589218815D13}"/>
              </a:ext>
            </a:extLst>
          </p:cNvPr>
          <p:cNvSpPr>
            <a:spLocks noGrp="1" noChangeArrowheads="1"/>
          </p:cNvSpPr>
          <p:nvPr>
            <p:ph type="title"/>
          </p:nvPr>
        </p:nvSpPr>
        <p:spPr>
          <a:xfrm>
            <a:off x="457200" y="98425"/>
            <a:ext cx="8229600" cy="561975"/>
          </a:xfrm>
        </p:spPr>
        <p:txBody>
          <a:bodyPr/>
          <a:lstStyle/>
          <a:p>
            <a:r>
              <a:rPr lang="zh-CN" altLang="en-US" sz="3600"/>
              <a:t>对齐方式的设定</a:t>
            </a:r>
          </a:p>
        </p:txBody>
      </p:sp>
      <p:sp>
        <p:nvSpPr>
          <p:cNvPr id="728067" name="Rectangle 3">
            <a:extLst>
              <a:ext uri="{FF2B5EF4-FFF2-40B4-BE49-F238E27FC236}">
                <a16:creationId xmlns:a16="http://schemas.microsoft.com/office/drawing/2014/main" id="{FD1F5E81-3014-4708-87F4-E21FBBE1155B}"/>
              </a:ext>
            </a:extLst>
          </p:cNvPr>
          <p:cNvSpPr>
            <a:spLocks noGrp="1" noChangeArrowheads="1"/>
          </p:cNvSpPr>
          <p:nvPr>
            <p:ph type="body" idx="1"/>
          </p:nvPr>
        </p:nvSpPr>
        <p:spPr>
          <a:xfrm>
            <a:off x="296863" y="773113"/>
            <a:ext cx="8596312" cy="5581650"/>
          </a:xfrm>
        </p:spPr>
        <p:txBody>
          <a:bodyPr/>
          <a:lstStyle/>
          <a:p>
            <a:pPr>
              <a:spcBef>
                <a:spcPct val="35000"/>
              </a:spcBef>
              <a:buFontTx/>
              <a:buNone/>
            </a:pPr>
            <a:r>
              <a:rPr lang="en-US" altLang="zh-CN" sz="2200">
                <a:latin typeface="微软雅黑" panose="020B0503020204020204" pitchFamily="34" charset="-122"/>
                <a:ea typeface="微软雅黑" panose="020B0503020204020204" pitchFamily="34" charset="-122"/>
              </a:rPr>
              <a:t>#pragma pack(n) </a:t>
            </a:r>
            <a:r>
              <a:rPr lang="zh-CN" altLang="en-US" sz="2200" b="0">
                <a:latin typeface="微软雅黑" panose="020B0503020204020204" pitchFamily="34" charset="-122"/>
                <a:ea typeface="微软雅黑" panose="020B0503020204020204" pitchFamily="34" charset="-122"/>
              </a:rPr>
              <a:t>  </a:t>
            </a:r>
          </a:p>
          <a:p>
            <a:pPr>
              <a:spcBef>
                <a:spcPct val="35000"/>
              </a:spcBef>
            </a:pPr>
            <a:r>
              <a:rPr lang="zh-CN" altLang="en-US" sz="2200">
                <a:solidFill>
                  <a:srgbClr val="3333CC"/>
                </a:solidFill>
                <a:latin typeface="微软雅黑" panose="020B0503020204020204" pitchFamily="34" charset="-122"/>
                <a:ea typeface="微软雅黑" panose="020B0503020204020204" pitchFamily="34" charset="-122"/>
              </a:rPr>
              <a:t>为编译器指定</a:t>
            </a:r>
            <a:r>
              <a:rPr lang="zh-CN" altLang="en-US" sz="2200">
                <a:solidFill>
                  <a:srgbClr val="FF3300"/>
                </a:solidFill>
                <a:latin typeface="微软雅黑" panose="020B0503020204020204" pitchFamily="34" charset="-122"/>
                <a:ea typeface="微软雅黑" panose="020B0503020204020204" pitchFamily="34" charset="-122"/>
              </a:rPr>
              <a:t>结构体</a:t>
            </a:r>
            <a:r>
              <a:rPr lang="zh-CN" altLang="en-US" sz="2200">
                <a:solidFill>
                  <a:srgbClr val="3333CC"/>
                </a:solidFill>
                <a:latin typeface="微软雅黑" panose="020B0503020204020204" pitchFamily="34" charset="-122"/>
                <a:ea typeface="微软雅黑" panose="020B0503020204020204" pitchFamily="34" charset="-122"/>
              </a:rPr>
              <a:t>或</a:t>
            </a:r>
            <a:r>
              <a:rPr lang="zh-CN" altLang="en-US" sz="2200">
                <a:solidFill>
                  <a:srgbClr val="FF3300"/>
                </a:solidFill>
                <a:latin typeface="微软雅黑" panose="020B0503020204020204" pitchFamily="34" charset="-122"/>
                <a:ea typeface="微软雅黑" panose="020B0503020204020204" pitchFamily="34" charset="-122"/>
              </a:rPr>
              <a:t>类</a:t>
            </a:r>
            <a:r>
              <a:rPr lang="zh-CN" altLang="en-US" sz="2200">
                <a:solidFill>
                  <a:srgbClr val="3333CC"/>
                </a:solidFill>
                <a:latin typeface="微软雅黑" panose="020B0503020204020204" pitchFamily="34" charset="-122"/>
                <a:ea typeface="微软雅黑" panose="020B0503020204020204" pitchFamily="34" charset="-122"/>
              </a:rPr>
              <a:t>内部的</a:t>
            </a:r>
            <a:r>
              <a:rPr lang="zh-CN" altLang="en-US" sz="2200">
                <a:solidFill>
                  <a:srgbClr val="FF3300"/>
                </a:solidFill>
                <a:latin typeface="微软雅黑" panose="020B0503020204020204" pitchFamily="34" charset="-122"/>
                <a:ea typeface="微软雅黑" panose="020B0503020204020204" pitchFamily="34" charset="-122"/>
              </a:rPr>
              <a:t>成员变量</a:t>
            </a:r>
            <a:r>
              <a:rPr lang="zh-CN" altLang="en-US" sz="2200">
                <a:solidFill>
                  <a:srgbClr val="3333CC"/>
                </a:solidFill>
                <a:latin typeface="微软雅黑" panose="020B0503020204020204" pitchFamily="34" charset="-122"/>
                <a:ea typeface="微软雅黑" panose="020B0503020204020204" pitchFamily="34" charset="-122"/>
              </a:rPr>
              <a:t>的对齐方式。</a:t>
            </a:r>
          </a:p>
          <a:p>
            <a:pPr>
              <a:spcBef>
                <a:spcPct val="35000"/>
              </a:spcBef>
            </a:pPr>
            <a:r>
              <a:rPr lang="zh-CN" altLang="en-US" sz="2200">
                <a:solidFill>
                  <a:srgbClr val="3333CC"/>
                </a:solidFill>
                <a:latin typeface="微软雅黑" panose="020B0503020204020204" pitchFamily="34" charset="-122"/>
                <a:ea typeface="微软雅黑" panose="020B0503020204020204" pitchFamily="34" charset="-122"/>
              </a:rPr>
              <a:t>当自然边界（如</a:t>
            </a:r>
            <a:r>
              <a:rPr lang="en-US" altLang="zh-CN" sz="2200">
                <a:solidFill>
                  <a:srgbClr val="3333CC"/>
                </a:solidFill>
                <a:latin typeface="微软雅黑" panose="020B0503020204020204" pitchFamily="34" charset="-122"/>
                <a:ea typeface="微软雅黑" panose="020B0503020204020204" pitchFamily="34" charset="-122"/>
              </a:rPr>
              <a:t>int</a:t>
            </a:r>
            <a:r>
              <a:rPr lang="zh-CN" altLang="en-US" sz="2200">
                <a:solidFill>
                  <a:srgbClr val="3333CC"/>
                </a:solidFill>
                <a:latin typeface="微软雅黑" panose="020B0503020204020204" pitchFamily="34" charset="-122"/>
                <a:ea typeface="微软雅黑" panose="020B0503020204020204" pitchFamily="34" charset="-122"/>
              </a:rPr>
              <a:t>型按</a:t>
            </a:r>
            <a:r>
              <a:rPr lang="en-US" altLang="zh-CN" sz="2200">
                <a:solidFill>
                  <a:srgbClr val="3333CC"/>
                </a:solidFill>
                <a:latin typeface="微软雅黑" panose="020B0503020204020204" pitchFamily="34" charset="-122"/>
                <a:ea typeface="微软雅黑" panose="020B0503020204020204" pitchFamily="34" charset="-122"/>
              </a:rPr>
              <a:t>4</a:t>
            </a:r>
            <a:r>
              <a:rPr lang="zh-CN" altLang="en-US" sz="2200">
                <a:solidFill>
                  <a:srgbClr val="3333CC"/>
                </a:solidFill>
                <a:latin typeface="微软雅黑" panose="020B0503020204020204" pitchFamily="34" charset="-122"/>
                <a:ea typeface="微软雅黑" panose="020B0503020204020204" pitchFamily="34" charset="-122"/>
              </a:rPr>
              <a:t>字节、</a:t>
            </a:r>
            <a:r>
              <a:rPr lang="en-US" altLang="zh-CN" sz="2200">
                <a:solidFill>
                  <a:srgbClr val="3333CC"/>
                </a:solidFill>
                <a:latin typeface="微软雅黑" panose="020B0503020204020204" pitchFamily="34" charset="-122"/>
                <a:ea typeface="微软雅黑" panose="020B0503020204020204" pitchFamily="34" charset="-122"/>
              </a:rPr>
              <a:t>short</a:t>
            </a:r>
            <a:r>
              <a:rPr lang="zh-CN" altLang="en-US" sz="2200">
                <a:solidFill>
                  <a:srgbClr val="3333CC"/>
                </a:solidFill>
                <a:latin typeface="微软雅黑" panose="020B0503020204020204" pitchFamily="34" charset="-122"/>
                <a:ea typeface="微软雅黑" panose="020B0503020204020204" pitchFamily="34" charset="-122"/>
              </a:rPr>
              <a:t>型按</a:t>
            </a:r>
            <a:r>
              <a:rPr lang="en-US" altLang="zh-CN" sz="2200">
                <a:solidFill>
                  <a:srgbClr val="3333CC"/>
                </a:solidFill>
                <a:latin typeface="微软雅黑" panose="020B0503020204020204" pitchFamily="34" charset="-122"/>
                <a:ea typeface="微软雅黑" panose="020B0503020204020204" pitchFamily="34" charset="-122"/>
              </a:rPr>
              <a:t>2</a:t>
            </a:r>
            <a:r>
              <a:rPr lang="zh-CN" altLang="en-US" sz="2200">
                <a:solidFill>
                  <a:srgbClr val="3333CC"/>
                </a:solidFill>
                <a:latin typeface="微软雅黑" panose="020B0503020204020204" pitchFamily="34" charset="-122"/>
                <a:ea typeface="微软雅黑" panose="020B0503020204020204" pitchFamily="34" charset="-122"/>
              </a:rPr>
              <a:t>字节、</a:t>
            </a:r>
            <a:r>
              <a:rPr lang="en-US" altLang="zh-CN" sz="2200">
                <a:solidFill>
                  <a:srgbClr val="3333CC"/>
                </a:solidFill>
                <a:latin typeface="微软雅黑" panose="020B0503020204020204" pitchFamily="34" charset="-122"/>
                <a:ea typeface="微软雅黑" panose="020B0503020204020204" pitchFamily="34" charset="-122"/>
              </a:rPr>
              <a:t>float</a:t>
            </a:r>
            <a:r>
              <a:rPr lang="zh-CN" altLang="en-US" sz="2200">
                <a:solidFill>
                  <a:srgbClr val="3333CC"/>
                </a:solidFill>
                <a:latin typeface="微软雅黑" panose="020B0503020204020204" pitchFamily="34" charset="-122"/>
                <a:ea typeface="微软雅黑" panose="020B0503020204020204" pitchFamily="34" charset="-122"/>
              </a:rPr>
              <a:t>按</a:t>
            </a:r>
            <a:r>
              <a:rPr lang="en-US" altLang="zh-CN" sz="2200">
                <a:solidFill>
                  <a:srgbClr val="3333CC"/>
                </a:solidFill>
                <a:latin typeface="微软雅黑" panose="020B0503020204020204" pitchFamily="34" charset="-122"/>
                <a:ea typeface="微软雅黑" panose="020B0503020204020204" pitchFamily="34" charset="-122"/>
              </a:rPr>
              <a:t>4</a:t>
            </a:r>
            <a:r>
              <a:rPr lang="zh-CN" altLang="en-US" sz="2200">
                <a:solidFill>
                  <a:srgbClr val="3333CC"/>
                </a:solidFill>
                <a:latin typeface="微软雅黑" panose="020B0503020204020204" pitchFamily="34" charset="-122"/>
                <a:ea typeface="微软雅黑" panose="020B0503020204020204" pitchFamily="34" charset="-122"/>
              </a:rPr>
              <a:t>字节）比</a:t>
            </a:r>
            <a:r>
              <a:rPr lang="en-US" altLang="zh-CN" sz="2200">
                <a:solidFill>
                  <a:srgbClr val="3333CC"/>
                </a:solidFill>
                <a:latin typeface="微软雅黑" panose="020B0503020204020204" pitchFamily="34" charset="-122"/>
                <a:ea typeface="微软雅黑" panose="020B0503020204020204" pitchFamily="34" charset="-122"/>
              </a:rPr>
              <a:t>n</a:t>
            </a:r>
            <a:r>
              <a:rPr lang="zh-CN" altLang="en-US" sz="2200">
                <a:solidFill>
                  <a:srgbClr val="3333CC"/>
                </a:solidFill>
                <a:latin typeface="微软雅黑" panose="020B0503020204020204" pitchFamily="34" charset="-122"/>
                <a:ea typeface="微软雅黑" panose="020B0503020204020204" pitchFamily="34" charset="-122"/>
              </a:rPr>
              <a:t>大时，按</a:t>
            </a:r>
            <a:r>
              <a:rPr lang="en-US" altLang="zh-CN" sz="2200">
                <a:solidFill>
                  <a:srgbClr val="3333CC"/>
                </a:solidFill>
                <a:latin typeface="微软雅黑" panose="020B0503020204020204" pitchFamily="34" charset="-122"/>
                <a:ea typeface="微软雅黑" panose="020B0503020204020204" pitchFamily="34" charset="-122"/>
              </a:rPr>
              <a:t>n</a:t>
            </a:r>
            <a:r>
              <a:rPr lang="zh-CN" altLang="en-US" sz="2200">
                <a:solidFill>
                  <a:srgbClr val="3333CC"/>
                </a:solidFill>
                <a:latin typeface="微软雅黑" panose="020B0503020204020204" pitchFamily="34" charset="-122"/>
                <a:ea typeface="微软雅黑" panose="020B0503020204020204" pitchFamily="34" charset="-122"/>
              </a:rPr>
              <a:t>字节对齐。</a:t>
            </a:r>
          </a:p>
          <a:p>
            <a:pPr>
              <a:spcBef>
                <a:spcPct val="35000"/>
              </a:spcBef>
            </a:pPr>
            <a:r>
              <a:rPr lang="zh-CN" altLang="en-US" sz="2200">
                <a:solidFill>
                  <a:srgbClr val="008000"/>
                </a:solidFill>
                <a:latin typeface="微软雅黑" panose="020B0503020204020204" pitchFamily="34" charset="-122"/>
                <a:ea typeface="微软雅黑" panose="020B0503020204020204" pitchFamily="34" charset="-122"/>
              </a:rPr>
              <a:t>缺省或</a:t>
            </a:r>
            <a:r>
              <a:rPr lang="en-US" altLang="zh-CN" sz="2200">
                <a:solidFill>
                  <a:srgbClr val="008000"/>
                </a:solidFill>
                <a:latin typeface="微软雅黑" panose="020B0503020204020204" pitchFamily="34" charset="-122"/>
                <a:ea typeface="微软雅黑" panose="020B0503020204020204" pitchFamily="34" charset="-122"/>
              </a:rPr>
              <a:t>#pragma pack()</a:t>
            </a:r>
            <a:r>
              <a:rPr lang="en-US" altLang="zh-CN" sz="2200">
                <a:latin typeface="微软雅黑" panose="020B0503020204020204" pitchFamily="34" charset="-122"/>
                <a:ea typeface="微软雅黑" panose="020B0503020204020204" pitchFamily="34" charset="-122"/>
              </a:rPr>
              <a:t> </a:t>
            </a:r>
            <a:r>
              <a:rPr lang="zh-CN" altLang="en-US" sz="2200">
                <a:solidFill>
                  <a:srgbClr val="3333CC"/>
                </a:solidFill>
                <a:latin typeface="微软雅黑" panose="020B0503020204020204" pitchFamily="34" charset="-122"/>
                <a:ea typeface="微软雅黑" panose="020B0503020204020204" pitchFamily="34" charset="-122"/>
              </a:rPr>
              <a:t>，按自然边界对齐。</a:t>
            </a:r>
          </a:p>
          <a:p>
            <a:pPr>
              <a:spcBef>
                <a:spcPct val="35000"/>
              </a:spcBef>
              <a:buFontTx/>
              <a:buNone/>
            </a:pPr>
            <a:r>
              <a:rPr lang="en-US" altLang="zh-CN" sz="2200">
                <a:latin typeface="微软雅黑" panose="020B0503020204020204" pitchFamily="34" charset="-122"/>
                <a:ea typeface="微软雅黑" panose="020B0503020204020204" pitchFamily="34" charset="-122"/>
              </a:rPr>
              <a:t>__attribute__((aligned(m)))</a:t>
            </a:r>
            <a:endParaRPr lang="zh-CN" altLang="en-US" sz="2200">
              <a:solidFill>
                <a:schemeClr val="accent2"/>
              </a:solidFill>
              <a:latin typeface="微软雅黑" panose="020B0503020204020204" pitchFamily="34" charset="-122"/>
              <a:ea typeface="微软雅黑" panose="020B0503020204020204" pitchFamily="34" charset="-122"/>
            </a:endParaRPr>
          </a:p>
          <a:p>
            <a:pPr>
              <a:spcBef>
                <a:spcPct val="35000"/>
              </a:spcBef>
            </a:pPr>
            <a:r>
              <a:rPr lang="zh-CN" altLang="en-US" sz="2200">
                <a:solidFill>
                  <a:srgbClr val="3333CC"/>
                </a:solidFill>
                <a:latin typeface="微软雅黑" panose="020B0503020204020204" pitchFamily="34" charset="-122"/>
                <a:ea typeface="微软雅黑" panose="020B0503020204020204" pitchFamily="34" charset="-122"/>
              </a:rPr>
              <a:t>为编译器指定一个</a:t>
            </a:r>
            <a:r>
              <a:rPr lang="zh-CN" altLang="en-US" sz="2200">
                <a:solidFill>
                  <a:srgbClr val="FF3300"/>
                </a:solidFill>
                <a:latin typeface="微软雅黑" panose="020B0503020204020204" pitchFamily="34" charset="-122"/>
                <a:ea typeface="微软雅黑" panose="020B0503020204020204" pitchFamily="34" charset="-122"/>
              </a:rPr>
              <a:t>结构体</a:t>
            </a:r>
            <a:r>
              <a:rPr lang="zh-CN" altLang="en-US" sz="2200">
                <a:solidFill>
                  <a:srgbClr val="3333CC"/>
                </a:solidFill>
                <a:latin typeface="微软雅黑" panose="020B0503020204020204" pitchFamily="34" charset="-122"/>
                <a:ea typeface="微软雅黑" panose="020B0503020204020204" pitchFamily="34" charset="-122"/>
              </a:rPr>
              <a:t>或</a:t>
            </a:r>
            <a:r>
              <a:rPr lang="zh-CN" altLang="en-US" sz="2200">
                <a:solidFill>
                  <a:srgbClr val="FF3300"/>
                </a:solidFill>
                <a:latin typeface="微软雅黑" panose="020B0503020204020204" pitchFamily="34" charset="-122"/>
                <a:ea typeface="微软雅黑" panose="020B0503020204020204" pitchFamily="34" charset="-122"/>
              </a:rPr>
              <a:t>类</a:t>
            </a:r>
            <a:r>
              <a:rPr lang="zh-CN" altLang="en-US" sz="2200">
                <a:solidFill>
                  <a:srgbClr val="3333CC"/>
                </a:solidFill>
                <a:latin typeface="微软雅黑" panose="020B0503020204020204" pitchFamily="34" charset="-122"/>
                <a:ea typeface="微软雅黑" panose="020B0503020204020204" pitchFamily="34" charset="-122"/>
              </a:rPr>
              <a:t>或</a:t>
            </a:r>
            <a:r>
              <a:rPr lang="zh-CN" altLang="en-US" sz="2200">
                <a:solidFill>
                  <a:srgbClr val="FF3300"/>
                </a:solidFill>
                <a:latin typeface="微软雅黑" panose="020B0503020204020204" pitchFamily="34" charset="-122"/>
                <a:ea typeface="微软雅黑" panose="020B0503020204020204" pitchFamily="34" charset="-122"/>
              </a:rPr>
              <a:t>联合体</a:t>
            </a:r>
            <a:r>
              <a:rPr lang="zh-CN" altLang="en-US" sz="2200">
                <a:solidFill>
                  <a:srgbClr val="3333CC"/>
                </a:solidFill>
                <a:latin typeface="微软雅黑" panose="020B0503020204020204" pitchFamily="34" charset="-122"/>
                <a:ea typeface="微软雅黑" panose="020B0503020204020204" pitchFamily="34" charset="-122"/>
              </a:rPr>
              <a:t>或一个</a:t>
            </a:r>
            <a:r>
              <a:rPr lang="zh-CN" altLang="en-US" sz="2200">
                <a:solidFill>
                  <a:srgbClr val="FF3300"/>
                </a:solidFill>
                <a:latin typeface="微软雅黑" panose="020B0503020204020204" pitchFamily="34" charset="-122"/>
                <a:ea typeface="微软雅黑" panose="020B0503020204020204" pitchFamily="34" charset="-122"/>
              </a:rPr>
              <a:t>单独的变量</a:t>
            </a:r>
            <a:r>
              <a:rPr lang="en-US" altLang="zh-CN" sz="2200">
                <a:solidFill>
                  <a:srgbClr val="3333CC"/>
                </a:solidFill>
                <a:latin typeface="微软雅黑" panose="020B0503020204020204" pitchFamily="34" charset="-122"/>
                <a:ea typeface="微软雅黑" panose="020B0503020204020204" pitchFamily="34" charset="-122"/>
              </a:rPr>
              <a:t>(</a:t>
            </a:r>
            <a:r>
              <a:rPr lang="zh-CN" altLang="en-US" sz="2200">
                <a:solidFill>
                  <a:srgbClr val="3333CC"/>
                </a:solidFill>
                <a:latin typeface="微软雅黑" panose="020B0503020204020204" pitchFamily="34" charset="-122"/>
                <a:ea typeface="微软雅黑" panose="020B0503020204020204" pitchFamily="34" charset="-122"/>
              </a:rPr>
              <a:t>对象</a:t>
            </a:r>
            <a:r>
              <a:rPr lang="en-US" altLang="zh-CN" sz="2200">
                <a:solidFill>
                  <a:srgbClr val="3333CC"/>
                </a:solidFill>
                <a:latin typeface="微软雅黑" panose="020B0503020204020204" pitchFamily="34" charset="-122"/>
                <a:ea typeface="微软雅黑" panose="020B0503020204020204" pitchFamily="34" charset="-122"/>
              </a:rPr>
              <a:t>)</a:t>
            </a:r>
            <a:r>
              <a:rPr lang="zh-CN" altLang="en-US" sz="2200">
                <a:solidFill>
                  <a:srgbClr val="3333CC"/>
                </a:solidFill>
                <a:latin typeface="微软雅黑" panose="020B0503020204020204" pitchFamily="34" charset="-122"/>
                <a:ea typeface="微软雅黑" panose="020B0503020204020204" pitchFamily="34" charset="-122"/>
              </a:rPr>
              <a:t>的对齐方式。</a:t>
            </a:r>
          </a:p>
          <a:p>
            <a:pPr>
              <a:spcBef>
                <a:spcPct val="35000"/>
              </a:spcBef>
            </a:pPr>
            <a:r>
              <a:rPr lang="zh-CN" altLang="en-US" sz="2200">
                <a:solidFill>
                  <a:srgbClr val="3333CC"/>
                </a:solidFill>
                <a:latin typeface="微软雅黑" panose="020B0503020204020204" pitchFamily="34" charset="-122"/>
                <a:ea typeface="微软雅黑" panose="020B0503020204020204" pitchFamily="34" charset="-122"/>
              </a:rPr>
              <a:t>按</a:t>
            </a:r>
            <a:r>
              <a:rPr lang="en-US" altLang="zh-CN" sz="2200">
                <a:solidFill>
                  <a:srgbClr val="3333CC"/>
                </a:solidFill>
                <a:latin typeface="微软雅黑" panose="020B0503020204020204" pitchFamily="34" charset="-122"/>
                <a:ea typeface="微软雅黑" panose="020B0503020204020204" pitchFamily="34" charset="-122"/>
              </a:rPr>
              <a:t>m</a:t>
            </a:r>
            <a:r>
              <a:rPr lang="zh-CN" altLang="en-US" sz="2200">
                <a:solidFill>
                  <a:srgbClr val="3333CC"/>
                </a:solidFill>
                <a:latin typeface="微软雅黑" panose="020B0503020204020204" pitchFamily="34" charset="-122"/>
                <a:ea typeface="微软雅黑" panose="020B0503020204020204" pitchFamily="34" charset="-122"/>
              </a:rPr>
              <a:t>字节对齐</a:t>
            </a:r>
            <a:r>
              <a:rPr lang="en-US" altLang="zh-CN" sz="2200">
                <a:solidFill>
                  <a:srgbClr val="3333CC"/>
                </a:solidFill>
                <a:latin typeface="微软雅黑" panose="020B0503020204020204" pitchFamily="34" charset="-122"/>
                <a:ea typeface="微软雅黑" panose="020B0503020204020204" pitchFamily="34" charset="-122"/>
              </a:rPr>
              <a:t>(m</a:t>
            </a:r>
            <a:r>
              <a:rPr lang="zh-CN" altLang="en-US" sz="2200">
                <a:solidFill>
                  <a:srgbClr val="3333CC"/>
                </a:solidFill>
                <a:latin typeface="微软雅黑" panose="020B0503020204020204" pitchFamily="34" charset="-122"/>
                <a:ea typeface="微软雅黑" panose="020B0503020204020204" pitchFamily="34" charset="-122"/>
              </a:rPr>
              <a:t>必须是</a:t>
            </a:r>
            <a:r>
              <a:rPr lang="en-US" altLang="zh-CN" sz="2200">
                <a:solidFill>
                  <a:srgbClr val="3333CC"/>
                </a:solidFill>
                <a:latin typeface="微软雅黑" panose="020B0503020204020204" pitchFamily="34" charset="-122"/>
                <a:ea typeface="微软雅黑" panose="020B0503020204020204" pitchFamily="34" charset="-122"/>
              </a:rPr>
              <a:t>2</a:t>
            </a:r>
            <a:r>
              <a:rPr lang="zh-CN" altLang="en-US" sz="2200">
                <a:solidFill>
                  <a:srgbClr val="3333CC"/>
                </a:solidFill>
                <a:latin typeface="微软雅黑" panose="020B0503020204020204" pitchFamily="34" charset="-122"/>
                <a:ea typeface="微软雅黑" panose="020B0503020204020204" pitchFamily="34" charset="-122"/>
              </a:rPr>
              <a:t>的幂次方</a:t>
            </a:r>
            <a:r>
              <a:rPr lang="en-US" altLang="zh-CN" sz="2200">
                <a:solidFill>
                  <a:srgbClr val="3333CC"/>
                </a:solidFill>
                <a:latin typeface="微软雅黑" panose="020B0503020204020204" pitchFamily="34" charset="-122"/>
                <a:ea typeface="微软雅黑" panose="020B0503020204020204" pitchFamily="34" charset="-122"/>
              </a:rPr>
              <a:t>)</a:t>
            </a:r>
            <a:r>
              <a:rPr lang="zh-CN" altLang="en-US" sz="2200">
                <a:solidFill>
                  <a:srgbClr val="3333CC"/>
                </a:solidFill>
                <a:latin typeface="微软雅黑" panose="020B0503020204020204" pitchFamily="34" charset="-122"/>
                <a:ea typeface="微软雅黑" panose="020B0503020204020204" pitchFamily="34" charset="-122"/>
              </a:rPr>
              <a:t>，且其占用空间大小也是</a:t>
            </a:r>
            <a:r>
              <a:rPr lang="en-US" altLang="zh-CN" sz="2200">
                <a:solidFill>
                  <a:srgbClr val="3333CC"/>
                </a:solidFill>
                <a:latin typeface="微软雅黑" panose="020B0503020204020204" pitchFamily="34" charset="-122"/>
                <a:ea typeface="微软雅黑" panose="020B0503020204020204" pitchFamily="34" charset="-122"/>
              </a:rPr>
              <a:t>m</a:t>
            </a:r>
            <a:r>
              <a:rPr lang="zh-CN" altLang="en-US" sz="2200">
                <a:solidFill>
                  <a:srgbClr val="3333CC"/>
                </a:solidFill>
                <a:latin typeface="微软雅黑" panose="020B0503020204020204" pitchFamily="34" charset="-122"/>
                <a:ea typeface="微软雅黑" panose="020B0503020204020204" pitchFamily="34" charset="-122"/>
              </a:rPr>
              <a:t>的整数倍，以保证在申请连续存储空间时各元素也按</a:t>
            </a:r>
            <a:r>
              <a:rPr lang="en-US" altLang="zh-CN" sz="2200">
                <a:solidFill>
                  <a:srgbClr val="3333CC"/>
                </a:solidFill>
                <a:latin typeface="微软雅黑" panose="020B0503020204020204" pitchFamily="34" charset="-122"/>
                <a:ea typeface="微软雅黑" panose="020B0503020204020204" pitchFamily="34" charset="-122"/>
              </a:rPr>
              <a:t>m</a:t>
            </a:r>
            <a:r>
              <a:rPr lang="zh-CN" altLang="en-US" sz="2200">
                <a:solidFill>
                  <a:srgbClr val="3333CC"/>
                </a:solidFill>
                <a:latin typeface="微软雅黑" panose="020B0503020204020204" pitchFamily="34" charset="-122"/>
                <a:ea typeface="微软雅黑" panose="020B0503020204020204" pitchFamily="34" charset="-122"/>
              </a:rPr>
              <a:t>字节对齐。</a:t>
            </a:r>
          </a:p>
          <a:p>
            <a:pPr>
              <a:spcBef>
                <a:spcPct val="35000"/>
              </a:spcBef>
              <a:buFontTx/>
              <a:buNone/>
            </a:pPr>
            <a:r>
              <a:rPr lang="en-US" altLang="zh-CN" sz="2200">
                <a:latin typeface="微软雅黑" panose="020B0503020204020204" pitchFamily="34" charset="-122"/>
                <a:ea typeface="微软雅黑" panose="020B0503020204020204" pitchFamily="34" charset="-122"/>
              </a:rPr>
              <a:t>__attribute__((packed))</a:t>
            </a:r>
          </a:p>
          <a:p>
            <a:pPr>
              <a:spcBef>
                <a:spcPct val="35000"/>
              </a:spcBef>
              <a:buSzPct val="50000"/>
              <a:buFont typeface="Wingdings" panose="05000000000000000000" pitchFamily="2" charset="2"/>
              <a:buChar char="l"/>
            </a:pPr>
            <a:r>
              <a:rPr lang="zh-CN" altLang="en-US" sz="2200">
                <a:solidFill>
                  <a:srgbClr val="3333CC"/>
                </a:solidFill>
                <a:latin typeface="微软雅黑" panose="020B0503020204020204" pitchFamily="34" charset="-122"/>
                <a:ea typeface="微软雅黑" panose="020B0503020204020204" pitchFamily="34" charset="-122"/>
              </a:rPr>
              <a:t>不按边界对齐，称为紧凑方式。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28067">
                                            <p:txEl>
                                              <p:pRg st="1" end="1"/>
                                            </p:txEl>
                                          </p:spTgt>
                                        </p:tgtEl>
                                        <p:attrNameLst>
                                          <p:attrName>style.visibility</p:attrName>
                                        </p:attrNameLst>
                                      </p:cBhvr>
                                      <p:to>
                                        <p:strVal val="visible"/>
                                      </p:to>
                                    </p:set>
                                    <p:animEffect transition="in" filter="blinds(horizontal)">
                                      <p:cBhvr>
                                        <p:cTn id="7" dur="500"/>
                                        <p:tgtEl>
                                          <p:spTgt spid="7280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28067">
                                            <p:txEl>
                                              <p:pRg st="2" end="2"/>
                                            </p:txEl>
                                          </p:spTgt>
                                        </p:tgtEl>
                                        <p:attrNameLst>
                                          <p:attrName>style.visibility</p:attrName>
                                        </p:attrNameLst>
                                      </p:cBhvr>
                                      <p:to>
                                        <p:strVal val="visible"/>
                                      </p:to>
                                    </p:set>
                                    <p:animEffect transition="in" filter="blinds(horizontal)">
                                      <p:cBhvr>
                                        <p:cTn id="12" dur="500"/>
                                        <p:tgtEl>
                                          <p:spTgt spid="72806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28067">
                                            <p:txEl>
                                              <p:pRg st="3" end="3"/>
                                            </p:txEl>
                                          </p:spTgt>
                                        </p:tgtEl>
                                        <p:attrNameLst>
                                          <p:attrName>style.visibility</p:attrName>
                                        </p:attrNameLst>
                                      </p:cBhvr>
                                      <p:to>
                                        <p:strVal val="visible"/>
                                      </p:to>
                                    </p:set>
                                    <p:animEffect transition="in" filter="blinds(horizontal)">
                                      <p:cBhvr>
                                        <p:cTn id="17" dur="500"/>
                                        <p:tgtEl>
                                          <p:spTgt spid="72806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28067">
                                            <p:txEl>
                                              <p:pRg st="5" end="5"/>
                                            </p:txEl>
                                          </p:spTgt>
                                        </p:tgtEl>
                                        <p:attrNameLst>
                                          <p:attrName>style.visibility</p:attrName>
                                        </p:attrNameLst>
                                      </p:cBhvr>
                                      <p:to>
                                        <p:strVal val="visible"/>
                                      </p:to>
                                    </p:set>
                                    <p:animEffect transition="in" filter="blinds(horizontal)">
                                      <p:cBhvr>
                                        <p:cTn id="22" dur="500"/>
                                        <p:tgtEl>
                                          <p:spTgt spid="72806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28067">
                                            <p:txEl>
                                              <p:pRg st="6" end="6"/>
                                            </p:txEl>
                                          </p:spTgt>
                                        </p:tgtEl>
                                        <p:attrNameLst>
                                          <p:attrName>style.visibility</p:attrName>
                                        </p:attrNameLst>
                                      </p:cBhvr>
                                      <p:to>
                                        <p:strVal val="visible"/>
                                      </p:to>
                                    </p:set>
                                    <p:animEffect transition="in" filter="blinds(horizontal)">
                                      <p:cBhvr>
                                        <p:cTn id="27" dur="500"/>
                                        <p:tgtEl>
                                          <p:spTgt spid="728067">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28067">
                                            <p:txEl>
                                              <p:pRg st="8" end="8"/>
                                            </p:txEl>
                                          </p:spTgt>
                                        </p:tgtEl>
                                        <p:attrNameLst>
                                          <p:attrName>style.visibility</p:attrName>
                                        </p:attrNameLst>
                                      </p:cBhvr>
                                      <p:to>
                                        <p:strVal val="visible"/>
                                      </p:to>
                                    </p:set>
                                    <p:animEffect transition="in" filter="blinds(horizontal)">
                                      <p:cBhvr>
                                        <p:cTn id="32" dur="500"/>
                                        <p:tgtEl>
                                          <p:spTgt spid="7280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a:extLst>
              <a:ext uri="{FF2B5EF4-FFF2-40B4-BE49-F238E27FC236}">
                <a16:creationId xmlns:a16="http://schemas.microsoft.com/office/drawing/2014/main" id="{89F69C33-5ACB-4A12-87BD-AD0209E5B186}"/>
              </a:ext>
            </a:extLst>
          </p:cNvPr>
          <p:cNvSpPr>
            <a:spLocks noGrp="1" noChangeArrowheads="1"/>
          </p:cNvSpPr>
          <p:nvPr>
            <p:ph type="title"/>
          </p:nvPr>
        </p:nvSpPr>
        <p:spPr>
          <a:xfrm>
            <a:off x="457200" y="98425"/>
            <a:ext cx="8229600" cy="561975"/>
          </a:xfrm>
        </p:spPr>
        <p:txBody>
          <a:bodyPr/>
          <a:lstStyle/>
          <a:p>
            <a:r>
              <a:rPr lang="zh-CN" altLang="en-US" sz="3600"/>
              <a:t>条件转移指令</a:t>
            </a:r>
          </a:p>
        </p:txBody>
      </p:sp>
      <p:sp>
        <p:nvSpPr>
          <p:cNvPr id="633859" name="Rectangle 3">
            <a:extLst>
              <a:ext uri="{FF2B5EF4-FFF2-40B4-BE49-F238E27FC236}">
                <a16:creationId xmlns:a16="http://schemas.microsoft.com/office/drawing/2014/main" id="{2E053E7A-45F9-4FBD-8D34-54D7A8590BE9}"/>
              </a:ext>
            </a:extLst>
          </p:cNvPr>
          <p:cNvSpPr>
            <a:spLocks noGrp="1" noChangeArrowheads="1"/>
          </p:cNvSpPr>
          <p:nvPr>
            <p:ph type="body" idx="1"/>
          </p:nvPr>
        </p:nvSpPr>
        <p:spPr>
          <a:xfrm>
            <a:off x="115888" y="911225"/>
            <a:ext cx="1709737" cy="5218113"/>
          </a:xfrm>
        </p:spPr>
        <p:txBody>
          <a:bodyPr/>
          <a:lstStyle/>
          <a:p>
            <a:pPr>
              <a:buFontTx/>
              <a:buNone/>
            </a:pPr>
            <a:r>
              <a:rPr lang="zh-CN" altLang="en-US">
                <a:ea typeface="微软雅黑" panose="020B0503020204020204" pitchFamily="34" charset="-122"/>
              </a:rPr>
              <a:t>分三类：</a:t>
            </a:r>
          </a:p>
          <a:p>
            <a:pPr>
              <a:spcBef>
                <a:spcPct val="45000"/>
              </a:spcBef>
              <a:buFontTx/>
              <a:buNone/>
            </a:pPr>
            <a:r>
              <a:rPr lang="en-US" altLang="zh-CN" sz="2200">
                <a:solidFill>
                  <a:srgbClr val="3333CC"/>
                </a:solidFill>
                <a:latin typeface="微软雅黑" panose="020B0503020204020204" pitchFamily="34" charset="-122"/>
                <a:ea typeface="微软雅黑" panose="020B0503020204020204" pitchFamily="34" charset="-122"/>
              </a:rPr>
              <a:t>(1)</a:t>
            </a:r>
            <a:r>
              <a:rPr lang="zh-CN" altLang="en-US" sz="2200">
                <a:solidFill>
                  <a:srgbClr val="3333CC"/>
                </a:solidFill>
                <a:latin typeface="微软雅黑" panose="020B0503020204020204" pitchFamily="34" charset="-122"/>
                <a:ea typeface="微软雅黑" panose="020B0503020204020204" pitchFamily="34" charset="-122"/>
              </a:rPr>
              <a:t>根据单个标志的值转移</a:t>
            </a:r>
          </a:p>
          <a:p>
            <a:pPr>
              <a:spcBef>
                <a:spcPct val="45000"/>
              </a:spcBef>
              <a:buFontTx/>
              <a:buNone/>
            </a:pPr>
            <a:r>
              <a:rPr lang="en-US" altLang="zh-CN" sz="2200">
                <a:solidFill>
                  <a:srgbClr val="3333CC"/>
                </a:solidFill>
                <a:latin typeface="微软雅黑" panose="020B0503020204020204" pitchFamily="34" charset="-122"/>
                <a:ea typeface="微软雅黑" panose="020B0503020204020204" pitchFamily="34" charset="-122"/>
              </a:rPr>
              <a:t>(2)</a:t>
            </a:r>
            <a:r>
              <a:rPr lang="zh-CN" altLang="en-US" sz="2200">
                <a:solidFill>
                  <a:srgbClr val="3333CC"/>
                </a:solidFill>
                <a:latin typeface="微软雅黑" panose="020B0503020204020204" pitchFamily="34" charset="-122"/>
                <a:ea typeface="微软雅黑" panose="020B0503020204020204" pitchFamily="34" charset="-122"/>
              </a:rPr>
              <a:t>按无符号整数比较转移</a:t>
            </a:r>
          </a:p>
          <a:p>
            <a:pPr>
              <a:spcBef>
                <a:spcPct val="45000"/>
              </a:spcBef>
              <a:buFontTx/>
              <a:buNone/>
            </a:pPr>
            <a:r>
              <a:rPr lang="en-US" altLang="zh-CN" sz="2200">
                <a:solidFill>
                  <a:srgbClr val="3333CC"/>
                </a:solidFill>
                <a:latin typeface="微软雅黑" panose="020B0503020204020204" pitchFamily="34" charset="-122"/>
                <a:ea typeface="微软雅黑" panose="020B0503020204020204" pitchFamily="34" charset="-122"/>
              </a:rPr>
              <a:t>(3)</a:t>
            </a:r>
            <a:r>
              <a:rPr lang="zh-CN" altLang="en-US" sz="2200">
                <a:solidFill>
                  <a:srgbClr val="3333CC"/>
                </a:solidFill>
                <a:latin typeface="微软雅黑" panose="020B0503020204020204" pitchFamily="34" charset="-122"/>
                <a:ea typeface="微软雅黑" panose="020B0503020204020204" pitchFamily="34" charset="-122"/>
              </a:rPr>
              <a:t>按带符号整数比较转移</a:t>
            </a:r>
          </a:p>
        </p:txBody>
      </p:sp>
      <p:grpSp>
        <p:nvGrpSpPr>
          <p:cNvPr id="633864" name="Group 8">
            <a:extLst>
              <a:ext uri="{FF2B5EF4-FFF2-40B4-BE49-F238E27FC236}">
                <a16:creationId xmlns:a16="http://schemas.microsoft.com/office/drawing/2014/main" id="{18149CA6-48D9-489B-9DDB-ADC8B028EA34}"/>
              </a:ext>
            </a:extLst>
          </p:cNvPr>
          <p:cNvGrpSpPr>
            <a:grpSpLocks/>
          </p:cNvGrpSpPr>
          <p:nvPr/>
        </p:nvGrpSpPr>
        <p:grpSpPr bwMode="auto">
          <a:xfrm>
            <a:off x="1916113" y="188913"/>
            <a:ext cx="7137400" cy="6480175"/>
            <a:chOff x="1207" y="516"/>
            <a:chExt cx="4496" cy="3685"/>
          </a:xfrm>
        </p:grpSpPr>
        <p:pic>
          <p:nvPicPr>
            <p:cNvPr id="633860" name="Picture 4">
              <a:extLst>
                <a:ext uri="{FF2B5EF4-FFF2-40B4-BE49-F238E27FC236}">
                  <a16:creationId xmlns:a16="http://schemas.microsoft.com/office/drawing/2014/main" id="{E7756453-B1EC-41F2-8077-EF63661336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 y="516"/>
              <a:ext cx="4496" cy="3685"/>
            </a:xfrm>
            <a:prstGeom prst="rect">
              <a:avLst/>
            </a:prstGeom>
            <a:noFill/>
            <a:extLst>
              <a:ext uri="{909E8E84-426E-40DD-AFC4-6F175D3DCCD1}">
                <a14:hiddenFill xmlns:a14="http://schemas.microsoft.com/office/drawing/2010/main">
                  <a:solidFill>
                    <a:srgbClr val="FFFFFF"/>
                  </a:solidFill>
                </a14:hiddenFill>
              </a:ext>
            </a:extLst>
          </p:spPr>
        </p:pic>
        <p:sp>
          <p:nvSpPr>
            <p:cNvPr id="633861" name="Rectangle 5">
              <a:extLst>
                <a:ext uri="{FF2B5EF4-FFF2-40B4-BE49-F238E27FC236}">
                  <a16:creationId xmlns:a16="http://schemas.microsoft.com/office/drawing/2014/main" id="{D6D94E7B-43BA-4268-A1B8-92B370F518AE}"/>
                </a:ext>
              </a:extLst>
            </p:cNvPr>
            <p:cNvSpPr>
              <a:spLocks noChangeArrowheads="1"/>
            </p:cNvSpPr>
            <p:nvPr/>
          </p:nvSpPr>
          <p:spPr bwMode="auto">
            <a:xfrm>
              <a:off x="1633" y="743"/>
              <a:ext cx="4025" cy="1700"/>
            </a:xfrm>
            <a:prstGeom prst="rect">
              <a:avLst/>
            </a:prstGeom>
            <a:solidFill>
              <a:schemeClr val="accent1">
                <a:alpha val="17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3862" name="Rectangle 6">
              <a:extLst>
                <a:ext uri="{FF2B5EF4-FFF2-40B4-BE49-F238E27FC236}">
                  <a16:creationId xmlns:a16="http://schemas.microsoft.com/office/drawing/2014/main" id="{2FCE05E4-4C52-4AEF-9245-2BF34031CB01}"/>
                </a:ext>
              </a:extLst>
            </p:cNvPr>
            <p:cNvSpPr>
              <a:spLocks noChangeArrowheads="1"/>
            </p:cNvSpPr>
            <p:nvPr/>
          </p:nvSpPr>
          <p:spPr bwMode="auto">
            <a:xfrm>
              <a:off x="1633" y="2443"/>
              <a:ext cx="4025" cy="851"/>
            </a:xfrm>
            <a:prstGeom prst="rect">
              <a:avLst/>
            </a:prstGeom>
            <a:solidFill>
              <a:srgbClr val="FF0000">
                <a:alpha val="17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3863" name="Rectangle 7">
              <a:extLst>
                <a:ext uri="{FF2B5EF4-FFF2-40B4-BE49-F238E27FC236}">
                  <a16:creationId xmlns:a16="http://schemas.microsoft.com/office/drawing/2014/main" id="{93974D31-FA49-4488-8ABD-EB66634A78BD}"/>
                </a:ext>
              </a:extLst>
            </p:cNvPr>
            <p:cNvSpPr>
              <a:spLocks noChangeArrowheads="1"/>
            </p:cNvSpPr>
            <p:nvPr/>
          </p:nvSpPr>
          <p:spPr bwMode="auto">
            <a:xfrm>
              <a:off x="1633" y="3294"/>
              <a:ext cx="4025" cy="850"/>
            </a:xfrm>
            <a:prstGeom prst="rect">
              <a:avLst/>
            </a:prstGeom>
            <a:solidFill>
              <a:srgbClr val="FFFF00">
                <a:alpha val="17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33864"/>
                                        </p:tgtEl>
                                        <p:attrNameLst>
                                          <p:attrName>style.visibility</p:attrName>
                                        </p:attrNameLst>
                                      </p:cBhvr>
                                      <p:to>
                                        <p:strVal val="visible"/>
                                      </p:to>
                                    </p:set>
                                    <p:animEffect transition="in" filter="blinds(horizontal)">
                                      <p:cBhvr>
                                        <p:cTn id="7" dur="500"/>
                                        <p:tgtEl>
                                          <p:spTgt spid="6338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3859">
                                            <p:txEl>
                                              <p:pRg st="0" end="0"/>
                                            </p:txEl>
                                          </p:spTgt>
                                        </p:tgtEl>
                                        <p:attrNameLst>
                                          <p:attrName>style.visibility</p:attrName>
                                        </p:attrNameLst>
                                      </p:cBhvr>
                                      <p:to>
                                        <p:strVal val="visible"/>
                                      </p:to>
                                    </p:set>
                                    <p:animEffect transition="in" filter="blinds(horizontal)">
                                      <p:cBhvr>
                                        <p:cTn id="12" dur="500"/>
                                        <p:tgtEl>
                                          <p:spTgt spid="63385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3859">
                                            <p:txEl>
                                              <p:pRg st="1" end="1"/>
                                            </p:txEl>
                                          </p:spTgt>
                                        </p:tgtEl>
                                        <p:attrNameLst>
                                          <p:attrName>style.visibility</p:attrName>
                                        </p:attrNameLst>
                                      </p:cBhvr>
                                      <p:to>
                                        <p:strVal val="visible"/>
                                      </p:to>
                                    </p:set>
                                    <p:animEffect transition="in" filter="blinds(horizontal)">
                                      <p:cBhvr>
                                        <p:cTn id="17" dur="500"/>
                                        <p:tgtEl>
                                          <p:spTgt spid="63385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3859">
                                            <p:txEl>
                                              <p:pRg st="2" end="2"/>
                                            </p:txEl>
                                          </p:spTgt>
                                        </p:tgtEl>
                                        <p:attrNameLst>
                                          <p:attrName>style.visibility</p:attrName>
                                        </p:attrNameLst>
                                      </p:cBhvr>
                                      <p:to>
                                        <p:strVal val="visible"/>
                                      </p:to>
                                    </p:set>
                                    <p:animEffect transition="in" filter="blinds(horizontal)">
                                      <p:cBhvr>
                                        <p:cTn id="22" dur="500"/>
                                        <p:tgtEl>
                                          <p:spTgt spid="63385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33859">
                                            <p:txEl>
                                              <p:pRg st="3" end="3"/>
                                            </p:txEl>
                                          </p:spTgt>
                                        </p:tgtEl>
                                        <p:attrNameLst>
                                          <p:attrName>style.visibility</p:attrName>
                                        </p:attrNameLst>
                                      </p:cBhvr>
                                      <p:to>
                                        <p:strVal val="visible"/>
                                      </p:to>
                                    </p:set>
                                    <p:animEffect transition="in" filter="blinds(horizontal)">
                                      <p:cBhvr>
                                        <p:cTn id="27" dur="500"/>
                                        <p:tgtEl>
                                          <p:spTgt spid="6338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859"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a:extLst>
              <a:ext uri="{FF2B5EF4-FFF2-40B4-BE49-F238E27FC236}">
                <a16:creationId xmlns:a16="http://schemas.microsoft.com/office/drawing/2014/main" id="{76A283F1-0C4F-4B59-A122-22557D92BC31}"/>
              </a:ext>
            </a:extLst>
          </p:cNvPr>
          <p:cNvSpPr>
            <a:spLocks noGrp="1" noChangeArrowheads="1"/>
          </p:cNvSpPr>
          <p:nvPr>
            <p:ph type="title" idx="4294967295"/>
          </p:nvPr>
        </p:nvSpPr>
        <p:spPr>
          <a:xfrm>
            <a:off x="522288" y="100013"/>
            <a:ext cx="8156575" cy="538162"/>
          </a:xfrm>
          <a:noFill/>
        </p:spPr>
        <p:txBody>
          <a:bodyPr lIns="63500" tIns="25400" rIns="63500" bIns="25400" anchor="t">
            <a:spAutoFit/>
          </a:bodyPr>
          <a:lstStyle/>
          <a:p>
            <a:r>
              <a:rPr lang="zh-CN" altLang="en-US" sz="3200">
                <a:ea typeface="宋体" panose="02010600030101010101" pitchFamily="2" charset="-122"/>
              </a:rPr>
              <a:t>标志信息是干什么的？</a:t>
            </a:r>
          </a:p>
        </p:txBody>
      </p:sp>
      <p:sp>
        <p:nvSpPr>
          <p:cNvPr id="742403" name="Rectangle 3">
            <a:extLst>
              <a:ext uri="{FF2B5EF4-FFF2-40B4-BE49-F238E27FC236}">
                <a16:creationId xmlns:a16="http://schemas.microsoft.com/office/drawing/2014/main" id="{870659B7-68A8-4E78-A739-CC12DB7BEBD8}"/>
              </a:ext>
            </a:extLst>
          </p:cNvPr>
          <p:cNvSpPr>
            <a:spLocks noGrp="1" noChangeArrowheads="1"/>
          </p:cNvSpPr>
          <p:nvPr>
            <p:ph type="body" idx="4294967295"/>
          </p:nvPr>
        </p:nvSpPr>
        <p:spPr>
          <a:xfrm>
            <a:off x="296863" y="1089025"/>
            <a:ext cx="8574087" cy="803275"/>
          </a:xfrm>
          <a:noFill/>
        </p:spPr>
        <p:txBody>
          <a:bodyPr lIns="63500" tIns="25400" rIns="63500" bIns="25400">
            <a:spAutoFit/>
          </a:bodyPr>
          <a:lstStyle/>
          <a:p>
            <a:pPr>
              <a:lnSpc>
                <a:spcPct val="95000"/>
              </a:lnSpc>
              <a:spcBef>
                <a:spcPct val="0"/>
              </a:spcBef>
              <a:buFontTx/>
              <a:buNone/>
            </a:pPr>
            <a:r>
              <a:rPr lang="en-US" altLang="zh-CN" sz="2500"/>
              <a:t>Ex1:  -7- 6 = -7 + (-6) = +3              6 - (-7) = 6 + 7 = -3</a:t>
            </a:r>
            <a:endParaRPr lang="zh-CN" altLang="en-US" sz="2500"/>
          </a:p>
          <a:p>
            <a:pPr>
              <a:lnSpc>
                <a:spcPct val="80000"/>
              </a:lnSpc>
              <a:spcBef>
                <a:spcPct val="0"/>
              </a:spcBef>
              <a:buFontTx/>
              <a:buNone/>
            </a:pPr>
            <a:r>
              <a:rPr lang="en-US" altLang="zh-CN" sz="3200"/>
              <a:t>          </a:t>
            </a:r>
            <a:r>
              <a:rPr lang="en-US" altLang="zh-CN" sz="2500"/>
              <a:t>9 - 6 = 3 </a:t>
            </a:r>
            <a:r>
              <a:rPr lang="en-US" altLang="zh-CN" sz="2500">
                <a:cs typeface="Arial" panose="020B0604020202020204" pitchFamily="34" charset="0"/>
              </a:rPr>
              <a:t>	</a:t>
            </a:r>
            <a:r>
              <a:rPr lang="en-US" altLang="zh-CN" sz="2500"/>
              <a:t>	               6 - 9 = 13</a:t>
            </a:r>
            <a:endParaRPr lang="en-US" altLang="zh-CN" sz="2500">
              <a:cs typeface="Arial" panose="020B0604020202020204" pitchFamily="34" charset="0"/>
            </a:endParaRPr>
          </a:p>
        </p:txBody>
      </p:sp>
      <p:sp>
        <p:nvSpPr>
          <p:cNvPr id="742404" name="Rectangle 4">
            <a:extLst>
              <a:ext uri="{FF2B5EF4-FFF2-40B4-BE49-F238E27FC236}">
                <a16:creationId xmlns:a16="http://schemas.microsoft.com/office/drawing/2014/main" id="{ACCA9DF8-9A4C-49A6-8F47-30E9C86D2DDF}"/>
              </a:ext>
            </a:extLst>
          </p:cNvPr>
          <p:cNvSpPr>
            <a:spLocks noChangeArrowheads="1"/>
          </p:cNvSpPr>
          <p:nvPr/>
        </p:nvSpPr>
        <p:spPr bwMode="auto">
          <a:xfrm>
            <a:off x="1935163" y="2468563"/>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cs typeface="Arial" panose="020B0604020202020204" pitchFamily="34" charset="0"/>
              </a:rPr>
              <a:t>1</a:t>
            </a:r>
          </a:p>
        </p:txBody>
      </p:sp>
      <p:sp>
        <p:nvSpPr>
          <p:cNvPr id="742405" name="Rectangle 8">
            <a:extLst>
              <a:ext uri="{FF2B5EF4-FFF2-40B4-BE49-F238E27FC236}">
                <a16:creationId xmlns:a16="http://schemas.microsoft.com/office/drawing/2014/main" id="{C4D4CEA7-92A4-443F-9FB7-5CB84AB8FAE6}"/>
              </a:ext>
            </a:extLst>
          </p:cNvPr>
          <p:cNvSpPr>
            <a:spLocks noChangeArrowheads="1"/>
          </p:cNvSpPr>
          <p:nvPr/>
        </p:nvSpPr>
        <p:spPr bwMode="auto">
          <a:xfrm>
            <a:off x="1935163" y="2849563"/>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cs typeface="Arial" panose="020B0604020202020204" pitchFamily="34" charset="0"/>
              </a:rPr>
              <a:t>1</a:t>
            </a:r>
          </a:p>
        </p:txBody>
      </p:sp>
      <p:sp>
        <p:nvSpPr>
          <p:cNvPr id="742406" name="Rectangle 12">
            <a:extLst>
              <a:ext uri="{FF2B5EF4-FFF2-40B4-BE49-F238E27FC236}">
                <a16:creationId xmlns:a16="http://schemas.microsoft.com/office/drawing/2014/main" id="{99A9BBF6-5BE8-451C-A048-5DCE00BE2118}"/>
              </a:ext>
            </a:extLst>
          </p:cNvPr>
          <p:cNvSpPr>
            <a:spLocks noChangeArrowheads="1"/>
          </p:cNvSpPr>
          <p:nvPr/>
        </p:nvSpPr>
        <p:spPr bwMode="auto">
          <a:xfrm>
            <a:off x="1173163" y="2849563"/>
            <a:ext cx="3286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cs typeface="Arial" panose="020B0604020202020204" pitchFamily="34" charset="0"/>
              </a:rPr>
              <a:t>+</a:t>
            </a:r>
          </a:p>
        </p:txBody>
      </p:sp>
      <p:sp>
        <p:nvSpPr>
          <p:cNvPr id="742407" name="Line 13">
            <a:extLst>
              <a:ext uri="{FF2B5EF4-FFF2-40B4-BE49-F238E27FC236}">
                <a16:creationId xmlns:a16="http://schemas.microsoft.com/office/drawing/2014/main" id="{14179875-B4E9-4E80-9350-52C2A5CD0B39}"/>
              </a:ext>
            </a:extLst>
          </p:cNvPr>
          <p:cNvSpPr>
            <a:spLocks noChangeShapeType="1"/>
          </p:cNvSpPr>
          <p:nvPr/>
        </p:nvSpPr>
        <p:spPr bwMode="auto">
          <a:xfrm>
            <a:off x="1193800" y="3154363"/>
            <a:ext cx="28067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2410" name="Rectangle 38">
            <a:extLst>
              <a:ext uri="{FF2B5EF4-FFF2-40B4-BE49-F238E27FC236}">
                <a16:creationId xmlns:a16="http://schemas.microsoft.com/office/drawing/2014/main" id="{84381AD7-9E90-4838-89D7-15683D199A7C}"/>
              </a:ext>
            </a:extLst>
          </p:cNvPr>
          <p:cNvSpPr>
            <a:spLocks noChangeArrowheads="1"/>
          </p:cNvSpPr>
          <p:nvPr/>
        </p:nvSpPr>
        <p:spPr bwMode="auto">
          <a:xfrm>
            <a:off x="1935163" y="2087563"/>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cs typeface="Arial" panose="020B0604020202020204" pitchFamily="34" charset="0"/>
              </a:rPr>
              <a:t>0</a:t>
            </a:r>
          </a:p>
        </p:txBody>
      </p:sp>
      <p:sp>
        <p:nvSpPr>
          <p:cNvPr id="742411" name="Line 39">
            <a:extLst>
              <a:ext uri="{FF2B5EF4-FFF2-40B4-BE49-F238E27FC236}">
                <a16:creationId xmlns:a16="http://schemas.microsoft.com/office/drawing/2014/main" id="{812917B0-930C-455C-A49C-20EF2545885B}"/>
              </a:ext>
            </a:extLst>
          </p:cNvPr>
          <p:cNvSpPr>
            <a:spLocks noChangeShapeType="1"/>
          </p:cNvSpPr>
          <p:nvPr/>
        </p:nvSpPr>
        <p:spPr bwMode="auto">
          <a:xfrm flipH="1" flipV="1">
            <a:off x="2171700" y="2309813"/>
            <a:ext cx="393700" cy="698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42412" name="Line 41">
            <a:extLst>
              <a:ext uri="{FF2B5EF4-FFF2-40B4-BE49-F238E27FC236}">
                <a16:creationId xmlns:a16="http://schemas.microsoft.com/office/drawing/2014/main" id="{68210CB8-B10F-4BF8-A413-529EB0C298BB}"/>
              </a:ext>
            </a:extLst>
          </p:cNvPr>
          <p:cNvSpPr>
            <a:spLocks noChangeShapeType="1"/>
          </p:cNvSpPr>
          <p:nvPr/>
        </p:nvSpPr>
        <p:spPr bwMode="auto">
          <a:xfrm flipH="1" flipV="1">
            <a:off x="1562100" y="2309813"/>
            <a:ext cx="393700" cy="698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42413" name="Rectangle 87">
            <a:extLst>
              <a:ext uri="{FF2B5EF4-FFF2-40B4-BE49-F238E27FC236}">
                <a16:creationId xmlns:a16="http://schemas.microsoft.com/office/drawing/2014/main" id="{75893A58-F7CA-4B90-AA2F-144656A01DFC}"/>
              </a:ext>
            </a:extLst>
          </p:cNvPr>
          <p:cNvSpPr>
            <a:spLocks noChangeArrowheads="1"/>
          </p:cNvSpPr>
          <p:nvPr/>
        </p:nvSpPr>
        <p:spPr bwMode="auto">
          <a:xfrm>
            <a:off x="2527300" y="248443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cs typeface="Arial" panose="020B0604020202020204" pitchFamily="34" charset="0"/>
              </a:rPr>
              <a:t>0</a:t>
            </a:r>
          </a:p>
        </p:txBody>
      </p:sp>
      <p:sp>
        <p:nvSpPr>
          <p:cNvPr id="742414" name="Rectangle 88">
            <a:extLst>
              <a:ext uri="{FF2B5EF4-FFF2-40B4-BE49-F238E27FC236}">
                <a16:creationId xmlns:a16="http://schemas.microsoft.com/office/drawing/2014/main" id="{0DA39839-CC72-4339-A802-FAFE6619F56A}"/>
              </a:ext>
            </a:extLst>
          </p:cNvPr>
          <p:cNvSpPr>
            <a:spLocks noChangeArrowheads="1"/>
          </p:cNvSpPr>
          <p:nvPr/>
        </p:nvSpPr>
        <p:spPr bwMode="auto">
          <a:xfrm>
            <a:off x="3119438" y="249555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cs typeface="Arial" panose="020B0604020202020204" pitchFamily="34" charset="0"/>
              </a:rPr>
              <a:t>0</a:t>
            </a:r>
          </a:p>
        </p:txBody>
      </p:sp>
      <p:sp>
        <p:nvSpPr>
          <p:cNvPr id="742415" name="Rectangle 89">
            <a:extLst>
              <a:ext uri="{FF2B5EF4-FFF2-40B4-BE49-F238E27FC236}">
                <a16:creationId xmlns:a16="http://schemas.microsoft.com/office/drawing/2014/main" id="{C5A9B257-0453-4F45-BF5C-0533723EFFD7}"/>
              </a:ext>
            </a:extLst>
          </p:cNvPr>
          <p:cNvSpPr>
            <a:spLocks noChangeArrowheads="1"/>
          </p:cNvSpPr>
          <p:nvPr/>
        </p:nvSpPr>
        <p:spPr bwMode="auto">
          <a:xfrm>
            <a:off x="3138488" y="281622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cs typeface="Arial" panose="020B0604020202020204" pitchFamily="34" charset="0"/>
              </a:rPr>
              <a:t>1</a:t>
            </a:r>
          </a:p>
        </p:txBody>
      </p:sp>
      <p:sp>
        <p:nvSpPr>
          <p:cNvPr id="742416" name="Rectangle 90">
            <a:extLst>
              <a:ext uri="{FF2B5EF4-FFF2-40B4-BE49-F238E27FC236}">
                <a16:creationId xmlns:a16="http://schemas.microsoft.com/office/drawing/2014/main" id="{165D520E-376F-445D-A888-9815C95E5AA4}"/>
              </a:ext>
            </a:extLst>
          </p:cNvPr>
          <p:cNvSpPr>
            <a:spLocks noChangeArrowheads="1"/>
          </p:cNvSpPr>
          <p:nvPr/>
        </p:nvSpPr>
        <p:spPr bwMode="auto">
          <a:xfrm>
            <a:off x="3743325" y="248602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cs typeface="Arial" panose="020B0604020202020204" pitchFamily="34" charset="0"/>
              </a:rPr>
              <a:t>1</a:t>
            </a:r>
          </a:p>
        </p:txBody>
      </p:sp>
      <p:sp>
        <p:nvSpPr>
          <p:cNvPr id="742417" name="Rectangle 91">
            <a:extLst>
              <a:ext uri="{FF2B5EF4-FFF2-40B4-BE49-F238E27FC236}">
                <a16:creationId xmlns:a16="http://schemas.microsoft.com/office/drawing/2014/main" id="{E848C7FA-9254-47B3-AEB6-C00D5F7C7A52}"/>
              </a:ext>
            </a:extLst>
          </p:cNvPr>
          <p:cNvSpPr>
            <a:spLocks noChangeArrowheads="1"/>
          </p:cNvSpPr>
          <p:nvPr/>
        </p:nvSpPr>
        <p:spPr bwMode="auto">
          <a:xfrm>
            <a:off x="3743325" y="3243263"/>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cs typeface="Arial" panose="020B0604020202020204" pitchFamily="34" charset="0"/>
              </a:rPr>
              <a:t>1</a:t>
            </a:r>
          </a:p>
        </p:txBody>
      </p:sp>
      <p:sp>
        <p:nvSpPr>
          <p:cNvPr id="742431" name="Rectangle 103">
            <a:extLst>
              <a:ext uri="{FF2B5EF4-FFF2-40B4-BE49-F238E27FC236}">
                <a16:creationId xmlns:a16="http://schemas.microsoft.com/office/drawing/2014/main" id="{96413953-2CF2-4BA3-8E5F-843CFD23217A}"/>
              </a:ext>
            </a:extLst>
          </p:cNvPr>
          <p:cNvSpPr>
            <a:spLocks noChangeArrowheads="1"/>
          </p:cNvSpPr>
          <p:nvPr/>
        </p:nvSpPr>
        <p:spPr bwMode="auto">
          <a:xfrm>
            <a:off x="1354138" y="208597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cs typeface="Arial" panose="020B0604020202020204" pitchFamily="34" charset="0"/>
              </a:rPr>
              <a:t>1</a:t>
            </a:r>
          </a:p>
        </p:txBody>
      </p:sp>
      <p:sp>
        <p:nvSpPr>
          <p:cNvPr id="742432" name="Rectangle 104">
            <a:extLst>
              <a:ext uri="{FF2B5EF4-FFF2-40B4-BE49-F238E27FC236}">
                <a16:creationId xmlns:a16="http://schemas.microsoft.com/office/drawing/2014/main" id="{0AF8DCEE-845C-4364-B0BC-41103D972B52}"/>
              </a:ext>
            </a:extLst>
          </p:cNvPr>
          <p:cNvSpPr>
            <a:spLocks noChangeArrowheads="1"/>
          </p:cNvSpPr>
          <p:nvPr/>
        </p:nvSpPr>
        <p:spPr bwMode="auto">
          <a:xfrm>
            <a:off x="1936750" y="321310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cs typeface="Arial" panose="020B0604020202020204" pitchFamily="34" charset="0"/>
              </a:rPr>
              <a:t>0</a:t>
            </a:r>
          </a:p>
        </p:txBody>
      </p:sp>
      <p:sp>
        <p:nvSpPr>
          <p:cNvPr id="742433" name="Rectangle 105">
            <a:extLst>
              <a:ext uri="{FF2B5EF4-FFF2-40B4-BE49-F238E27FC236}">
                <a16:creationId xmlns:a16="http://schemas.microsoft.com/office/drawing/2014/main" id="{B77D5F44-89C7-49DE-9BF0-BFE1C46D38A9}"/>
              </a:ext>
            </a:extLst>
          </p:cNvPr>
          <p:cNvSpPr>
            <a:spLocks noChangeArrowheads="1"/>
          </p:cNvSpPr>
          <p:nvPr/>
        </p:nvSpPr>
        <p:spPr bwMode="auto">
          <a:xfrm>
            <a:off x="2524125" y="322897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cs typeface="Arial" panose="020B0604020202020204" pitchFamily="34" charset="0"/>
              </a:rPr>
              <a:t>0</a:t>
            </a:r>
          </a:p>
        </p:txBody>
      </p:sp>
      <p:sp>
        <p:nvSpPr>
          <p:cNvPr id="742434" name="Rectangle 106">
            <a:extLst>
              <a:ext uri="{FF2B5EF4-FFF2-40B4-BE49-F238E27FC236}">
                <a16:creationId xmlns:a16="http://schemas.microsoft.com/office/drawing/2014/main" id="{4E1C8979-8417-45A7-B579-1B72937A8F5F}"/>
              </a:ext>
            </a:extLst>
          </p:cNvPr>
          <p:cNvSpPr>
            <a:spLocks noChangeArrowheads="1"/>
          </p:cNvSpPr>
          <p:nvPr/>
        </p:nvSpPr>
        <p:spPr bwMode="auto">
          <a:xfrm>
            <a:off x="2525713" y="285908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cs typeface="Arial" panose="020B0604020202020204" pitchFamily="34" charset="0"/>
              </a:rPr>
              <a:t>0</a:t>
            </a:r>
          </a:p>
        </p:txBody>
      </p:sp>
      <p:sp>
        <p:nvSpPr>
          <p:cNvPr id="742435" name="Rectangle 107">
            <a:extLst>
              <a:ext uri="{FF2B5EF4-FFF2-40B4-BE49-F238E27FC236}">
                <a16:creationId xmlns:a16="http://schemas.microsoft.com/office/drawing/2014/main" id="{E849D9A9-6C82-490B-A230-3599510401FA}"/>
              </a:ext>
            </a:extLst>
          </p:cNvPr>
          <p:cNvSpPr>
            <a:spLocks noChangeArrowheads="1"/>
          </p:cNvSpPr>
          <p:nvPr/>
        </p:nvSpPr>
        <p:spPr bwMode="auto">
          <a:xfrm>
            <a:off x="3125788" y="3230563"/>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cs typeface="Arial" panose="020B0604020202020204" pitchFamily="34" charset="0"/>
              </a:rPr>
              <a:t>1</a:t>
            </a:r>
          </a:p>
        </p:txBody>
      </p:sp>
      <p:sp>
        <p:nvSpPr>
          <p:cNvPr id="742436" name="Rectangle 108">
            <a:extLst>
              <a:ext uri="{FF2B5EF4-FFF2-40B4-BE49-F238E27FC236}">
                <a16:creationId xmlns:a16="http://schemas.microsoft.com/office/drawing/2014/main" id="{B81F26CE-2A0F-4647-AC10-027A3D0F7768}"/>
              </a:ext>
            </a:extLst>
          </p:cNvPr>
          <p:cNvSpPr>
            <a:spLocks noChangeArrowheads="1"/>
          </p:cNvSpPr>
          <p:nvPr/>
        </p:nvSpPr>
        <p:spPr bwMode="auto">
          <a:xfrm>
            <a:off x="3741738" y="283210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cs typeface="Arial" panose="020B0604020202020204" pitchFamily="34" charset="0"/>
              </a:rPr>
              <a:t>0</a:t>
            </a:r>
          </a:p>
        </p:txBody>
      </p:sp>
      <p:sp>
        <p:nvSpPr>
          <p:cNvPr id="282756" name="Text Box 132">
            <a:extLst>
              <a:ext uri="{FF2B5EF4-FFF2-40B4-BE49-F238E27FC236}">
                <a16:creationId xmlns:a16="http://schemas.microsoft.com/office/drawing/2014/main" id="{05384A07-125A-43BD-BB3C-D1A506037C9B}"/>
              </a:ext>
            </a:extLst>
          </p:cNvPr>
          <p:cNvSpPr txBox="1">
            <a:spLocks noChangeArrowheads="1"/>
          </p:cNvSpPr>
          <p:nvPr/>
        </p:nvSpPr>
        <p:spPr bwMode="auto">
          <a:xfrm>
            <a:off x="1349375" y="2098675"/>
            <a:ext cx="944563" cy="365125"/>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endParaRPr lang="zh-CN" altLang="en-US" sz="1600">
              <a:latin typeface="Times New Roman" panose="02020603050405020304" pitchFamily="18" charset="0"/>
            </a:endParaRPr>
          </a:p>
        </p:txBody>
      </p:sp>
      <p:sp>
        <p:nvSpPr>
          <p:cNvPr id="282769" name="Rectangle 145">
            <a:extLst>
              <a:ext uri="{FF2B5EF4-FFF2-40B4-BE49-F238E27FC236}">
                <a16:creationId xmlns:a16="http://schemas.microsoft.com/office/drawing/2014/main" id="{B48A3FDB-311C-4CD8-B06C-7FD71992DB69}"/>
              </a:ext>
            </a:extLst>
          </p:cNvPr>
          <p:cNvSpPr>
            <a:spLocks noChangeArrowheads="1"/>
          </p:cNvSpPr>
          <p:nvPr/>
        </p:nvSpPr>
        <p:spPr bwMode="auto">
          <a:xfrm>
            <a:off x="1930400" y="2447925"/>
            <a:ext cx="377825" cy="1089025"/>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imes New Roman" panose="02020603050405020304" pitchFamily="18" charset="0"/>
            </a:endParaRPr>
          </a:p>
        </p:txBody>
      </p:sp>
      <p:sp>
        <p:nvSpPr>
          <p:cNvPr id="742461" name="Text Box 61">
            <a:extLst>
              <a:ext uri="{FF2B5EF4-FFF2-40B4-BE49-F238E27FC236}">
                <a16:creationId xmlns:a16="http://schemas.microsoft.com/office/drawing/2014/main" id="{5031A929-7CFC-4AC5-AC83-28F8B772618D}"/>
              </a:ext>
            </a:extLst>
          </p:cNvPr>
          <p:cNvSpPr txBox="1">
            <a:spLocks noChangeArrowheads="1"/>
          </p:cNvSpPr>
          <p:nvPr/>
        </p:nvSpPr>
        <p:spPr bwMode="auto">
          <a:xfrm>
            <a:off x="1150938" y="5003800"/>
            <a:ext cx="6165850"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zh-CN" altLang="en-US" sz="2400">
                <a:solidFill>
                  <a:srgbClr val="3333CC"/>
                </a:solidFill>
              </a:rPr>
              <a:t>做减法以比较大小</a:t>
            </a:r>
            <a:r>
              <a:rPr lang="zh-CN" altLang="en-US" sz="2400">
                <a:solidFill>
                  <a:srgbClr val="008000"/>
                </a:solidFill>
              </a:rPr>
              <a:t>，规则：</a:t>
            </a:r>
          </a:p>
          <a:p>
            <a:pPr>
              <a:spcBef>
                <a:spcPct val="15000"/>
              </a:spcBef>
            </a:pPr>
            <a:r>
              <a:rPr lang="en-US" altLang="zh-CN" sz="2400">
                <a:solidFill>
                  <a:srgbClr val="008000"/>
                </a:solidFill>
              </a:rPr>
              <a:t>Unsigned: CF=0</a:t>
            </a:r>
            <a:r>
              <a:rPr lang="zh-CN" altLang="en-US" sz="2400">
                <a:solidFill>
                  <a:srgbClr val="008000"/>
                </a:solidFill>
              </a:rPr>
              <a:t>时，大于</a:t>
            </a:r>
          </a:p>
          <a:p>
            <a:pPr>
              <a:spcBef>
                <a:spcPct val="15000"/>
              </a:spcBef>
            </a:pPr>
            <a:r>
              <a:rPr lang="en-US" altLang="zh-CN" sz="2400">
                <a:solidFill>
                  <a:srgbClr val="008000"/>
                </a:solidFill>
              </a:rPr>
              <a:t>Signed</a:t>
            </a:r>
            <a:r>
              <a:rPr lang="zh-CN" altLang="en-US" sz="2400">
                <a:solidFill>
                  <a:srgbClr val="008000"/>
                </a:solidFill>
              </a:rPr>
              <a:t>：</a:t>
            </a:r>
            <a:r>
              <a:rPr lang="en-US" altLang="zh-CN" sz="2400">
                <a:solidFill>
                  <a:srgbClr val="008000"/>
                </a:solidFill>
              </a:rPr>
              <a:t>OF</a:t>
            </a:r>
            <a:r>
              <a:rPr lang="en-US" altLang="zh-CN" sz="2400">
                <a:solidFill>
                  <a:srgbClr val="008000"/>
                </a:solidFill>
                <a:sym typeface="Symbol" panose="05050102010706020507" pitchFamily="18" charset="2"/>
              </a:rPr>
              <a:t>=</a:t>
            </a:r>
            <a:r>
              <a:rPr lang="en-US" altLang="zh-CN" sz="2400">
                <a:solidFill>
                  <a:srgbClr val="008000"/>
                </a:solidFill>
              </a:rPr>
              <a:t>SF</a:t>
            </a:r>
            <a:r>
              <a:rPr lang="zh-CN" altLang="en-US" sz="2400">
                <a:solidFill>
                  <a:srgbClr val="008000"/>
                </a:solidFill>
              </a:rPr>
              <a:t>时，大于</a:t>
            </a:r>
          </a:p>
        </p:txBody>
      </p:sp>
      <p:sp>
        <p:nvSpPr>
          <p:cNvPr id="742463" name="Text Box 63">
            <a:extLst>
              <a:ext uri="{FF2B5EF4-FFF2-40B4-BE49-F238E27FC236}">
                <a16:creationId xmlns:a16="http://schemas.microsoft.com/office/drawing/2014/main" id="{8FFDE33A-818C-4443-9BC9-A210569D5B71}"/>
              </a:ext>
            </a:extLst>
          </p:cNvPr>
          <p:cNvSpPr txBox="1">
            <a:spLocks noChangeArrowheads="1"/>
          </p:cNvSpPr>
          <p:nvPr/>
        </p:nvSpPr>
        <p:spPr bwMode="auto">
          <a:xfrm>
            <a:off x="611188" y="3760788"/>
            <a:ext cx="4095750" cy="74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en-US" altLang="zh-CN" sz="2000">
                <a:solidFill>
                  <a:srgbClr val="FF3300"/>
                </a:solidFill>
              </a:rPr>
              <a:t>OF=1</a:t>
            </a:r>
            <a:r>
              <a:rPr lang="zh-CN" altLang="en-US" sz="2000">
                <a:solidFill>
                  <a:srgbClr val="FF3300"/>
                </a:solidFill>
              </a:rPr>
              <a:t>、</a:t>
            </a:r>
            <a:r>
              <a:rPr lang="en-US" altLang="zh-CN" sz="2000">
                <a:solidFill>
                  <a:srgbClr val="FF3300"/>
                </a:solidFill>
              </a:rPr>
              <a:t>ZF=0</a:t>
            </a:r>
          </a:p>
          <a:p>
            <a:pPr>
              <a:spcBef>
                <a:spcPct val="15000"/>
              </a:spcBef>
            </a:pPr>
            <a:r>
              <a:rPr lang="en-US" altLang="zh-CN" sz="2000">
                <a:solidFill>
                  <a:srgbClr val="FF3300"/>
                </a:solidFill>
              </a:rPr>
              <a:t>SF=0</a:t>
            </a:r>
            <a:r>
              <a:rPr lang="zh-CN" altLang="en-US" sz="2000">
                <a:solidFill>
                  <a:srgbClr val="FF3300"/>
                </a:solidFill>
              </a:rPr>
              <a:t>、借位</a:t>
            </a:r>
            <a:r>
              <a:rPr lang="en-US" altLang="zh-CN" sz="2000">
                <a:solidFill>
                  <a:srgbClr val="FF3300"/>
                </a:solidFill>
              </a:rPr>
              <a:t>CF=0</a:t>
            </a:r>
          </a:p>
        </p:txBody>
      </p:sp>
      <p:sp>
        <p:nvSpPr>
          <p:cNvPr id="742466" name="Rectangle 28">
            <a:extLst>
              <a:ext uri="{FF2B5EF4-FFF2-40B4-BE49-F238E27FC236}">
                <a16:creationId xmlns:a16="http://schemas.microsoft.com/office/drawing/2014/main" id="{66862B9D-DB07-467E-AC92-5AE75D0A6F7C}"/>
              </a:ext>
            </a:extLst>
          </p:cNvPr>
          <p:cNvSpPr>
            <a:spLocks noChangeArrowheads="1"/>
          </p:cNvSpPr>
          <p:nvPr/>
        </p:nvSpPr>
        <p:spPr bwMode="auto">
          <a:xfrm>
            <a:off x="5211763" y="2849563"/>
            <a:ext cx="3286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cs typeface="Arial" panose="020B0604020202020204" pitchFamily="34" charset="0"/>
              </a:rPr>
              <a:t>+</a:t>
            </a:r>
          </a:p>
        </p:txBody>
      </p:sp>
      <p:sp>
        <p:nvSpPr>
          <p:cNvPr id="742467" name="Line 29">
            <a:extLst>
              <a:ext uri="{FF2B5EF4-FFF2-40B4-BE49-F238E27FC236}">
                <a16:creationId xmlns:a16="http://schemas.microsoft.com/office/drawing/2014/main" id="{2D032864-0FA5-4DC7-A642-0E0763CF5132}"/>
              </a:ext>
            </a:extLst>
          </p:cNvPr>
          <p:cNvSpPr>
            <a:spLocks noChangeShapeType="1"/>
          </p:cNvSpPr>
          <p:nvPr/>
        </p:nvSpPr>
        <p:spPr bwMode="auto">
          <a:xfrm>
            <a:off x="5232400" y="3154363"/>
            <a:ext cx="27305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2468" name="Rectangle 92">
            <a:extLst>
              <a:ext uri="{FF2B5EF4-FFF2-40B4-BE49-F238E27FC236}">
                <a16:creationId xmlns:a16="http://schemas.microsoft.com/office/drawing/2014/main" id="{07C9B340-722B-4EDE-ABC5-E713AFC7BCD8}"/>
              </a:ext>
            </a:extLst>
          </p:cNvPr>
          <p:cNvSpPr>
            <a:spLocks noChangeArrowheads="1"/>
          </p:cNvSpPr>
          <p:nvPr/>
        </p:nvSpPr>
        <p:spPr bwMode="auto">
          <a:xfrm>
            <a:off x="5929313" y="322897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cs typeface="Arial" panose="020B0604020202020204" pitchFamily="34" charset="0"/>
              </a:rPr>
              <a:t>1</a:t>
            </a:r>
          </a:p>
        </p:txBody>
      </p:sp>
      <p:sp>
        <p:nvSpPr>
          <p:cNvPr id="742469" name="Rectangle 93">
            <a:extLst>
              <a:ext uri="{FF2B5EF4-FFF2-40B4-BE49-F238E27FC236}">
                <a16:creationId xmlns:a16="http://schemas.microsoft.com/office/drawing/2014/main" id="{74684DFB-4537-4DFB-B2B1-FDA8AD848010}"/>
              </a:ext>
            </a:extLst>
          </p:cNvPr>
          <p:cNvSpPr>
            <a:spLocks noChangeArrowheads="1"/>
          </p:cNvSpPr>
          <p:nvPr/>
        </p:nvSpPr>
        <p:spPr bwMode="auto">
          <a:xfrm>
            <a:off x="6516688" y="324485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cs typeface="Arial" panose="020B0604020202020204" pitchFamily="34" charset="0"/>
              </a:rPr>
              <a:t>1</a:t>
            </a:r>
          </a:p>
        </p:txBody>
      </p:sp>
      <p:sp>
        <p:nvSpPr>
          <p:cNvPr id="742470" name="Rectangle 94">
            <a:extLst>
              <a:ext uri="{FF2B5EF4-FFF2-40B4-BE49-F238E27FC236}">
                <a16:creationId xmlns:a16="http://schemas.microsoft.com/office/drawing/2014/main" id="{18292A09-E319-47BB-B05B-A2A52DE1C901}"/>
              </a:ext>
            </a:extLst>
          </p:cNvPr>
          <p:cNvSpPr>
            <a:spLocks noChangeArrowheads="1"/>
          </p:cNvSpPr>
          <p:nvPr/>
        </p:nvSpPr>
        <p:spPr bwMode="auto">
          <a:xfrm>
            <a:off x="7089775" y="326072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cs typeface="Arial" panose="020B0604020202020204" pitchFamily="34" charset="0"/>
              </a:rPr>
              <a:t>0</a:t>
            </a:r>
          </a:p>
        </p:txBody>
      </p:sp>
      <p:sp>
        <p:nvSpPr>
          <p:cNvPr id="742471" name="Rectangle 95">
            <a:extLst>
              <a:ext uri="{FF2B5EF4-FFF2-40B4-BE49-F238E27FC236}">
                <a16:creationId xmlns:a16="http://schemas.microsoft.com/office/drawing/2014/main" id="{2346DB8C-BD5B-4B9C-BAE2-FFD7E9E368DC}"/>
              </a:ext>
            </a:extLst>
          </p:cNvPr>
          <p:cNvSpPr>
            <a:spLocks noChangeArrowheads="1"/>
          </p:cNvSpPr>
          <p:nvPr/>
        </p:nvSpPr>
        <p:spPr bwMode="auto">
          <a:xfrm>
            <a:off x="7091363" y="2805113"/>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cs typeface="Arial" panose="020B0604020202020204" pitchFamily="34" charset="0"/>
              </a:rPr>
              <a:t>1</a:t>
            </a:r>
          </a:p>
        </p:txBody>
      </p:sp>
      <p:sp>
        <p:nvSpPr>
          <p:cNvPr id="742472" name="Rectangle 96">
            <a:extLst>
              <a:ext uri="{FF2B5EF4-FFF2-40B4-BE49-F238E27FC236}">
                <a16:creationId xmlns:a16="http://schemas.microsoft.com/office/drawing/2014/main" id="{B440E19C-A3FB-491C-924C-AD73398E7CFE}"/>
              </a:ext>
            </a:extLst>
          </p:cNvPr>
          <p:cNvSpPr>
            <a:spLocks noChangeArrowheads="1"/>
          </p:cNvSpPr>
          <p:nvPr/>
        </p:nvSpPr>
        <p:spPr bwMode="auto">
          <a:xfrm>
            <a:off x="7721600" y="283527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cs typeface="Arial" panose="020B0604020202020204" pitchFamily="34" charset="0"/>
              </a:rPr>
              <a:t>1</a:t>
            </a:r>
          </a:p>
        </p:txBody>
      </p:sp>
      <p:sp>
        <p:nvSpPr>
          <p:cNvPr id="742473" name="Rectangle 97">
            <a:extLst>
              <a:ext uri="{FF2B5EF4-FFF2-40B4-BE49-F238E27FC236}">
                <a16:creationId xmlns:a16="http://schemas.microsoft.com/office/drawing/2014/main" id="{DF3536C2-0B82-4A1B-9629-DDBE6EFCFFF8}"/>
              </a:ext>
            </a:extLst>
          </p:cNvPr>
          <p:cNvSpPr>
            <a:spLocks noChangeArrowheads="1"/>
          </p:cNvSpPr>
          <p:nvPr/>
        </p:nvSpPr>
        <p:spPr bwMode="auto">
          <a:xfrm>
            <a:off x="7721600" y="250190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cs typeface="Arial" panose="020B0604020202020204" pitchFamily="34" charset="0"/>
              </a:rPr>
              <a:t>0</a:t>
            </a:r>
          </a:p>
        </p:txBody>
      </p:sp>
      <p:sp>
        <p:nvSpPr>
          <p:cNvPr id="742474" name="Rectangle 98">
            <a:extLst>
              <a:ext uri="{FF2B5EF4-FFF2-40B4-BE49-F238E27FC236}">
                <a16:creationId xmlns:a16="http://schemas.microsoft.com/office/drawing/2014/main" id="{A605956B-484A-4BE0-97D5-45906DA53056}"/>
              </a:ext>
            </a:extLst>
          </p:cNvPr>
          <p:cNvSpPr>
            <a:spLocks noChangeArrowheads="1"/>
          </p:cNvSpPr>
          <p:nvPr/>
        </p:nvSpPr>
        <p:spPr bwMode="auto">
          <a:xfrm>
            <a:off x="7081838" y="249555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cs typeface="Arial" panose="020B0604020202020204" pitchFamily="34" charset="0"/>
              </a:rPr>
              <a:t>1</a:t>
            </a:r>
          </a:p>
        </p:txBody>
      </p:sp>
      <p:sp>
        <p:nvSpPr>
          <p:cNvPr id="742475" name="Rectangle 99">
            <a:extLst>
              <a:ext uri="{FF2B5EF4-FFF2-40B4-BE49-F238E27FC236}">
                <a16:creationId xmlns:a16="http://schemas.microsoft.com/office/drawing/2014/main" id="{6B5517E9-554C-4376-819F-10EF07FB87E1}"/>
              </a:ext>
            </a:extLst>
          </p:cNvPr>
          <p:cNvSpPr>
            <a:spLocks noChangeArrowheads="1"/>
          </p:cNvSpPr>
          <p:nvPr/>
        </p:nvSpPr>
        <p:spPr bwMode="auto">
          <a:xfrm>
            <a:off x="5930900" y="2805113"/>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cs typeface="Arial" panose="020B0604020202020204" pitchFamily="34" charset="0"/>
              </a:rPr>
              <a:t>0</a:t>
            </a:r>
          </a:p>
        </p:txBody>
      </p:sp>
      <p:grpSp>
        <p:nvGrpSpPr>
          <p:cNvPr id="742476" name="Group 137">
            <a:extLst>
              <a:ext uri="{FF2B5EF4-FFF2-40B4-BE49-F238E27FC236}">
                <a16:creationId xmlns:a16="http://schemas.microsoft.com/office/drawing/2014/main" id="{30E1F467-0DE0-4C13-96F3-F0B5ADC7CA2A}"/>
              </a:ext>
            </a:extLst>
          </p:cNvPr>
          <p:cNvGrpSpPr>
            <a:grpSpLocks/>
          </p:cNvGrpSpPr>
          <p:nvPr/>
        </p:nvGrpSpPr>
        <p:grpSpPr bwMode="auto">
          <a:xfrm>
            <a:off x="6462713" y="2141538"/>
            <a:ext cx="1277937" cy="849312"/>
            <a:chOff x="4075" y="797"/>
            <a:chExt cx="805" cy="535"/>
          </a:xfrm>
        </p:grpSpPr>
        <p:sp>
          <p:nvSpPr>
            <p:cNvPr id="742477" name="Line 34">
              <a:extLst>
                <a:ext uri="{FF2B5EF4-FFF2-40B4-BE49-F238E27FC236}">
                  <a16:creationId xmlns:a16="http://schemas.microsoft.com/office/drawing/2014/main" id="{FCF55344-C3C7-4903-BFC3-83058B61CA6B}"/>
                </a:ext>
              </a:extLst>
            </p:cNvPr>
            <p:cNvSpPr>
              <a:spLocks noChangeShapeType="1"/>
            </p:cNvSpPr>
            <p:nvPr/>
          </p:nvSpPr>
          <p:spPr bwMode="auto">
            <a:xfrm flipH="1" flipV="1">
              <a:off x="4248" y="892"/>
              <a:ext cx="248" cy="44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42478" name="Line 37">
              <a:extLst>
                <a:ext uri="{FF2B5EF4-FFF2-40B4-BE49-F238E27FC236}">
                  <a16:creationId xmlns:a16="http://schemas.microsoft.com/office/drawing/2014/main" id="{73A5197E-5465-4172-BCAF-59ED10F50A3A}"/>
                </a:ext>
              </a:extLst>
            </p:cNvPr>
            <p:cNvSpPr>
              <a:spLocks noChangeShapeType="1"/>
            </p:cNvSpPr>
            <p:nvPr/>
          </p:nvSpPr>
          <p:spPr bwMode="auto">
            <a:xfrm flipH="1" flipV="1">
              <a:off x="4632" y="892"/>
              <a:ext cx="248" cy="44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42479" name="Rectangle 100">
              <a:extLst>
                <a:ext uri="{FF2B5EF4-FFF2-40B4-BE49-F238E27FC236}">
                  <a16:creationId xmlns:a16="http://schemas.microsoft.com/office/drawing/2014/main" id="{6BE24423-9AB2-43F9-8389-DE9E7762170D}"/>
                </a:ext>
              </a:extLst>
            </p:cNvPr>
            <p:cNvSpPr>
              <a:spLocks noChangeArrowheads="1"/>
            </p:cNvSpPr>
            <p:nvPr/>
          </p:nvSpPr>
          <p:spPr bwMode="auto">
            <a:xfrm>
              <a:off x="4470" y="797"/>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cs typeface="Arial" panose="020B0604020202020204" pitchFamily="34" charset="0"/>
                </a:rPr>
                <a:t>0</a:t>
              </a:r>
            </a:p>
          </p:txBody>
        </p:sp>
        <p:sp>
          <p:nvSpPr>
            <p:cNvPr id="742480" name="Rectangle 101">
              <a:extLst>
                <a:ext uri="{FF2B5EF4-FFF2-40B4-BE49-F238E27FC236}">
                  <a16:creationId xmlns:a16="http://schemas.microsoft.com/office/drawing/2014/main" id="{FCCBB72A-99C2-485F-856F-B5CEA4DA1251}"/>
                </a:ext>
              </a:extLst>
            </p:cNvPr>
            <p:cNvSpPr>
              <a:spLocks noChangeArrowheads="1"/>
            </p:cNvSpPr>
            <p:nvPr/>
          </p:nvSpPr>
          <p:spPr bwMode="auto">
            <a:xfrm>
              <a:off x="4075" y="798"/>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cs typeface="Arial" panose="020B0604020202020204" pitchFamily="34" charset="0"/>
                </a:rPr>
                <a:t>1</a:t>
              </a:r>
            </a:p>
          </p:txBody>
        </p:sp>
      </p:grpSp>
      <p:sp>
        <p:nvSpPr>
          <p:cNvPr id="742481" name="Rectangle 109">
            <a:extLst>
              <a:ext uri="{FF2B5EF4-FFF2-40B4-BE49-F238E27FC236}">
                <a16:creationId xmlns:a16="http://schemas.microsoft.com/office/drawing/2014/main" id="{F2C944CA-48CB-4D8E-B460-3427D11D7205}"/>
              </a:ext>
            </a:extLst>
          </p:cNvPr>
          <p:cNvSpPr>
            <a:spLocks noChangeArrowheads="1"/>
          </p:cNvSpPr>
          <p:nvPr/>
        </p:nvSpPr>
        <p:spPr bwMode="auto">
          <a:xfrm>
            <a:off x="7716838" y="327342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cs typeface="Arial" panose="020B0604020202020204" pitchFamily="34" charset="0"/>
              </a:rPr>
              <a:t>1</a:t>
            </a:r>
          </a:p>
        </p:txBody>
      </p:sp>
      <p:sp>
        <p:nvSpPr>
          <p:cNvPr id="742482" name="Rectangle 110">
            <a:extLst>
              <a:ext uri="{FF2B5EF4-FFF2-40B4-BE49-F238E27FC236}">
                <a16:creationId xmlns:a16="http://schemas.microsoft.com/office/drawing/2014/main" id="{954BA691-EE17-483F-9F39-95930E39A8B5}"/>
              </a:ext>
            </a:extLst>
          </p:cNvPr>
          <p:cNvSpPr>
            <a:spLocks noChangeArrowheads="1"/>
          </p:cNvSpPr>
          <p:nvPr/>
        </p:nvSpPr>
        <p:spPr bwMode="auto">
          <a:xfrm>
            <a:off x="6518275" y="280352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cs typeface="Arial" panose="020B0604020202020204" pitchFamily="34" charset="0"/>
              </a:rPr>
              <a:t>1</a:t>
            </a:r>
          </a:p>
        </p:txBody>
      </p:sp>
      <p:sp>
        <p:nvSpPr>
          <p:cNvPr id="742483" name="Rectangle 111">
            <a:extLst>
              <a:ext uri="{FF2B5EF4-FFF2-40B4-BE49-F238E27FC236}">
                <a16:creationId xmlns:a16="http://schemas.microsoft.com/office/drawing/2014/main" id="{16CC8C37-845C-45E6-A1EE-D7F98CA052E4}"/>
              </a:ext>
            </a:extLst>
          </p:cNvPr>
          <p:cNvSpPr>
            <a:spLocks noChangeArrowheads="1"/>
          </p:cNvSpPr>
          <p:nvPr/>
        </p:nvSpPr>
        <p:spPr bwMode="auto">
          <a:xfrm>
            <a:off x="6519863" y="249078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cs typeface="Arial" panose="020B0604020202020204" pitchFamily="34" charset="0"/>
              </a:rPr>
              <a:t>1</a:t>
            </a:r>
          </a:p>
        </p:txBody>
      </p:sp>
      <p:sp>
        <p:nvSpPr>
          <p:cNvPr id="742484" name="Rectangle 112">
            <a:extLst>
              <a:ext uri="{FF2B5EF4-FFF2-40B4-BE49-F238E27FC236}">
                <a16:creationId xmlns:a16="http://schemas.microsoft.com/office/drawing/2014/main" id="{71BF6347-0C37-44B8-85A8-23ED3BF9FE41}"/>
              </a:ext>
            </a:extLst>
          </p:cNvPr>
          <p:cNvSpPr>
            <a:spLocks noChangeArrowheads="1"/>
          </p:cNvSpPr>
          <p:nvPr/>
        </p:nvSpPr>
        <p:spPr bwMode="auto">
          <a:xfrm>
            <a:off x="5949950" y="249237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cs typeface="Arial" panose="020B0604020202020204" pitchFamily="34" charset="0"/>
              </a:rPr>
              <a:t>0</a:t>
            </a:r>
          </a:p>
        </p:txBody>
      </p:sp>
      <p:grpSp>
        <p:nvGrpSpPr>
          <p:cNvPr id="742485" name="Group 138">
            <a:extLst>
              <a:ext uri="{FF2B5EF4-FFF2-40B4-BE49-F238E27FC236}">
                <a16:creationId xmlns:a16="http://schemas.microsoft.com/office/drawing/2014/main" id="{405B2BEF-521E-4909-AED6-4BF0AA83E4A6}"/>
              </a:ext>
            </a:extLst>
          </p:cNvPr>
          <p:cNvGrpSpPr>
            <a:grpSpLocks/>
          </p:cNvGrpSpPr>
          <p:nvPr/>
        </p:nvGrpSpPr>
        <p:grpSpPr bwMode="auto">
          <a:xfrm>
            <a:off x="5256213" y="2146300"/>
            <a:ext cx="1277937" cy="849313"/>
            <a:chOff x="4075" y="797"/>
            <a:chExt cx="805" cy="535"/>
          </a:xfrm>
        </p:grpSpPr>
        <p:sp>
          <p:nvSpPr>
            <p:cNvPr id="742486" name="Line 139">
              <a:extLst>
                <a:ext uri="{FF2B5EF4-FFF2-40B4-BE49-F238E27FC236}">
                  <a16:creationId xmlns:a16="http://schemas.microsoft.com/office/drawing/2014/main" id="{80EC8DF4-780C-4148-8330-AF7E6C8DCF31}"/>
                </a:ext>
              </a:extLst>
            </p:cNvPr>
            <p:cNvSpPr>
              <a:spLocks noChangeShapeType="1"/>
            </p:cNvSpPr>
            <p:nvPr/>
          </p:nvSpPr>
          <p:spPr bwMode="auto">
            <a:xfrm flipH="1" flipV="1">
              <a:off x="4248" y="892"/>
              <a:ext cx="248" cy="44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42487" name="Line 140">
              <a:extLst>
                <a:ext uri="{FF2B5EF4-FFF2-40B4-BE49-F238E27FC236}">
                  <a16:creationId xmlns:a16="http://schemas.microsoft.com/office/drawing/2014/main" id="{CFB868B5-13F1-4E67-9110-F796187AC598}"/>
                </a:ext>
              </a:extLst>
            </p:cNvPr>
            <p:cNvSpPr>
              <a:spLocks noChangeShapeType="1"/>
            </p:cNvSpPr>
            <p:nvPr/>
          </p:nvSpPr>
          <p:spPr bwMode="auto">
            <a:xfrm flipH="1" flipV="1">
              <a:off x="4632" y="892"/>
              <a:ext cx="248" cy="44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42488" name="Rectangle 141">
              <a:extLst>
                <a:ext uri="{FF2B5EF4-FFF2-40B4-BE49-F238E27FC236}">
                  <a16:creationId xmlns:a16="http://schemas.microsoft.com/office/drawing/2014/main" id="{1461C53D-DF66-40E9-9F2A-BDFBD98B1FB2}"/>
                </a:ext>
              </a:extLst>
            </p:cNvPr>
            <p:cNvSpPr>
              <a:spLocks noChangeArrowheads="1"/>
            </p:cNvSpPr>
            <p:nvPr/>
          </p:nvSpPr>
          <p:spPr bwMode="auto">
            <a:xfrm>
              <a:off x="4470" y="797"/>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cs typeface="Arial" panose="020B0604020202020204" pitchFamily="34" charset="0"/>
                </a:rPr>
                <a:t>1</a:t>
              </a:r>
            </a:p>
          </p:txBody>
        </p:sp>
        <p:sp>
          <p:nvSpPr>
            <p:cNvPr id="742489" name="Rectangle 142">
              <a:extLst>
                <a:ext uri="{FF2B5EF4-FFF2-40B4-BE49-F238E27FC236}">
                  <a16:creationId xmlns:a16="http://schemas.microsoft.com/office/drawing/2014/main" id="{1E28E206-A8AC-4875-B635-FB9505B81AAF}"/>
                </a:ext>
              </a:extLst>
            </p:cNvPr>
            <p:cNvSpPr>
              <a:spLocks noChangeArrowheads="1"/>
            </p:cNvSpPr>
            <p:nvPr/>
          </p:nvSpPr>
          <p:spPr bwMode="auto">
            <a:xfrm>
              <a:off x="4075" y="798"/>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cs typeface="Arial" panose="020B0604020202020204" pitchFamily="34" charset="0"/>
                </a:rPr>
                <a:t>0</a:t>
              </a:r>
            </a:p>
          </p:txBody>
        </p:sp>
      </p:grpSp>
      <p:sp>
        <p:nvSpPr>
          <p:cNvPr id="742490" name="Text Box 90">
            <a:extLst>
              <a:ext uri="{FF2B5EF4-FFF2-40B4-BE49-F238E27FC236}">
                <a16:creationId xmlns:a16="http://schemas.microsoft.com/office/drawing/2014/main" id="{B1E3C597-7103-4E79-A882-834A2F3192F8}"/>
              </a:ext>
            </a:extLst>
          </p:cNvPr>
          <p:cNvSpPr txBox="1">
            <a:spLocks noChangeArrowheads="1"/>
          </p:cNvSpPr>
          <p:nvPr/>
        </p:nvSpPr>
        <p:spPr bwMode="auto">
          <a:xfrm>
            <a:off x="5472113" y="3806825"/>
            <a:ext cx="3367087"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en-US" altLang="zh-CN" sz="2000">
                <a:solidFill>
                  <a:srgbClr val="FF3300"/>
                </a:solidFill>
              </a:rPr>
              <a:t>OF=1</a:t>
            </a:r>
            <a:r>
              <a:rPr lang="zh-CN" altLang="en-US" sz="2000">
                <a:solidFill>
                  <a:srgbClr val="FF3300"/>
                </a:solidFill>
              </a:rPr>
              <a:t>、</a:t>
            </a:r>
            <a:r>
              <a:rPr lang="en-US" altLang="zh-CN" sz="2000">
                <a:solidFill>
                  <a:srgbClr val="FF3300"/>
                </a:solidFill>
              </a:rPr>
              <a:t>ZF=0</a:t>
            </a:r>
          </a:p>
          <a:p>
            <a:pPr>
              <a:spcBef>
                <a:spcPct val="15000"/>
              </a:spcBef>
            </a:pPr>
            <a:r>
              <a:rPr lang="en-US" altLang="zh-CN" sz="2000">
                <a:solidFill>
                  <a:srgbClr val="FF3300"/>
                </a:solidFill>
              </a:rPr>
              <a:t>SF=1</a:t>
            </a:r>
            <a:r>
              <a:rPr lang="zh-CN" altLang="en-US" sz="2000">
                <a:solidFill>
                  <a:srgbClr val="FF3300"/>
                </a:solidFill>
              </a:rPr>
              <a:t>、借位</a:t>
            </a:r>
            <a:r>
              <a:rPr lang="en-US" altLang="zh-CN" sz="2000">
                <a:solidFill>
                  <a:srgbClr val="FF3300"/>
                </a:solidFill>
              </a:rPr>
              <a:t>CF=1</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a:extLst>
              <a:ext uri="{FF2B5EF4-FFF2-40B4-BE49-F238E27FC236}">
                <a16:creationId xmlns:a16="http://schemas.microsoft.com/office/drawing/2014/main" id="{5DCD90B3-F180-47F9-B2AC-01D942AF7CD6}"/>
              </a:ext>
            </a:extLst>
          </p:cNvPr>
          <p:cNvSpPr>
            <a:spLocks noGrp="1" noChangeArrowheads="1"/>
          </p:cNvSpPr>
          <p:nvPr>
            <p:ph type="title"/>
          </p:nvPr>
        </p:nvSpPr>
        <p:spPr>
          <a:xfrm>
            <a:off x="457200" y="98425"/>
            <a:ext cx="8229600" cy="561975"/>
          </a:xfrm>
        </p:spPr>
        <p:txBody>
          <a:bodyPr/>
          <a:lstStyle/>
          <a:p>
            <a:r>
              <a:rPr lang="zh-CN" altLang="en-US" sz="3600"/>
              <a:t>例子：</a:t>
            </a:r>
            <a:r>
              <a:rPr lang="en-US" altLang="zh-CN" sz="3600"/>
              <a:t>C</a:t>
            </a:r>
            <a:r>
              <a:rPr lang="zh-CN" altLang="en-US" sz="3600"/>
              <a:t>表达式类型转换顺序</a:t>
            </a:r>
          </a:p>
        </p:txBody>
      </p:sp>
      <p:sp>
        <p:nvSpPr>
          <p:cNvPr id="739331" name="内容占位符 2">
            <a:extLst>
              <a:ext uri="{FF2B5EF4-FFF2-40B4-BE49-F238E27FC236}">
                <a16:creationId xmlns:a16="http://schemas.microsoft.com/office/drawing/2014/main" id="{5CDD9AF4-B38C-44F6-B441-2A80B9EEE322}"/>
              </a:ext>
            </a:extLst>
          </p:cNvPr>
          <p:cNvSpPr>
            <a:spLocks/>
          </p:cNvSpPr>
          <p:nvPr/>
        </p:nvSpPr>
        <p:spPr bwMode="auto">
          <a:xfrm>
            <a:off x="122238" y="819150"/>
            <a:ext cx="8320087" cy="603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buFontTx/>
              <a:buNone/>
            </a:pPr>
            <a:r>
              <a:rPr lang="en-US" altLang="zh-CN"/>
              <a:t>   unsigned long long</a:t>
            </a:r>
            <a:endParaRPr lang="zh-CN" altLang="en-US"/>
          </a:p>
          <a:p>
            <a:pPr>
              <a:buFontTx/>
              <a:buNone/>
            </a:pPr>
            <a:r>
              <a:rPr lang="en-US" altLang="zh-CN"/>
              <a:t>    ↑             </a:t>
            </a:r>
          </a:p>
          <a:p>
            <a:pPr>
              <a:buFontTx/>
              <a:buNone/>
            </a:pPr>
            <a:r>
              <a:rPr lang="en-US" altLang="zh-CN"/>
              <a:t>   long long     </a:t>
            </a:r>
          </a:p>
          <a:p>
            <a:pPr>
              <a:buFontTx/>
              <a:buNone/>
            </a:pPr>
            <a:r>
              <a:rPr lang="en-US" altLang="zh-CN"/>
              <a:t>    ↑         </a:t>
            </a:r>
          </a:p>
          <a:p>
            <a:pPr>
              <a:buFontTx/>
              <a:buNone/>
            </a:pPr>
            <a:r>
              <a:rPr lang="en-US" altLang="zh-CN"/>
              <a:t>   unsigned</a:t>
            </a:r>
          </a:p>
          <a:p>
            <a:pPr>
              <a:buFontTx/>
              <a:buNone/>
            </a:pPr>
            <a:r>
              <a:rPr lang="en-US" altLang="zh-CN"/>
              <a:t>    ↑          </a:t>
            </a:r>
          </a:p>
          <a:p>
            <a:pPr>
              <a:buFontTx/>
              <a:buNone/>
            </a:pPr>
            <a:r>
              <a:rPr lang="zh-CN" altLang="en-US"/>
              <a:t>   </a:t>
            </a:r>
            <a:r>
              <a:rPr lang="en-US" altLang="zh-CN"/>
              <a:t>int </a:t>
            </a:r>
          </a:p>
          <a:p>
            <a:pPr>
              <a:buFontTx/>
              <a:buNone/>
            </a:pPr>
            <a:r>
              <a:rPr lang="en-US" altLang="zh-CN"/>
              <a:t>   ↑</a:t>
            </a:r>
          </a:p>
          <a:p>
            <a:pPr>
              <a:buFontTx/>
              <a:buNone/>
            </a:pPr>
            <a:r>
              <a:rPr lang="en-US" altLang="zh-CN"/>
              <a:t> (unsigned)char,short</a:t>
            </a:r>
          </a:p>
          <a:p>
            <a:pPr>
              <a:buFontTx/>
              <a:buNone/>
            </a:pPr>
            <a:endParaRPr lang="zh-CN" altLang="en-US" u="sng">
              <a:solidFill>
                <a:srgbClr val="FF0000"/>
              </a:solidFill>
            </a:endParaRPr>
          </a:p>
        </p:txBody>
      </p:sp>
      <p:pic>
        <p:nvPicPr>
          <p:cNvPr id="739332" name="Picture 4">
            <a:extLst>
              <a:ext uri="{FF2B5EF4-FFF2-40B4-BE49-F238E27FC236}">
                <a16:creationId xmlns:a16="http://schemas.microsoft.com/office/drawing/2014/main" id="{125A06CD-D33C-4A90-9776-DB8AD201C2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1888" y="998538"/>
            <a:ext cx="5175250" cy="4140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39333" name="Rectangle 5">
            <a:extLst>
              <a:ext uri="{FF2B5EF4-FFF2-40B4-BE49-F238E27FC236}">
                <a16:creationId xmlns:a16="http://schemas.microsoft.com/office/drawing/2014/main" id="{DA25FAC4-6614-4D65-8AD9-8392674F0AE9}"/>
              </a:ext>
            </a:extLst>
          </p:cNvPr>
          <p:cNvSpPr>
            <a:spLocks noChangeArrowheads="1"/>
          </p:cNvSpPr>
          <p:nvPr/>
        </p:nvSpPr>
        <p:spPr bwMode="auto">
          <a:xfrm>
            <a:off x="522288" y="5727700"/>
            <a:ext cx="8054975" cy="7318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r>
              <a:rPr lang="zh-CN" altLang="en-US" sz="2200">
                <a:solidFill>
                  <a:srgbClr val="0000CC"/>
                </a:solidFill>
                <a:latin typeface="微软雅黑" panose="020B0503020204020204" pitchFamily="34" charset="-122"/>
                <a:ea typeface="微软雅黑" panose="020B0503020204020204" pitchFamily="34" charset="-122"/>
              </a:rPr>
              <a:t>条件设置指令</a:t>
            </a:r>
            <a:r>
              <a:rPr lang="en-US" altLang="zh-CN" sz="2000">
                <a:solidFill>
                  <a:srgbClr val="006600"/>
                </a:solidFill>
                <a:latin typeface="微软雅黑" panose="020B0503020204020204" pitchFamily="34" charset="-122"/>
                <a:ea typeface="微软雅黑" panose="020B0503020204020204" pitchFamily="34" charset="-122"/>
              </a:rPr>
              <a:t>SETcc DST</a:t>
            </a:r>
            <a:r>
              <a:rPr lang="zh-CN" altLang="en-US" sz="2000">
                <a:solidFill>
                  <a:srgbClr val="006600"/>
                </a:solidFill>
                <a:latin typeface="微软雅黑" panose="020B0503020204020204" pitchFamily="34" charset="-122"/>
                <a:ea typeface="微软雅黑" panose="020B0503020204020204" pitchFamily="34" charset="-122"/>
              </a:rPr>
              <a:t>：</a:t>
            </a:r>
          </a:p>
          <a:p>
            <a:pPr lvl="1"/>
            <a:r>
              <a:rPr lang="zh-CN" altLang="en-US" sz="2000">
                <a:solidFill>
                  <a:srgbClr val="006600"/>
                </a:solidFill>
                <a:latin typeface="微软雅黑" panose="020B0503020204020204" pitchFamily="34" charset="-122"/>
                <a:ea typeface="微软雅黑" panose="020B0503020204020204" pitchFamily="34" charset="-122"/>
              </a:rPr>
              <a:t>将条件码</a:t>
            </a:r>
            <a:r>
              <a:rPr lang="en-US" altLang="zh-CN" sz="2000">
                <a:solidFill>
                  <a:srgbClr val="006600"/>
                </a:solidFill>
                <a:latin typeface="微软雅黑" panose="020B0503020204020204" pitchFamily="34" charset="-122"/>
                <a:ea typeface="微软雅黑" panose="020B0503020204020204" pitchFamily="34" charset="-122"/>
              </a:rPr>
              <a:t>cc</a:t>
            </a:r>
            <a:r>
              <a:rPr lang="zh-CN" altLang="en-US" sz="2000">
                <a:solidFill>
                  <a:srgbClr val="006600"/>
                </a:solidFill>
                <a:latin typeface="微软雅黑" panose="020B0503020204020204" pitchFamily="34" charset="-122"/>
                <a:ea typeface="微软雅黑" panose="020B0503020204020204" pitchFamily="34" charset="-122"/>
              </a:rPr>
              <a:t>保存到</a:t>
            </a:r>
            <a:r>
              <a:rPr lang="en-US" altLang="zh-CN" sz="2000">
                <a:solidFill>
                  <a:srgbClr val="006600"/>
                </a:solidFill>
                <a:latin typeface="微软雅黑" panose="020B0503020204020204" pitchFamily="34" charset="-122"/>
                <a:ea typeface="微软雅黑" panose="020B0503020204020204" pitchFamily="34" charset="-122"/>
              </a:rPr>
              <a:t>DST</a:t>
            </a:r>
            <a:r>
              <a:rPr lang="zh-CN" altLang="en-US" sz="2000">
                <a:solidFill>
                  <a:srgbClr val="006600"/>
                </a:solidFill>
                <a:latin typeface="微软雅黑" panose="020B0503020204020204" pitchFamily="34" charset="-122"/>
                <a:ea typeface="微软雅黑" panose="020B0503020204020204" pitchFamily="34" charset="-122"/>
              </a:rPr>
              <a:t>（通常是一个</a:t>
            </a:r>
            <a:r>
              <a:rPr lang="en-US" altLang="zh-CN" sz="2000">
                <a:solidFill>
                  <a:srgbClr val="006600"/>
                </a:solidFill>
                <a:latin typeface="微软雅黑" panose="020B0503020204020204" pitchFamily="34" charset="-122"/>
                <a:ea typeface="微软雅黑" panose="020B0503020204020204" pitchFamily="34" charset="-122"/>
              </a:rPr>
              <a:t>8</a:t>
            </a:r>
            <a:r>
              <a:rPr lang="zh-CN" altLang="en-US" sz="2000">
                <a:solidFill>
                  <a:srgbClr val="006600"/>
                </a:solidFill>
                <a:latin typeface="微软雅黑" panose="020B0503020204020204" pitchFamily="34" charset="-122"/>
                <a:ea typeface="微软雅黑" panose="020B0503020204020204" pitchFamily="34" charset="-122"/>
              </a:rPr>
              <a:t>位寄存器 ）</a:t>
            </a:r>
          </a:p>
        </p:txBody>
      </p:sp>
      <p:sp>
        <p:nvSpPr>
          <p:cNvPr id="739334" name="Text Box 6">
            <a:extLst>
              <a:ext uri="{FF2B5EF4-FFF2-40B4-BE49-F238E27FC236}">
                <a16:creationId xmlns:a16="http://schemas.microsoft.com/office/drawing/2014/main" id="{A32A2176-A3CD-4476-9CE2-03960D982050}"/>
              </a:ext>
            </a:extLst>
          </p:cNvPr>
          <p:cNvSpPr txBox="1">
            <a:spLocks noChangeArrowheads="1"/>
          </p:cNvSpPr>
          <p:nvPr/>
        </p:nvSpPr>
        <p:spPr bwMode="auto">
          <a:xfrm>
            <a:off x="4076700" y="5408613"/>
            <a:ext cx="396081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FF3300"/>
                </a:solidFill>
                <a:latin typeface="微软雅黑" panose="020B0503020204020204" pitchFamily="34" charset="-122"/>
                <a:ea typeface="微软雅黑" panose="020B0503020204020204" pitchFamily="34" charset="-122"/>
              </a:rPr>
              <a:t>猜测：各用哪种条件设置指令？</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a:extLst>
              <a:ext uri="{FF2B5EF4-FFF2-40B4-BE49-F238E27FC236}">
                <a16:creationId xmlns:a16="http://schemas.microsoft.com/office/drawing/2014/main" id="{FDB63210-D417-45DA-BA14-A5BFD5E50B45}"/>
              </a:ext>
            </a:extLst>
          </p:cNvPr>
          <p:cNvSpPr>
            <a:spLocks noGrp="1" noChangeArrowheads="1"/>
          </p:cNvSpPr>
          <p:nvPr>
            <p:ph type="title"/>
          </p:nvPr>
        </p:nvSpPr>
        <p:spPr/>
        <p:txBody>
          <a:bodyPr/>
          <a:lstStyle/>
          <a:p>
            <a:endParaRPr lang="zh-CN" altLang="en-US"/>
          </a:p>
        </p:txBody>
      </p:sp>
      <p:sp>
        <p:nvSpPr>
          <p:cNvPr id="740355" name="Rectangle 3">
            <a:extLst>
              <a:ext uri="{FF2B5EF4-FFF2-40B4-BE49-F238E27FC236}">
                <a16:creationId xmlns:a16="http://schemas.microsoft.com/office/drawing/2014/main" id="{3F765EDE-54B1-4E56-BF24-4C11E70EAC77}"/>
              </a:ext>
            </a:extLst>
          </p:cNvPr>
          <p:cNvSpPr>
            <a:spLocks noGrp="1" noChangeArrowheads="1"/>
          </p:cNvSpPr>
          <p:nvPr>
            <p:ph type="body" idx="1"/>
          </p:nvPr>
        </p:nvSpPr>
        <p:spPr/>
        <p:txBody>
          <a:bodyPr/>
          <a:lstStyle/>
          <a:p>
            <a:endParaRPr lang="zh-CN" altLang="en-US"/>
          </a:p>
        </p:txBody>
      </p:sp>
      <p:pic>
        <p:nvPicPr>
          <p:cNvPr id="740356" name="Picture 4">
            <a:extLst>
              <a:ext uri="{FF2B5EF4-FFF2-40B4-BE49-F238E27FC236}">
                <a16:creationId xmlns:a16="http://schemas.microsoft.com/office/drawing/2014/main" id="{1B8D4284-9E22-4212-9620-436A2E39DA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9400"/>
            <a:ext cx="8847138" cy="6389688"/>
          </a:xfrm>
          <a:prstGeom prst="rect">
            <a:avLst/>
          </a:prstGeom>
          <a:noFill/>
          <a:extLst>
            <a:ext uri="{909E8E84-426E-40DD-AFC4-6F175D3DCCD1}">
              <a14:hiddenFill xmlns:a14="http://schemas.microsoft.com/office/drawing/2010/main">
                <a:solidFill>
                  <a:srgbClr val="FFFFFF"/>
                </a:solidFill>
              </a14:hiddenFill>
            </a:ext>
          </a:extLst>
        </p:spPr>
      </p:pic>
      <p:grpSp>
        <p:nvGrpSpPr>
          <p:cNvPr id="740357" name="Group 5">
            <a:extLst>
              <a:ext uri="{FF2B5EF4-FFF2-40B4-BE49-F238E27FC236}">
                <a16:creationId xmlns:a16="http://schemas.microsoft.com/office/drawing/2014/main" id="{C7828A9C-0E39-46EE-9F40-C76380D7D97E}"/>
              </a:ext>
            </a:extLst>
          </p:cNvPr>
          <p:cNvGrpSpPr>
            <a:grpSpLocks/>
          </p:cNvGrpSpPr>
          <p:nvPr/>
        </p:nvGrpSpPr>
        <p:grpSpPr bwMode="auto">
          <a:xfrm>
            <a:off x="3402013" y="1989138"/>
            <a:ext cx="1755775" cy="366712"/>
            <a:chOff x="2143" y="1253"/>
            <a:chExt cx="1106" cy="231"/>
          </a:xfrm>
        </p:grpSpPr>
        <p:sp>
          <p:nvSpPr>
            <p:cNvPr id="740358" name="Text Box 6">
              <a:extLst>
                <a:ext uri="{FF2B5EF4-FFF2-40B4-BE49-F238E27FC236}">
                  <a16:creationId xmlns:a16="http://schemas.microsoft.com/office/drawing/2014/main" id="{584A63BC-5CFB-4A12-A456-5416E5048672}"/>
                </a:ext>
              </a:extLst>
            </p:cNvPr>
            <p:cNvSpPr txBox="1">
              <a:spLocks noChangeArrowheads="1"/>
            </p:cNvSpPr>
            <p:nvPr/>
          </p:nvSpPr>
          <p:spPr bwMode="auto">
            <a:xfrm>
              <a:off x="2143" y="1253"/>
              <a:ext cx="879" cy="23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0033CC"/>
                  </a:solidFill>
                  <a:latin typeface="微软雅黑" panose="020B0503020204020204" pitchFamily="34" charset="-122"/>
                  <a:ea typeface="微软雅黑" panose="020B0503020204020204" pitchFamily="34" charset="-122"/>
                </a:rPr>
                <a:t>char c=-1;</a:t>
              </a:r>
            </a:p>
          </p:txBody>
        </p:sp>
        <p:sp>
          <p:nvSpPr>
            <p:cNvPr id="740359" name="Line 7">
              <a:extLst>
                <a:ext uri="{FF2B5EF4-FFF2-40B4-BE49-F238E27FC236}">
                  <a16:creationId xmlns:a16="http://schemas.microsoft.com/office/drawing/2014/main" id="{AB084263-6711-451F-8057-C31667D9E537}"/>
                </a:ext>
              </a:extLst>
            </p:cNvPr>
            <p:cNvSpPr>
              <a:spLocks noChangeShapeType="1"/>
            </p:cNvSpPr>
            <p:nvPr/>
          </p:nvSpPr>
          <p:spPr bwMode="auto">
            <a:xfrm>
              <a:off x="2993" y="1342"/>
              <a:ext cx="256"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740360" name="Group 8">
            <a:extLst>
              <a:ext uri="{FF2B5EF4-FFF2-40B4-BE49-F238E27FC236}">
                <a16:creationId xmlns:a16="http://schemas.microsoft.com/office/drawing/2014/main" id="{1BB49853-7261-4EAF-B0BB-BF4412AACFE2}"/>
              </a:ext>
            </a:extLst>
          </p:cNvPr>
          <p:cNvGrpSpPr>
            <a:grpSpLocks/>
          </p:cNvGrpSpPr>
          <p:nvPr/>
        </p:nvGrpSpPr>
        <p:grpSpPr bwMode="auto">
          <a:xfrm>
            <a:off x="3267075" y="2214563"/>
            <a:ext cx="4905375" cy="628650"/>
            <a:chOff x="2058" y="1395"/>
            <a:chExt cx="3090" cy="396"/>
          </a:xfrm>
        </p:grpSpPr>
        <p:sp>
          <p:nvSpPr>
            <p:cNvPr id="740361" name="Text Box 9">
              <a:extLst>
                <a:ext uri="{FF2B5EF4-FFF2-40B4-BE49-F238E27FC236}">
                  <a16:creationId xmlns:a16="http://schemas.microsoft.com/office/drawing/2014/main" id="{7F72C438-E9F5-4292-A10F-E4CAB13E1546}"/>
                </a:ext>
              </a:extLst>
            </p:cNvPr>
            <p:cNvSpPr txBox="1">
              <a:spLocks noChangeArrowheads="1"/>
            </p:cNvSpPr>
            <p:nvPr/>
          </p:nvSpPr>
          <p:spPr bwMode="auto">
            <a:xfrm>
              <a:off x="2058" y="1480"/>
              <a:ext cx="992" cy="17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d=(a&gt;c)?1:0</a:t>
              </a:r>
            </a:p>
          </p:txBody>
        </p:sp>
        <p:sp>
          <p:nvSpPr>
            <p:cNvPr id="740362" name="Rectangle 10">
              <a:extLst>
                <a:ext uri="{FF2B5EF4-FFF2-40B4-BE49-F238E27FC236}">
                  <a16:creationId xmlns:a16="http://schemas.microsoft.com/office/drawing/2014/main" id="{B967A1D6-CF95-42C7-9941-C69EA7C1F71A}"/>
                </a:ext>
              </a:extLst>
            </p:cNvPr>
            <p:cNvSpPr>
              <a:spLocks noChangeArrowheads="1"/>
            </p:cNvSpPr>
            <p:nvPr/>
          </p:nvSpPr>
          <p:spPr bwMode="auto">
            <a:xfrm>
              <a:off x="3249" y="1395"/>
              <a:ext cx="1899" cy="396"/>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40363" name="Line 11">
              <a:extLst>
                <a:ext uri="{FF2B5EF4-FFF2-40B4-BE49-F238E27FC236}">
                  <a16:creationId xmlns:a16="http://schemas.microsoft.com/office/drawing/2014/main" id="{E7A0A766-1EF5-42AB-8DCB-E68F967EAF30}"/>
                </a:ext>
              </a:extLst>
            </p:cNvPr>
            <p:cNvSpPr>
              <a:spLocks noChangeShapeType="1"/>
            </p:cNvSpPr>
            <p:nvPr/>
          </p:nvSpPr>
          <p:spPr bwMode="auto">
            <a:xfrm>
              <a:off x="3022" y="1565"/>
              <a:ext cx="227"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740364" name="Group 12">
            <a:extLst>
              <a:ext uri="{FF2B5EF4-FFF2-40B4-BE49-F238E27FC236}">
                <a16:creationId xmlns:a16="http://schemas.microsoft.com/office/drawing/2014/main" id="{3723A848-7EB7-4468-B96B-A01E44B5EF1C}"/>
              </a:ext>
            </a:extLst>
          </p:cNvPr>
          <p:cNvGrpSpPr>
            <a:grpSpLocks/>
          </p:cNvGrpSpPr>
          <p:nvPr/>
        </p:nvGrpSpPr>
        <p:grpSpPr bwMode="auto">
          <a:xfrm>
            <a:off x="2276475" y="1673225"/>
            <a:ext cx="2881313" cy="366713"/>
            <a:chOff x="1434" y="1054"/>
            <a:chExt cx="1815" cy="231"/>
          </a:xfrm>
        </p:grpSpPr>
        <p:sp>
          <p:nvSpPr>
            <p:cNvPr id="740365" name="Text Box 13">
              <a:extLst>
                <a:ext uri="{FF2B5EF4-FFF2-40B4-BE49-F238E27FC236}">
                  <a16:creationId xmlns:a16="http://schemas.microsoft.com/office/drawing/2014/main" id="{C551D280-1A32-4DCC-ABDF-95F4BF4B53C5}"/>
                </a:ext>
              </a:extLst>
            </p:cNvPr>
            <p:cNvSpPr txBox="1">
              <a:spLocks noChangeArrowheads="1"/>
            </p:cNvSpPr>
            <p:nvPr/>
          </p:nvSpPr>
          <p:spPr bwMode="auto">
            <a:xfrm>
              <a:off x="1434" y="1054"/>
              <a:ext cx="1814" cy="23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0033CC"/>
                  </a:solidFill>
                  <a:latin typeface="微软雅黑" panose="020B0503020204020204" pitchFamily="34" charset="-122"/>
                  <a:ea typeface="微软雅黑" panose="020B0503020204020204" pitchFamily="34" charset="-122"/>
                </a:rPr>
                <a:t>unsigned short b=1;</a:t>
              </a:r>
            </a:p>
          </p:txBody>
        </p:sp>
        <p:sp>
          <p:nvSpPr>
            <p:cNvPr id="740366" name="Line 14">
              <a:extLst>
                <a:ext uri="{FF2B5EF4-FFF2-40B4-BE49-F238E27FC236}">
                  <a16:creationId xmlns:a16="http://schemas.microsoft.com/office/drawing/2014/main" id="{E48F2972-EA52-4150-B260-842D529B7D73}"/>
                </a:ext>
              </a:extLst>
            </p:cNvPr>
            <p:cNvSpPr>
              <a:spLocks noChangeShapeType="1"/>
            </p:cNvSpPr>
            <p:nvPr/>
          </p:nvSpPr>
          <p:spPr bwMode="auto">
            <a:xfrm>
              <a:off x="2993" y="1196"/>
              <a:ext cx="256"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740367" name="Group 15">
            <a:extLst>
              <a:ext uri="{FF2B5EF4-FFF2-40B4-BE49-F238E27FC236}">
                <a16:creationId xmlns:a16="http://schemas.microsoft.com/office/drawing/2014/main" id="{686729D8-CE8E-4B94-A8ED-08D17B9EB755}"/>
              </a:ext>
            </a:extLst>
          </p:cNvPr>
          <p:cNvGrpSpPr>
            <a:grpSpLocks/>
          </p:cNvGrpSpPr>
          <p:nvPr/>
        </p:nvGrpSpPr>
        <p:grpSpPr bwMode="auto">
          <a:xfrm>
            <a:off x="2546350" y="1268413"/>
            <a:ext cx="2611438" cy="366712"/>
            <a:chOff x="1604" y="799"/>
            <a:chExt cx="1645" cy="231"/>
          </a:xfrm>
        </p:grpSpPr>
        <p:sp>
          <p:nvSpPr>
            <p:cNvPr id="740368" name="Text Box 16">
              <a:extLst>
                <a:ext uri="{FF2B5EF4-FFF2-40B4-BE49-F238E27FC236}">
                  <a16:creationId xmlns:a16="http://schemas.microsoft.com/office/drawing/2014/main" id="{9E35E407-C479-4961-BB28-C0ACDDCD55E2}"/>
                </a:ext>
              </a:extLst>
            </p:cNvPr>
            <p:cNvSpPr txBox="1">
              <a:spLocks noChangeArrowheads="1"/>
            </p:cNvSpPr>
            <p:nvPr/>
          </p:nvSpPr>
          <p:spPr bwMode="auto">
            <a:xfrm>
              <a:off x="1604" y="799"/>
              <a:ext cx="1474" cy="23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0033CC"/>
                  </a:solidFill>
                  <a:latin typeface="微软雅黑" panose="020B0503020204020204" pitchFamily="34" charset="-122"/>
                  <a:ea typeface="微软雅黑" panose="020B0503020204020204" pitchFamily="34" charset="-122"/>
                </a:rPr>
                <a:t>unsigned int a=1;</a:t>
              </a:r>
            </a:p>
          </p:txBody>
        </p:sp>
        <p:sp>
          <p:nvSpPr>
            <p:cNvPr id="740369" name="Line 17">
              <a:extLst>
                <a:ext uri="{FF2B5EF4-FFF2-40B4-BE49-F238E27FC236}">
                  <a16:creationId xmlns:a16="http://schemas.microsoft.com/office/drawing/2014/main" id="{B3B1A715-F443-4106-BA3C-6999969986A1}"/>
                </a:ext>
              </a:extLst>
            </p:cNvPr>
            <p:cNvSpPr>
              <a:spLocks noChangeShapeType="1"/>
            </p:cNvSpPr>
            <p:nvPr/>
          </p:nvSpPr>
          <p:spPr bwMode="auto">
            <a:xfrm>
              <a:off x="2993" y="913"/>
              <a:ext cx="256"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740370" name="Group 18">
            <a:extLst>
              <a:ext uri="{FF2B5EF4-FFF2-40B4-BE49-F238E27FC236}">
                <a16:creationId xmlns:a16="http://schemas.microsoft.com/office/drawing/2014/main" id="{0B566ABD-48E5-4234-A4A4-25BB25267B43}"/>
              </a:ext>
            </a:extLst>
          </p:cNvPr>
          <p:cNvGrpSpPr>
            <a:grpSpLocks/>
          </p:cNvGrpSpPr>
          <p:nvPr/>
        </p:nvGrpSpPr>
        <p:grpSpPr bwMode="auto">
          <a:xfrm>
            <a:off x="3132138" y="4103688"/>
            <a:ext cx="4995862" cy="900112"/>
            <a:chOff x="1944" y="2585"/>
            <a:chExt cx="3204" cy="539"/>
          </a:xfrm>
        </p:grpSpPr>
        <p:sp>
          <p:nvSpPr>
            <p:cNvPr id="740371" name="Text Box 19">
              <a:extLst>
                <a:ext uri="{FF2B5EF4-FFF2-40B4-BE49-F238E27FC236}">
                  <a16:creationId xmlns:a16="http://schemas.microsoft.com/office/drawing/2014/main" id="{4988EFF7-9A1A-4898-A863-D37326769736}"/>
                </a:ext>
              </a:extLst>
            </p:cNvPr>
            <p:cNvSpPr txBox="1">
              <a:spLocks noChangeArrowheads="1"/>
            </p:cNvSpPr>
            <p:nvPr/>
          </p:nvSpPr>
          <p:spPr bwMode="auto">
            <a:xfrm>
              <a:off x="1944" y="2755"/>
              <a:ext cx="1049" cy="16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d=(b&gt;c)?1:0</a:t>
              </a:r>
            </a:p>
          </p:txBody>
        </p:sp>
        <p:sp>
          <p:nvSpPr>
            <p:cNvPr id="740372" name="Rectangle 20">
              <a:extLst>
                <a:ext uri="{FF2B5EF4-FFF2-40B4-BE49-F238E27FC236}">
                  <a16:creationId xmlns:a16="http://schemas.microsoft.com/office/drawing/2014/main" id="{6C0CC597-FE67-4125-86B8-A1C090BAB105}"/>
                </a:ext>
              </a:extLst>
            </p:cNvPr>
            <p:cNvSpPr>
              <a:spLocks noChangeArrowheads="1"/>
            </p:cNvSpPr>
            <p:nvPr/>
          </p:nvSpPr>
          <p:spPr bwMode="auto">
            <a:xfrm>
              <a:off x="3220" y="2585"/>
              <a:ext cx="1928" cy="539"/>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40373" name="Line 21">
              <a:extLst>
                <a:ext uri="{FF2B5EF4-FFF2-40B4-BE49-F238E27FC236}">
                  <a16:creationId xmlns:a16="http://schemas.microsoft.com/office/drawing/2014/main" id="{DA0FD790-903E-48F9-9E52-113E2FEE2BAA}"/>
                </a:ext>
              </a:extLst>
            </p:cNvPr>
            <p:cNvSpPr>
              <a:spLocks noChangeShapeType="1"/>
            </p:cNvSpPr>
            <p:nvPr/>
          </p:nvSpPr>
          <p:spPr bwMode="auto">
            <a:xfrm>
              <a:off x="2908" y="2840"/>
              <a:ext cx="312"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740374" name="Text Box 22">
            <a:extLst>
              <a:ext uri="{FF2B5EF4-FFF2-40B4-BE49-F238E27FC236}">
                <a16:creationId xmlns:a16="http://schemas.microsoft.com/office/drawing/2014/main" id="{34FE7528-1055-467F-9C45-FE333F97AA2F}"/>
              </a:ext>
            </a:extLst>
          </p:cNvPr>
          <p:cNvSpPr txBox="1">
            <a:spLocks noChangeArrowheads="1"/>
          </p:cNvSpPr>
          <p:nvPr/>
        </p:nvSpPr>
        <p:spPr bwMode="auto">
          <a:xfrm>
            <a:off x="8216900" y="2349500"/>
            <a:ext cx="76517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solidFill>
                  <a:srgbClr val="FF3300"/>
                </a:solidFill>
                <a:latin typeface="微软雅黑" panose="020B0503020204020204" pitchFamily="34" charset="-122"/>
                <a:ea typeface="微软雅黑" panose="020B0503020204020204" pitchFamily="34" charset="-122"/>
              </a:rPr>
              <a:t>无符号</a:t>
            </a:r>
          </a:p>
        </p:txBody>
      </p:sp>
      <p:sp>
        <p:nvSpPr>
          <p:cNvPr id="740375" name="Text Box 23">
            <a:extLst>
              <a:ext uri="{FF2B5EF4-FFF2-40B4-BE49-F238E27FC236}">
                <a16:creationId xmlns:a16="http://schemas.microsoft.com/office/drawing/2014/main" id="{DE422B4F-AB0E-4BEA-86BF-872436610A2F}"/>
              </a:ext>
            </a:extLst>
          </p:cNvPr>
          <p:cNvSpPr txBox="1">
            <a:spLocks noChangeArrowheads="1"/>
          </p:cNvSpPr>
          <p:nvPr/>
        </p:nvSpPr>
        <p:spPr bwMode="auto">
          <a:xfrm>
            <a:off x="8172450" y="4373563"/>
            <a:ext cx="76517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solidFill>
                  <a:srgbClr val="FF3300"/>
                </a:solidFill>
                <a:latin typeface="微软雅黑" panose="020B0503020204020204" pitchFamily="34" charset="-122"/>
                <a:ea typeface="微软雅黑" panose="020B0503020204020204" pitchFamily="34" charset="-122"/>
              </a:rPr>
              <a:t>带符号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40367"/>
                                        </p:tgtEl>
                                        <p:attrNameLst>
                                          <p:attrName>style.visibility</p:attrName>
                                        </p:attrNameLst>
                                      </p:cBhvr>
                                      <p:to>
                                        <p:strVal val="visible"/>
                                      </p:to>
                                    </p:set>
                                    <p:animEffect transition="in" filter="blinds(horizontal)">
                                      <p:cBhvr>
                                        <p:cTn id="7" dur="500"/>
                                        <p:tgtEl>
                                          <p:spTgt spid="7403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40364"/>
                                        </p:tgtEl>
                                        <p:attrNameLst>
                                          <p:attrName>style.visibility</p:attrName>
                                        </p:attrNameLst>
                                      </p:cBhvr>
                                      <p:to>
                                        <p:strVal val="visible"/>
                                      </p:to>
                                    </p:set>
                                    <p:animEffect transition="in" filter="blinds(horizontal)">
                                      <p:cBhvr>
                                        <p:cTn id="12" dur="500"/>
                                        <p:tgtEl>
                                          <p:spTgt spid="7403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40357"/>
                                        </p:tgtEl>
                                        <p:attrNameLst>
                                          <p:attrName>style.visibility</p:attrName>
                                        </p:attrNameLst>
                                      </p:cBhvr>
                                      <p:to>
                                        <p:strVal val="visible"/>
                                      </p:to>
                                    </p:set>
                                    <p:animEffect transition="in" filter="blinds(horizontal)">
                                      <p:cBhvr>
                                        <p:cTn id="17" dur="500"/>
                                        <p:tgtEl>
                                          <p:spTgt spid="7403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40360"/>
                                        </p:tgtEl>
                                        <p:attrNameLst>
                                          <p:attrName>style.visibility</p:attrName>
                                        </p:attrNameLst>
                                      </p:cBhvr>
                                      <p:to>
                                        <p:strVal val="visible"/>
                                      </p:to>
                                    </p:set>
                                    <p:animEffect transition="in" filter="blinds(horizontal)">
                                      <p:cBhvr>
                                        <p:cTn id="22" dur="500"/>
                                        <p:tgtEl>
                                          <p:spTgt spid="7403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40374"/>
                                        </p:tgtEl>
                                        <p:attrNameLst>
                                          <p:attrName>style.visibility</p:attrName>
                                        </p:attrNameLst>
                                      </p:cBhvr>
                                      <p:to>
                                        <p:strVal val="visible"/>
                                      </p:to>
                                    </p:set>
                                    <p:animEffect transition="in" filter="blinds(horizontal)">
                                      <p:cBhvr>
                                        <p:cTn id="27" dur="500"/>
                                        <p:tgtEl>
                                          <p:spTgt spid="74037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40370"/>
                                        </p:tgtEl>
                                        <p:attrNameLst>
                                          <p:attrName>style.visibility</p:attrName>
                                        </p:attrNameLst>
                                      </p:cBhvr>
                                      <p:to>
                                        <p:strVal val="visible"/>
                                      </p:to>
                                    </p:set>
                                    <p:animEffect transition="in" filter="blinds(horizontal)">
                                      <p:cBhvr>
                                        <p:cTn id="32" dur="500"/>
                                        <p:tgtEl>
                                          <p:spTgt spid="74037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40375"/>
                                        </p:tgtEl>
                                        <p:attrNameLst>
                                          <p:attrName>style.visibility</p:attrName>
                                        </p:attrNameLst>
                                      </p:cBhvr>
                                      <p:to>
                                        <p:strVal val="visible"/>
                                      </p:to>
                                    </p:set>
                                    <p:animEffect transition="in" filter="blinds(horizontal)">
                                      <p:cBhvr>
                                        <p:cTn id="37" dur="500"/>
                                        <p:tgtEl>
                                          <p:spTgt spid="740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74" grpId="0"/>
      <p:bldP spid="74037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a:extLst>
              <a:ext uri="{FF2B5EF4-FFF2-40B4-BE49-F238E27FC236}">
                <a16:creationId xmlns:a16="http://schemas.microsoft.com/office/drawing/2014/main" id="{029F3AA4-2C78-4789-B9D6-FD993437797C}"/>
              </a:ext>
            </a:extLst>
          </p:cNvPr>
          <p:cNvSpPr>
            <a:spLocks noGrp="1" noChangeArrowheads="1"/>
          </p:cNvSpPr>
          <p:nvPr>
            <p:ph type="title"/>
          </p:nvPr>
        </p:nvSpPr>
        <p:spPr>
          <a:xfrm>
            <a:off x="212725" y="98425"/>
            <a:ext cx="8229600" cy="528638"/>
          </a:xfrm>
        </p:spPr>
        <p:txBody>
          <a:bodyPr/>
          <a:lstStyle/>
          <a:p>
            <a:r>
              <a:rPr lang="zh-CN" altLang="en-US" sz="3600">
                <a:ea typeface="宋体" panose="02010600030101010101" pitchFamily="2" charset="-122"/>
              </a:rPr>
              <a:t>例子：程序的机器级表示与执行</a:t>
            </a:r>
          </a:p>
        </p:txBody>
      </p:sp>
      <p:sp>
        <p:nvSpPr>
          <p:cNvPr id="634883" name="Rectangle 3">
            <a:extLst>
              <a:ext uri="{FF2B5EF4-FFF2-40B4-BE49-F238E27FC236}">
                <a16:creationId xmlns:a16="http://schemas.microsoft.com/office/drawing/2014/main" id="{ABCAD73A-5146-44CE-8D07-7E2165E2B8CD}"/>
              </a:ext>
            </a:extLst>
          </p:cNvPr>
          <p:cNvSpPr>
            <a:spLocks noGrp="1" noChangeArrowheads="1"/>
          </p:cNvSpPr>
          <p:nvPr>
            <p:ph type="body" idx="1"/>
          </p:nvPr>
        </p:nvSpPr>
        <p:spPr>
          <a:xfrm>
            <a:off x="165100" y="773113"/>
            <a:ext cx="4535488" cy="2730500"/>
          </a:xfrm>
        </p:spPr>
        <p:txBody>
          <a:bodyPr/>
          <a:lstStyle/>
          <a:p>
            <a:pPr>
              <a:spcBef>
                <a:spcPct val="0"/>
              </a:spcBef>
              <a:buFontTx/>
              <a:buNone/>
            </a:pPr>
            <a:r>
              <a:rPr lang="en-US" altLang="zh-CN" sz="2200"/>
              <a:t>int sum(int a[ ], </a:t>
            </a:r>
            <a:r>
              <a:rPr lang="en-US" altLang="zh-CN" sz="2200">
                <a:solidFill>
                  <a:srgbClr val="FF3300"/>
                </a:solidFill>
              </a:rPr>
              <a:t>unsigned</a:t>
            </a:r>
            <a:r>
              <a:rPr lang="en-US" altLang="zh-CN" sz="2200"/>
              <a:t> len)</a:t>
            </a:r>
          </a:p>
          <a:p>
            <a:pPr>
              <a:spcBef>
                <a:spcPct val="0"/>
              </a:spcBef>
              <a:buFontTx/>
              <a:buNone/>
            </a:pPr>
            <a:r>
              <a:rPr lang="en-US" altLang="zh-CN" sz="2200"/>
              <a:t>{</a:t>
            </a:r>
          </a:p>
          <a:p>
            <a:pPr>
              <a:spcBef>
                <a:spcPct val="0"/>
              </a:spcBef>
              <a:buFontTx/>
              <a:buNone/>
            </a:pPr>
            <a:r>
              <a:rPr lang="en-US" altLang="zh-CN" sz="2200"/>
              <a:t>   int  i</a:t>
            </a:r>
            <a:r>
              <a:rPr lang="zh-CN" altLang="en-US" sz="2200"/>
              <a:t>，</a:t>
            </a:r>
            <a:r>
              <a:rPr lang="en-US" altLang="zh-CN" sz="2200"/>
              <a:t>sum = 0;</a:t>
            </a:r>
          </a:p>
          <a:p>
            <a:pPr>
              <a:spcBef>
                <a:spcPct val="0"/>
              </a:spcBef>
              <a:buFontTx/>
              <a:buNone/>
            </a:pPr>
            <a:r>
              <a:rPr lang="en-US" altLang="zh-CN" sz="2200"/>
              <a:t>   for (i = 0; </a:t>
            </a:r>
            <a:r>
              <a:rPr lang="en-US" altLang="zh-CN" sz="2200">
                <a:solidFill>
                  <a:srgbClr val="FF3300"/>
                </a:solidFill>
              </a:rPr>
              <a:t>i &lt;= len–1</a:t>
            </a:r>
            <a:r>
              <a:rPr lang="en-US" altLang="zh-CN" sz="2200"/>
              <a:t>; i++)</a:t>
            </a:r>
          </a:p>
          <a:p>
            <a:pPr>
              <a:spcBef>
                <a:spcPct val="0"/>
              </a:spcBef>
              <a:buFontTx/>
              <a:buNone/>
            </a:pPr>
            <a:r>
              <a:rPr lang="en-US" altLang="zh-CN" sz="2200"/>
              <a:t>	    sum += a[i];</a:t>
            </a:r>
          </a:p>
          <a:p>
            <a:pPr>
              <a:spcBef>
                <a:spcPct val="0"/>
              </a:spcBef>
              <a:buFontTx/>
              <a:buNone/>
            </a:pPr>
            <a:r>
              <a:rPr lang="en-US" altLang="zh-CN" sz="2200"/>
              <a:t>   return sum;</a:t>
            </a:r>
          </a:p>
          <a:p>
            <a:pPr>
              <a:spcBef>
                <a:spcPct val="0"/>
              </a:spcBef>
              <a:buFontTx/>
              <a:buNone/>
            </a:pPr>
            <a:r>
              <a:rPr lang="en-US" altLang="zh-CN" sz="2200"/>
              <a:t>}</a:t>
            </a:r>
            <a:endParaRPr lang="zh-CN" altLang="en-US" sz="2200"/>
          </a:p>
        </p:txBody>
      </p:sp>
      <p:sp>
        <p:nvSpPr>
          <p:cNvPr id="634884" name="Rectangle 4">
            <a:extLst>
              <a:ext uri="{FF2B5EF4-FFF2-40B4-BE49-F238E27FC236}">
                <a16:creationId xmlns:a16="http://schemas.microsoft.com/office/drawing/2014/main" id="{1E90941D-3E99-4F82-B5E7-53C111B5E4D6}"/>
              </a:ext>
            </a:extLst>
          </p:cNvPr>
          <p:cNvSpPr>
            <a:spLocks noChangeArrowheads="1"/>
          </p:cNvSpPr>
          <p:nvPr/>
        </p:nvSpPr>
        <p:spPr bwMode="auto">
          <a:xfrm>
            <a:off x="234950" y="3668713"/>
            <a:ext cx="4467225"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15000"/>
              </a:spcBef>
            </a:pPr>
            <a:r>
              <a:rPr lang="zh-CN" altLang="en-US" sz="2200"/>
              <a:t>当参数</a:t>
            </a:r>
            <a:r>
              <a:rPr lang="en-US" altLang="zh-CN" sz="2200"/>
              <a:t>len</a:t>
            </a:r>
            <a:r>
              <a:rPr lang="zh-CN" altLang="en-US" sz="2200"/>
              <a:t>为</a:t>
            </a:r>
            <a:r>
              <a:rPr lang="en-US" altLang="zh-CN" sz="2200"/>
              <a:t>0</a:t>
            </a:r>
            <a:r>
              <a:rPr lang="zh-CN" altLang="en-US" sz="2200"/>
              <a:t>时，返回值应该是</a:t>
            </a:r>
            <a:r>
              <a:rPr lang="en-US" altLang="zh-CN" sz="2200"/>
              <a:t>0</a:t>
            </a:r>
            <a:r>
              <a:rPr lang="zh-CN" altLang="en-US" sz="2200"/>
              <a:t>，但是在机器上执行时，却发生了存储器访问异常。</a:t>
            </a:r>
            <a:r>
              <a:rPr lang="zh-CN" altLang="en-US" b="0">
                <a:latin typeface="Arial" panose="020B0604020202020204" pitchFamily="34" charset="0"/>
                <a:ea typeface="宋体" panose="02010600030101010101" pitchFamily="2" charset="-122"/>
              </a:rPr>
              <a:t> </a:t>
            </a:r>
            <a:r>
              <a:rPr lang="en-US" altLang="zh-CN" sz="2400">
                <a:solidFill>
                  <a:srgbClr val="FF0000"/>
                </a:solidFill>
              </a:rPr>
              <a:t>Why?</a:t>
            </a:r>
            <a:endParaRPr lang="en-US" altLang="zh-CN" sz="2200"/>
          </a:p>
        </p:txBody>
      </p:sp>
      <p:sp>
        <p:nvSpPr>
          <p:cNvPr id="634885" name="Rectangle 5">
            <a:extLst>
              <a:ext uri="{FF2B5EF4-FFF2-40B4-BE49-F238E27FC236}">
                <a16:creationId xmlns:a16="http://schemas.microsoft.com/office/drawing/2014/main" id="{ED674FC5-0A00-4328-87B1-6B262E93807E}"/>
              </a:ext>
            </a:extLst>
          </p:cNvPr>
          <p:cNvSpPr>
            <a:spLocks noChangeArrowheads="1"/>
          </p:cNvSpPr>
          <p:nvPr/>
        </p:nvSpPr>
        <p:spPr bwMode="auto">
          <a:xfrm>
            <a:off x="4986338" y="887413"/>
            <a:ext cx="3932237" cy="345122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200">
                <a:solidFill>
                  <a:srgbClr val="008000"/>
                </a:solidFill>
              </a:rPr>
              <a:t>sum:</a:t>
            </a:r>
          </a:p>
          <a:p>
            <a:r>
              <a:rPr lang="en-US" altLang="zh-CN" sz="2200">
                <a:solidFill>
                  <a:srgbClr val="008000"/>
                </a:solidFill>
              </a:rPr>
              <a:t>     …</a:t>
            </a:r>
          </a:p>
          <a:p>
            <a:r>
              <a:rPr lang="en-US" altLang="zh-CN" sz="2200">
                <a:solidFill>
                  <a:srgbClr val="008000"/>
                </a:solidFill>
              </a:rPr>
              <a:t>.L3:</a:t>
            </a:r>
          </a:p>
          <a:p>
            <a:r>
              <a:rPr lang="en-US" altLang="zh-CN" sz="2200">
                <a:solidFill>
                  <a:srgbClr val="008000"/>
                </a:solidFill>
              </a:rPr>
              <a:t>     …</a:t>
            </a:r>
          </a:p>
          <a:p>
            <a:r>
              <a:rPr lang="en-US" altLang="zh-CN" sz="2200">
                <a:solidFill>
                  <a:srgbClr val="008000"/>
                </a:solidFill>
              </a:rPr>
              <a:t>    movl  -4(%ebp),  %eax</a:t>
            </a:r>
          </a:p>
          <a:p>
            <a:r>
              <a:rPr lang="en-US" altLang="zh-CN" sz="2200">
                <a:solidFill>
                  <a:srgbClr val="008000"/>
                </a:solidFill>
              </a:rPr>
              <a:t>    movl  12(%ebp),  %edx</a:t>
            </a:r>
          </a:p>
          <a:p>
            <a:r>
              <a:rPr lang="en-US" altLang="zh-CN" sz="2200">
                <a:solidFill>
                  <a:srgbClr val="008000"/>
                </a:solidFill>
              </a:rPr>
              <a:t>    subl    $1,  %edx</a:t>
            </a:r>
          </a:p>
          <a:p>
            <a:r>
              <a:rPr lang="en-US" altLang="zh-CN" sz="2200">
                <a:solidFill>
                  <a:srgbClr val="008000"/>
                </a:solidFill>
              </a:rPr>
              <a:t>    cmpl  %edx,  %eax</a:t>
            </a:r>
          </a:p>
          <a:p>
            <a:r>
              <a:rPr lang="en-US" altLang="zh-CN" sz="2200">
                <a:solidFill>
                  <a:srgbClr val="008000"/>
                </a:solidFill>
              </a:rPr>
              <a:t>    jbe	   .L3</a:t>
            </a:r>
          </a:p>
          <a:p>
            <a:r>
              <a:rPr lang="en-US" altLang="zh-CN" sz="2200">
                <a:solidFill>
                  <a:srgbClr val="008000"/>
                </a:solidFill>
              </a:rPr>
              <a:t>     …</a:t>
            </a:r>
          </a:p>
        </p:txBody>
      </p:sp>
      <p:sp>
        <p:nvSpPr>
          <p:cNvPr id="634886" name="Text Box 6">
            <a:extLst>
              <a:ext uri="{FF2B5EF4-FFF2-40B4-BE49-F238E27FC236}">
                <a16:creationId xmlns:a16="http://schemas.microsoft.com/office/drawing/2014/main" id="{D264CD00-3531-44CE-9D3E-8C84CCFFE45E}"/>
              </a:ext>
            </a:extLst>
          </p:cNvPr>
          <p:cNvSpPr txBox="1">
            <a:spLocks noChangeArrowheads="1"/>
          </p:cNvSpPr>
          <p:nvPr/>
        </p:nvSpPr>
        <p:spPr bwMode="auto">
          <a:xfrm>
            <a:off x="4833938" y="4606925"/>
            <a:ext cx="4078287" cy="1930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5000"/>
              </a:spcBef>
            </a:pPr>
            <a:r>
              <a:rPr lang="en-US" altLang="zh-CN" sz="2000">
                <a:solidFill>
                  <a:srgbClr val="B3110D"/>
                </a:solidFill>
              </a:rPr>
              <a:t>i </a:t>
            </a:r>
            <a:r>
              <a:rPr lang="zh-CN" altLang="en-US" sz="2000">
                <a:solidFill>
                  <a:srgbClr val="B3110D"/>
                </a:solidFill>
              </a:rPr>
              <a:t>在</a:t>
            </a:r>
            <a:r>
              <a:rPr lang="en-US" altLang="zh-CN" sz="2000">
                <a:solidFill>
                  <a:srgbClr val="B3110D"/>
                </a:solidFill>
              </a:rPr>
              <a:t>%eax</a:t>
            </a:r>
            <a:r>
              <a:rPr lang="zh-CN" altLang="en-US" sz="2000">
                <a:solidFill>
                  <a:srgbClr val="B3110D"/>
                </a:solidFill>
              </a:rPr>
              <a:t>中，</a:t>
            </a:r>
            <a:r>
              <a:rPr lang="en-US" altLang="zh-CN" sz="2000">
                <a:solidFill>
                  <a:srgbClr val="B3110D"/>
                </a:solidFill>
              </a:rPr>
              <a:t>len</a:t>
            </a:r>
            <a:r>
              <a:rPr lang="zh-CN" altLang="en-US" sz="2000">
                <a:solidFill>
                  <a:srgbClr val="B3110D"/>
                </a:solidFill>
              </a:rPr>
              <a:t>在</a:t>
            </a:r>
            <a:r>
              <a:rPr lang="en-US" altLang="zh-CN" sz="2000">
                <a:solidFill>
                  <a:srgbClr val="B3110D"/>
                </a:solidFill>
              </a:rPr>
              <a:t>%edx</a:t>
            </a:r>
            <a:r>
              <a:rPr lang="zh-CN" altLang="en-US" sz="2000">
                <a:solidFill>
                  <a:srgbClr val="B3110D"/>
                </a:solidFill>
              </a:rPr>
              <a:t>中</a:t>
            </a:r>
          </a:p>
          <a:p>
            <a:pPr>
              <a:spcBef>
                <a:spcPct val="25000"/>
              </a:spcBef>
            </a:pPr>
            <a:r>
              <a:rPr lang="en-US" altLang="zh-CN" sz="2000">
                <a:solidFill>
                  <a:srgbClr val="B3110D"/>
                </a:solidFill>
              </a:rPr>
              <a:t>%eax: 0000 …… 0000</a:t>
            </a:r>
          </a:p>
          <a:p>
            <a:pPr>
              <a:spcBef>
                <a:spcPct val="25000"/>
              </a:spcBef>
            </a:pPr>
            <a:r>
              <a:rPr lang="en-US" altLang="zh-CN" sz="2000">
                <a:solidFill>
                  <a:srgbClr val="B3110D"/>
                </a:solidFill>
              </a:rPr>
              <a:t>%edx: 0000 …… 0000</a:t>
            </a:r>
            <a:endParaRPr lang="zh-CN" altLang="en-US" sz="2000">
              <a:solidFill>
                <a:srgbClr val="B3110D"/>
              </a:solidFill>
            </a:endParaRPr>
          </a:p>
          <a:p>
            <a:pPr>
              <a:spcBef>
                <a:spcPct val="25000"/>
              </a:spcBef>
            </a:pPr>
            <a:r>
              <a:rPr lang="en-US" altLang="zh-CN" sz="2000"/>
              <a:t>subl </a:t>
            </a:r>
            <a:r>
              <a:rPr lang="zh-CN" altLang="en-US" sz="2000"/>
              <a:t>指令的执行结果是什么？</a:t>
            </a:r>
          </a:p>
          <a:p>
            <a:pPr>
              <a:spcBef>
                <a:spcPct val="25000"/>
              </a:spcBef>
            </a:pPr>
            <a:r>
              <a:rPr lang="en-US" altLang="zh-CN" sz="2000"/>
              <a:t>cmpl </a:t>
            </a:r>
            <a:r>
              <a:rPr lang="zh-CN" altLang="en-US" sz="2000"/>
              <a:t>指令的执行结果是什么？</a:t>
            </a:r>
          </a:p>
        </p:txBody>
      </p:sp>
      <p:sp>
        <p:nvSpPr>
          <p:cNvPr id="634887" name="Rectangle 7">
            <a:extLst>
              <a:ext uri="{FF2B5EF4-FFF2-40B4-BE49-F238E27FC236}">
                <a16:creationId xmlns:a16="http://schemas.microsoft.com/office/drawing/2014/main" id="{43184B5E-2143-4CD0-BE80-50E986816A74}"/>
              </a:ext>
            </a:extLst>
          </p:cNvPr>
          <p:cNvSpPr>
            <a:spLocks noChangeArrowheads="1"/>
          </p:cNvSpPr>
          <p:nvPr/>
        </p:nvSpPr>
        <p:spPr bwMode="auto">
          <a:xfrm>
            <a:off x="288925" y="5205413"/>
            <a:ext cx="4030663"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15000"/>
              </a:spcBef>
            </a:pPr>
            <a:r>
              <a:rPr lang="en-US" altLang="zh-CN" sz="2200">
                <a:solidFill>
                  <a:srgbClr val="FF3300"/>
                </a:solidFill>
              </a:rPr>
              <a:t>i </a:t>
            </a:r>
            <a:r>
              <a:rPr lang="zh-CN" altLang="en-US" sz="2200">
                <a:solidFill>
                  <a:srgbClr val="FF3300"/>
                </a:solidFill>
              </a:rPr>
              <a:t>和 </a:t>
            </a:r>
            <a:r>
              <a:rPr lang="en-US" altLang="zh-CN" sz="2200">
                <a:solidFill>
                  <a:srgbClr val="FF3300"/>
                </a:solidFill>
              </a:rPr>
              <a:t>len </a:t>
            </a:r>
            <a:r>
              <a:rPr lang="zh-CN" altLang="en-US" sz="2200">
                <a:solidFill>
                  <a:srgbClr val="FF3300"/>
                </a:solidFill>
              </a:rPr>
              <a:t>分别存放在哪个寄存器中？ </a:t>
            </a:r>
            <a:r>
              <a:rPr lang="en-US" altLang="zh-CN" sz="2200">
                <a:solidFill>
                  <a:srgbClr val="FF3300"/>
                </a:solidFill>
              </a:rPr>
              <a:t>%eax</a:t>
            </a:r>
            <a:r>
              <a:rPr lang="zh-CN" altLang="en-US" sz="2200">
                <a:solidFill>
                  <a:srgbClr val="FF3300"/>
                </a:solidFill>
              </a:rPr>
              <a:t>？ </a:t>
            </a:r>
            <a:r>
              <a:rPr lang="en-US" altLang="zh-CN" sz="2200">
                <a:solidFill>
                  <a:srgbClr val="FF3300"/>
                </a:solidFill>
              </a:rPr>
              <a:t>%edx</a:t>
            </a:r>
            <a:r>
              <a:rPr lang="zh-CN" altLang="en-US" sz="2200">
                <a:solidFill>
                  <a:srgbClr val="FF3300"/>
                </a:solidFill>
              </a:rPr>
              <a:t>？</a:t>
            </a:r>
          </a:p>
        </p:txBody>
      </p:sp>
      <p:sp>
        <p:nvSpPr>
          <p:cNvPr id="634888" name="Rectangle 8">
            <a:extLst>
              <a:ext uri="{FF2B5EF4-FFF2-40B4-BE49-F238E27FC236}">
                <a16:creationId xmlns:a16="http://schemas.microsoft.com/office/drawing/2014/main" id="{15A07F81-62A4-41BD-9565-FD5BBE6553DD}"/>
              </a:ext>
            </a:extLst>
          </p:cNvPr>
          <p:cNvSpPr>
            <a:spLocks noChangeArrowheads="1"/>
          </p:cNvSpPr>
          <p:nvPr/>
        </p:nvSpPr>
        <p:spPr bwMode="auto">
          <a:xfrm>
            <a:off x="5114925" y="3608388"/>
            <a:ext cx="1843088" cy="409575"/>
          </a:xfrm>
          <a:prstGeom prst="rect">
            <a:avLst/>
          </a:prstGeom>
          <a:noFill/>
          <a:ln w="28575">
            <a:solidFill>
              <a:srgbClr val="99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885"/>
                                        </p:tgtEl>
                                        <p:attrNameLst>
                                          <p:attrName>style.visibility</p:attrName>
                                        </p:attrNameLst>
                                      </p:cBhvr>
                                      <p:to>
                                        <p:strVal val="visible"/>
                                      </p:to>
                                    </p:set>
                                    <p:animEffect transition="in" filter="blinds(horizontal)">
                                      <p:cBhvr>
                                        <p:cTn id="7" dur="500"/>
                                        <p:tgtEl>
                                          <p:spTgt spid="6348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34888"/>
                                        </p:tgtEl>
                                        <p:attrNameLst>
                                          <p:attrName>style.visibility</p:attrName>
                                        </p:attrNameLst>
                                      </p:cBhvr>
                                      <p:to>
                                        <p:strVal val="visible"/>
                                      </p:to>
                                    </p:set>
                                    <p:animEffect transition="in" filter="blinds(horizontal)">
                                      <p:cBhvr>
                                        <p:cTn id="12" dur="500"/>
                                        <p:tgtEl>
                                          <p:spTgt spid="6348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4886"/>
                                        </p:tgtEl>
                                        <p:attrNameLst>
                                          <p:attrName>style.visibility</p:attrName>
                                        </p:attrNameLst>
                                      </p:cBhvr>
                                      <p:to>
                                        <p:strVal val="visible"/>
                                      </p:to>
                                    </p:set>
                                    <p:animEffect transition="in" filter="blinds(horizontal)">
                                      <p:cBhvr>
                                        <p:cTn id="17" dur="500"/>
                                        <p:tgtEl>
                                          <p:spTgt spid="6348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4887"/>
                                        </p:tgtEl>
                                        <p:attrNameLst>
                                          <p:attrName>style.visibility</p:attrName>
                                        </p:attrNameLst>
                                      </p:cBhvr>
                                      <p:to>
                                        <p:strVal val="visible"/>
                                      </p:to>
                                    </p:set>
                                    <p:animEffect transition="in" filter="blinds(horizontal)">
                                      <p:cBhvr>
                                        <p:cTn id="22" dur="500"/>
                                        <p:tgtEl>
                                          <p:spTgt spid="634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5" grpId="0" animBg="1"/>
      <p:bldP spid="634886" grpId="0" animBg="1"/>
      <p:bldP spid="63488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a:extLst>
              <a:ext uri="{FF2B5EF4-FFF2-40B4-BE49-F238E27FC236}">
                <a16:creationId xmlns:a16="http://schemas.microsoft.com/office/drawing/2014/main" id="{F47AE4C2-4D14-42B8-8788-4267AC70D69F}"/>
              </a:ext>
            </a:extLst>
          </p:cNvPr>
          <p:cNvSpPr>
            <a:spLocks noGrp="1" noChangeArrowheads="1"/>
          </p:cNvSpPr>
          <p:nvPr>
            <p:ph type="title"/>
          </p:nvPr>
        </p:nvSpPr>
        <p:spPr>
          <a:xfrm>
            <a:off x="800100" y="142875"/>
            <a:ext cx="6935788" cy="528638"/>
          </a:xfrm>
        </p:spPr>
        <p:txBody>
          <a:bodyPr/>
          <a:lstStyle/>
          <a:p>
            <a:r>
              <a:rPr lang="en-US" altLang="zh-CN" sz="3600">
                <a:ea typeface="宋体" panose="02010600030101010101" pitchFamily="2" charset="-122"/>
              </a:rPr>
              <a:t>subl $1, %edx</a:t>
            </a:r>
            <a:r>
              <a:rPr lang="zh-CN" altLang="en-US" sz="3600">
                <a:ea typeface="宋体" panose="02010600030101010101" pitchFamily="2" charset="-122"/>
              </a:rPr>
              <a:t>指令的执行结果</a:t>
            </a:r>
          </a:p>
        </p:txBody>
      </p:sp>
      <p:sp>
        <p:nvSpPr>
          <p:cNvPr id="635907" name="Rectangle 3">
            <a:extLst>
              <a:ext uri="{FF2B5EF4-FFF2-40B4-BE49-F238E27FC236}">
                <a16:creationId xmlns:a16="http://schemas.microsoft.com/office/drawing/2014/main" id="{A5FB20E4-927A-485C-9B31-0EC65F89C53A}"/>
              </a:ext>
            </a:extLst>
          </p:cNvPr>
          <p:cNvSpPr>
            <a:spLocks noGrp="1" noChangeArrowheads="1"/>
          </p:cNvSpPr>
          <p:nvPr>
            <p:ph type="body" idx="1"/>
          </p:nvPr>
        </p:nvSpPr>
        <p:spPr>
          <a:xfrm>
            <a:off x="217488" y="5576888"/>
            <a:ext cx="8712200" cy="1000125"/>
          </a:xfrm>
        </p:spPr>
        <p:txBody>
          <a:bodyPr/>
          <a:lstStyle/>
          <a:p>
            <a:pPr>
              <a:lnSpc>
                <a:spcPct val="130000"/>
              </a:lnSpc>
              <a:buFontTx/>
              <a:buNone/>
            </a:pPr>
            <a:r>
              <a:rPr lang="en-US" altLang="zh-CN" sz="2500">
                <a:solidFill>
                  <a:srgbClr val="990000"/>
                </a:solidFill>
                <a:latin typeface="微软雅黑" panose="020B0503020204020204" pitchFamily="34" charset="-122"/>
                <a:ea typeface="微软雅黑" panose="020B0503020204020204" pitchFamily="34" charset="-122"/>
              </a:rPr>
              <a:t>“subl $1, %edx”</a:t>
            </a:r>
            <a:r>
              <a:rPr lang="zh-CN" altLang="en-US" sz="2500">
                <a:solidFill>
                  <a:srgbClr val="990000"/>
                </a:solidFill>
                <a:latin typeface="微软雅黑" panose="020B0503020204020204" pitchFamily="34" charset="-122"/>
                <a:ea typeface="微软雅黑" panose="020B0503020204020204" pitchFamily="34" charset="-122"/>
              </a:rPr>
              <a:t>执行时：</a:t>
            </a:r>
            <a:r>
              <a:rPr lang="en-US" altLang="zh-CN" sz="2500">
                <a:solidFill>
                  <a:srgbClr val="990000"/>
                </a:solidFill>
                <a:latin typeface="微软雅黑" panose="020B0503020204020204" pitchFamily="34" charset="-122"/>
                <a:ea typeface="微软雅黑" panose="020B0503020204020204" pitchFamily="34" charset="-122"/>
              </a:rPr>
              <a:t>A=0000 0000H</a:t>
            </a:r>
            <a:r>
              <a:rPr lang="zh-CN" altLang="en-US" sz="2500">
                <a:solidFill>
                  <a:srgbClr val="990000"/>
                </a:solidFill>
                <a:latin typeface="微软雅黑" panose="020B0503020204020204" pitchFamily="34" charset="-122"/>
                <a:ea typeface="微软雅黑" panose="020B0503020204020204" pitchFamily="34" charset="-122"/>
              </a:rPr>
              <a:t>，</a:t>
            </a:r>
            <a:r>
              <a:rPr lang="en-US" altLang="zh-CN" sz="2500">
                <a:solidFill>
                  <a:srgbClr val="990000"/>
                </a:solidFill>
                <a:latin typeface="微软雅黑" panose="020B0503020204020204" pitchFamily="34" charset="-122"/>
                <a:ea typeface="微软雅黑" panose="020B0503020204020204" pitchFamily="34" charset="-122"/>
              </a:rPr>
              <a:t>B</a:t>
            </a:r>
            <a:r>
              <a:rPr lang="zh-CN" altLang="en-US" sz="2500">
                <a:solidFill>
                  <a:srgbClr val="990000"/>
                </a:solidFill>
                <a:latin typeface="微软雅黑" panose="020B0503020204020204" pitchFamily="34" charset="-122"/>
                <a:ea typeface="微软雅黑" panose="020B0503020204020204" pitchFamily="34" charset="-122"/>
              </a:rPr>
              <a:t>为</a:t>
            </a:r>
            <a:r>
              <a:rPr lang="en-US" altLang="zh-CN" sz="2500">
                <a:solidFill>
                  <a:srgbClr val="990000"/>
                </a:solidFill>
                <a:latin typeface="微软雅黑" panose="020B0503020204020204" pitchFamily="34" charset="-122"/>
                <a:ea typeface="微软雅黑" panose="020B0503020204020204" pitchFamily="34" charset="-122"/>
              </a:rPr>
              <a:t>0000 0001H</a:t>
            </a:r>
            <a:r>
              <a:rPr lang="zh-CN" altLang="en-US" sz="2500">
                <a:solidFill>
                  <a:srgbClr val="990000"/>
                </a:solidFill>
                <a:latin typeface="微软雅黑" panose="020B0503020204020204" pitchFamily="34" charset="-122"/>
                <a:ea typeface="微软雅黑" panose="020B0503020204020204" pitchFamily="34" charset="-122"/>
              </a:rPr>
              <a:t>，</a:t>
            </a:r>
            <a:r>
              <a:rPr lang="en-US" altLang="zh-CN" sz="2500">
                <a:solidFill>
                  <a:srgbClr val="990000"/>
                </a:solidFill>
                <a:latin typeface="微软雅黑" panose="020B0503020204020204" pitchFamily="34" charset="-122"/>
                <a:ea typeface="微软雅黑" panose="020B0503020204020204" pitchFamily="34" charset="-122"/>
              </a:rPr>
              <a:t>Sub=1</a:t>
            </a:r>
            <a:r>
              <a:rPr lang="zh-CN" altLang="en-US" sz="2500">
                <a:solidFill>
                  <a:srgbClr val="990000"/>
                </a:solidFill>
                <a:latin typeface="微软雅黑" panose="020B0503020204020204" pitchFamily="34" charset="-122"/>
                <a:ea typeface="微软雅黑" panose="020B0503020204020204" pitchFamily="34" charset="-122"/>
              </a:rPr>
              <a:t>，因此</a:t>
            </a:r>
            <a:r>
              <a:rPr lang="en-US" altLang="zh-CN" sz="2500">
                <a:solidFill>
                  <a:srgbClr val="990000"/>
                </a:solidFill>
                <a:latin typeface="微软雅黑" panose="020B0503020204020204" pitchFamily="34" charset="-122"/>
                <a:ea typeface="微软雅黑" panose="020B0503020204020204" pitchFamily="34" charset="-122"/>
              </a:rPr>
              <a:t>Result</a:t>
            </a:r>
            <a:r>
              <a:rPr lang="zh-CN" altLang="en-US" sz="2500">
                <a:solidFill>
                  <a:srgbClr val="990000"/>
                </a:solidFill>
                <a:latin typeface="微软雅黑" panose="020B0503020204020204" pitchFamily="34" charset="-122"/>
                <a:ea typeface="微软雅黑" panose="020B0503020204020204" pitchFamily="34" charset="-122"/>
              </a:rPr>
              <a:t>是</a:t>
            </a:r>
            <a:r>
              <a:rPr lang="en-US" altLang="zh-CN" sz="2500">
                <a:solidFill>
                  <a:srgbClr val="990000"/>
                </a:solidFill>
                <a:latin typeface="微软雅黑" panose="020B0503020204020204" pitchFamily="34" charset="-122"/>
                <a:ea typeface="微软雅黑" panose="020B0503020204020204" pitchFamily="34" charset="-122"/>
              </a:rPr>
              <a:t>32</a:t>
            </a:r>
            <a:r>
              <a:rPr lang="zh-CN" altLang="en-US" sz="2500">
                <a:solidFill>
                  <a:srgbClr val="990000"/>
                </a:solidFill>
                <a:latin typeface="微软雅黑" panose="020B0503020204020204" pitchFamily="34" charset="-122"/>
                <a:ea typeface="微软雅黑" panose="020B0503020204020204" pitchFamily="34" charset="-122"/>
              </a:rPr>
              <a:t>个</a:t>
            </a:r>
            <a:r>
              <a:rPr lang="en-US" altLang="zh-CN" sz="2500">
                <a:solidFill>
                  <a:srgbClr val="990000"/>
                </a:solidFill>
                <a:latin typeface="微软雅黑" panose="020B0503020204020204" pitchFamily="34" charset="-122"/>
                <a:ea typeface="微软雅黑" panose="020B0503020204020204" pitchFamily="34" charset="-122"/>
              </a:rPr>
              <a:t>1</a:t>
            </a:r>
            <a:r>
              <a:rPr lang="zh-CN" altLang="en-US" sz="2500">
                <a:solidFill>
                  <a:srgbClr val="990000"/>
                </a:solidFill>
                <a:latin typeface="微软雅黑" panose="020B0503020204020204" pitchFamily="34" charset="-122"/>
                <a:ea typeface="微软雅黑" panose="020B0503020204020204" pitchFamily="34" charset="-122"/>
              </a:rPr>
              <a:t>。</a:t>
            </a:r>
          </a:p>
        </p:txBody>
      </p:sp>
      <p:grpSp>
        <p:nvGrpSpPr>
          <p:cNvPr id="635908" name="Group 4">
            <a:extLst>
              <a:ext uri="{FF2B5EF4-FFF2-40B4-BE49-F238E27FC236}">
                <a16:creationId xmlns:a16="http://schemas.microsoft.com/office/drawing/2014/main" id="{EAE9CA9B-17C6-42FB-8BBD-B90A91ACBF7F}"/>
              </a:ext>
            </a:extLst>
          </p:cNvPr>
          <p:cNvGrpSpPr>
            <a:grpSpLocks/>
          </p:cNvGrpSpPr>
          <p:nvPr/>
        </p:nvGrpSpPr>
        <p:grpSpPr bwMode="auto">
          <a:xfrm>
            <a:off x="406400" y="939800"/>
            <a:ext cx="8737600" cy="4419600"/>
            <a:chOff x="0" y="1513"/>
            <a:chExt cx="5522" cy="2611"/>
          </a:xfrm>
        </p:grpSpPr>
        <p:sp>
          <p:nvSpPr>
            <p:cNvPr id="635909" name="Rectangle 33">
              <a:extLst>
                <a:ext uri="{FF2B5EF4-FFF2-40B4-BE49-F238E27FC236}">
                  <a16:creationId xmlns:a16="http://schemas.microsoft.com/office/drawing/2014/main" id="{CC471FA2-FFB5-485B-87CF-25AFBCCB1663}"/>
                </a:ext>
              </a:extLst>
            </p:cNvPr>
            <p:cNvSpPr>
              <a:spLocks noChangeArrowheads="1"/>
            </p:cNvSpPr>
            <p:nvPr/>
          </p:nvSpPr>
          <p:spPr bwMode="auto">
            <a:xfrm>
              <a:off x="4402" y="2741"/>
              <a:ext cx="704"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cs typeface="Arial" panose="020B0604020202020204" pitchFamily="34" charset="0"/>
                </a:rPr>
                <a:t>Result</a:t>
              </a:r>
            </a:p>
          </p:txBody>
        </p:sp>
        <p:sp>
          <p:nvSpPr>
            <p:cNvPr id="635910" name="Line 11">
              <a:extLst>
                <a:ext uri="{FF2B5EF4-FFF2-40B4-BE49-F238E27FC236}">
                  <a16:creationId xmlns:a16="http://schemas.microsoft.com/office/drawing/2014/main" id="{8BFEDBBB-39FF-4DC9-BF48-DECEA53985A2}"/>
                </a:ext>
              </a:extLst>
            </p:cNvPr>
            <p:cNvSpPr>
              <a:spLocks noChangeShapeType="1"/>
            </p:cNvSpPr>
            <p:nvPr/>
          </p:nvSpPr>
          <p:spPr bwMode="auto">
            <a:xfrm flipH="1">
              <a:off x="507" y="2327"/>
              <a:ext cx="2619" cy="1"/>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911" name="Line 12">
              <a:extLst>
                <a:ext uri="{FF2B5EF4-FFF2-40B4-BE49-F238E27FC236}">
                  <a16:creationId xmlns:a16="http://schemas.microsoft.com/office/drawing/2014/main" id="{132BF9DA-1ED8-4E09-83CA-C2400D379E67}"/>
                </a:ext>
              </a:extLst>
            </p:cNvPr>
            <p:cNvSpPr>
              <a:spLocks noChangeShapeType="1"/>
            </p:cNvSpPr>
            <p:nvPr/>
          </p:nvSpPr>
          <p:spPr bwMode="auto">
            <a:xfrm flipH="1">
              <a:off x="3111" y="2141"/>
              <a:ext cx="9" cy="6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912" name="Line 13">
              <a:extLst>
                <a:ext uri="{FF2B5EF4-FFF2-40B4-BE49-F238E27FC236}">
                  <a16:creationId xmlns:a16="http://schemas.microsoft.com/office/drawing/2014/main" id="{6B073237-07A4-4F92-9578-3A8EC8BD2BCF}"/>
                </a:ext>
              </a:extLst>
            </p:cNvPr>
            <p:cNvSpPr>
              <a:spLocks noChangeShapeType="1"/>
            </p:cNvSpPr>
            <p:nvPr/>
          </p:nvSpPr>
          <p:spPr bwMode="auto">
            <a:xfrm>
              <a:off x="3129" y="2141"/>
              <a:ext cx="564" cy="3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913" name="Line 14">
              <a:extLst>
                <a:ext uri="{FF2B5EF4-FFF2-40B4-BE49-F238E27FC236}">
                  <a16:creationId xmlns:a16="http://schemas.microsoft.com/office/drawing/2014/main" id="{A24061D5-2BA6-4771-A586-39E441789D8D}"/>
                </a:ext>
              </a:extLst>
            </p:cNvPr>
            <p:cNvSpPr>
              <a:spLocks noChangeShapeType="1"/>
            </p:cNvSpPr>
            <p:nvPr/>
          </p:nvSpPr>
          <p:spPr bwMode="auto">
            <a:xfrm>
              <a:off x="3087" y="2822"/>
              <a:ext cx="21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914" name="Line 16">
              <a:extLst>
                <a:ext uri="{FF2B5EF4-FFF2-40B4-BE49-F238E27FC236}">
                  <a16:creationId xmlns:a16="http://schemas.microsoft.com/office/drawing/2014/main" id="{75937561-1148-422A-A618-12718B1968FE}"/>
                </a:ext>
              </a:extLst>
            </p:cNvPr>
            <p:cNvSpPr>
              <a:spLocks noChangeShapeType="1"/>
            </p:cNvSpPr>
            <p:nvPr/>
          </p:nvSpPr>
          <p:spPr bwMode="auto">
            <a:xfrm>
              <a:off x="3693" y="2448"/>
              <a:ext cx="1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915" name="Line 18">
              <a:extLst>
                <a:ext uri="{FF2B5EF4-FFF2-40B4-BE49-F238E27FC236}">
                  <a16:creationId xmlns:a16="http://schemas.microsoft.com/office/drawing/2014/main" id="{CEC95FDD-0D0C-4A74-99F9-AC5FCAF4FAA3}"/>
                </a:ext>
              </a:extLst>
            </p:cNvPr>
            <p:cNvSpPr>
              <a:spLocks noChangeShapeType="1"/>
            </p:cNvSpPr>
            <p:nvPr/>
          </p:nvSpPr>
          <p:spPr bwMode="auto">
            <a:xfrm flipV="1">
              <a:off x="3120" y="3060"/>
              <a:ext cx="0" cy="6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916" name="Line 19">
              <a:extLst>
                <a:ext uri="{FF2B5EF4-FFF2-40B4-BE49-F238E27FC236}">
                  <a16:creationId xmlns:a16="http://schemas.microsoft.com/office/drawing/2014/main" id="{2577950A-DC63-433A-9902-35D0F8EB5B35}"/>
                </a:ext>
              </a:extLst>
            </p:cNvPr>
            <p:cNvSpPr>
              <a:spLocks noChangeShapeType="1"/>
            </p:cNvSpPr>
            <p:nvPr/>
          </p:nvSpPr>
          <p:spPr bwMode="auto">
            <a:xfrm flipV="1">
              <a:off x="3129" y="3365"/>
              <a:ext cx="564" cy="3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917" name="Line 20">
              <a:extLst>
                <a:ext uri="{FF2B5EF4-FFF2-40B4-BE49-F238E27FC236}">
                  <a16:creationId xmlns:a16="http://schemas.microsoft.com/office/drawing/2014/main" id="{5256DFA1-A61E-433F-BE7F-6CACF7C1DD66}"/>
                </a:ext>
              </a:extLst>
            </p:cNvPr>
            <p:cNvSpPr>
              <a:spLocks noChangeShapeType="1"/>
            </p:cNvSpPr>
            <p:nvPr/>
          </p:nvSpPr>
          <p:spPr bwMode="auto">
            <a:xfrm flipV="1">
              <a:off x="3121" y="2929"/>
              <a:ext cx="171" cy="1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918" name="Line 22">
              <a:extLst>
                <a:ext uri="{FF2B5EF4-FFF2-40B4-BE49-F238E27FC236}">
                  <a16:creationId xmlns:a16="http://schemas.microsoft.com/office/drawing/2014/main" id="{4628170B-BEB9-44A2-83B3-996D72691CD4}"/>
                </a:ext>
              </a:extLst>
            </p:cNvPr>
            <p:cNvSpPr>
              <a:spLocks noChangeShapeType="1"/>
            </p:cNvSpPr>
            <p:nvPr/>
          </p:nvSpPr>
          <p:spPr bwMode="auto">
            <a:xfrm flipV="1">
              <a:off x="3703" y="2905"/>
              <a:ext cx="0" cy="4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919" name="Line 23">
              <a:extLst>
                <a:ext uri="{FF2B5EF4-FFF2-40B4-BE49-F238E27FC236}">
                  <a16:creationId xmlns:a16="http://schemas.microsoft.com/office/drawing/2014/main" id="{3CAD4AB8-7FD0-4EEE-B07A-6AE5FCCDCBB2}"/>
                </a:ext>
              </a:extLst>
            </p:cNvPr>
            <p:cNvSpPr>
              <a:spLocks noChangeShapeType="1"/>
            </p:cNvSpPr>
            <p:nvPr/>
          </p:nvSpPr>
          <p:spPr bwMode="auto">
            <a:xfrm flipV="1">
              <a:off x="3707" y="2917"/>
              <a:ext cx="749"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5920" name="Line 24">
              <a:extLst>
                <a:ext uri="{FF2B5EF4-FFF2-40B4-BE49-F238E27FC236}">
                  <a16:creationId xmlns:a16="http://schemas.microsoft.com/office/drawing/2014/main" id="{5AE77BA0-E33B-484E-AC73-A4F6B3654A9A}"/>
                </a:ext>
              </a:extLst>
            </p:cNvPr>
            <p:cNvSpPr>
              <a:spLocks noChangeShapeType="1"/>
            </p:cNvSpPr>
            <p:nvPr/>
          </p:nvSpPr>
          <p:spPr bwMode="auto">
            <a:xfrm flipH="1">
              <a:off x="2416" y="3505"/>
              <a:ext cx="709"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921" name="Rectangle 25">
              <a:extLst>
                <a:ext uri="{FF2B5EF4-FFF2-40B4-BE49-F238E27FC236}">
                  <a16:creationId xmlns:a16="http://schemas.microsoft.com/office/drawing/2014/main" id="{1D20FC42-51BD-411C-BA56-575CC7B7586A}"/>
                </a:ext>
              </a:extLst>
            </p:cNvPr>
            <p:cNvSpPr>
              <a:spLocks noChangeArrowheads="1"/>
            </p:cNvSpPr>
            <p:nvPr/>
          </p:nvSpPr>
          <p:spPr bwMode="auto">
            <a:xfrm rot="5400000">
              <a:off x="2974" y="2871"/>
              <a:ext cx="97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cs typeface="Arial" panose="020B0604020202020204" pitchFamily="34" charset="0"/>
                </a:rPr>
                <a:t>加法器</a:t>
              </a:r>
            </a:p>
          </p:txBody>
        </p:sp>
        <p:sp>
          <p:nvSpPr>
            <p:cNvPr id="635922" name="Line 26">
              <a:extLst>
                <a:ext uri="{FF2B5EF4-FFF2-40B4-BE49-F238E27FC236}">
                  <a16:creationId xmlns:a16="http://schemas.microsoft.com/office/drawing/2014/main" id="{F87C89EC-A2F8-49CE-86A6-DFA2D1B026E8}"/>
                </a:ext>
              </a:extLst>
            </p:cNvPr>
            <p:cNvSpPr>
              <a:spLocks noChangeShapeType="1"/>
            </p:cNvSpPr>
            <p:nvPr/>
          </p:nvSpPr>
          <p:spPr bwMode="auto">
            <a:xfrm flipH="1">
              <a:off x="2648" y="3446"/>
              <a:ext cx="127"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923" name="Line 27">
              <a:extLst>
                <a:ext uri="{FF2B5EF4-FFF2-40B4-BE49-F238E27FC236}">
                  <a16:creationId xmlns:a16="http://schemas.microsoft.com/office/drawing/2014/main" id="{DEA9C133-BCD0-4B34-A5EF-4BC13E5A060D}"/>
                </a:ext>
              </a:extLst>
            </p:cNvPr>
            <p:cNvSpPr>
              <a:spLocks noChangeShapeType="1"/>
            </p:cNvSpPr>
            <p:nvPr/>
          </p:nvSpPr>
          <p:spPr bwMode="auto">
            <a:xfrm flipH="1">
              <a:off x="776" y="2269"/>
              <a:ext cx="127" cy="11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924" name="Line 28">
              <a:extLst>
                <a:ext uri="{FF2B5EF4-FFF2-40B4-BE49-F238E27FC236}">
                  <a16:creationId xmlns:a16="http://schemas.microsoft.com/office/drawing/2014/main" id="{1463A7BB-8B80-49F3-BCE4-FF86AF158D38}"/>
                </a:ext>
              </a:extLst>
            </p:cNvPr>
            <p:cNvSpPr>
              <a:spLocks noChangeShapeType="1"/>
            </p:cNvSpPr>
            <p:nvPr/>
          </p:nvSpPr>
          <p:spPr bwMode="auto">
            <a:xfrm flipH="1">
              <a:off x="4105" y="2857"/>
              <a:ext cx="127" cy="11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925" name="Rectangle 29">
              <a:extLst>
                <a:ext uri="{FF2B5EF4-FFF2-40B4-BE49-F238E27FC236}">
                  <a16:creationId xmlns:a16="http://schemas.microsoft.com/office/drawing/2014/main" id="{53419B75-3DB8-4654-B523-9B33964F205D}"/>
                </a:ext>
              </a:extLst>
            </p:cNvPr>
            <p:cNvSpPr>
              <a:spLocks noChangeArrowheads="1"/>
            </p:cNvSpPr>
            <p:nvPr/>
          </p:nvSpPr>
          <p:spPr bwMode="auto">
            <a:xfrm>
              <a:off x="891" y="2081"/>
              <a:ext cx="23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cs typeface="Arial" panose="020B0604020202020204" pitchFamily="34" charset="0"/>
                </a:rPr>
                <a:t>n</a:t>
              </a:r>
            </a:p>
          </p:txBody>
        </p:sp>
        <p:sp>
          <p:nvSpPr>
            <p:cNvPr id="635926" name="Rectangle 30">
              <a:extLst>
                <a:ext uri="{FF2B5EF4-FFF2-40B4-BE49-F238E27FC236}">
                  <a16:creationId xmlns:a16="http://schemas.microsoft.com/office/drawing/2014/main" id="{9D15813F-355F-4422-BF0F-0EE598087B18}"/>
                </a:ext>
              </a:extLst>
            </p:cNvPr>
            <p:cNvSpPr>
              <a:spLocks noChangeArrowheads="1"/>
            </p:cNvSpPr>
            <p:nvPr/>
          </p:nvSpPr>
          <p:spPr bwMode="auto">
            <a:xfrm>
              <a:off x="2469" y="3505"/>
              <a:ext cx="232"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cs typeface="Arial" panose="020B0604020202020204" pitchFamily="34" charset="0"/>
                </a:rPr>
                <a:t>n</a:t>
              </a:r>
            </a:p>
          </p:txBody>
        </p:sp>
        <p:sp>
          <p:nvSpPr>
            <p:cNvPr id="635927" name="Rectangle 31">
              <a:extLst>
                <a:ext uri="{FF2B5EF4-FFF2-40B4-BE49-F238E27FC236}">
                  <a16:creationId xmlns:a16="http://schemas.microsoft.com/office/drawing/2014/main" id="{D0451503-13B5-474D-A5E9-0F3A816947A4}"/>
                </a:ext>
              </a:extLst>
            </p:cNvPr>
            <p:cNvSpPr>
              <a:spLocks noChangeArrowheads="1"/>
            </p:cNvSpPr>
            <p:nvPr/>
          </p:nvSpPr>
          <p:spPr bwMode="auto">
            <a:xfrm>
              <a:off x="3954" y="2691"/>
              <a:ext cx="232"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cs typeface="Arial" panose="020B0604020202020204" pitchFamily="34" charset="0"/>
                </a:rPr>
                <a:t>n</a:t>
              </a:r>
            </a:p>
          </p:txBody>
        </p:sp>
        <p:sp>
          <p:nvSpPr>
            <p:cNvPr id="635928" name="Rectangle 32">
              <a:extLst>
                <a:ext uri="{FF2B5EF4-FFF2-40B4-BE49-F238E27FC236}">
                  <a16:creationId xmlns:a16="http://schemas.microsoft.com/office/drawing/2014/main" id="{041AF3C0-BA2C-4E02-8E23-0804C95E7B50}"/>
                </a:ext>
              </a:extLst>
            </p:cNvPr>
            <p:cNvSpPr>
              <a:spLocks noChangeArrowheads="1"/>
            </p:cNvSpPr>
            <p:nvPr/>
          </p:nvSpPr>
          <p:spPr bwMode="auto">
            <a:xfrm>
              <a:off x="255" y="2171"/>
              <a:ext cx="25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cs typeface="Arial" panose="020B0604020202020204" pitchFamily="34" charset="0"/>
                </a:rPr>
                <a:t>A</a:t>
              </a:r>
            </a:p>
          </p:txBody>
        </p:sp>
        <p:sp>
          <p:nvSpPr>
            <p:cNvPr id="635929" name="Rectangle 34">
              <a:extLst>
                <a:ext uri="{FF2B5EF4-FFF2-40B4-BE49-F238E27FC236}">
                  <a16:creationId xmlns:a16="http://schemas.microsoft.com/office/drawing/2014/main" id="{41C80900-B8C5-42F4-86CF-0A31C9ABEAC5}"/>
                </a:ext>
              </a:extLst>
            </p:cNvPr>
            <p:cNvSpPr>
              <a:spLocks noChangeArrowheads="1"/>
            </p:cNvSpPr>
            <p:nvPr/>
          </p:nvSpPr>
          <p:spPr bwMode="auto">
            <a:xfrm>
              <a:off x="4276" y="2337"/>
              <a:ext cx="3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cs typeface="Arial" panose="020B0604020202020204" pitchFamily="34" charset="0"/>
                </a:rPr>
                <a:t>ZF</a:t>
              </a:r>
            </a:p>
          </p:txBody>
        </p:sp>
        <p:sp>
          <p:nvSpPr>
            <p:cNvPr id="635930" name="Line 35">
              <a:extLst>
                <a:ext uri="{FF2B5EF4-FFF2-40B4-BE49-F238E27FC236}">
                  <a16:creationId xmlns:a16="http://schemas.microsoft.com/office/drawing/2014/main" id="{EDA5C5A7-F0ED-4E14-842E-AEF42E4E45AA}"/>
                </a:ext>
              </a:extLst>
            </p:cNvPr>
            <p:cNvSpPr>
              <a:spLocks noChangeShapeType="1"/>
            </p:cNvSpPr>
            <p:nvPr/>
          </p:nvSpPr>
          <p:spPr bwMode="auto">
            <a:xfrm>
              <a:off x="3470" y="1994"/>
              <a:ext cx="0" cy="32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5931" name="Rectangle 36">
              <a:extLst>
                <a:ext uri="{FF2B5EF4-FFF2-40B4-BE49-F238E27FC236}">
                  <a16:creationId xmlns:a16="http://schemas.microsoft.com/office/drawing/2014/main" id="{FE4E5398-E41B-4038-8168-518FF28D07D8}"/>
                </a:ext>
              </a:extLst>
            </p:cNvPr>
            <p:cNvSpPr>
              <a:spLocks noChangeArrowheads="1"/>
            </p:cNvSpPr>
            <p:nvPr/>
          </p:nvSpPr>
          <p:spPr bwMode="auto">
            <a:xfrm>
              <a:off x="3516" y="2000"/>
              <a:ext cx="307"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cs typeface="Arial" panose="020B0604020202020204" pitchFamily="34" charset="0"/>
                </a:rPr>
                <a:t>Ci</a:t>
              </a:r>
            </a:p>
          </p:txBody>
        </p:sp>
        <p:sp>
          <p:nvSpPr>
            <p:cNvPr id="635932" name="Line 37">
              <a:extLst>
                <a:ext uri="{FF2B5EF4-FFF2-40B4-BE49-F238E27FC236}">
                  <a16:creationId xmlns:a16="http://schemas.microsoft.com/office/drawing/2014/main" id="{5E233887-A953-4995-A233-C8A994FDE714}"/>
                </a:ext>
              </a:extLst>
            </p:cNvPr>
            <p:cNvSpPr>
              <a:spLocks noChangeShapeType="1"/>
            </p:cNvSpPr>
            <p:nvPr/>
          </p:nvSpPr>
          <p:spPr bwMode="auto">
            <a:xfrm>
              <a:off x="3470" y="3512"/>
              <a:ext cx="0" cy="51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5933" name="Rectangle 38">
              <a:extLst>
                <a:ext uri="{FF2B5EF4-FFF2-40B4-BE49-F238E27FC236}">
                  <a16:creationId xmlns:a16="http://schemas.microsoft.com/office/drawing/2014/main" id="{80838F08-F673-4B76-BF48-0DAFC4412334}"/>
                </a:ext>
              </a:extLst>
            </p:cNvPr>
            <p:cNvSpPr>
              <a:spLocks noChangeArrowheads="1"/>
            </p:cNvSpPr>
            <p:nvPr/>
          </p:nvSpPr>
          <p:spPr bwMode="auto">
            <a:xfrm>
              <a:off x="3516" y="3771"/>
              <a:ext cx="37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cs typeface="Arial" panose="020B0604020202020204" pitchFamily="34" charset="0"/>
                </a:rPr>
                <a:t>Co</a:t>
              </a:r>
            </a:p>
          </p:txBody>
        </p:sp>
        <p:sp>
          <p:nvSpPr>
            <p:cNvPr id="635934" name="Line 39">
              <a:extLst>
                <a:ext uri="{FF2B5EF4-FFF2-40B4-BE49-F238E27FC236}">
                  <a16:creationId xmlns:a16="http://schemas.microsoft.com/office/drawing/2014/main" id="{43908FDF-EE92-4990-8DF7-BADFF4E812DA}"/>
                </a:ext>
              </a:extLst>
            </p:cNvPr>
            <p:cNvSpPr>
              <a:spLocks noChangeShapeType="1"/>
            </p:cNvSpPr>
            <p:nvPr/>
          </p:nvSpPr>
          <p:spPr bwMode="auto">
            <a:xfrm flipH="1">
              <a:off x="493" y="3364"/>
              <a:ext cx="1467"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935" name="Line 40">
              <a:extLst>
                <a:ext uri="{FF2B5EF4-FFF2-40B4-BE49-F238E27FC236}">
                  <a16:creationId xmlns:a16="http://schemas.microsoft.com/office/drawing/2014/main" id="{0423A45A-017B-4170-9358-D7A978E4E7DC}"/>
                </a:ext>
              </a:extLst>
            </p:cNvPr>
            <p:cNvSpPr>
              <a:spLocks noChangeShapeType="1"/>
            </p:cNvSpPr>
            <p:nvPr/>
          </p:nvSpPr>
          <p:spPr bwMode="auto">
            <a:xfrm flipH="1">
              <a:off x="727" y="3304"/>
              <a:ext cx="126" cy="1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936" name="Rectangle 41">
              <a:extLst>
                <a:ext uri="{FF2B5EF4-FFF2-40B4-BE49-F238E27FC236}">
                  <a16:creationId xmlns:a16="http://schemas.microsoft.com/office/drawing/2014/main" id="{2EF67143-526E-4A0D-9C4B-3FADF494D324}"/>
                </a:ext>
              </a:extLst>
            </p:cNvPr>
            <p:cNvSpPr>
              <a:spLocks noChangeArrowheads="1"/>
            </p:cNvSpPr>
            <p:nvPr/>
          </p:nvSpPr>
          <p:spPr bwMode="auto">
            <a:xfrm>
              <a:off x="856" y="3126"/>
              <a:ext cx="232"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cs typeface="Arial" panose="020B0604020202020204" pitchFamily="34" charset="0"/>
                </a:rPr>
                <a:t>n</a:t>
              </a:r>
            </a:p>
          </p:txBody>
        </p:sp>
        <p:sp>
          <p:nvSpPr>
            <p:cNvPr id="635937" name="Rectangle 42">
              <a:extLst>
                <a:ext uri="{FF2B5EF4-FFF2-40B4-BE49-F238E27FC236}">
                  <a16:creationId xmlns:a16="http://schemas.microsoft.com/office/drawing/2014/main" id="{C3BD042C-093D-460B-B153-D76AD75AA5FA}"/>
                </a:ext>
              </a:extLst>
            </p:cNvPr>
            <p:cNvSpPr>
              <a:spLocks noChangeArrowheads="1"/>
            </p:cNvSpPr>
            <p:nvPr/>
          </p:nvSpPr>
          <p:spPr bwMode="auto">
            <a:xfrm>
              <a:off x="254" y="3233"/>
              <a:ext cx="254"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cs typeface="Arial" panose="020B0604020202020204" pitchFamily="34" charset="0"/>
                </a:rPr>
                <a:t>B</a:t>
              </a:r>
            </a:p>
          </p:txBody>
        </p:sp>
        <p:grpSp>
          <p:nvGrpSpPr>
            <p:cNvPr id="635938" name="Group 43">
              <a:extLst>
                <a:ext uri="{FF2B5EF4-FFF2-40B4-BE49-F238E27FC236}">
                  <a16:creationId xmlns:a16="http://schemas.microsoft.com/office/drawing/2014/main" id="{956C17B9-4D52-477B-8D11-543DA55CCD9C}"/>
                </a:ext>
              </a:extLst>
            </p:cNvPr>
            <p:cNvGrpSpPr>
              <a:grpSpLocks/>
            </p:cNvGrpSpPr>
            <p:nvPr/>
          </p:nvGrpSpPr>
          <p:grpSpPr bwMode="auto">
            <a:xfrm>
              <a:off x="1070" y="3550"/>
              <a:ext cx="410" cy="391"/>
              <a:chOff x="1816" y="3448"/>
              <a:chExt cx="336" cy="288"/>
            </a:xfrm>
          </p:grpSpPr>
          <p:sp>
            <p:nvSpPr>
              <p:cNvPr id="635939" name="Oval 44">
                <a:extLst>
                  <a:ext uri="{FF2B5EF4-FFF2-40B4-BE49-F238E27FC236}">
                    <a16:creationId xmlns:a16="http://schemas.microsoft.com/office/drawing/2014/main" id="{4806A49A-B262-4F08-B6A2-78E5C8B8E3C2}"/>
                  </a:ext>
                </a:extLst>
              </p:cNvPr>
              <p:cNvSpPr>
                <a:spLocks noChangeArrowheads="1"/>
              </p:cNvSpPr>
              <p:nvPr/>
            </p:nvSpPr>
            <p:spPr bwMode="auto">
              <a:xfrm>
                <a:off x="2072" y="3560"/>
                <a:ext cx="80"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imes New Roman" panose="02020603050405020304" pitchFamily="18" charset="0"/>
                </a:endParaRPr>
              </a:p>
            </p:txBody>
          </p:sp>
          <p:sp>
            <p:nvSpPr>
              <p:cNvPr id="635940" name="Line 45">
                <a:extLst>
                  <a:ext uri="{FF2B5EF4-FFF2-40B4-BE49-F238E27FC236}">
                    <a16:creationId xmlns:a16="http://schemas.microsoft.com/office/drawing/2014/main" id="{4AADAB50-AFCF-4827-96D8-78D8255F5FC3}"/>
                  </a:ext>
                </a:extLst>
              </p:cNvPr>
              <p:cNvSpPr>
                <a:spLocks noChangeShapeType="1"/>
              </p:cNvSpPr>
              <p:nvPr/>
            </p:nvSpPr>
            <p:spPr bwMode="auto">
              <a:xfrm flipH="1" flipV="1">
                <a:off x="1816" y="3448"/>
                <a:ext cx="256" cy="16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941" name="Line 46">
                <a:extLst>
                  <a:ext uri="{FF2B5EF4-FFF2-40B4-BE49-F238E27FC236}">
                    <a16:creationId xmlns:a16="http://schemas.microsoft.com/office/drawing/2014/main" id="{37CA4839-4942-4771-A47F-DC28DB844941}"/>
                  </a:ext>
                </a:extLst>
              </p:cNvPr>
              <p:cNvSpPr>
                <a:spLocks noChangeShapeType="1"/>
              </p:cNvSpPr>
              <p:nvPr/>
            </p:nvSpPr>
            <p:spPr bwMode="auto">
              <a:xfrm flipH="1">
                <a:off x="1816" y="3608"/>
                <a:ext cx="256" cy="1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942" name="Line 47">
                <a:extLst>
                  <a:ext uri="{FF2B5EF4-FFF2-40B4-BE49-F238E27FC236}">
                    <a16:creationId xmlns:a16="http://schemas.microsoft.com/office/drawing/2014/main" id="{EFD8BA57-D7EE-47B7-8BF4-482A1A4DA53C}"/>
                  </a:ext>
                </a:extLst>
              </p:cNvPr>
              <p:cNvSpPr>
                <a:spLocks noChangeShapeType="1"/>
              </p:cNvSpPr>
              <p:nvPr/>
            </p:nvSpPr>
            <p:spPr bwMode="auto">
              <a:xfrm>
                <a:off x="1824" y="3464"/>
                <a:ext cx="0"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35943" name="Line 48">
              <a:extLst>
                <a:ext uri="{FF2B5EF4-FFF2-40B4-BE49-F238E27FC236}">
                  <a16:creationId xmlns:a16="http://schemas.microsoft.com/office/drawing/2014/main" id="{BAF80C2F-FF0A-48C1-B6CF-4CAFE18ADBBE}"/>
                </a:ext>
              </a:extLst>
            </p:cNvPr>
            <p:cNvSpPr>
              <a:spLocks noChangeShapeType="1"/>
            </p:cNvSpPr>
            <p:nvPr/>
          </p:nvSpPr>
          <p:spPr bwMode="auto">
            <a:xfrm>
              <a:off x="906" y="3369"/>
              <a:ext cx="0" cy="38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944" name="Line 49">
              <a:extLst>
                <a:ext uri="{FF2B5EF4-FFF2-40B4-BE49-F238E27FC236}">
                  <a16:creationId xmlns:a16="http://schemas.microsoft.com/office/drawing/2014/main" id="{04EF3B7E-D70D-403D-B740-00F2B0417FA0}"/>
                </a:ext>
              </a:extLst>
            </p:cNvPr>
            <p:cNvSpPr>
              <a:spLocks noChangeShapeType="1"/>
            </p:cNvSpPr>
            <p:nvPr/>
          </p:nvSpPr>
          <p:spPr bwMode="auto">
            <a:xfrm>
              <a:off x="911" y="3755"/>
              <a:ext cx="16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945" name="Line 50">
              <a:extLst>
                <a:ext uri="{FF2B5EF4-FFF2-40B4-BE49-F238E27FC236}">
                  <a16:creationId xmlns:a16="http://schemas.microsoft.com/office/drawing/2014/main" id="{35109A55-4E1C-4B79-A44A-F82A939E474E}"/>
                </a:ext>
              </a:extLst>
            </p:cNvPr>
            <p:cNvSpPr>
              <a:spLocks noChangeShapeType="1"/>
            </p:cNvSpPr>
            <p:nvPr/>
          </p:nvSpPr>
          <p:spPr bwMode="auto">
            <a:xfrm flipH="1">
              <a:off x="1484" y="3755"/>
              <a:ext cx="476"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946" name="Line 51">
              <a:extLst>
                <a:ext uri="{FF2B5EF4-FFF2-40B4-BE49-F238E27FC236}">
                  <a16:creationId xmlns:a16="http://schemas.microsoft.com/office/drawing/2014/main" id="{09B882FD-37D7-4AB5-A500-50F13EA90198}"/>
                </a:ext>
              </a:extLst>
            </p:cNvPr>
            <p:cNvSpPr>
              <a:spLocks noChangeShapeType="1"/>
            </p:cNvSpPr>
            <p:nvPr/>
          </p:nvSpPr>
          <p:spPr bwMode="auto">
            <a:xfrm flipH="1">
              <a:off x="1600" y="3697"/>
              <a:ext cx="126" cy="1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947" name="Rectangle 52">
              <a:extLst>
                <a:ext uri="{FF2B5EF4-FFF2-40B4-BE49-F238E27FC236}">
                  <a16:creationId xmlns:a16="http://schemas.microsoft.com/office/drawing/2014/main" id="{205AE451-0DE4-4F23-9E07-7671BA8E5A47}"/>
                </a:ext>
              </a:extLst>
            </p:cNvPr>
            <p:cNvSpPr>
              <a:spLocks noChangeArrowheads="1"/>
            </p:cNvSpPr>
            <p:nvPr/>
          </p:nvSpPr>
          <p:spPr bwMode="auto">
            <a:xfrm>
              <a:off x="1621" y="3709"/>
              <a:ext cx="23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cs typeface="Arial" panose="020B0604020202020204" pitchFamily="34" charset="0"/>
                </a:rPr>
                <a:t>n</a:t>
              </a:r>
            </a:p>
          </p:txBody>
        </p:sp>
        <p:sp>
          <p:nvSpPr>
            <p:cNvPr id="635948" name="Rectangle 53">
              <a:extLst>
                <a:ext uri="{FF2B5EF4-FFF2-40B4-BE49-F238E27FC236}">
                  <a16:creationId xmlns:a16="http://schemas.microsoft.com/office/drawing/2014/main" id="{E410B0DF-21F8-446E-8AF5-BD9C42258669}"/>
                </a:ext>
              </a:extLst>
            </p:cNvPr>
            <p:cNvSpPr>
              <a:spLocks noChangeArrowheads="1"/>
            </p:cNvSpPr>
            <p:nvPr/>
          </p:nvSpPr>
          <p:spPr bwMode="auto">
            <a:xfrm>
              <a:off x="1964" y="2993"/>
              <a:ext cx="447" cy="109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imes New Roman" panose="02020603050405020304" pitchFamily="18" charset="0"/>
              </a:endParaRPr>
            </a:p>
          </p:txBody>
        </p:sp>
        <p:sp>
          <p:nvSpPr>
            <p:cNvPr id="635949" name="Rectangle 54">
              <a:extLst>
                <a:ext uri="{FF2B5EF4-FFF2-40B4-BE49-F238E27FC236}">
                  <a16:creationId xmlns:a16="http://schemas.microsoft.com/office/drawing/2014/main" id="{B0B05BE2-3AD8-433A-9DA6-BDD6B28713BA}"/>
                </a:ext>
              </a:extLst>
            </p:cNvPr>
            <p:cNvSpPr>
              <a:spLocks noChangeArrowheads="1"/>
            </p:cNvSpPr>
            <p:nvPr/>
          </p:nvSpPr>
          <p:spPr bwMode="auto">
            <a:xfrm>
              <a:off x="1925" y="3184"/>
              <a:ext cx="211"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latin typeface="Times New Roman" panose="02020603050405020304" pitchFamily="18" charset="0"/>
                </a:rPr>
                <a:t>0</a:t>
              </a:r>
            </a:p>
          </p:txBody>
        </p:sp>
        <p:sp>
          <p:nvSpPr>
            <p:cNvPr id="635950" name="Rectangle 55">
              <a:extLst>
                <a:ext uri="{FF2B5EF4-FFF2-40B4-BE49-F238E27FC236}">
                  <a16:creationId xmlns:a16="http://schemas.microsoft.com/office/drawing/2014/main" id="{2F3DB247-8407-4E47-AB5C-D63E82FDD9BD}"/>
                </a:ext>
              </a:extLst>
            </p:cNvPr>
            <p:cNvSpPr>
              <a:spLocks noChangeArrowheads="1"/>
            </p:cNvSpPr>
            <p:nvPr/>
          </p:nvSpPr>
          <p:spPr bwMode="auto">
            <a:xfrm>
              <a:off x="1916" y="3648"/>
              <a:ext cx="211"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latin typeface="Times New Roman" panose="02020603050405020304" pitchFamily="18" charset="0"/>
                </a:rPr>
                <a:t>1</a:t>
              </a:r>
            </a:p>
          </p:txBody>
        </p:sp>
        <p:sp>
          <p:nvSpPr>
            <p:cNvPr id="635951" name="Rectangle 56">
              <a:extLst>
                <a:ext uri="{FF2B5EF4-FFF2-40B4-BE49-F238E27FC236}">
                  <a16:creationId xmlns:a16="http://schemas.microsoft.com/office/drawing/2014/main" id="{4651F103-BEB1-4FED-BB49-0FEFF2A6AEDA}"/>
                </a:ext>
              </a:extLst>
            </p:cNvPr>
            <p:cNvSpPr>
              <a:spLocks noChangeArrowheads="1"/>
            </p:cNvSpPr>
            <p:nvPr/>
          </p:nvSpPr>
          <p:spPr bwMode="auto">
            <a:xfrm rot="5400000">
              <a:off x="1692" y="3465"/>
              <a:ext cx="105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200">
                  <a:cs typeface="Arial" panose="020B0604020202020204" pitchFamily="34" charset="0"/>
                </a:rPr>
                <a:t>多路选择器</a:t>
              </a:r>
            </a:p>
          </p:txBody>
        </p:sp>
        <p:sp>
          <p:nvSpPr>
            <p:cNvPr id="635952" name="Line 57">
              <a:extLst>
                <a:ext uri="{FF2B5EF4-FFF2-40B4-BE49-F238E27FC236}">
                  <a16:creationId xmlns:a16="http://schemas.microsoft.com/office/drawing/2014/main" id="{228321D0-8450-41AD-B168-3278B867528F}"/>
                </a:ext>
              </a:extLst>
            </p:cNvPr>
            <p:cNvSpPr>
              <a:spLocks noChangeShapeType="1"/>
            </p:cNvSpPr>
            <p:nvPr/>
          </p:nvSpPr>
          <p:spPr bwMode="auto">
            <a:xfrm flipV="1">
              <a:off x="2187" y="1667"/>
              <a:ext cx="0" cy="1321"/>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953" name="Line 59">
              <a:extLst>
                <a:ext uri="{FF2B5EF4-FFF2-40B4-BE49-F238E27FC236}">
                  <a16:creationId xmlns:a16="http://schemas.microsoft.com/office/drawing/2014/main" id="{88BB0C6F-7E95-40F1-A1D5-779EE55926A1}"/>
                </a:ext>
              </a:extLst>
            </p:cNvPr>
            <p:cNvSpPr>
              <a:spLocks noChangeShapeType="1"/>
            </p:cNvSpPr>
            <p:nvPr/>
          </p:nvSpPr>
          <p:spPr bwMode="auto">
            <a:xfrm flipH="1">
              <a:off x="2183" y="2006"/>
              <a:ext cx="129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954" name="Rectangle 60">
              <a:extLst>
                <a:ext uri="{FF2B5EF4-FFF2-40B4-BE49-F238E27FC236}">
                  <a16:creationId xmlns:a16="http://schemas.microsoft.com/office/drawing/2014/main" id="{3CBBDECE-008D-4BD8-8056-E2E036F6B218}"/>
                </a:ext>
              </a:extLst>
            </p:cNvPr>
            <p:cNvSpPr>
              <a:spLocks noChangeArrowheads="1"/>
            </p:cNvSpPr>
            <p:nvPr/>
          </p:nvSpPr>
          <p:spPr bwMode="auto">
            <a:xfrm>
              <a:off x="1647" y="1619"/>
              <a:ext cx="478"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cs typeface="Arial" panose="020B0604020202020204" pitchFamily="34" charset="0"/>
                </a:rPr>
                <a:t>Sub</a:t>
              </a:r>
            </a:p>
          </p:txBody>
        </p:sp>
        <p:sp>
          <p:nvSpPr>
            <p:cNvPr id="635955" name="Rectangle 62">
              <a:extLst>
                <a:ext uri="{FF2B5EF4-FFF2-40B4-BE49-F238E27FC236}">
                  <a16:creationId xmlns:a16="http://schemas.microsoft.com/office/drawing/2014/main" id="{CDB96DFB-169D-423E-BC58-87E804233650}"/>
                </a:ext>
              </a:extLst>
            </p:cNvPr>
            <p:cNvSpPr>
              <a:spLocks noChangeArrowheads="1"/>
            </p:cNvSpPr>
            <p:nvPr/>
          </p:nvSpPr>
          <p:spPr bwMode="auto">
            <a:xfrm>
              <a:off x="1503" y="3487"/>
              <a:ext cx="254"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cs typeface="Arial" panose="020B0604020202020204" pitchFamily="34" charset="0"/>
                </a:rPr>
                <a:t>B</a:t>
              </a:r>
            </a:p>
          </p:txBody>
        </p:sp>
        <p:sp>
          <p:nvSpPr>
            <p:cNvPr id="635956" name="Line 63">
              <a:extLst>
                <a:ext uri="{FF2B5EF4-FFF2-40B4-BE49-F238E27FC236}">
                  <a16:creationId xmlns:a16="http://schemas.microsoft.com/office/drawing/2014/main" id="{7DD2CFB4-508A-43EC-90B8-8AB660C3161A}"/>
                </a:ext>
              </a:extLst>
            </p:cNvPr>
            <p:cNvSpPr>
              <a:spLocks noChangeShapeType="1"/>
            </p:cNvSpPr>
            <p:nvPr/>
          </p:nvSpPr>
          <p:spPr bwMode="auto">
            <a:xfrm>
              <a:off x="1557" y="3509"/>
              <a:ext cx="13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5957" name="Line 64">
              <a:extLst>
                <a:ext uri="{FF2B5EF4-FFF2-40B4-BE49-F238E27FC236}">
                  <a16:creationId xmlns:a16="http://schemas.microsoft.com/office/drawing/2014/main" id="{86C1D5DD-DB14-49BB-9912-CBBB765959D8}"/>
                </a:ext>
              </a:extLst>
            </p:cNvPr>
            <p:cNvSpPr>
              <a:spLocks noChangeShapeType="1"/>
            </p:cNvSpPr>
            <p:nvPr/>
          </p:nvSpPr>
          <p:spPr bwMode="auto">
            <a:xfrm>
              <a:off x="3697" y="2549"/>
              <a:ext cx="567"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958" name="Line 65">
              <a:extLst>
                <a:ext uri="{FF2B5EF4-FFF2-40B4-BE49-F238E27FC236}">
                  <a16:creationId xmlns:a16="http://schemas.microsoft.com/office/drawing/2014/main" id="{8A129420-7F07-44E0-A38D-CB7A748E11ED}"/>
                </a:ext>
              </a:extLst>
            </p:cNvPr>
            <p:cNvSpPr>
              <a:spLocks noChangeShapeType="1"/>
            </p:cNvSpPr>
            <p:nvPr/>
          </p:nvSpPr>
          <p:spPr bwMode="auto">
            <a:xfrm>
              <a:off x="3709" y="3315"/>
              <a:ext cx="567"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959" name="Rectangle 66">
              <a:extLst>
                <a:ext uri="{FF2B5EF4-FFF2-40B4-BE49-F238E27FC236}">
                  <a16:creationId xmlns:a16="http://schemas.microsoft.com/office/drawing/2014/main" id="{973000D4-30C2-4A9B-A149-F9175C9C56FA}"/>
                </a:ext>
              </a:extLst>
            </p:cNvPr>
            <p:cNvSpPr>
              <a:spLocks noChangeArrowheads="1"/>
            </p:cNvSpPr>
            <p:nvPr/>
          </p:nvSpPr>
          <p:spPr bwMode="auto">
            <a:xfrm>
              <a:off x="4237" y="2977"/>
              <a:ext cx="381"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cs typeface="Arial" panose="020B0604020202020204" pitchFamily="34" charset="0"/>
                </a:rPr>
                <a:t>OF</a:t>
              </a:r>
            </a:p>
          </p:txBody>
        </p:sp>
        <p:sp>
          <p:nvSpPr>
            <p:cNvPr id="635960" name="Text Box 68">
              <a:extLst>
                <a:ext uri="{FF2B5EF4-FFF2-40B4-BE49-F238E27FC236}">
                  <a16:creationId xmlns:a16="http://schemas.microsoft.com/office/drawing/2014/main" id="{E64F483C-A459-479C-8778-FEB233EB6E30}"/>
                </a:ext>
              </a:extLst>
            </p:cNvPr>
            <p:cNvSpPr txBox="1">
              <a:spLocks noChangeArrowheads="1"/>
            </p:cNvSpPr>
            <p:nvPr/>
          </p:nvSpPr>
          <p:spPr bwMode="auto">
            <a:xfrm>
              <a:off x="241" y="2710"/>
              <a:ext cx="1671"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a:solidFill>
                    <a:srgbClr val="C00000"/>
                  </a:solidFill>
                  <a:latin typeface="黑体" panose="02010609060101010101" pitchFamily="49" charset="-122"/>
                  <a:ea typeface="黑体" panose="02010609060101010101" pitchFamily="49" charset="-122"/>
                </a:rPr>
                <a:t>加</a:t>
              </a:r>
              <a:r>
                <a:rPr lang="en-US" altLang="zh-CN" sz="2800">
                  <a:solidFill>
                    <a:srgbClr val="C00000"/>
                  </a:solidFill>
                  <a:latin typeface="黑体" panose="02010609060101010101" pitchFamily="49" charset="-122"/>
                  <a:ea typeface="黑体" panose="02010609060101010101" pitchFamily="49" charset="-122"/>
                </a:rPr>
                <a:t>/</a:t>
              </a:r>
              <a:r>
                <a:rPr lang="zh-CN" altLang="en-US" sz="2800">
                  <a:solidFill>
                    <a:srgbClr val="C00000"/>
                  </a:solidFill>
                  <a:latin typeface="黑体" panose="02010609060101010101" pitchFamily="49" charset="-122"/>
                  <a:ea typeface="黑体" panose="02010609060101010101" pitchFamily="49" charset="-122"/>
                </a:rPr>
                <a:t>减运算部件</a:t>
              </a:r>
            </a:p>
          </p:txBody>
        </p:sp>
        <p:sp>
          <p:nvSpPr>
            <p:cNvPr id="635961" name="Line 57">
              <a:extLst>
                <a:ext uri="{FF2B5EF4-FFF2-40B4-BE49-F238E27FC236}">
                  <a16:creationId xmlns:a16="http://schemas.microsoft.com/office/drawing/2014/main" id="{A0DE0888-4222-4E82-9883-F66A93BA7DDC}"/>
                </a:ext>
              </a:extLst>
            </p:cNvPr>
            <p:cNvSpPr>
              <a:spLocks noChangeShapeType="1"/>
            </p:cNvSpPr>
            <p:nvPr/>
          </p:nvSpPr>
          <p:spPr bwMode="auto">
            <a:xfrm>
              <a:off x="3706" y="3131"/>
              <a:ext cx="556"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5962" name="Rectangle 66">
              <a:extLst>
                <a:ext uri="{FF2B5EF4-FFF2-40B4-BE49-F238E27FC236}">
                  <a16:creationId xmlns:a16="http://schemas.microsoft.com/office/drawing/2014/main" id="{72E936FB-12EF-42E8-96C7-2902CD8F8182}"/>
                </a:ext>
              </a:extLst>
            </p:cNvPr>
            <p:cNvSpPr>
              <a:spLocks noChangeArrowheads="1"/>
            </p:cNvSpPr>
            <p:nvPr/>
          </p:nvSpPr>
          <p:spPr bwMode="auto">
            <a:xfrm>
              <a:off x="4239" y="3187"/>
              <a:ext cx="1283"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cs typeface="Arial" panose="020B0604020202020204" pitchFamily="34" charset="0"/>
                </a:rPr>
                <a:t>CF=Co</a:t>
              </a:r>
              <a:r>
                <a:rPr lang="en-US" altLang="zh-CN" sz="2400">
                  <a:cs typeface="Arial" panose="020B0604020202020204" pitchFamily="34" charset="0"/>
                  <a:sym typeface="Symbol" panose="05050102010706020507" pitchFamily="18" charset="2"/>
                </a:rPr>
                <a:t>Sub</a:t>
              </a:r>
            </a:p>
          </p:txBody>
        </p:sp>
        <p:sp>
          <p:nvSpPr>
            <p:cNvPr id="635963" name="Line 64">
              <a:extLst>
                <a:ext uri="{FF2B5EF4-FFF2-40B4-BE49-F238E27FC236}">
                  <a16:creationId xmlns:a16="http://schemas.microsoft.com/office/drawing/2014/main" id="{A14EF7E7-BA22-48A2-8E40-600026D37EDA}"/>
                </a:ext>
              </a:extLst>
            </p:cNvPr>
            <p:cNvSpPr>
              <a:spLocks noChangeShapeType="1"/>
            </p:cNvSpPr>
            <p:nvPr/>
          </p:nvSpPr>
          <p:spPr bwMode="auto">
            <a:xfrm>
              <a:off x="3699" y="2700"/>
              <a:ext cx="56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964" name="Rectangle 34">
              <a:extLst>
                <a:ext uri="{FF2B5EF4-FFF2-40B4-BE49-F238E27FC236}">
                  <a16:creationId xmlns:a16="http://schemas.microsoft.com/office/drawing/2014/main" id="{9E1F2AA3-A8BC-4C67-958B-A5290D8553AD}"/>
                </a:ext>
              </a:extLst>
            </p:cNvPr>
            <p:cNvSpPr>
              <a:spLocks noChangeArrowheads="1"/>
            </p:cNvSpPr>
            <p:nvPr/>
          </p:nvSpPr>
          <p:spPr bwMode="auto">
            <a:xfrm>
              <a:off x="4264" y="2548"/>
              <a:ext cx="36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cs typeface="Arial" panose="020B0604020202020204" pitchFamily="34" charset="0"/>
                </a:rPr>
                <a:t>SF</a:t>
              </a:r>
            </a:p>
          </p:txBody>
        </p:sp>
        <p:sp>
          <p:nvSpPr>
            <p:cNvPr id="419910" name="Rectangle 70">
              <a:extLst>
                <a:ext uri="{FF2B5EF4-FFF2-40B4-BE49-F238E27FC236}">
                  <a16:creationId xmlns:a16="http://schemas.microsoft.com/office/drawing/2014/main" id="{70C25C42-F753-4A35-A599-7ED6909C2E01}"/>
                </a:ext>
              </a:extLst>
            </p:cNvPr>
            <p:cNvSpPr>
              <a:spLocks noChangeArrowheads="1"/>
            </p:cNvSpPr>
            <p:nvPr/>
          </p:nvSpPr>
          <p:spPr bwMode="auto">
            <a:xfrm>
              <a:off x="0" y="1513"/>
              <a:ext cx="1784"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200">
                  <a:solidFill>
                    <a:schemeClr val="accent2"/>
                  </a:solidFill>
                  <a:latin typeface="黑体" panose="02010609060101010101" pitchFamily="49" charset="-122"/>
                  <a:ea typeface="黑体" panose="02010609060101010101" pitchFamily="49" charset="-122"/>
                </a:rPr>
                <a:t>当</a:t>
              </a:r>
              <a:r>
                <a:rPr lang="en-US" altLang="zh-CN" sz="2200">
                  <a:solidFill>
                    <a:schemeClr val="accent2"/>
                  </a:solidFill>
                  <a:latin typeface="黑体" panose="02010609060101010101" pitchFamily="49" charset="-122"/>
                  <a:ea typeface="黑体" panose="02010609060101010101" pitchFamily="49" charset="-122"/>
                </a:rPr>
                <a:t>Sub</a:t>
              </a:r>
              <a:r>
                <a:rPr lang="zh-CN" altLang="en-US" sz="2200">
                  <a:solidFill>
                    <a:schemeClr val="accent2"/>
                  </a:solidFill>
                  <a:latin typeface="黑体" panose="02010609060101010101" pitchFamily="49" charset="-122"/>
                  <a:ea typeface="黑体" panose="02010609060101010101" pitchFamily="49" charset="-122"/>
                </a:rPr>
                <a:t>为</a:t>
              </a:r>
              <a:r>
                <a:rPr lang="en-US" altLang="zh-CN" sz="2200">
                  <a:solidFill>
                    <a:schemeClr val="accent2"/>
                  </a:solidFill>
                  <a:latin typeface="黑体" panose="02010609060101010101" pitchFamily="49" charset="-122"/>
                  <a:ea typeface="黑体" panose="02010609060101010101" pitchFamily="49" charset="-122"/>
                </a:rPr>
                <a:t>1</a:t>
              </a:r>
              <a:r>
                <a:rPr lang="zh-CN" altLang="en-US" sz="2200">
                  <a:solidFill>
                    <a:schemeClr val="accent2"/>
                  </a:solidFill>
                  <a:latin typeface="黑体" panose="02010609060101010101" pitchFamily="49" charset="-122"/>
                  <a:ea typeface="黑体" panose="02010609060101010101" pitchFamily="49" charset="-122"/>
                </a:rPr>
                <a:t>时，做减法</a:t>
              </a:r>
            </a:p>
            <a:p>
              <a:r>
                <a:rPr lang="zh-CN" altLang="en-US" sz="2200">
                  <a:solidFill>
                    <a:schemeClr val="accent2"/>
                  </a:solidFill>
                  <a:latin typeface="黑体" panose="02010609060101010101" pitchFamily="49" charset="-122"/>
                  <a:ea typeface="黑体" panose="02010609060101010101" pitchFamily="49" charset="-122"/>
                </a:rPr>
                <a:t>当</a:t>
              </a:r>
              <a:r>
                <a:rPr lang="en-US" altLang="zh-CN" sz="2200">
                  <a:solidFill>
                    <a:schemeClr val="accent2"/>
                  </a:solidFill>
                  <a:latin typeface="黑体" panose="02010609060101010101" pitchFamily="49" charset="-122"/>
                  <a:ea typeface="黑体" panose="02010609060101010101" pitchFamily="49" charset="-122"/>
                </a:rPr>
                <a:t>Sub</a:t>
              </a:r>
              <a:r>
                <a:rPr lang="zh-CN" altLang="en-US" sz="2200">
                  <a:solidFill>
                    <a:schemeClr val="accent2"/>
                  </a:solidFill>
                  <a:latin typeface="黑体" panose="02010609060101010101" pitchFamily="49" charset="-122"/>
                  <a:ea typeface="黑体" panose="02010609060101010101" pitchFamily="49" charset="-122"/>
                </a:rPr>
                <a:t>为</a:t>
              </a:r>
              <a:r>
                <a:rPr lang="en-US" altLang="zh-CN" sz="2200">
                  <a:solidFill>
                    <a:schemeClr val="accent2"/>
                  </a:solidFill>
                  <a:latin typeface="黑体" panose="02010609060101010101" pitchFamily="49" charset="-122"/>
                  <a:ea typeface="黑体" panose="02010609060101010101" pitchFamily="49" charset="-122"/>
                </a:rPr>
                <a:t>0</a:t>
              </a:r>
              <a:r>
                <a:rPr lang="zh-CN" altLang="en-US" sz="2200">
                  <a:solidFill>
                    <a:schemeClr val="accent2"/>
                  </a:solidFill>
                  <a:latin typeface="黑体" panose="02010609060101010101" pitchFamily="49" charset="-122"/>
                  <a:ea typeface="黑体" panose="02010609060101010101" pitchFamily="49" charset="-122"/>
                </a:rPr>
                <a:t>时，做加法</a:t>
              </a:r>
            </a:p>
          </p:txBody>
        </p:sp>
      </p:grpSp>
      <p:sp>
        <p:nvSpPr>
          <p:cNvPr id="635966" name="Text Box 62">
            <a:extLst>
              <a:ext uri="{FF2B5EF4-FFF2-40B4-BE49-F238E27FC236}">
                <a16:creationId xmlns:a16="http://schemas.microsoft.com/office/drawing/2014/main" id="{00F4A303-F196-4837-ACB5-56F71A6A45CC}"/>
              </a:ext>
            </a:extLst>
          </p:cNvPr>
          <p:cNvSpPr txBox="1">
            <a:spLocks noChangeArrowheads="1"/>
          </p:cNvSpPr>
          <p:nvPr/>
        </p:nvSpPr>
        <p:spPr bwMode="auto">
          <a:xfrm>
            <a:off x="4470400" y="1028700"/>
            <a:ext cx="4427538"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5000"/>
              </a:spcBef>
            </a:pPr>
            <a:r>
              <a:rPr lang="zh-CN" altLang="en-US" sz="2000">
                <a:solidFill>
                  <a:srgbClr val="990000"/>
                </a:solidFill>
              </a:rPr>
              <a:t>已知</a:t>
            </a:r>
            <a:r>
              <a:rPr lang="en-US" altLang="zh-CN" sz="2000">
                <a:solidFill>
                  <a:srgbClr val="990000"/>
                </a:solidFill>
              </a:rPr>
              <a:t>EDX</a:t>
            </a:r>
            <a:r>
              <a:rPr lang="zh-CN" altLang="en-US" sz="2000">
                <a:solidFill>
                  <a:srgbClr val="990000"/>
                </a:solidFill>
              </a:rPr>
              <a:t>中为 </a:t>
            </a:r>
            <a:r>
              <a:rPr lang="en-US" altLang="zh-CN" sz="2000">
                <a:solidFill>
                  <a:srgbClr val="990000"/>
                </a:solidFill>
              </a:rPr>
              <a:t>len=0000 0000H</a:t>
            </a:r>
            <a:endParaRPr lang="zh-CN" altLang="en-US" sz="2000">
              <a:solidFill>
                <a:srgbClr val="99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5966"/>
                                        </p:tgtEl>
                                        <p:attrNameLst>
                                          <p:attrName>style.visibility</p:attrName>
                                        </p:attrNameLst>
                                      </p:cBhvr>
                                      <p:to>
                                        <p:strVal val="visible"/>
                                      </p:to>
                                    </p:set>
                                    <p:animEffect transition="in" filter="blinds(horizontal)">
                                      <p:cBhvr>
                                        <p:cTn id="7" dur="500"/>
                                        <p:tgtEl>
                                          <p:spTgt spid="6359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5907">
                                            <p:txEl>
                                              <p:pRg st="0" end="0"/>
                                            </p:txEl>
                                          </p:spTgt>
                                        </p:tgtEl>
                                        <p:attrNameLst>
                                          <p:attrName>style.visibility</p:attrName>
                                        </p:attrNameLst>
                                      </p:cBhvr>
                                      <p:to>
                                        <p:strVal val="visible"/>
                                      </p:to>
                                    </p:set>
                                    <p:animEffect transition="in" filter="blinds(horizontal)">
                                      <p:cBhvr>
                                        <p:cTn id="12" dur="500"/>
                                        <p:tgtEl>
                                          <p:spTgt spid="6359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07" grpId="0" build="p"/>
      <p:bldP spid="63596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a:extLst>
              <a:ext uri="{FF2B5EF4-FFF2-40B4-BE49-F238E27FC236}">
                <a16:creationId xmlns:a16="http://schemas.microsoft.com/office/drawing/2014/main" id="{B9F5EAF4-EF09-4868-9850-E89D51A6A124}"/>
              </a:ext>
            </a:extLst>
          </p:cNvPr>
          <p:cNvSpPr>
            <a:spLocks noGrp="1" noChangeArrowheads="1"/>
          </p:cNvSpPr>
          <p:nvPr>
            <p:ph type="title"/>
          </p:nvPr>
        </p:nvSpPr>
        <p:spPr>
          <a:xfrm>
            <a:off x="800100" y="128588"/>
            <a:ext cx="7502525" cy="528637"/>
          </a:xfrm>
        </p:spPr>
        <p:txBody>
          <a:bodyPr/>
          <a:lstStyle/>
          <a:p>
            <a:r>
              <a:rPr lang="en-US" altLang="zh-CN" sz="3600">
                <a:ea typeface="宋体" panose="02010600030101010101" pitchFamily="2" charset="-122"/>
              </a:rPr>
              <a:t>cpml %edx,%eax</a:t>
            </a:r>
            <a:r>
              <a:rPr lang="zh-CN" altLang="en-US" sz="3600">
                <a:ea typeface="宋体" panose="02010600030101010101" pitchFamily="2" charset="-122"/>
              </a:rPr>
              <a:t>指令的执行结果</a:t>
            </a:r>
          </a:p>
        </p:txBody>
      </p:sp>
      <p:sp>
        <p:nvSpPr>
          <p:cNvPr id="636931" name="Rectangle 3">
            <a:extLst>
              <a:ext uri="{FF2B5EF4-FFF2-40B4-BE49-F238E27FC236}">
                <a16:creationId xmlns:a16="http://schemas.microsoft.com/office/drawing/2014/main" id="{95527C6F-BC8E-440A-9B75-7F68E55ADB4E}"/>
              </a:ext>
            </a:extLst>
          </p:cNvPr>
          <p:cNvSpPr>
            <a:spLocks noGrp="1" noChangeArrowheads="1"/>
          </p:cNvSpPr>
          <p:nvPr>
            <p:ph type="body" idx="1"/>
          </p:nvPr>
        </p:nvSpPr>
        <p:spPr>
          <a:xfrm>
            <a:off x="161925" y="5519738"/>
            <a:ext cx="8853488" cy="920750"/>
          </a:xfrm>
        </p:spPr>
        <p:txBody>
          <a:bodyPr/>
          <a:lstStyle/>
          <a:p>
            <a:pPr>
              <a:lnSpc>
                <a:spcPct val="130000"/>
              </a:lnSpc>
              <a:buFontTx/>
              <a:buNone/>
            </a:pPr>
            <a:r>
              <a:rPr lang="en-US" altLang="zh-CN" sz="2200">
                <a:solidFill>
                  <a:srgbClr val="990000"/>
                </a:solidFill>
                <a:latin typeface="微软雅黑" panose="020B0503020204020204" pitchFamily="34" charset="-122"/>
                <a:ea typeface="微软雅黑" panose="020B0503020204020204" pitchFamily="34" charset="-122"/>
              </a:rPr>
              <a:t>“cmpl %edx,%eax”</a:t>
            </a:r>
            <a:r>
              <a:rPr lang="zh-CN" altLang="en-US" sz="2200">
                <a:solidFill>
                  <a:srgbClr val="990000"/>
                </a:solidFill>
                <a:latin typeface="微软雅黑" panose="020B0503020204020204" pitchFamily="34" charset="-122"/>
                <a:ea typeface="微软雅黑" panose="020B0503020204020204" pitchFamily="34" charset="-122"/>
              </a:rPr>
              <a:t>执行时：</a:t>
            </a:r>
            <a:r>
              <a:rPr lang="en-US" altLang="zh-CN" sz="2200">
                <a:solidFill>
                  <a:srgbClr val="990000"/>
                </a:solidFill>
                <a:latin typeface="微软雅黑" panose="020B0503020204020204" pitchFamily="34" charset="-122"/>
                <a:ea typeface="微软雅黑" panose="020B0503020204020204" pitchFamily="34" charset="-122"/>
              </a:rPr>
              <a:t>A=0000 0000H</a:t>
            </a:r>
            <a:r>
              <a:rPr lang="zh-CN" altLang="en-US" sz="2200">
                <a:solidFill>
                  <a:srgbClr val="990000"/>
                </a:solidFill>
                <a:latin typeface="微软雅黑" panose="020B0503020204020204" pitchFamily="34" charset="-122"/>
                <a:ea typeface="微软雅黑" panose="020B0503020204020204" pitchFamily="34" charset="-122"/>
              </a:rPr>
              <a:t>，</a:t>
            </a:r>
            <a:r>
              <a:rPr lang="en-US" altLang="zh-CN" sz="2200">
                <a:solidFill>
                  <a:srgbClr val="990000"/>
                </a:solidFill>
                <a:latin typeface="微软雅黑" panose="020B0503020204020204" pitchFamily="34" charset="-122"/>
                <a:ea typeface="微软雅黑" panose="020B0503020204020204" pitchFamily="34" charset="-122"/>
              </a:rPr>
              <a:t>B</a:t>
            </a:r>
            <a:r>
              <a:rPr lang="zh-CN" altLang="en-US" sz="2200">
                <a:solidFill>
                  <a:srgbClr val="990000"/>
                </a:solidFill>
                <a:latin typeface="微软雅黑" panose="020B0503020204020204" pitchFamily="34" charset="-122"/>
                <a:ea typeface="微软雅黑" panose="020B0503020204020204" pitchFamily="34" charset="-122"/>
              </a:rPr>
              <a:t>为</a:t>
            </a:r>
            <a:r>
              <a:rPr lang="en-US" altLang="zh-CN" sz="2200">
                <a:solidFill>
                  <a:srgbClr val="990000"/>
                </a:solidFill>
                <a:latin typeface="微软雅黑" panose="020B0503020204020204" pitchFamily="34" charset="-122"/>
                <a:ea typeface="微软雅黑" panose="020B0503020204020204" pitchFamily="34" charset="-122"/>
              </a:rPr>
              <a:t>FFFF FFFFH</a:t>
            </a:r>
            <a:r>
              <a:rPr lang="zh-CN" altLang="en-US" sz="2200">
                <a:solidFill>
                  <a:srgbClr val="990000"/>
                </a:solidFill>
                <a:latin typeface="微软雅黑" panose="020B0503020204020204" pitchFamily="34" charset="-122"/>
                <a:ea typeface="微软雅黑" panose="020B0503020204020204" pitchFamily="34" charset="-122"/>
              </a:rPr>
              <a:t>，</a:t>
            </a:r>
            <a:r>
              <a:rPr lang="en-US" altLang="zh-CN" sz="2200">
                <a:solidFill>
                  <a:srgbClr val="990000"/>
                </a:solidFill>
                <a:latin typeface="微软雅黑" panose="020B0503020204020204" pitchFamily="34" charset="-122"/>
                <a:ea typeface="微软雅黑" panose="020B0503020204020204" pitchFamily="34" charset="-122"/>
              </a:rPr>
              <a:t>Sub=1</a:t>
            </a:r>
            <a:r>
              <a:rPr lang="zh-CN" altLang="en-US" sz="2200">
                <a:solidFill>
                  <a:srgbClr val="990000"/>
                </a:solidFill>
                <a:latin typeface="微软雅黑" panose="020B0503020204020204" pitchFamily="34" charset="-122"/>
                <a:ea typeface="微软雅黑" panose="020B0503020204020204" pitchFamily="34" charset="-122"/>
              </a:rPr>
              <a:t>，因此</a:t>
            </a:r>
            <a:r>
              <a:rPr lang="en-US" altLang="zh-CN" sz="2200">
                <a:solidFill>
                  <a:srgbClr val="990000"/>
                </a:solidFill>
                <a:latin typeface="微软雅黑" panose="020B0503020204020204" pitchFamily="34" charset="-122"/>
                <a:ea typeface="微软雅黑" panose="020B0503020204020204" pitchFamily="34" charset="-122"/>
              </a:rPr>
              <a:t>Result</a:t>
            </a:r>
            <a:r>
              <a:rPr lang="zh-CN" altLang="en-US" sz="2200">
                <a:solidFill>
                  <a:srgbClr val="990000"/>
                </a:solidFill>
                <a:latin typeface="微软雅黑" panose="020B0503020204020204" pitchFamily="34" charset="-122"/>
                <a:ea typeface="微软雅黑" panose="020B0503020204020204" pitchFamily="34" charset="-122"/>
              </a:rPr>
              <a:t>是</a:t>
            </a:r>
            <a:r>
              <a:rPr lang="en-US" altLang="zh-CN" sz="2200">
                <a:solidFill>
                  <a:srgbClr val="990000"/>
                </a:solidFill>
                <a:latin typeface="微软雅黑" panose="020B0503020204020204" pitchFamily="34" charset="-122"/>
                <a:ea typeface="微软雅黑" panose="020B0503020204020204" pitchFamily="34" charset="-122"/>
              </a:rPr>
              <a:t>0…01, CF=1, ZF=0, OF=0, SF=0</a:t>
            </a:r>
            <a:r>
              <a:rPr lang="en-US" altLang="zh-CN" sz="2200">
                <a:solidFill>
                  <a:srgbClr val="990000"/>
                </a:solidFill>
              </a:rPr>
              <a:t> </a:t>
            </a:r>
            <a:endParaRPr lang="zh-CN" altLang="en-US" sz="2200">
              <a:solidFill>
                <a:srgbClr val="990000"/>
              </a:solidFill>
            </a:endParaRPr>
          </a:p>
        </p:txBody>
      </p:sp>
      <p:grpSp>
        <p:nvGrpSpPr>
          <p:cNvPr id="636932" name="Group 4">
            <a:extLst>
              <a:ext uri="{FF2B5EF4-FFF2-40B4-BE49-F238E27FC236}">
                <a16:creationId xmlns:a16="http://schemas.microsoft.com/office/drawing/2014/main" id="{41DAC42C-D21A-4DAF-9F2A-FEC84C042179}"/>
              </a:ext>
            </a:extLst>
          </p:cNvPr>
          <p:cNvGrpSpPr>
            <a:grpSpLocks/>
          </p:cNvGrpSpPr>
          <p:nvPr/>
        </p:nvGrpSpPr>
        <p:grpSpPr bwMode="auto">
          <a:xfrm>
            <a:off x="406400" y="939800"/>
            <a:ext cx="8737600" cy="4419600"/>
            <a:chOff x="0" y="1513"/>
            <a:chExt cx="5522" cy="2611"/>
          </a:xfrm>
        </p:grpSpPr>
        <p:sp>
          <p:nvSpPr>
            <p:cNvPr id="636933" name="Rectangle 33">
              <a:extLst>
                <a:ext uri="{FF2B5EF4-FFF2-40B4-BE49-F238E27FC236}">
                  <a16:creationId xmlns:a16="http://schemas.microsoft.com/office/drawing/2014/main" id="{036CB3C3-E0B8-4836-9801-AF5B534AA424}"/>
                </a:ext>
              </a:extLst>
            </p:cNvPr>
            <p:cNvSpPr>
              <a:spLocks noChangeArrowheads="1"/>
            </p:cNvSpPr>
            <p:nvPr/>
          </p:nvSpPr>
          <p:spPr bwMode="auto">
            <a:xfrm>
              <a:off x="4402" y="2741"/>
              <a:ext cx="704"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cs typeface="Arial" panose="020B0604020202020204" pitchFamily="34" charset="0"/>
                </a:rPr>
                <a:t>Result</a:t>
              </a:r>
            </a:p>
          </p:txBody>
        </p:sp>
        <p:sp>
          <p:nvSpPr>
            <p:cNvPr id="636934" name="Line 11">
              <a:extLst>
                <a:ext uri="{FF2B5EF4-FFF2-40B4-BE49-F238E27FC236}">
                  <a16:creationId xmlns:a16="http://schemas.microsoft.com/office/drawing/2014/main" id="{BC27BA78-A1B8-411E-B342-EE622D813589}"/>
                </a:ext>
              </a:extLst>
            </p:cNvPr>
            <p:cNvSpPr>
              <a:spLocks noChangeShapeType="1"/>
            </p:cNvSpPr>
            <p:nvPr/>
          </p:nvSpPr>
          <p:spPr bwMode="auto">
            <a:xfrm flipH="1">
              <a:off x="507" y="2327"/>
              <a:ext cx="2619" cy="1"/>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36935" name="Line 12">
              <a:extLst>
                <a:ext uri="{FF2B5EF4-FFF2-40B4-BE49-F238E27FC236}">
                  <a16:creationId xmlns:a16="http://schemas.microsoft.com/office/drawing/2014/main" id="{90C2D79F-2805-427A-A5EB-AFBB630E2A9D}"/>
                </a:ext>
              </a:extLst>
            </p:cNvPr>
            <p:cNvSpPr>
              <a:spLocks noChangeShapeType="1"/>
            </p:cNvSpPr>
            <p:nvPr/>
          </p:nvSpPr>
          <p:spPr bwMode="auto">
            <a:xfrm flipH="1">
              <a:off x="3111" y="2141"/>
              <a:ext cx="9" cy="6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6936" name="Line 13">
              <a:extLst>
                <a:ext uri="{FF2B5EF4-FFF2-40B4-BE49-F238E27FC236}">
                  <a16:creationId xmlns:a16="http://schemas.microsoft.com/office/drawing/2014/main" id="{6154A671-19C9-4428-A879-68575D47C77B}"/>
                </a:ext>
              </a:extLst>
            </p:cNvPr>
            <p:cNvSpPr>
              <a:spLocks noChangeShapeType="1"/>
            </p:cNvSpPr>
            <p:nvPr/>
          </p:nvSpPr>
          <p:spPr bwMode="auto">
            <a:xfrm>
              <a:off x="3129" y="2141"/>
              <a:ext cx="564" cy="3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6937" name="Line 14">
              <a:extLst>
                <a:ext uri="{FF2B5EF4-FFF2-40B4-BE49-F238E27FC236}">
                  <a16:creationId xmlns:a16="http://schemas.microsoft.com/office/drawing/2014/main" id="{9ADDFF65-B58C-4530-8422-94367E02FAF5}"/>
                </a:ext>
              </a:extLst>
            </p:cNvPr>
            <p:cNvSpPr>
              <a:spLocks noChangeShapeType="1"/>
            </p:cNvSpPr>
            <p:nvPr/>
          </p:nvSpPr>
          <p:spPr bwMode="auto">
            <a:xfrm>
              <a:off x="3087" y="2822"/>
              <a:ext cx="21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6938" name="Line 16">
              <a:extLst>
                <a:ext uri="{FF2B5EF4-FFF2-40B4-BE49-F238E27FC236}">
                  <a16:creationId xmlns:a16="http://schemas.microsoft.com/office/drawing/2014/main" id="{2F982535-8508-49F1-9857-CF3D5F6505B7}"/>
                </a:ext>
              </a:extLst>
            </p:cNvPr>
            <p:cNvSpPr>
              <a:spLocks noChangeShapeType="1"/>
            </p:cNvSpPr>
            <p:nvPr/>
          </p:nvSpPr>
          <p:spPr bwMode="auto">
            <a:xfrm>
              <a:off x="3693" y="2448"/>
              <a:ext cx="1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6939" name="Line 18">
              <a:extLst>
                <a:ext uri="{FF2B5EF4-FFF2-40B4-BE49-F238E27FC236}">
                  <a16:creationId xmlns:a16="http://schemas.microsoft.com/office/drawing/2014/main" id="{0851ABBC-30D4-48D6-867A-F3385C8B0E3E}"/>
                </a:ext>
              </a:extLst>
            </p:cNvPr>
            <p:cNvSpPr>
              <a:spLocks noChangeShapeType="1"/>
            </p:cNvSpPr>
            <p:nvPr/>
          </p:nvSpPr>
          <p:spPr bwMode="auto">
            <a:xfrm flipV="1">
              <a:off x="3120" y="3060"/>
              <a:ext cx="0" cy="6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6940" name="Line 19">
              <a:extLst>
                <a:ext uri="{FF2B5EF4-FFF2-40B4-BE49-F238E27FC236}">
                  <a16:creationId xmlns:a16="http://schemas.microsoft.com/office/drawing/2014/main" id="{F5A35E42-22AF-4D3F-B835-AAC45619A070}"/>
                </a:ext>
              </a:extLst>
            </p:cNvPr>
            <p:cNvSpPr>
              <a:spLocks noChangeShapeType="1"/>
            </p:cNvSpPr>
            <p:nvPr/>
          </p:nvSpPr>
          <p:spPr bwMode="auto">
            <a:xfrm flipV="1">
              <a:off x="3129" y="3365"/>
              <a:ext cx="564" cy="3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6941" name="Line 20">
              <a:extLst>
                <a:ext uri="{FF2B5EF4-FFF2-40B4-BE49-F238E27FC236}">
                  <a16:creationId xmlns:a16="http://schemas.microsoft.com/office/drawing/2014/main" id="{6DAC784E-A00C-4DED-94A0-A21C1CA2ABBE}"/>
                </a:ext>
              </a:extLst>
            </p:cNvPr>
            <p:cNvSpPr>
              <a:spLocks noChangeShapeType="1"/>
            </p:cNvSpPr>
            <p:nvPr/>
          </p:nvSpPr>
          <p:spPr bwMode="auto">
            <a:xfrm flipV="1">
              <a:off x="3121" y="2929"/>
              <a:ext cx="171" cy="1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6942" name="Line 22">
              <a:extLst>
                <a:ext uri="{FF2B5EF4-FFF2-40B4-BE49-F238E27FC236}">
                  <a16:creationId xmlns:a16="http://schemas.microsoft.com/office/drawing/2014/main" id="{2ED5D61A-EC4B-4E03-9897-7D8C5733824E}"/>
                </a:ext>
              </a:extLst>
            </p:cNvPr>
            <p:cNvSpPr>
              <a:spLocks noChangeShapeType="1"/>
            </p:cNvSpPr>
            <p:nvPr/>
          </p:nvSpPr>
          <p:spPr bwMode="auto">
            <a:xfrm flipV="1">
              <a:off x="3703" y="2905"/>
              <a:ext cx="0" cy="4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6943" name="Line 23">
              <a:extLst>
                <a:ext uri="{FF2B5EF4-FFF2-40B4-BE49-F238E27FC236}">
                  <a16:creationId xmlns:a16="http://schemas.microsoft.com/office/drawing/2014/main" id="{B882DBE2-72B2-4A65-996B-6C46631A87A6}"/>
                </a:ext>
              </a:extLst>
            </p:cNvPr>
            <p:cNvSpPr>
              <a:spLocks noChangeShapeType="1"/>
            </p:cNvSpPr>
            <p:nvPr/>
          </p:nvSpPr>
          <p:spPr bwMode="auto">
            <a:xfrm flipV="1">
              <a:off x="3707" y="2917"/>
              <a:ext cx="749"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6944" name="Line 24">
              <a:extLst>
                <a:ext uri="{FF2B5EF4-FFF2-40B4-BE49-F238E27FC236}">
                  <a16:creationId xmlns:a16="http://schemas.microsoft.com/office/drawing/2014/main" id="{A8861907-792B-4C11-910B-11EBBA51324E}"/>
                </a:ext>
              </a:extLst>
            </p:cNvPr>
            <p:cNvSpPr>
              <a:spLocks noChangeShapeType="1"/>
            </p:cNvSpPr>
            <p:nvPr/>
          </p:nvSpPr>
          <p:spPr bwMode="auto">
            <a:xfrm flipH="1">
              <a:off x="2416" y="3505"/>
              <a:ext cx="709"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36945" name="Rectangle 25">
              <a:extLst>
                <a:ext uri="{FF2B5EF4-FFF2-40B4-BE49-F238E27FC236}">
                  <a16:creationId xmlns:a16="http://schemas.microsoft.com/office/drawing/2014/main" id="{933B1BA6-EB06-4F39-AF42-07A1EB378015}"/>
                </a:ext>
              </a:extLst>
            </p:cNvPr>
            <p:cNvSpPr>
              <a:spLocks noChangeArrowheads="1"/>
            </p:cNvSpPr>
            <p:nvPr/>
          </p:nvSpPr>
          <p:spPr bwMode="auto">
            <a:xfrm rot="5400000">
              <a:off x="2974" y="2871"/>
              <a:ext cx="97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cs typeface="Arial" panose="020B0604020202020204" pitchFamily="34" charset="0"/>
                </a:rPr>
                <a:t>加法器</a:t>
              </a:r>
            </a:p>
          </p:txBody>
        </p:sp>
        <p:sp>
          <p:nvSpPr>
            <p:cNvPr id="636946" name="Line 26">
              <a:extLst>
                <a:ext uri="{FF2B5EF4-FFF2-40B4-BE49-F238E27FC236}">
                  <a16:creationId xmlns:a16="http://schemas.microsoft.com/office/drawing/2014/main" id="{D84348DC-2B01-469B-A260-73EFC9C6C00D}"/>
                </a:ext>
              </a:extLst>
            </p:cNvPr>
            <p:cNvSpPr>
              <a:spLocks noChangeShapeType="1"/>
            </p:cNvSpPr>
            <p:nvPr/>
          </p:nvSpPr>
          <p:spPr bwMode="auto">
            <a:xfrm flipH="1">
              <a:off x="2648" y="3446"/>
              <a:ext cx="127"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6947" name="Line 27">
              <a:extLst>
                <a:ext uri="{FF2B5EF4-FFF2-40B4-BE49-F238E27FC236}">
                  <a16:creationId xmlns:a16="http://schemas.microsoft.com/office/drawing/2014/main" id="{42D734B9-A713-4CF6-A02E-A0245473A865}"/>
                </a:ext>
              </a:extLst>
            </p:cNvPr>
            <p:cNvSpPr>
              <a:spLocks noChangeShapeType="1"/>
            </p:cNvSpPr>
            <p:nvPr/>
          </p:nvSpPr>
          <p:spPr bwMode="auto">
            <a:xfrm flipH="1">
              <a:off x="776" y="2269"/>
              <a:ext cx="127" cy="11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6948" name="Line 28">
              <a:extLst>
                <a:ext uri="{FF2B5EF4-FFF2-40B4-BE49-F238E27FC236}">
                  <a16:creationId xmlns:a16="http://schemas.microsoft.com/office/drawing/2014/main" id="{40DEB31F-48BB-4693-B787-D18140E70B4B}"/>
                </a:ext>
              </a:extLst>
            </p:cNvPr>
            <p:cNvSpPr>
              <a:spLocks noChangeShapeType="1"/>
            </p:cNvSpPr>
            <p:nvPr/>
          </p:nvSpPr>
          <p:spPr bwMode="auto">
            <a:xfrm flipH="1">
              <a:off x="4105" y="2857"/>
              <a:ext cx="127" cy="11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6949" name="Rectangle 29">
              <a:extLst>
                <a:ext uri="{FF2B5EF4-FFF2-40B4-BE49-F238E27FC236}">
                  <a16:creationId xmlns:a16="http://schemas.microsoft.com/office/drawing/2014/main" id="{A5533BFB-EE0A-4F2A-A22C-6520F30730F4}"/>
                </a:ext>
              </a:extLst>
            </p:cNvPr>
            <p:cNvSpPr>
              <a:spLocks noChangeArrowheads="1"/>
            </p:cNvSpPr>
            <p:nvPr/>
          </p:nvSpPr>
          <p:spPr bwMode="auto">
            <a:xfrm>
              <a:off x="891" y="2081"/>
              <a:ext cx="23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cs typeface="Arial" panose="020B0604020202020204" pitchFamily="34" charset="0"/>
                </a:rPr>
                <a:t>n</a:t>
              </a:r>
            </a:p>
          </p:txBody>
        </p:sp>
        <p:sp>
          <p:nvSpPr>
            <p:cNvPr id="636950" name="Rectangle 30">
              <a:extLst>
                <a:ext uri="{FF2B5EF4-FFF2-40B4-BE49-F238E27FC236}">
                  <a16:creationId xmlns:a16="http://schemas.microsoft.com/office/drawing/2014/main" id="{E47014C4-BD0C-46CD-BDCB-6CE015F904A4}"/>
                </a:ext>
              </a:extLst>
            </p:cNvPr>
            <p:cNvSpPr>
              <a:spLocks noChangeArrowheads="1"/>
            </p:cNvSpPr>
            <p:nvPr/>
          </p:nvSpPr>
          <p:spPr bwMode="auto">
            <a:xfrm>
              <a:off x="2469" y="3505"/>
              <a:ext cx="232"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cs typeface="Arial" panose="020B0604020202020204" pitchFamily="34" charset="0"/>
                </a:rPr>
                <a:t>n</a:t>
              </a:r>
            </a:p>
          </p:txBody>
        </p:sp>
        <p:sp>
          <p:nvSpPr>
            <p:cNvPr id="636951" name="Rectangle 31">
              <a:extLst>
                <a:ext uri="{FF2B5EF4-FFF2-40B4-BE49-F238E27FC236}">
                  <a16:creationId xmlns:a16="http://schemas.microsoft.com/office/drawing/2014/main" id="{0E68EFDF-1DFE-4DD0-BBAA-D5AB5A6D6C1B}"/>
                </a:ext>
              </a:extLst>
            </p:cNvPr>
            <p:cNvSpPr>
              <a:spLocks noChangeArrowheads="1"/>
            </p:cNvSpPr>
            <p:nvPr/>
          </p:nvSpPr>
          <p:spPr bwMode="auto">
            <a:xfrm>
              <a:off x="3954" y="2691"/>
              <a:ext cx="232"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cs typeface="Arial" panose="020B0604020202020204" pitchFamily="34" charset="0"/>
                </a:rPr>
                <a:t>n</a:t>
              </a:r>
            </a:p>
          </p:txBody>
        </p:sp>
        <p:sp>
          <p:nvSpPr>
            <p:cNvPr id="636952" name="Rectangle 32">
              <a:extLst>
                <a:ext uri="{FF2B5EF4-FFF2-40B4-BE49-F238E27FC236}">
                  <a16:creationId xmlns:a16="http://schemas.microsoft.com/office/drawing/2014/main" id="{CB74B081-7505-4B0A-8D54-D725D6C7C31C}"/>
                </a:ext>
              </a:extLst>
            </p:cNvPr>
            <p:cNvSpPr>
              <a:spLocks noChangeArrowheads="1"/>
            </p:cNvSpPr>
            <p:nvPr/>
          </p:nvSpPr>
          <p:spPr bwMode="auto">
            <a:xfrm>
              <a:off x="255" y="2171"/>
              <a:ext cx="25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cs typeface="Arial" panose="020B0604020202020204" pitchFamily="34" charset="0"/>
                </a:rPr>
                <a:t>A</a:t>
              </a:r>
            </a:p>
          </p:txBody>
        </p:sp>
        <p:sp>
          <p:nvSpPr>
            <p:cNvPr id="636953" name="Rectangle 34">
              <a:extLst>
                <a:ext uri="{FF2B5EF4-FFF2-40B4-BE49-F238E27FC236}">
                  <a16:creationId xmlns:a16="http://schemas.microsoft.com/office/drawing/2014/main" id="{9D734FB2-D611-413B-B54F-FD327E35FE7C}"/>
                </a:ext>
              </a:extLst>
            </p:cNvPr>
            <p:cNvSpPr>
              <a:spLocks noChangeArrowheads="1"/>
            </p:cNvSpPr>
            <p:nvPr/>
          </p:nvSpPr>
          <p:spPr bwMode="auto">
            <a:xfrm>
              <a:off x="4276" y="2337"/>
              <a:ext cx="3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cs typeface="Arial" panose="020B0604020202020204" pitchFamily="34" charset="0"/>
                </a:rPr>
                <a:t>ZF</a:t>
              </a:r>
            </a:p>
          </p:txBody>
        </p:sp>
        <p:sp>
          <p:nvSpPr>
            <p:cNvPr id="636954" name="Line 35">
              <a:extLst>
                <a:ext uri="{FF2B5EF4-FFF2-40B4-BE49-F238E27FC236}">
                  <a16:creationId xmlns:a16="http://schemas.microsoft.com/office/drawing/2014/main" id="{53166E17-AC7C-4AF2-8CB3-B18CF047C47B}"/>
                </a:ext>
              </a:extLst>
            </p:cNvPr>
            <p:cNvSpPr>
              <a:spLocks noChangeShapeType="1"/>
            </p:cNvSpPr>
            <p:nvPr/>
          </p:nvSpPr>
          <p:spPr bwMode="auto">
            <a:xfrm>
              <a:off x="3470" y="1994"/>
              <a:ext cx="0" cy="32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6955" name="Rectangle 36">
              <a:extLst>
                <a:ext uri="{FF2B5EF4-FFF2-40B4-BE49-F238E27FC236}">
                  <a16:creationId xmlns:a16="http://schemas.microsoft.com/office/drawing/2014/main" id="{45DA0275-513E-43C3-B60E-050C9768EC96}"/>
                </a:ext>
              </a:extLst>
            </p:cNvPr>
            <p:cNvSpPr>
              <a:spLocks noChangeArrowheads="1"/>
            </p:cNvSpPr>
            <p:nvPr/>
          </p:nvSpPr>
          <p:spPr bwMode="auto">
            <a:xfrm>
              <a:off x="3516" y="2000"/>
              <a:ext cx="307"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cs typeface="Arial" panose="020B0604020202020204" pitchFamily="34" charset="0"/>
                </a:rPr>
                <a:t>Ci</a:t>
              </a:r>
            </a:p>
          </p:txBody>
        </p:sp>
        <p:sp>
          <p:nvSpPr>
            <p:cNvPr id="636956" name="Line 37">
              <a:extLst>
                <a:ext uri="{FF2B5EF4-FFF2-40B4-BE49-F238E27FC236}">
                  <a16:creationId xmlns:a16="http://schemas.microsoft.com/office/drawing/2014/main" id="{736CEEE1-0340-4549-AB5A-F4DF0BC73394}"/>
                </a:ext>
              </a:extLst>
            </p:cNvPr>
            <p:cNvSpPr>
              <a:spLocks noChangeShapeType="1"/>
            </p:cNvSpPr>
            <p:nvPr/>
          </p:nvSpPr>
          <p:spPr bwMode="auto">
            <a:xfrm>
              <a:off x="3470" y="3512"/>
              <a:ext cx="0" cy="51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6957" name="Rectangle 38">
              <a:extLst>
                <a:ext uri="{FF2B5EF4-FFF2-40B4-BE49-F238E27FC236}">
                  <a16:creationId xmlns:a16="http://schemas.microsoft.com/office/drawing/2014/main" id="{5E2E7C57-9559-4E41-A9B6-8F62D511CB17}"/>
                </a:ext>
              </a:extLst>
            </p:cNvPr>
            <p:cNvSpPr>
              <a:spLocks noChangeArrowheads="1"/>
            </p:cNvSpPr>
            <p:nvPr/>
          </p:nvSpPr>
          <p:spPr bwMode="auto">
            <a:xfrm>
              <a:off x="3516" y="3771"/>
              <a:ext cx="37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cs typeface="Arial" panose="020B0604020202020204" pitchFamily="34" charset="0"/>
                </a:rPr>
                <a:t>Co</a:t>
              </a:r>
            </a:p>
          </p:txBody>
        </p:sp>
        <p:sp>
          <p:nvSpPr>
            <p:cNvPr id="636958" name="Line 39">
              <a:extLst>
                <a:ext uri="{FF2B5EF4-FFF2-40B4-BE49-F238E27FC236}">
                  <a16:creationId xmlns:a16="http://schemas.microsoft.com/office/drawing/2014/main" id="{981ED079-D238-46F4-9D3B-C8D9DF3BD845}"/>
                </a:ext>
              </a:extLst>
            </p:cNvPr>
            <p:cNvSpPr>
              <a:spLocks noChangeShapeType="1"/>
            </p:cNvSpPr>
            <p:nvPr/>
          </p:nvSpPr>
          <p:spPr bwMode="auto">
            <a:xfrm flipH="1">
              <a:off x="493" y="3364"/>
              <a:ext cx="1467"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36959" name="Line 40">
              <a:extLst>
                <a:ext uri="{FF2B5EF4-FFF2-40B4-BE49-F238E27FC236}">
                  <a16:creationId xmlns:a16="http://schemas.microsoft.com/office/drawing/2014/main" id="{51B7618A-9F89-4007-9EF6-0CD2FA6973BA}"/>
                </a:ext>
              </a:extLst>
            </p:cNvPr>
            <p:cNvSpPr>
              <a:spLocks noChangeShapeType="1"/>
            </p:cNvSpPr>
            <p:nvPr/>
          </p:nvSpPr>
          <p:spPr bwMode="auto">
            <a:xfrm flipH="1">
              <a:off x="727" y="3304"/>
              <a:ext cx="126" cy="1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6960" name="Rectangle 41">
              <a:extLst>
                <a:ext uri="{FF2B5EF4-FFF2-40B4-BE49-F238E27FC236}">
                  <a16:creationId xmlns:a16="http://schemas.microsoft.com/office/drawing/2014/main" id="{A69461D7-E4A1-4F46-871D-C6CD2DD13ECD}"/>
                </a:ext>
              </a:extLst>
            </p:cNvPr>
            <p:cNvSpPr>
              <a:spLocks noChangeArrowheads="1"/>
            </p:cNvSpPr>
            <p:nvPr/>
          </p:nvSpPr>
          <p:spPr bwMode="auto">
            <a:xfrm>
              <a:off x="856" y="3126"/>
              <a:ext cx="232"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cs typeface="Arial" panose="020B0604020202020204" pitchFamily="34" charset="0"/>
                </a:rPr>
                <a:t>n</a:t>
              </a:r>
            </a:p>
          </p:txBody>
        </p:sp>
        <p:sp>
          <p:nvSpPr>
            <p:cNvPr id="636961" name="Rectangle 42">
              <a:extLst>
                <a:ext uri="{FF2B5EF4-FFF2-40B4-BE49-F238E27FC236}">
                  <a16:creationId xmlns:a16="http://schemas.microsoft.com/office/drawing/2014/main" id="{1DB9FDF4-D810-44E0-B19B-B501594AC707}"/>
                </a:ext>
              </a:extLst>
            </p:cNvPr>
            <p:cNvSpPr>
              <a:spLocks noChangeArrowheads="1"/>
            </p:cNvSpPr>
            <p:nvPr/>
          </p:nvSpPr>
          <p:spPr bwMode="auto">
            <a:xfrm>
              <a:off x="254" y="3233"/>
              <a:ext cx="254"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cs typeface="Arial" panose="020B0604020202020204" pitchFamily="34" charset="0"/>
                </a:rPr>
                <a:t>B</a:t>
              </a:r>
            </a:p>
          </p:txBody>
        </p:sp>
        <p:grpSp>
          <p:nvGrpSpPr>
            <p:cNvPr id="636962" name="Group 43">
              <a:extLst>
                <a:ext uri="{FF2B5EF4-FFF2-40B4-BE49-F238E27FC236}">
                  <a16:creationId xmlns:a16="http://schemas.microsoft.com/office/drawing/2014/main" id="{175B5AC2-E7E0-4D52-A6A7-5C985F2AFCFC}"/>
                </a:ext>
              </a:extLst>
            </p:cNvPr>
            <p:cNvGrpSpPr>
              <a:grpSpLocks/>
            </p:cNvGrpSpPr>
            <p:nvPr/>
          </p:nvGrpSpPr>
          <p:grpSpPr bwMode="auto">
            <a:xfrm>
              <a:off x="1070" y="3550"/>
              <a:ext cx="410" cy="391"/>
              <a:chOff x="1816" y="3448"/>
              <a:chExt cx="336" cy="288"/>
            </a:xfrm>
          </p:grpSpPr>
          <p:sp>
            <p:nvSpPr>
              <p:cNvPr id="636963" name="Oval 44">
                <a:extLst>
                  <a:ext uri="{FF2B5EF4-FFF2-40B4-BE49-F238E27FC236}">
                    <a16:creationId xmlns:a16="http://schemas.microsoft.com/office/drawing/2014/main" id="{24BBBCA0-DF73-4484-A18C-B90159F75B4C}"/>
                  </a:ext>
                </a:extLst>
              </p:cNvPr>
              <p:cNvSpPr>
                <a:spLocks noChangeArrowheads="1"/>
              </p:cNvSpPr>
              <p:nvPr/>
            </p:nvSpPr>
            <p:spPr bwMode="auto">
              <a:xfrm>
                <a:off x="2072" y="3560"/>
                <a:ext cx="80"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imes New Roman" panose="02020603050405020304" pitchFamily="18" charset="0"/>
                </a:endParaRPr>
              </a:p>
            </p:txBody>
          </p:sp>
          <p:sp>
            <p:nvSpPr>
              <p:cNvPr id="636964" name="Line 45">
                <a:extLst>
                  <a:ext uri="{FF2B5EF4-FFF2-40B4-BE49-F238E27FC236}">
                    <a16:creationId xmlns:a16="http://schemas.microsoft.com/office/drawing/2014/main" id="{99955345-9B36-445B-AD27-097B2F6FCBF1}"/>
                  </a:ext>
                </a:extLst>
              </p:cNvPr>
              <p:cNvSpPr>
                <a:spLocks noChangeShapeType="1"/>
              </p:cNvSpPr>
              <p:nvPr/>
            </p:nvSpPr>
            <p:spPr bwMode="auto">
              <a:xfrm flipH="1" flipV="1">
                <a:off x="1816" y="3448"/>
                <a:ext cx="256" cy="16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6965" name="Line 46">
                <a:extLst>
                  <a:ext uri="{FF2B5EF4-FFF2-40B4-BE49-F238E27FC236}">
                    <a16:creationId xmlns:a16="http://schemas.microsoft.com/office/drawing/2014/main" id="{46151422-2FE3-4FB4-9075-6FD6F5CD76F3}"/>
                  </a:ext>
                </a:extLst>
              </p:cNvPr>
              <p:cNvSpPr>
                <a:spLocks noChangeShapeType="1"/>
              </p:cNvSpPr>
              <p:nvPr/>
            </p:nvSpPr>
            <p:spPr bwMode="auto">
              <a:xfrm flipH="1">
                <a:off x="1816" y="3608"/>
                <a:ext cx="256" cy="1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6966" name="Line 47">
                <a:extLst>
                  <a:ext uri="{FF2B5EF4-FFF2-40B4-BE49-F238E27FC236}">
                    <a16:creationId xmlns:a16="http://schemas.microsoft.com/office/drawing/2014/main" id="{8E0C39F9-3FA5-483B-B55D-8E6268F5D261}"/>
                  </a:ext>
                </a:extLst>
              </p:cNvPr>
              <p:cNvSpPr>
                <a:spLocks noChangeShapeType="1"/>
              </p:cNvSpPr>
              <p:nvPr/>
            </p:nvSpPr>
            <p:spPr bwMode="auto">
              <a:xfrm>
                <a:off x="1824" y="3464"/>
                <a:ext cx="0"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36967" name="Line 48">
              <a:extLst>
                <a:ext uri="{FF2B5EF4-FFF2-40B4-BE49-F238E27FC236}">
                  <a16:creationId xmlns:a16="http://schemas.microsoft.com/office/drawing/2014/main" id="{208778AA-32B3-41AB-8A5B-2A240D7FD895}"/>
                </a:ext>
              </a:extLst>
            </p:cNvPr>
            <p:cNvSpPr>
              <a:spLocks noChangeShapeType="1"/>
            </p:cNvSpPr>
            <p:nvPr/>
          </p:nvSpPr>
          <p:spPr bwMode="auto">
            <a:xfrm>
              <a:off x="906" y="3369"/>
              <a:ext cx="0" cy="38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6968" name="Line 49">
              <a:extLst>
                <a:ext uri="{FF2B5EF4-FFF2-40B4-BE49-F238E27FC236}">
                  <a16:creationId xmlns:a16="http://schemas.microsoft.com/office/drawing/2014/main" id="{E806BAD5-9F40-434D-8BE2-4AC64D814D68}"/>
                </a:ext>
              </a:extLst>
            </p:cNvPr>
            <p:cNvSpPr>
              <a:spLocks noChangeShapeType="1"/>
            </p:cNvSpPr>
            <p:nvPr/>
          </p:nvSpPr>
          <p:spPr bwMode="auto">
            <a:xfrm>
              <a:off x="911" y="3755"/>
              <a:ext cx="16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6969" name="Line 50">
              <a:extLst>
                <a:ext uri="{FF2B5EF4-FFF2-40B4-BE49-F238E27FC236}">
                  <a16:creationId xmlns:a16="http://schemas.microsoft.com/office/drawing/2014/main" id="{901297F3-6B0A-40B1-9B05-4DACDA410165}"/>
                </a:ext>
              </a:extLst>
            </p:cNvPr>
            <p:cNvSpPr>
              <a:spLocks noChangeShapeType="1"/>
            </p:cNvSpPr>
            <p:nvPr/>
          </p:nvSpPr>
          <p:spPr bwMode="auto">
            <a:xfrm flipH="1">
              <a:off x="1484" y="3755"/>
              <a:ext cx="476"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36970" name="Line 51">
              <a:extLst>
                <a:ext uri="{FF2B5EF4-FFF2-40B4-BE49-F238E27FC236}">
                  <a16:creationId xmlns:a16="http://schemas.microsoft.com/office/drawing/2014/main" id="{E0D01E20-8C8C-4642-945E-0256A1E724F5}"/>
                </a:ext>
              </a:extLst>
            </p:cNvPr>
            <p:cNvSpPr>
              <a:spLocks noChangeShapeType="1"/>
            </p:cNvSpPr>
            <p:nvPr/>
          </p:nvSpPr>
          <p:spPr bwMode="auto">
            <a:xfrm flipH="1">
              <a:off x="1600" y="3697"/>
              <a:ext cx="126" cy="1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6971" name="Rectangle 52">
              <a:extLst>
                <a:ext uri="{FF2B5EF4-FFF2-40B4-BE49-F238E27FC236}">
                  <a16:creationId xmlns:a16="http://schemas.microsoft.com/office/drawing/2014/main" id="{C352F1B1-13AC-4F42-B2F7-089CFF2CD5A9}"/>
                </a:ext>
              </a:extLst>
            </p:cNvPr>
            <p:cNvSpPr>
              <a:spLocks noChangeArrowheads="1"/>
            </p:cNvSpPr>
            <p:nvPr/>
          </p:nvSpPr>
          <p:spPr bwMode="auto">
            <a:xfrm>
              <a:off x="1621" y="3709"/>
              <a:ext cx="23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cs typeface="Arial" panose="020B0604020202020204" pitchFamily="34" charset="0"/>
                </a:rPr>
                <a:t>n</a:t>
              </a:r>
            </a:p>
          </p:txBody>
        </p:sp>
        <p:sp>
          <p:nvSpPr>
            <p:cNvPr id="636972" name="Rectangle 53">
              <a:extLst>
                <a:ext uri="{FF2B5EF4-FFF2-40B4-BE49-F238E27FC236}">
                  <a16:creationId xmlns:a16="http://schemas.microsoft.com/office/drawing/2014/main" id="{E590559D-A51A-43E5-BB1C-88B579BEE058}"/>
                </a:ext>
              </a:extLst>
            </p:cNvPr>
            <p:cNvSpPr>
              <a:spLocks noChangeArrowheads="1"/>
            </p:cNvSpPr>
            <p:nvPr/>
          </p:nvSpPr>
          <p:spPr bwMode="auto">
            <a:xfrm>
              <a:off x="1964" y="2993"/>
              <a:ext cx="447" cy="109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imes New Roman" panose="02020603050405020304" pitchFamily="18" charset="0"/>
              </a:endParaRPr>
            </a:p>
          </p:txBody>
        </p:sp>
        <p:sp>
          <p:nvSpPr>
            <p:cNvPr id="636973" name="Rectangle 54">
              <a:extLst>
                <a:ext uri="{FF2B5EF4-FFF2-40B4-BE49-F238E27FC236}">
                  <a16:creationId xmlns:a16="http://schemas.microsoft.com/office/drawing/2014/main" id="{D2CE2D8C-D659-429D-AC04-3B030AFC9545}"/>
                </a:ext>
              </a:extLst>
            </p:cNvPr>
            <p:cNvSpPr>
              <a:spLocks noChangeArrowheads="1"/>
            </p:cNvSpPr>
            <p:nvPr/>
          </p:nvSpPr>
          <p:spPr bwMode="auto">
            <a:xfrm>
              <a:off x="1925" y="3184"/>
              <a:ext cx="211"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latin typeface="Times New Roman" panose="02020603050405020304" pitchFamily="18" charset="0"/>
                </a:rPr>
                <a:t>0</a:t>
              </a:r>
            </a:p>
          </p:txBody>
        </p:sp>
        <p:sp>
          <p:nvSpPr>
            <p:cNvPr id="636974" name="Rectangle 55">
              <a:extLst>
                <a:ext uri="{FF2B5EF4-FFF2-40B4-BE49-F238E27FC236}">
                  <a16:creationId xmlns:a16="http://schemas.microsoft.com/office/drawing/2014/main" id="{57212FE4-F93E-4204-9C24-D71CF10390A4}"/>
                </a:ext>
              </a:extLst>
            </p:cNvPr>
            <p:cNvSpPr>
              <a:spLocks noChangeArrowheads="1"/>
            </p:cNvSpPr>
            <p:nvPr/>
          </p:nvSpPr>
          <p:spPr bwMode="auto">
            <a:xfrm>
              <a:off x="1916" y="3648"/>
              <a:ext cx="211"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latin typeface="Times New Roman" panose="02020603050405020304" pitchFamily="18" charset="0"/>
                </a:rPr>
                <a:t>1</a:t>
              </a:r>
            </a:p>
          </p:txBody>
        </p:sp>
        <p:sp>
          <p:nvSpPr>
            <p:cNvPr id="636975" name="Rectangle 56">
              <a:extLst>
                <a:ext uri="{FF2B5EF4-FFF2-40B4-BE49-F238E27FC236}">
                  <a16:creationId xmlns:a16="http://schemas.microsoft.com/office/drawing/2014/main" id="{DF31DEAE-E928-4544-8D8B-1F9348BC24E8}"/>
                </a:ext>
              </a:extLst>
            </p:cNvPr>
            <p:cNvSpPr>
              <a:spLocks noChangeArrowheads="1"/>
            </p:cNvSpPr>
            <p:nvPr/>
          </p:nvSpPr>
          <p:spPr bwMode="auto">
            <a:xfrm rot="5400000">
              <a:off x="1692" y="3465"/>
              <a:ext cx="105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200">
                  <a:cs typeface="Arial" panose="020B0604020202020204" pitchFamily="34" charset="0"/>
                </a:rPr>
                <a:t>多路选择器</a:t>
              </a:r>
            </a:p>
          </p:txBody>
        </p:sp>
        <p:sp>
          <p:nvSpPr>
            <p:cNvPr id="636976" name="Line 57">
              <a:extLst>
                <a:ext uri="{FF2B5EF4-FFF2-40B4-BE49-F238E27FC236}">
                  <a16:creationId xmlns:a16="http://schemas.microsoft.com/office/drawing/2014/main" id="{383A9769-7094-4E91-B46D-65E1B5416DF0}"/>
                </a:ext>
              </a:extLst>
            </p:cNvPr>
            <p:cNvSpPr>
              <a:spLocks noChangeShapeType="1"/>
            </p:cNvSpPr>
            <p:nvPr/>
          </p:nvSpPr>
          <p:spPr bwMode="auto">
            <a:xfrm flipV="1">
              <a:off x="2187" y="1667"/>
              <a:ext cx="0" cy="1321"/>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36977" name="Line 59">
              <a:extLst>
                <a:ext uri="{FF2B5EF4-FFF2-40B4-BE49-F238E27FC236}">
                  <a16:creationId xmlns:a16="http://schemas.microsoft.com/office/drawing/2014/main" id="{73467039-9C8C-4290-B0B5-02AC27C0B7EF}"/>
                </a:ext>
              </a:extLst>
            </p:cNvPr>
            <p:cNvSpPr>
              <a:spLocks noChangeShapeType="1"/>
            </p:cNvSpPr>
            <p:nvPr/>
          </p:nvSpPr>
          <p:spPr bwMode="auto">
            <a:xfrm flipH="1">
              <a:off x="2183" y="2006"/>
              <a:ext cx="129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6978" name="Rectangle 60">
              <a:extLst>
                <a:ext uri="{FF2B5EF4-FFF2-40B4-BE49-F238E27FC236}">
                  <a16:creationId xmlns:a16="http://schemas.microsoft.com/office/drawing/2014/main" id="{1B5F2567-063F-4625-8BD8-9BE99730C8C4}"/>
                </a:ext>
              </a:extLst>
            </p:cNvPr>
            <p:cNvSpPr>
              <a:spLocks noChangeArrowheads="1"/>
            </p:cNvSpPr>
            <p:nvPr/>
          </p:nvSpPr>
          <p:spPr bwMode="auto">
            <a:xfrm>
              <a:off x="1647" y="1619"/>
              <a:ext cx="478"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cs typeface="Arial" panose="020B0604020202020204" pitchFamily="34" charset="0"/>
                </a:rPr>
                <a:t>Sub</a:t>
              </a:r>
            </a:p>
          </p:txBody>
        </p:sp>
        <p:sp>
          <p:nvSpPr>
            <p:cNvPr id="636979" name="Rectangle 62">
              <a:extLst>
                <a:ext uri="{FF2B5EF4-FFF2-40B4-BE49-F238E27FC236}">
                  <a16:creationId xmlns:a16="http://schemas.microsoft.com/office/drawing/2014/main" id="{A6E570F9-8C42-4112-9C4F-56B14D1DDDE9}"/>
                </a:ext>
              </a:extLst>
            </p:cNvPr>
            <p:cNvSpPr>
              <a:spLocks noChangeArrowheads="1"/>
            </p:cNvSpPr>
            <p:nvPr/>
          </p:nvSpPr>
          <p:spPr bwMode="auto">
            <a:xfrm>
              <a:off x="1503" y="3487"/>
              <a:ext cx="254"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cs typeface="Arial" panose="020B0604020202020204" pitchFamily="34" charset="0"/>
                </a:rPr>
                <a:t>B</a:t>
              </a:r>
            </a:p>
          </p:txBody>
        </p:sp>
        <p:sp>
          <p:nvSpPr>
            <p:cNvPr id="636980" name="Line 63">
              <a:extLst>
                <a:ext uri="{FF2B5EF4-FFF2-40B4-BE49-F238E27FC236}">
                  <a16:creationId xmlns:a16="http://schemas.microsoft.com/office/drawing/2014/main" id="{4C097E0F-E545-4A12-8F22-2931A7A6539C}"/>
                </a:ext>
              </a:extLst>
            </p:cNvPr>
            <p:cNvSpPr>
              <a:spLocks noChangeShapeType="1"/>
            </p:cNvSpPr>
            <p:nvPr/>
          </p:nvSpPr>
          <p:spPr bwMode="auto">
            <a:xfrm>
              <a:off x="1557" y="3509"/>
              <a:ext cx="13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6981" name="Line 64">
              <a:extLst>
                <a:ext uri="{FF2B5EF4-FFF2-40B4-BE49-F238E27FC236}">
                  <a16:creationId xmlns:a16="http://schemas.microsoft.com/office/drawing/2014/main" id="{E232DE85-EDE1-4B1B-8E7A-1171D6143615}"/>
                </a:ext>
              </a:extLst>
            </p:cNvPr>
            <p:cNvSpPr>
              <a:spLocks noChangeShapeType="1"/>
            </p:cNvSpPr>
            <p:nvPr/>
          </p:nvSpPr>
          <p:spPr bwMode="auto">
            <a:xfrm>
              <a:off x="3697" y="2549"/>
              <a:ext cx="567"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6982" name="Line 65">
              <a:extLst>
                <a:ext uri="{FF2B5EF4-FFF2-40B4-BE49-F238E27FC236}">
                  <a16:creationId xmlns:a16="http://schemas.microsoft.com/office/drawing/2014/main" id="{8FC983D7-F20D-485D-B8AE-D218C8195DBB}"/>
                </a:ext>
              </a:extLst>
            </p:cNvPr>
            <p:cNvSpPr>
              <a:spLocks noChangeShapeType="1"/>
            </p:cNvSpPr>
            <p:nvPr/>
          </p:nvSpPr>
          <p:spPr bwMode="auto">
            <a:xfrm>
              <a:off x="3709" y="3315"/>
              <a:ext cx="567"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6983" name="Rectangle 66">
              <a:extLst>
                <a:ext uri="{FF2B5EF4-FFF2-40B4-BE49-F238E27FC236}">
                  <a16:creationId xmlns:a16="http://schemas.microsoft.com/office/drawing/2014/main" id="{26171370-8508-4EA9-B74C-47773E18FB8F}"/>
                </a:ext>
              </a:extLst>
            </p:cNvPr>
            <p:cNvSpPr>
              <a:spLocks noChangeArrowheads="1"/>
            </p:cNvSpPr>
            <p:nvPr/>
          </p:nvSpPr>
          <p:spPr bwMode="auto">
            <a:xfrm>
              <a:off x="4237" y="2977"/>
              <a:ext cx="381"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cs typeface="Arial" panose="020B0604020202020204" pitchFamily="34" charset="0"/>
                </a:rPr>
                <a:t>OF</a:t>
              </a:r>
            </a:p>
          </p:txBody>
        </p:sp>
        <p:sp>
          <p:nvSpPr>
            <p:cNvPr id="636984" name="Text Box 68">
              <a:extLst>
                <a:ext uri="{FF2B5EF4-FFF2-40B4-BE49-F238E27FC236}">
                  <a16:creationId xmlns:a16="http://schemas.microsoft.com/office/drawing/2014/main" id="{476B10BE-B68A-4B57-81E4-8AD778357D57}"/>
                </a:ext>
              </a:extLst>
            </p:cNvPr>
            <p:cNvSpPr txBox="1">
              <a:spLocks noChangeArrowheads="1"/>
            </p:cNvSpPr>
            <p:nvPr/>
          </p:nvSpPr>
          <p:spPr bwMode="auto">
            <a:xfrm>
              <a:off x="241" y="2710"/>
              <a:ext cx="1671"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a:solidFill>
                    <a:srgbClr val="C00000"/>
                  </a:solidFill>
                  <a:latin typeface="黑体" panose="02010609060101010101" pitchFamily="49" charset="-122"/>
                  <a:ea typeface="黑体" panose="02010609060101010101" pitchFamily="49" charset="-122"/>
                </a:rPr>
                <a:t>加</a:t>
              </a:r>
              <a:r>
                <a:rPr lang="en-US" altLang="zh-CN" sz="2800">
                  <a:solidFill>
                    <a:srgbClr val="C00000"/>
                  </a:solidFill>
                  <a:latin typeface="黑体" panose="02010609060101010101" pitchFamily="49" charset="-122"/>
                  <a:ea typeface="黑体" panose="02010609060101010101" pitchFamily="49" charset="-122"/>
                </a:rPr>
                <a:t>/</a:t>
              </a:r>
              <a:r>
                <a:rPr lang="zh-CN" altLang="en-US" sz="2800">
                  <a:solidFill>
                    <a:srgbClr val="C00000"/>
                  </a:solidFill>
                  <a:latin typeface="黑体" panose="02010609060101010101" pitchFamily="49" charset="-122"/>
                  <a:ea typeface="黑体" panose="02010609060101010101" pitchFamily="49" charset="-122"/>
                </a:rPr>
                <a:t>减运算部件</a:t>
              </a:r>
            </a:p>
          </p:txBody>
        </p:sp>
        <p:sp>
          <p:nvSpPr>
            <p:cNvPr id="636985" name="Line 57">
              <a:extLst>
                <a:ext uri="{FF2B5EF4-FFF2-40B4-BE49-F238E27FC236}">
                  <a16:creationId xmlns:a16="http://schemas.microsoft.com/office/drawing/2014/main" id="{AF833957-416A-417B-AB74-14B693BD77D1}"/>
                </a:ext>
              </a:extLst>
            </p:cNvPr>
            <p:cNvSpPr>
              <a:spLocks noChangeShapeType="1"/>
            </p:cNvSpPr>
            <p:nvPr/>
          </p:nvSpPr>
          <p:spPr bwMode="auto">
            <a:xfrm>
              <a:off x="3706" y="3131"/>
              <a:ext cx="556"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6986" name="Rectangle 66">
              <a:extLst>
                <a:ext uri="{FF2B5EF4-FFF2-40B4-BE49-F238E27FC236}">
                  <a16:creationId xmlns:a16="http://schemas.microsoft.com/office/drawing/2014/main" id="{5BE0C4BA-D83B-4C5F-9A9B-2498D80724CE}"/>
                </a:ext>
              </a:extLst>
            </p:cNvPr>
            <p:cNvSpPr>
              <a:spLocks noChangeArrowheads="1"/>
            </p:cNvSpPr>
            <p:nvPr/>
          </p:nvSpPr>
          <p:spPr bwMode="auto">
            <a:xfrm>
              <a:off x="4239" y="3187"/>
              <a:ext cx="1283"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cs typeface="Arial" panose="020B0604020202020204" pitchFamily="34" charset="0"/>
                </a:rPr>
                <a:t>CF=Co</a:t>
              </a:r>
              <a:r>
                <a:rPr lang="en-US" altLang="zh-CN" sz="2400">
                  <a:cs typeface="Arial" panose="020B0604020202020204" pitchFamily="34" charset="0"/>
                  <a:sym typeface="Symbol" panose="05050102010706020507" pitchFamily="18" charset="2"/>
                </a:rPr>
                <a:t>Sub</a:t>
              </a:r>
            </a:p>
          </p:txBody>
        </p:sp>
        <p:sp>
          <p:nvSpPr>
            <p:cNvPr id="636987" name="Line 64">
              <a:extLst>
                <a:ext uri="{FF2B5EF4-FFF2-40B4-BE49-F238E27FC236}">
                  <a16:creationId xmlns:a16="http://schemas.microsoft.com/office/drawing/2014/main" id="{BD4730BB-BCB9-4A88-AF76-11ABD1239CF0}"/>
                </a:ext>
              </a:extLst>
            </p:cNvPr>
            <p:cNvSpPr>
              <a:spLocks noChangeShapeType="1"/>
            </p:cNvSpPr>
            <p:nvPr/>
          </p:nvSpPr>
          <p:spPr bwMode="auto">
            <a:xfrm>
              <a:off x="3699" y="2700"/>
              <a:ext cx="56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6988" name="Rectangle 34">
              <a:extLst>
                <a:ext uri="{FF2B5EF4-FFF2-40B4-BE49-F238E27FC236}">
                  <a16:creationId xmlns:a16="http://schemas.microsoft.com/office/drawing/2014/main" id="{DF11EE46-DA89-46AF-AE72-98E70790B813}"/>
                </a:ext>
              </a:extLst>
            </p:cNvPr>
            <p:cNvSpPr>
              <a:spLocks noChangeArrowheads="1"/>
            </p:cNvSpPr>
            <p:nvPr/>
          </p:nvSpPr>
          <p:spPr bwMode="auto">
            <a:xfrm>
              <a:off x="4264" y="2548"/>
              <a:ext cx="36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cs typeface="Arial" panose="020B0604020202020204" pitchFamily="34" charset="0"/>
                </a:rPr>
                <a:t>SF</a:t>
              </a:r>
            </a:p>
          </p:txBody>
        </p:sp>
        <p:sp>
          <p:nvSpPr>
            <p:cNvPr id="419910" name="Rectangle 70">
              <a:extLst>
                <a:ext uri="{FF2B5EF4-FFF2-40B4-BE49-F238E27FC236}">
                  <a16:creationId xmlns:a16="http://schemas.microsoft.com/office/drawing/2014/main" id="{514E7D07-9D2A-4C24-95A1-96B6DAB32240}"/>
                </a:ext>
              </a:extLst>
            </p:cNvPr>
            <p:cNvSpPr>
              <a:spLocks noChangeArrowheads="1"/>
            </p:cNvSpPr>
            <p:nvPr/>
          </p:nvSpPr>
          <p:spPr bwMode="auto">
            <a:xfrm>
              <a:off x="0" y="1513"/>
              <a:ext cx="1784"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200">
                  <a:solidFill>
                    <a:schemeClr val="accent2"/>
                  </a:solidFill>
                  <a:latin typeface="黑体" panose="02010609060101010101" pitchFamily="49" charset="-122"/>
                  <a:ea typeface="黑体" panose="02010609060101010101" pitchFamily="49" charset="-122"/>
                </a:rPr>
                <a:t>当</a:t>
              </a:r>
              <a:r>
                <a:rPr lang="en-US" altLang="zh-CN" sz="2200">
                  <a:solidFill>
                    <a:schemeClr val="accent2"/>
                  </a:solidFill>
                  <a:latin typeface="黑体" panose="02010609060101010101" pitchFamily="49" charset="-122"/>
                  <a:ea typeface="黑体" panose="02010609060101010101" pitchFamily="49" charset="-122"/>
                </a:rPr>
                <a:t>Sub</a:t>
              </a:r>
              <a:r>
                <a:rPr lang="zh-CN" altLang="en-US" sz="2200">
                  <a:solidFill>
                    <a:schemeClr val="accent2"/>
                  </a:solidFill>
                  <a:latin typeface="黑体" panose="02010609060101010101" pitchFamily="49" charset="-122"/>
                  <a:ea typeface="黑体" panose="02010609060101010101" pitchFamily="49" charset="-122"/>
                </a:rPr>
                <a:t>为</a:t>
              </a:r>
              <a:r>
                <a:rPr lang="en-US" altLang="zh-CN" sz="2200">
                  <a:solidFill>
                    <a:schemeClr val="accent2"/>
                  </a:solidFill>
                  <a:latin typeface="黑体" panose="02010609060101010101" pitchFamily="49" charset="-122"/>
                  <a:ea typeface="黑体" panose="02010609060101010101" pitchFamily="49" charset="-122"/>
                </a:rPr>
                <a:t>1</a:t>
              </a:r>
              <a:r>
                <a:rPr lang="zh-CN" altLang="en-US" sz="2200">
                  <a:solidFill>
                    <a:schemeClr val="accent2"/>
                  </a:solidFill>
                  <a:latin typeface="黑体" panose="02010609060101010101" pitchFamily="49" charset="-122"/>
                  <a:ea typeface="黑体" panose="02010609060101010101" pitchFamily="49" charset="-122"/>
                </a:rPr>
                <a:t>时，做减法</a:t>
              </a:r>
            </a:p>
            <a:p>
              <a:r>
                <a:rPr lang="zh-CN" altLang="en-US" sz="2200">
                  <a:solidFill>
                    <a:schemeClr val="accent2"/>
                  </a:solidFill>
                  <a:latin typeface="黑体" panose="02010609060101010101" pitchFamily="49" charset="-122"/>
                  <a:ea typeface="黑体" panose="02010609060101010101" pitchFamily="49" charset="-122"/>
                </a:rPr>
                <a:t>当</a:t>
              </a:r>
              <a:r>
                <a:rPr lang="en-US" altLang="zh-CN" sz="2200">
                  <a:solidFill>
                    <a:schemeClr val="accent2"/>
                  </a:solidFill>
                  <a:latin typeface="黑体" panose="02010609060101010101" pitchFamily="49" charset="-122"/>
                  <a:ea typeface="黑体" panose="02010609060101010101" pitchFamily="49" charset="-122"/>
                </a:rPr>
                <a:t>Sub</a:t>
              </a:r>
              <a:r>
                <a:rPr lang="zh-CN" altLang="en-US" sz="2200">
                  <a:solidFill>
                    <a:schemeClr val="accent2"/>
                  </a:solidFill>
                  <a:latin typeface="黑体" panose="02010609060101010101" pitchFamily="49" charset="-122"/>
                  <a:ea typeface="黑体" panose="02010609060101010101" pitchFamily="49" charset="-122"/>
                </a:rPr>
                <a:t>为</a:t>
              </a:r>
              <a:r>
                <a:rPr lang="en-US" altLang="zh-CN" sz="2200">
                  <a:solidFill>
                    <a:schemeClr val="accent2"/>
                  </a:solidFill>
                  <a:latin typeface="黑体" panose="02010609060101010101" pitchFamily="49" charset="-122"/>
                  <a:ea typeface="黑体" panose="02010609060101010101" pitchFamily="49" charset="-122"/>
                </a:rPr>
                <a:t>0</a:t>
              </a:r>
              <a:r>
                <a:rPr lang="zh-CN" altLang="en-US" sz="2200">
                  <a:solidFill>
                    <a:schemeClr val="accent2"/>
                  </a:solidFill>
                  <a:latin typeface="黑体" panose="02010609060101010101" pitchFamily="49" charset="-122"/>
                  <a:ea typeface="黑体" panose="02010609060101010101" pitchFamily="49" charset="-122"/>
                </a:rPr>
                <a:t>时，做加法</a:t>
              </a:r>
            </a:p>
          </p:txBody>
        </p:sp>
      </p:grpSp>
      <p:sp>
        <p:nvSpPr>
          <p:cNvPr id="636990" name="Text Box 62">
            <a:extLst>
              <a:ext uri="{FF2B5EF4-FFF2-40B4-BE49-F238E27FC236}">
                <a16:creationId xmlns:a16="http://schemas.microsoft.com/office/drawing/2014/main" id="{6B827C7B-5A87-411A-9C07-D3B81ED8B08E}"/>
              </a:ext>
            </a:extLst>
          </p:cNvPr>
          <p:cNvSpPr txBox="1">
            <a:spLocks noChangeArrowheads="1"/>
          </p:cNvSpPr>
          <p:nvPr/>
        </p:nvSpPr>
        <p:spPr bwMode="auto">
          <a:xfrm>
            <a:off x="4470400" y="882650"/>
            <a:ext cx="4278313" cy="777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5000"/>
              </a:spcBef>
            </a:pPr>
            <a:r>
              <a:rPr lang="zh-CN" altLang="en-US" sz="2000">
                <a:solidFill>
                  <a:srgbClr val="990000"/>
                </a:solidFill>
              </a:rPr>
              <a:t>已知</a:t>
            </a:r>
            <a:r>
              <a:rPr lang="en-US" altLang="zh-CN" sz="2000">
                <a:solidFill>
                  <a:srgbClr val="990000"/>
                </a:solidFill>
              </a:rPr>
              <a:t>EDX</a:t>
            </a:r>
            <a:r>
              <a:rPr lang="zh-CN" altLang="en-US" sz="2000">
                <a:solidFill>
                  <a:srgbClr val="990000"/>
                </a:solidFill>
              </a:rPr>
              <a:t>中为 </a:t>
            </a:r>
            <a:r>
              <a:rPr lang="en-US" altLang="zh-CN" sz="2000">
                <a:solidFill>
                  <a:srgbClr val="990000"/>
                </a:solidFill>
              </a:rPr>
              <a:t>len-1=FFFF FFFFH</a:t>
            </a:r>
          </a:p>
          <a:p>
            <a:pPr>
              <a:spcBef>
                <a:spcPct val="25000"/>
              </a:spcBef>
            </a:pPr>
            <a:r>
              <a:rPr lang="zh-CN" altLang="en-US" sz="2000">
                <a:solidFill>
                  <a:srgbClr val="990000"/>
                </a:solidFill>
              </a:rPr>
              <a:t>             </a:t>
            </a:r>
            <a:r>
              <a:rPr lang="en-US" altLang="zh-CN" sz="2000">
                <a:solidFill>
                  <a:srgbClr val="990000"/>
                </a:solidFill>
              </a:rPr>
              <a:t>EAX</a:t>
            </a:r>
            <a:r>
              <a:rPr lang="zh-CN" altLang="en-US" sz="2000">
                <a:solidFill>
                  <a:srgbClr val="990000"/>
                </a:solidFill>
              </a:rPr>
              <a:t>中为 </a:t>
            </a:r>
            <a:r>
              <a:rPr lang="en-US" altLang="zh-CN" sz="2000">
                <a:solidFill>
                  <a:srgbClr val="990000"/>
                </a:solidFill>
              </a:rPr>
              <a:t>i=0000 0000H</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6990"/>
                                        </p:tgtEl>
                                        <p:attrNameLst>
                                          <p:attrName>style.visibility</p:attrName>
                                        </p:attrNameLst>
                                      </p:cBhvr>
                                      <p:to>
                                        <p:strVal val="visible"/>
                                      </p:to>
                                    </p:set>
                                    <p:animEffect transition="in" filter="blinds(horizontal)">
                                      <p:cBhvr>
                                        <p:cTn id="7" dur="500"/>
                                        <p:tgtEl>
                                          <p:spTgt spid="6369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6931">
                                            <p:txEl>
                                              <p:pRg st="0" end="0"/>
                                            </p:txEl>
                                          </p:spTgt>
                                        </p:tgtEl>
                                        <p:attrNameLst>
                                          <p:attrName>style.visibility</p:attrName>
                                        </p:attrNameLst>
                                      </p:cBhvr>
                                      <p:to>
                                        <p:strVal val="visible"/>
                                      </p:to>
                                    </p:set>
                                    <p:animEffect transition="in" filter="blinds(horizontal)">
                                      <p:cBhvr>
                                        <p:cTn id="12" dur="500"/>
                                        <p:tgtEl>
                                          <p:spTgt spid="6369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1" grpId="0" build="p"/>
      <p:bldP spid="63699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a:extLst>
              <a:ext uri="{FF2B5EF4-FFF2-40B4-BE49-F238E27FC236}">
                <a16:creationId xmlns:a16="http://schemas.microsoft.com/office/drawing/2014/main" id="{F38767FF-956C-49B0-B02A-B3CF6577CDB7}"/>
              </a:ext>
            </a:extLst>
          </p:cNvPr>
          <p:cNvSpPr>
            <a:spLocks noGrp="1" noChangeArrowheads="1"/>
          </p:cNvSpPr>
          <p:nvPr>
            <p:ph type="title"/>
          </p:nvPr>
        </p:nvSpPr>
        <p:spPr>
          <a:xfrm>
            <a:off x="1646238" y="142875"/>
            <a:ext cx="5629275" cy="528638"/>
          </a:xfrm>
        </p:spPr>
        <p:txBody>
          <a:bodyPr/>
          <a:lstStyle/>
          <a:p>
            <a:r>
              <a:rPr lang="en-US" altLang="zh-CN" sz="3600">
                <a:ea typeface="宋体" panose="02010600030101010101" pitchFamily="2" charset="-122"/>
              </a:rPr>
              <a:t>jbe .L3</a:t>
            </a:r>
            <a:r>
              <a:rPr lang="zh-CN" altLang="en-US" sz="3600">
                <a:ea typeface="宋体" panose="02010600030101010101" pitchFamily="2" charset="-122"/>
              </a:rPr>
              <a:t>指令的执行结果</a:t>
            </a:r>
          </a:p>
        </p:txBody>
      </p:sp>
      <p:graphicFrame>
        <p:nvGraphicFramePr>
          <p:cNvPr id="637955" name="Group 3">
            <a:extLst>
              <a:ext uri="{FF2B5EF4-FFF2-40B4-BE49-F238E27FC236}">
                <a16:creationId xmlns:a16="http://schemas.microsoft.com/office/drawing/2014/main" id="{39A48FE0-F3FE-4506-AD88-EFD9ED2D46D2}"/>
              </a:ext>
            </a:extLst>
          </p:cNvPr>
          <p:cNvGraphicFramePr>
            <a:graphicFrameLocks noGrp="1"/>
          </p:cNvGraphicFramePr>
          <p:nvPr>
            <p:ph idx="1"/>
          </p:nvPr>
        </p:nvGraphicFramePr>
        <p:xfrm>
          <a:off x="495300" y="1095375"/>
          <a:ext cx="8191500" cy="3800475"/>
        </p:xfrm>
        <a:graphic>
          <a:graphicData uri="http://schemas.openxmlformats.org/drawingml/2006/table">
            <a:tbl>
              <a:tblPr/>
              <a:tblGrid>
                <a:gridCol w="2703513">
                  <a:extLst>
                    <a:ext uri="{9D8B030D-6E8A-4147-A177-3AD203B41FA5}">
                      <a16:colId xmlns:a16="http://schemas.microsoft.com/office/drawing/2014/main" val="3251555094"/>
                    </a:ext>
                  </a:extLst>
                </a:gridCol>
                <a:gridCol w="2782887">
                  <a:extLst>
                    <a:ext uri="{9D8B030D-6E8A-4147-A177-3AD203B41FA5}">
                      <a16:colId xmlns:a16="http://schemas.microsoft.com/office/drawing/2014/main" val="742360909"/>
                    </a:ext>
                  </a:extLst>
                </a:gridCol>
                <a:gridCol w="2705100">
                  <a:extLst>
                    <a:ext uri="{9D8B030D-6E8A-4147-A177-3AD203B41FA5}">
                      <a16:colId xmlns:a16="http://schemas.microsoft.com/office/drawing/2014/main" val="381257899"/>
                    </a:ext>
                  </a:extLst>
                </a:gridCol>
              </a:tblGrid>
              <a:tr h="492125">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指令</a:t>
                      </a: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转移条件</a:t>
                      </a: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说明</a:t>
                      </a: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extLst>
                  <a:ext uri="{0D108BD9-81ED-4DB2-BD59-A6C34878D82A}">
                    <a16:rowId xmlns:a16="http://schemas.microsoft.com/office/drawing/2014/main" val="2549610267"/>
                  </a:ext>
                </a:extLst>
              </a:tr>
              <a:tr h="388938">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JA/JNBE  label</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CF=0 AND ZF=0</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无符号数</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extLst>
                  <a:ext uri="{0D108BD9-81ED-4DB2-BD59-A6C34878D82A}">
                    <a16:rowId xmlns:a16="http://schemas.microsoft.com/office/drawing/2014/main" val="1494744096"/>
                  </a:ext>
                </a:extLst>
              </a:tr>
              <a:tr h="433388">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JAE/JNB  label</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CF=0 OR ZF=1</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无符号数</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r>
                        <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extLst>
                  <a:ext uri="{0D108BD9-81ED-4DB2-BD59-A6C34878D82A}">
                    <a16:rowId xmlns:a16="http://schemas.microsoft.com/office/drawing/2014/main" val="1046757976"/>
                  </a:ext>
                </a:extLst>
              </a:tr>
              <a:tr h="411163">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JB/JNAE  label</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CF=1 AND ZF=0</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无符号数</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extLst>
                  <a:ext uri="{0D108BD9-81ED-4DB2-BD59-A6C34878D82A}">
                    <a16:rowId xmlns:a16="http://schemas.microsoft.com/office/drawing/2014/main" val="4105723585"/>
                  </a:ext>
                </a:extLst>
              </a:tr>
              <a:tr h="409575">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JBE/JNA  label</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CF=1 OR ZF=1</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无符号数</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r>
                        <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extLst>
                  <a:ext uri="{0D108BD9-81ED-4DB2-BD59-A6C34878D82A}">
                    <a16:rowId xmlns:a16="http://schemas.microsoft.com/office/drawing/2014/main" val="400391790"/>
                  </a:ext>
                </a:extLst>
              </a:tr>
              <a:tr h="409575">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JG/JNLE  label</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SF=OF AND ZF=0</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有符号数</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extLst>
                  <a:ext uri="{0D108BD9-81ED-4DB2-BD59-A6C34878D82A}">
                    <a16:rowId xmlns:a16="http://schemas.microsoft.com/office/drawing/2014/main" val="1182180204"/>
                  </a:ext>
                </a:extLst>
              </a:tr>
              <a:tr h="411163">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JGE/JNL  label</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SF=OF OR ZF=1</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有符号数</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r>
                        <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extLst>
                  <a:ext uri="{0D108BD9-81ED-4DB2-BD59-A6C34878D82A}">
                    <a16:rowId xmlns:a16="http://schemas.microsoft.com/office/drawing/2014/main" val="2710923287"/>
                  </a:ext>
                </a:extLst>
              </a:tr>
              <a:tr h="411163">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JL/JNGE  label</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SF</a:t>
                      </a:r>
                      <a:r>
                        <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OF AND ZF=0</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有符号数</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extLst>
                  <a:ext uri="{0D108BD9-81ED-4DB2-BD59-A6C34878D82A}">
                    <a16:rowId xmlns:a16="http://schemas.microsoft.com/office/drawing/2014/main" val="3461030367"/>
                  </a:ext>
                </a:extLst>
              </a:tr>
              <a:tr h="433388">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JLE/JNG  label</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SF</a:t>
                      </a:r>
                      <a:r>
                        <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OF OR ZF=1</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有符号数</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r>
                        <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extLst>
                  <a:ext uri="{0D108BD9-81ED-4DB2-BD59-A6C34878D82A}">
                    <a16:rowId xmlns:a16="http://schemas.microsoft.com/office/drawing/2014/main" val="3764711217"/>
                  </a:ext>
                </a:extLst>
              </a:tr>
            </a:tbl>
          </a:graphicData>
        </a:graphic>
      </p:graphicFrame>
      <p:sp>
        <p:nvSpPr>
          <p:cNvPr id="637997" name="Line 45">
            <a:extLst>
              <a:ext uri="{FF2B5EF4-FFF2-40B4-BE49-F238E27FC236}">
                <a16:creationId xmlns:a16="http://schemas.microsoft.com/office/drawing/2014/main" id="{C3072A9E-0482-410C-B384-04291886B884}"/>
              </a:ext>
            </a:extLst>
          </p:cNvPr>
          <p:cNvSpPr>
            <a:spLocks noChangeShapeType="1"/>
          </p:cNvSpPr>
          <p:nvPr/>
        </p:nvSpPr>
        <p:spPr bwMode="auto">
          <a:xfrm>
            <a:off x="320675" y="3127375"/>
            <a:ext cx="8607425" cy="0"/>
          </a:xfrm>
          <a:prstGeom prst="line">
            <a:avLst/>
          </a:prstGeom>
          <a:noFill/>
          <a:ln w="3810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7998" name="Rectangle 46">
            <a:extLst>
              <a:ext uri="{FF2B5EF4-FFF2-40B4-BE49-F238E27FC236}">
                <a16:creationId xmlns:a16="http://schemas.microsoft.com/office/drawing/2014/main" id="{9A9C9FC9-7B58-4186-992A-21692C5EE5D1}"/>
              </a:ext>
            </a:extLst>
          </p:cNvPr>
          <p:cNvSpPr>
            <a:spLocks noChangeArrowheads="1"/>
          </p:cNvSpPr>
          <p:nvPr/>
        </p:nvSpPr>
        <p:spPr bwMode="auto">
          <a:xfrm>
            <a:off x="347663" y="4927600"/>
            <a:ext cx="8447087" cy="17907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30000"/>
              </a:lnSpc>
              <a:spcBef>
                <a:spcPct val="0"/>
              </a:spcBef>
              <a:buFontTx/>
              <a:buNone/>
            </a:pPr>
            <a:r>
              <a:rPr lang="en-US" altLang="zh-CN" sz="2200">
                <a:solidFill>
                  <a:srgbClr val="990000"/>
                </a:solidFill>
                <a:latin typeface="微软雅黑" panose="020B0503020204020204" pitchFamily="34" charset="-122"/>
                <a:ea typeface="微软雅黑" panose="020B0503020204020204" pitchFamily="34" charset="-122"/>
              </a:rPr>
              <a:t>“cmpl %edx,%eax”</a:t>
            </a:r>
            <a:r>
              <a:rPr lang="zh-CN" altLang="en-US" sz="2200">
                <a:solidFill>
                  <a:srgbClr val="990000"/>
                </a:solidFill>
                <a:latin typeface="微软雅黑" panose="020B0503020204020204" pitchFamily="34" charset="-122"/>
                <a:ea typeface="微软雅黑" panose="020B0503020204020204" pitchFamily="34" charset="-122"/>
              </a:rPr>
              <a:t>执行结果是</a:t>
            </a:r>
            <a:r>
              <a:rPr lang="en-US" altLang="zh-CN" sz="2200">
                <a:solidFill>
                  <a:srgbClr val="990000"/>
                </a:solidFill>
                <a:latin typeface="微软雅黑" panose="020B0503020204020204" pitchFamily="34" charset="-122"/>
                <a:ea typeface="微软雅黑" panose="020B0503020204020204" pitchFamily="34" charset="-122"/>
              </a:rPr>
              <a:t> </a:t>
            </a:r>
            <a:r>
              <a:rPr lang="en-US" altLang="zh-CN" sz="2200">
                <a:solidFill>
                  <a:schemeClr val="accent2"/>
                </a:solidFill>
                <a:latin typeface="微软雅黑" panose="020B0503020204020204" pitchFamily="34" charset="-122"/>
                <a:ea typeface="微软雅黑" panose="020B0503020204020204" pitchFamily="34" charset="-122"/>
              </a:rPr>
              <a:t>CF=1, ZF=0, </a:t>
            </a:r>
            <a:r>
              <a:rPr lang="en-US" altLang="zh-CN" sz="2200">
                <a:solidFill>
                  <a:srgbClr val="990000"/>
                </a:solidFill>
                <a:latin typeface="微软雅黑" panose="020B0503020204020204" pitchFamily="34" charset="-122"/>
                <a:ea typeface="微软雅黑" panose="020B0503020204020204" pitchFamily="34" charset="-122"/>
              </a:rPr>
              <a:t>OF=0, SF=0</a:t>
            </a:r>
            <a:r>
              <a:rPr lang="zh-CN" altLang="en-US" sz="2200">
                <a:solidFill>
                  <a:srgbClr val="990000"/>
                </a:solidFill>
                <a:latin typeface="微软雅黑" panose="020B0503020204020204" pitchFamily="34" charset="-122"/>
                <a:ea typeface="微软雅黑" panose="020B0503020204020204" pitchFamily="34" charset="-122"/>
              </a:rPr>
              <a:t>，说明满足条件，应转移到</a:t>
            </a:r>
            <a:r>
              <a:rPr lang="en-US" altLang="zh-CN" sz="2200">
                <a:solidFill>
                  <a:srgbClr val="990000"/>
                </a:solidFill>
                <a:latin typeface="微软雅黑" panose="020B0503020204020204" pitchFamily="34" charset="-122"/>
                <a:ea typeface="微软雅黑" panose="020B0503020204020204" pitchFamily="34" charset="-122"/>
              </a:rPr>
              <a:t>.L3</a:t>
            </a:r>
            <a:r>
              <a:rPr lang="zh-CN" altLang="en-US" sz="2200">
                <a:solidFill>
                  <a:srgbClr val="990000"/>
                </a:solidFill>
                <a:latin typeface="微软雅黑" panose="020B0503020204020204" pitchFamily="34" charset="-122"/>
                <a:ea typeface="微软雅黑" panose="020B0503020204020204" pitchFamily="34" charset="-122"/>
              </a:rPr>
              <a:t>执行！   显然，对于每个 </a:t>
            </a:r>
            <a:r>
              <a:rPr lang="en-US" altLang="zh-CN" sz="2200">
                <a:solidFill>
                  <a:srgbClr val="990000"/>
                </a:solidFill>
                <a:latin typeface="微软雅黑" panose="020B0503020204020204" pitchFamily="34" charset="-122"/>
                <a:ea typeface="微软雅黑" panose="020B0503020204020204" pitchFamily="34" charset="-122"/>
              </a:rPr>
              <a:t>i </a:t>
            </a:r>
            <a:r>
              <a:rPr lang="zh-CN" altLang="en-US" sz="2200">
                <a:solidFill>
                  <a:srgbClr val="990000"/>
                </a:solidFill>
                <a:latin typeface="微软雅黑" panose="020B0503020204020204" pitchFamily="34" charset="-122"/>
                <a:ea typeface="微软雅黑" panose="020B0503020204020204" pitchFamily="34" charset="-122"/>
              </a:rPr>
              <a:t>都满足条件，因为任何无符号数都比</a:t>
            </a:r>
            <a:r>
              <a:rPr lang="en-US" altLang="zh-CN" sz="2200">
                <a:solidFill>
                  <a:srgbClr val="990000"/>
                </a:solidFill>
                <a:latin typeface="微软雅黑" panose="020B0503020204020204" pitchFamily="34" charset="-122"/>
                <a:ea typeface="微软雅黑" panose="020B0503020204020204" pitchFamily="34" charset="-122"/>
              </a:rPr>
              <a:t>32</a:t>
            </a:r>
            <a:r>
              <a:rPr lang="zh-CN" altLang="en-US" sz="2200">
                <a:solidFill>
                  <a:srgbClr val="990000"/>
                </a:solidFill>
                <a:latin typeface="微软雅黑" panose="020B0503020204020204" pitchFamily="34" charset="-122"/>
                <a:ea typeface="微软雅黑" panose="020B0503020204020204" pitchFamily="34" charset="-122"/>
              </a:rPr>
              <a:t>个</a:t>
            </a:r>
            <a:r>
              <a:rPr lang="en-US" altLang="zh-CN" sz="2200">
                <a:solidFill>
                  <a:srgbClr val="990000"/>
                </a:solidFill>
                <a:latin typeface="微软雅黑" panose="020B0503020204020204" pitchFamily="34" charset="-122"/>
                <a:ea typeface="微软雅黑" panose="020B0503020204020204" pitchFamily="34" charset="-122"/>
              </a:rPr>
              <a:t>1</a:t>
            </a:r>
            <a:r>
              <a:rPr lang="zh-CN" altLang="en-US" sz="2200">
                <a:solidFill>
                  <a:srgbClr val="990000"/>
                </a:solidFill>
                <a:latin typeface="微软雅黑" panose="020B0503020204020204" pitchFamily="34" charset="-122"/>
                <a:ea typeface="微软雅黑" panose="020B0503020204020204" pitchFamily="34" charset="-122"/>
              </a:rPr>
              <a:t>小，因此循环体被不断执行，最终导致数组访问越界而发生存储器访问异常。</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7998"/>
                                        </p:tgtEl>
                                        <p:attrNameLst>
                                          <p:attrName>style.visibility</p:attrName>
                                        </p:attrNameLst>
                                      </p:cBhvr>
                                      <p:to>
                                        <p:strVal val="visible"/>
                                      </p:to>
                                    </p:set>
                                    <p:animEffect transition="in" filter="blinds(horizontal)">
                                      <p:cBhvr>
                                        <p:cTn id="7" dur="500"/>
                                        <p:tgtEl>
                                          <p:spTgt spid="637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9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a:extLst>
              <a:ext uri="{FF2B5EF4-FFF2-40B4-BE49-F238E27FC236}">
                <a16:creationId xmlns:a16="http://schemas.microsoft.com/office/drawing/2014/main" id="{2F2997B1-5AB5-470A-96F2-057C8090BA50}"/>
              </a:ext>
            </a:extLst>
          </p:cNvPr>
          <p:cNvSpPr>
            <a:spLocks noGrp="1" noChangeArrowheads="1"/>
          </p:cNvSpPr>
          <p:nvPr>
            <p:ph type="title"/>
          </p:nvPr>
        </p:nvSpPr>
        <p:spPr>
          <a:xfrm>
            <a:off x="303213" y="98425"/>
            <a:ext cx="8229600" cy="528638"/>
          </a:xfrm>
        </p:spPr>
        <p:txBody>
          <a:bodyPr/>
          <a:lstStyle/>
          <a:p>
            <a:r>
              <a:rPr lang="zh-CN" altLang="en-US" sz="3600">
                <a:ea typeface="宋体" panose="02010600030101010101" pitchFamily="2" charset="-122"/>
              </a:rPr>
              <a:t>例子：程序的机器级表示与执行</a:t>
            </a:r>
          </a:p>
        </p:txBody>
      </p:sp>
      <p:sp>
        <p:nvSpPr>
          <p:cNvPr id="638979" name="Rectangle 3">
            <a:extLst>
              <a:ext uri="{FF2B5EF4-FFF2-40B4-BE49-F238E27FC236}">
                <a16:creationId xmlns:a16="http://schemas.microsoft.com/office/drawing/2014/main" id="{56E86751-E3BA-4123-8E53-ECAD2D68E085}"/>
              </a:ext>
            </a:extLst>
          </p:cNvPr>
          <p:cNvSpPr>
            <a:spLocks noChangeArrowheads="1"/>
          </p:cNvSpPr>
          <p:nvPr/>
        </p:nvSpPr>
        <p:spPr bwMode="auto">
          <a:xfrm>
            <a:off x="234950" y="4257675"/>
            <a:ext cx="37846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15000"/>
              </a:spcBef>
            </a:pPr>
            <a:r>
              <a:rPr lang="zh-CN" altLang="en-US" sz="2200"/>
              <a:t>正确的做法是将参数</a:t>
            </a:r>
            <a:r>
              <a:rPr lang="en-US" altLang="zh-CN" sz="2200"/>
              <a:t>len</a:t>
            </a:r>
            <a:r>
              <a:rPr lang="zh-CN" altLang="en-US" sz="2200"/>
              <a:t>声明为</a:t>
            </a:r>
            <a:r>
              <a:rPr lang="en-US" altLang="zh-CN" sz="2200"/>
              <a:t>int</a:t>
            </a:r>
            <a:r>
              <a:rPr lang="zh-CN" altLang="en-US" sz="2200"/>
              <a:t>型。</a:t>
            </a:r>
            <a:r>
              <a:rPr lang="zh-CN" altLang="en-US" b="0">
                <a:latin typeface="Arial" panose="020B0604020202020204" pitchFamily="34" charset="0"/>
                <a:ea typeface="宋体" panose="02010600030101010101" pitchFamily="2" charset="-122"/>
              </a:rPr>
              <a:t> </a:t>
            </a:r>
            <a:r>
              <a:rPr lang="en-US" altLang="zh-CN" sz="2400">
                <a:solidFill>
                  <a:srgbClr val="FF0000"/>
                </a:solidFill>
              </a:rPr>
              <a:t>Why?</a:t>
            </a:r>
          </a:p>
        </p:txBody>
      </p:sp>
      <p:sp>
        <p:nvSpPr>
          <p:cNvPr id="638980" name="Rectangle 4">
            <a:extLst>
              <a:ext uri="{FF2B5EF4-FFF2-40B4-BE49-F238E27FC236}">
                <a16:creationId xmlns:a16="http://schemas.microsoft.com/office/drawing/2014/main" id="{C971960E-F302-4795-852D-7968FB7BB087}"/>
              </a:ext>
            </a:extLst>
          </p:cNvPr>
          <p:cNvSpPr>
            <a:spLocks noChangeArrowheads="1"/>
          </p:cNvSpPr>
          <p:nvPr/>
        </p:nvSpPr>
        <p:spPr bwMode="auto">
          <a:xfrm>
            <a:off x="222250" y="968375"/>
            <a:ext cx="4535488"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buFontTx/>
              <a:buNone/>
            </a:pPr>
            <a:r>
              <a:rPr lang="zh-CN" altLang="en-US" sz="2200">
                <a:latin typeface="微软雅黑" panose="020B0503020204020204" pitchFamily="34" charset="-122"/>
                <a:ea typeface="微软雅黑" panose="020B0503020204020204" pitchFamily="34" charset="-122"/>
              </a:rPr>
              <a:t>例：</a:t>
            </a:r>
            <a:r>
              <a:rPr lang="zh-CN" altLang="en-US" sz="2200"/>
              <a:t> </a:t>
            </a:r>
          </a:p>
          <a:p>
            <a:pPr>
              <a:spcBef>
                <a:spcPct val="0"/>
              </a:spcBef>
              <a:buFontTx/>
              <a:buNone/>
            </a:pPr>
            <a:r>
              <a:rPr lang="en-US" altLang="zh-CN" sz="2200"/>
              <a:t>int sum(int a[ ], </a:t>
            </a:r>
            <a:r>
              <a:rPr lang="en-US" altLang="zh-CN" sz="2200">
                <a:solidFill>
                  <a:srgbClr val="FF3300"/>
                </a:solidFill>
              </a:rPr>
              <a:t>int</a:t>
            </a:r>
            <a:r>
              <a:rPr lang="en-US" altLang="zh-CN" sz="2200"/>
              <a:t> len)</a:t>
            </a:r>
          </a:p>
          <a:p>
            <a:pPr>
              <a:spcBef>
                <a:spcPct val="0"/>
              </a:spcBef>
              <a:buFontTx/>
              <a:buNone/>
            </a:pPr>
            <a:r>
              <a:rPr lang="en-US" altLang="zh-CN" sz="2200"/>
              <a:t>{</a:t>
            </a:r>
          </a:p>
          <a:p>
            <a:pPr>
              <a:spcBef>
                <a:spcPct val="0"/>
              </a:spcBef>
              <a:buFontTx/>
              <a:buNone/>
            </a:pPr>
            <a:r>
              <a:rPr lang="en-US" altLang="zh-CN" sz="2200"/>
              <a:t>   int  i</a:t>
            </a:r>
            <a:r>
              <a:rPr lang="zh-CN" altLang="en-US" sz="2200"/>
              <a:t>，</a:t>
            </a:r>
            <a:r>
              <a:rPr lang="en-US" altLang="zh-CN" sz="2200"/>
              <a:t>sum = 0;</a:t>
            </a:r>
          </a:p>
          <a:p>
            <a:pPr>
              <a:spcBef>
                <a:spcPct val="0"/>
              </a:spcBef>
              <a:buFontTx/>
              <a:buNone/>
            </a:pPr>
            <a:r>
              <a:rPr lang="en-US" altLang="zh-CN" sz="2200"/>
              <a:t>   for (i = 0; </a:t>
            </a:r>
            <a:r>
              <a:rPr lang="en-US" altLang="zh-CN" sz="2200">
                <a:solidFill>
                  <a:srgbClr val="FF3300"/>
                </a:solidFill>
              </a:rPr>
              <a:t>i &lt;= len–1</a:t>
            </a:r>
            <a:r>
              <a:rPr lang="en-US" altLang="zh-CN" sz="2200"/>
              <a:t>; i++)</a:t>
            </a:r>
          </a:p>
          <a:p>
            <a:pPr>
              <a:spcBef>
                <a:spcPct val="0"/>
              </a:spcBef>
              <a:buFontTx/>
              <a:buNone/>
            </a:pPr>
            <a:r>
              <a:rPr lang="en-US" altLang="zh-CN" sz="2200"/>
              <a:t>	    sum += a[i];</a:t>
            </a:r>
          </a:p>
          <a:p>
            <a:pPr>
              <a:spcBef>
                <a:spcPct val="0"/>
              </a:spcBef>
              <a:buFontTx/>
              <a:buNone/>
            </a:pPr>
            <a:r>
              <a:rPr lang="en-US" altLang="zh-CN" sz="2200"/>
              <a:t>   return sum;</a:t>
            </a:r>
          </a:p>
          <a:p>
            <a:pPr>
              <a:spcBef>
                <a:spcPct val="0"/>
              </a:spcBef>
              <a:buFontTx/>
              <a:buNone/>
            </a:pPr>
            <a:r>
              <a:rPr lang="en-US" altLang="zh-CN" sz="2200"/>
              <a:t>}</a:t>
            </a:r>
            <a:endParaRPr lang="zh-CN" altLang="en-US" sz="2200"/>
          </a:p>
        </p:txBody>
      </p:sp>
      <p:sp>
        <p:nvSpPr>
          <p:cNvPr id="638981" name="Rectangle 5">
            <a:extLst>
              <a:ext uri="{FF2B5EF4-FFF2-40B4-BE49-F238E27FC236}">
                <a16:creationId xmlns:a16="http://schemas.microsoft.com/office/drawing/2014/main" id="{B27D1192-84EB-4B39-8AB3-6B944E5C2E36}"/>
              </a:ext>
            </a:extLst>
          </p:cNvPr>
          <p:cNvSpPr>
            <a:spLocks noChangeArrowheads="1"/>
          </p:cNvSpPr>
          <p:nvPr/>
        </p:nvSpPr>
        <p:spPr bwMode="auto">
          <a:xfrm>
            <a:off x="4986338" y="887413"/>
            <a:ext cx="3932237" cy="345122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200">
                <a:solidFill>
                  <a:srgbClr val="008000"/>
                </a:solidFill>
              </a:rPr>
              <a:t>sum:</a:t>
            </a:r>
          </a:p>
          <a:p>
            <a:r>
              <a:rPr lang="en-US" altLang="zh-CN" sz="2200">
                <a:solidFill>
                  <a:srgbClr val="008000"/>
                </a:solidFill>
              </a:rPr>
              <a:t>     …</a:t>
            </a:r>
          </a:p>
          <a:p>
            <a:r>
              <a:rPr lang="en-US" altLang="zh-CN" sz="2200">
                <a:solidFill>
                  <a:srgbClr val="008000"/>
                </a:solidFill>
              </a:rPr>
              <a:t>.L3:</a:t>
            </a:r>
          </a:p>
          <a:p>
            <a:r>
              <a:rPr lang="en-US" altLang="zh-CN" sz="2200">
                <a:solidFill>
                  <a:srgbClr val="008000"/>
                </a:solidFill>
              </a:rPr>
              <a:t>     …</a:t>
            </a:r>
          </a:p>
          <a:p>
            <a:r>
              <a:rPr lang="en-US" altLang="zh-CN" sz="2200">
                <a:solidFill>
                  <a:srgbClr val="008000"/>
                </a:solidFill>
              </a:rPr>
              <a:t>    movl  -4(%ebp),  %eax</a:t>
            </a:r>
          </a:p>
          <a:p>
            <a:r>
              <a:rPr lang="en-US" altLang="zh-CN" sz="2200">
                <a:solidFill>
                  <a:srgbClr val="008000"/>
                </a:solidFill>
              </a:rPr>
              <a:t>    movl  12(%ebp),  %edx</a:t>
            </a:r>
          </a:p>
          <a:p>
            <a:r>
              <a:rPr lang="en-US" altLang="zh-CN" sz="2200">
                <a:solidFill>
                  <a:srgbClr val="008000"/>
                </a:solidFill>
              </a:rPr>
              <a:t>    subl    $1,  %edx</a:t>
            </a:r>
          </a:p>
          <a:p>
            <a:r>
              <a:rPr lang="en-US" altLang="zh-CN" sz="2200">
                <a:solidFill>
                  <a:srgbClr val="008000"/>
                </a:solidFill>
              </a:rPr>
              <a:t>    cmpl  %edx,  %eax</a:t>
            </a:r>
          </a:p>
          <a:p>
            <a:r>
              <a:rPr lang="en-US" altLang="zh-CN" sz="2200">
                <a:solidFill>
                  <a:srgbClr val="008000"/>
                </a:solidFill>
              </a:rPr>
              <a:t>    jle	   .L3</a:t>
            </a:r>
          </a:p>
          <a:p>
            <a:r>
              <a:rPr lang="en-US" altLang="zh-CN" sz="2200">
                <a:solidFill>
                  <a:srgbClr val="008000"/>
                </a:solidFill>
              </a:rPr>
              <a:t>     …</a:t>
            </a:r>
          </a:p>
        </p:txBody>
      </p:sp>
      <p:sp>
        <p:nvSpPr>
          <p:cNvPr id="638982" name="Text Box 6">
            <a:extLst>
              <a:ext uri="{FF2B5EF4-FFF2-40B4-BE49-F238E27FC236}">
                <a16:creationId xmlns:a16="http://schemas.microsoft.com/office/drawing/2014/main" id="{F4E80509-7121-413A-9539-A3799495E52F}"/>
              </a:ext>
            </a:extLst>
          </p:cNvPr>
          <p:cNvSpPr txBox="1">
            <a:spLocks noChangeArrowheads="1"/>
          </p:cNvSpPr>
          <p:nvPr/>
        </p:nvSpPr>
        <p:spPr bwMode="auto">
          <a:xfrm>
            <a:off x="4833938" y="4606925"/>
            <a:ext cx="4078287" cy="1930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5000"/>
              </a:spcBef>
            </a:pPr>
            <a:r>
              <a:rPr lang="en-US" altLang="zh-CN" sz="2000">
                <a:solidFill>
                  <a:srgbClr val="B3110D"/>
                </a:solidFill>
              </a:rPr>
              <a:t>i </a:t>
            </a:r>
            <a:r>
              <a:rPr lang="zh-CN" altLang="en-US" sz="2000">
                <a:solidFill>
                  <a:srgbClr val="B3110D"/>
                </a:solidFill>
              </a:rPr>
              <a:t>在</a:t>
            </a:r>
            <a:r>
              <a:rPr lang="en-US" altLang="zh-CN" sz="2000">
                <a:solidFill>
                  <a:srgbClr val="B3110D"/>
                </a:solidFill>
              </a:rPr>
              <a:t>%eax</a:t>
            </a:r>
            <a:r>
              <a:rPr lang="zh-CN" altLang="en-US" sz="2000">
                <a:solidFill>
                  <a:srgbClr val="B3110D"/>
                </a:solidFill>
              </a:rPr>
              <a:t>中，</a:t>
            </a:r>
            <a:r>
              <a:rPr lang="en-US" altLang="zh-CN" sz="2000">
                <a:solidFill>
                  <a:srgbClr val="B3110D"/>
                </a:solidFill>
              </a:rPr>
              <a:t>len</a:t>
            </a:r>
            <a:r>
              <a:rPr lang="zh-CN" altLang="en-US" sz="2000">
                <a:solidFill>
                  <a:srgbClr val="B3110D"/>
                </a:solidFill>
              </a:rPr>
              <a:t>在</a:t>
            </a:r>
            <a:r>
              <a:rPr lang="en-US" altLang="zh-CN" sz="2000">
                <a:solidFill>
                  <a:srgbClr val="B3110D"/>
                </a:solidFill>
              </a:rPr>
              <a:t>%edx</a:t>
            </a:r>
            <a:r>
              <a:rPr lang="zh-CN" altLang="en-US" sz="2000">
                <a:solidFill>
                  <a:srgbClr val="B3110D"/>
                </a:solidFill>
              </a:rPr>
              <a:t>中</a:t>
            </a:r>
          </a:p>
          <a:p>
            <a:pPr>
              <a:spcBef>
                <a:spcPct val="25000"/>
              </a:spcBef>
            </a:pPr>
            <a:r>
              <a:rPr lang="en-US" altLang="zh-CN" sz="2000">
                <a:solidFill>
                  <a:srgbClr val="B3110D"/>
                </a:solidFill>
              </a:rPr>
              <a:t>%eax: 0000 …… 0000</a:t>
            </a:r>
          </a:p>
          <a:p>
            <a:pPr>
              <a:spcBef>
                <a:spcPct val="25000"/>
              </a:spcBef>
            </a:pPr>
            <a:r>
              <a:rPr lang="en-US" altLang="zh-CN" sz="2000">
                <a:solidFill>
                  <a:srgbClr val="B3110D"/>
                </a:solidFill>
              </a:rPr>
              <a:t>%edx: 0000 …… 0000</a:t>
            </a:r>
            <a:endParaRPr lang="zh-CN" altLang="en-US" sz="2000">
              <a:solidFill>
                <a:srgbClr val="B3110D"/>
              </a:solidFill>
            </a:endParaRPr>
          </a:p>
          <a:p>
            <a:pPr>
              <a:spcBef>
                <a:spcPct val="25000"/>
              </a:spcBef>
            </a:pPr>
            <a:r>
              <a:rPr lang="en-US" altLang="zh-CN" sz="2000"/>
              <a:t>subl </a:t>
            </a:r>
            <a:r>
              <a:rPr lang="zh-CN" altLang="en-US" sz="2000"/>
              <a:t>指令的执行结果是什么？</a:t>
            </a:r>
          </a:p>
          <a:p>
            <a:pPr>
              <a:spcBef>
                <a:spcPct val="25000"/>
              </a:spcBef>
            </a:pPr>
            <a:r>
              <a:rPr lang="en-US" altLang="zh-CN" sz="2000"/>
              <a:t>cmpl </a:t>
            </a:r>
            <a:r>
              <a:rPr lang="zh-CN" altLang="en-US" sz="2000"/>
              <a:t>指令的执行结果是什么？</a:t>
            </a:r>
          </a:p>
        </p:txBody>
      </p:sp>
      <p:sp>
        <p:nvSpPr>
          <p:cNvPr id="638983" name="Rectangle 7">
            <a:extLst>
              <a:ext uri="{FF2B5EF4-FFF2-40B4-BE49-F238E27FC236}">
                <a16:creationId xmlns:a16="http://schemas.microsoft.com/office/drawing/2014/main" id="{0BD4EB21-23B9-48D2-B9F8-07123B4A65D1}"/>
              </a:ext>
            </a:extLst>
          </p:cNvPr>
          <p:cNvSpPr>
            <a:spLocks noChangeArrowheads="1"/>
          </p:cNvSpPr>
          <p:nvPr/>
        </p:nvSpPr>
        <p:spPr bwMode="auto">
          <a:xfrm>
            <a:off x="288925" y="5205413"/>
            <a:ext cx="4030663"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15000"/>
              </a:spcBef>
            </a:pPr>
            <a:r>
              <a:rPr lang="en-US" altLang="zh-CN" sz="2200">
                <a:solidFill>
                  <a:srgbClr val="FF3300"/>
                </a:solidFill>
              </a:rPr>
              <a:t>i </a:t>
            </a:r>
            <a:r>
              <a:rPr lang="zh-CN" altLang="en-US" sz="2200">
                <a:solidFill>
                  <a:srgbClr val="FF3300"/>
                </a:solidFill>
              </a:rPr>
              <a:t>和 </a:t>
            </a:r>
            <a:r>
              <a:rPr lang="en-US" altLang="zh-CN" sz="2200">
                <a:solidFill>
                  <a:srgbClr val="FF3300"/>
                </a:solidFill>
              </a:rPr>
              <a:t>len </a:t>
            </a:r>
            <a:r>
              <a:rPr lang="zh-CN" altLang="en-US" sz="2200">
                <a:solidFill>
                  <a:srgbClr val="FF3300"/>
                </a:solidFill>
              </a:rPr>
              <a:t>分别存放在哪个寄存器中？ </a:t>
            </a:r>
            <a:r>
              <a:rPr lang="en-US" altLang="zh-CN" sz="2200">
                <a:solidFill>
                  <a:srgbClr val="FF3300"/>
                </a:solidFill>
              </a:rPr>
              <a:t>%eax</a:t>
            </a:r>
            <a:r>
              <a:rPr lang="zh-CN" altLang="en-US" sz="2200">
                <a:solidFill>
                  <a:srgbClr val="FF3300"/>
                </a:solidFill>
              </a:rPr>
              <a:t>？ </a:t>
            </a:r>
            <a:r>
              <a:rPr lang="en-US" altLang="zh-CN" sz="2200">
                <a:solidFill>
                  <a:srgbClr val="FF3300"/>
                </a:solidFill>
              </a:rPr>
              <a:t>%edx</a:t>
            </a:r>
            <a:r>
              <a:rPr lang="zh-CN" altLang="en-US" sz="2200">
                <a:solidFill>
                  <a:srgbClr val="FF3300"/>
                </a:solidFill>
              </a:rPr>
              <a:t>？</a:t>
            </a:r>
          </a:p>
        </p:txBody>
      </p:sp>
      <p:sp>
        <p:nvSpPr>
          <p:cNvPr id="638984" name="Rectangle 8">
            <a:extLst>
              <a:ext uri="{FF2B5EF4-FFF2-40B4-BE49-F238E27FC236}">
                <a16:creationId xmlns:a16="http://schemas.microsoft.com/office/drawing/2014/main" id="{1FCDB96A-6F24-4BC2-87EF-576F6E5B416A}"/>
              </a:ext>
            </a:extLst>
          </p:cNvPr>
          <p:cNvSpPr>
            <a:spLocks noChangeArrowheads="1"/>
          </p:cNvSpPr>
          <p:nvPr/>
        </p:nvSpPr>
        <p:spPr bwMode="auto">
          <a:xfrm>
            <a:off x="5111750" y="3608388"/>
            <a:ext cx="1843088" cy="409575"/>
          </a:xfrm>
          <a:prstGeom prst="rect">
            <a:avLst/>
          </a:prstGeom>
          <a:noFill/>
          <a:ln w="28575">
            <a:solidFill>
              <a:srgbClr val="99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8981"/>
                                        </p:tgtEl>
                                        <p:attrNameLst>
                                          <p:attrName>style.visibility</p:attrName>
                                        </p:attrNameLst>
                                      </p:cBhvr>
                                      <p:to>
                                        <p:strVal val="visible"/>
                                      </p:to>
                                    </p:set>
                                    <p:animEffect transition="in" filter="blinds(horizontal)">
                                      <p:cBhvr>
                                        <p:cTn id="7" dur="500"/>
                                        <p:tgtEl>
                                          <p:spTgt spid="6389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38984"/>
                                        </p:tgtEl>
                                        <p:attrNameLst>
                                          <p:attrName>style.visibility</p:attrName>
                                        </p:attrNameLst>
                                      </p:cBhvr>
                                      <p:to>
                                        <p:strVal val="visible"/>
                                      </p:to>
                                    </p:set>
                                    <p:animEffect transition="in" filter="blinds(horizontal)">
                                      <p:cBhvr>
                                        <p:cTn id="12" dur="500"/>
                                        <p:tgtEl>
                                          <p:spTgt spid="6389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8982"/>
                                        </p:tgtEl>
                                        <p:attrNameLst>
                                          <p:attrName>style.visibility</p:attrName>
                                        </p:attrNameLst>
                                      </p:cBhvr>
                                      <p:to>
                                        <p:strVal val="visible"/>
                                      </p:to>
                                    </p:set>
                                    <p:animEffect transition="in" filter="blinds(horizontal)">
                                      <p:cBhvr>
                                        <p:cTn id="17" dur="500"/>
                                        <p:tgtEl>
                                          <p:spTgt spid="6389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8983"/>
                                        </p:tgtEl>
                                        <p:attrNameLst>
                                          <p:attrName>style.visibility</p:attrName>
                                        </p:attrNameLst>
                                      </p:cBhvr>
                                      <p:to>
                                        <p:strVal val="visible"/>
                                      </p:to>
                                    </p:set>
                                    <p:animEffect transition="in" filter="blinds(horizontal)">
                                      <p:cBhvr>
                                        <p:cTn id="22" dur="500"/>
                                        <p:tgtEl>
                                          <p:spTgt spid="638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981" grpId="0" animBg="1"/>
      <p:bldP spid="638982" grpId="0" animBg="1"/>
      <p:bldP spid="63898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a:extLst>
              <a:ext uri="{FF2B5EF4-FFF2-40B4-BE49-F238E27FC236}">
                <a16:creationId xmlns:a16="http://schemas.microsoft.com/office/drawing/2014/main" id="{23FF6347-5828-4108-89EF-4FAC858B0822}"/>
              </a:ext>
            </a:extLst>
          </p:cNvPr>
          <p:cNvSpPr>
            <a:spLocks noGrp="1" noChangeArrowheads="1"/>
          </p:cNvSpPr>
          <p:nvPr>
            <p:ph type="title"/>
          </p:nvPr>
        </p:nvSpPr>
        <p:spPr>
          <a:xfrm>
            <a:off x="1601788" y="142875"/>
            <a:ext cx="5629275" cy="528638"/>
          </a:xfrm>
        </p:spPr>
        <p:txBody>
          <a:bodyPr/>
          <a:lstStyle/>
          <a:p>
            <a:r>
              <a:rPr lang="en-US" altLang="zh-CN" sz="3600">
                <a:ea typeface="宋体" panose="02010600030101010101" pitchFamily="2" charset="-122"/>
              </a:rPr>
              <a:t>jle .L3</a:t>
            </a:r>
            <a:r>
              <a:rPr lang="zh-CN" altLang="en-US" sz="3600">
                <a:ea typeface="宋体" panose="02010600030101010101" pitchFamily="2" charset="-122"/>
              </a:rPr>
              <a:t>指令的执行结果</a:t>
            </a:r>
          </a:p>
        </p:txBody>
      </p:sp>
      <p:graphicFrame>
        <p:nvGraphicFramePr>
          <p:cNvPr id="640003" name="Group 3">
            <a:extLst>
              <a:ext uri="{FF2B5EF4-FFF2-40B4-BE49-F238E27FC236}">
                <a16:creationId xmlns:a16="http://schemas.microsoft.com/office/drawing/2014/main" id="{FC5F8581-B88C-4BDF-A57F-1BDB42ED9073}"/>
              </a:ext>
            </a:extLst>
          </p:cNvPr>
          <p:cNvGraphicFramePr>
            <a:graphicFrameLocks noGrp="1"/>
          </p:cNvGraphicFramePr>
          <p:nvPr>
            <p:ph idx="1"/>
          </p:nvPr>
        </p:nvGraphicFramePr>
        <p:xfrm>
          <a:off x="495300" y="1209675"/>
          <a:ext cx="8191500" cy="3800475"/>
        </p:xfrm>
        <a:graphic>
          <a:graphicData uri="http://schemas.openxmlformats.org/drawingml/2006/table">
            <a:tbl>
              <a:tblPr/>
              <a:tblGrid>
                <a:gridCol w="2703513">
                  <a:extLst>
                    <a:ext uri="{9D8B030D-6E8A-4147-A177-3AD203B41FA5}">
                      <a16:colId xmlns:a16="http://schemas.microsoft.com/office/drawing/2014/main" val="3395947898"/>
                    </a:ext>
                  </a:extLst>
                </a:gridCol>
                <a:gridCol w="2782887">
                  <a:extLst>
                    <a:ext uri="{9D8B030D-6E8A-4147-A177-3AD203B41FA5}">
                      <a16:colId xmlns:a16="http://schemas.microsoft.com/office/drawing/2014/main" val="2551758361"/>
                    </a:ext>
                  </a:extLst>
                </a:gridCol>
                <a:gridCol w="2705100">
                  <a:extLst>
                    <a:ext uri="{9D8B030D-6E8A-4147-A177-3AD203B41FA5}">
                      <a16:colId xmlns:a16="http://schemas.microsoft.com/office/drawing/2014/main" val="1148857515"/>
                    </a:ext>
                  </a:extLst>
                </a:gridCol>
              </a:tblGrid>
              <a:tr h="492125">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指令</a:t>
                      </a: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转移条件</a:t>
                      </a: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说明</a:t>
                      </a: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extLst>
                  <a:ext uri="{0D108BD9-81ED-4DB2-BD59-A6C34878D82A}">
                    <a16:rowId xmlns:a16="http://schemas.microsoft.com/office/drawing/2014/main" val="1761344376"/>
                  </a:ext>
                </a:extLst>
              </a:tr>
              <a:tr h="388938">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JA/JNBE  label</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CF=0 AND ZF=0</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无符号数</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extLst>
                  <a:ext uri="{0D108BD9-81ED-4DB2-BD59-A6C34878D82A}">
                    <a16:rowId xmlns:a16="http://schemas.microsoft.com/office/drawing/2014/main" val="2207777852"/>
                  </a:ext>
                </a:extLst>
              </a:tr>
              <a:tr h="433388">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JAE/JNB  label</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CF=0 OR ZF=1</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无符号数</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r>
                        <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extLst>
                  <a:ext uri="{0D108BD9-81ED-4DB2-BD59-A6C34878D82A}">
                    <a16:rowId xmlns:a16="http://schemas.microsoft.com/office/drawing/2014/main" val="716293818"/>
                  </a:ext>
                </a:extLst>
              </a:tr>
              <a:tr h="411163">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JB/JNAE  label</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CF=1 AND ZF=0</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无符号数</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extLst>
                  <a:ext uri="{0D108BD9-81ED-4DB2-BD59-A6C34878D82A}">
                    <a16:rowId xmlns:a16="http://schemas.microsoft.com/office/drawing/2014/main" val="3354254367"/>
                  </a:ext>
                </a:extLst>
              </a:tr>
              <a:tr h="409575">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JBE/JNA  label</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CF=1 OR ZF=1</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无符号数</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r>
                        <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extLst>
                  <a:ext uri="{0D108BD9-81ED-4DB2-BD59-A6C34878D82A}">
                    <a16:rowId xmlns:a16="http://schemas.microsoft.com/office/drawing/2014/main" val="2730550881"/>
                  </a:ext>
                </a:extLst>
              </a:tr>
              <a:tr h="409575">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JG/JNLE  label</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SF=OF AND ZF=0</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有符号数</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extLst>
                  <a:ext uri="{0D108BD9-81ED-4DB2-BD59-A6C34878D82A}">
                    <a16:rowId xmlns:a16="http://schemas.microsoft.com/office/drawing/2014/main" val="3453402372"/>
                  </a:ext>
                </a:extLst>
              </a:tr>
              <a:tr h="411163">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JGE/JNL  label</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SF=OF OR ZF=1</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有符号数</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r>
                        <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extLst>
                  <a:ext uri="{0D108BD9-81ED-4DB2-BD59-A6C34878D82A}">
                    <a16:rowId xmlns:a16="http://schemas.microsoft.com/office/drawing/2014/main" val="2129130309"/>
                  </a:ext>
                </a:extLst>
              </a:tr>
              <a:tr h="411163">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JL/JNGE  label</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SF</a:t>
                      </a:r>
                      <a:r>
                        <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OF AND ZF=0</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有符号数</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extLst>
                  <a:ext uri="{0D108BD9-81ED-4DB2-BD59-A6C34878D82A}">
                    <a16:rowId xmlns:a16="http://schemas.microsoft.com/office/drawing/2014/main" val="3038103225"/>
                  </a:ext>
                </a:extLst>
              </a:tr>
              <a:tr h="433388">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JLE/JNG  label</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SF</a:t>
                      </a:r>
                      <a:r>
                        <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OF OR ZF=1</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lvl1pPr indent="26670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有符号数</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r>
                        <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t>
                      </a:r>
                      <a:endPar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extLst>
                  <a:ext uri="{0D108BD9-81ED-4DB2-BD59-A6C34878D82A}">
                    <a16:rowId xmlns:a16="http://schemas.microsoft.com/office/drawing/2014/main" val="3205948536"/>
                  </a:ext>
                </a:extLst>
              </a:tr>
            </a:tbl>
          </a:graphicData>
        </a:graphic>
      </p:graphicFrame>
      <p:sp>
        <p:nvSpPr>
          <p:cNvPr id="640045" name="Line 45">
            <a:extLst>
              <a:ext uri="{FF2B5EF4-FFF2-40B4-BE49-F238E27FC236}">
                <a16:creationId xmlns:a16="http://schemas.microsoft.com/office/drawing/2014/main" id="{C8786C86-1BD6-4BF1-ADF5-77C341C011C5}"/>
              </a:ext>
            </a:extLst>
          </p:cNvPr>
          <p:cNvSpPr>
            <a:spLocks noChangeShapeType="1"/>
          </p:cNvSpPr>
          <p:nvPr/>
        </p:nvSpPr>
        <p:spPr bwMode="auto">
          <a:xfrm>
            <a:off x="342900" y="4930775"/>
            <a:ext cx="8607425" cy="0"/>
          </a:xfrm>
          <a:prstGeom prst="line">
            <a:avLst/>
          </a:prstGeom>
          <a:noFill/>
          <a:ln w="3810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0046" name="Rectangle 46">
            <a:extLst>
              <a:ext uri="{FF2B5EF4-FFF2-40B4-BE49-F238E27FC236}">
                <a16:creationId xmlns:a16="http://schemas.microsoft.com/office/drawing/2014/main" id="{19757028-A9E0-4A9D-A951-42E4C550B1E9}"/>
              </a:ext>
            </a:extLst>
          </p:cNvPr>
          <p:cNvSpPr>
            <a:spLocks noChangeArrowheads="1"/>
          </p:cNvSpPr>
          <p:nvPr/>
        </p:nvSpPr>
        <p:spPr bwMode="auto">
          <a:xfrm>
            <a:off x="319088" y="5146675"/>
            <a:ext cx="8447087" cy="9207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30000"/>
              </a:lnSpc>
              <a:spcBef>
                <a:spcPct val="0"/>
              </a:spcBef>
              <a:buFontTx/>
              <a:buNone/>
            </a:pPr>
            <a:r>
              <a:rPr lang="en-US" altLang="zh-CN" sz="2200">
                <a:solidFill>
                  <a:srgbClr val="990000"/>
                </a:solidFill>
                <a:latin typeface="微软雅黑" panose="020B0503020204020204" pitchFamily="34" charset="-122"/>
                <a:ea typeface="微软雅黑" panose="020B0503020204020204" pitchFamily="34" charset="-122"/>
              </a:rPr>
              <a:t>“cmpl %edx,%eax”</a:t>
            </a:r>
            <a:r>
              <a:rPr lang="zh-CN" altLang="en-US" sz="2200">
                <a:solidFill>
                  <a:srgbClr val="990000"/>
                </a:solidFill>
                <a:latin typeface="微软雅黑" panose="020B0503020204020204" pitchFamily="34" charset="-122"/>
                <a:ea typeface="微软雅黑" panose="020B0503020204020204" pitchFamily="34" charset="-122"/>
              </a:rPr>
              <a:t>执行结果是</a:t>
            </a:r>
            <a:r>
              <a:rPr lang="en-US" altLang="zh-CN" sz="2200">
                <a:solidFill>
                  <a:srgbClr val="990000"/>
                </a:solidFill>
                <a:latin typeface="微软雅黑" panose="020B0503020204020204" pitchFamily="34" charset="-122"/>
                <a:ea typeface="微软雅黑" panose="020B0503020204020204" pitchFamily="34" charset="-122"/>
              </a:rPr>
              <a:t> CF=1,</a:t>
            </a:r>
            <a:r>
              <a:rPr lang="en-US" altLang="zh-CN" sz="2200">
                <a:solidFill>
                  <a:schemeClr val="accent2"/>
                </a:solidFill>
                <a:latin typeface="微软雅黑" panose="020B0503020204020204" pitchFamily="34" charset="-122"/>
                <a:ea typeface="微软雅黑" panose="020B0503020204020204" pitchFamily="34" charset="-122"/>
              </a:rPr>
              <a:t> ZF=0, OF=0, SF=0</a:t>
            </a:r>
            <a:r>
              <a:rPr lang="zh-CN" altLang="en-US" sz="2200">
                <a:solidFill>
                  <a:srgbClr val="990000"/>
                </a:solidFill>
                <a:latin typeface="微软雅黑" panose="020B0503020204020204" pitchFamily="34" charset="-122"/>
                <a:ea typeface="微软雅黑" panose="020B0503020204020204" pitchFamily="34" charset="-122"/>
              </a:rPr>
              <a:t>，</a:t>
            </a:r>
            <a:r>
              <a:rPr lang="en-US" altLang="zh-CN" sz="2200">
                <a:solidFill>
                  <a:srgbClr val="996633"/>
                </a:solidFill>
                <a:latin typeface="微软雅黑" panose="020B0503020204020204" pitchFamily="34" charset="-122"/>
                <a:ea typeface="微软雅黑" panose="020B0503020204020204" pitchFamily="34" charset="-122"/>
              </a:rPr>
              <a:t> </a:t>
            </a:r>
            <a:r>
              <a:rPr lang="zh-CN" altLang="en-US" sz="2200">
                <a:solidFill>
                  <a:srgbClr val="990000"/>
                </a:solidFill>
                <a:latin typeface="微软雅黑" panose="020B0503020204020204" pitchFamily="34" charset="-122"/>
                <a:ea typeface="微软雅黑" panose="020B0503020204020204" pitchFamily="34" charset="-122"/>
              </a:rPr>
              <a:t>说明不满足条件，应跳出循环执行，执行结果正常。</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a:extLst>
              <a:ext uri="{FF2B5EF4-FFF2-40B4-BE49-F238E27FC236}">
                <a16:creationId xmlns:a16="http://schemas.microsoft.com/office/drawing/2014/main" id="{37806FCB-CBFD-43B6-A6A2-426FC83D88E8}"/>
              </a:ext>
            </a:extLst>
          </p:cNvPr>
          <p:cNvSpPr>
            <a:spLocks noGrp="1" noChangeArrowheads="1"/>
          </p:cNvSpPr>
          <p:nvPr>
            <p:ph type="title"/>
          </p:nvPr>
        </p:nvSpPr>
        <p:spPr>
          <a:xfrm>
            <a:off x="457200" y="98425"/>
            <a:ext cx="8229600" cy="561975"/>
          </a:xfrm>
        </p:spPr>
        <p:txBody>
          <a:bodyPr/>
          <a:lstStyle/>
          <a:p>
            <a:r>
              <a:rPr lang="zh-CN" altLang="en-US" sz="3600"/>
              <a:t>对齐方式的设定</a:t>
            </a:r>
          </a:p>
        </p:txBody>
      </p:sp>
      <p:sp>
        <p:nvSpPr>
          <p:cNvPr id="729091" name="Rectangle 3">
            <a:extLst>
              <a:ext uri="{FF2B5EF4-FFF2-40B4-BE49-F238E27FC236}">
                <a16:creationId xmlns:a16="http://schemas.microsoft.com/office/drawing/2014/main" id="{ED4445F9-FFE6-4487-892A-9D689297145C}"/>
              </a:ext>
            </a:extLst>
          </p:cNvPr>
          <p:cNvSpPr>
            <a:spLocks noGrp="1" noChangeArrowheads="1"/>
          </p:cNvSpPr>
          <p:nvPr>
            <p:ph type="body" idx="1"/>
          </p:nvPr>
        </p:nvSpPr>
        <p:spPr>
          <a:xfrm>
            <a:off x="341313" y="684213"/>
            <a:ext cx="8712200" cy="6129337"/>
          </a:xfrm>
        </p:spPr>
        <p:txBody>
          <a:bodyPr/>
          <a:lstStyle/>
          <a:p>
            <a:pPr>
              <a:lnSpc>
                <a:spcPct val="95000"/>
              </a:lnSpc>
              <a:buFontTx/>
              <a:buNone/>
            </a:pPr>
            <a:r>
              <a:rPr lang="en-US" altLang="zh-CN" sz="1800"/>
              <a:t>#include&lt;stdio.h&gt;</a:t>
            </a:r>
          </a:p>
          <a:p>
            <a:pPr>
              <a:lnSpc>
                <a:spcPct val="95000"/>
              </a:lnSpc>
              <a:buFontTx/>
              <a:buNone/>
            </a:pPr>
            <a:r>
              <a:rPr lang="en-US" altLang="zh-CN" sz="1800">
                <a:solidFill>
                  <a:srgbClr val="3333CC"/>
                </a:solidFill>
              </a:rPr>
              <a:t>#pragma pack(4)</a:t>
            </a:r>
          </a:p>
          <a:p>
            <a:pPr>
              <a:lnSpc>
                <a:spcPct val="95000"/>
              </a:lnSpc>
              <a:buFontTx/>
              <a:buNone/>
            </a:pPr>
            <a:r>
              <a:rPr lang="en-US" altLang="zh-CN" sz="1800"/>
              <a:t>typedef struct {</a:t>
            </a:r>
          </a:p>
          <a:p>
            <a:pPr>
              <a:lnSpc>
                <a:spcPct val="95000"/>
              </a:lnSpc>
              <a:buFontTx/>
              <a:buNone/>
            </a:pPr>
            <a:r>
              <a:rPr lang="en-US" altLang="zh-CN" sz="1800"/>
              <a:t>    uint32_t    f1;</a:t>
            </a:r>
          </a:p>
          <a:p>
            <a:pPr>
              <a:lnSpc>
                <a:spcPct val="95000"/>
              </a:lnSpc>
              <a:buFontTx/>
              <a:buNone/>
            </a:pPr>
            <a:r>
              <a:rPr lang="en-US" altLang="zh-CN" sz="1800"/>
              <a:t>    uint8_t      f2;</a:t>
            </a:r>
          </a:p>
          <a:p>
            <a:pPr>
              <a:lnSpc>
                <a:spcPct val="95000"/>
              </a:lnSpc>
              <a:buFontTx/>
              <a:buNone/>
            </a:pPr>
            <a:r>
              <a:rPr lang="en-US" altLang="zh-CN" sz="1800"/>
              <a:t>    uint8_t      f3;</a:t>
            </a:r>
          </a:p>
          <a:p>
            <a:pPr>
              <a:lnSpc>
                <a:spcPct val="95000"/>
              </a:lnSpc>
              <a:buFontTx/>
              <a:buNone/>
            </a:pPr>
            <a:r>
              <a:rPr lang="en-US" altLang="zh-CN" sz="1800"/>
              <a:t>    uint32_t    f4;</a:t>
            </a:r>
          </a:p>
          <a:p>
            <a:pPr>
              <a:lnSpc>
                <a:spcPct val="95000"/>
              </a:lnSpc>
              <a:buFontTx/>
              <a:buNone/>
            </a:pPr>
            <a:r>
              <a:rPr lang="en-US" altLang="zh-CN" sz="1800"/>
              <a:t>    uint64_t    f5;</a:t>
            </a:r>
          </a:p>
          <a:p>
            <a:pPr>
              <a:lnSpc>
                <a:spcPct val="95000"/>
              </a:lnSpc>
              <a:buFontTx/>
              <a:buNone/>
            </a:pPr>
            <a:r>
              <a:rPr lang="en-US" altLang="zh-CN" sz="1800">
                <a:solidFill>
                  <a:srgbClr val="3333CC"/>
                </a:solidFill>
              </a:rPr>
              <a:t>}__attribute__((aligned(1024)))</a:t>
            </a:r>
            <a:r>
              <a:rPr lang="en-US" altLang="zh-CN" sz="1800"/>
              <a:t> ts;</a:t>
            </a:r>
          </a:p>
          <a:p>
            <a:pPr>
              <a:lnSpc>
                <a:spcPct val="95000"/>
              </a:lnSpc>
              <a:buFontTx/>
              <a:buNone/>
            </a:pPr>
            <a:r>
              <a:rPr lang="en-US" altLang="zh-CN" sz="1800"/>
              <a:t>int main()</a:t>
            </a:r>
          </a:p>
          <a:p>
            <a:pPr>
              <a:lnSpc>
                <a:spcPct val="95000"/>
              </a:lnSpc>
              <a:buFontTx/>
              <a:buNone/>
            </a:pPr>
            <a:r>
              <a:rPr lang="en-US" altLang="zh-CN" sz="1800"/>
              <a:t>{</a:t>
            </a:r>
          </a:p>
          <a:p>
            <a:pPr>
              <a:lnSpc>
                <a:spcPct val="95000"/>
              </a:lnSpc>
              <a:buFontTx/>
              <a:buNone/>
            </a:pPr>
            <a:r>
              <a:rPr lang="en-US" altLang="zh-CN" sz="1800"/>
              <a:t>    printf("Struct size is: %d, aligned on 1024\n",sizeof(ts));</a:t>
            </a:r>
          </a:p>
          <a:p>
            <a:pPr>
              <a:lnSpc>
                <a:spcPct val="95000"/>
              </a:lnSpc>
              <a:buFontTx/>
              <a:buNone/>
            </a:pPr>
            <a:r>
              <a:rPr lang="en-US" altLang="zh-CN" sz="1800"/>
              <a:t>    printf("Allocate f1 on address: 0x%x\n",&amp;(((ts*)0)-&gt;f1));</a:t>
            </a:r>
          </a:p>
          <a:p>
            <a:pPr>
              <a:lnSpc>
                <a:spcPct val="95000"/>
              </a:lnSpc>
              <a:buFontTx/>
              <a:buNone/>
            </a:pPr>
            <a:r>
              <a:rPr lang="en-US" altLang="zh-CN" sz="1800"/>
              <a:t>    printf("Allocate f2 on address: 0x%x\n",&amp;(((ts*)0)-&gt;f2));</a:t>
            </a:r>
          </a:p>
          <a:p>
            <a:pPr>
              <a:lnSpc>
                <a:spcPct val="95000"/>
              </a:lnSpc>
              <a:buFontTx/>
              <a:buNone/>
            </a:pPr>
            <a:r>
              <a:rPr lang="en-US" altLang="zh-CN" sz="1800"/>
              <a:t>    printf("Allocate f3 on address: 0x%x\n",&amp;(((ts*)0)-&gt;f3));</a:t>
            </a:r>
          </a:p>
          <a:p>
            <a:pPr>
              <a:lnSpc>
                <a:spcPct val="95000"/>
              </a:lnSpc>
              <a:buFontTx/>
              <a:buNone/>
            </a:pPr>
            <a:r>
              <a:rPr lang="en-US" altLang="zh-CN" sz="1800"/>
              <a:t>    printf("Allocate f4 on address: 0x%x\n",&amp;(((ts*)0)-&gt;f4));</a:t>
            </a:r>
          </a:p>
          <a:p>
            <a:pPr>
              <a:lnSpc>
                <a:spcPct val="95000"/>
              </a:lnSpc>
              <a:buFontTx/>
              <a:buNone/>
            </a:pPr>
            <a:r>
              <a:rPr lang="en-US" altLang="zh-CN" sz="1800"/>
              <a:t>    printf("Allocate f5 on address: 0x%x\n",&amp;(((ts*)0)-&gt;f5));</a:t>
            </a:r>
          </a:p>
          <a:p>
            <a:pPr>
              <a:lnSpc>
                <a:spcPct val="95000"/>
              </a:lnSpc>
              <a:buFontTx/>
              <a:buNone/>
            </a:pPr>
            <a:r>
              <a:rPr lang="en-US" altLang="zh-CN" sz="1800"/>
              <a:t>    return 0; </a:t>
            </a:r>
          </a:p>
          <a:p>
            <a:pPr>
              <a:lnSpc>
                <a:spcPct val="95000"/>
              </a:lnSpc>
              <a:buFontTx/>
              <a:buNone/>
            </a:pPr>
            <a:r>
              <a:rPr lang="en-US" altLang="zh-CN" sz="1800"/>
              <a:t>}</a:t>
            </a:r>
          </a:p>
        </p:txBody>
      </p:sp>
      <p:sp>
        <p:nvSpPr>
          <p:cNvPr id="729092" name="Rectangle 4">
            <a:extLst>
              <a:ext uri="{FF2B5EF4-FFF2-40B4-BE49-F238E27FC236}">
                <a16:creationId xmlns:a16="http://schemas.microsoft.com/office/drawing/2014/main" id="{EC51920C-5CAA-4524-94AF-C003810C6F29}"/>
              </a:ext>
            </a:extLst>
          </p:cNvPr>
          <p:cNvSpPr>
            <a:spLocks noChangeArrowheads="1"/>
          </p:cNvSpPr>
          <p:nvPr/>
        </p:nvSpPr>
        <p:spPr bwMode="auto">
          <a:xfrm>
            <a:off x="4076700" y="863600"/>
            <a:ext cx="4816475" cy="2014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solidFill>
                  <a:srgbClr val="FF3300"/>
                </a:solidFill>
                <a:latin typeface="微软雅黑" panose="020B0503020204020204" pitchFamily="34" charset="-122"/>
                <a:ea typeface="微软雅黑" panose="020B0503020204020204" pitchFamily="34" charset="-122"/>
              </a:rPr>
              <a:t>输出：</a:t>
            </a:r>
          </a:p>
          <a:p>
            <a:r>
              <a:rPr lang="en-US" altLang="zh-CN">
                <a:solidFill>
                  <a:srgbClr val="FF3300"/>
                </a:solidFill>
                <a:latin typeface="微软雅黑" panose="020B0503020204020204" pitchFamily="34" charset="-122"/>
                <a:ea typeface="微软雅黑" panose="020B0503020204020204" pitchFamily="34" charset="-122"/>
              </a:rPr>
              <a:t>Struct size is: 1024, aligned on 1024</a:t>
            </a:r>
          </a:p>
          <a:p>
            <a:r>
              <a:rPr lang="en-US" altLang="zh-CN">
                <a:solidFill>
                  <a:srgbClr val="FF3300"/>
                </a:solidFill>
                <a:latin typeface="微软雅黑" panose="020B0503020204020204" pitchFamily="34" charset="-122"/>
                <a:ea typeface="微软雅黑" panose="020B0503020204020204" pitchFamily="34" charset="-122"/>
              </a:rPr>
              <a:t>Allocate f1 on address: 0x0</a:t>
            </a:r>
          </a:p>
          <a:p>
            <a:r>
              <a:rPr lang="en-US" altLang="zh-CN">
                <a:solidFill>
                  <a:srgbClr val="FF3300"/>
                </a:solidFill>
                <a:latin typeface="微软雅黑" panose="020B0503020204020204" pitchFamily="34" charset="-122"/>
                <a:ea typeface="微软雅黑" panose="020B0503020204020204" pitchFamily="34" charset="-122"/>
              </a:rPr>
              <a:t>Allocate f2 on address: 0x4</a:t>
            </a:r>
          </a:p>
          <a:p>
            <a:r>
              <a:rPr lang="en-US" altLang="zh-CN">
                <a:solidFill>
                  <a:srgbClr val="FF3300"/>
                </a:solidFill>
                <a:latin typeface="微软雅黑" panose="020B0503020204020204" pitchFamily="34" charset="-122"/>
                <a:ea typeface="微软雅黑" panose="020B0503020204020204" pitchFamily="34" charset="-122"/>
              </a:rPr>
              <a:t>Allocate f3 on address: 0x5</a:t>
            </a:r>
          </a:p>
          <a:p>
            <a:r>
              <a:rPr lang="en-US" altLang="zh-CN">
                <a:solidFill>
                  <a:srgbClr val="FF3300"/>
                </a:solidFill>
                <a:latin typeface="微软雅黑" panose="020B0503020204020204" pitchFamily="34" charset="-122"/>
                <a:ea typeface="微软雅黑" panose="020B0503020204020204" pitchFamily="34" charset="-122"/>
              </a:rPr>
              <a:t>Allocate f4 on address: 0x8</a:t>
            </a:r>
          </a:p>
          <a:p>
            <a:r>
              <a:rPr lang="en-US" altLang="zh-CN">
                <a:solidFill>
                  <a:srgbClr val="FF3300"/>
                </a:solidFill>
                <a:latin typeface="微软雅黑" panose="020B0503020204020204" pitchFamily="34" charset="-122"/>
                <a:ea typeface="微软雅黑" panose="020B0503020204020204" pitchFamily="34" charset="-122"/>
              </a:rPr>
              <a:t>Allocate f5 on address: 0xc</a:t>
            </a:r>
            <a:endParaRPr lang="zh-CN" altLang="en-US" sz="900">
              <a:solidFill>
                <a:srgbClr val="FF3300"/>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a:extLst>
              <a:ext uri="{FF2B5EF4-FFF2-40B4-BE49-F238E27FC236}">
                <a16:creationId xmlns:a16="http://schemas.microsoft.com/office/drawing/2014/main" id="{40449ADB-98F4-44D9-ADB2-734922F7032A}"/>
              </a:ext>
            </a:extLst>
          </p:cNvPr>
          <p:cNvSpPr>
            <a:spLocks noGrp="1" noChangeArrowheads="1"/>
          </p:cNvSpPr>
          <p:nvPr>
            <p:ph type="title"/>
          </p:nvPr>
        </p:nvSpPr>
        <p:spPr>
          <a:xfrm>
            <a:off x="457200" y="98425"/>
            <a:ext cx="8229600" cy="561975"/>
          </a:xfrm>
        </p:spPr>
        <p:txBody>
          <a:bodyPr/>
          <a:lstStyle/>
          <a:p>
            <a:r>
              <a:rPr lang="en-US" altLang="zh-CN" sz="3600"/>
              <a:t>X87</a:t>
            </a:r>
            <a:r>
              <a:rPr lang="zh-CN" altLang="en-US" sz="3600"/>
              <a:t>浮点指令、</a:t>
            </a:r>
            <a:r>
              <a:rPr lang="en-US" altLang="zh-CN" sz="3600"/>
              <a:t>MMX</a:t>
            </a:r>
            <a:r>
              <a:rPr lang="zh-CN" altLang="en-US" sz="3600"/>
              <a:t>和</a:t>
            </a:r>
            <a:r>
              <a:rPr lang="en-US" altLang="zh-CN" sz="3600"/>
              <a:t>SSE</a:t>
            </a:r>
            <a:r>
              <a:rPr lang="zh-CN" altLang="en-US" sz="3600"/>
              <a:t>指令 </a:t>
            </a:r>
          </a:p>
        </p:txBody>
      </p:sp>
      <p:sp>
        <p:nvSpPr>
          <p:cNvPr id="704515" name="Rectangle 3">
            <a:extLst>
              <a:ext uri="{FF2B5EF4-FFF2-40B4-BE49-F238E27FC236}">
                <a16:creationId xmlns:a16="http://schemas.microsoft.com/office/drawing/2014/main" id="{1869C4B4-B7CF-4C79-97B3-BD75E55A140E}"/>
              </a:ext>
            </a:extLst>
          </p:cNvPr>
          <p:cNvSpPr>
            <a:spLocks noGrp="1" noChangeArrowheads="1"/>
          </p:cNvSpPr>
          <p:nvPr>
            <p:ph type="body" idx="1"/>
          </p:nvPr>
        </p:nvSpPr>
        <p:spPr>
          <a:xfrm>
            <a:off x="161925" y="863600"/>
            <a:ext cx="8686800" cy="5445125"/>
          </a:xfrm>
        </p:spPr>
        <p:txBody>
          <a:bodyPr/>
          <a:lstStyle/>
          <a:p>
            <a:pPr>
              <a:lnSpc>
                <a:spcPct val="120000"/>
              </a:lnSpc>
              <a:spcBef>
                <a:spcPct val="25000"/>
              </a:spcBef>
            </a:pPr>
            <a:r>
              <a:rPr lang="en-US" altLang="zh-CN" sz="2000">
                <a:latin typeface="微软雅黑" panose="020B0503020204020204" pitchFamily="34" charset="-122"/>
                <a:ea typeface="微软雅黑" panose="020B0503020204020204" pitchFamily="34" charset="-122"/>
              </a:rPr>
              <a:t>IA-32</a:t>
            </a:r>
            <a:r>
              <a:rPr lang="zh-CN" altLang="en-US" sz="2000">
                <a:latin typeface="微软雅黑" panose="020B0503020204020204" pitchFamily="34" charset="-122"/>
                <a:ea typeface="微软雅黑" panose="020B0503020204020204" pitchFamily="34" charset="-122"/>
              </a:rPr>
              <a:t>的浮点处理架构有两种 ：</a:t>
            </a:r>
          </a:p>
          <a:p>
            <a:pPr lvl="1">
              <a:lnSpc>
                <a:spcPct val="120000"/>
              </a:lnSpc>
              <a:spcBef>
                <a:spcPct val="25000"/>
              </a:spcBef>
            </a:pPr>
            <a:r>
              <a:rPr lang="zh-CN" altLang="en-US">
                <a:latin typeface="微软雅黑" panose="020B0503020204020204" pitchFamily="34" charset="-122"/>
                <a:ea typeface="微软雅黑" panose="020B0503020204020204" pitchFamily="34" charset="-122"/>
              </a:rPr>
              <a:t>浮点协处理器</a:t>
            </a:r>
            <a:r>
              <a:rPr lang="en-US" altLang="zh-CN">
                <a:latin typeface="微软雅黑" panose="020B0503020204020204" pitchFamily="34" charset="-122"/>
                <a:ea typeface="微软雅黑" panose="020B0503020204020204" pitchFamily="34" charset="-122"/>
              </a:rPr>
              <a:t>x87</a:t>
            </a:r>
            <a:r>
              <a:rPr lang="zh-CN" altLang="en-US">
                <a:latin typeface="微软雅黑" panose="020B0503020204020204" pitchFamily="34" charset="-122"/>
                <a:ea typeface="微软雅黑" panose="020B0503020204020204" pitchFamily="34" charset="-122"/>
              </a:rPr>
              <a:t>架构（</a:t>
            </a:r>
            <a:r>
              <a:rPr lang="en-US" altLang="zh-CN">
                <a:solidFill>
                  <a:srgbClr val="FF0000"/>
                </a:solidFill>
                <a:latin typeface="微软雅黑" panose="020B0503020204020204" pitchFamily="34" charset="-122"/>
                <a:ea typeface="微软雅黑" panose="020B0503020204020204" pitchFamily="34" charset="-122"/>
              </a:rPr>
              <a:t>x87 FPU</a:t>
            </a:r>
            <a:r>
              <a:rPr lang="zh-CN" altLang="en-US">
                <a:latin typeface="微软雅黑" panose="020B0503020204020204" pitchFamily="34" charset="-122"/>
                <a:ea typeface="微软雅黑" panose="020B0503020204020204" pitchFamily="34" charset="-122"/>
              </a:rPr>
              <a:t>）</a:t>
            </a:r>
          </a:p>
          <a:p>
            <a:pPr lvl="1">
              <a:lnSpc>
                <a:spcPct val="120000"/>
              </a:lnSpc>
              <a:spcBef>
                <a:spcPct val="25000"/>
              </a:spcBef>
              <a:buFont typeface="Wingdings" panose="05000000000000000000" pitchFamily="2" charset="2"/>
              <a:buChar char="ü"/>
            </a:pPr>
            <a:r>
              <a:rPr lang="en-US" altLang="zh-CN">
                <a:solidFill>
                  <a:srgbClr val="CC3300"/>
                </a:solidFill>
                <a:latin typeface="微软雅黑" panose="020B0503020204020204" pitchFamily="34" charset="-122"/>
                <a:ea typeface="微软雅黑" panose="020B0503020204020204" pitchFamily="34" charset="-122"/>
              </a:rPr>
              <a:t>8</a:t>
            </a:r>
            <a:r>
              <a:rPr lang="zh-CN" altLang="en-US">
                <a:solidFill>
                  <a:srgbClr val="CC3300"/>
                </a:solidFill>
                <a:latin typeface="微软雅黑" panose="020B0503020204020204" pitchFamily="34" charset="-122"/>
                <a:ea typeface="微软雅黑" panose="020B0503020204020204" pitchFamily="34" charset="-122"/>
              </a:rPr>
              <a:t>个</a:t>
            </a:r>
            <a:r>
              <a:rPr lang="en-US" altLang="zh-CN">
                <a:solidFill>
                  <a:srgbClr val="CC3300"/>
                </a:solidFill>
                <a:latin typeface="微软雅黑" panose="020B0503020204020204" pitchFamily="34" charset="-122"/>
                <a:ea typeface="微软雅黑" panose="020B0503020204020204" pitchFamily="34" charset="-122"/>
              </a:rPr>
              <a:t>80</a:t>
            </a:r>
            <a:r>
              <a:rPr lang="zh-CN" altLang="en-US">
                <a:solidFill>
                  <a:srgbClr val="CC3300"/>
                </a:solidFill>
                <a:latin typeface="微软雅黑" panose="020B0503020204020204" pitchFamily="34" charset="-122"/>
                <a:ea typeface="微软雅黑" panose="020B0503020204020204" pitchFamily="34" charset="-122"/>
              </a:rPr>
              <a:t>位寄存器</a:t>
            </a:r>
            <a:r>
              <a:rPr lang="en-US" altLang="zh-CN">
                <a:solidFill>
                  <a:srgbClr val="007635"/>
                </a:solidFill>
                <a:latin typeface="微软雅黑" panose="020B0503020204020204" pitchFamily="34" charset="-122"/>
                <a:ea typeface="微软雅黑" panose="020B0503020204020204" pitchFamily="34" charset="-122"/>
              </a:rPr>
              <a:t>ST(0) </a:t>
            </a:r>
            <a:r>
              <a:rPr lang="en-US" altLang="zh-CN">
                <a:solidFill>
                  <a:srgbClr val="007635"/>
                </a:solidFill>
                <a:latin typeface="微软雅黑" panose="020B0503020204020204" pitchFamily="34" charset="-122"/>
                <a:ea typeface="微软雅黑" panose="020B0503020204020204" pitchFamily="34" charset="-122"/>
                <a:cs typeface="Arial" panose="020B0604020202020204" pitchFamily="34" charset="0"/>
              </a:rPr>
              <a:t>~ ST(7)</a:t>
            </a:r>
            <a:r>
              <a:rPr lang="zh-CN" altLang="en-US">
                <a:solidFill>
                  <a:srgbClr val="CC3300"/>
                </a:solidFill>
                <a:latin typeface="微软雅黑" panose="020B0503020204020204" pitchFamily="34" charset="-122"/>
                <a:ea typeface="微软雅黑" panose="020B0503020204020204" pitchFamily="34" charset="-122"/>
              </a:rPr>
              <a:t> （采用栈结构），栈顶为</a:t>
            </a:r>
            <a:r>
              <a:rPr lang="en-US" altLang="zh-CN">
                <a:solidFill>
                  <a:srgbClr val="CC3300"/>
                </a:solidFill>
                <a:latin typeface="微软雅黑" panose="020B0503020204020204" pitchFamily="34" charset="-122"/>
                <a:ea typeface="微软雅黑" panose="020B0503020204020204" pitchFamily="34" charset="-122"/>
              </a:rPr>
              <a:t>ST(0)</a:t>
            </a:r>
            <a:endParaRPr lang="en-US" altLang="en-US">
              <a:solidFill>
                <a:srgbClr val="CC3300"/>
              </a:solidFill>
              <a:latin typeface="微软雅黑" panose="020B0503020204020204" pitchFamily="34" charset="-122"/>
              <a:ea typeface="微软雅黑" panose="020B0503020204020204" pitchFamily="34" charset="-122"/>
            </a:endParaRPr>
          </a:p>
          <a:p>
            <a:pPr lvl="1">
              <a:lnSpc>
                <a:spcPct val="120000"/>
              </a:lnSpc>
              <a:spcBef>
                <a:spcPct val="25000"/>
              </a:spcBef>
            </a:pPr>
            <a:r>
              <a:rPr lang="zh-CN" altLang="en-US">
                <a:latin typeface="微软雅黑" panose="020B0503020204020204" pitchFamily="34" charset="-122"/>
                <a:ea typeface="微软雅黑" panose="020B0503020204020204" pitchFamily="34" charset="-122"/>
              </a:rPr>
              <a:t>由</a:t>
            </a:r>
            <a:r>
              <a:rPr lang="en-US" altLang="zh-CN">
                <a:latin typeface="微软雅黑" panose="020B0503020204020204" pitchFamily="34" charset="-122"/>
                <a:ea typeface="微软雅黑" panose="020B0503020204020204" pitchFamily="34" charset="-122"/>
              </a:rPr>
              <a:t>MMX</a:t>
            </a:r>
            <a:r>
              <a:rPr lang="zh-CN" altLang="en-US">
                <a:latin typeface="微软雅黑" panose="020B0503020204020204" pitchFamily="34" charset="-122"/>
                <a:ea typeface="微软雅黑" panose="020B0503020204020204" pitchFamily="34" charset="-122"/>
              </a:rPr>
              <a:t>发展而来的</a:t>
            </a:r>
            <a:r>
              <a:rPr lang="en-US" altLang="zh-CN">
                <a:latin typeface="微软雅黑" panose="020B0503020204020204" pitchFamily="34" charset="-122"/>
                <a:ea typeface="微软雅黑" panose="020B0503020204020204" pitchFamily="34" charset="-122"/>
              </a:rPr>
              <a:t>SSE</a:t>
            </a:r>
            <a:r>
              <a:rPr lang="zh-CN" altLang="en-US">
                <a:latin typeface="微软雅黑" panose="020B0503020204020204" pitchFamily="34" charset="-122"/>
                <a:ea typeface="微软雅黑" panose="020B0503020204020204" pitchFamily="34" charset="-122"/>
              </a:rPr>
              <a:t>架构 </a:t>
            </a:r>
          </a:p>
          <a:p>
            <a:pPr lvl="1">
              <a:lnSpc>
                <a:spcPct val="120000"/>
              </a:lnSpc>
              <a:spcBef>
                <a:spcPct val="25000"/>
              </a:spcBef>
              <a:buFont typeface="Wingdings" panose="05000000000000000000" pitchFamily="2" charset="2"/>
              <a:buChar char="ü"/>
            </a:pPr>
            <a:r>
              <a:rPr lang="en-US" altLang="zh-CN">
                <a:solidFill>
                  <a:srgbClr val="0066FF"/>
                </a:solidFill>
                <a:latin typeface="微软雅黑" panose="020B0503020204020204" pitchFamily="34" charset="-122"/>
                <a:ea typeface="微软雅黑" panose="020B0503020204020204" pitchFamily="34" charset="-122"/>
              </a:rPr>
              <a:t>MMX</a:t>
            </a:r>
            <a:r>
              <a:rPr lang="zh-CN" altLang="en-US">
                <a:solidFill>
                  <a:srgbClr val="0066FF"/>
                </a:solidFill>
                <a:latin typeface="微软雅黑" panose="020B0503020204020204" pitchFamily="34" charset="-122"/>
                <a:ea typeface="微软雅黑" panose="020B0503020204020204" pitchFamily="34" charset="-122"/>
              </a:rPr>
              <a:t>指令</a:t>
            </a:r>
            <a:r>
              <a:rPr lang="zh-CN" altLang="en-US">
                <a:solidFill>
                  <a:srgbClr val="CC3300"/>
                </a:solidFill>
                <a:latin typeface="微软雅黑" panose="020B0503020204020204" pitchFamily="34" charset="-122"/>
                <a:ea typeface="微软雅黑" panose="020B0503020204020204" pitchFamily="34" charset="-122"/>
              </a:rPr>
              <a:t>使用</a:t>
            </a:r>
            <a:r>
              <a:rPr lang="en-US" altLang="zh-CN">
                <a:solidFill>
                  <a:srgbClr val="CC3300"/>
                </a:solidFill>
                <a:latin typeface="微软雅黑" panose="020B0503020204020204" pitchFamily="34" charset="-122"/>
                <a:ea typeface="微软雅黑" panose="020B0503020204020204" pitchFamily="34" charset="-122"/>
              </a:rPr>
              <a:t>8</a:t>
            </a:r>
            <a:r>
              <a:rPr lang="zh-CN" altLang="en-US">
                <a:solidFill>
                  <a:srgbClr val="CC3300"/>
                </a:solidFill>
                <a:latin typeface="微软雅黑" panose="020B0503020204020204" pitchFamily="34" charset="-122"/>
                <a:ea typeface="微软雅黑" panose="020B0503020204020204" pitchFamily="34" charset="-122"/>
              </a:rPr>
              <a:t>个</a:t>
            </a:r>
            <a:r>
              <a:rPr lang="en-US" altLang="zh-CN">
                <a:solidFill>
                  <a:srgbClr val="CC3300"/>
                </a:solidFill>
                <a:latin typeface="微软雅黑" panose="020B0503020204020204" pitchFamily="34" charset="-122"/>
                <a:ea typeface="微软雅黑" panose="020B0503020204020204" pitchFamily="34" charset="-122"/>
              </a:rPr>
              <a:t>64</a:t>
            </a:r>
            <a:r>
              <a:rPr lang="zh-CN" altLang="en-US">
                <a:solidFill>
                  <a:srgbClr val="CC3300"/>
                </a:solidFill>
                <a:latin typeface="微软雅黑" panose="020B0503020204020204" pitchFamily="34" charset="-122"/>
                <a:ea typeface="微软雅黑" panose="020B0503020204020204" pitchFamily="34" charset="-122"/>
              </a:rPr>
              <a:t>位寄存器</a:t>
            </a:r>
            <a:r>
              <a:rPr lang="en-US" altLang="zh-CN">
                <a:solidFill>
                  <a:srgbClr val="007635"/>
                </a:solidFill>
                <a:latin typeface="微软雅黑" panose="020B0503020204020204" pitchFamily="34" charset="-122"/>
                <a:ea typeface="微软雅黑" panose="020B0503020204020204" pitchFamily="34" charset="-122"/>
              </a:rPr>
              <a:t>MM0~MM7</a:t>
            </a:r>
            <a:r>
              <a:rPr lang="zh-CN" altLang="en-US">
                <a:solidFill>
                  <a:srgbClr val="CC3300"/>
                </a:solidFill>
                <a:latin typeface="微软雅黑" panose="020B0503020204020204" pitchFamily="34" charset="-122"/>
                <a:ea typeface="微软雅黑" panose="020B0503020204020204" pitchFamily="34" charset="-122"/>
              </a:rPr>
              <a:t>，借用</a:t>
            </a:r>
            <a:r>
              <a:rPr lang="en-US" altLang="zh-CN">
                <a:solidFill>
                  <a:srgbClr val="CC3300"/>
                </a:solidFill>
                <a:latin typeface="微软雅黑" panose="020B0503020204020204" pitchFamily="34" charset="-122"/>
                <a:ea typeface="微软雅黑" panose="020B0503020204020204" pitchFamily="34" charset="-122"/>
              </a:rPr>
              <a:t>8</a:t>
            </a:r>
            <a:r>
              <a:rPr lang="zh-CN" altLang="en-US">
                <a:solidFill>
                  <a:srgbClr val="CC3300"/>
                </a:solidFill>
                <a:latin typeface="微软雅黑" panose="020B0503020204020204" pitchFamily="34" charset="-122"/>
                <a:ea typeface="微软雅黑" panose="020B0503020204020204" pitchFamily="34" charset="-122"/>
              </a:rPr>
              <a:t>个</a:t>
            </a:r>
            <a:r>
              <a:rPr lang="en-US" altLang="zh-CN">
                <a:solidFill>
                  <a:srgbClr val="CC3300"/>
                </a:solidFill>
                <a:latin typeface="微软雅黑" panose="020B0503020204020204" pitchFamily="34" charset="-122"/>
                <a:ea typeface="微软雅黑" panose="020B0503020204020204" pitchFamily="34" charset="-122"/>
              </a:rPr>
              <a:t>80</a:t>
            </a:r>
            <a:r>
              <a:rPr lang="zh-CN" altLang="en-US">
                <a:solidFill>
                  <a:srgbClr val="CC3300"/>
                </a:solidFill>
                <a:latin typeface="微软雅黑" panose="020B0503020204020204" pitchFamily="34" charset="-122"/>
                <a:ea typeface="微软雅黑" panose="020B0503020204020204" pitchFamily="34" charset="-122"/>
              </a:rPr>
              <a:t>位寄存器</a:t>
            </a:r>
            <a:r>
              <a:rPr lang="en-US" altLang="zh-CN">
                <a:solidFill>
                  <a:srgbClr val="CC3300"/>
                </a:solidFill>
                <a:latin typeface="微软雅黑" panose="020B0503020204020204" pitchFamily="34" charset="-122"/>
                <a:ea typeface="微软雅黑" panose="020B0503020204020204" pitchFamily="34" charset="-122"/>
              </a:rPr>
              <a:t>ST(0)~ST(7)</a:t>
            </a:r>
            <a:r>
              <a:rPr lang="zh-CN" altLang="en-US">
                <a:solidFill>
                  <a:srgbClr val="CC3300"/>
                </a:solidFill>
                <a:latin typeface="微软雅黑" panose="020B0503020204020204" pitchFamily="34" charset="-122"/>
                <a:ea typeface="微软雅黑" panose="020B0503020204020204" pitchFamily="34" charset="-122"/>
              </a:rPr>
              <a:t>中</a:t>
            </a:r>
            <a:r>
              <a:rPr lang="en-US" altLang="zh-CN">
                <a:solidFill>
                  <a:srgbClr val="CC3300"/>
                </a:solidFill>
                <a:latin typeface="微软雅黑" panose="020B0503020204020204" pitchFamily="34" charset="-122"/>
                <a:ea typeface="微软雅黑" panose="020B0503020204020204" pitchFamily="34" charset="-122"/>
              </a:rPr>
              <a:t>64</a:t>
            </a:r>
            <a:r>
              <a:rPr lang="zh-CN" altLang="en-US">
                <a:solidFill>
                  <a:srgbClr val="CC3300"/>
                </a:solidFill>
                <a:latin typeface="微软雅黑" panose="020B0503020204020204" pitchFamily="34" charset="-122"/>
                <a:ea typeface="微软雅黑" panose="020B0503020204020204" pitchFamily="34" charset="-122"/>
              </a:rPr>
              <a:t>位尾数所占的位，可同时处理</a:t>
            </a:r>
            <a:r>
              <a:rPr lang="en-US" altLang="zh-CN">
                <a:solidFill>
                  <a:srgbClr val="CC3300"/>
                </a:solidFill>
                <a:latin typeface="微软雅黑" panose="020B0503020204020204" pitchFamily="34" charset="-122"/>
                <a:ea typeface="微软雅黑" panose="020B0503020204020204" pitchFamily="34" charset="-122"/>
              </a:rPr>
              <a:t>8</a:t>
            </a:r>
            <a:r>
              <a:rPr lang="zh-CN" altLang="en-US">
                <a:solidFill>
                  <a:srgbClr val="CC3300"/>
                </a:solidFill>
                <a:latin typeface="微软雅黑" panose="020B0503020204020204" pitchFamily="34" charset="-122"/>
                <a:ea typeface="微软雅黑" panose="020B0503020204020204" pitchFamily="34" charset="-122"/>
              </a:rPr>
              <a:t>个字节，或</a:t>
            </a:r>
            <a:r>
              <a:rPr lang="en-US" altLang="zh-CN">
                <a:solidFill>
                  <a:srgbClr val="CC3300"/>
                </a:solidFill>
                <a:latin typeface="微软雅黑" panose="020B0503020204020204" pitchFamily="34" charset="-122"/>
                <a:ea typeface="微软雅黑" panose="020B0503020204020204" pitchFamily="34" charset="-122"/>
              </a:rPr>
              <a:t>4</a:t>
            </a:r>
            <a:r>
              <a:rPr lang="zh-CN" altLang="en-US">
                <a:solidFill>
                  <a:srgbClr val="CC3300"/>
                </a:solidFill>
                <a:latin typeface="微软雅黑" panose="020B0503020204020204" pitchFamily="34" charset="-122"/>
                <a:ea typeface="微软雅黑" panose="020B0503020204020204" pitchFamily="34" charset="-122"/>
              </a:rPr>
              <a:t>个字，或</a:t>
            </a:r>
            <a:r>
              <a:rPr lang="en-US" altLang="zh-CN">
                <a:solidFill>
                  <a:srgbClr val="CC3300"/>
                </a:solidFill>
                <a:latin typeface="微软雅黑" panose="020B0503020204020204" pitchFamily="34" charset="-122"/>
                <a:ea typeface="微软雅黑" panose="020B0503020204020204" pitchFamily="34" charset="-122"/>
              </a:rPr>
              <a:t>2</a:t>
            </a:r>
            <a:r>
              <a:rPr lang="zh-CN" altLang="en-US">
                <a:solidFill>
                  <a:srgbClr val="CC3300"/>
                </a:solidFill>
                <a:latin typeface="微软雅黑" panose="020B0503020204020204" pitchFamily="34" charset="-122"/>
                <a:ea typeface="微软雅黑" panose="020B0503020204020204" pitchFamily="34" charset="-122"/>
              </a:rPr>
              <a:t>个双字，或一个</a:t>
            </a:r>
            <a:r>
              <a:rPr lang="en-US" altLang="zh-CN">
                <a:solidFill>
                  <a:srgbClr val="CC3300"/>
                </a:solidFill>
                <a:latin typeface="微软雅黑" panose="020B0503020204020204" pitchFamily="34" charset="-122"/>
                <a:ea typeface="微软雅黑" panose="020B0503020204020204" pitchFamily="34" charset="-122"/>
              </a:rPr>
              <a:t>64</a:t>
            </a:r>
            <a:r>
              <a:rPr lang="zh-CN" altLang="en-US">
                <a:solidFill>
                  <a:srgbClr val="CC3300"/>
                </a:solidFill>
                <a:latin typeface="微软雅黑" panose="020B0503020204020204" pitchFamily="34" charset="-122"/>
                <a:ea typeface="微软雅黑" panose="020B0503020204020204" pitchFamily="34" charset="-122"/>
              </a:rPr>
              <a:t>位的数据</a:t>
            </a:r>
          </a:p>
          <a:p>
            <a:pPr lvl="1">
              <a:lnSpc>
                <a:spcPct val="120000"/>
              </a:lnSpc>
              <a:spcBef>
                <a:spcPct val="25000"/>
              </a:spcBef>
              <a:buFont typeface="Wingdings" panose="05000000000000000000" pitchFamily="2" charset="2"/>
              <a:buChar char="ü"/>
            </a:pPr>
            <a:r>
              <a:rPr lang="en-US" altLang="zh-CN">
                <a:solidFill>
                  <a:srgbClr val="CC3300"/>
                </a:solidFill>
                <a:latin typeface="微软雅黑" panose="020B0503020204020204" pitchFamily="34" charset="-122"/>
                <a:ea typeface="微软雅黑" panose="020B0503020204020204" pitchFamily="34" charset="-122"/>
              </a:rPr>
              <a:t>MMX</a:t>
            </a:r>
            <a:r>
              <a:rPr lang="zh-CN" altLang="en-US">
                <a:solidFill>
                  <a:srgbClr val="CC3300"/>
                </a:solidFill>
                <a:latin typeface="微软雅黑" panose="020B0503020204020204" pitchFamily="34" charset="-122"/>
                <a:ea typeface="微软雅黑" panose="020B0503020204020204" pitchFamily="34" charset="-122"/>
              </a:rPr>
              <a:t>指令并没带来</a:t>
            </a:r>
            <a:r>
              <a:rPr lang="en-US" altLang="zh-CN">
                <a:solidFill>
                  <a:srgbClr val="CC3300"/>
                </a:solidFill>
                <a:latin typeface="微软雅黑" panose="020B0503020204020204" pitchFamily="34" charset="-122"/>
                <a:ea typeface="微软雅黑" panose="020B0503020204020204" pitchFamily="34" charset="-122"/>
              </a:rPr>
              <a:t>3D</a:t>
            </a:r>
            <a:r>
              <a:rPr lang="zh-CN" altLang="en-US">
                <a:solidFill>
                  <a:srgbClr val="CC3300"/>
                </a:solidFill>
                <a:latin typeface="微软雅黑" panose="020B0503020204020204" pitchFamily="34" charset="-122"/>
                <a:ea typeface="微软雅黑" panose="020B0503020204020204" pitchFamily="34" charset="-122"/>
              </a:rPr>
              <a:t>游戏性能的显著提升，故相继推出</a:t>
            </a:r>
            <a:r>
              <a:rPr lang="en-US" altLang="zh-CN">
                <a:solidFill>
                  <a:srgbClr val="0066FF"/>
                </a:solidFill>
                <a:latin typeface="微软雅黑" panose="020B0503020204020204" pitchFamily="34" charset="-122"/>
                <a:ea typeface="微软雅黑" panose="020B0503020204020204" pitchFamily="34" charset="-122"/>
              </a:rPr>
              <a:t>SSE</a:t>
            </a:r>
            <a:r>
              <a:rPr lang="zh-CN" altLang="en-US">
                <a:solidFill>
                  <a:srgbClr val="0066FF"/>
                </a:solidFill>
                <a:latin typeface="微软雅黑" panose="020B0503020204020204" pitchFamily="34" charset="-122"/>
                <a:ea typeface="微软雅黑" panose="020B0503020204020204" pitchFamily="34" charset="-122"/>
              </a:rPr>
              <a:t>指令集</a:t>
            </a:r>
            <a:r>
              <a:rPr lang="zh-CN" altLang="en-US">
                <a:solidFill>
                  <a:srgbClr val="CC3300"/>
                </a:solidFill>
                <a:latin typeface="微软雅黑" panose="020B0503020204020204" pitchFamily="34" charset="-122"/>
                <a:ea typeface="微软雅黑" panose="020B0503020204020204" pitchFamily="34" charset="-122"/>
              </a:rPr>
              <a:t> ，它们都采用</a:t>
            </a:r>
            <a:r>
              <a:rPr lang="en-US" altLang="zh-CN">
                <a:solidFill>
                  <a:srgbClr val="3333CC"/>
                </a:solidFill>
                <a:latin typeface="微软雅黑" panose="020B0503020204020204" pitchFamily="34" charset="-122"/>
                <a:ea typeface="微软雅黑" panose="020B0503020204020204" pitchFamily="34" charset="-122"/>
              </a:rPr>
              <a:t>SIMD</a:t>
            </a:r>
            <a:r>
              <a:rPr lang="zh-CN" altLang="en-US">
                <a:solidFill>
                  <a:srgbClr val="3333CC"/>
                </a:solidFill>
                <a:latin typeface="微软雅黑" panose="020B0503020204020204" pitchFamily="34" charset="-122"/>
                <a:ea typeface="微软雅黑" panose="020B0503020204020204" pitchFamily="34" charset="-122"/>
              </a:rPr>
              <a:t>（单指令多数据，也称数据级并行）技术</a:t>
            </a:r>
          </a:p>
          <a:p>
            <a:pPr lvl="1">
              <a:lnSpc>
                <a:spcPct val="120000"/>
              </a:lnSpc>
              <a:spcBef>
                <a:spcPct val="25000"/>
              </a:spcBef>
              <a:buFont typeface="Wingdings" panose="05000000000000000000" pitchFamily="2" charset="2"/>
              <a:buChar char="ü"/>
            </a:pPr>
            <a:r>
              <a:rPr lang="en-US" altLang="zh-CN">
                <a:solidFill>
                  <a:srgbClr val="CC3300"/>
                </a:solidFill>
                <a:latin typeface="微软雅黑" panose="020B0503020204020204" pitchFamily="34" charset="-122"/>
                <a:ea typeface="微软雅黑" panose="020B0503020204020204" pitchFamily="34" charset="-122"/>
              </a:rPr>
              <a:t>SSE</a:t>
            </a:r>
            <a:r>
              <a:rPr lang="zh-CN" altLang="en-US">
                <a:solidFill>
                  <a:srgbClr val="CC3300"/>
                </a:solidFill>
                <a:latin typeface="微软雅黑" panose="020B0503020204020204" pitchFamily="34" charset="-122"/>
                <a:ea typeface="微软雅黑" panose="020B0503020204020204" pitchFamily="34" charset="-122"/>
              </a:rPr>
              <a:t>指令集将</a:t>
            </a:r>
            <a:r>
              <a:rPr lang="en-US" altLang="zh-CN">
                <a:solidFill>
                  <a:srgbClr val="CC3300"/>
                </a:solidFill>
                <a:latin typeface="微软雅黑" panose="020B0503020204020204" pitchFamily="34" charset="-122"/>
                <a:ea typeface="微软雅黑" panose="020B0503020204020204" pitchFamily="34" charset="-122"/>
              </a:rPr>
              <a:t>80</a:t>
            </a:r>
            <a:r>
              <a:rPr lang="zh-CN" altLang="en-US">
                <a:solidFill>
                  <a:srgbClr val="CC3300"/>
                </a:solidFill>
                <a:latin typeface="微软雅黑" panose="020B0503020204020204" pitchFamily="34" charset="-122"/>
                <a:ea typeface="微软雅黑" panose="020B0503020204020204" pitchFamily="34" charset="-122"/>
              </a:rPr>
              <a:t>位浮点寄存器扩充到</a:t>
            </a:r>
            <a:r>
              <a:rPr lang="en-US" altLang="zh-CN">
                <a:solidFill>
                  <a:srgbClr val="007635"/>
                </a:solidFill>
                <a:latin typeface="微软雅黑" panose="020B0503020204020204" pitchFamily="34" charset="-122"/>
                <a:ea typeface="微软雅黑" panose="020B0503020204020204" pitchFamily="34" charset="-122"/>
              </a:rPr>
              <a:t>128</a:t>
            </a:r>
            <a:r>
              <a:rPr lang="zh-CN" altLang="en-US">
                <a:solidFill>
                  <a:srgbClr val="007635"/>
                </a:solidFill>
                <a:latin typeface="微软雅黑" panose="020B0503020204020204" pitchFamily="34" charset="-122"/>
                <a:ea typeface="微软雅黑" panose="020B0503020204020204" pitchFamily="34" charset="-122"/>
              </a:rPr>
              <a:t>位多媒体扩展通用寄存器</a:t>
            </a:r>
            <a:r>
              <a:rPr lang="en-US" altLang="zh-CN">
                <a:solidFill>
                  <a:srgbClr val="007635"/>
                </a:solidFill>
                <a:latin typeface="微软雅黑" panose="020B0503020204020204" pitchFamily="34" charset="-122"/>
                <a:ea typeface="微软雅黑" panose="020B0503020204020204" pitchFamily="34" charset="-122"/>
              </a:rPr>
              <a:t>XMM0~XMM7</a:t>
            </a:r>
            <a:r>
              <a:rPr lang="zh-CN" altLang="en-US">
                <a:solidFill>
                  <a:srgbClr val="CC3300"/>
                </a:solidFill>
                <a:latin typeface="微软雅黑" panose="020B0503020204020204" pitchFamily="34" charset="-122"/>
                <a:ea typeface="微软雅黑" panose="020B0503020204020204" pitchFamily="34" charset="-122"/>
              </a:rPr>
              <a:t>，可同时处理</a:t>
            </a:r>
            <a:r>
              <a:rPr lang="en-US" altLang="zh-CN">
                <a:solidFill>
                  <a:srgbClr val="CC3300"/>
                </a:solidFill>
                <a:latin typeface="微软雅黑" panose="020B0503020204020204" pitchFamily="34" charset="-122"/>
                <a:ea typeface="微软雅黑" panose="020B0503020204020204" pitchFamily="34" charset="-122"/>
              </a:rPr>
              <a:t>16</a:t>
            </a:r>
            <a:r>
              <a:rPr lang="zh-CN" altLang="en-US">
                <a:solidFill>
                  <a:srgbClr val="CC3300"/>
                </a:solidFill>
                <a:latin typeface="微软雅黑" panose="020B0503020204020204" pitchFamily="34" charset="-122"/>
                <a:ea typeface="微软雅黑" panose="020B0503020204020204" pitchFamily="34" charset="-122"/>
              </a:rPr>
              <a:t>个字节，或</a:t>
            </a:r>
            <a:r>
              <a:rPr lang="en-US" altLang="zh-CN">
                <a:solidFill>
                  <a:srgbClr val="CC3300"/>
                </a:solidFill>
                <a:latin typeface="微软雅黑" panose="020B0503020204020204" pitchFamily="34" charset="-122"/>
                <a:ea typeface="微软雅黑" panose="020B0503020204020204" pitchFamily="34" charset="-122"/>
              </a:rPr>
              <a:t>8</a:t>
            </a:r>
            <a:r>
              <a:rPr lang="zh-CN" altLang="en-US">
                <a:solidFill>
                  <a:srgbClr val="CC3300"/>
                </a:solidFill>
                <a:latin typeface="微软雅黑" panose="020B0503020204020204" pitchFamily="34" charset="-122"/>
                <a:ea typeface="微软雅黑" panose="020B0503020204020204" pitchFamily="34" charset="-122"/>
              </a:rPr>
              <a:t>个字，或</a:t>
            </a:r>
            <a:r>
              <a:rPr lang="en-US" altLang="zh-CN">
                <a:solidFill>
                  <a:srgbClr val="CC3300"/>
                </a:solidFill>
                <a:latin typeface="微软雅黑" panose="020B0503020204020204" pitchFamily="34" charset="-122"/>
                <a:ea typeface="微软雅黑" panose="020B0503020204020204" pitchFamily="34" charset="-122"/>
              </a:rPr>
              <a:t>4</a:t>
            </a:r>
            <a:r>
              <a:rPr lang="zh-CN" altLang="en-US">
                <a:solidFill>
                  <a:srgbClr val="CC3300"/>
                </a:solidFill>
                <a:latin typeface="微软雅黑" panose="020B0503020204020204" pitchFamily="34" charset="-122"/>
                <a:ea typeface="微软雅黑" panose="020B0503020204020204" pitchFamily="34" charset="-122"/>
              </a:rPr>
              <a:t>个双字（</a:t>
            </a:r>
            <a:r>
              <a:rPr lang="en-US" altLang="zh-CN">
                <a:solidFill>
                  <a:srgbClr val="CC3300"/>
                </a:solidFill>
                <a:latin typeface="微软雅黑" panose="020B0503020204020204" pitchFamily="34" charset="-122"/>
                <a:ea typeface="微软雅黑" panose="020B0503020204020204" pitchFamily="34" charset="-122"/>
              </a:rPr>
              <a:t>32</a:t>
            </a:r>
            <a:r>
              <a:rPr lang="zh-CN" altLang="en-US">
                <a:solidFill>
                  <a:srgbClr val="CC3300"/>
                </a:solidFill>
                <a:latin typeface="微软雅黑" panose="020B0503020204020204" pitchFamily="34" charset="-122"/>
                <a:ea typeface="微软雅黑" panose="020B0503020204020204" pitchFamily="34" charset="-122"/>
              </a:rPr>
              <a:t>位整数或单精度浮点数），或两个四字的数据，而且从</a:t>
            </a:r>
            <a:r>
              <a:rPr lang="en-US" altLang="zh-CN">
                <a:solidFill>
                  <a:srgbClr val="CC3300"/>
                </a:solidFill>
                <a:latin typeface="微软雅黑" panose="020B0503020204020204" pitchFamily="34" charset="-122"/>
                <a:ea typeface="微软雅黑" panose="020B0503020204020204" pitchFamily="34" charset="-122"/>
              </a:rPr>
              <a:t>SSE2</a:t>
            </a:r>
            <a:r>
              <a:rPr lang="zh-CN" altLang="en-US">
                <a:solidFill>
                  <a:srgbClr val="CC3300"/>
                </a:solidFill>
                <a:latin typeface="微软雅黑" panose="020B0503020204020204" pitchFamily="34" charset="-122"/>
                <a:ea typeface="微软雅黑" panose="020B0503020204020204" pitchFamily="34" charset="-122"/>
              </a:rPr>
              <a:t>开始，还支持</a:t>
            </a:r>
            <a:r>
              <a:rPr lang="en-US" altLang="zh-CN">
                <a:solidFill>
                  <a:srgbClr val="CC3300"/>
                </a:solidFill>
                <a:latin typeface="微软雅黑" panose="020B0503020204020204" pitchFamily="34" charset="-122"/>
                <a:ea typeface="微软雅黑" panose="020B0503020204020204" pitchFamily="34" charset="-122"/>
              </a:rPr>
              <a:t>128</a:t>
            </a:r>
            <a:r>
              <a:rPr lang="zh-CN" altLang="en-US">
                <a:solidFill>
                  <a:srgbClr val="CC3300"/>
                </a:solidFill>
                <a:latin typeface="微软雅黑" panose="020B0503020204020204" pitchFamily="34" charset="-122"/>
                <a:ea typeface="微软雅黑" panose="020B0503020204020204" pitchFamily="34" charset="-122"/>
              </a:rPr>
              <a:t>位整数运算或同时并行处理两个</a:t>
            </a:r>
            <a:r>
              <a:rPr lang="en-US" altLang="zh-CN">
                <a:solidFill>
                  <a:srgbClr val="CC3300"/>
                </a:solidFill>
                <a:latin typeface="微软雅黑" panose="020B0503020204020204" pitchFamily="34" charset="-122"/>
                <a:ea typeface="微软雅黑" panose="020B0503020204020204" pitchFamily="34" charset="-122"/>
              </a:rPr>
              <a:t>64</a:t>
            </a:r>
            <a:r>
              <a:rPr lang="zh-CN" altLang="en-US">
                <a:solidFill>
                  <a:srgbClr val="CC3300"/>
                </a:solidFill>
                <a:latin typeface="微软雅黑" panose="020B0503020204020204" pitchFamily="34" charset="-122"/>
                <a:ea typeface="微软雅黑" panose="020B0503020204020204" pitchFamily="34" charset="-122"/>
              </a:rPr>
              <a:t>位双精度浮点数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04515">
                                            <p:txEl>
                                              <p:pRg st="2" end="2"/>
                                            </p:txEl>
                                          </p:spTgt>
                                        </p:tgtEl>
                                        <p:attrNameLst>
                                          <p:attrName>style.visibility</p:attrName>
                                        </p:attrNameLst>
                                      </p:cBhvr>
                                      <p:to>
                                        <p:strVal val="visible"/>
                                      </p:to>
                                    </p:set>
                                    <p:animEffect transition="in" filter="blinds(horizontal)">
                                      <p:cBhvr>
                                        <p:cTn id="7" dur="500"/>
                                        <p:tgtEl>
                                          <p:spTgt spid="70451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04515">
                                            <p:txEl>
                                              <p:pRg st="4" end="4"/>
                                            </p:txEl>
                                          </p:spTgt>
                                        </p:tgtEl>
                                        <p:attrNameLst>
                                          <p:attrName>style.visibility</p:attrName>
                                        </p:attrNameLst>
                                      </p:cBhvr>
                                      <p:to>
                                        <p:strVal val="visible"/>
                                      </p:to>
                                    </p:set>
                                    <p:animEffect transition="in" filter="blinds(horizontal)">
                                      <p:cBhvr>
                                        <p:cTn id="12" dur="500"/>
                                        <p:tgtEl>
                                          <p:spTgt spid="704515">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04515">
                                            <p:txEl>
                                              <p:pRg st="5" end="5"/>
                                            </p:txEl>
                                          </p:spTgt>
                                        </p:tgtEl>
                                        <p:attrNameLst>
                                          <p:attrName>style.visibility</p:attrName>
                                        </p:attrNameLst>
                                      </p:cBhvr>
                                      <p:to>
                                        <p:strVal val="visible"/>
                                      </p:to>
                                    </p:set>
                                    <p:animEffect transition="in" filter="blinds(horizontal)">
                                      <p:cBhvr>
                                        <p:cTn id="17" dur="500"/>
                                        <p:tgtEl>
                                          <p:spTgt spid="704515">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04515">
                                            <p:txEl>
                                              <p:pRg st="6" end="6"/>
                                            </p:txEl>
                                          </p:spTgt>
                                        </p:tgtEl>
                                        <p:attrNameLst>
                                          <p:attrName>style.visibility</p:attrName>
                                        </p:attrNameLst>
                                      </p:cBhvr>
                                      <p:to>
                                        <p:strVal val="visible"/>
                                      </p:to>
                                    </p:set>
                                    <p:animEffect transition="in" filter="blinds(horizontal)">
                                      <p:cBhvr>
                                        <p:cTn id="22" dur="500"/>
                                        <p:tgtEl>
                                          <p:spTgt spid="7045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a:extLst>
              <a:ext uri="{FF2B5EF4-FFF2-40B4-BE49-F238E27FC236}">
                <a16:creationId xmlns:a16="http://schemas.microsoft.com/office/drawing/2014/main" id="{4D5894AD-BE1F-4595-8098-E8A53FD9BFE0}"/>
              </a:ext>
            </a:extLst>
          </p:cNvPr>
          <p:cNvSpPr>
            <a:spLocks noGrp="1" noChangeArrowheads="1"/>
          </p:cNvSpPr>
          <p:nvPr>
            <p:ph type="title"/>
          </p:nvPr>
        </p:nvSpPr>
        <p:spPr>
          <a:xfrm>
            <a:off x="457200" y="98425"/>
            <a:ext cx="8229600" cy="561975"/>
          </a:xfrm>
        </p:spPr>
        <p:txBody>
          <a:bodyPr/>
          <a:lstStyle/>
          <a:p>
            <a:r>
              <a:rPr lang="en-US" altLang="zh-CN" sz="3600"/>
              <a:t>IA-32</a:t>
            </a:r>
            <a:r>
              <a:rPr lang="zh-CN" altLang="en-US" sz="3600"/>
              <a:t>中通用寄存器中的编号</a:t>
            </a:r>
          </a:p>
        </p:txBody>
      </p:sp>
      <p:sp>
        <p:nvSpPr>
          <p:cNvPr id="766979" name="Rectangle 3">
            <a:extLst>
              <a:ext uri="{FF2B5EF4-FFF2-40B4-BE49-F238E27FC236}">
                <a16:creationId xmlns:a16="http://schemas.microsoft.com/office/drawing/2014/main" id="{0808F2F2-F87C-48BD-A664-F962C8337914}"/>
              </a:ext>
            </a:extLst>
          </p:cNvPr>
          <p:cNvSpPr>
            <a:spLocks noGrp="1" noChangeArrowheads="1"/>
          </p:cNvSpPr>
          <p:nvPr>
            <p:ph type="body" idx="1"/>
          </p:nvPr>
        </p:nvSpPr>
        <p:spPr>
          <a:xfrm>
            <a:off x="296863" y="5589588"/>
            <a:ext cx="8505825" cy="900112"/>
          </a:xfrm>
        </p:spPr>
        <p:txBody>
          <a:bodyPr/>
          <a:lstStyle/>
          <a:p>
            <a:pPr>
              <a:buFontTx/>
              <a:buNone/>
            </a:pPr>
            <a:r>
              <a:rPr lang="zh-CN" altLang="en-US" sz="2200">
                <a:solidFill>
                  <a:srgbClr val="FF3300"/>
                </a:solidFill>
                <a:ea typeface="微软雅黑" panose="020B0503020204020204" pitchFamily="34" charset="-122"/>
              </a:rPr>
              <a:t>反映了体系结构发展的轨迹，字长不断扩充，指令保持兼容</a:t>
            </a:r>
          </a:p>
          <a:p>
            <a:pPr>
              <a:buFontTx/>
              <a:buNone/>
            </a:pPr>
            <a:r>
              <a:rPr lang="en-US" altLang="zh-CN" sz="2200">
                <a:solidFill>
                  <a:srgbClr val="FF3300"/>
                </a:solidFill>
                <a:ea typeface="微软雅黑" panose="020B0503020204020204" pitchFamily="34" charset="-122"/>
              </a:rPr>
              <a:t>ST</a:t>
            </a:r>
            <a:r>
              <a:rPr lang="zh-CN" altLang="en-US" sz="2200">
                <a:solidFill>
                  <a:srgbClr val="FF3300"/>
                </a:solidFill>
                <a:ea typeface="微软雅黑" panose="020B0503020204020204" pitchFamily="34" charset="-122"/>
              </a:rPr>
              <a:t>（</a:t>
            </a:r>
            <a:r>
              <a:rPr lang="en-US" altLang="zh-CN" sz="2200">
                <a:solidFill>
                  <a:srgbClr val="FF3300"/>
                </a:solidFill>
                <a:ea typeface="微软雅黑" panose="020B0503020204020204" pitchFamily="34" charset="-122"/>
              </a:rPr>
              <a:t>0</a:t>
            </a:r>
            <a:r>
              <a:rPr lang="zh-CN" altLang="en-US" sz="2200">
                <a:solidFill>
                  <a:srgbClr val="FF3300"/>
                </a:solidFill>
                <a:ea typeface="微软雅黑" panose="020B0503020204020204" pitchFamily="34" charset="-122"/>
              </a:rPr>
              <a:t>）</a:t>
            </a:r>
            <a:r>
              <a:rPr lang="en-US" altLang="zh-CN" sz="2200">
                <a:solidFill>
                  <a:srgbClr val="FF3300"/>
                </a:solidFill>
                <a:ea typeface="微软雅黑" panose="020B0503020204020204" pitchFamily="34" charset="-122"/>
                <a:cs typeface="Arial" panose="020B0604020202020204" pitchFamily="34" charset="0"/>
              </a:rPr>
              <a:t>~ ST</a:t>
            </a:r>
            <a:r>
              <a:rPr lang="zh-CN" altLang="en-US" sz="2200">
                <a:solidFill>
                  <a:srgbClr val="FF3300"/>
                </a:solidFill>
                <a:ea typeface="微软雅黑" panose="020B0503020204020204" pitchFamily="34" charset="-122"/>
                <a:cs typeface="Arial" panose="020B0604020202020204" pitchFamily="34" charset="0"/>
              </a:rPr>
              <a:t>（</a:t>
            </a:r>
            <a:r>
              <a:rPr lang="en-US" altLang="zh-CN" sz="2200">
                <a:solidFill>
                  <a:srgbClr val="FF3300"/>
                </a:solidFill>
                <a:ea typeface="微软雅黑" panose="020B0503020204020204" pitchFamily="34" charset="-122"/>
                <a:cs typeface="Arial" panose="020B0604020202020204" pitchFamily="34" charset="0"/>
              </a:rPr>
              <a:t>7</a:t>
            </a:r>
            <a:r>
              <a:rPr lang="zh-CN" altLang="en-US" sz="2200">
                <a:solidFill>
                  <a:srgbClr val="FF3300"/>
                </a:solidFill>
                <a:ea typeface="微软雅黑" panose="020B0503020204020204" pitchFamily="34" charset="-122"/>
                <a:cs typeface="Arial" panose="020B0604020202020204" pitchFamily="34" charset="0"/>
              </a:rPr>
              <a:t>）是</a:t>
            </a:r>
            <a:r>
              <a:rPr lang="en-US" altLang="zh-CN" sz="2200">
                <a:solidFill>
                  <a:srgbClr val="FF3300"/>
                </a:solidFill>
                <a:ea typeface="微软雅黑" panose="020B0503020204020204" pitchFamily="34" charset="-122"/>
                <a:cs typeface="Arial" panose="020B0604020202020204" pitchFamily="34" charset="0"/>
              </a:rPr>
              <a:t>80</a:t>
            </a:r>
            <a:r>
              <a:rPr lang="zh-CN" altLang="en-US" sz="2200">
                <a:solidFill>
                  <a:srgbClr val="FF3300"/>
                </a:solidFill>
                <a:ea typeface="微软雅黑" panose="020B0503020204020204" pitchFamily="34" charset="-122"/>
                <a:cs typeface="Arial" panose="020B0604020202020204" pitchFamily="34" charset="0"/>
              </a:rPr>
              <a:t>位，</a:t>
            </a:r>
            <a:r>
              <a:rPr lang="en-US" altLang="zh-CN" sz="2200">
                <a:solidFill>
                  <a:srgbClr val="FF3300"/>
                </a:solidFill>
                <a:ea typeface="微软雅黑" panose="020B0503020204020204" pitchFamily="34" charset="-122"/>
                <a:cs typeface="Arial" panose="020B0604020202020204" pitchFamily="34" charset="0"/>
              </a:rPr>
              <a:t>MM0 ~MM7</a:t>
            </a:r>
            <a:r>
              <a:rPr lang="zh-CN" altLang="en-US" sz="2200">
                <a:solidFill>
                  <a:srgbClr val="FF3300"/>
                </a:solidFill>
                <a:ea typeface="微软雅黑" panose="020B0503020204020204" pitchFamily="34" charset="-122"/>
                <a:cs typeface="Arial" panose="020B0604020202020204" pitchFamily="34" charset="0"/>
              </a:rPr>
              <a:t>使用其低</a:t>
            </a:r>
            <a:r>
              <a:rPr lang="en-US" altLang="zh-CN" sz="2200">
                <a:solidFill>
                  <a:srgbClr val="FF3300"/>
                </a:solidFill>
                <a:ea typeface="微软雅黑" panose="020B0503020204020204" pitchFamily="34" charset="-122"/>
                <a:cs typeface="Arial" panose="020B0604020202020204" pitchFamily="34" charset="0"/>
              </a:rPr>
              <a:t>64</a:t>
            </a:r>
            <a:r>
              <a:rPr lang="zh-CN" altLang="en-US" sz="2200">
                <a:solidFill>
                  <a:srgbClr val="FF3300"/>
                </a:solidFill>
                <a:ea typeface="微软雅黑" panose="020B0503020204020204" pitchFamily="34" charset="-122"/>
                <a:cs typeface="Arial" panose="020B0604020202020204" pitchFamily="34" charset="0"/>
              </a:rPr>
              <a:t>位</a:t>
            </a:r>
          </a:p>
        </p:txBody>
      </p:sp>
      <p:pic>
        <p:nvPicPr>
          <p:cNvPr id="766980" name="Picture 4">
            <a:extLst>
              <a:ext uri="{FF2B5EF4-FFF2-40B4-BE49-F238E27FC236}">
                <a16:creationId xmlns:a16="http://schemas.microsoft.com/office/drawing/2014/main" id="{AA55707C-EBC9-4836-A5F3-6D67BF5794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 y="863600"/>
            <a:ext cx="8596313" cy="47259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a:extLst>
              <a:ext uri="{FF2B5EF4-FFF2-40B4-BE49-F238E27FC236}">
                <a16:creationId xmlns:a16="http://schemas.microsoft.com/office/drawing/2014/main" id="{C695B990-1C61-4CBD-8556-D2AFE32F180B}"/>
              </a:ext>
            </a:extLst>
          </p:cNvPr>
          <p:cNvSpPr>
            <a:spLocks noGrp="1" noChangeArrowheads="1"/>
          </p:cNvSpPr>
          <p:nvPr>
            <p:ph type="title"/>
          </p:nvPr>
        </p:nvSpPr>
        <p:spPr>
          <a:xfrm>
            <a:off x="457200" y="122238"/>
            <a:ext cx="8229600" cy="561975"/>
          </a:xfrm>
        </p:spPr>
        <p:txBody>
          <a:bodyPr/>
          <a:lstStyle/>
          <a:p>
            <a:r>
              <a:rPr lang="en-US" altLang="zh-CN"/>
              <a:t>SSE</a:t>
            </a:r>
            <a:r>
              <a:rPr lang="zh-CN" altLang="en-US"/>
              <a:t>指令（</a:t>
            </a:r>
            <a:r>
              <a:rPr lang="en-US" altLang="zh-CN"/>
              <a:t>SIMD</a:t>
            </a:r>
            <a:r>
              <a:rPr lang="zh-CN" altLang="en-US"/>
              <a:t>操作）</a:t>
            </a:r>
          </a:p>
        </p:txBody>
      </p:sp>
      <p:sp>
        <p:nvSpPr>
          <p:cNvPr id="702467" name="Rectangle 3">
            <a:extLst>
              <a:ext uri="{FF2B5EF4-FFF2-40B4-BE49-F238E27FC236}">
                <a16:creationId xmlns:a16="http://schemas.microsoft.com/office/drawing/2014/main" id="{8EE6EDC5-E4A3-42DF-9812-B9DEABBD1B17}"/>
              </a:ext>
            </a:extLst>
          </p:cNvPr>
          <p:cNvSpPr>
            <a:spLocks noChangeArrowheads="1"/>
          </p:cNvSpPr>
          <p:nvPr/>
        </p:nvSpPr>
        <p:spPr bwMode="auto">
          <a:xfrm>
            <a:off x="115888" y="2663825"/>
            <a:ext cx="7740650" cy="3743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indent="6667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2000">
                <a:latin typeface="微软雅黑" panose="020B0503020204020204" pitchFamily="34" charset="-122"/>
                <a:ea typeface="微软雅黑" panose="020B0503020204020204" pitchFamily="34" charset="-122"/>
              </a:rPr>
              <a:t>080484f0 &lt;dummy_add&gt;:</a:t>
            </a:r>
          </a:p>
          <a:p>
            <a:pPr>
              <a:lnSpc>
                <a:spcPct val="120000"/>
              </a:lnSpc>
            </a:pPr>
            <a:r>
              <a:rPr lang="en-US" altLang="zh-CN" sz="2000">
                <a:latin typeface="微软雅黑" panose="020B0503020204020204" pitchFamily="34" charset="-122"/>
                <a:ea typeface="微软雅黑" panose="020B0503020204020204" pitchFamily="34" charset="-122"/>
              </a:rPr>
              <a:t> 80484f0:  55		  push  %ebp</a:t>
            </a:r>
          </a:p>
          <a:p>
            <a:pPr>
              <a:lnSpc>
                <a:spcPct val="120000"/>
              </a:lnSpc>
            </a:pPr>
            <a:r>
              <a:rPr lang="en-US" altLang="zh-CN" sz="2000">
                <a:latin typeface="微软雅黑" panose="020B0503020204020204" pitchFamily="34" charset="-122"/>
                <a:ea typeface="微软雅黑" panose="020B0503020204020204" pitchFamily="34" charset="-122"/>
              </a:rPr>
              <a:t> 80484f1:  89 e5	  mov  %esp, %ebp</a:t>
            </a:r>
          </a:p>
          <a:p>
            <a:pPr>
              <a:lnSpc>
                <a:spcPct val="120000"/>
              </a:lnSpc>
            </a:pPr>
            <a:r>
              <a:rPr lang="en-US" altLang="zh-CN" sz="2000">
                <a:latin typeface="微软雅黑" panose="020B0503020204020204" pitchFamily="34" charset="-122"/>
                <a:ea typeface="微软雅黑" panose="020B0503020204020204" pitchFamily="34" charset="-122"/>
              </a:rPr>
              <a:t> 80484f3:  b9 00 00 00 04  mov  $0x4000000, %ecx</a:t>
            </a:r>
          </a:p>
          <a:p>
            <a:pPr>
              <a:lnSpc>
                <a:spcPct val="120000"/>
              </a:lnSpc>
            </a:pPr>
            <a:r>
              <a:rPr lang="en-US" altLang="zh-CN" sz="2000">
                <a:latin typeface="微软雅黑" panose="020B0503020204020204" pitchFamily="34" charset="-122"/>
                <a:ea typeface="微软雅黑" panose="020B0503020204020204" pitchFamily="34" charset="-122"/>
              </a:rPr>
              <a:t> 80484f8:  b0 01	  mov  $0x1, %al</a:t>
            </a:r>
          </a:p>
          <a:p>
            <a:pPr>
              <a:lnSpc>
                <a:spcPct val="120000"/>
              </a:lnSpc>
            </a:pPr>
            <a:r>
              <a:rPr lang="en-US" altLang="zh-CN" sz="2000">
                <a:latin typeface="微软雅黑" panose="020B0503020204020204" pitchFamily="34" charset="-122"/>
                <a:ea typeface="微软雅黑" panose="020B0503020204020204" pitchFamily="34" charset="-122"/>
              </a:rPr>
              <a:t> 80484fa:   b3 00	  mov   $0x0, %bl</a:t>
            </a:r>
          </a:p>
          <a:p>
            <a:pPr>
              <a:lnSpc>
                <a:spcPct val="120000"/>
              </a:lnSpc>
            </a:pPr>
            <a:r>
              <a:rPr lang="en-US" altLang="zh-CN" sz="2000">
                <a:latin typeface="微软雅黑" panose="020B0503020204020204" pitchFamily="34" charset="-122"/>
                <a:ea typeface="微软雅黑" panose="020B0503020204020204" pitchFamily="34" charset="-122"/>
              </a:rPr>
              <a:t> </a:t>
            </a:r>
            <a:r>
              <a:rPr lang="en-US" altLang="zh-CN" sz="2000">
                <a:solidFill>
                  <a:srgbClr val="3333CC"/>
                </a:solidFill>
                <a:latin typeface="微软雅黑" panose="020B0503020204020204" pitchFamily="34" charset="-122"/>
                <a:ea typeface="微软雅黑" panose="020B0503020204020204" pitchFamily="34" charset="-122"/>
              </a:rPr>
              <a:t>80484fc: 00 c3	  add   %al, %bl</a:t>
            </a:r>
          </a:p>
          <a:p>
            <a:pPr>
              <a:lnSpc>
                <a:spcPct val="120000"/>
              </a:lnSpc>
            </a:pPr>
            <a:r>
              <a:rPr lang="en-US" altLang="zh-CN" sz="2000">
                <a:solidFill>
                  <a:srgbClr val="3333CC"/>
                </a:solidFill>
                <a:latin typeface="微软雅黑" panose="020B0503020204020204" pitchFamily="34" charset="-122"/>
                <a:ea typeface="微软雅黑" panose="020B0503020204020204" pitchFamily="34" charset="-122"/>
              </a:rPr>
              <a:t> 80484fe: e2 fc	  loop  80484fc &lt;dummy_add+0xc&gt;</a:t>
            </a:r>
          </a:p>
          <a:p>
            <a:pPr>
              <a:lnSpc>
                <a:spcPct val="120000"/>
              </a:lnSpc>
            </a:pPr>
            <a:r>
              <a:rPr lang="en-US" altLang="zh-CN" sz="2000">
                <a:latin typeface="微软雅黑" panose="020B0503020204020204" pitchFamily="34" charset="-122"/>
                <a:ea typeface="微软雅黑" panose="020B0503020204020204" pitchFamily="34" charset="-122"/>
              </a:rPr>
              <a:t>8048500:  5d		  pop		%ebp</a:t>
            </a:r>
          </a:p>
          <a:p>
            <a:pPr>
              <a:lnSpc>
                <a:spcPct val="120000"/>
              </a:lnSpc>
            </a:pPr>
            <a:r>
              <a:rPr lang="en-US" altLang="zh-CN" sz="2000">
                <a:latin typeface="微软雅黑" panose="020B0503020204020204" pitchFamily="34" charset="-122"/>
                <a:ea typeface="微软雅黑" panose="020B0503020204020204" pitchFamily="34" charset="-122"/>
              </a:rPr>
              <a:t> 8048501: c3		  ret</a:t>
            </a:r>
          </a:p>
        </p:txBody>
      </p:sp>
      <p:sp>
        <p:nvSpPr>
          <p:cNvPr id="702470" name="Rectangle 6">
            <a:extLst>
              <a:ext uri="{FF2B5EF4-FFF2-40B4-BE49-F238E27FC236}">
                <a16:creationId xmlns:a16="http://schemas.microsoft.com/office/drawing/2014/main" id="{FD65ED3B-3BB3-4517-8821-0B7A31C24F82}"/>
              </a:ext>
            </a:extLst>
          </p:cNvPr>
          <p:cNvSpPr>
            <a:spLocks noChangeArrowheads="1"/>
          </p:cNvSpPr>
          <p:nvPr/>
        </p:nvSpPr>
        <p:spPr bwMode="auto">
          <a:xfrm>
            <a:off x="250825" y="684213"/>
            <a:ext cx="8551863" cy="15890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120000"/>
              </a:lnSpc>
              <a:buFont typeface="Wingdings" panose="05000000000000000000" pitchFamily="2" charset="2"/>
              <a:buChar char="l"/>
            </a:pPr>
            <a:r>
              <a:rPr lang="zh-CN" altLang="en-US" sz="2200"/>
              <a:t>用简单的例子来比较普通指令与数据级并行指令的执行速度</a:t>
            </a:r>
          </a:p>
          <a:p>
            <a:pPr lvl="1">
              <a:lnSpc>
                <a:spcPct val="120000"/>
              </a:lnSpc>
              <a:buFont typeface="Wingdings" panose="05000000000000000000" pitchFamily="2" charset="2"/>
              <a:buChar char="ü"/>
            </a:pPr>
            <a:r>
              <a:rPr lang="zh-CN" altLang="en-US" sz="2000">
                <a:solidFill>
                  <a:srgbClr val="3333CC"/>
                </a:solidFill>
              </a:rPr>
              <a:t>为使比较结果不受访存操作影响，下例中的运算操作数在寄存器中</a:t>
            </a:r>
          </a:p>
          <a:p>
            <a:pPr lvl="1">
              <a:lnSpc>
                <a:spcPct val="120000"/>
              </a:lnSpc>
              <a:buFont typeface="Wingdings" panose="05000000000000000000" pitchFamily="2" charset="2"/>
              <a:buChar char="ü"/>
            </a:pPr>
            <a:r>
              <a:rPr lang="zh-CN" altLang="en-US" sz="2000">
                <a:solidFill>
                  <a:srgbClr val="3333CC"/>
                </a:solidFill>
              </a:rPr>
              <a:t>为使比较结果尽量准确，例中设置的循环次数较大</a:t>
            </a:r>
            <a:r>
              <a:rPr lang="en-US" altLang="zh-CN" sz="2000">
                <a:solidFill>
                  <a:srgbClr val="3333CC"/>
                </a:solidFill>
              </a:rPr>
              <a:t>: 0x4000000=2</a:t>
            </a:r>
            <a:r>
              <a:rPr lang="en-US" altLang="zh-CN" sz="2000" baseline="30000">
                <a:solidFill>
                  <a:srgbClr val="3333CC"/>
                </a:solidFill>
              </a:rPr>
              <a:t>26</a:t>
            </a:r>
            <a:endParaRPr lang="zh-CN" altLang="en-US" sz="2000">
              <a:solidFill>
                <a:srgbClr val="3333CC"/>
              </a:solidFill>
            </a:endParaRPr>
          </a:p>
          <a:p>
            <a:pPr lvl="1">
              <a:lnSpc>
                <a:spcPct val="120000"/>
              </a:lnSpc>
              <a:buFont typeface="Wingdings" panose="05000000000000000000" pitchFamily="2" charset="2"/>
              <a:buChar char="ü"/>
            </a:pPr>
            <a:r>
              <a:rPr lang="zh-CN" altLang="en-US" sz="2000">
                <a:solidFill>
                  <a:srgbClr val="3333CC"/>
                </a:solidFill>
              </a:rPr>
              <a:t>例子只是为了说明指令执行速度的快慢，并没有考虑结果是否溢出</a:t>
            </a:r>
            <a:r>
              <a:rPr lang="zh-CN" altLang="en-US" sz="2000"/>
              <a:t> </a:t>
            </a:r>
          </a:p>
        </p:txBody>
      </p:sp>
      <p:sp>
        <p:nvSpPr>
          <p:cNvPr id="702471" name="Text Box 7">
            <a:extLst>
              <a:ext uri="{FF2B5EF4-FFF2-40B4-BE49-F238E27FC236}">
                <a16:creationId xmlns:a16="http://schemas.microsoft.com/office/drawing/2014/main" id="{201D5396-EB84-4C6B-96D8-6789AB3CAFFC}"/>
              </a:ext>
            </a:extLst>
          </p:cNvPr>
          <p:cNvSpPr txBox="1">
            <a:spLocks noChangeArrowheads="1"/>
          </p:cNvSpPr>
          <p:nvPr/>
        </p:nvSpPr>
        <p:spPr bwMode="auto">
          <a:xfrm>
            <a:off x="206375" y="2259013"/>
            <a:ext cx="458946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FF3300"/>
                </a:solidFill>
                <a:latin typeface="微软雅黑" panose="020B0503020204020204" pitchFamily="34" charset="-122"/>
                <a:ea typeface="微软雅黑" panose="020B0503020204020204" pitchFamily="34" charset="-122"/>
              </a:rPr>
              <a:t>以下是普通指令写的程序</a:t>
            </a:r>
          </a:p>
        </p:txBody>
      </p:sp>
      <p:grpSp>
        <p:nvGrpSpPr>
          <p:cNvPr id="702475" name="Group 11">
            <a:extLst>
              <a:ext uri="{FF2B5EF4-FFF2-40B4-BE49-F238E27FC236}">
                <a16:creationId xmlns:a16="http://schemas.microsoft.com/office/drawing/2014/main" id="{8C5CAD37-F0AA-4A39-BC9A-C71508C756ED}"/>
              </a:ext>
            </a:extLst>
          </p:cNvPr>
          <p:cNvGrpSpPr>
            <a:grpSpLocks/>
          </p:cNvGrpSpPr>
          <p:nvPr/>
        </p:nvGrpSpPr>
        <p:grpSpPr bwMode="auto">
          <a:xfrm>
            <a:off x="2727325" y="5102225"/>
            <a:ext cx="358775" cy="358775"/>
            <a:chOff x="1718" y="3067"/>
            <a:chExt cx="226" cy="255"/>
          </a:xfrm>
        </p:grpSpPr>
        <p:sp>
          <p:nvSpPr>
            <p:cNvPr id="702472" name="Line 8">
              <a:extLst>
                <a:ext uri="{FF2B5EF4-FFF2-40B4-BE49-F238E27FC236}">
                  <a16:creationId xmlns:a16="http://schemas.microsoft.com/office/drawing/2014/main" id="{1B648793-A466-4F3F-8842-C85E8C343924}"/>
                </a:ext>
              </a:extLst>
            </p:cNvPr>
            <p:cNvSpPr>
              <a:spLocks noChangeShapeType="1"/>
            </p:cNvSpPr>
            <p:nvPr/>
          </p:nvSpPr>
          <p:spPr bwMode="auto">
            <a:xfrm flipH="1">
              <a:off x="1718" y="3322"/>
              <a:ext cx="226"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02473" name="Line 9">
              <a:extLst>
                <a:ext uri="{FF2B5EF4-FFF2-40B4-BE49-F238E27FC236}">
                  <a16:creationId xmlns:a16="http://schemas.microsoft.com/office/drawing/2014/main" id="{E99D3CCB-A342-4824-8429-8E33D5914714}"/>
                </a:ext>
              </a:extLst>
            </p:cNvPr>
            <p:cNvSpPr>
              <a:spLocks noChangeShapeType="1"/>
            </p:cNvSpPr>
            <p:nvPr/>
          </p:nvSpPr>
          <p:spPr bwMode="auto">
            <a:xfrm>
              <a:off x="1718" y="3067"/>
              <a:ext cx="0" cy="255"/>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02474" name="Line 10">
              <a:extLst>
                <a:ext uri="{FF2B5EF4-FFF2-40B4-BE49-F238E27FC236}">
                  <a16:creationId xmlns:a16="http://schemas.microsoft.com/office/drawing/2014/main" id="{7CD3FB09-1A93-4DB9-9CAF-9B0061CF6559}"/>
                </a:ext>
              </a:extLst>
            </p:cNvPr>
            <p:cNvSpPr>
              <a:spLocks noChangeShapeType="1"/>
            </p:cNvSpPr>
            <p:nvPr/>
          </p:nvSpPr>
          <p:spPr bwMode="auto">
            <a:xfrm>
              <a:off x="1718" y="3067"/>
              <a:ext cx="198"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702476" name="Text Box 12">
            <a:extLst>
              <a:ext uri="{FF2B5EF4-FFF2-40B4-BE49-F238E27FC236}">
                <a16:creationId xmlns:a16="http://schemas.microsoft.com/office/drawing/2014/main" id="{FF738912-BDA8-4D70-BDE0-FB92CE01C6E2}"/>
              </a:ext>
            </a:extLst>
          </p:cNvPr>
          <p:cNvSpPr txBox="1">
            <a:spLocks noChangeArrowheads="1"/>
          </p:cNvSpPr>
          <p:nvPr/>
        </p:nvSpPr>
        <p:spPr bwMode="auto">
          <a:xfrm>
            <a:off x="385763" y="6399213"/>
            <a:ext cx="7424737"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007635"/>
                </a:solidFill>
                <a:latin typeface="微软雅黑" panose="020B0503020204020204" pitchFamily="34" charset="-122"/>
                <a:ea typeface="微软雅黑" panose="020B0503020204020204" pitchFamily="34" charset="-122"/>
              </a:rPr>
              <a:t>循环</a:t>
            </a:r>
            <a:r>
              <a:rPr lang="en-US" altLang="zh-CN" sz="2000">
                <a:solidFill>
                  <a:srgbClr val="007635"/>
                </a:solidFill>
                <a:latin typeface="微软雅黑" panose="020B0503020204020204" pitchFamily="34" charset="-122"/>
                <a:ea typeface="微软雅黑" panose="020B0503020204020204" pitchFamily="34" charset="-122"/>
              </a:rPr>
              <a:t>400 0000H=2</a:t>
            </a:r>
            <a:r>
              <a:rPr lang="en-US" altLang="zh-CN" sz="2000" baseline="30000">
                <a:solidFill>
                  <a:srgbClr val="007635"/>
                </a:solidFill>
                <a:latin typeface="微软雅黑" panose="020B0503020204020204" pitchFamily="34" charset="-122"/>
                <a:ea typeface="微软雅黑" panose="020B0503020204020204" pitchFamily="34" charset="-122"/>
              </a:rPr>
              <a:t>26</a:t>
            </a:r>
            <a:r>
              <a:rPr lang="zh-CN" altLang="en-US" sz="2000">
                <a:solidFill>
                  <a:srgbClr val="007635"/>
                </a:solidFill>
                <a:latin typeface="微软雅黑" panose="020B0503020204020204" pitchFamily="34" charset="-122"/>
                <a:ea typeface="微软雅黑" panose="020B0503020204020204" pitchFamily="34" charset="-122"/>
              </a:rPr>
              <a:t>次，每次只有一个数（字节）相加</a:t>
            </a:r>
          </a:p>
        </p:txBody>
      </p:sp>
      <p:sp>
        <p:nvSpPr>
          <p:cNvPr id="702477" name="Rectangle 13">
            <a:extLst>
              <a:ext uri="{FF2B5EF4-FFF2-40B4-BE49-F238E27FC236}">
                <a16:creationId xmlns:a16="http://schemas.microsoft.com/office/drawing/2014/main" id="{DF8FA228-8CFD-468F-B6AF-984A0114BB4B}"/>
              </a:ext>
            </a:extLst>
          </p:cNvPr>
          <p:cNvSpPr>
            <a:spLocks noChangeArrowheads="1"/>
          </p:cNvSpPr>
          <p:nvPr/>
        </p:nvSpPr>
        <p:spPr bwMode="auto">
          <a:xfrm>
            <a:off x="5337175" y="2798763"/>
            <a:ext cx="3232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sz="2000">
                <a:solidFill>
                  <a:srgbClr val="FF3300"/>
                </a:solidFill>
              </a:rPr>
              <a:t>所用时间约为</a:t>
            </a:r>
            <a:r>
              <a:rPr lang="en-US" altLang="zh-CN" sz="2000">
                <a:solidFill>
                  <a:srgbClr val="FF3300"/>
                </a:solidFill>
              </a:rPr>
              <a:t>22.643816s</a:t>
            </a:r>
            <a:r>
              <a:rPr lang="en-US" altLang="zh-CN"/>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02475"/>
                                        </p:tgtEl>
                                        <p:attrNameLst>
                                          <p:attrName>style.visibility</p:attrName>
                                        </p:attrNameLst>
                                      </p:cBhvr>
                                      <p:to>
                                        <p:strVal val="visible"/>
                                      </p:to>
                                    </p:set>
                                    <p:animEffect transition="in" filter="blinds(horizontal)">
                                      <p:cBhvr>
                                        <p:cTn id="7" dur="500"/>
                                        <p:tgtEl>
                                          <p:spTgt spid="7024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2476"/>
                                        </p:tgtEl>
                                        <p:attrNameLst>
                                          <p:attrName>style.visibility</p:attrName>
                                        </p:attrNameLst>
                                      </p:cBhvr>
                                      <p:to>
                                        <p:strVal val="visible"/>
                                      </p:to>
                                    </p:set>
                                    <p:animEffect transition="in" filter="blinds(horizontal)">
                                      <p:cBhvr>
                                        <p:cTn id="12" dur="500"/>
                                        <p:tgtEl>
                                          <p:spTgt spid="702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7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a:extLst>
              <a:ext uri="{FF2B5EF4-FFF2-40B4-BE49-F238E27FC236}">
                <a16:creationId xmlns:a16="http://schemas.microsoft.com/office/drawing/2014/main" id="{AE57B917-57F4-4218-8C7E-C23F7434576B}"/>
              </a:ext>
            </a:extLst>
          </p:cNvPr>
          <p:cNvSpPr>
            <a:spLocks noGrp="1" noChangeArrowheads="1"/>
          </p:cNvSpPr>
          <p:nvPr>
            <p:ph type="title"/>
          </p:nvPr>
        </p:nvSpPr>
        <p:spPr>
          <a:xfrm>
            <a:off x="457200" y="122238"/>
            <a:ext cx="8229600" cy="561975"/>
          </a:xfrm>
        </p:spPr>
        <p:txBody>
          <a:bodyPr/>
          <a:lstStyle/>
          <a:p>
            <a:r>
              <a:rPr lang="en-US" altLang="zh-CN"/>
              <a:t>SSE</a:t>
            </a:r>
            <a:r>
              <a:rPr lang="zh-CN" altLang="en-US"/>
              <a:t>指令（</a:t>
            </a:r>
            <a:r>
              <a:rPr lang="en-US" altLang="zh-CN"/>
              <a:t>SIMD</a:t>
            </a:r>
            <a:r>
              <a:rPr lang="zh-CN" altLang="en-US"/>
              <a:t>操作）</a:t>
            </a:r>
          </a:p>
        </p:txBody>
      </p:sp>
      <p:sp>
        <p:nvSpPr>
          <p:cNvPr id="703492" name="Rectangle 4">
            <a:extLst>
              <a:ext uri="{FF2B5EF4-FFF2-40B4-BE49-F238E27FC236}">
                <a16:creationId xmlns:a16="http://schemas.microsoft.com/office/drawing/2014/main" id="{F4853930-5683-4D9B-AD91-8B36C08EB01A}"/>
              </a:ext>
            </a:extLst>
          </p:cNvPr>
          <p:cNvSpPr>
            <a:spLocks noChangeArrowheads="1"/>
          </p:cNvSpPr>
          <p:nvPr/>
        </p:nvSpPr>
        <p:spPr bwMode="auto">
          <a:xfrm>
            <a:off x="115888" y="1363663"/>
            <a:ext cx="8523287" cy="4737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indent="6667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5000"/>
              </a:lnSpc>
            </a:pPr>
            <a:r>
              <a:rPr lang="en-US" altLang="zh-CN" sz="1900">
                <a:latin typeface="微软雅黑" panose="020B0503020204020204" pitchFamily="34" charset="-122"/>
                <a:ea typeface="微软雅黑" panose="020B0503020204020204" pitchFamily="34" charset="-122"/>
              </a:rPr>
              <a:t>08048510 &lt;dummy_add_sse&gt;:</a:t>
            </a:r>
          </a:p>
          <a:p>
            <a:pPr>
              <a:lnSpc>
                <a:spcPct val="115000"/>
              </a:lnSpc>
            </a:pPr>
            <a:r>
              <a:rPr lang="en-US" altLang="zh-CN" sz="1900">
                <a:latin typeface="微软雅黑" panose="020B0503020204020204" pitchFamily="34" charset="-122"/>
                <a:ea typeface="微软雅黑" panose="020B0503020204020204" pitchFamily="34" charset="-122"/>
              </a:rPr>
              <a:t> 8048510:  55		        push  %ebp</a:t>
            </a:r>
          </a:p>
          <a:p>
            <a:pPr>
              <a:lnSpc>
                <a:spcPct val="115000"/>
              </a:lnSpc>
            </a:pPr>
            <a:r>
              <a:rPr lang="en-US" altLang="zh-CN" sz="1900">
                <a:latin typeface="微软雅黑" panose="020B0503020204020204" pitchFamily="34" charset="-122"/>
                <a:ea typeface="微软雅黑" panose="020B0503020204020204" pitchFamily="34" charset="-122"/>
              </a:rPr>
              <a:t> 8048511:  b8 00 9d 04 10   mov $0x10049d00, %eax</a:t>
            </a:r>
          </a:p>
          <a:p>
            <a:pPr>
              <a:lnSpc>
                <a:spcPct val="115000"/>
              </a:lnSpc>
            </a:pPr>
            <a:r>
              <a:rPr lang="en-US" altLang="zh-CN" sz="1900">
                <a:latin typeface="微软雅黑" panose="020B0503020204020204" pitchFamily="34" charset="-122"/>
                <a:ea typeface="微软雅黑" panose="020B0503020204020204" pitchFamily="34" charset="-122"/>
              </a:rPr>
              <a:t> 8048516:  89 e5	        mov   %esp, %ebp</a:t>
            </a:r>
          </a:p>
          <a:p>
            <a:pPr>
              <a:lnSpc>
                <a:spcPct val="115000"/>
              </a:lnSpc>
            </a:pPr>
            <a:r>
              <a:rPr lang="en-US" altLang="zh-CN" sz="1900">
                <a:latin typeface="微软雅黑" panose="020B0503020204020204" pitchFamily="34" charset="-122"/>
                <a:ea typeface="微软雅黑" panose="020B0503020204020204" pitchFamily="34" charset="-122"/>
              </a:rPr>
              <a:t> 8048518:  53		        push   %ebx</a:t>
            </a:r>
          </a:p>
          <a:p>
            <a:pPr>
              <a:lnSpc>
                <a:spcPct val="115000"/>
              </a:lnSpc>
            </a:pPr>
            <a:r>
              <a:rPr lang="en-US" altLang="zh-CN" sz="1900">
                <a:latin typeface="微软雅黑" panose="020B0503020204020204" pitchFamily="34" charset="-122"/>
                <a:ea typeface="微软雅黑" panose="020B0503020204020204" pitchFamily="34" charset="-122"/>
              </a:rPr>
              <a:t> 8048519:   bb 20 9d 04 14  mov   $0x14049d20, %ebx</a:t>
            </a:r>
          </a:p>
          <a:p>
            <a:pPr>
              <a:lnSpc>
                <a:spcPct val="115000"/>
              </a:lnSpc>
            </a:pPr>
            <a:r>
              <a:rPr lang="en-US" altLang="zh-CN" sz="1900">
                <a:latin typeface="微软雅黑" panose="020B0503020204020204" pitchFamily="34" charset="-122"/>
                <a:ea typeface="微软雅黑" panose="020B0503020204020204" pitchFamily="34" charset="-122"/>
              </a:rPr>
              <a:t> 804851e:  b9 00 00 40 00   mov   $0x400000, %ecx</a:t>
            </a:r>
          </a:p>
          <a:p>
            <a:pPr>
              <a:lnSpc>
                <a:spcPct val="115000"/>
              </a:lnSpc>
            </a:pPr>
            <a:r>
              <a:rPr lang="en-US" altLang="zh-CN" sz="1900">
                <a:latin typeface="微软雅黑" panose="020B0503020204020204" pitchFamily="34" charset="-122"/>
                <a:ea typeface="微软雅黑" panose="020B0503020204020204" pitchFamily="34" charset="-122"/>
              </a:rPr>
              <a:t> 8048523:  66 0f 6f 00	        </a:t>
            </a:r>
            <a:r>
              <a:rPr lang="en-US" altLang="zh-CN" sz="1900">
                <a:solidFill>
                  <a:srgbClr val="FF3300"/>
                </a:solidFill>
                <a:latin typeface="微软雅黑" panose="020B0503020204020204" pitchFamily="34" charset="-122"/>
                <a:ea typeface="微软雅黑" panose="020B0503020204020204" pitchFamily="34" charset="-122"/>
              </a:rPr>
              <a:t>movdqa</a:t>
            </a:r>
            <a:r>
              <a:rPr lang="en-US" altLang="zh-CN" sz="1900">
                <a:latin typeface="微软雅黑" panose="020B0503020204020204" pitchFamily="34" charset="-122"/>
                <a:ea typeface="微软雅黑" panose="020B0503020204020204" pitchFamily="34" charset="-122"/>
              </a:rPr>
              <a:t>  (%eax), %xmm0</a:t>
            </a:r>
          </a:p>
          <a:p>
            <a:pPr>
              <a:lnSpc>
                <a:spcPct val="115000"/>
              </a:lnSpc>
            </a:pPr>
            <a:r>
              <a:rPr lang="en-US" altLang="zh-CN" sz="1900">
                <a:latin typeface="微软雅黑" panose="020B0503020204020204" pitchFamily="34" charset="-122"/>
                <a:ea typeface="微软雅黑" panose="020B0503020204020204" pitchFamily="34" charset="-122"/>
              </a:rPr>
              <a:t> 8048527:  66 0f 6f 0b	        </a:t>
            </a:r>
            <a:r>
              <a:rPr lang="en-US" altLang="zh-CN" sz="1900">
                <a:solidFill>
                  <a:srgbClr val="FF3300"/>
                </a:solidFill>
                <a:latin typeface="微软雅黑" panose="020B0503020204020204" pitchFamily="34" charset="-122"/>
                <a:ea typeface="微软雅黑" panose="020B0503020204020204" pitchFamily="34" charset="-122"/>
              </a:rPr>
              <a:t>movdqa</a:t>
            </a:r>
            <a:r>
              <a:rPr lang="en-US" altLang="zh-CN" sz="1900">
                <a:latin typeface="微软雅黑" panose="020B0503020204020204" pitchFamily="34" charset="-122"/>
                <a:ea typeface="微软雅黑" panose="020B0503020204020204" pitchFamily="34" charset="-122"/>
              </a:rPr>
              <a:t>  (%ebx), %xmm1</a:t>
            </a:r>
          </a:p>
          <a:p>
            <a:pPr>
              <a:lnSpc>
                <a:spcPct val="115000"/>
              </a:lnSpc>
            </a:pPr>
            <a:r>
              <a:rPr lang="en-US" altLang="zh-CN" sz="1900">
                <a:solidFill>
                  <a:srgbClr val="3333CC"/>
                </a:solidFill>
                <a:latin typeface="微软雅黑" panose="020B0503020204020204" pitchFamily="34" charset="-122"/>
                <a:ea typeface="微软雅黑" panose="020B0503020204020204" pitchFamily="34" charset="-122"/>
              </a:rPr>
              <a:t> 804852b: 66 0f fc c8	       </a:t>
            </a:r>
            <a:r>
              <a:rPr lang="en-US" altLang="zh-CN" sz="1900">
                <a:solidFill>
                  <a:srgbClr val="FF3300"/>
                </a:solidFill>
                <a:latin typeface="微软雅黑" panose="020B0503020204020204" pitchFamily="34" charset="-122"/>
                <a:ea typeface="微软雅黑" panose="020B0503020204020204" pitchFamily="34" charset="-122"/>
              </a:rPr>
              <a:t> paddb</a:t>
            </a:r>
            <a:r>
              <a:rPr lang="en-US" altLang="zh-CN" sz="1900">
                <a:solidFill>
                  <a:srgbClr val="3333CC"/>
                </a:solidFill>
                <a:latin typeface="微软雅黑" panose="020B0503020204020204" pitchFamily="34" charset="-122"/>
                <a:ea typeface="微软雅黑" panose="020B0503020204020204" pitchFamily="34" charset="-122"/>
              </a:rPr>
              <a:t>    %xmm0, %xmm1</a:t>
            </a:r>
          </a:p>
          <a:p>
            <a:pPr>
              <a:lnSpc>
                <a:spcPct val="115000"/>
              </a:lnSpc>
            </a:pPr>
            <a:r>
              <a:rPr lang="en-US" altLang="zh-CN" sz="1900">
                <a:solidFill>
                  <a:srgbClr val="3333CC"/>
                </a:solidFill>
                <a:latin typeface="微软雅黑" panose="020B0503020204020204" pitchFamily="34" charset="-122"/>
                <a:ea typeface="微软雅黑" panose="020B0503020204020204" pitchFamily="34" charset="-122"/>
              </a:rPr>
              <a:t> 804852f: e2 fa	        loop   804852b &lt;dummy_add_sse+0x1b&gt;</a:t>
            </a:r>
          </a:p>
          <a:p>
            <a:pPr>
              <a:lnSpc>
                <a:spcPct val="115000"/>
              </a:lnSpc>
            </a:pPr>
            <a:r>
              <a:rPr lang="en-US" altLang="zh-CN" sz="1900">
                <a:latin typeface="微软雅黑" panose="020B0503020204020204" pitchFamily="34" charset="-122"/>
                <a:ea typeface="微软雅黑" panose="020B0503020204020204" pitchFamily="34" charset="-122"/>
              </a:rPr>
              <a:t> 8048531:  5b		        pop    %ebx</a:t>
            </a:r>
          </a:p>
          <a:p>
            <a:pPr>
              <a:lnSpc>
                <a:spcPct val="115000"/>
              </a:lnSpc>
            </a:pPr>
            <a:r>
              <a:rPr lang="en-US" altLang="zh-CN" sz="1900">
                <a:latin typeface="微软雅黑" panose="020B0503020204020204" pitchFamily="34" charset="-122"/>
                <a:ea typeface="微软雅黑" panose="020B0503020204020204" pitchFamily="34" charset="-122"/>
              </a:rPr>
              <a:t> 8048532:  5d		        pop    %ebp</a:t>
            </a:r>
          </a:p>
          <a:p>
            <a:pPr>
              <a:lnSpc>
                <a:spcPct val="115000"/>
              </a:lnSpc>
            </a:pPr>
            <a:r>
              <a:rPr lang="en-US" altLang="zh-CN" sz="1900">
                <a:latin typeface="微软雅黑" panose="020B0503020204020204" pitchFamily="34" charset="-122"/>
                <a:ea typeface="微软雅黑" panose="020B0503020204020204" pitchFamily="34" charset="-122"/>
              </a:rPr>
              <a:t> 8048533:  c3	                     ret</a:t>
            </a:r>
          </a:p>
        </p:txBody>
      </p:sp>
      <p:sp>
        <p:nvSpPr>
          <p:cNvPr id="703493" name="Text Box 5">
            <a:extLst>
              <a:ext uri="{FF2B5EF4-FFF2-40B4-BE49-F238E27FC236}">
                <a16:creationId xmlns:a16="http://schemas.microsoft.com/office/drawing/2014/main" id="{CC44193E-DDDC-4CDE-864A-4687C71BE208}"/>
              </a:ext>
            </a:extLst>
          </p:cNvPr>
          <p:cNvSpPr txBox="1">
            <a:spLocks noChangeArrowheads="1"/>
          </p:cNvSpPr>
          <p:nvPr/>
        </p:nvSpPr>
        <p:spPr bwMode="auto">
          <a:xfrm>
            <a:off x="250825" y="998538"/>
            <a:ext cx="458946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FF3300"/>
                </a:solidFill>
                <a:latin typeface="微软雅黑" panose="020B0503020204020204" pitchFamily="34" charset="-122"/>
                <a:ea typeface="微软雅黑" panose="020B0503020204020204" pitchFamily="34" charset="-122"/>
              </a:rPr>
              <a:t>以下是</a:t>
            </a:r>
            <a:r>
              <a:rPr lang="en-US" altLang="zh-CN" sz="2000">
                <a:solidFill>
                  <a:srgbClr val="FF3300"/>
                </a:solidFill>
                <a:latin typeface="微软雅黑" panose="020B0503020204020204" pitchFamily="34" charset="-122"/>
                <a:ea typeface="微软雅黑" panose="020B0503020204020204" pitchFamily="34" charset="-122"/>
              </a:rPr>
              <a:t>SIMD</a:t>
            </a:r>
            <a:r>
              <a:rPr lang="zh-CN" altLang="en-US" sz="2000">
                <a:solidFill>
                  <a:srgbClr val="FF3300"/>
                </a:solidFill>
                <a:latin typeface="微软雅黑" panose="020B0503020204020204" pitchFamily="34" charset="-122"/>
                <a:ea typeface="微软雅黑" panose="020B0503020204020204" pitchFamily="34" charset="-122"/>
              </a:rPr>
              <a:t>指令写的程序</a:t>
            </a:r>
          </a:p>
        </p:txBody>
      </p:sp>
      <p:grpSp>
        <p:nvGrpSpPr>
          <p:cNvPr id="703494" name="Group 6">
            <a:extLst>
              <a:ext uri="{FF2B5EF4-FFF2-40B4-BE49-F238E27FC236}">
                <a16:creationId xmlns:a16="http://schemas.microsoft.com/office/drawing/2014/main" id="{B48057CE-B935-4DB2-AE4D-6164E8478001}"/>
              </a:ext>
            </a:extLst>
          </p:cNvPr>
          <p:cNvGrpSpPr>
            <a:grpSpLocks/>
          </p:cNvGrpSpPr>
          <p:nvPr/>
        </p:nvGrpSpPr>
        <p:grpSpPr bwMode="auto">
          <a:xfrm>
            <a:off x="3176588" y="4598988"/>
            <a:ext cx="403225" cy="314325"/>
            <a:chOff x="1718" y="3067"/>
            <a:chExt cx="226" cy="255"/>
          </a:xfrm>
        </p:grpSpPr>
        <p:sp>
          <p:nvSpPr>
            <p:cNvPr id="703495" name="Line 7">
              <a:extLst>
                <a:ext uri="{FF2B5EF4-FFF2-40B4-BE49-F238E27FC236}">
                  <a16:creationId xmlns:a16="http://schemas.microsoft.com/office/drawing/2014/main" id="{C088EDF2-8ADA-4677-B1ED-F13446009F74}"/>
                </a:ext>
              </a:extLst>
            </p:cNvPr>
            <p:cNvSpPr>
              <a:spLocks noChangeShapeType="1"/>
            </p:cNvSpPr>
            <p:nvPr/>
          </p:nvSpPr>
          <p:spPr bwMode="auto">
            <a:xfrm flipH="1">
              <a:off x="1718" y="3322"/>
              <a:ext cx="226"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03496" name="Line 8">
              <a:extLst>
                <a:ext uri="{FF2B5EF4-FFF2-40B4-BE49-F238E27FC236}">
                  <a16:creationId xmlns:a16="http://schemas.microsoft.com/office/drawing/2014/main" id="{A92DBCFE-03DD-44B5-A0B7-2D6DBB287D11}"/>
                </a:ext>
              </a:extLst>
            </p:cNvPr>
            <p:cNvSpPr>
              <a:spLocks noChangeShapeType="1"/>
            </p:cNvSpPr>
            <p:nvPr/>
          </p:nvSpPr>
          <p:spPr bwMode="auto">
            <a:xfrm>
              <a:off x="1718" y="3067"/>
              <a:ext cx="0" cy="255"/>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03497" name="Line 9">
              <a:extLst>
                <a:ext uri="{FF2B5EF4-FFF2-40B4-BE49-F238E27FC236}">
                  <a16:creationId xmlns:a16="http://schemas.microsoft.com/office/drawing/2014/main" id="{947F84E3-8028-44E7-A947-14AB55DC9A0C}"/>
                </a:ext>
              </a:extLst>
            </p:cNvPr>
            <p:cNvSpPr>
              <a:spLocks noChangeShapeType="1"/>
            </p:cNvSpPr>
            <p:nvPr/>
          </p:nvSpPr>
          <p:spPr bwMode="auto">
            <a:xfrm>
              <a:off x="1718" y="3067"/>
              <a:ext cx="198"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703498" name="Text Box 10">
            <a:extLst>
              <a:ext uri="{FF2B5EF4-FFF2-40B4-BE49-F238E27FC236}">
                <a16:creationId xmlns:a16="http://schemas.microsoft.com/office/drawing/2014/main" id="{B4F2E539-82A8-44A2-9F77-3E1D7F3FF5F0}"/>
              </a:ext>
            </a:extLst>
          </p:cNvPr>
          <p:cNvSpPr txBox="1">
            <a:spLocks noChangeArrowheads="1"/>
          </p:cNvSpPr>
          <p:nvPr/>
        </p:nvSpPr>
        <p:spPr bwMode="auto">
          <a:xfrm>
            <a:off x="385763" y="6264275"/>
            <a:ext cx="78771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007635"/>
                </a:solidFill>
                <a:latin typeface="微软雅黑" panose="020B0503020204020204" pitchFamily="34" charset="-122"/>
                <a:ea typeface="微软雅黑" panose="020B0503020204020204" pitchFamily="34" charset="-122"/>
              </a:rPr>
              <a:t>循环</a:t>
            </a:r>
            <a:r>
              <a:rPr lang="en-US" altLang="zh-CN" sz="2000">
                <a:solidFill>
                  <a:srgbClr val="007635"/>
                </a:solidFill>
                <a:latin typeface="微软雅黑" panose="020B0503020204020204" pitchFamily="34" charset="-122"/>
                <a:ea typeface="微软雅黑" panose="020B0503020204020204" pitchFamily="34" charset="-122"/>
              </a:rPr>
              <a:t>400000H=2</a:t>
            </a:r>
            <a:r>
              <a:rPr lang="en-US" altLang="zh-CN" sz="2000" baseline="30000">
                <a:solidFill>
                  <a:srgbClr val="007635"/>
                </a:solidFill>
                <a:latin typeface="微软雅黑" panose="020B0503020204020204" pitchFamily="34" charset="-122"/>
                <a:ea typeface="微软雅黑" panose="020B0503020204020204" pitchFamily="34" charset="-122"/>
              </a:rPr>
              <a:t>22</a:t>
            </a:r>
            <a:r>
              <a:rPr lang="zh-CN" altLang="en-US" sz="2000">
                <a:solidFill>
                  <a:srgbClr val="007635"/>
                </a:solidFill>
                <a:latin typeface="微软雅黑" panose="020B0503020204020204" pitchFamily="34" charset="-122"/>
                <a:ea typeface="微软雅黑" panose="020B0503020204020204" pitchFamily="34" charset="-122"/>
              </a:rPr>
              <a:t>次，每次同时有</a:t>
            </a:r>
            <a:r>
              <a:rPr lang="en-US" altLang="zh-CN" sz="2000">
                <a:solidFill>
                  <a:srgbClr val="007635"/>
                </a:solidFill>
                <a:latin typeface="微软雅黑" panose="020B0503020204020204" pitchFamily="34" charset="-122"/>
                <a:ea typeface="微软雅黑" panose="020B0503020204020204" pitchFamily="34" charset="-122"/>
              </a:rPr>
              <a:t>128/8=16</a:t>
            </a:r>
            <a:r>
              <a:rPr lang="zh-CN" altLang="en-US" sz="2000">
                <a:solidFill>
                  <a:srgbClr val="007635"/>
                </a:solidFill>
                <a:latin typeface="微软雅黑" panose="020B0503020204020204" pitchFamily="34" charset="-122"/>
                <a:ea typeface="微软雅黑" panose="020B0503020204020204" pitchFamily="34" charset="-122"/>
              </a:rPr>
              <a:t>个数（字节）相加</a:t>
            </a:r>
          </a:p>
        </p:txBody>
      </p:sp>
      <p:sp>
        <p:nvSpPr>
          <p:cNvPr id="703499" name="Rectangle 11">
            <a:extLst>
              <a:ext uri="{FF2B5EF4-FFF2-40B4-BE49-F238E27FC236}">
                <a16:creationId xmlns:a16="http://schemas.microsoft.com/office/drawing/2014/main" id="{AD587CC7-6666-47B6-88B9-37FC073C9D84}"/>
              </a:ext>
            </a:extLst>
          </p:cNvPr>
          <p:cNvSpPr>
            <a:spLocks noChangeArrowheads="1"/>
          </p:cNvSpPr>
          <p:nvPr/>
        </p:nvSpPr>
        <p:spPr bwMode="auto">
          <a:xfrm>
            <a:off x="5427663" y="1089025"/>
            <a:ext cx="3074987"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sz="2000">
                <a:solidFill>
                  <a:srgbClr val="FF3300"/>
                </a:solidFill>
              </a:rPr>
              <a:t>所用时间约为</a:t>
            </a:r>
            <a:r>
              <a:rPr lang="en-US" altLang="zh-CN" sz="2000">
                <a:solidFill>
                  <a:srgbClr val="FF3300"/>
                </a:solidFill>
              </a:rPr>
              <a:t>1.411588s</a:t>
            </a:r>
            <a:r>
              <a:rPr lang="en-US" altLang="zh-CN"/>
              <a:t> </a:t>
            </a:r>
          </a:p>
        </p:txBody>
      </p:sp>
      <p:sp>
        <p:nvSpPr>
          <p:cNvPr id="703500" name="Rectangle 12">
            <a:extLst>
              <a:ext uri="{FF2B5EF4-FFF2-40B4-BE49-F238E27FC236}">
                <a16:creationId xmlns:a16="http://schemas.microsoft.com/office/drawing/2014/main" id="{0C714AA1-EDC5-4485-B8B0-522EA076F69C}"/>
              </a:ext>
            </a:extLst>
          </p:cNvPr>
          <p:cNvSpPr>
            <a:spLocks noChangeArrowheads="1"/>
          </p:cNvSpPr>
          <p:nvPr/>
        </p:nvSpPr>
        <p:spPr bwMode="auto">
          <a:xfrm>
            <a:off x="6732588" y="1628775"/>
            <a:ext cx="2249487" cy="2114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FF3300"/>
                </a:solidFill>
                <a:latin typeface="微软雅黑" panose="020B0503020204020204" pitchFamily="34" charset="-122"/>
                <a:ea typeface="微软雅黑" panose="020B0503020204020204" pitchFamily="34" charset="-122"/>
              </a:rPr>
              <a:t>    </a:t>
            </a:r>
            <a:r>
              <a:rPr lang="en-US" altLang="zh-CN" sz="1900">
                <a:solidFill>
                  <a:srgbClr val="FF3300"/>
                </a:solidFill>
                <a:latin typeface="微软雅黑" panose="020B0503020204020204" pitchFamily="34" charset="-122"/>
                <a:ea typeface="微软雅黑" panose="020B0503020204020204" pitchFamily="34" charset="-122"/>
              </a:rPr>
              <a:t>22.643816s/ 1.411588s</a:t>
            </a:r>
            <a:r>
              <a:rPr lang="en-US" altLang="zh-CN" sz="1900">
                <a:latin typeface="微软雅黑" panose="020B0503020204020204" pitchFamily="34" charset="-122"/>
                <a:ea typeface="微软雅黑" panose="020B0503020204020204" pitchFamily="34" charset="-122"/>
              </a:rPr>
              <a:t> </a:t>
            </a:r>
            <a:r>
              <a:rPr lang="en-US" altLang="zh-CN" sz="1900">
                <a:solidFill>
                  <a:srgbClr val="FF3300"/>
                </a:solidFill>
                <a:latin typeface="微软雅黑" panose="020B0503020204020204" pitchFamily="34" charset="-122"/>
                <a:ea typeface="微软雅黑" panose="020B0503020204020204" pitchFamily="34" charset="-122"/>
                <a:sym typeface="Symbol" panose="05050102010706020507" pitchFamily="18" charset="2"/>
              </a:rPr>
              <a:t>16.041378,</a:t>
            </a:r>
            <a:r>
              <a:rPr lang="zh-CN" altLang="en-US" sz="1900">
                <a:solidFill>
                  <a:srgbClr val="007635"/>
                </a:solidFill>
                <a:latin typeface="微软雅黑" panose="020B0503020204020204" pitchFamily="34" charset="-122"/>
                <a:ea typeface="微软雅黑" panose="020B0503020204020204" pitchFamily="34" charset="-122"/>
                <a:sym typeface="Symbol" panose="05050102010706020507" pitchFamily="18" charset="2"/>
              </a:rPr>
              <a:t>与预期结果一致</a:t>
            </a:r>
            <a:r>
              <a:rPr lang="en-US" altLang="zh-CN" sz="1900">
                <a:solidFill>
                  <a:srgbClr val="007635"/>
                </a:solidFill>
                <a:latin typeface="微软雅黑" panose="020B0503020204020204" pitchFamily="34" charset="-122"/>
                <a:ea typeface="微软雅黑" panose="020B0503020204020204" pitchFamily="34" charset="-122"/>
                <a:sym typeface="Symbol" panose="05050102010706020507" pitchFamily="18" charset="2"/>
              </a:rPr>
              <a:t>!</a:t>
            </a:r>
          </a:p>
          <a:p>
            <a:r>
              <a:rPr lang="en-US" altLang="zh-CN" sz="1900">
                <a:solidFill>
                  <a:srgbClr val="FF3300"/>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1900">
                <a:solidFill>
                  <a:srgbClr val="3333CC"/>
                </a:solidFill>
                <a:latin typeface="微软雅黑" panose="020B0503020204020204" pitchFamily="34" charset="-122"/>
                <a:ea typeface="微软雅黑" panose="020B0503020204020204" pitchFamily="34" charset="-122"/>
                <a:sym typeface="Symbol" panose="05050102010706020507" pitchFamily="18" charset="2"/>
              </a:rPr>
              <a:t>SIMD</a:t>
            </a:r>
            <a:r>
              <a:rPr lang="zh-CN" altLang="en-US" sz="1900">
                <a:solidFill>
                  <a:srgbClr val="3333CC"/>
                </a:solidFill>
                <a:latin typeface="微软雅黑" panose="020B0503020204020204" pitchFamily="34" charset="-122"/>
                <a:ea typeface="微软雅黑" panose="020B0503020204020204" pitchFamily="34" charset="-122"/>
                <a:sym typeface="Symbol" panose="05050102010706020507" pitchFamily="18" charset="2"/>
              </a:rPr>
              <a:t>指令并行执行效率高</a:t>
            </a:r>
            <a:r>
              <a:rPr lang="en-US" altLang="zh-CN" sz="1900">
                <a:solidFill>
                  <a:srgbClr val="3333CC"/>
                </a:solidFill>
                <a:latin typeface="微软雅黑" panose="020B0503020204020204" pitchFamily="34" charset="-122"/>
                <a:ea typeface="微软雅黑" panose="020B0503020204020204" pitchFamily="34" charset="-122"/>
                <a:sym typeface="Symbol" panose="05050102010706020507" pitchFamily="18" charset="2"/>
              </a:rPr>
              <a:t>!</a:t>
            </a:r>
          </a:p>
          <a:p>
            <a:endParaRPr lang="zh-CN" altLang="en-US" sz="1900">
              <a:solidFill>
                <a:srgbClr val="3333CC"/>
              </a:solidFill>
              <a:latin typeface="微软雅黑" panose="020B0503020204020204" pitchFamily="34" charset="-122"/>
              <a:ea typeface="微软雅黑" panose="020B0503020204020204" pitchFamily="34" charset="-122"/>
            </a:endParaRPr>
          </a:p>
        </p:txBody>
      </p:sp>
      <p:grpSp>
        <p:nvGrpSpPr>
          <p:cNvPr id="703503" name="Group 15">
            <a:extLst>
              <a:ext uri="{FF2B5EF4-FFF2-40B4-BE49-F238E27FC236}">
                <a16:creationId xmlns:a16="http://schemas.microsoft.com/office/drawing/2014/main" id="{779F4AE1-8569-4E86-89E2-5E4823C8DA77}"/>
              </a:ext>
            </a:extLst>
          </p:cNvPr>
          <p:cNvGrpSpPr>
            <a:grpSpLocks/>
          </p:cNvGrpSpPr>
          <p:nvPr/>
        </p:nvGrpSpPr>
        <p:grpSpPr bwMode="auto">
          <a:xfrm>
            <a:off x="6777038" y="3789363"/>
            <a:ext cx="1755775" cy="900112"/>
            <a:chOff x="4269" y="2387"/>
            <a:chExt cx="1106" cy="567"/>
          </a:xfrm>
        </p:grpSpPr>
        <p:sp>
          <p:nvSpPr>
            <p:cNvPr id="703501" name="AutoShape 13">
              <a:extLst>
                <a:ext uri="{FF2B5EF4-FFF2-40B4-BE49-F238E27FC236}">
                  <a16:creationId xmlns:a16="http://schemas.microsoft.com/office/drawing/2014/main" id="{068FDDCF-F61A-45AB-8E64-E6C9DE8002FC}"/>
                </a:ext>
              </a:extLst>
            </p:cNvPr>
            <p:cNvSpPr>
              <a:spLocks/>
            </p:cNvSpPr>
            <p:nvPr/>
          </p:nvSpPr>
          <p:spPr bwMode="auto">
            <a:xfrm>
              <a:off x="4269" y="2387"/>
              <a:ext cx="170" cy="567"/>
            </a:xfrm>
            <a:prstGeom prst="rightBrace">
              <a:avLst>
                <a:gd name="adj1" fmla="val 27794"/>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03502" name="Text Box 14">
              <a:extLst>
                <a:ext uri="{FF2B5EF4-FFF2-40B4-BE49-F238E27FC236}">
                  <a16:creationId xmlns:a16="http://schemas.microsoft.com/office/drawing/2014/main" id="{B5DE1912-F390-48C6-9A52-2818EFD62479}"/>
                </a:ext>
              </a:extLst>
            </p:cNvPr>
            <p:cNvSpPr txBox="1">
              <a:spLocks noChangeArrowheads="1"/>
            </p:cNvSpPr>
            <p:nvPr/>
          </p:nvSpPr>
          <p:spPr bwMode="auto">
            <a:xfrm>
              <a:off x="4411" y="2529"/>
              <a:ext cx="964" cy="2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900">
                  <a:solidFill>
                    <a:srgbClr val="FF3300"/>
                  </a:solidFill>
                  <a:latin typeface="微软雅黑" panose="020B0503020204020204" pitchFamily="34" charset="-122"/>
                  <a:ea typeface="微软雅黑" panose="020B0503020204020204" pitchFamily="34" charset="-122"/>
                </a:rPr>
                <a:t>SIDM</a:t>
              </a:r>
              <a:r>
                <a:rPr lang="zh-CN" altLang="en-US" sz="1900">
                  <a:solidFill>
                    <a:srgbClr val="FF3300"/>
                  </a:solidFill>
                  <a:latin typeface="微软雅黑" panose="020B0503020204020204" pitchFamily="34" charset="-122"/>
                  <a:ea typeface="微软雅黑" panose="020B0503020204020204" pitchFamily="34" charset="-122"/>
                </a:rPr>
                <a:t>指令</a:t>
              </a:r>
            </a:p>
          </p:txBody>
        </p:sp>
      </p:grpSp>
      <p:sp>
        <p:nvSpPr>
          <p:cNvPr id="703504" name="Text Box 16">
            <a:extLst>
              <a:ext uri="{FF2B5EF4-FFF2-40B4-BE49-F238E27FC236}">
                <a16:creationId xmlns:a16="http://schemas.microsoft.com/office/drawing/2014/main" id="{7CC5161C-D778-40BE-92F2-EE9B277597C6}"/>
              </a:ext>
            </a:extLst>
          </p:cNvPr>
          <p:cNvSpPr txBox="1">
            <a:spLocks noChangeArrowheads="1"/>
          </p:cNvSpPr>
          <p:nvPr/>
        </p:nvSpPr>
        <p:spPr bwMode="auto">
          <a:xfrm>
            <a:off x="5967413" y="5543550"/>
            <a:ext cx="26543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solidFill>
                  <a:srgbClr val="FF3300"/>
                </a:solidFill>
                <a:latin typeface="微软雅黑" panose="020B0503020204020204" pitchFamily="34" charset="-122"/>
                <a:ea typeface="微软雅黑" panose="020B0503020204020204" pitchFamily="34" charset="-122"/>
              </a:rPr>
              <a:t>dqa</a:t>
            </a:r>
            <a:r>
              <a:rPr lang="zh-CN" altLang="en-US" sz="2000">
                <a:solidFill>
                  <a:srgbClr val="FF3300"/>
                </a:solidFill>
                <a:latin typeface="微软雅黑" panose="020B0503020204020204" pitchFamily="34" charset="-122"/>
                <a:ea typeface="微软雅黑" panose="020B0503020204020204" pitchFamily="34" charset="-122"/>
              </a:rPr>
              <a:t>：两个对齐四字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03494"/>
                                        </p:tgtEl>
                                        <p:attrNameLst>
                                          <p:attrName>style.visibility</p:attrName>
                                        </p:attrNameLst>
                                      </p:cBhvr>
                                      <p:to>
                                        <p:strVal val="visible"/>
                                      </p:to>
                                    </p:set>
                                    <p:animEffect transition="in" filter="blinds(horizontal)">
                                      <p:cBhvr>
                                        <p:cTn id="7" dur="500"/>
                                        <p:tgtEl>
                                          <p:spTgt spid="7034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03503"/>
                                        </p:tgtEl>
                                        <p:attrNameLst>
                                          <p:attrName>style.visibility</p:attrName>
                                        </p:attrNameLst>
                                      </p:cBhvr>
                                      <p:to>
                                        <p:strVal val="visible"/>
                                      </p:to>
                                    </p:set>
                                    <p:animEffect transition="in" filter="blinds(horizontal)">
                                      <p:cBhvr>
                                        <p:cTn id="12" dur="500"/>
                                        <p:tgtEl>
                                          <p:spTgt spid="7035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3498"/>
                                        </p:tgtEl>
                                        <p:attrNameLst>
                                          <p:attrName>style.visibility</p:attrName>
                                        </p:attrNameLst>
                                      </p:cBhvr>
                                      <p:to>
                                        <p:strVal val="visible"/>
                                      </p:to>
                                    </p:set>
                                    <p:animEffect transition="in" filter="blinds(horizontal)">
                                      <p:cBhvr>
                                        <p:cTn id="17" dur="500"/>
                                        <p:tgtEl>
                                          <p:spTgt spid="7034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03499"/>
                                        </p:tgtEl>
                                        <p:attrNameLst>
                                          <p:attrName>style.visibility</p:attrName>
                                        </p:attrNameLst>
                                      </p:cBhvr>
                                      <p:to>
                                        <p:strVal val="visible"/>
                                      </p:to>
                                    </p:set>
                                    <p:animEffect transition="in" filter="blinds(horizontal)">
                                      <p:cBhvr>
                                        <p:cTn id="22" dur="500"/>
                                        <p:tgtEl>
                                          <p:spTgt spid="7034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03500"/>
                                        </p:tgtEl>
                                        <p:attrNameLst>
                                          <p:attrName>style.visibility</p:attrName>
                                        </p:attrNameLst>
                                      </p:cBhvr>
                                      <p:to>
                                        <p:strVal val="visible"/>
                                      </p:to>
                                    </p:set>
                                    <p:animEffect transition="in" filter="blinds(horizontal)">
                                      <p:cBhvr>
                                        <p:cTn id="27" dur="500"/>
                                        <p:tgtEl>
                                          <p:spTgt spid="703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498" grpId="0"/>
      <p:bldP spid="703499" grpId="0"/>
      <p:bldP spid="70350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a:extLst>
              <a:ext uri="{FF2B5EF4-FFF2-40B4-BE49-F238E27FC236}">
                <a16:creationId xmlns:a16="http://schemas.microsoft.com/office/drawing/2014/main" id="{0F8DFA56-767E-4E89-BDEB-DB094060D4DC}"/>
              </a:ext>
            </a:extLst>
          </p:cNvPr>
          <p:cNvSpPr>
            <a:spLocks noGrp="1" noChangeArrowheads="1"/>
          </p:cNvSpPr>
          <p:nvPr>
            <p:ph type="title"/>
          </p:nvPr>
        </p:nvSpPr>
        <p:spPr>
          <a:xfrm>
            <a:off x="457200" y="142875"/>
            <a:ext cx="8229600" cy="561975"/>
          </a:xfrm>
        </p:spPr>
        <p:txBody>
          <a:bodyPr/>
          <a:lstStyle/>
          <a:p>
            <a:r>
              <a:rPr lang="zh-CN" altLang="en-US" sz="3600"/>
              <a:t>浮点操作与</a:t>
            </a:r>
            <a:r>
              <a:rPr lang="en-US" altLang="zh-CN" sz="3600"/>
              <a:t>SIMD</a:t>
            </a:r>
            <a:r>
              <a:rPr lang="zh-CN" altLang="en-US" sz="3600"/>
              <a:t>指令</a:t>
            </a:r>
          </a:p>
        </p:txBody>
      </p:sp>
      <p:sp>
        <p:nvSpPr>
          <p:cNvPr id="827395" name="Rectangle 3">
            <a:extLst>
              <a:ext uri="{FF2B5EF4-FFF2-40B4-BE49-F238E27FC236}">
                <a16:creationId xmlns:a16="http://schemas.microsoft.com/office/drawing/2014/main" id="{65F9ECF3-4A72-404A-980A-A69C3F5AEB50}"/>
              </a:ext>
            </a:extLst>
          </p:cNvPr>
          <p:cNvSpPr>
            <a:spLocks noGrp="1" noChangeArrowheads="1"/>
          </p:cNvSpPr>
          <p:nvPr>
            <p:ph type="body" idx="1"/>
          </p:nvPr>
        </p:nvSpPr>
        <p:spPr>
          <a:xfrm>
            <a:off x="250825" y="773113"/>
            <a:ext cx="8686800" cy="5670550"/>
          </a:xfrm>
        </p:spPr>
        <p:txBody>
          <a:bodyPr/>
          <a:lstStyle/>
          <a:p>
            <a:r>
              <a:rPr lang="zh-CN" altLang="en-US">
                <a:ea typeface="微软雅黑" panose="020B0503020204020204" pitchFamily="34" charset="-122"/>
              </a:rPr>
              <a:t>浮点操作与</a:t>
            </a:r>
            <a:r>
              <a:rPr lang="en-US" altLang="zh-CN">
                <a:ea typeface="微软雅黑" panose="020B0503020204020204" pitchFamily="34" charset="-122"/>
              </a:rPr>
              <a:t>SIMD</a:t>
            </a:r>
            <a:r>
              <a:rPr lang="zh-CN" altLang="en-US">
                <a:ea typeface="微软雅黑" panose="020B0503020204020204" pitchFamily="34" charset="-122"/>
              </a:rPr>
              <a:t>指令 </a:t>
            </a:r>
          </a:p>
          <a:p>
            <a:pPr lvl="1"/>
            <a:r>
              <a:rPr lang="en-US" altLang="zh-CN" sz="2200">
                <a:latin typeface="微软雅黑" panose="020B0503020204020204" pitchFamily="34" charset="-122"/>
                <a:ea typeface="微软雅黑" panose="020B0503020204020204" pitchFamily="34" charset="-122"/>
              </a:rPr>
              <a:t>IA-32</a:t>
            </a:r>
            <a:r>
              <a:rPr lang="zh-CN" altLang="en-US" sz="2200">
                <a:latin typeface="微软雅黑" panose="020B0503020204020204" pitchFamily="34" charset="-122"/>
                <a:ea typeface="微软雅黑" panose="020B0503020204020204" pitchFamily="34" charset="-122"/>
              </a:rPr>
              <a:t>的浮点处理架构有两种</a:t>
            </a:r>
          </a:p>
          <a:p>
            <a:pPr lvl="1">
              <a:buFontTx/>
              <a:buNone/>
            </a:pPr>
            <a:r>
              <a:rPr lang="en-US" altLang="zh-CN" sz="2200">
                <a:latin typeface="微软雅黑" panose="020B0503020204020204" pitchFamily="34" charset="-122"/>
                <a:ea typeface="微软雅黑" panose="020B0503020204020204" pitchFamily="34" charset="-122"/>
              </a:rPr>
              <a:t>    </a:t>
            </a:r>
            <a:r>
              <a:rPr lang="en-US" altLang="zh-CN" sz="2200">
                <a:solidFill>
                  <a:srgbClr val="CC3300"/>
                </a:solidFill>
                <a:latin typeface="微软雅黑" panose="020B0503020204020204" pitchFamily="34" charset="-122"/>
                <a:ea typeface="微软雅黑" panose="020B0503020204020204" pitchFamily="34" charset="-122"/>
              </a:rPr>
              <a:t>(1)</a:t>
            </a:r>
            <a:r>
              <a:rPr lang="en-US" altLang="zh-CN" sz="2200">
                <a:latin typeface="微软雅黑" panose="020B0503020204020204" pitchFamily="34" charset="-122"/>
                <a:ea typeface="微软雅黑" panose="020B0503020204020204" pitchFamily="34" charset="-122"/>
              </a:rPr>
              <a:t> </a:t>
            </a:r>
            <a:r>
              <a:rPr lang="en-US" altLang="zh-CN" sz="2200">
                <a:solidFill>
                  <a:srgbClr val="CC3300"/>
                </a:solidFill>
                <a:latin typeface="微软雅黑" panose="020B0503020204020204" pitchFamily="34" charset="-122"/>
                <a:ea typeface="微软雅黑" panose="020B0503020204020204" pitchFamily="34" charset="-122"/>
              </a:rPr>
              <a:t>x86</a:t>
            </a:r>
            <a:r>
              <a:rPr lang="zh-CN" altLang="en-US" sz="2200">
                <a:solidFill>
                  <a:srgbClr val="CC3300"/>
                </a:solidFill>
                <a:latin typeface="微软雅黑" panose="020B0503020204020204" pitchFamily="34" charset="-122"/>
                <a:ea typeface="微软雅黑" panose="020B0503020204020204" pitchFamily="34" charset="-122"/>
              </a:rPr>
              <a:t>配套的浮点协处理器</a:t>
            </a:r>
            <a:r>
              <a:rPr lang="en-US" altLang="zh-CN" sz="2200">
                <a:solidFill>
                  <a:srgbClr val="FF3300"/>
                </a:solidFill>
                <a:latin typeface="微软雅黑" panose="020B0503020204020204" pitchFamily="34" charset="-122"/>
                <a:ea typeface="微软雅黑" panose="020B0503020204020204" pitchFamily="34" charset="-122"/>
              </a:rPr>
              <a:t>x87FPU</a:t>
            </a:r>
            <a:r>
              <a:rPr lang="zh-CN" altLang="en-US" sz="2200">
                <a:solidFill>
                  <a:srgbClr val="CC3300"/>
                </a:solidFill>
                <a:latin typeface="微软雅黑" panose="020B0503020204020204" pitchFamily="34" charset="-122"/>
                <a:ea typeface="微软雅黑" panose="020B0503020204020204" pitchFamily="34" charset="-122"/>
              </a:rPr>
              <a:t>架构，</a:t>
            </a:r>
            <a:r>
              <a:rPr lang="en-US" altLang="zh-CN" sz="2200">
                <a:solidFill>
                  <a:srgbClr val="CC3300"/>
                </a:solidFill>
                <a:latin typeface="微软雅黑" panose="020B0503020204020204" pitchFamily="34" charset="-122"/>
                <a:ea typeface="微软雅黑" panose="020B0503020204020204" pitchFamily="34" charset="-122"/>
              </a:rPr>
              <a:t>80</a:t>
            </a:r>
            <a:r>
              <a:rPr lang="zh-CN" altLang="en-US" sz="2200">
                <a:solidFill>
                  <a:srgbClr val="CC3300"/>
                </a:solidFill>
                <a:latin typeface="微软雅黑" panose="020B0503020204020204" pitchFamily="34" charset="-122"/>
                <a:ea typeface="微软雅黑" panose="020B0503020204020204" pitchFamily="34" charset="-122"/>
              </a:rPr>
              <a:t>位浮点寄存器栈</a:t>
            </a:r>
          </a:p>
          <a:p>
            <a:pPr lvl="1">
              <a:buFontTx/>
              <a:buNone/>
            </a:pPr>
            <a:r>
              <a:rPr lang="en-US" altLang="zh-CN" sz="2200">
                <a:latin typeface="微软雅黑" panose="020B0503020204020204" pitchFamily="34" charset="-122"/>
                <a:ea typeface="微软雅黑" panose="020B0503020204020204" pitchFamily="34" charset="-122"/>
              </a:rPr>
              <a:t>    </a:t>
            </a:r>
            <a:r>
              <a:rPr lang="en-US" altLang="zh-CN" sz="2200">
                <a:solidFill>
                  <a:srgbClr val="CC3300"/>
                </a:solidFill>
                <a:latin typeface="微软雅黑" panose="020B0503020204020204" pitchFamily="34" charset="-122"/>
                <a:ea typeface="微软雅黑" panose="020B0503020204020204" pitchFamily="34" charset="-122"/>
              </a:rPr>
              <a:t>(2) </a:t>
            </a:r>
            <a:r>
              <a:rPr lang="zh-CN" altLang="en-US" sz="2200">
                <a:solidFill>
                  <a:srgbClr val="CC3300"/>
                </a:solidFill>
                <a:latin typeface="微软雅黑" panose="020B0503020204020204" pitchFamily="34" charset="-122"/>
                <a:ea typeface="微软雅黑" panose="020B0503020204020204" pitchFamily="34" charset="-122"/>
              </a:rPr>
              <a:t>由</a:t>
            </a:r>
            <a:r>
              <a:rPr lang="en-US" altLang="zh-CN" sz="2200">
                <a:solidFill>
                  <a:srgbClr val="CC3300"/>
                </a:solidFill>
                <a:latin typeface="微软雅黑" panose="020B0503020204020204" pitchFamily="34" charset="-122"/>
                <a:ea typeface="微软雅黑" panose="020B0503020204020204" pitchFamily="34" charset="-122"/>
              </a:rPr>
              <a:t>MMX</a:t>
            </a:r>
            <a:r>
              <a:rPr lang="zh-CN" altLang="en-US" sz="2200">
                <a:solidFill>
                  <a:srgbClr val="CC3300"/>
                </a:solidFill>
                <a:latin typeface="微软雅黑" panose="020B0503020204020204" pitchFamily="34" charset="-122"/>
                <a:ea typeface="微软雅黑" panose="020B0503020204020204" pitchFamily="34" charset="-122"/>
              </a:rPr>
              <a:t>发展而来的</a:t>
            </a:r>
            <a:r>
              <a:rPr lang="en-US" altLang="zh-CN" sz="2200">
                <a:solidFill>
                  <a:srgbClr val="FF3300"/>
                </a:solidFill>
                <a:latin typeface="微软雅黑" panose="020B0503020204020204" pitchFamily="34" charset="-122"/>
                <a:ea typeface="微软雅黑" panose="020B0503020204020204" pitchFamily="34" charset="-122"/>
              </a:rPr>
              <a:t>SSE</a:t>
            </a:r>
            <a:r>
              <a:rPr lang="zh-CN" altLang="en-US" sz="2200">
                <a:solidFill>
                  <a:srgbClr val="FF3300"/>
                </a:solidFill>
                <a:latin typeface="微软雅黑" panose="020B0503020204020204" pitchFamily="34" charset="-122"/>
                <a:ea typeface="微软雅黑" panose="020B0503020204020204" pitchFamily="34" charset="-122"/>
              </a:rPr>
              <a:t>指令集</a:t>
            </a:r>
            <a:r>
              <a:rPr lang="zh-CN" altLang="en-US" sz="2200">
                <a:solidFill>
                  <a:srgbClr val="CC3300"/>
                </a:solidFill>
                <a:latin typeface="微软雅黑" panose="020B0503020204020204" pitchFamily="34" charset="-122"/>
                <a:ea typeface="微软雅黑" panose="020B0503020204020204" pitchFamily="34" charset="-122"/>
              </a:rPr>
              <a:t>架构，采用的是单指令多数据（</a:t>
            </a:r>
            <a:r>
              <a:rPr lang="en-US" altLang="zh-CN" sz="2200">
                <a:solidFill>
                  <a:srgbClr val="007635"/>
                </a:solidFill>
                <a:latin typeface="微软雅黑" panose="020B0503020204020204" pitchFamily="34" charset="-122"/>
                <a:ea typeface="微软雅黑" panose="020B0503020204020204" pitchFamily="34" charset="-122"/>
              </a:rPr>
              <a:t>Single Instruction Multi Data</a:t>
            </a:r>
            <a:r>
              <a:rPr lang="zh-CN" altLang="en-US" sz="2200">
                <a:solidFill>
                  <a:srgbClr val="007635"/>
                </a:solidFill>
                <a:latin typeface="微软雅黑" panose="020B0503020204020204" pitchFamily="34" charset="-122"/>
                <a:ea typeface="微软雅黑" panose="020B0503020204020204" pitchFamily="34" charset="-122"/>
              </a:rPr>
              <a:t>，</a:t>
            </a:r>
            <a:r>
              <a:rPr lang="en-US" altLang="zh-CN" sz="2200">
                <a:solidFill>
                  <a:srgbClr val="007635"/>
                </a:solidFill>
                <a:latin typeface="微软雅黑" panose="020B0503020204020204" pitchFamily="34" charset="-122"/>
                <a:ea typeface="微软雅黑" panose="020B0503020204020204" pitchFamily="34" charset="-122"/>
              </a:rPr>
              <a:t>SIMD</a:t>
            </a:r>
            <a:r>
              <a:rPr lang="zh-CN" altLang="en-US" sz="2200">
                <a:solidFill>
                  <a:srgbClr val="CC3300"/>
                </a:solidFill>
                <a:latin typeface="微软雅黑" panose="020B0503020204020204" pitchFamily="34" charset="-122"/>
                <a:ea typeface="微软雅黑" panose="020B0503020204020204" pitchFamily="34" charset="-122"/>
              </a:rPr>
              <a:t>）技术</a:t>
            </a:r>
          </a:p>
          <a:p>
            <a:pPr lvl="1">
              <a:buFontTx/>
              <a:buNone/>
            </a:pPr>
            <a:r>
              <a:rPr lang="zh-CN" altLang="en-US" sz="2200">
                <a:latin typeface="微软雅黑" panose="020B0503020204020204" pitchFamily="34" charset="-122"/>
                <a:ea typeface="微软雅黑" panose="020B0503020204020204" pitchFamily="34" charset="-122"/>
              </a:rPr>
              <a:t>    </a:t>
            </a:r>
            <a:r>
              <a:rPr lang="zh-CN" altLang="en-US" sz="2200">
                <a:solidFill>
                  <a:srgbClr val="FF3300"/>
                </a:solidFill>
                <a:latin typeface="微软雅黑" panose="020B0503020204020204" pitchFamily="34" charset="-122"/>
                <a:ea typeface="微软雅黑" panose="020B0503020204020204" pitchFamily="34" charset="-122"/>
              </a:rPr>
              <a:t>对于</a:t>
            </a:r>
            <a:r>
              <a:rPr lang="en-US" altLang="zh-CN" sz="2200">
                <a:solidFill>
                  <a:srgbClr val="FF3300"/>
                </a:solidFill>
                <a:latin typeface="微软雅黑" panose="020B0503020204020204" pitchFamily="34" charset="-122"/>
                <a:ea typeface="微软雅黑" panose="020B0503020204020204" pitchFamily="34" charset="-122"/>
              </a:rPr>
              <a:t>IA-32</a:t>
            </a:r>
            <a:r>
              <a:rPr lang="zh-CN" altLang="en-US" sz="2200">
                <a:solidFill>
                  <a:srgbClr val="FF3300"/>
                </a:solidFill>
                <a:latin typeface="微软雅黑" panose="020B0503020204020204" pitchFamily="34" charset="-122"/>
                <a:ea typeface="微软雅黑" panose="020B0503020204020204" pitchFamily="34" charset="-122"/>
              </a:rPr>
              <a:t>架构， </a:t>
            </a:r>
            <a:r>
              <a:rPr lang="en-US" altLang="zh-CN" sz="2200">
                <a:solidFill>
                  <a:srgbClr val="FF3300"/>
                </a:solidFill>
                <a:latin typeface="微软雅黑" panose="020B0503020204020204" pitchFamily="34" charset="-122"/>
                <a:ea typeface="微软雅黑" panose="020B0503020204020204" pitchFamily="34" charset="-122"/>
              </a:rPr>
              <a:t>gcc</a:t>
            </a:r>
            <a:r>
              <a:rPr lang="zh-CN" altLang="en-US" sz="2200">
                <a:solidFill>
                  <a:srgbClr val="FF3300"/>
                </a:solidFill>
                <a:latin typeface="微软雅黑" panose="020B0503020204020204" pitchFamily="34" charset="-122"/>
                <a:ea typeface="微软雅黑" panose="020B0503020204020204" pitchFamily="34" charset="-122"/>
              </a:rPr>
              <a:t>默认生成</a:t>
            </a:r>
            <a:r>
              <a:rPr lang="en-US" altLang="zh-CN" sz="2200">
                <a:solidFill>
                  <a:srgbClr val="FF3300"/>
                </a:solidFill>
                <a:latin typeface="微软雅黑" panose="020B0503020204020204" pitchFamily="34" charset="-122"/>
                <a:ea typeface="微软雅黑" panose="020B0503020204020204" pitchFamily="34" charset="-122"/>
              </a:rPr>
              <a:t>x87 FPU </a:t>
            </a:r>
            <a:r>
              <a:rPr lang="zh-CN" altLang="en-US" sz="2200">
                <a:solidFill>
                  <a:srgbClr val="FF3300"/>
                </a:solidFill>
                <a:latin typeface="微软雅黑" panose="020B0503020204020204" pitchFamily="34" charset="-122"/>
                <a:ea typeface="微软雅黑" panose="020B0503020204020204" pitchFamily="34" charset="-122"/>
              </a:rPr>
              <a:t>指令集代码</a:t>
            </a:r>
            <a:r>
              <a:rPr lang="zh-CN" altLang="en-US" sz="2200">
                <a:solidFill>
                  <a:srgbClr val="008000"/>
                </a:solidFill>
                <a:latin typeface="微软雅黑" panose="020B0503020204020204" pitchFamily="34" charset="-122"/>
                <a:ea typeface="微软雅黑" panose="020B0503020204020204" pitchFamily="34" charset="-122"/>
              </a:rPr>
              <a:t>，如果想要生成</a:t>
            </a:r>
            <a:r>
              <a:rPr lang="en-US" altLang="zh-CN" sz="2200">
                <a:solidFill>
                  <a:srgbClr val="008000"/>
                </a:solidFill>
                <a:latin typeface="微软雅黑" panose="020B0503020204020204" pitchFamily="34" charset="-122"/>
                <a:ea typeface="微软雅黑" panose="020B0503020204020204" pitchFamily="34" charset="-122"/>
              </a:rPr>
              <a:t>SEE</a:t>
            </a:r>
            <a:r>
              <a:rPr lang="zh-CN" altLang="en-US" sz="2200">
                <a:solidFill>
                  <a:srgbClr val="008000"/>
                </a:solidFill>
                <a:latin typeface="微软雅黑" panose="020B0503020204020204" pitchFamily="34" charset="-122"/>
                <a:ea typeface="微软雅黑" panose="020B0503020204020204" pitchFamily="34" charset="-122"/>
              </a:rPr>
              <a:t>指令集代码，则需要设置适当的编译选项</a:t>
            </a:r>
          </a:p>
          <a:p>
            <a:pPr lvl="1">
              <a:buFontTx/>
              <a:buNone/>
            </a:pPr>
            <a:endParaRPr lang="zh-CN" altLang="en-US" sz="900">
              <a:solidFill>
                <a:srgbClr val="CC3300"/>
              </a:solidFill>
              <a:latin typeface="微软雅黑" panose="020B0503020204020204" pitchFamily="34" charset="-122"/>
              <a:ea typeface="微软雅黑" panose="020B0503020204020204" pitchFamily="34" charset="-122"/>
            </a:endParaRPr>
          </a:p>
          <a:p>
            <a:pPr lvl="1"/>
            <a:r>
              <a:rPr lang="zh-CN" altLang="en-US" sz="2200">
                <a:latin typeface="微软雅黑" panose="020B0503020204020204" pitchFamily="34" charset="-122"/>
                <a:ea typeface="微软雅黑" panose="020B0503020204020204" pitchFamily="34" charset="-122"/>
              </a:rPr>
              <a:t>浮点数采用</a:t>
            </a:r>
            <a:r>
              <a:rPr lang="en-US" altLang="zh-CN" sz="2200">
                <a:latin typeface="微软雅黑" panose="020B0503020204020204" pitchFamily="34" charset="-122"/>
                <a:ea typeface="微软雅黑" panose="020B0503020204020204" pitchFamily="34" charset="-122"/>
              </a:rPr>
              <a:t>80</a:t>
            </a:r>
            <a:r>
              <a:rPr lang="zh-CN" altLang="en-US" sz="2200">
                <a:latin typeface="微软雅黑" panose="020B0503020204020204" pitchFamily="34" charset="-122"/>
                <a:ea typeface="微软雅黑" panose="020B0503020204020204" pitchFamily="34" charset="-122"/>
              </a:rPr>
              <a:t>位双精度扩展格式</a:t>
            </a:r>
            <a:endParaRPr lang="zh-CN" altLang="en-US" sz="2200">
              <a:solidFill>
                <a:srgbClr val="CC3300"/>
              </a:solidFill>
              <a:latin typeface="微软雅黑" panose="020B0503020204020204" pitchFamily="34" charset="-122"/>
              <a:ea typeface="微软雅黑" panose="020B0503020204020204" pitchFamily="34" charset="-122"/>
            </a:endParaRPr>
          </a:p>
          <a:p>
            <a:pPr lvl="1">
              <a:buFontTx/>
              <a:buNone/>
            </a:pPr>
            <a:r>
              <a:rPr lang="en-US" altLang="zh-CN" sz="2200">
                <a:solidFill>
                  <a:srgbClr val="008000"/>
                </a:solidFill>
                <a:latin typeface="微软雅黑" panose="020B0503020204020204" pitchFamily="34" charset="-122"/>
                <a:ea typeface="微软雅黑" panose="020B0503020204020204" pitchFamily="34" charset="-122"/>
              </a:rPr>
              <a:t>   1</a:t>
            </a:r>
            <a:r>
              <a:rPr lang="zh-CN" altLang="en-US" sz="2200">
                <a:solidFill>
                  <a:srgbClr val="008000"/>
                </a:solidFill>
                <a:latin typeface="微软雅黑" panose="020B0503020204020204" pitchFamily="34" charset="-122"/>
                <a:ea typeface="微软雅黑" panose="020B0503020204020204" pitchFamily="34" charset="-122"/>
              </a:rPr>
              <a:t>位符号位</a:t>
            </a:r>
            <a:r>
              <a:rPr lang="pt-BR" altLang="zh-CN" sz="2200">
                <a:solidFill>
                  <a:srgbClr val="008000"/>
                </a:solidFill>
                <a:latin typeface="微软雅黑" panose="020B0503020204020204" pitchFamily="34" charset="-122"/>
                <a:ea typeface="微软雅黑" panose="020B0503020204020204" pitchFamily="34" charset="-122"/>
              </a:rPr>
              <a:t>s</a:t>
            </a:r>
            <a:r>
              <a:rPr lang="zh-CN" altLang="en-US" sz="2200">
                <a:solidFill>
                  <a:srgbClr val="008000"/>
                </a:solidFill>
                <a:latin typeface="微软雅黑" panose="020B0503020204020204" pitchFamily="34" charset="-122"/>
                <a:ea typeface="微软雅黑" panose="020B0503020204020204" pitchFamily="34" charset="-122"/>
              </a:rPr>
              <a:t>、</a:t>
            </a:r>
            <a:r>
              <a:rPr lang="en-US" altLang="zh-CN" sz="2200">
                <a:solidFill>
                  <a:srgbClr val="008000"/>
                </a:solidFill>
                <a:latin typeface="微软雅黑" panose="020B0503020204020204" pitchFamily="34" charset="-122"/>
                <a:ea typeface="微软雅黑" panose="020B0503020204020204" pitchFamily="34" charset="-122"/>
              </a:rPr>
              <a:t>15</a:t>
            </a:r>
            <a:r>
              <a:rPr lang="zh-CN" altLang="en-US" sz="2200">
                <a:solidFill>
                  <a:srgbClr val="008000"/>
                </a:solidFill>
                <a:latin typeface="微软雅黑" panose="020B0503020204020204" pitchFamily="34" charset="-122"/>
                <a:ea typeface="微软雅黑" panose="020B0503020204020204" pitchFamily="34" charset="-122"/>
              </a:rPr>
              <a:t>位阶码</a:t>
            </a:r>
            <a:r>
              <a:rPr lang="pt-BR" altLang="zh-CN" sz="2200">
                <a:solidFill>
                  <a:srgbClr val="008000"/>
                </a:solidFill>
                <a:latin typeface="微软雅黑" panose="020B0503020204020204" pitchFamily="34" charset="-122"/>
                <a:ea typeface="微软雅黑" panose="020B0503020204020204" pitchFamily="34" charset="-122"/>
              </a:rPr>
              <a:t>e</a:t>
            </a:r>
            <a:r>
              <a:rPr lang="zh-CN" altLang="en-US" sz="2200">
                <a:solidFill>
                  <a:srgbClr val="008000"/>
                </a:solidFill>
                <a:latin typeface="微软雅黑" panose="020B0503020204020204" pitchFamily="34" charset="-122"/>
                <a:ea typeface="微软雅黑" panose="020B0503020204020204" pitchFamily="34" charset="-122"/>
              </a:rPr>
              <a:t>（偏置常数为</a:t>
            </a:r>
            <a:r>
              <a:rPr lang="en-US" altLang="zh-CN" sz="2200">
                <a:solidFill>
                  <a:srgbClr val="008000"/>
                </a:solidFill>
                <a:latin typeface="微软雅黑" panose="020B0503020204020204" pitchFamily="34" charset="-122"/>
                <a:ea typeface="微软雅黑" panose="020B0503020204020204" pitchFamily="34" charset="-122"/>
              </a:rPr>
              <a:t>16 383</a:t>
            </a:r>
            <a:r>
              <a:rPr lang="zh-CN" altLang="en-US" sz="2200">
                <a:solidFill>
                  <a:srgbClr val="008000"/>
                </a:solidFill>
                <a:latin typeface="微软雅黑" panose="020B0503020204020204" pitchFamily="34" charset="-122"/>
                <a:ea typeface="微软雅黑" panose="020B0503020204020204" pitchFamily="34" charset="-122"/>
              </a:rPr>
              <a:t>）、</a:t>
            </a:r>
            <a:r>
              <a:rPr lang="en-US" altLang="zh-CN" sz="2200">
                <a:solidFill>
                  <a:srgbClr val="008000"/>
                </a:solidFill>
                <a:latin typeface="微软雅黑" panose="020B0503020204020204" pitchFamily="34" charset="-122"/>
                <a:ea typeface="微软雅黑" panose="020B0503020204020204" pitchFamily="34" charset="-122"/>
              </a:rPr>
              <a:t>1</a:t>
            </a:r>
            <a:r>
              <a:rPr lang="zh-CN" altLang="en-US" sz="2200">
                <a:solidFill>
                  <a:srgbClr val="008000"/>
                </a:solidFill>
                <a:latin typeface="微软雅黑" panose="020B0503020204020204" pitchFamily="34" charset="-122"/>
                <a:ea typeface="微软雅黑" panose="020B0503020204020204" pitchFamily="34" charset="-122"/>
              </a:rPr>
              <a:t>位显式首 位有效位（</a:t>
            </a:r>
            <a:r>
              <a:rPr lang="en-US" altLang="zh-CN" sz="2200">
                <a:solidFill>
                  <a:srgbClr val="008000"/>
                </a:solidFill>
                <a:latin typeface="微软雅黑" panose="020B0503020204020204" pitchFamily="34" charset="-122"/>
                <a:ea typeface="微软雅黑" panose="020B0503020204020204" pitchFamily="34" charset="-122"/>
              </a:rPr>
              <a:t>explicit leading significant bit</a:t>
            </a:r>
            <a:r>
              <a:rPr lang="zh-CN" altLang="en-US" sz="2200">
                <a:solidFill>
                  <a:srgbClr val="008000"/>
                </a:solidFill>
                <a:latin typeface="微软雅黑" panose="020B0503020204020204" pitchFamily="34" charset="-122"/>
                <a:ea typeface="微软雅黑" panose="020B0503020204020204" pitchFamily="34" charset="-122"/>
              </a:rPr>
              <a:t>）</a:t>
            </a:r>
            <a:r>
              <a:rPr lang="pt-BR" altLang="zh-CN" sz="2200">
                <a:solidFill>
                  <a:srgbClr val="008000"/>
                </a:solidFill>
                <a:latin typeface="微软雅黑" panose="020B0503020204020204" pitchFamily="34" charset="-122"/>
                <a:ea typeface="微软雅黑" panose="020B0503020204020204" pitchFamily="34" charset="-122"/>
              </a:rPr>
              <a:t>j </a:t>
            </a:r>
            <a:r>
              <a:rPr lang="zh-CN" altLang="en-US" sz="2200">
                <a:solidFill>
                  <a:srgbClr val="008000"/>
                </a:solidFill>
                <a:latin typeface="微软雅黑" panose="020B0503020204020204" pitchFamily="34" charset="-122"/>
                <a:ea typeface="微软雅黑" panose="020B0503020204020204" pitchFamily="34" charset="-122"/>
              </a:rPr>
              <a:t>和 </a:t>
            </a:r>
            <a:r>
              <a:rPr lang="en-US" altLang="zh-CN" sz="2200">
                <a:solidFill>
                  <a:srgbClr val="008000"/>
                </a:solidFill>
                <a:latin typeface="微软雅黑" panose="020B0503020204020204" pitchFamily="34" charset="-122"/>
                <a:ea typeface="微软雅黑" panose="020B0503020204020204" pitchFamily="34" charset="-122"/>
              </a:rPr>
              <a:t>63</a:t>
            </a:r>
            <a:r>
              <a:rPr lang="zh-CN" altLang="en-US" sz="2200">
                <a:solidFill>
                  <a:srgbClr val="008000"/>
                </a:solidFill>
                <a:latin typeface="微软雅黑" panose="020B0503020204020204" pitchFamily="34" charset="-122"/>
                <a:ea typeface="微软雅黑" panose="020B0503020204020204" pitchFamily="34" charset="-122"/>
              </a:rPr>
              <a:t>位尾数</a:t>
            </a:r>
            <a:r>
              <a:rPr lang="pt-BR" altLang="zh-CN" sz="2200">
                <a:solidFill>
                  <a:srgbClr val="008000"/>
                </a:solidFill>
                <a:latin typeface="微软雅黑" panose="020B0503020204020204" pitchFamily="34" charset="-122"/>
                <a:ea typeface="微软雅黑" panose="020B0503020204020204" pitchFamily="34" charset="-122"/>
              </a:rPr>
              <a:t>f</a:t>
            </a:r>
            <a:r>
              <a:rPr lang="zh-CN" altLang="en-US" sz="2200">
                <a:solidFill>
                  <a:srgbClr val="008000"/>
                </a:solidFill>
                <a:latin typeface="微软雅黑" panose="020B0503020204020204" pitchFamily="34" charset="-122"/>
                <a:ea typeface="微软雅黑" panose="020B0503020204020204" pitchFamily="34" charset="-122"/>
              </a:rPr>
              <a:t>。它与</a:t>
            </a:r>
            <a:r>
              <a:rPr lang="en-US" altLang="zh-CN" sz="2200">
                <a:solidFill>
                  <a:srgbClr val="008000"/>
                </a:solidFill>
                <a:latin typeface="微软雅黑" panose="020B0503020204020204" pitchFamily="34" charset="-122"/>
                <a:ea typeface="微软雅黑" panose="020B0503020204020204" pitchFamily="34" charset="-122"/>
              </a:rPr>
              <a:t>IEEE 754</a:t>
            </a:r>
            <a:r>
              <a:rPr lang="zh-CN" altLang="en-US" sz="2200">
                <a:solidFill>
                  <a:srgbClr val="008000"/>
                </a:solidFill>
                <a:latin typeface="微软雅黑" panose="020B0503020204020204" pitchFamily="34" charset="-122"/>
                <a:ea typeface="微软雅黑" panose="020B0503020204020204" pitchFamily="34" charset="-122"/>
              </a:rPr>
              <a:t>单精度和双精度浮点格式的一个重要的区别是，</a:t>
            </a:r>
            <a:r>
              <a:rPr lang="zh-CN" altLang="en-US" sz="2200">
                <a:solidFill>
                  <a:srgbClr val="FF3300"/>
                </a:solidFill>
                <a:latin typeface="微软雅黑" panose="020B0503020204020204" pitchFamily="34" charset="-122"/>
                <a:ea typeface="微软雅黑" panose="020B0503020204020204" pitchFamily="34" charset="-122"/>
              </a:rPr>
              <a:t>它没有隐藏位，有效位数共</a:t>
            </a:r>
            <a:r>
              <a:rPr lang="en-US" altLang="zh-CN" sz="2200">
                <a:solidFill>
                  <a:srgbClr val="FF3300"/>
                </a:solidFill>
                <a:latin typeface="微软雅黑" panose="020B0503020204020204" pitchFamily="34" charset="-122"/>
                <a:ea typeface="微软雅黑" panose="020B0503020204020204" pitchFamily="34" charset="-122"/>
              </a:rPr>
              <a:t>64</a:t>
            </a:r>
            <a:r>
              <a:rPr lang="zh-CN" altLang="en-US" sz="2200">
                <a:solidFill>
                  <a:srgbClr val="FF3300"/>
                </a:solidFill>
                <a:latin typeface="微软雅黑" panose="020B0503020204020204" pitchFamily="34" charset="-122"/>
                <a:ea typeface="微软雅黑" panose="020B0503020204020204" pitchFamily="34" charset="-122"/>
              </a:rPr>
              <a:t>位</a:t>
            </a:r>
            <a:r>
              <a:rPr lang="zh-CN" altLang="en-US" sz="2200">
                <a:solidFill>
                  <a:srgbClr val="008000"/>
                </a:solidFill>
                <a:latin typeface="微软雅黑" panose="020B0503020204020204" pitchFamily="34" charset="-122"/>
                <a:ea typeface="微软雅黑" panose="020B0503020204020204" pitchFamily="34" charset="-122"/>
              </a:rPr>
              <a:t>。 </a:t>
            </a:r>
            <a:endParaRPr lang="zh-CN" altLang="en-US" sz="22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27395">
                                            <p:txEl>
                                              <p:pRg st="2" end="2"/>
                                            </p:txEl>
                                          </p:spTgt>
                                        </p:tgtEl>
                                        <p:attrNameLst>
                                          <p:attrName>style.visibility</p:attrName>
                                        </p:attrNameLst>
                                      </p:cBhvr>
                                      <p:to>
                                        <p:strVal val="visible"/>
                                      </p:to>
                                    </p:set>
                                    <p:animEffect transition="in" filter="blinds(horizontal)">
                                      <p:cBhvr>
                                        <p:cTn id="7" dur="500"/>
                                        <p:tgtEl>
                                          <p:spTgt spid="82739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27395">
                                            <p:txEl>
                                              <p:pRg st="3" end="3"/>
                                            </p:txEl>
                                          </p:spTgt>
                                        </p:tgtEl>
                                        <p:attrNameLst>
                                          <p:attrName>style.visibility</p:attrName>
                                        </p:attrNameLst>
                                      </p:cBhvr>
                                      <p:to>
                                        <p:strVal val="visible"/>
                                      </p:to>
                                    </p:set>
                                    <p:animEffect transition="in" filter="blinds(horizontal)">
                                      <p:cBhvr>
                                        <p:cTn id="12" dur="500"/>
                                        <p:tgtEl>
                                          <p:spTgt spid="82739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27395">
                                            <p:txEl>
                                              <p:pRg st="4" end="4"/>
                                            </p:txEl>
                                          </p:spTgt>
                                        </p:tgtEl>
                                        <p:attrNameLst>
                                          <p:attrName>style.visibility</p:attrName>
                                        </p:attrNameLst>
                                      </p:cBhvr>
                                      <p:to>
                                        <p:strVal val="visible"/>
                                      </p:to>
                                    </p:set>
                                    <p:animEffect transition="in" filter="blinds(horizontal)">
                                      <p:cBhvr>
                                        <p:cTn id="17" dur="500"/>
                                        <p:tgtEl>
                                          <p:spTgt spid="82739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27395">
                                            <p:txEl>
                                              <p:pRg st="7" end="7"/>
                                            </p:txEl>
                                          </p:spTgt>
                                        </p:tgtEl>
                                        <p:attrNameLst>
                                          <p:attrName>style.visibility</p:attrName>
                                        </p:attrNameLst>
                                      </p:cBhvr>
                                      <p:to>
                                        <p:strVal val="visible"/>
                                      </p:to>
                                    </p:set>
                                    <p:animEffect transition="in" filter="blinds(horizontal)">
                                      <p:cBhvr>
                                        <p:cTn id="22" dur="500"/>
                                        <p:tgtEl>
                                          <p:spTgt spid="8273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a:extLst>
              <a:ext uri="{FF2B5EF4-FFF2-40B4-BE49-F238E27FC236}">
                <a16:creationId xmlns:a16="http://schemas.microsoft.com/office/drawing/2014/main" id="{18F4E7B8-1053-452C-AA8E-AE26E1E656D7}"/>
              </a:ext>
            </a:extLst>
          </p:cNvPr>
          <p:cNvSpPr>
            <a:spLocks noGrp="1" noChangeArrowheads="1"/>
          </p:cNvSpPr>
          <p:nvPr>
            <p:ph type="title"/>
          </p:nvPr>
        </p:nvSpPr>
        <p:spPr>
          <a:xfrm>
            <a:off x="457200" y="142875"/>
            <a:ext cx="8229600" cy="561975"/>
          </a:xfrm>
        </p:spPr>
        <p:txBody>
          <a:bodyPr/>
          <a:lstStyle/>
          <a:p>
            <a:r>
              <a:rPr lang="en-US" altLang="zh-CN" sz="3600"/>
              <a:t>X87 FPU</a:t>
            </a:r>
            <a:r>
              <a:rPr lang="zh-CN" altLang="en-US" sz="3600"/>
              <a:t>指令</a:t>
            </a:r>
          </a:p>
        </p:txBody>
      </p:sp>
      <p:sp>
        <p:nvSpPr>
          <p:cNvPr id="829443" name="Rectangle 3">
            <a:extLst>
              <a:ext uri="{FF2B5EF4-FFF2-40B4-BE49-F238E27FC236}">
                <a16:creationId xmlns:a16="http://schemas.microsoft.com/office/drawing/2014/main" id="{C585EFEC-3B61-4DF2-A246-25CF86A17E41}"/>
              </a:ext>
            </a:extLst>
          </p:cNvPr>
          <p:cNvSpPr>
            <a:spLocks noGrp="1" noChangeArrowheads="1"/>
          </p:cNvSpPr>
          <p:nvPr>
            <p:ph type="body" idx="1"/>
          </p:nvPr>
        </p:nvSpPr>
        <p:spPr>
          <a:xfrm>
            <a:off x="476250" y="819150"/>
            <a:ext cx="8416925" cy="5580063"/>
          </a:xfrm>
        </p:spPr>
        <p:txBody>
          <a:bodyPr/>
          <a:lstStyle/>
          <a:p>
            <a:r>
              <a:rPr lang="en-US" altLang="en-US">
                <a:ea typeface="微软雅黑" panose="020B0503020204020204" pitchFamily="34" charset="-122"/>
              </a:rPr>
              <a:t>数据传送类</a:t>
            </a:r>
          </a:p>
          <a:p>
            <a:pPr>
              <a:buFontTx/>
              <a:buNone/>
            </a:pPr>
            <a:r>
              <a:rPr lang="en-US" altLang="zh-CN" sz="2000"/>
              <a:t>    </a:t>
            </a:r>
            <a:r>
              <a:rPr lang="en-US" altLang="en-US" sz="2200">
                <a:solidFill>
                  <a:srgbClr val="3333CC"/>
                </a:solidFill>
                <a:latin typeface="微软雅黑" panose="020B0503020204020204" pitchFamily="34" charset="-122"/>
                <a:ea typeface="微软雅黑" panose="020B0503020204020204" pitchFamily="34" charset="-122"/>
              </a:rPr>
              <a:t>从内存装入栈顶</a:t>
            </a:r>
            <a:r>
              <a:rPr lang="en-US" altLang="zh-CN" sz="2200">
                <a:solidFill>
                  <a:srgbClr val="3333CC"/>
                </a:solidFill>
                <a:latin typeface="微软雅黑" panose="020B0503020204020204" pitchFamily="34" charset="-122"/>
                <a:ea typeface="微软雅黑" panose="020B0503020204020204" pitchFamily="34" charset="-122"/>
              </a:rPr>
              <a:t>ST(0）</a:t>
            </a:r>
            <a:r>
              <a:rPr lang="zh-CN" altLang="en-US" sz="2200">
                <a:solidFill>
                  <a:srgbClr val="FF3300"/>
                </a:solidFill>
                <a:latin typeface="微软雅黑" panose="020B0503020204020204" pitchFamily="34" charset="-122"/>
                <a:ea typeface="微软雅黑" panose="020B0503020204020204" pitchFamily="34" charset="-122"/>
              </a:rPr>
              <a:t>带</a:t>
            </a:r>
            <a:r>
              <a:rPr lang="en-US" altLang="zh-CN" sz="2200">
                <a:solidFill>
                  <a:srgbClr val="FF3300"/>
                </a:solidFill>
                <a:latin typeface="微软雅黑" panose="020B0503020204020204" pitchFamily="34" charset="-122"/>
                <a:ea typeface="微软雅黑" panose="020B0503020204020204" pitchFamily="34" charset="-122"/>
              </a:rPr>
              <a:t>P</a:t>
            </a:r>
            <a:r>
              <a:rPr lang="zh-CN" altLang="en-US" sz="2200">
                <a:solidFill>
                  <a:srgbClr val="FF3300"/>
                </a:solidFill>
                <a:latin typeface="微软雅黑" panose="020B0503020204020204" pitchFamily="34" charset="-122"/>
                <a:ea typeface="微软雅黑" panose="020B0503020204020204" pitchFamily="34" charset="-122"/>
              </a:rPr>
              <a:t>结尾指令表示操作数会</a:t>
            </a:r>
            <a:r>
              <a:rPr lang="en-US" altLang="en-US" sz="2200">
                <a:solidFill>
                  <a:srgbClr val="FF3300"/>
                </a:solidFill>
                <a:latin typeface="微软雅黑" panose="020B0503020204020204" pitchFamily="34" charset="-122"/>
                <a:ea typeface="微软雅黑" panose="020B0503020204020204" pitchFamily="34" charset="-122"/>
              </a:rPr>
              <a:t>出栈</a:t>
            </a:r>
            <a:r>
              <a:rPr lang="en-US" altLang="en-US" sz="2200">
                <a:solidFill>
                  <a:srgbClr val="3333CC"/>
                </a:solidFill>
                <a:latin typeface="微软雅黑" panose="020B0503020204020204" pitchFamily="34" charset="-122"/>
                <a:ea typeface="微软雅黑" panose="020B0503020204020204" pitchFamily="34" charset="-122"/>
              </a:rPr>
              <a:t>，也</a:t>
            </a:r>
            <a:r>
              <a:rPr lang="en-US" altLang="zh-CN" sz="2200">
                <a:solidFill>
                  <a:srgbClr val="3333CC"/>
                </a:solidFill>
                <a:latin typeface="微软雅黑" panose="020B0503020204020204" pitchFamily="34" charset="-122"/>
                <a:ea typeface="微软雅黑" panose="020B0503020204020204" pitchFamily="34" charset="-122"/>
              </a:rPr>
              <a:t>即</a:t>
            </a:r>
            <a:r>
              <a:rPr lang="en-US" altLang="en-US" sz="2200">
                <a:solidFill>
                  <a:srgbClr val="3333CC"/>
                </a:solidFill>
                <a:latin typeface="微软雅黑" panose="020B0503020204020204" pitchFamily="34" charset="-122"/>
                <a:ea typeface="微软雅黑" panose="020B0503020204020204" pitchFamily="34" charset="-122"/>
              </a:rPr>
              <a:t>ST(1</a:t>
            </a:r>
            <a:r>
              <a:rPr lang="en-US" altLang="zh-CN" sz="2200">
                <a:solidFill>
                  <a:srgbClr val="3333CC"/>
                </a:solidFill>
                <a:latin typeface="微软雅黑" panose="020B0503020204020204" pitchFamily="34" charset="-122"/>
                <a:ea typeface="微软雅黑" panose="020B0503020204020204" pitchFamily="34" charset="-122"/>
              </a:rPr>
              <a:t>)将变</a:t>
            </a:r>
            <a:r>
              <a:rPr lang="en-US" altLang="en-US" sz="2200">
                <a:solidFill>
                  <a:srgbClr val="3333CC"/>
                </a:solidFill>
                <a:latin typeface="微软雅黑" panose="020B0503020204020204" pitchFamily="34" charset="-122"/>
                <a:ea typeface="微软雅黑" panose="020B0503020204020204" pitchFamily="34" charset="-122"/>
              </a:rPr>
              <a:t>成ST(0</a:t>
            </a:r>
            <a:r>
              <a:rPr lang="en-US" altLang="zh-CN" sz="2200">
                <a:solidFill>
                  <a:srgbClr val="3333CC"/>
                </a:solidFill>
                <a:latin typeface="微软雅黑" panose="020B0503020204020204" pitchFamily="34" charset="-122"/>
                <a:ea typeface="微软雅黑" panose="020B0503020204020204" pitchFamily="34" charset="-122"/>
              </a:rPr>
              <a:t>)</a:t>
            </a:r>
            <a:r>
              <a:rPr lang="en-US" altLang="en-US" sz="2200"/>
              <a:t> </a:t>
            </a:r>
          </a:p>
          <a:p>
            <a:pPr>
              <a:buFontTx/>
              <a:buNone/>
            </a:pPr>
            <a:r>
              <a:rPr lang="en-US" altLang="zh-CN" sz="2200">
                <a:solidFill>
                  <a:srgbClr val="008000"/>
                </a:solidFill>
                <a:latin typeface="微软雅黑" panose="020B0503020204020204" pitchFamily="34" charset="-122"/>
                <a:ea typeface="微软雅黑" panose="020B0503020204020204" pitchFamily="34" charset="-122"/>
              </a:rPr>
              <a:t>(1) </a:t>
            </a:r>
            <a:r>
              <a:rPr lang="en-US" altLang="en-US" sz="2200">
                <a:solidFill>
                  <a:srgbClr val="008000"/>
                </a:solidFill>
                <a:latin typeface="微软雅黑" panose="020B0503020204020204" pitchFamily="34" charset="-122"/>
                <a:ea typeface="微软雅黑" panose="020B0503020204020204" pitchFamily="34" charset="-122"/>
              </a:rPr>
              <a:t>装入 </a:t>
            </a:r>
          </a:p>
          <a:p>
            <a:pPr>
              <a:buFontTx/>
              <a:buNone/>
            </a:pPr>
            <a:r>
              <a:rPr lang="en-US" altLang="zh-CN" sz="2200">
                <a:solidFill>
                  <a:srgbClr val="008000"/>
                </a:solidFill>
                <a:latin typeface="微软雅黑" panose="020B0503020204020204" pitchFamily="34" charset="-122"/>
                <a:ea typeface="微软雅黑" panose="020B0503020204020204" pitchFamily="34" charset="-122"/>
              </a:rPr>
              <a:t>     </a:t>
            </a:r>
            <a:r>
              <a:rPr lang="en-US" altLang="en-US" sz="2200">
                <a:solidFill>
                  <a:srgbClr val="008000"/>
                </a:solidFill>
                <a:latin typeface="微软雅黑" panose="020B0503020204020204" pitchFamily="34" charset="-122"/>
                <a:ea typeface="微软雅黑" panose="020B0503020204020204" pitchFamily="34" charset="-122"/>
              </a:rPr>
              <a:t>FLD</a:t>
            </a:r>
            <a:r>
              <a:rPr lang="en-US" altLang="zh-CN" sz="2200">
                <a:solidFill>
                  <a:srgbClr val="008000"/>
                </a:solidFill>
                <a:latin typeface="微软雅黑" panose="020B0503020204020204" pitchFamily="34" charset="-122"/>
                <a:ea typeface="微软雅黑" panose="020B0503020204020204" pitchFamily="34" charset="-122"/>
              </a:rPr>
              <a:t>：</a:t>
            </a:r>
            <a:r>
              <a:rPr lang="zh-CN" altLang="en-US" sz="2200">
                <a:solidFill>
                  <a:srgbClr val="008000"/>
                </a:solidFill>
                <a:latin typeface="微软雅黑" panose="020B0503020204020204" pitchFamily="34" charset="-122"/>
                <a:ea typeface="微软雅黑" panose="020B0503020204020204" pitchFamily="34" charset="-122"/>
              </a:rPr>
              <a:t>将数据装入浮点寄存器栈顶</a:t>
            </a:r>
            <a:endParaRPr lang="en-US" altLang="en-US" sz="2200">
              <a:solidFill>
                <a:srgbClr val="008000"/>
              </a:solidFill>
              <a:latin typeface="微软雅黑" panose="020B0503020204020204" pitchFamily="34" charset="-122"/>
              <a:ea typeface="微软雅黑" panose="020B0503020204020204" pitchFamily="34" charset="-122"/>
            </a:endParaRPr>
          </a:p>
          <a:p>
            <a:pPr>
              <a:buFontTx/>
              <a:buNone/>
            </a:pPr>
            <a:r>
              <a:rPr lang="en-US" altLang="zh-CN" sz="2200">
                <a:solidFill>
                  <a:srgbClr val="008000"/>
                </a:solidFill>
                <a:latin typeface="微软雅黑" panose="020B0503020204020204" pitchFamily="34" charset="-122"/>
                <a:ea typeface="微软雅黑" panose="020B0503020204020204" pitchFamily="34" charset="-122"/>
              </a:rPr>
              <a:t>     </a:t>
            </a:r>
            <a:r>
              <a:rPr lang="en-US" altLang="en-US" sz="2200">
                <a:solidFill>
                  <a:srgbClr val="008000"/>
                </a:solidFill>
                <a:latin typeface="微软雅黑" panose="020B0503020204020204" pitchFamily="34" charset="-122"/>
                <a:ea typeface="微软雅黑" panose="020B0503020204020204" pitchFamily="34" charset="-122"/>
              </a:rPr>
              <a:t>FILD</a:t>
            </a:r>
            <a:r>
              <a:rPr lang="en-US" altLang="zh-CN" sz="2200">
                <a:solidFill>
                  <a:srgbClr val="008000"/>
                </a:solidFill>
                <a:latin typeface="微软雅黑" panose="020B0503020204020204" pitchFamily="34" charset="-122"/>
                <a:ea typeface="微软雅黑" panose="020B0503020204020204" pitchFamily="34" charset="-122"/>
              </a:rPr>
              <a:t>：</a:t>
            </a:r>
            <a:r>
              <a:rPr lang="zh-CN" altLang="en-US" sz="2200">
                <a:solidFill>
                  <a:srgbClr val="008000"/>
                </a:solidFill>
                <a:latin typeface="微软雅黑" panose="020B0503020204020204" pitchFamily="34" charset="-122"/>
                <a:ea typeface="微软雅黑" panose="020B0503020204020204" pitchFamily="34" charset="-122"/>
              </a:rPr>
              <a:t>将数据从</a:t>
            </a:r>
            <a:r>
              <a:rPr lang="en-US" altLang="zh-CN" sz="2200">
                <a:solidFill>
                  <a:srgbClr val="008000"/>
                </a:solidFill>
                <a:latin typeface="微软雅黑" panose="020B0503020204020204" pitchFamily="34" charset="-122"/>
                <a:ea typeface="微软雅黑" panose="020B0503020204020204" pitchFamily="34" charset="-122"/>
              </a:rPr>
              <a:t>int</a:t>
            </a:r>
            <a:r>
              <a:rPr lang="zh-CN" altLang="en-US" sz="2200">
                <a:solidFill>
                  <a:srgbClr val="008000"/>
                </a:solidFill>
                <a:latin typeface="微软雅黑" panose="020B0503020204020204" pitchFamily="34" charset="-122"/>
                <a:ea typeface="微软雅黑" panose="020B0503020204020204" pitchFamily="34" charset="-122"/>
              </a:rPr>
              <a:t>型转换为浮点格式后，装入浮点寄存器栈顶</a:t>
            </a:r>
            <a:endParaRPr lang="en-US" altLang="en-US" sz="2200">
              <a:solidFill>
                <a:srgbClr val="008000"/>
              </a:solidFill>
              <a:latin typeface="微软雅黑" panose="020B0503020204020204" pitchFamily="34" charset="-122"/>
              <a:ea typeface="微软雅黑" panose="020B0503020204020204" pitchFamily="34" charset="-122"/>
            </a:endParaRPr>
          </a:p>
          <a:p>
            <a:pPr>
              <a:buFontTx/>
              <a:buNone/>
            </a:pPr>
            <a:r>
              <a:rPr lang="en-US" altLang="zh-CN" sz="2200">
                <a:solidFill>
                  <a:srgbClr val="008000"/>
                </a:solidFill>
                <a:latin typeface="微软雅黑" panose="020B0503020204020204" pitchFamily="34" charset="-122"/>
                <a:ea typeface="微软雅黑" panose="020B0503020204020204" pitchFamily="34" charset="-122"/>
              </a:rPr>
              <a:t>(2) </a:t>
            </a:r>
            <a:r>
              <a:rPr lang="en-US" altLang="en-US" sz="2200">
                <a:solidFill>
                  <a:srgbClr val="008000"/>
                </a:solidFill>
                <a:latin typeface="微软雅黑" panose="020B0503020204020204" pitchFamily="34" charset="-122"/>
                <a:ea typeface="微软雅黑" panose="020B0503020204020204" pitchFamily="34" charset="-122"/>
              </a:rPr>
              <a:t>存储</a:t>
            </a:r>
          </a:p>
          <a:p>
            <a:pPr>
              <a:buFontTx/>
              <a:buNone/>
            </a:pPr>
            <a:r>
              <a:rPr lang="en-US" altLang="zh-CN" sz="2200">
                <a:solidFill>
                  <a:srgbClr val="008000"/>
                </a:solidFill>
                <a:latin typeface="微软雅黑" panose="020B0503020204020204" pitchFamily="34" charset="-122"/>
                <a:ea typeface="微软雅黑" panose="020B0503020204020204" pitchFamily="34" charset="-122"/>
              </a:rPr>
              <a:t>     </a:t>
            </a:r>
            <a:r>
              <a:rPr lang="en-US" altLang="en-US" sz="2200">
                <a:solidFill>
                  <a:srgbClr val="008000"/>
                </a:solidFill>
                <a:latin typeface="微软雅黑" panose="020B0503020204020204" pitchFamily="34" charset="-122"/>
                <a:ea typeface="微软雅黑" panose="020B0503020204020204" pitchFamily="34" charset="-122"/>
              </a:rPr>
              <a:t>FST</a:t>
            </a:r>
            <a:r>
              <a:rPr lang="en-US" altLang="zh-CN" sz="2200">
                <a:solidFill>
                  <a:srgbClr val="008000"/>
                </a:solidFill>
                <a:latin typeface="微软雅黑" panose="020B0503020204020204" pitchFamily="34" charset="-122"/>
                <a:ea typeface="微软雅黑" panose="020B0503020204020204" pitchFamily="34" charset="-122"/>
              </a:rPr>
              <a:t>x：x</a:t>
            </a:r>
            <a:r>
              <a:rPr lang="zh-CN" altLang="en-US" sz="2200">
                <a:solidFill>
                  <a:srgbClr val="008000"/>
                </a:solidFill>
                <a:latin typeface="微软雅黑" panose="020B0503020204020204" pitchFamily="34" charset="-122"/>
                <a:ea typeface="微软雅黑" panose="020B0503020204020204" pitchFamily="34" charset="-122"/>
              </a:rPr>
              <a:t>为</a:t>
            </a:r>
            <a:r>
              <a:rPr lang="en-US" altLang="zh-CN" sz="2200">
                <a:solidFill>
                  <a:srgbClr val="FF3300"/>
                </a:solidFill>
                <a:latin typeface="微软雅黑" panose="020B0503020204020204" pitchFamily="34" charset="-122"/>
                <a:ea typeface="微软雅黑" panose="020B0503020204020204" pitchFamily="34" charset="-122"/>
              </a:rPr>
              <a:t>s/l</a:t>
            </a:r>
            <a:r>
              <a:rPr lang="zh-CN" altLang="en-US" sz="2200">
                <a:solidFill>
                  <a:srgbClr val="008000"/>
                </a:solidFill>
                <a:latin typeface="微软雅黑" panose="020B0503020204020204" pitchFamily="34" charset="-122"/>
                <a:ea typeface="微软雅黑" panose="020B0503020204020204" pitchFamily="34" charset="-122"/>
              </a:rPr>
              <a:t>时，将栈顶</a:t>
            </a:r>
            <a:r>
              <a:rPr lang="en-US" altLang="zh-CN" sz="2200">
                <a:solidFill>
                  <a:srgbClr val="008000"/>
                </a:solidFill>
                <a:latin typeface="微软雅黑" panose="020B0503020204020204" pitchFamily="34" charset="-122"/>
                <a:ea typeface="微软雅黑" panose="020B0503020204020204" pitchFamily="34" charset="-122"/>
              </a:rPr>
              <a:t>ST(0)</a:t>
            </a:r>
            <a:r>
              <a:rPr lang="zh-CN" altLang="en-US" sz="2200">
                <a:solidFill>
                  <a:srgbClr val="008000"/>
                </a:solidFill>
                <a:latin typeface="微软雅黑" panose="020B0503020204020204" pitchFamily="34" charset="-122"/>
                <a:ea typeface="微软雅黑" panose="020B0503020204020204" pitchFamily="34" charset="-122"/>
              </a:rPr>
              <a:t>转换为</a:t>
            </a:r>
            <a:r>
              <a:rPr lang="zh-CN" altLang="en-US" sz="2200">
                <a:solidFill>
                  <a:srgbClr val="FF3300"/>
                </a:solidFill>
                <a:latin typeface="微软雅黑" panose="020B0503020204020204" pitchFamily="34" charset="-122"/>
                <a:ea typeface="微软雅黑" panose="020B0503020204020204" pitchFamily="34" charset="-122"/>
              </a:rPr>
              <a:t>单</a:t>
            </a:r>
            <a:r>
              <a:rPr lang="en-US" altLang="zh-CN" sz="2200">
                <a:solidFill>
                  <a:srgbClr val="FF3300"/>
                </a:solidFill>
                <a:latin typeface="微软雅黑" panose="020B0503020204020204" pitchFamily="34" charset="-122"/>
                <a:ea typeface="微软雅黑" panose="020B0503020204020204" pitchFamily="34" charset="-122"/>
              </a:rPr>
              <a:t>/</a:t>
            </a:r>
            <a:r>
              <a:rPr lang="zh-CN" altLang="en-US" sz="2200">
                <a:solidFill>
                  <a:srgbClr val="FF3300"/>
                </a:solidFill>
                <a:latin typeface="微软雅黑" panose="020B0503020204020204" pitchFamily="34" charset="-122"/>
                <a:ea typeface="微软雅黑" panose="020B0503020204020204" pitchFamily="34" charset="-122"/>
              </a:rPr>
              <a:t>双精度</a:t>
            </a:r>
            <a:r>
              <a:rPr lang="zh-CN" altLang="en-US" sz="2200">
                <a:solidFill>
                  <a:srgbClr val="008000"/>
                </a:solidFill>
                <a:latin typeface="微软雅黑" panose="020B0503020204020204" pitchFamily="34" charset="-122"/>
                <a:ea typeface="微软雅黑" panose="020B0503020204020204" pitchFamily="34" charset="-122"/>
              </a:rPr>
              <a:t>格式，然后存入存储单元</a:t>
            </a:r>
            <a:endParaRPr lang="en-US" altLang="en-US" sz="2200">
              <a:solidFill>
                <a:srgbClr val="008000"/>
              </a:solidFill>
              <a:latin typeface="微软雅黑" panose="020B0503020204020204" pitchFamily="34" charset="-122"/>
              <a:ea typeface="微软雅黑" panose="020B0503020204020204" pitchFamily="34" charset="-122"/>
            </a:endParaRPr>
          </a:p>
          <a:p>
            <a:pPr>
              <a:buFontTx/>
              <a:buNone/>
            </a:pPr>
            <a:r>
              <a:rPr lang="en-US" altLang="zh-CN" sz="2200">
                <a:solidFill>
                  <a:srgbClr val="008000"/>
                </a:solidFill>
                <a:latin typeface="微软雅黑" panose="020B0503020204020204" pitchFamily="34" charset="-122"/>
                <a:ea typeface="微软雅黑" panose="020B0503020204020204" pitchFamily="34" charset="-122"/>
              </a:rPr>
              <a:t>     </a:t>
            </a:r>
            <a:r>
              <a:rPr lang="en-US" altLang="en-US" sz="2200">
                <a:solidFill>
                  <a:srgbClr val="008000"/>
                </a:solidFill>
                <a:latin typeface="微软雅黑" panose="020B0503020204020204" pitchFamily="34" charset="-122"/>
                <a:ea typeface="微软雅黑" panose="020B0503020204020204" pitchFamily="34" charset="-122"/>
              </a:rPr>
              <a:t>FSTP</a:t>
            </a:r>
            <a:r>
              <a:rPr lang="en-US" altLang="zh-CN" sz="2200">
                <a:solidFill>
                  <a:srgbClr val="008000"/>
                </a:solidFill>
                <a:latin typeface="微软雅黑" panose="020B0503020204020204" pitchFamily="34" charset="-122"/>
                <a:ea typeface="微软雅黑" panose="020B0503020204020204" pitchFamily="34" charset="-122"/>
              </a:rPr>
              <a:t>x</a:t>
            </a:r>
            <a:r>
              <a:rPr lang="zh-CN" altLang="en-US" sz="2200">
                <a:solidFill>
                  <a:srgbClr val="008000"/>
                </a:solidFill>
                <a:latin typeface="微软雅黑" panose="020B0503020204020204" pitchFamily="34" charset="-122"/>
                <a:ea typeface="微软雅黑" panose="020B0503020204020204" pitchFamily="34" charset="-122"/>
              </a:rPr>
              <a:t>：弹出栈顶元素，并完成与</a:t>
            </a:r>
            <a:r>
              <a:rPr lang="en-US" altLang="zh-CN" sz="2200">
                <a:solidFill>
                  <a:srgbClr val="008000"/>
                </a:solidFill>
                <a:latin typeface="微软雅黑" panose="020B0503020204020204" pitchFamily="34" charset="-122"/>
                <a:ea typeface="微软雅黑" panose="020B0503020204020204" pitchFamily="34" charset="-122"/>
              </a:rPr>
              <a:t>FSTx</a:t>
            </a:r>
            <a:r>
              <a:rPr lang="zh-CN" altLang="en-US" sz="2200">
                <a:solidFill>
                  <a:srgbClr val="008000"/>
                </a:solidFill>
                <a:latin typeface="微软雅黑" panose="020B0503020204020204" pitchFamily="34" charset="-122"/>
                <a:ea typeface="微软雅黑" panose="020B0503020204020204" pitchFamily="34" charset="-122"/>
              </a:rPr>
              <a:t>相同的功能</a:t>
            </a:r>
            <a:endParaRPr lang="en-US" altLang="en-US" sz="2200">
              <a:solidFill>
                <a:srgbClr val="008000"/>
              </a:solidFill>
              <a:latin typeface="微软雅黑" panose="020B0503020204020204" pitchFamily="34" charset="-122"/>
              <a:ea typeface="微软雅黑" panose="020B0503020204020204" pitchFamily="34" charset="-122"/>
            </a:endParaRPr>
          </a:p>
          <a:p>
            <a:pPr>
              <a:buFontTx/>
              <a:buNone/>
            </a:pPr>
            <a:r>
              <a:rPr lang="en-US" altLang="zh-CN" sz="2200">
                <a:solidFill>
                  <a:srgbClr val="008000"/>
                </a:solidFill>
                <a:latin typeface="微软雅黑" panose="020B0503020204020204" pitchFamily="34" charset="-122"/>
                <a:ea typeface="微软雅黑" panose="020B0503020204020204" pitchFamily="34" charset="-122"/>
              </a:rPr>
              <a:t>     </a:t>
            </a:r>
            <a:r>
              <a:rPr lang="en-US" altLang="en-US" sz="2200">
                <a:solidFill>
                  <a:srgbClr val="008000"/>
                </a:solidFill>
                <a:latin typeface="微软雅黑" panose="020B0503020204020204" pitchFamily="34" charset="-122"/>
                <a:ea typeface="微软雅黑" panose="020B0503020204020204" pitchFamily="34" charset="-122"/>
              </a:rPr>
              <a:t>FIST</a:t>
            </a:r>
            <a:r>
              <a:rPr lang="en-US" altLang="zh-CN" sz="2200">
                <a:solidFill>
                  <a:srgbClr val="008000"/>
                </a:solidFill>
                <a:latin typeface="微软雅黑" panose="020B0503020204020204" pitchFamily="34" charset="-122"/>
                <a:ea typeface="微软雅黑" panose="020B0503020204020204" pitchFamily="34" charset="-122"/>
              </a:rPr>
              <a:t>x：</a:t>
            </a:r>
            <a:r>
              <a:rPr lang="zh-CN" altLang="en-US" sz="2200">
                <a:solidFill>
                  <a:srgbClr val="008000"/>
                </a:solidFill>
                <a:latin typeface="微软雅黑" panose="020B0503020204020204" pitchFamily="34" charset="-122"/>
                <a:ea typeface="微软雅黑" panose="020B0503020204020204" pitchFamily="34" charset="-122"/>
              </a:rPr>
              <a:t>将栈顶数据</a:t>
            </a:r>
            <a:r>
              <a:rPr lang="zh-CN" altLang="en-US" sz="2200">
                <a:solidFill>
                  <a:srgbClr val="FF3300"/>
                </a:solidFill>
                <a:latin typeface="微软雅黑" panose="020B0503020204020204" pitchFamily="34" charset="-122"/>
                <a:ea typeface="微软雅黑" panose="020B0503020204020204" pitchFamily="34" charset="-122"/>
              </a:rPr>
              <a:t>从浮点格式转换为</a:t>
            </a:r>
            <a:r>
              <a:rPr lang="en-US" altLang="zh-CN" sz="2200">
                <a:solidFill>
                  <a:srgbClr val="FF3300"/>
                </a:solidFill>
                <a:latin typeface="微软雅黑" panose="020B0503020204020204" pitchFamily="34" charset="-122"/>
                <a:ea typeface="微软雅黑" panose="020B0503020204020204" pitchFamily="34" charset="-122"/>
              </a:rPr>
              <a:t>int</a:t>
            </a:r>
            <a:r>
              <a:rPr lang="zh-CN" altLang="en-US" sz="2200">
                <a:solidFill>
                  <a:srgbClr val="FF3300"/>
                </a:solidFill>
                <a:latin typeface="微软雅黑" panose="020B0503020204020204" pitchFamily="34" charset="-122"/>
                <a:ea typeface="微软雅黑" panose="020B0503020204020204" pitchFamily="34" charset="-122"/>
              </a:rPr>
              <a:t>型</a:t>
            </a:r>
            <a:r>
              <a:rPr lang="zh-CN" altLang="en-US" sz="2200">
                <a:solidFill>
                  <a:srgbClr val="008000"/>
                </a:solidFill>
                <a:latin typeface="微软雅黑" panose="020B0503020204020204" pitchFamily="34" charset="-122"/>
                <a:ea typeface="微软雅黑" panose="020B0503020204020204" pitchFamily="34" charset="-122"/>
              </a:rPr>
              <a:t>后，存入存储单元</a:t>
            </a:r>
            <a:endParaRPr lang="en-US" altLang="en-US" sz="2200">
              <a:solidFill>
                <a:srgbClr val="008000"/>
              </a:solidFill>
              <a:latin typeface="微软雅黑" panose="020B0503020204020204" pitchFamily="34" charset="-122"/>
              <a:ea typeface="微软雅黑" panose="020B0503020204020204" pitchFamily="34" charset="-122"/>
            </a:endParaRPr>
          </a:p>
          <a:p>
            <a:pPr>
              <a:buFontTx/>
              <a:buNone/>
            </a:pPr>
            <a:r>
              <a:rPr lang="en-US" altLang="zh-CN" sz="2200">
                <a:solidFill>
                  <a:srgbClr val="008000"/>
                </a:solidFill>
                <a:latin typeface="微软雅黑" panose="020B0503020204020204" pitchFamily="34" charset="-122"/>
                <a:ea typeface="微软雅黑" panose="020B0503020204020204" pitchFamily="34" charset="-122"/>
              </a:rPr>
              <a:t>     </a:t>
            </a:r>
            <a:r>
              <a:rPr lang="en-US" altLang="en-US" sz="2200">
                <a:solidFill>
                  <a:srgbClr val="008000"/>
                </a:solidFill>
                <a:latin typeface="微软雅黑" panose="020B0503020204020204" pitchFamily="34" charset="-122"/>
                <a:ea typeface="微软雅黑" panose="020B0503020204020204" pitchFamily="34" charset="-122"/>
              </a:rPr>
              <a:t>FISTP</a:t>
            </a:r>
            <a:r>
              <a:rPr lang="en-US" altLang="zh-CN" sz="2200">
                <a:solidFill>
                  <a:srgbClr val="008000"/>
                </a:solidFill>
                <a:latin typeface="微软雅黑" panose="020B0503020204020204" pitchFamily="34" charset="-122"/>
                <a:ea typeface="微软雅黑" panose="020B0503020204020204" pitchFamily="34" charset="-122"/>
              </a:rPr>
              <a:t>：</a:t>
            </a:r>
            <a:r>
              <a:rPr lang="zh-CN" altLang="en-US" sz="2200">
                <a:solidFill>
                  <a:srgbClr val="008000"/>
                </a:solidFill>
                <a:latin typeface="微软雅黑" panose="020B0503020204020204" pitchFamily="34" charset="-122"/>
                <a:ea typeface="微软雅黑" panose="020B0503020204020204" pitchFamily="34" charset="-122"/>
              </a:rPr>
              <a:t>弹出栈顶元素，并完成与</a:t>
            </a:r>
            <a:r>
              <a:rPr lang="en-US" altLang="zh-CN" sz="2200">
                <a:solidFill>
                  <a:srgbClr val="008000"/>
                </a:solidFill>
                <a:latin typeface="微软雅黑" panose="020B0503020204020204" pitchFamily="34" charset="-122"/>
                <a:ea typeface="微软雅黑" panose="020B0503020204020204" pitchFamily="34" charset="-122"/>
              </a:rPr>
              <a:t>FISTx</a:t>
            </a:r>
            <a:r>
              <a:rPr lang="zh-CN" altLang="en-US" sz="2200">
                <a:solidFill>
                  <a:srgbClr val="008000"/>
                </a:solidFill>
                <a:latin typeface="微软雅黑" panose="020B0503020204020204" pitchFamily="34" charset="-122"/>
                <a:ea typeface="微软雅黑" panose="020B0503020204020204" pitchFamily="34" charset="-122"/>
              </a:rPr>
              <a:t>相同的功能</a:t>
            </a:r>
            <a:endParaRPr lang="en-US" altLang="en-US" sz="2200">
              <a:solidFill>
                <a:srgbClr val="008000"/>
              </a:solidFill>
              <a:latin typeface="微软雅黑" panose="020B0503020204020204" pitchFamily="34" charset="-122"/>
              <a:ea typeface="微软雅黑" panose="020B0503020204020204" pitchFamily="34" charset="-122"/>
            </a:endParaRPr>
          </a:p>
        </p:txBody>
      </p:sp>
      <p:sp>
        <p:nvSpPr>
          <p:cNvPr id="829444" name="Text Box 4">
            <a:extLst>
              <a:ext uri="{FF2B5EF4-FFF2-40B4-BE49-F238E27FC236}">
                <a16:creationId xmlns:a16="http://schemas.microsoft.com/office/drawing/2014/main" id="{AFF05E87-B444-4F61-93FD-78C1D9B703E1}"/>
              </a:ext>
            </a:extLst>
          </p:cNvPr>
          <p:cNvSpPr txBox="1">
            <a:spLocks noChangeArrowheads="1"/>
          </p:cNvSpPr>
          <p:nvPr/>
        </p:nvSpPr>
        <p:spPr bwMode="auto">
          <a:xfrm>
            <a:off x="2051050" y="6219825"/>
            <a:ext cx="468153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latin typeface="微软雅黑" panose="020B0503020204020204" pitchFamily="34" charset="-122"/>
                <a:ea typeface="微软雅黑" panose="020B0503020204020204" pitchFamily="34" charset="-122"/>
              </a:rPr>
              <a:t>不作要求，大概了解一下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29443">
                                            <p:txEl>
                                              <p:pRg st="1" end="1"/>
                                            </p:txEl>
                                          </p:spTgt>
                                        </p:tgtEl>
                                        <p:attrNameLst>
                                          <p:attrName>style.visibility</p:attrName>
                                        </p:attrNameLst>
                                      </p:cBhvr>
                                      <p:to>
                                        <p:strVal val="visible"/>
                                      </p:to>
                                    </p:set>
                                    <p:animEffect transition="in" filter="blinds(horizontal)">
                                      <p:cBhvr>
                                        <p:cTn id="7" dur="500"/>
                                        <p:tgtEl>
                                          <p:spTgt spid="8294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29443">
                                            <p:txEl>
                                              <p:pRg st="2" end="2"/>
                                            </p:txEl>
                                          </p:spTgt>
                                        </p:tgtEl>
                                        <p:attrNameLst>
                                          <p:attrName>style.visibility</p:attrName>
                                        </p:attrNameLst>
                                      </p:cBhvr>
                                      <p:to>
                                        <p:strVal val="visible"/>
                                      </p:to>
                                    </p:set>
                                    <p:animEffect transition="in" filter="blinds(horizontal)">
                                      <p:cBhvr>
                                        <p:cTn id="12" dur="500"/>
                                        <p:tgtEl>
                                          <p:spTgt spid="82944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829443">
                                            <p:txEl>
                                              <p:pRg st="3" end="3"/>
                                            </p:txEl>
                                          </p:spTgt>
                                        </p:tgtEl>
                                        <p:attrNameLst>
                                          <p:attrName>style.visibility</p:attrName>
                                        </p:attrNameLst>
                                      </p:cBhvr>
                                      <p:to>
                                        <p:strVal val="visible"/>
                                      </p:to>
                                    </p:set>
                                    <p:animEffect transition="in" filter="blinds(horizontal)">
                                      <p:cBhvr>
                                        <p:cTn id="15" dur="500"/>
                                        <p:tgtEl>
                                          <p:spTgt spid="82944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829443">
                                            <p:txEl>
                                              <p:pRg st="4" end="4"/>
                                            </p:txEl>
                                          </p:spTgt>
                                        </p:tgtEl>
                                        <p:attrNameLst>
                                          <p:attrName>style.visibility</p:attrName>
                                        </p:attrNameLst>
                                      </p:cBhvr>
                                      <p:to>
                                        <p:strVal val="visible"/>
                                      </p:to>
                                    </p:set>
                                    <p:animEffect transition="in" filter="blinds(horizontal)">
                                      <p:cBhvr>
                                        <p:cTn id="18" dur="500"/>
                                        <p:tgtEl>
                                          <p:spTgt spid="829443">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829443">
                                            <p:txEl>
                                              <p:pRg st="5" end="5"/>
                                            </p:txEl>
                                          </p:spTgt>
                                        </p:tgtEl>
                                        <p:attrNameLst>
                                          <p:attrName>style.visibility</p:attrName>
                                        </p:attrNameLst>
                                      </p:cBhvr>
                                      <p:to>
                                        <p:strVal val="visible"/>
                                      </p:to>
                                    </p:set>
                                    <p:animEffect transition="in" filter="blinds(horizontal)">
                                      <p:cBhvr>
                                        <p:cTn id="23" dur="500"/>
                                        <p:tgtEl>
                                          <p:spTgt spid="829443">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829443">
                                            <p:txEl>
                                              <p:pRg st="6" end="6"/>
                                            </p:txEl>
                                          </p:spTgt>
                                        </p:tgtEl>
                                        <p:attrNameLst>
                                          <p:attrName>style.visibility</p:attrName>
                                        </p:attrNameLst>
                                      </p:cBhvr>
                                      <p:to>
                                        <p:strVal val="visible"/>
                                      </p:to>
                                    </p:set>
                                    <p:animEffect transition="in" filter="blinds(horizontal)">
                                      <p:cBhvr>
                                        <p:cTn id="26" dur="500"/>
                                        <p:tgtEl>
                                          <p:spTgt spid="829443">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829443">
                                            <p:txEl>
                                              <p:pRg st="7" end="7"/>
                                            </p:txEl>
                                          </p:spTgt>
                                        </p:tgtEl>
                                        <p:attrNameLst>
                                          <p:attrName>style.visibility</p:attrName>
                                        </p:attrNameLst>
                                      </p:cBhvr>
                                      <p:to>
                                        <p:strVal val="visible"/>
                                      </p:to>
                                    </p:set>
                                    <p:animEffect transition="in" filter="blinds(horizontal)">
                                      <p:cBhvr>
                                        <p:cTn id="29" dur="500"/>
                                        <p:tgtEl>
                                          <p:spTgt spid="829443">
                                            <p:txEl>
                                              <p:pRg st="7" end="7"/>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829443">
                                            <p:txEl>
                                              <p:pRg st="8" end="8"/>
                                            </p:txEl>
                                          </p:spTgt>
                                        </p:tgtEl>
                                        <p:attrNameLst>
                                          <p:attrName>style.visibility</p:attrName>
                                        </p:attrNameLst>
                                      </p:cBhvr>
                                      <p:to>
                                        <p:strVal val="visible"/>
                                      </p:to>
                                    </p:set>
                                    <p:animEffect transition="in" filter="blinds(horizontal)">
                                      <p:cBhvr>
                                        <p:cTn id="32" dur="500"/>
                                        <p:tgtEl>
                                          <p:spTgt spid="829443">
                                            <p:txEl>
                                              <p:pRg st="8" end="8"/>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829443">
                                            <p:txEl>
                                              <p:pRg st="9" end="9"/>
                                            </p:txEl>
                                          </p:spTgt>
                                        </p:tgtEl>
                                        <p:attrNameLst>
                                          <p:attrName>style.visibility</p:attrName>
                                        </p:attrNameLst>
                                      </p:cBhvr>
                                      <p:to>
                                        <p:strVal val="visible"/>
                                      </p:to>
                                    </p:set>
                                    <p:animEffect transition="in" filter="blinds(horizontal)">
                                      <p:cBhvr>
                                        <p:cTn id="35" dur="500"/>
                                        <p:tgtEl>
                                          <p:spTgt spid="8294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a:extLst>
              <a:ext uri="{FF2B5EF4-FFF2-40B4-BE49-F238E27FC236}">
                <a16:creationId xmlns:a16="http://schemas.microsoft.com/office/drawing/2014/main" id="{D473CCFE-2F18-4345-B570-974BA5F71109}"/>
              </a:ext>
            </a:extLst>
          </p:cNvPr>
          <p:cNvSpPr>
            <a:spLocks noGrp="1" noChangeArrowheads="1"/>
          </p:cNvSpPr>
          <p:nvPr>
            <p:ph type="title"/>
          </p:nvPr>
        </p:nvSpPr>
        <p:spPr>
          <a:xfrm>
            <a:off x="457200" y="142875"/>
            <a:ext cx="8229600" cy="561975"/>
          </a:xfrm>
        </p:spPr>
        <p:txBody>
          <a:bodyPr/>
          <a:lstStyle/>
          <a:p>
            <a:r>
              <a:rPr lang="en-US" altLang="zh-CN" sz="3600"/>
              <a:t>X87 FPU</a:t>
            </a:r>
            <a:r>
              <a:rPr lang="zh-CN" altLang="en-US" sz="3600"/>
              <a:t>指令</a:t>
            </a:r>
          </a:p>
        </p:txBody>
      </p:sp>
      <p:sp>
        <p:nvSpPr>
          <p:cNvPr id="830467" name="Rectangle 3">
            <a:extLst>
              <a:ext uri="{FF2B5EF4-FFF2-40B4-BE49-F238E27FC236}">
                <a16:creationId xmlns:a16="http://schemas.microsoft.com/office/drawing/2014/main" id="{72A7EBAE-7F8B-45CF-A7F6-A0D627B851A0}"/>
              </a:ext>
            </a:extLst>
          </p:cNvPr>
          <p:cNvSpPr>
            <a:spLocks noGrp="1" noChangeArrowheads="1"/>
          </p:cNvSpPr>
          <p:nvPr>
            <p:ph type="body" idx="1"/>
          </p:nvPr>
        </p:nvSpPr>
        <p:spPr/>
        <p:txBody>
          <a:bodyPr/>
          <a:lstStyle/>
          <a:p>
            <a:r>
              <a:rPr lang="en-US" altLang="en-US">
                <a:ea typeface="微软雅黑" panose="020B0503020204020204" pitchFamily="34" charset="-122"/>
              </a:rPr>
              <a:t>数据传送类</a:t>
            </a:r>
          </a:p>
          <a:p>
            <a:pPr>
              <a:buFontTx/>
              <a:buNone/>
            </a:pPr>
            <a:r>
              <a:rPr lang="en-US" altLang="zh-CN" sz="2200">
                <a:solidFill>
                  <a:srgbClr val="008000"/>
                </a:solidFill>
                <a:latin typeface="微软雅黑" panose="020B0503020204020204" pitchFamily="34" charset="-122"/>
                <a:ea typeface="微软雅黑" panose="020B0503020204020204" pitchFamily="34" charset="-122"/>
              </a:rPr>
              <a:t>(3) </a:t>
            </a:r>
            <a:r>
              <a:rPr lang="en-US" altLang="en-US" sz="2200">
                <a:solidFill>
                  <a:srgbClr val="008000"/>
                </a:solidFill>
                <a:latin typeface="微软雅黑" panose="020B0503020204020204" pitchFamily="34" charset="-122"/>
                <a:ea typeface="微软雅黑" panose="020B0503020204020204" pitchFamily="34" charset="-122"/>
              </a:rPr>
              <a:t>交换</a:t>
            </a:r>
          </a:p>
          <a:p>
            <a:pPr>
              <a:buFontTx/>
              <a:buNone/>
            </a:pPr>
            <a:r>
              <a:rPr lang="en-US" altLang="zh-CN" sz="2200">
                <a:solidFill>
                  <a:srgbClr val="008000"/>
                </a:solidFill>
                <a:latin typeface="微软雅黑" panose="020B0503020204020204" pitchFamily="34" charset="-122"/>
                <a:ea typeface="微软雅黑" panose="020B0503020204020204" pitchFamily="34" charset="-122"/>
              </a:rPr>
              <a:t>     </a:t>
            </a:r>
            <a:r>
              <a:rPr lang="en-US" altLang="en-US" sz="2200">
                <a:solidFill>
                  <a:srgbClr val="008000"/>
                </a:solidFill>
                <a:latin typeface="微软雅黑" panose="020B0503020204020204" pitchFamily="34" charset="-122"/>
                <a:ea typeface="微软雅黑" panose="020B0503020204020204" pitchFamily="34" charset="-122"/>
              </a:rPr>
              <a:t>FXCH</a:t>
            </a:r>
            <a:r>
              <a:rPr lang="en-US" altLang="zh-CN" sz="2200">
                <a:solidFill>
                  <a:srgbClr val="008000"/>
                </a:solidFill>
                <a:latin typeface="微软雅黑" panose="020B0503020204020204" pitchFamily="34" charset="-122"/>
                <a:ea typeface="微软雅黑" panose="020B0503020204020204" pitchFamily="34" charset="-122"/>
              </a:rPr>
              <a:t>：</a:t>
            </a:r>
            <a:r>
              <a:rPr lang="zh-CN" altLang="en-US" sz="2200">
                <a:solidFill>
                  <a:srgbClr val="008000"/>
                </a:solidFill>
                <a:latin typeface="微软雅黑" panose="020B0503020204020204" pitchFamily="34" charset="-122"/>
                <a:ea typeface="微软雅黑" panose="020B0503020204020204" pitchFamily="34" charset="-122"/>
              </a:rPr>
              <a:t>交换栈顶和次栈顶两元素</a:t>
            </a:r>
            <a:endParaRPr lang="en-US" altLang="en-US" sz="2200">
              <a:solidFill>
                <a:srgbClr val="008000"/>
              </a:solidFill>
              <a:latin typeface="微软雅黑" panose="020B0503020204020204" pitchFamily="34" charset="-122"/>
              <a:ea typeface="微软雅黑" panose="020B0503020204020204" pitchFamily="34" charset="-122"/>
            </a:endParaRPr>
          </a:p>
          <a:p>
            <a:pPr>
              <a:buFontTx/>
              <a:buNone/>
            </a:pPr>
            <a:r>
              <a:rPr lang="en-US" altLang="zh-CN" sz="2200">
                <a:solidFill>
                  <a:srgbClr val="008000"/>
                </a:solidFill>
                <a:latin typeface="微软雅黑" panose="020B0503020204020204" pitchFamily="34" charset="-122"/>
                <a:ea typeface="微软雅黑" panose="020B0503020204020204" pitchFamily="34" charset="-122"/>
              </a:rPr>
              <a:t>(4) </a:t>
            </a:r>
            <a:r>
              <a:rPr lang="en-US" altLang="en-US" sz="2200">
                <a:solidFill>
                  <a:srgbClr val="008000"/>
                </a:solidFill>
                <a:latin typeface="微软雅黑" panose="020B0503020204020204" pitchFamily="34" charset="-122"/>
                <a:ea typeface="微软雅黑" panose="020B0503020204020204" pitchFamily="34" charset="-122"/>
              </a:rPr>
              <a:t>常数装载</a:t>
            </a:r>
            <a:r>
              <a:rPr lang="en-US" altLang="zh-CN" sz="2200">
                <a:solidFill>
                  <a:srgbClr val="008000"/>
                </a:solidFill>
                <a:latin typeface="微软雅黑" panose="020B0503020204020204" pitchFamily="34" charset="-122"/>
                <a:ea typeface="微软雅黑" panose="020B0503020204020204" pitchFamily="34" charset="-122"/>
              </a:rPr>
              <a:t>到</a:t>
            </a:r>
            <a:r>
              <a:rPr lang="zh-CN" altLang="en-US" sz="2200">
                <a:solidFill>
                  <a:srgbClr val="008000"/>
                </a:solidFill>
                <a:latin typeface="微软雅黑" panose="020B0503020204020204" pitchFamily="34" charset="-122"/>
                <a:ea typeface="微软雅黑" panose="020B0503020204020204" pitchFamily="34" charset="-122"/>
              </a:rPr>
              <a:t>栈顶</a:t>
            </a:r>
          </a:p>
          <a:p>
            <a:pPr>
              <a:buFontTx/>
              <a:buNone/>
            </a:pPr>
            <a:r>
              <a:rPr lang="en-US" altLang="zh-CN" sz="2200">
                <a:solidFill>
                  <a:srgbClr val="008000"/>
                </a:solidFill>
                <a:latin typeface="微软雅黑" panose="020B0503020204020204" pitchFamily="34" charset="-122"/>
                <a:ea typeface="微软雅黑" panose="020B0503020204020204" pitchFamily="34" charset="-122"/>
              </a:rPr>
              <a:t>     </a:t>
            </a:r>
            <a:r>
              <a:rPr lang="en-US" altLang="en-US" sz="2200">
                <a:solidFill>
                  <a:srgbClr val="008000"/>
                </a:solidFill>
                <a:latin typeface="微软雅黑" panose="020B0503020204020204" pitchFamily="34" charset="-122"/>
                <a:ea typeface="微软雅黑" panose="020B0503020204020204" pitchFamily="34" charset="-122"/>
              </a:rPr>
              <a:t>FLD1 </a:t>
            </a:r>
            <a:r>
              <a:rPr lang="en-US" altLang="zh-CN" sz="2200">
                <a:solidFill>
                  <a:srgbClr val="008000"/>
                </a:solidFill>
                <a:latin typeface="微软雅黑" panose="020B0503020204020204" pitchFamily="34" charset="-122"/>
                <a:ea typeface="微软雅黑" panose="020B0503020204020204" pitchFamily="34" charset="-122"/>
              </a:rPr>
              <a:t>：</a:t>
            </a:r>
            <a:r>
              <a:rPr lang="en-US" altLang="en-US" sz="2200">
                <a:solidFill>
                  <a:srgbClr val="008000"/>
                </a:solidFill>
                <a:latin typeface="微软雅黑" panose="020B0503020204020204" pitchFamily="34" charset="-122"/>
                <a:ea typeface="微软雅黑" panose="020B0503020204020204" pitchFamily="34" charset="-122"/>
              </a:rPr>
              <a:t>装入常数1.0 </a:t>
            </a:r>
          </a:p>
          <a:p>
            <a:pPr>
              <a:buFontTx/>
              <a:buNone/>
            </a:pPr>
            <a:r>
              <a:rPr lang="en-US" altLang="zh-CN" sz="2200">
                <a:solidFill>
                  <a:srgbClr val="008000"/>
                </a:solidFill>
                <a:latin typeface="微软雅黑" panose="020B0503020204020204" pitchFamily="34" charset="-122"/>
                <a:ea typeface="微软雅黑" panose="020B0503020204020204" pitchFamily="34" charset="-122"/>
              </a:rPr>
              <a:t>     </a:t>
            </a:r>
            <a:r>
              <a:rPr lang="en-US" altLang="en-US" sz="2200">
                <a:solidFill>
                  <a:srgbClr val="008000"/>
                </a:solidFill>
                <a:latin typeface="微软雅黑" panose="020B0503020204020204" pitchFamily="34" charset="-122"/>
                <a:ea typeface="微软雅黑" panose="020B0503020204020204" pitchFamily="34" charset="-122"/>
              </a:rPr>
              <a:t>FLDZ </a:t>
            </a:r>
            <a:r>
              <a:rPr lang="en-US" altLang="zh-CN" sz="2200">
                <a:solidFill>
                  <a:srgbClr val="008000"/>
                </a:solidFill>
                <a:latin typeface="微软雅黑" panose="020B0503020204020204" pitchFamily="34" charset="-122"/>
                <a:ea typeface="微软雅黑" panose="020B0503020204020204" pitchFamily="34" charset="-122"/>
              </a:rPr>
              <a:t>：</a:t>
            </a:r>
            <a:r>
              <a:rPr lang="en-US" altLang="en-US" sz="2200">
                <a:solidFill>
                  <a:srgbClr val="008000"/>
                </a:solidFill>
                <a:latin typeface="微软雅黑" panose="020B0503020204020204" pitchFamily="34" charset="-122"/>
                <a:ea typeface="微软雅黑" panose="020B0503020204020204" pitchFamily="34" charset="-122"/>
              </a:rPr>
              <a:t>装入常数0.0 </a:t>
            </a:r>
          </a:p>
          <a:p>
            <a:pPr>
              <a:buFontTx/>
              <a:buNone/>
            </a:pPr>
            <a:r>
              <a:rPr lang="en-US" altLang="zh-CN" sz="2200">
                <a:solidFill>
                  <a:srgbClr val="008000"/>
                </a:solidFill>
                <a:latin typeface="微软雅黑" panose="020B0503020204020204" pitchFamily="34" charset="-122"/>
                <a:ea typeface="微软雅黑" panose="020B0503020204020204" pitchFamily="34" charset="-122"/>
              </a:rPr>
              <a:t>     </a:t>
            </a:r>
            <a:r>
              <a:rPr lang="en-US" altLang="en-US" sz="2200">
                <a:solidFill>
                  <a:srgbClr val="008000"/>
                </a:solidFill>
                <a:latin typeface="微软雅黑" panose="020B0503020204020204" pitchFamily="34" charset="-122"/>
                <a:ea typeface="微软雅黑" panose="020B0503020204020204" pitchFamily="34" charset="-122"/>
              </a:rPr>
              <a:t>FLDPI </a:t>
            </a:r>
            <a:r>
              <a:rPr lang="en-US" altLang="zh-CN" sz="2200">
                <a:solidFill>
                  <a:srgbClr val="008000"/>
                </a:solidFill>
                <a:latin typeface="微软雅黑" panose="020B0503020204020204" pitchFamily="34" charset="-122"/>
                <a:ea typeface="微软雅黑" panose="020B0503020204020204" pitchFamily="34" charset="-122"/>
              </a:rPr>
              <a:t>：</a:t>
            </a:r>
            <a:r>
              <a:rPr lang="en-US" altLang="en-US" sz="2200">
                <a:solidFill>
                  <a:srgbClr val="008000"/>
                </a:solidFill>
                <a:latin typeface="微软雅黑" panose="020B0503020204020204" pitchFamily="34" charset="-122"/>
                <a:ea typeface="微软雅黑" panose="020B0503020204020204" pitchFamily="34" charset="-122"/>
              </a:rPr>
              <a:t>装入常数pi (=3.1415926...） </a:t>
            </a:r>
          </a:p>
          <a:p>
            <a:pPr>
              <a:buFontTx/>
              <a:buNone/>
            </a:pPr>
            <a:r>
              <a:rPr lang="en-US" altLang="zh-CN" sz="2200">
                <a:solidFill>
                  <a:srgbClr val="008000"/>
                </a:solidFill>
                <a:latin typeface="微软雅黑" panose="020B0503020204020204" pitchFamily="34" charset="-122"/>
                <a:ea typeface="微软雅黑" panose="020B0503020204020204" pitchFamily="34" charset="-122"/>
              </a:rPr>
              <a:t>     </a:t>
            </a:r>
            <a:r>
              <a:rPr lang="en-US" altLang="en-US" sz="2200">
                <a:solidFill>
                  <a:srgbClr val="008000"/>
                </a:solidFill>
                <a:latin typeface="微软雅黑" panose="020B0503020204020204" pitchFamily="34" charset="-122"/>
                <a:ea typeface="微软雅黑" panose="020B0503020204020204" pitchFamily="34" charset="-122"/>
              </a:rPr>
              <a:t>FLDL2E </a:t>
            </a:r>
            <a:r>
              <a:rPr lang="en-US" altLang="zh-CN" sz="2200">
                <a:solidFill>
                  <a:srgbClr val="008000"/>
                </a:solidFill>
                <a:latin typeface="微软雅黑" panose="020B0503020204020204" pitchFamily="34" charset="-122"/>
                <a:ea typeface="微软雅黑" panose="020B0503020204020204" pitchFamily="34" charset="-122"/>
              </a:rPr>
              <a:t>：</a:t>
            </a:r>
            <a:r>
              <a:rPr lang="en-US" altLang="en-US" sz="2200">
                <a:solidFill>
                  <a:srgbClr val="008000"/>
                </a:solidFill>
                <a:latin typeface="微软雅黑" panose="020B0503020204020204" pitchFamily="34" charset="-122"/>
                <a:ea typeface="微软雅黑" panose="020B0503020204020204" pitchFamily="34" charset="-122"/>
              </a:rPr>
              <a:t>装入常数log(2)e </a:t>
            </a:r>
          </a:p>
          <a:p>
            <a:pPr>
              <a:buFontTx/>
              <a:buNone/>
            </a:pPr>
            <a:r>
              <a:rPr lang="en-US" altLang="zh-CN" sz="2200">
                <a:solidFill>
                  <a:srgbClr val="008000"/>
                </a:solidFill>
                <a:latin typeface="微软雅黑" panose="020B0503020204020204" pitchFamily="34" charset="-122"/>
                <a:ea typeface="微软雅黑" panose="020B0503020204020204" pitchFamily="34" charset="-122"/>
              </a:rPr>
              <a:t>     </a:t>
            </a:r>
            <a:r>
              <a:rPr lang="en-US" altLang="en-US" sz="2200">
                <a:solidFill>
                  <a:srgbClr val="008000"/>
                </a:solidFill>
                <a:latin typeface="微软雅黑" panose="020B0503020204020204" pitchFamily="34" charset="-122"/>
                <a:ea typeface="微软雅黑" panose="020B0503020204020204" pitchFamily="34" charset="-122"/>
              </a:rPr>
              <a:t>FLDL2T </a:t>
            </a:r>
            <a:r>
              <a:rPr lang="en-US" altLang="zh-CN" sz="2200">
                <a:solidFill>
                  <a:srgbClr val="008000"/>
                </a:solidFill>
                <a:latin typeface="微软雅黑" panose="020B0503020204020204" pitchFamily="34" charset="-122"/>
                <a:ea typeface="微软雅黑" panose="020B0503020204020204" pitchFamily="34" charset="-122"/>
              </a:rPr>
              <a:t>：</a:t>
            </a:r>
            <a:r>
              <a:rPr lang="en-US" altLang="en-US" sz="2200">
                <a:solidFill>
                  <a:srgbClr val="008000"/>
                </a:solidFill>
                <a:latin typeface="微软雅黑" panose="020B0503020204020204" pitchFamily="34" charset="-122"/>
                <a:ea typeface="微软雅黑" panose="020B0503020204020204" pitchFamily="34" charset="-122"/>
              </a:rPr>
              <a:t>装入常数log(2)10 </a:t>
            </a:r>
          </a:p>
          <a:p>
            <a:pPr>
              <a:buFontTx/>
              <a:buNone/>
            </a:pPr>
            <a:r>
              <a:rPr lang="en-US" altLang="zh-CN" sz="2200">
                <a:solidFill>
                  <a:srgbClr val="008000"/>
                </a:solidFill>
                <a:latin typeface="微软雅黑" panose="020B0503020204020204" pitchFamily="34" charset="-122"/>
                <a:ea typeface="微软雅黑" panose="020B0503020204020204" pitchFamily="34" charset="-122"/>
              </a:rPr>
              <a:t>     </a:t>
            </a:r>
            <a:r>
              <a:rPr lang="en-US" altLang="en-US" sz="2200">
                <a:solidFill>
                  <a:srgbClr val="008000"/>
                </a:solidFill>
                <a:latin typeface="微软雅黑" panose="020B0503020204020204" pitchFamily="34" charset="-122"/>
                <a:ea typeface="微软雅黑" panose="020B0503020204020204" pitchFamily="34" charset="-122"/>
              </a:rPr>
              <a:t>FLDLG2 </a:t>
            </a:r>
            <a:r>
              <a:rPr lang="en-US" altLang="zh-CN" sz="2200">
                <a:solidFill>
                  <a:srgbClr val="008000"/>
                </a:solidFill>
                <a:latin typeface="微软雅黑" panose="020B0503020204020204" pitchFamily="34" charset="-122"/>
                <a:ea typeface="微软雅黑" panose="020B0503020204020204" pitchFamily="34" charset="-122"/>
              </a:rPr>
              <a:t>：</a:t>
            </a:r>
            <a:r>
              <a:rPr lang="en-US" altLang="en-US" sz="2200">
                <a:solidFill>
                  <a:srgbClr val="008000"/>
                </a:solidFill>
                <a:latin typeface="微软雅黑" panose="020B0503020204020204" pitchFamily="34" charset="-122"/>
                <a:ea typeface="微软雅黑" panose="020B0503020204020204" pitchFamily="34" charset="-122"/>
              </a:rPr>
              <a:t>装入常数log(10)2 </a:t>
            </a:r>
            <a:endParaRPr lang="en-US" altLang="zh-CN" sz="2200">
              <a:solidFill>
                <a:srgbClr val="008000"/>
              </a:solidFill>
              <a:latin typeface="微软雅黑" panose="020B0503020204020204" pitchFamily="34" charset="-122"/>
              <a:ea typeface="微软雅黑" panose="020B0503020204020204" pitchFamily="34" charset="-122"/>
            </a:endParaRPr>
          </a:p>
          <a:p>
            <a:pPr>
              <a:buFontTx/>
              <a:buNone/>
            </a:pPr>
            <a:r>
              <a:rPr lang="en-US" altLang="zh-CN" sz="2200">
                <a:solidFill>
                  <a:srgbClr val="008000"/>
                </a:solidFill>
                <a:latin typeface="微软雅黑" panose="020B0503020204020204" pitchFamily="34" charset="-122"/>
                <a:ea typeface="微软雅黑" panose="020B0503020204020204" pitchFamily="34" charset="-122"/>
              </a:rPr>
              <a:t>     </a:t>
            </a:r>
            <a:r>
              <a:rPr lang="en-US" altLang="en-US" sz="2200">
                <a:solidFill>
                  <a:srgbClr val="008000"/>
                </a:solidFill>
                <a:latin typeface="微软雅黑" panose="020B0503020204020204" pitchFamily="34" charset="-122"/>
                <a:ea typeface="微软雅黑" panose="020B0503020204020204" pitchFamily="34" charset="-122"/>
              </a:rPr>
              <a:t>FLDLN2 </a:t>
            </a:r>
            <a:r>
              <a:rPr lang="en-US" altLang="zh-CN" sz="2200">
                <a:solidFill>
                  <a:srgbClr val="008000"/>
                </a:solidFill>
                <a:latin typeface="微软雅黑" panose="020B0503020204020204" pitchFamily="34" charset="-122"/>
                <a:ea typeface="微软雅黑" panose="020B0503020204020204" pitchFamily="34" charset="-122"/>
              </a:rPr>
              <a:t>：</a:t>
            </a:r>
            <a:r>
              <a:rPr lang="en-US" altLang="en-US" sz="2200">
                <a:solidFill>
                  <a:srgbClr val="008000"/>
                </a:solidFill>
                <a:latin typeface="微软雅黑" panose="020B0503020204020204" pitchFamily="34" charset="-122"/>
                <a:ea typeface="微软雅黑" panose="020B0503020204020204" pitchFamily="34" charset="-122"/>
              </a:rPr>
              <a:t>装入常数Log(e)2 </a:t>
            </a:r>
            <a:endParaRPr lang="zh-CN" altLang="en-US" sz="2200">
              <a:solidFill>
                <a:srgbClr val="008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30467">
                                            <p:txEl>
                                              <p:pRg st="1" end="1"/>
                                            </p:txEl>
                                          </p:spTgt>
                                        </p:tgtEl>
                                        <p:attrNameLst>
                                          <p:attrName>style.visibility</p:attrName>
                                        </p:attrNameLst>
                                      </p:cBhvr>
                                      <p:to>
                                        <p:strVal val="visible"/>
                                      </p:to>
                                    </p:set>
                                    <p:animEffect transition="in" filter="blinds(horizontal)">
                                      <p:cBhvr>
                                        <p:cTn id="7" dur="500"/>
                                        <p:tgtEl>
                                          <p:spTgt spid="83046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30467">
                                            <p:txEl>
                                              <p:pRg st="2" end="2"/>
                                            </p:txEl>
                                          </p:spTgt>
                                        </p:tgtEl>
                                        <p:attrNameLst>
                                          <p:attrName>style.visibility</p:attrName>
                                        </p:attrNameLst>
                                      </p:cBhvr>
                                      <p:to>
                                        <p:strVal val="visible"/>
                                      </p:to>
                                    </p:set>
                                    <p:animEffect transition="in" filter="blinds(horizontal)">
                                      <p:cBhvr>
                                        <p:cTn id="10" dur="500"/>
                                        <p:tgtEl>
                                          <p:spTgt spid="830467">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830467">
                                            <p:txEl>
                                              <p:pRg st="3" end="3"/>
                                            </p:txEl>
                                          </p:spTgt>
                                        </p:tgtEl>
                                        <p:attrNameLst>
                                          <p:attrName>style.visibility</p:attrName>
                                        </p:attrNameLst>
                                      </p:cBhvr>
                                      <p:to>
                                        <p:strVal val="visible"/>
                                      </p:to>
                                    </p:set>
                                    <p:animEffect transition="in" filter="blinds(horizontal)">
                                      <p:cBhvr>
                                        <p:cTn id="15" dur="500"/>
                                        <p:tgtEl>
                                          <p:spTgt spid="830467">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830467">
                                            <p:txEl>
                                              <p:pRg st="4" end="4"/>
                                            </p:txEl>
                                          </p:spTgt>
                                        </p:tgtEl>
                                        <p:attrNameLst>
                                          <p:attrName>style.visibility</p:attrName>
                                        </p:attrNameLst>
                                      </p:cBhvr>
                                      <p:to>
                                        <p:strVal val="visible"/>
                                      </p:to>
                                    </p:set>
                                    <p:animEffect transition="in" filter="blinds(horizontal)">
                                      <p:cBhvr>
                                        <p:cTn id="18" dur="500"/>
                                        <p:tgtEl>
                                          <p:spTgt spid="830467">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830467">
                                            <p:txEl>
                                              <p:pRg st="5" end="5"/>
                                            </p:txEl>
                                          </p:spTgt>
                                        </p:tgtEl>
                                        <p:attrNameLst>
                                          <p:attrName>style.visibility</p:attrName>
                                        </p:attrNameLst>
                                      </p:cBhvr>
                                      <p:to>
                                        <p:strVal val="visible"/>
                                      </p:to>
                                    </p:set>
                                    <p:animEffect transition="in" filter="blinds(horizontal)">
                                      <p:cBhvr>
                                        <p:cTn id="21" dur="500"/>
                                        <p:tgtEl>
                                          <p:spTgt spid="830467">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830467">
                                            <p:txEl>
                                              <p:pRg st="6" end="6"/>
                                            </p:txEl>
                                          </p:spTgt>
                                        </p:tgtEl>
                                        <p:attrNameLst>
                                          <p:attrName>style.visibility</p:attrName>
                                        </p:attrNameLst>
                                      </p:cBhvr>
                                      <p:to>
                                        <p:strVal val="visible"/>
                                      </p:to>
                                    </p:set>
                                    <p:animEffect transition="in" filter="blinds(horizontal)">
                                      <p:cBhvr>
                                        <p:cTn id="24" dur="500"/>
                                        <p:tgtEl>
                                          <p:spTgt spid="830467">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830467">
                                            <p:txEl>
                                              <p:pRg st="7" end="7"/>
                                            </p:txEl>
                                          </p:spTgt>
                                        </p:tgtEl>
                                        <p:attrNameLst>
                                          <p:attrName>style.visibility</p:attrName>
                                        </p:attrNameLst>
                                      </p:cBhvr>
                                      <p:to>
                                        <p:strVal val="visible"/>
                                      </p:to>
                                    </p:set>
                                    <p:animEffect transition="in" filter="blinds(horizontal)">
                                      <p:cBhvr>
                                        <p:cTn id="27" dur="500"/>
                                        <p:tgtEl>
                                          <p:spTgt spid="830467">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830467">
                                            <p:txEl>
                                              <p:pRg st="8" end="8"/>
                                            </p:txEl>
                                          </p:spTgt>
                                        </p:tgtEl>
                                        <p:attrNameLst>
                                          <p:attrName>style.visibility</p:attrName>
                                        </p:attrNameLst>
                                      </p:cBhvr>
                                      <p:to>
                                        <p:strVal val="visible"/>
                                      </p:to>
                                    </p:set>
                                    <p:animEffect transition="in" filter="blinds(horizontal)">
                                      <p:cBhvr>
                                        <p:cTn id="30" dur="500"/>
                                        <p:tgtEl>
                                          <p:spTgt spid="830467">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830467">
                                            <p:txEl>
                                              <p:pRg st="9" end="9"/>
                                            </p:txEl>
                                          </p:spTgt>
                                        </p:tgtEl>
                                        <p:attrNameLst>
                                          <p:attrName>style.visibility</p:attrName>
                                        </p:attrNameLst>
                                      </p:cBhvr>
                                      <p:to>
                                        <p:strVal val="visible"/>
                                      </p:to>
                                    </p:set>
                                    <p:animEffect transition="in" filter="blinds(horizontal)">
                                      <p:cBhvr>
                                        <p:cTn id="33" dur="500"/>
                                        <p:tgtEl>
                                          <p:spTgt spid="830467">
                                            <p:txEl>
                                              <p:pRg st="9" end="9"/>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830467">
                                            <p:txEl>
                                              <p:pRg st="10" end="10"/>
                                            </p:txEl>
                                          </p:spTgt>
                                        </p:tgtEl>
                                        <p:attrNameLst>
                                          <p:attrName>style.visibility</p:attrName>
                                        </p:attrNameLst>
                                      </p:cBhvr>
                                      <p:to>
                                        <p:strVal val="visible"/>
                                      </p:to>
                                    </p:set>
                                    <p:animEffect transition="in" filter="blinds(horizontal)">
                                      <p:cBhvr>
                                        <p:cTn id="36" dur="500"/>
                                        <p:tgtEl>
                                          <p:spTgt spid="8304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a:extLst>
              <a:ext uri="{FF2B5EF4-FFF2-40B4-BE49-F238E27FC236}">
                <a16:creationId xmlns:a16="http://schemas.microsoft.com/office/drawing/2014/main" id="{F66A32F0-9254-406F-BF81-7E3930839365}"/>
              </a:ext>
            </a:extLst>
          </p:cNvPr>
          <p:cNvSpPr>
            <a:spLocks noGrp="1" noChangeArrowheads="1"/>
          </p:cNvSpPr>
          <p:nvPr>
            <p:ph type="title"/>
          </p:nvPr>
        </p:nvSpPr>
        <p:spPr>
          <a:xfrm>
            <a:off x="457200" y="98425"/>
            <a:ext cx="8229600" cy="561975"/>
          </a:xfrm>
        </p:spPr>
        <p:txBody>
          <a:bodyPr/>
          <a:lstStyle/>
          <a:p>
            <a:r>
              <a:rPr lang="en-US" altLang="zh-CN" sz="3600"/>
              <a:t>X87 FPU</a:t>
            </a:r>
            <a:r>
              <a:rPr lang="zh-CN" altLang="en-US" sz="3600"/>
              <a:t>指令</a:t>
            </a:r>
          </a:p>
        </p:txBody>
      </p:sp>
      <p:sp>
        <p:nvSpPr>
          <p:cNvPr id="831491" name="Rectangle 3">
            <a:extLst>
              <a:ext uri="{FF2B5EF4-FFF2-40B4-BE49-F238E27FC236}">
                <a16:creationId xmlns:a16="http://schemas.microsoft.com/office/drawing/2014/main" id="{798869BE-C4A4-4EC5-B3BB-9E61A87DF965}"/>
              </a:ext>
            </a:extLst>
          </p:cNvPr>
          <p:cNvSpPr>
            <a:spLocks noGrp="1" noChangeArrowheads="1"/>
          </p:cNvSpPr>
          <p:nvPr>
            <p:ph type="body" idx="1"/>
          </p:nvPr>
        </p:nvSpPr>
        <p:spPr>
          <a:xfrm>
            <a:off x="476250" y="819150"/>
            <a:ext cx="8229600" cy="5218113"/>
          </a:xfrm>
        </p:spPr>
        <p:txBody>
          <a:bodyPr/>
          <a:lstStyle/>
          <a:p>
            <a:r>
              <a:rPr lang="en-US" altLang="en-US">
                <a:ea typeface="微软雅黑" panose="020B0503020204020204" pitchFamily="34" charset="-122"/>
              </a:rPr>
              <a:t>算术运算类 </a:t>
            </a:r>
          </a:p>
          <a:p>
            <a:pPr>
              <a:buFontTx/>
              <a:buNone/>
            </a:pPr>
            <a:r>
              <a:rPr lang="en-US" altLang="zh-CN">
                <a:solidFill>
                  <a:srgbClr val="008000"/>
                </a:solidFill>
                <a:ea typeface="微软雅黑" panose="020B0503020204020204" pitchFamily="34" charset="-122"/>
              </a:rPr>
              <a:t>(1) </a:t>
            </a:r>
            <a:r>
              <a:rPr lang="en-US" altLang="en-US">
                <a:solidFill>
                  <a:srgbClr val="008000"/>
                </a:solidFill>
                <a:ea typeface="微软雅黑" panose="020B0503020204020204" pitchFamily="34" charset="-122"/>
              </a:rPr>
              <a:t>加法</a:t>
            </a:r>
            <a:endParaRPr lang="en-US" altLang="en-US">
              <a:ea typeface="微软雅黑" panose="020B0503020204020204" pitchFamily="34" charset="-122"/>
            </a:endParaRPr>
          </a:p>
          <a:p>
            <a:pPr>
              <a:buFontTx/>
              <a:buNone/>
            </a:pPr>
            <a:r>
              <a:rPr lang="en-US" altLang="zh-CN">
                <a:solidFill>
                  <a:srgbClr val="008000"/>
                </a:solidFill>
                <a:ea typeface="微软雅黑" panose="020B0503020204020204" pitchFamily="34" charset="-122"/>
              </a:rPr>
              <a:t>    </a:t>
            </a:r>
            <a:r>
              <a:rPr lang="en-US" altLang="en-US">
                <a:solidFill>
                  <a:srgbClr val="008000"/>
                </a:solidFill>
                <a:ea typeface="微软雅黑" panose="020B0503020204020204" pitchFamily="34" charset="-122"/>
              </a:rPr>
              <a:t>FADD/FADDP</a:t>
            </a:r>
            <a:r>
              <a:rPr lang="en-US" altLang="zh-CN">
                <a:solidFill>
                  <a:srgbClr val="008000"/>
                </a:solidFill>
                <a:ea typeface="微软雅黑" panose="020B0503020204020204" pitchFamily="34" charset="-122"/>
              </a:rPr>
              <a:t>：</a:t>
            </a:r>
            <a:r>
              <a:rPr lang="en-US" altLang="en-US">
                <a:solidFill>
                  <a:srgbClr val="008000"/>
                </a:solidFill>
                <a:ea typeface="微软雅黑" panose="020B0503020204020204" pitchFamily="34" charset="-122"/>
              </a:rPr>
              <a:t> </a:t>
            </a:r>
            <a:r>
              <a:rPr lang="zh-CN" altLang="en-US">
                <a:solidFill>
                  <a:srgbClr val="008000"/>
                </a:solidFill>
                <a:ea typeface="微软雅黑" panose="020B0503020204020204" pitchFamily="34" charset="-122"/>
              </a:rPr>
              <a:t>相加／相加后弹出</a:t>
            </a:r>
            <a:endParaRPr lang="en-US" altLang="en-US">
              <a:solidFill>
                <a:srgbClr val="008000"/>
              </a:solidFill>
              <a:ea typeface="微软雅黑" panose="020B0503020204020204" pitchFamily="34" charset="-122"/>
            </a:endParaRPr>
          </a:p>
          <a:p>
            <a:pPr>
              <a:buFontTx/>
              <a:buNone/>
            </a:pPr>
            <a:r>
              <a:rPr lang="en-US" altLang="zh-CN">
                <a:solidFill>
                  <a:srgbClr val="008000"/>
                </a:solidFill>
                <a:ea typeface="微软雅黑" panose="020B0503020204020204" pitchFamily="34" charset="-122"/>
              </a:rPr>
              <a:t>    FIADD：</a:t>
            </a:r>
            <a:r>
              <a:rPr lang="zh-CN" altLang="en-US">
                <a:solidFill>
                  <a:srgbClr val="008000"/>
                </a:solidFill>
                <a:ea typeface="微软雅黑" panose="020B0503020204020204" pitchFamily="34" charset="-122"/>
              </a:rPr>
              <a:t>按</a:t>
            </a:r>
            <a:r>
              <a:rPr lang="en-US" altLang="zh-CN">
                <a:solidFill>
                  <a:srgbClr val="008000"/>
                </a:solidFill>
                <a:ea typeface="微软雅黑" panose="020B0503020204020204" pitchFamily="34" charset="-122"/>
              </a:rPr>
              <a:t>int</a:t>
            </a:r>
            <a:r>
              <a:rPr lang="zh-CN" altLang="en-US">
                <a:solidFill>
                  <a:srgbClr val="008000"/>
                </a:solidFill>
                <a:ea typeface="微软雅黑" panose="020B0503020204020204" pitchFamily="34" charset="-122"/>
              </a:rPr>
              <a:t>型转换后相加</a:t>
            </a:r>
            <a:endParaRPr lang="en-US" altLang="en-US">
              <a:solidFill>
                <a:srgbClr val="008000"/>
              </a:solidFill>
              <a:ea typeface="微软雅黑" panose="020B0503020204020204" pitchFamily="34" charset="-122"/>
            </a:endParaRPr>
          </a:p>
          <a:p>
            <a:pPr>
              <a:buFontTx/>
              <a:buNone/>
            </a:pPr>
            <a:r>
              <a:rPr lang="en-US" altLang="zh-CN">
                <a:solidFill>
                  <a:srgbClr val="008000"/>
                </a:solidFill>
                <a:ea typeface="微软雅黑" panose="020B0503020204020204" pitchFamily="34" charset="-122"/>
              </a:rPr>
              <a:t>(2) </a:t>
            </a:r>
            <a:r>
              <a:rPr lang="en-US" altLang="en-US">
                <a:solidFill>
                  <a:srgbClr val="008000"/>
                </a:solidFill>
                <a:ea typeface="微软雅黑" panose="020B0503020204020204" pitchFamily="34" charset="-122"/>
              </a:rPr>
              <a:t>减法 </a:t>
            </a:r>
          </a:p>
          <a:p>
            <a:pPr>
              <a:buFontTx/>
              <a:buNone/>
            </a:pPr>
            <a:r>
              <a:rPr lang="en-US" altLang="zh-CN">
                <a:solidFill>
                  <a:srgbClr val="008000"/>
                </a:solidFill>
                <a:ea typeface="微软雅黑" panose="020B0503020204020204" pitchFamily="34" charset="-122"/>
              </a:rPr>
              <a:t>    </a:t>
            </a:r>
            <a:r>
              <a:rPr lang="en-US" altLang="en-US">
                <a:solidFill>
                  <a:srgbClr val="008000"/>
                </a:solidFill>
                <a:ea typeface="微软雅黑" panose="020B0503020204020204" pitchFamily="34" charset="-122"/>
              </a:rPr>
              <a:t>FSUB/FSUBP </a:t>
            </a:r>
            <a:r>
              <a:rPr lang="en-US" altLang="zh-CN">
                <a:solidFill>
                  <a:srgbClr val="008000"/>
                </a:solidFill>
                <a:ea typeface="微软雅黑" panose="020B0503020204020204" pitchFamily="34" charset="-122"/>
              </a:rPr>
              <a:t>：</a:t>
            </a:r>
            <a:r>
              <a:rPr lang="en-US" altLang="en-US">
                <a:solidFill>
                  <a:srgbClr val="008000"/>
                </a:solidFill>
                <a:ea typeface="微软雅黑" panose="020B0503020204020204" pitchFamily="34" charset="-122"/>
              </a:rPr>
              <a:t> </a:t>
            </a:r>
            <a:r>
              <a:rPr lang="zh-CN" altLang="en-US">
                <a:solidFill>
                  <a:srgbClr val="008000"/>
                </a:solidFill>
                <a:ea typeface="微软雅黑" panose="020B0503020204020204" pitchFamily="34" charset="-122"/>
              </a:rPr>
              <a:t>相减／相减后弹出</a:t>
            </a:r>
            <a:endParaRPr lang="en-US" altLang="en-US">
              <a:solidFill>
                <a:srgbClr val="008000"/>
              </a:solidFill>
              <a:ea typeface="微软雅黑" panose="020B0503020204020204" pitchFamily="34" charset="-122"/>
            </a:endParaRPr>
          </a:p>
          <a:p>
            <a:pPr>
              <a:buFontTx/>
              <a:buNone/>
            </a:pPr>
            <a:r>
              <a:rPr lang="en-US" altLang="zh-CN">
                <a:solidFill>
                  <a:srgbClr val="008000"/>
                </a:solidFill>
                <a:ea typeface="微软雅黑" panose="020B0503020204020204" pitchFamily="34" charset="-122"/>
              </a:rPr>
              <a:t>    FSUBR/FSUBRP</a:t>
            </a:r>
            <a:r>
              <a:rPr lang="zh-CN" altLang="en-US">
                <a:solidFill>
                  <a:srgbClr val="008000"/>
                </a:solidFill>
                <a:ea typeface="微软雅黑" panose="020B0503020204020204" pitchFamily="34" charset="-122"/>
              </a:rPr>
              <a:t>：调换次序相减／相减后弹出</a:t>
            </a:r>
          </a:p>
          <a:p>
            <a:pPr>
              <a:buFontTx/>
              <a:buNone/>
            </a:pPr>
            <a:r>
              <a:rPr lang="en-US" altLang="zh-CN">
                <a:solidFill>
                  <a:srgbClr val="008000"/>
                </a:solidFill>
                <a:ea typeface="微软雅黑" panose="020B0503020204020204" pitchFamily="34" charset="-122"/>
              </a:rPr>
              <a:t>    FISUB</a:t>
            </a:r>
            <a:r>
              <a:rPr lang="zh-CN" altLang="en-US">
                <a:solidFill>
                  <a:srgbClr val="008000"/>
                </a:solidFill>
                <a:ea typeface="微软雅黑" panose="020B0503020204020204" pitchFamily="34" charset="-122"/>
              </a:rPr>
              <a:t>：按</a:t>
            </a:r>
            <a:r>
              <a:rPr lang="en-US" altLang="zh-CN">
                <a:solidFill>
                  <a:srgbClr val="008000"/>
                </a:solidFill>
                <a:ea typeface="微软雅黑" panose="020B0503020204020204" pitchFamily="34" charset="-122"/>
              </a:rPr>
              <a:t>int</a:t>
            </a:r>
            <a:r>
              <a:rPr lang="zh-CN" altLang="en-US">
                <a:solidFill>
                  <a:srgbClr val="008000"/>
                </a:solidFill>
                <a:ea typeface="微软雅黑" panose="020B0503020204020204" pitchFamily="34" charset="-122"/>
              </a:rPr>
              <a:t>型相减</a:t>
            </a:r>
            <a:r>
              <a:rPr lang="en-US" altLang="en-US">
                <a:solidFill>
                  <a:srgbClr val="008000"/>
                </a:solidFill>
                <a:ea typeface="微软雅黑" panose="020B0503020204020204" pitchFamily="34" charset="-122"/>
              </a:rPr>
              <a:t> </a:t>
            </a:r>
          </a:p>
          <a:p>
            <a:pPr>
              <a:buFontTx/>
              <a:buNone/>
            </a:pPr>
            <a:r>
              <a:rPr lang="en-US" altLang="zh-CN">
                <a:solidFill>
                  <a:srgbClr val="008000"/>
                </a:solidFill>
                <a:ea typeface="微软雅黑" panose="020B0503020204020204" pitchFamily="34" charset="-122"/>
              </a:rPr>
              <a:t>    </a:t>
            </a:r>
            <a:r>
              <a:rPr lang="en-US" altLang="en-US">
                <a:solidFill>
                  <a:srgbClr val="008000"/>
                </a:solidFill>
                <a:ea typeface="微软雅黑" panose="020B0503020204020204" pitchFamily="34" charset="-122"/>
              </a:rPr>
              <a:t>FISUBR</a:t>
            </a:r>
            <a:r>
              <a:rPr lang="en-US" altLang="zh-CN">
                <a:solidFill>
                  <a:srgbClr val="008000"/>
                </a:solidFill>
                <a:ea typeface="微软雅黑" panose="020B0503020204020204" pitchFamily="34" charset="-122"/>
              </a:rPr>
              <a:t>：</a:t>
            </a:r>
            <a:r>
              <a:rPr lang="zh-CN" altLang="en-US">
                <a:solidFill>
                  <a:srgbClr val="008000"/>
                </a:solidFill>
                <a:ea typeface="微软雅黑" panose="020B0503020204020204" pitchFamily="34" charset="-122"/>
              </a:rPr>
              <a:t>按</a:t>
            </a:r>
            <a:r>
              <a:rPr lang="en-US" altLang="zh-CN">
                <a:solidFill>
                  <a:srgbClr val="008000"/>
                </a:solidFill>
                <a:ea typeface="微软雅黑" panose="020B0503020204020204" pitchFamily="34" charset="-122"/>
              </a:rPr>
              <a:t>int</a:t>
            </a:r>
            <a:r>
              <a:rPr lang="zh-CN" altLang="en-US">
                <a:solidFill>
                  <a:srgbClr val="008000"/>
                </a:solidFill>
                <a:ea typeface="微软雅黑" panose="020B0503020204020204" pitchFamily="34" charset="-122"/>
              </a:rPr>
              <a:t>型相减，调换相减次序</a:t>
            </a:r>
          </a:p>
        </p:txBody>
      </p:sp>
      <p:sp>
        <p:nvSpPr>
          <p:cNvPr id="831492" name="Rectangle 4">
            <a:extLst>
              <a:ext uri="{FF2B5EF4-FFF2-40B4-BE49-F238E27FC236}">
                <a16:creationId xmlns:a16="http://schemas.microsoft.com/office/drawing/2014/main" id="{3A2799E8-146E-4365-9F37-57348CAD126F}"/>
              </a:ext>
            </a:extLst>
          </p:cNvPr>
          <p:cNvSpPr>
            <a:spLocks noChangeArrowheads="1"/>
          </p:cNvSpPr>
          <p:nvPr/>
        </p:nvSpPr>
        <p:spPr bwMode="auto">
          <a:xfrm>
            <a:off x="385763" y="5364163"/>
            <a:ext cx="8240712" cy="13160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5000"/>
              </a:lnSpc>
              <a:spcBef>
                <a:spcPct val="10000"/>
              </a:spcBef>
            </a:pPr>
            <a:r>
              <a:rPr lang="en-US" altLang="zh-CN">
                <a:latin typeface="微软雅黑" panose="020B0503020204020204" pitchFamily="34" charset="-122"/>
                <a:ea typeface="微软雅黑" panose="020B0503020204020204" pitchFamily="34" charset="-122"/>
              </a:rPr>
              <a:t>       </a:t>
            </a:r>
            <a:r>
              <a:rPr lang="zh-CN" altLang="en-US" sz="2200">
                <a:solidFill>
                  <a:srgbClr val="FF3300"/>
                </a:solidFill>
                <a:latin typeface="微软雅黑" panose="020B0503020204020204" pitchFamily="34" charset="-122"/>
                <a:ea typeface="微软雅黑" panose="020B0503020204020204" pitchFamily="34" charset="-122"/>
              </a:rPr>
              <a:t>若</a:t>
            </a:r>
            <a:r>
              <a:rPr lang="en-US" altLang="en-US" sz="2200">
                <a:solidFill>
                  <a:srgbClr val="FF3300"/>
                </a:solidFill>
                <a:latin typeface="微软雅黑" panose="020B0503020204020204" pitchFamily="34" charset="-122"/>
                <a:ea typeface="微软雅黑" panose="020B0503020204020204" pitchFamily="34" charset="-122"/>
              </a:rPr>
              <a:t>指令未带操作数，</a:t>
            </a:r>
            <a:r>
              <a:rPr lang="en-US" altLang="zh-CN" sz="2200">
                <a:solidFill>
                  <a:srgbClr val="FF3300"/>
                </a:solidFill>
                <a:latin typeface="微软雅黑" panose="020B0503020204020204" pitchFamily="34" charset="-122"/>
                <a:ea typeface="微软雅黑" panose="020B0503020204020204" pitchFamily="34" charset="-122"/>
              </a:rPr>
              <a:t>则</a:t>
            </a:r>
            <a:r>
              <a:rPr lang="en-US" altLang="en-US" sz="2200">
                <a:solidFill>
                  <a:srgbClr val="FF3300"/>
                </a:solidFill>
                <a:latin typeface="微软雅黑" panose="020B0503020204020204" pitchFamily="34" charset="-122"/>
                <a:ea typeface="微软雅黑" panose="020B0503020204020204" pitchFamily="34" charset="-122"/>
              </a:rPr>
              <a:t>默认操作数为</a:t>
            </a:r>
            <a:r>
              <a:rPr lang="en-US" altLang="zh-CN" sz="2200">
                <a:solidFill>
                  <a:srgbClr val="FF3300"/>
                </a:solidFill>
                <a:latin typeface="微软雅黑" panose="020B0503020204020204" pitchFamily="34" charset="-122"/>
                <a:ea typeface="微软雅黑" panose="020B0503020204020204" pitchFamily="34" charset="-122"/>
              </a:rPr>
              <a:t>ST(0）</a:t>
            </a:r>
            <a:r>
              <a:rPr lang="zh-CN" altLang="en-US" sz="2200">
                <a:solidFill>
                  <a:srgbClr val="FF3300"/>
                </a:solidFill>
                <a:latin typeface="微软雅黑" panose="020B0503020204020204" pitchFamily="34" charset="-122"/>
                <a:ea typeface="微软雅黑" panose="020B0503020204020204" pitchFamily="34" charset="-122"/>
              </a:rPr>
              <a:t>、</a:t>
            </a:r>
            <a:r>
              <a:rPr lang="en-US" altLang="zh-CN" sz="2200">
                <a:solidFill>
                  <a:srgbClr val="FF3300"/>
                </a:solidFill>
                <a:latin typeface="微软雅黑" panose="020B0503020204020204" pitchFamily="34" charset="-122"/>
                <a:ea typeface="微软雅黑" panose="020B0503020204020204" pitchFamily="34" charset="-122"/>
              </a:rPr>
              <a:t>ST(1</a:t>
            </a:r>
            <a:r>
              <a:rPr lang="en-US" altLang="en-US" sz="2200">
                <a:solidFill>
                  <a:srgbClr val="FF3300"/>
                </a:solidFill>
                <a:latin typeface="微软雅黑" panose="020B0503020204020204" pitchFamily="34" charset="-122"/>
                <a:ea typeface="微软雅黑" panose="020B0503020204020204" pitchFamily="34" charset="-122"/>
              </a:rPr>
              <a:t>）</a:t>
            </a:r>
            <a:endParaRPr lang="en-US" altLang="zh-CN" sz="2200">
              <a:solidFill>
                <a:srgbClr val="FF3300"/>
              </a:solidFill>
              <a:latin typeface="微软雅黑" panose="020B0503020204020204" pitchFamily="34" charset="-122"/>
              <a:ea typeface="微软雅黑" panose="020B0503020204020204" pitchFamily="34" charset="-122"/>
            </a:endParaRPr>
          </a:p>
          <a:p>
            <a:pPr>
              <a:lnSpc>
                <a:spcPct val="115000"/>
              </a:lnSpc>
              <a:spcBef>
                <a:spcPct val="10000"/>
              </a:spcBef>
            </a:pPr>
            <a:r>
              <a:rPr lang="en-US" altLang="zh-CN" sz="2200">
                <a:solidFill>
                  <a:srgbClr val="FF3300"/>
                </a:solidFill>
                <a:latin typeface="微软雅黑" panose="020B0503020204020204" pitchFamily="34" charset="-122"/>
                <a:ea typeface="微软雅黑" panose="020B0503020204020204" pitchFamily="34" charset="-122"/>
              </a:rPr>
              <a:t>      </a:t>
            </a:r>
            <a:r>
              <a:rPr lang="en-US" altLang="en-US" sz="2200">
                <a:solidFill>
                  <a:srgbClr val="FF3300"/>
                </a:solidFill>
                <a:latin typeface="微软雅黑" panose="020B0503020204020204" pitchFamily="34" charset="-122"/>
                <a:ea typeface="微软雅黑" panose="020B0503020204020204" pitchFamily="34" charset="-122"/>
              </a:rPr>
              <a:t>带R</a:t>
            </a:r>
            <a:r>
              <a:rPr lang="en-US" altLang="zh-CN" sz="2200">
                <a:solidFill>
                  <a:srgbClr val="FF3300"/>
                </a:solidFill>
                <a:latin typeface="微软雅黑" panose="020B0503020204020204" pitchFamily="34" charset="-122"/>
                <a:ea typeface="微软雅黑" panose="020B0503020204020204" pitchFamily="34" charset="-122"/>
              </a:rPr>
              <a:t>后缀指令是</a:t>
            </a:r>
            <a:r>
              <a:rPr lang="zh-CN" altLang="en-US" sz="2200">
                <a:solidFill>
                  <a:srgbClr val="FF3300"/>
                </a:solidFill>
                <a:latin typeface="微软雅黑" panose="020B0503020204020204" pitchFamily="34" charset="-122"/>
                <a:ea typeface="微软雅黑" panose="020B0503020204020204" pitchFamily="34" charset="-122"/>
              </a:rPr>
              <a:t>指操作数顺序变反</a:t>
            </a:r>
            <a:r>
              <a:rPr lang="en-US" altLang="en-US" sz="2200">
                <a:solidFill>
                  <a:srgbClr val="FF3300"/>
                </a:solidFill>
                <a:latin typeface="微软雅黑" panose="020B0503020204020204" pitchFamily="34" charset="-122"/>
                <a:ea typeface="微软雅黑" panose="020B0503020204020204" pitchFamily="34" charset="-122"/>
              </a:rPr>
              <a:t>，</a:t>
            </a:r>
            <a:r>
              <a:rPr lang="en-US" altLang="zh-CN" sz="2200">
                <a:solidFill>
                  <a:srgbClr val="FF3300"/>
                </a:solidFill>
                <a:latin typeface="微软雅黑" panose="020B0503020204020204" pitchFamily="34" charset="-122"/>
                <a:ea typeface="微软雅黑" panose="020B0503020204020204" pitchFamily="34" charset="-122"/>
              </a:rPr>
              <a:t>例</a:t>
            </a:r>
            <a:r>
              <a:rPr lang="en-US" altLang="en-US" sz="2200">
                <a:solidFill>
                  <a:srgbClr val="FF3300"/>
                </a:solidFill>
                <a:latin typeface="微软雅黑" panose="020B0503020204020204" pitchFamily="34" charset="-122"/>
                <a:ea typeface="微软雅黑" panose="020B0503020204020204" pitchFamily="34" charset="-122"/>
              </a:rPr>
              <a:t>如</a:t>
            </a:r>
            <a:r>
              <a:rPr lang="en-US" altLang="zh-CN" sz="2200">
                <a:solidFill>
                  <a:srgbClr val="FF3300"/>
                </a:solidFill>
                <a:latin typeface="微软雅黑" panose="020B0503020204020204" pitchFamily="34" charset="-122"/>
                <a:ea typeface="微软雅黑" panose="020B0503020204020204" pitchFamily="34" charset="-122"/>
              </a:rPr>
              <a:t>：</a:t>
            </a:r>
          </a:p>
          <a:p>
            <a:pPr>
              <a:lnSpc>
                <a:spcPct val="115000"/>
              </a:lnSpc>
              <a:spcBef>
                <a:spcPct val="10000"/>
              </a:spcBef>
            </a:pPr>
            <a:r>
              <a:rPr lang="en-US" altLang="zh-CN" sz="2200">
                <a:solidFill>
                  <a:srgbClr val="FF3300"/>
                </a:solidFill>
                <a:latin typeface="微软雅黑" panose="020B0503020204020204" pitchFamily="34" charset="-122"/>
                <a:ea typeface="微软雅黑" panose="020B0503020204020204" pitchFamily="34" charset="-122"/>
              </a:rPr>
              <a:t>      </a:t>
            </a:r>
            <a:r>
              <a:rPr lang="en-US" altLang="en-US" sz="2200">
                <a:solidFill>
                  <a:srgbClr val="FF3300"/>
                </a:solidFill>
                <a:latin typeface="微软雅黑" panose="020B0503020204020204" pitchFamily="34" charset="-122"/>
                <a:ea typeface="微软雅黑" panose="020B0503020204020204" pitchFamily="34" charset="-122"/>
              </a:rPr>
              <a:t>fsub执行的是</a:t>
            </a:r>
            <a:r>
              <a:rPr lang="en-US" altLang="zh-CN" sz="2200">
                <a:solidFill>
                  <a:srgbClr val="FF3300"/>
                </a:solidFill>
                <a:latin typeface="微软雅黑" panose="020B0503020204020204" pitchFamily="34" charset="-122"/>
                <a:ea typeface="微软雅黑" panose="020B0503020204020204" pitchFamily="34" charset="-122"/>
              </a:rPr>
              <a:t>x-y</a:t>
            </a:r>
            <a:r>
              <a:rPr lang="zh-CN" altLang="en-US" sz="2200">
                <a:solidFill>
                  <a:srgbClr val="FF3300"/>
                </a:solidFill>
                <a:latin typeface="微软雅黑" panose="020B0503020204020204" pitchFamily="34" charset="-122"/>
                <a:ea typeface="微软雅黑" panose="020B0503020204020204" pitchFamily="34" charset="-122"/>
              </a:rPr>
              <a:t>，</a:t>
            </a:r>
            <a:r>
              <a:rPr lang="en-US" altLang="zh-CN" sz="2200">
                <a:solidFill>
                  <a:srgbClr val="FF3300"/>
                </a:solidFill>
                <a:latin typeface="微软雅黑" panose="020B0503020204020204" pitchFamily="34" charset="-122"/>
                <a:ea typeface="微软雅黑" panose="020B0503020204020204" pitchFamily="34" charset="-122"/>
              </a:rPr>
              <a:t>fsubr</a:t>
            </a:r>
            <a:r>
              <a:rPr lang="en-US" altLang="en-US" sz="2200">
                <a:solidFill>
                  <a:srgbClr val="FF3300"/>
                </a:solidFill>
                <a:latin typeface="微软雅黑" panose="020B0503020204020204" pitchFamily="34" charset="-122"/>
                <a:ea typeface="微软雅黑" panose="020B0503020204020204" pitchFamily="34" charset="-122"/>
              </a:rPr>
              <a:t>执行的就是y-x</a:t>
            </a:r>
            <a:endParaRPr lang="zh-CN" altLang="en-US" sz="2200">
              <a:solidFill>
                <a:srgbClr val="FF33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31491">
                                            <p:txEl>
                                              <p:pRg st="1" end="1"/>
                                            </p:txEl>
                                          </p:spTgt>
                                        </p:tgtEl>
                                        <p:attrNameLst>
                                          <p:attrName>style.visibility</p:attrName>
                                        </p:attrNameLst>
                                      </p:cBhvr>
                                      <p:to>
                                        <p:strVal val="visible"/>
                                      </p:to>
                                    </p:set>
                                    <p:animEffect transition="in" filter="blinds(horizontal)">
                                      <p:cBhvr>
                                        <p:cTn id="7" dur="500"/>
                                        <p:tgtEl>
                                          <p:spTgt spid="83149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31491">
                                            <p:txEl>
                                              <p:pRg st="2" end="2"/>
                                            </p:txEl>
                                          </p:spTgt>
                                        </p:tgtEl>
                                        <p:attrNameLst>
                                          <p:attrName>style.visibility</p:attrName>
                                        </p:attrNameLst>
                                      </p:cBhvr>
                                      <p:to>
                                        <p:strVal val="visible"/>
                                      </p:to>
                                    </p:set>
                                    <p:animEffect transition="in" filter="blinds(horizontal)">
                                      <p:cBhvr>
                                        <p:cTn id="10" dur="500"/>
                                        <p:tgtEl>
                                          <p:spTgt spid="83149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31491">
                                            <p:txEl>
                                              <p:pRg st="3" end="3"/>
                                            </p:txEl>
                                          </p:spTgt>
                                        </p:tgtEl>
                                        <p:attrNameLst>
                                          <p:attrName>style.visibility</p:attrName>
                                        </p:attrNameLst>
                                      </p:cBhvr>
                                      <p:to>
                                        <p:strVal val="visible"/>
                                      </p:to>
                                    </p:set>
                                    <p:animEffect transition="in" filter="blinds(horizontal)">
                                      <p:cBhvr>
                                        <p:cTn id="13" dur="500"/>
                                        <p:tgtEl>
                                          <p:spTgt spid="831491">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831491">
                                            <p:txEl>
                                              <p:pRg st="4" end="4"/>
                                            </p:txEl>
                                          </p:spTgt>
                                        </p:tgtEl>
                                        <p:attrNameLst>
                                          <p:attrName>style.visibility</p:attrName>
                                        </p:attrNameLst>
                                      </p:cBhvr>
                                      <p:to>
                                        <p:strVal val="visible"/>
                                      </p:to>
                                    </p:set>
                                    <p:animEffect transition="in" filter="blinds(horizontal)">
                                      <p:cBhvr>
                                        <p:cTn id="18" dur="500"/>
                                        <p:tgtEl>
                                          <p:spTgt spid="831491">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831491">
                                            <p:txEl>
                                              <p:pRg st="5" end="5"/>
                                            </p:txEl>
                                          </p:spTgt>
                                        </p:tgtEl>
                                        <p:attrNameLst>
                                          <p:attrName>style.visibility</p:attrName>
                                        </p:attrNameLst>
                                      </p:cBhvr>
                                      <p:to>
                                        <p:strVal val="visible"/>
                                      </p:to>
                                    </p:set>
                                    <p:animEffect transition="in" filter="blinds(horizontal)">
                                      <p:cBhvr>
                                        <p:cTn id="21" dur="500"/>
                                        <p:tgtEl>
                                          <p:spTgt spid="831491">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831491">
                                            <p:txEl>
                                              <p:pRg st="6" end="6"/>
                                            </p:txEl>
                                          </p:spTgt>
                                        </p:tgtEl>
                                        <p:attrNameLst>
                                          <p:attrName>style.visibility</p:attrName>
                                        </p:attrNameLst>
                                      </p:cBhvr>
                                      <p:to>
                                        <p:strVal val="visible"/>
                                      </p:to>
                                    </p:set>
                                    <p:animEffect transition="in" filter="blinds(horizontal)">
                                      <p:cBhvr>
                                        <p:cTn id="24" dur="500"/>
                                        <p:tgtEl>
                                          <p:spTgt spid="831491">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831491">
                                            <p:txEl>
                                              <p:pRg st="7" end="7"/>
                                            </p:txEl>
                                          </p:spTgt>
                                        </p:tgtEl>
                                        <p:attrNameLst>
                                          <p:attrName>style.visibility</p:attrName>
                                        </p:attrNameLst>
                                      </p:cBhvr>
                                      <p:to>
                                        <p:strVal val="visible"/>
                                      </p:to>
                                    </p:set>
                                    <p:animEffect transition="in" filter="blinds(horizontal)">
                                      <p:cBhvr>
                                        <p:cTn id="27" dur="500"/>
                                        <p:tgtEl>
                                          <p:spTgt spid="831491">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831491">
                                            <p:txEl>
                                              <p:pRg st="8" end="8"/>
                                            </p:txEl>
                                          </p:spTgt>
                                        </p:tgtEl>
                                        <p:attrNameLst>
                                          <p:attrName>style.visibility</p:attrName>
                                        </p:attrNameLst>
                                      </p:cBhvr>
                                      <p:to>
                                        <p:strVal val="visible"/>
                                      </p:to>
                                    </p:set>
                                    <p:animEffect transition="in" filter="blinds(horizontal)">
                                      <p:cBhvr>
                                        <p:cTn id="30" dur="500"/>
                                        <p:tgtEl>
                                          <p:spTgt spid="831491">
                                            <p:txEl>
                                              <p:pRg st="8" end="8"/>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831492"/>
                                        </p:tgtEl>
                                        <p:attrNameLst>
                                          <p:attrName>style.visibility</p:attrName>
                                        </p:attrNameLst>
                                      </p:cBhvr>
                                      <p:to>
                                        <p:strVal val="visible"/>
                                      </p:to>
                                    </p:set>
                                    <p:animEffect transition="in" filter="blinds(horizontal)">
                                      <p:cBhvr>
                                        <p:cTn id="35" dur="500"/>
                                        <p:tgtEl>
                                          <p:spTgt spid="831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149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a:extLst>
              <a:ext uri="{FF2B5EF4-FFF2-40B4-BE49-F238E27FC236}">
                <a16:creationId xmlns:a16="http://schemas.microsoft.com/office/drawing/2014/main" id="{AB86CD81-234F-42EA-877A-41A7D8F745BE}"/>
              </a:ext>
            </a:extLst>
          </p:cNvPr>
          <p:cNvSpPr>
            <a:spLocks noGrp="1" noChangeArrowheads="1"/>
          </p:cNvSpPr>
          <p:nvPr>
            <p:ph type="title"/>
          </p:nvPr>
        </p:nvSpPr>
        <p:spPr>
          <a:xfrm>
            <a:off x="457200" y="142875"/>
            <a:ext cx="8229600" cy="561975"/>
          </a:xfrm>
        </p:spPr>
        <p:txBody>
          <a:bodyPr/>
          <a:lstStyle/>
          <a:p>
            <a:r>
              <a:rPr lang="en-US" altLang="zh-CN"/>
              <a:t>X87 FPU</a:t>
            </a:r>
            <a:r>
              <a:rPr lang="zh-CN" altLang="en-US"/>
              <a:t>指令</a:t>
            </a:r>
          </a:p>
        </p:txBody>
      </p:sp>
      <p:sp>
        <p:nvSpPr>
          <p:cNvPr id="832515" name="Rectangle 3">
            <a:extLst>
              <a:ext uri="{FF2B5EF4-FFF2-40B4-BE49-F238E27FC236}">
                <a16:creationId xmlns:a16="http://schemas.microsoft.com/office/drawing/2014/main" id="{C6329915-F8D1-4353-B7E8-F3DDCF8D2395}"/>
              </a:ext>
            </a:extLst>
          </p:cNvPr>
          <p:cNvSpPr>
            <a:spLocks noGrp="1" noChangeArrowheads="1"/>
          </p:cNvSpPr>
          <p:nvPr>
            <p:ph type="body" idx="1"/>
          </p:nvPr>
        </p:nvSpPr>
        <p:spPr/>
        <p:txBody>
          <a:bodyPr/>
          <a:lstStyle/>
          <a:p>
            <a:r>
              <a:rPr lang="en-US" altLang="en-US">
                <a:ea typeface="微软雅黑" panose="020B0503020204020204" pitchFamily="34" charset="-122"/>
              </a:rPr>
              <a:t>算术运算类 </a:t>
            </a:r>
            <a:endParaRPr lang="en-US" altLang="zh-CN">
              <a:ea typeface="微软雅黑" panose="020B0503020204020204" pitchFamily="34" charset="-122"/>
            </a:endParaRPr>
          </a:p>
          <a:p>
            <a:pPr>
              <a:buFontTx/>
              <a:buNone/>
            </a:pPr>
            <a:r>
              <a:rPr lang="en-US" altLang="zh-CN">
                <a:solidFill>
                  <a:srgbClr val="008000"/>
                </a:solidFill>
                <a:latin typeface="微软雅黑" panose="020B0503020204020204" pitchFamily="34" charset="-122"/>
                <a:ea typeface="微软雅黑" panose="020B0503020204020204" pitchFamily="34" charset="-122"/>
              </a:rPr>
              <a:t>(3) </a:t>
            </a:r>
            <a:r>
              <a:rPr lang="en-US" altLang="en-US">
                <a:solidFill>
                  <a:srgbClr val="008000"/>
                </a:solidFill>
                <a:latin typeface="微软雅黑" panose="020B0503020204020204" pitchFamily="34" charset="-122"/>
                <a:ea typeface="微软雅黑" panose="020B0503020204020204" pitchFamily="34" charset="-122"/>
              </a:rPr>
              <a:t>乘法 </a:t>
            </a:r>
          </a:p>
          <a:p>
            <a:pPr>
              <a:buFontTx/>
              <a:buNone/>
            </a:pPr>
            <a:r>
              <a:rPr lang="en-US" altLang="zh-CN">
                <a:solidFill>
                  <a:srgbClr val="008000"/>
                </a:solidFill>
                <a:latin typeface="微软雅黑" panose="020B0503020204020204" pitchFamily="34" charset="-122"/>
                <a:ea typeface="微软雅黑" panose="020B0503020204020204" pitchFamily="34" charset="-122"/>
              </a:rPr>
              <a:t>     </a:t>
            </a:r>
            <a:r>
              <a:rPr lang="en-US" altLang="en-US">
                <a:solidFill>
                  <a:srgbClr val="008000"/>
                </a:solidFill>
                <a:latin typeface="微软雅黑" panose="020B0503020204020204" pitchFamily="34" charset="-122"/>
                <a:ea typeface="微软雅黑" panose="020B0503020204020204" pitchFamily="34" charset="-122"/>
              </a:rPr>
              <a:t>FMUL/FMULP</a:t>
            </a:r>
            <a:r>
              <a:rPr lang="en-US" altLang="zh-CN">
                <a:solidFill>
                  <a:srgbClr val="008000"/>
                </a:solidFill>
                <a:latin typeface="微软雅黑" panose="020B0503020204020204" pitchFamily="34" charset="-122"/>
                <a:ea typeface="微软雅黑" panose="020B0503020204020204" pitchFamily="34" charset="-122"/>
              </a:rPr>
              <a:t>:</a:t>
            </a:r>
            <a:r>
              <a:rPr lang="en-US" altLang="en-US">
                <a:solidFill>
                  <a:srgbClr val="008000"/>
                </a:solidFill>
                <a:latin typeface="微软雅黑" panose="020B0503020204020204" pitchFamily="34" charset="-122"/>
                <a:ea typeface="微软雅黑" panose="020B0503020204020204" pitchFamily="34" charset="-122"/>
              </a:rPr>
              <a:t> </a:t>
            </a:r>
            <a:r>
              <a:rPr lang="en-US" altLang="zh-CN">
                <a:solidFill>
                  <a:srgbClr val="008000"/>
                </a:solidFill>
                <a:latin typeface="微软雅黑" panose="020B0503020204020204" pitchFamily="34" charset="-122"/>
                <a:ea typeface="微软雅黑" panose="020B0503020204020204" pitchFamily="34" charset="-122"/>
              </a:rPr>
              <a:t>相乘</a:t>
            </a:r>
            <a:r>
              <a:rPr lang="en-US" altLang="en-US">
                <a:solidFill>
                  <a:srgbClr val="008000"/>
                </a:solidFill>
                <a:latin typeface="微软雅黑" panose="020B0503020204020204" pitchFamily="34" charset="-122"/>
                <a:ea typeface="微软雅黑" panose="020B0503020204020204" pitchFamily="34" charset="-122"/>
              </a:rPr>
              <a:t>/</a:t>
            </a:r>
            <a:r>
              <a:rPr lang="en-US" altLang="zh-CN">
                <a:solidFill>
                  <a:srgbClr val="008000"/>
                </a:solidFill>
                <a:latin typeface="微软雅黑" panose="020B0503020204020204" pitchFamily="34" charset="-122"/>
                <a:ea typeface="微软雅黑" panose="020B0503020204020204" pitchFamily="34" charset="-122"/>
              </a:rPr>
              <a:t>相乘</a:t>
            </a:r>
            <a:r>
              <a:rPr lang="zh-CN" altLang="en-US">
                <a:solidFill>
                  <a:srgbClr val="008000"/>
                </a:solidFill>
                <a:latin typeface="微软雅黑" panose="020B0503020204020204" pitchFamily="34" charset="-122"/>
                <a:ea typeface="微软雅黑" panose="020B0503020204020204" pitchFamily="34" charset="-122"/>
              </a:rPr>
              <a:t>后出栈</a:t>
            </a:r>
            <a:r>
              <a:rPr lang="en-US" altLang="en-US">
                <a:solidFill>
                  <a:srgbClr val="008000"/>
                </a:solidFill>
                <a:latin typeface="微软雅黑" panose="020B0503020204020204" pitchFamily="34" charset="-122"/>
                <a:ea typeface="微软雅黑" panose="020B0503020204020204" pitchFamily="34" charset="-122"/>
              </a:rPr>
              <a:t> </a:t>
            </a:r>
          </a:p>
          <a:p>
            <a:pPr>
              <a:buFontTx/>
              <a:buNone/>
            </a:pPr>
            <a:r>
              <a:rPr lang="en-US" altLang="zh-CN">
                <a:solidFill>
                  <a:srgbClr val="008000"/>
                </a:solidFill>
                <a:latin typeface="微软雅黑" panose="020B0503020204020204" pitchFamily="34" charset="-122"/>
                <a:ea typeface="微软雅黑" panose="020B0503020204020204" pitchFamily="34" charset="-122"/>
              </a:rPr>
              <a:t>     </a:t>
            </a:r>
            <a:r>
              <a:rPr lang="en-US" altLang="en-US">
                <a:solidFill>
                  <a:srgbClr val="008000"/>
                </a:solidFill>
                <a:latin typeface="微软雅黑" panose="020B0503020204020204" pitchFamily="34" charset="-122"/>
                <a:ea typeface="微软雅黑" panose="020B0503020204020204" pitchFamily="34" charset="-122"/>
              </a:rPr>
              <a:t>FIMUL</a:t>
            </a:r>
            <a:r>
              <a:rPr lang="en-US" altLang="zh-CN">
                <a:solidFill>
                  <a:srgbClr val="008000"/>
                </a:solidFill>
                <a:latin typeface="微软雅黑" panose="020B0503020204020204" pitchFamily="34" charset="-122"/>
                <a:ea typeface="微软雅黑" panose="020B0503020204020204" pitchFamily="34" charset="-122"/>
              </a:rPr>
              <a:t>：</a:t>
            </a:r>
            <a:r>
              <a:rPr lang="zh-CN" altLang="en-US">
                <a:solidFill>
                  <a:srgbClr val="008000"/>
                </a:solidFill>
                <a:latin typeface="微软雅黑" panose="020B0503020204020204" pitchFamily="34" charset="-122"/>
                <a:ea typeface="微软雅黑" panose="020B0503020204020204" pitchFamily="34" charset="-122"/>
              </a:rPr>
              <a:t>按</a:t>
            </a:r>
            <a:r>
              <a:rPr lang="en-US" altLang="zh-CN">
                <a:solidFill>
                  <a:srgbClr val="008000"/>
                </a:solidFill>
                <a:latin typeface="微软雅黑" panose="020B0503020204020204" pitchFamily="34" charset="-122"/>
                <a:ea typeface="微软雅黑" panose="020B0503020204020204" pitchFamily="34" charset="-122"/>
              </a:rPr>
              <a:t>int</a:t>
            </a:r>
            <a:r>
              <a:rPr lang="zh-CN" altLang="en-US">
                <a:solidFill>
                  <a:srgbClr val="008000"/>
                </a:solidFill>
                <a:latin typeface="微软雅黑" panose="020B0503020204020204" pitchFamily="34" charset="-122"/>
                <a:ea typeface="微软雅黑" panose="020B0503020204020204" pitchFamily="34" charset="-122"/>
              </a:rPr>
              <a:t>型相乘</a:t>
            </a:r>
            <a:endParaRPr lang="en-US" altLang="en-US">
              <a:solidFill>
                <a:srgbClr val="008000"/>
              </a:solidFill>
              <a:latin typeface="微软雅黑" panose="020B0503020204020204" pitchFamily="34" charset="-122"/>
              <a:ea typeface="微软雅黑" panose="020B0503020204020204" pitchFamily="34" charset="-122"/>
            </a:endParaRPr>
          </a:p>
          <a:p>
            <a:pPr>
              <a:buFontTx/>
              <a:buNone/>
            </a:pPr>
            <a:r>
              <a:rPr lang="en-US" altLang="zh-CN">
                <a:solidFill>
                  <a:srgbClr val="008000"/>
                </a:solidFill>
                <a:latin typeface="微软雅黑" panose="020B0503020204020204" pitchFamily="34" charset="-122"/>
                <a:ea typeface="微软雅黑" panose="020B0503020204020204" pitchFamily="34" charset="-122"/>
              </a:rPr>
              <a:t>(4) </a:t>
            </a:r>
            <a:r>
              <a:rPr lang="en-US" altLang="en-US">
                <a:solidFill>
                  <a:srgbClr val="008000"/>
                </a:solidFill>
                <a:latin typeface="微软雅黑" panose="020B0503020204020204" pitchFamily="34" charset="-122"/>
                <a:ea typeface="微软雅黑" panose="020B0503020204020204" pitchFamily="34" charset="-122"/>
              </a:rPr>
              <a:t>除法 </a:t>
            </a:r>
          </a:p>
          <a:p>
            <a:pPr>
              <a:buFontTx/>
              <a:buNone/>
            </a:pPr>
            <a:r>
              <a:rPr lang="en-US" altLang="zh-CN">
                <a:solidFill>
                  <a:srgbClr val="008000"/>
                </a:solidFill>
                <a:latin typeface="微软雅黑" panose="020B0503020204020204" pitchFamily="34" charset="-122"/>
                <a:ea typeface="微软雅黑" panose="020B0503020204020204" pitchFamily="34" charset="-122"/>
              </a:rPr>
              <a:t>     </a:t>
            </a:r>
            <a:r>
              <a:rPr lang="en-US" altLang="en-US">
                <a:solidFill>
                  <a:srgbClr val="008000"/>
                </a:solidFill>
                <a:latin typeface="微软雅黑" panose="020B0503020204020204" pitchFamily="34" charset="-122"/>
                <a:ea typeface="微软雅黑" panose="020B0503020204020204" pitchFamily="34" charset="-122"/>
              </a:rPr>
              <a:t>FDIV/FDIVP </a:t>
            </a:r>
            <a:r>
              <a:rPr lang="en-US" altLang="zh-CN">
                <a:solidFill>
                  <a:srgbClr val="008000"/>
                </a:solidFill>
                <a:latin typeface="微软雅黑" panose="020B0503020204020204" pitchFamily="34" charset="-122"/>
                <a:ea typeface="微软雅黑" panose="020B0503020204020204" pitchFamily="34" charset="-122"/>
              </a:rPr>
              <a:t>:</a:t>
            </a:r>
            <a:r>
              <a:rPr lang="en-US" altLang="en-US">
                <a:solidFill>
                  <a:srgbClr val="008000"/>
                </a:solidFill>
                <a:latin typeface="微软雅黑" panose="020B0503020204020204" pitchFamily="34" charset="-122"/>
                <a:ea typeface="微软雅黑" panose="020B0503020204020204" pitchFamily="34" charset="-122"/>
              </a:rPr>
              <a:t> </a:t>
            </a:r>
            <a:r>
              <a:rPr lang="en-US" altLang="zh-CN">
                <a:solidFill>
                  <a:srgbClr val="008000"/>
                </a:solidFill>
                <a:latin typeface="微软雅黑" panose="020B0503020204020204" pitchFamily="34" charset="-122"/>
                <a:ea typeface="微软雅黑" panose="020B0503020204020204" pitchFamily="34" charset="-122"/>
              </a:rPr>
              <a:t>相</a:t>
            </a:r>
            <a:r>
              <a:rPr lang="zh-CN" altLang="en-US">
                <a:solidFill>
                  <a:srgbClr val="008000"/>
                </a:solidFill>
                <a:latin typeface="微软雅黑" panose="020B0503020204020204" pitchFamily="34" charset="-122"/>
                <a:ea typeface="微软雅黑" panose="020B0503020204020204" pitchFamily="34" charset="-122"/>
              </a:rPr>
              <a:t>除</a:t>
            </a:r>
            <a:r>
              <a:rPr lang="en-US" altLang="en-US">
                <a:solidFill>
                  <a:srgbClr val="008000"/>
                </a:solidFill>
                <a:latin typeface="微软雅黑" panose="020B0503020204020204" pitchFamily="34" charset="-122"/>
                <a:ea typeface="微软雅黑" panose="020B0503020204020204" pitchFamily="34" charset="-122"/>
              </a:rPr>
              <a:t>/</a:t>
            </a:r>
            <a:r>
              <a:rPr lang="en-US" altLang="zh-CN">
                <a:solidFill>
                  <a:srgbClr val="008000"/>
                </a:solidFill>
                <a:latin typeface="微软雅黑" panose="020B0503020204020204" pitchFamily="34" charset="-122"/>
                <a:ea typeface="微软雅黑" panose="020B0503020204020204" pitchFamily="34" charset="-122"/>
              </a:rPr>
              <a:t>相</a:t>
            </a:r>
            <a:r>
              <a:rPr lang="zh-CN" altLang="en-US">
                <a:solidFill>
                  <a:srgbClr val="008000"/>
                </a:solidFill>
                <a:latin typeface="微软雅黑" panose="020B0503020204020204" pitchFamily="34" charset="-122"/>
                <a:ea typeface="微软雅黑" panose="020B0503020204020204" pitchFamily="34" charset="-122"/>
              </a:rPr>
              <a:t>除后出栈</a:t>
            </a:r>
            <a:r>
              <a:rPr lang="en-US" altLang="en-US">
                <a:solidFill>
                  <a:srgbClr val="008000"/>
                </a:solidFill>
                <a:latin typeface="微软雅黑" panose="020B0503020204020204" pitchFamily="34" charset="-122"/>
                <a:ea typeface="微软雅黑" panose="020B0503020204020204" pitchFamily="34" charset="-122"/>
              </a:rPr>
              <a:t> </a:t>
            </a:r>
          </a:p>
          <a:p>
            <a:pPr>
              <a:buFontTx/>
              <a:buNone/>
            </a:pPr>
            <a:r>
              <a:rPr lang="en-US" altLang="zh-CN">
                <a:solidFill>
                  <a:srgbClr val="008000"/>
                </a:solidFill>
                <a:latin typeface="微软雅黑" panose="020B0503020204020204" pitchFamily="34" charset="-122"/>
                <a:ea typeface="微软雅黑" panose="020B0503020204020204" pitchFamily="34" charset="-122"/>
              </a:rPr>
              <a:t>     </a:t>
            </a:r>
            <a:r>
              <a:rPr lang="en-US" altLang="en-US">
                <a:solidFill>
                  <a:srgbClr val="008000"/>
                </a:solidFill>
                <a:latin typeface="微软雅黑" panose="020B0503020204020204" pitchFamily="34" charset="-122"/>
                <a:ea typeface="微软雅黑" panose="020B0503020204020204" pitchFamily="34" charset="-122"/>
              </a:rPr>
              <a:t>FIDIV</a:t>
            </a:r>
            <a:r>
              <a:rPr lang="en-US" altLang="zh-CN">
                <a:solidFill>
                  <a:srgbClr val="008000"/>
                </a:solidFill>
                <a:latin typeface="微软雅黑" panose="020B0503020204020204" pitchFamily="34" charset="-122"/>
                <a:ea typeface="微软雅黑" panose="020B0503020204020204" pitchFamily="34" charset="-122"/>
              </a:rPr>
              <a:t>：</a:t>
            </a:r>
            <a:r>
              <a:rPr lang="zh-CN" altLang="en-US">
                <a:solidFill>
                  <a:srgbClr val="008000"/>
                </a:solidFill>
                <a:latin typeface="微软雅黑" panose="020B0503020204020204" pitchFamily="34" charset="-122"/>
                <a:ea typeface="微软雅黑" panose="020B0503020204020204" pitchFamily="34" charset="-122"/>
              </a:rPr>
              <a:t>按</a:t>
            </a:r>
            <a:r>
              <a:rPr lang="en-US" altLang="zh-CN">
                <a:solidFill>
                  <a:srgbClr val="008000"/>
                </a:solidFill>
                <a:latin typeface="微软雅黑" panose="020B0503020204020204" pitchFamily="34" charset="-122"/>
                <a:ea typeface="微软雅黑" panose="020B0503020204020204" pitchFamily="34" charset="-122"/>
              </a:rPr>
              <a:t>int</a:t>
            </a:r>
            <a:r>
              <a:rPr lang="zh-CN" altLang="en-US">
                <a:solidFill>
                  <a:srgbClr val="008000"/>
                </a:solidFill>
                <a:latin typeface="微软雅黑" panose="020B0503020204020204" pitchFamily="34" charset="-122"/>
                <a:ea typeface="微软雅黑" panose="020B0503020204020204" pitchFamily="34" charset="-122"/>
              </a:rPr>
              <a:t>型相除</a:t>
            </a:r>
            <a:endParaRPr lang="en-US" altLang="en-US">
              <a:solidFill>
                <a:srgbClr val="008000"/>
              </a:solidFill>
              <a:latin typeface="微软雅黑" panose="020B0503020204020204" pitchFamily="34" charset="-122"/>
              <a:ea typeface="微软雅黑" panose="020B0503020204020204" pitchFamily="34" charset="-122"/>
            </a:endParaRPr>
          </a:p>
          <a:p>
            <a:pPr>
              <a:buFontTx/>
              <a:buNone/>
            </a:pPr>
            <a:r>
              <a:rPr lang="en-US" altLang="zh-CN">
                <a:solidFill>
                  <a:srgbClr val="008000"/>
                </a:solidFill>
                <a:latin typeface="微软雅黑" panose="020B0503020204020204" pitchFamily="34" charset="-122"/>
                <a:ea typeface="微软雅黑" panose="020B0503020204020204" pitchFamily="34" charset="-122"/>
              </a:rPr>
              <a:t>     </a:t>
            </a:r>
            <a:r>
              <a:rPr lang="en-US" altLang="en-US">
                <a:solidFill>
                  <a:srgbClr val="008000"/>
                </a:solidFill>
                <a:latin typeface="微软雅黑" panose="020B0503020204020204" pitchFamily="34" charset="-122"/>
                <a:ea typeface="微软雅黑" panose="020B0503020204020204" pitchFamily="34" charset="-122"/>
              </a:rPr>
              <a:t>FDIVR/FDIVRP</a:t>
            </a:r>
          </a:p>
          <a:p>
            <a:pPr>
              <a:buFontTx/>
              <a:buNone/>
            </a:pPr>
            <a:r>
              <a:rPr lang="en-US" altLang="zh-CN">
                <a:solidFill>
                  <a:srgbClr val="008000"/>
                </a:solidFill>
                <a:latin typeface="微软雅黑" panose="020B0503020204020204" pitchFamily="34" charset="-122"/>
                <a:ea typeface="微软雅黑" panose="020B0503020204020204" pitchFamily="34" charset="-122"/>
              </a:rPr>
              <a:t>     </a:t>
            </a:r>
            <a:r>
              <a:rPr lang="en-US" altLang="en-US">
                <a:solidFill>
                  <a:srgbClr val="008000"/>
                </a:solidFill>
                <a:latin typeface="微软雅黑" panose="020B0503020204020204" pitchFamily="34" charset="-122"/>
                <a:ea typeface="微软雅黑" panose="020B0503020204020204" pitchFamily="34" charset="-122"/>
              </a:rPr>
              <a:t>FIDIVR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32515">
                                            <p:txEl>
                                              <p:pRg st="1" end="1"/>
                                            </p:txEl>
                                          </p:spTgt>
                                        </p:tgtEl>
                                        <p:attrNameLst>
                                          <p:attrName>style.visibility</p:attrName>
                                        </p:attrNameLst>
                                      </p:cBhvr>
                                      <p:to>
                                        <p:strVal val="visible"/>
                                      </p:to>
                                    </p:set>
                                    <p:animEffect transition="in" filter="blinds(horizontal)">
                                      <p:cBhvr>
                                        <p:cTn id="7" dur="500"/>
                                        <p:tgtEl>
                                          <p:spTgt spid="83251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32515">
                                            <p:txEl>
                                              <p:pRg st="2" end="2"/>
                                            </p:txEl>
                                          </p:spTgt>
                                        </p:tgtEl>
                                        <p:attrNameLst>
                                          <p:attrName>style.visibility</p:attrName>
                                        </p:attrNameLst>
                                      </p:cBhvr>
                                      <p:to>
                                        <p:strVal val="visible"/>
                                      </p:to>
                                    </p:set>
                                    <p:animEffect transition="in" filter="blinds(horizontal)">
                                      <p:cBhvr>
                                        <p:cTn id="10" dur="500"/>
                                        <p:tgtEl>
                                          <p:spTgt spid="83251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32515">
                                            <p:txEl>
                                              <p:pRg st="3" end="3"/>
                                            </p:txEl>
                                          </p:spTgt>
                                        </p:tgtEl>
                                        <p:attrNameLst>
                                          <p:attrName>style.visibility</p:attrName>
                                        </p:attrNameLst>
                                      </p:cBhvr>
                                      <p:to>
                                        <p:strVal val="visible"/>
                                      </p:to>
                                    </p:set>
                                    <p:animEffect transition="in" filter="blinds(horizontal)">
                                      <p:cBhvr>
                                        <p:cTn id="13" dur="500"/>
                                        <p:tgtEl>
                                          <p:spTgt spid="832515">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832515">
                                            <p:txEl>
                                              <p:pRg st="4" end="4"/>
                                            </p:txEl>
                                          </p:spTgt>
                                        </p:tgtEl>
                                        <p:attrNameLst>
                                          <p:attrName>style.visibility</p:attrName>
                                        </p:attrNameLst>
                                      </p:cBhvr>
                                      <p:to>
                                        <p:strVal val="visible"/>
                                      </p:to>
                                    </p:set>
                                    <p:animEffect transition="in" filter="blinds(horizontal)">
                                      <p:cBhvr>
                                        <p:cTn id="18" dur="500"/>
                                        <p:tgtEl>
                                          <p:spTgt spid="832515">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832515">
                                            <p:txEl>
                                              <p:pRg st="5" end="5"/>
                                            </p:txEl>
                                          </p:spTgt>
                                        </p:tgtEl>
                                        <p:attrNameLst>
                                          <p:attrName>style.visibility</p:attrName>
                                        </p:attrNameLst>
                                      </p:cBhvr>
                                      <p:to>
                                        <p:strVal val="visible"/>
                                      </p:to>
                                    </p:set>
                                    <p:animEffect transition="in" filter="blinds(horizontal)">
                                      <p:cBhvr>
                                        <p:cTn id="21" dur="500"/>
                                        <p:tgtEl>
                                          <p:spTgt spid="832515">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832515">
                                            <p:txEl>
                                              <p:pRg st="6" end="6"/>
                                            </p:txEl>
                                          </p:spTgt>
                                        </p:tgtEl>
                                        <p:attrNameLst>
                                          <p:attrName>style.visibility</p:attrName>
                                        </p:attrNameLst>
                                      </p:cBhvr>
                                      <p:to>
                                        <p:strVal val="visible"/>
                                      </p:to>
                                    </p:set>
                                    <p:animEffect transition="in" filter="blinds(horizontal)">
                                      <p:cBhvr>
                                        <p:cTn id="24" dur="500"/>
                                        <p:tgtEl>
                                          <p:spTgt spid="832515">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832515">
                                            <p:txEl>
                                              <p:pRg st="7" end="7"/>
                                            </p:txEl>
                                          </p:spTgt>
                                        </p:tgtEl>
                                        <p:attrNameLst>
                                          <p:attrName>style.visibility</p:attrName>
                                        </p:attrNameLst>
                                      </p:cBhvr>
                                      <p:to>
                                        <p:strVal val="visible"/>
                                      </p:to>
                                    </p:set>
                                    <p:animEffect transition="in" filter="blinds(horizontal)">
                                      <p:cBhvr>
                                        <p:cTn id="27" dur="500"/>
                                        <p:tgtEl>
                                          <p:spTgt spid="832515">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832515">
                                            <p:txEl>
                                              <p:pRg st="8" end="8"/>
                                            </p:txEl>
                                          </p:spTgt>
                                        </p:tgtEl>
                                        <p:attrNameLst>
                                          <p:attrName>style.visibility</p:attrName>
                                        </p:attrNameLst>
                                      </p:cBhvr>
                                      <p:to>
                                        <p:strVal val="visible"/>
                                      </p:to>
                                    </p:set>
                                    <p:animEffect transition="in" filter="blinds(horizontal)">
                                      <p:cBhvr>
                                        <p:cTn id="30" dur="500"/>
                                        <p:tgtEl>
                                          <p:spTgt spid="8325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a:extLst>
              <a:ext uri="{FF2B5EF4-FFF2-40B4-BE49-F238E27FC236}">
                <a16:creationId xmlns:a16="http://schemas.microsoft.com/office/drawing/2014/main" id="{80B8F423-698C-4DE8-85BD-EB5E812E5F52}"/>
              </a:ext>
            </a:extLst>
          </p:cNvPr>
          <p:cNvSpPr>
            <a:spLocks noGrp="1" noChangeArrowheads="1"/>
          </p:cNvSpPr>
          <p:nvPr>
            <p:ph type="title"/>
          </p:nvPr>
        </p:nvSpPr>
        <p:spPr>
          <a:xfrm>
            <a:off x="457200" y="98425"/>
            <a:ext cx="8229600" cy="561975"/>
          </a:xfrm>
        </p:spPr>
        <p:txBody>
          <a:bodyPr/>
          <a:lstStyle/>
          <a:p>
            <a:r>
              <a:rPr lang="en-US" altLang="zh-CN" sz="3200">
                <a:ea typeface="微软雅黑" panose="020B0503020204020204" pitchFamily="34" charset="-122"/>
              </a:rPr>
              <a:t>IA-32</a:t>
            </a:r>
            <a:r>
              <a:rPr lang="zh-CN" altLang="en-US" sz="3200">
                <a:ea typeface="微软雅黑" panose="020B0503020204020204" pitchFamily="34" charset="-122"/>
              </a:rPr>
              <a:t>浮点操作举例</a:t>
            </a:r>
            <a:endParaRPr lang="zh-CN" altLang="en-US" sz="3600"/>
          </a:p>
        </p:txBody>
      </p:sp>
      <p:sp>
        <p:nvSpPr>
          <p:cNvPr id="833539" name="Rectangle 3">
            <a:extLst>
              <a:ext uri="{FF2B5EF4-FFF2-40B4-BE49-F238E27FC236}">
                <a16:creationId xmlns:a16="http://schemas.microsoft.com/office/drawing/2014/main" id="{C7ABD1D5-64B9-445B-9312-5C078B8181DB}"/>
              </a:ext>
            </a:extLst>
          </p:cNvPr>
          <p:cNvSpPr>
            <a:spLocks noGrp="1" noChangeArrowheads="1"/>
          </p:cNvSpPr>
          <p:nvPr>
            <p:ph type="body" idx="1"/>
          </p:nvPr>
        </p:nvSpPr>
        <p:spPr>
          <a:xfrm>
            <a:off x="206375" y="819150"/>
            <a:ext cx="8416925" cy="927100"/>
          </a:xfrm>
        </p:spPr>
        <p:txBody>
          <a:bodyPr/>
          <a:lstStyle/>
          <a:p>
            <a:pPr>
              <a:lnSpc>
                <a:spcPct val="105000"/>
              </a:lnSpc>
              <a:buFontTx/>
              <a:buNone/>
            </a:pPr>
            <a:r>
              <a:rPr lang="zh-CN" altLang="en-US" sz="2600">
                <a:solidFill>
                  <a:srgbClr val="0000FF"/>
                </a:solidFill>
                <a:latin typeface="微软雅黑" panose="020B0503020204020204" pitchFamily="34" charset="-122"/>
                <a:ea typeface="微软雅黑" panose="020B0503020204020204" pitchFamily="34" charset="-122"/>
              </a:rPr>
              <a:t>    </a:t>
            </a:r>
            <a:r>
              <a:rPr lang="zh-CN" altLang="en-US" sz="2300">
                <a:solidFill>
                  <a:srgbClr val="0000FF"/>
                </a:solidFill>
                <a:latin typeface="微软雅黑" panose="020B0503020204020204" pitchFamily="34" charset="-122"/>
                <a:ea typeface="微软雅黑" panose="020B0503020204020204" pitchFamily="34" charset="-122"/>
              </a:rPr>
              <a:t>问题：使用老版本</a:t>
            </a:r>
            <a:r>
              <a:rPr lang="en-US" altLang="zh-CN" sz="2300">
                <a:solidFill>
                  <a:srgbClr val="0000FF"/>
                </a:solidFill>
                <a:latin typeface="微软雅黑" panose="020B0503020204020204" pitchFamily="34" charset="-122"/>
                <a:ea typeface="微软雅黑" panose="020B0503020204020204" pitchFamily="34" charset="-122"/>
              </a:rPr>
              <a:t>gcc –O2</a:t>
            </a:r>
            <a:r>
              <a:rPr lang="zh-CN" altLang="en-US" sz="2300">
                <a:solidFill>
                  <a:srgbClr val="0000FF"/>
                </a:solidFill>
                <a:latin typeface="微软雅黑" panose="020B0503020204020204" pitchFamily="34" charset="-122"/>
                <a:ea typeface="微软雅黑" panose="020B0503020204020204" pitchFamily="34" charset="-122"/>
              </a:rPr>
              <a:t>编译时，程序一输出</a:t>
            </a:r>
            <a:r>
              <a:rPr lang="en-US" altLang="zh-CN" sz="2300">
                <a:solidFill>
                  <a:srgbClr val="0000FF"/>
                </a:solidFill>
                <a:latin typeface="微软雅黑" panose="020B0503020204020204" pitchFamily="34" charset="-122"/>
                <a:ea typeface="微软雅黑" panose="020B0503020204020204" pitchFamily="34" charset="-122"/>
              </a:rPr>
              <a:t>0</a:t>
            </a:r>
            <a:r>
              <a:rPr lang="zh-CN" altLang="en-US" sz="2300">
                <a:solidFill>
                  <a:srgbClr val="0000FF"/>
                </a:solidFill>
                <a:latin typeface="微软雅黑" panose="020B0503020204020204" pitchFamily="34" charset="-122"/>
                <a:ea typeface="微软雅黑" panose="020B0503020204020204" pitchFamily="34" charset="-122"/>
              </a:rPr>
              <a:t>，程序二输出却是</a:t>
            </a:r>
            <a:r>
              <a:rPr lang="en-US" altLang="zh-CN" sz="2300">
                <a:solidFill>
                  <a:srgbClr val="0000FF"/>
                </a:solidFill>
                <a:latin typeface="微软雅黑" panose="020B0503020204020204" pitchFamily="34" charset="-122"/>
                <a:ea typeface="微软雅黑" panose="020B0503020204020204" pitchFamily="34" charset="-122"/>
              </a:rPr>
              <a:t>1</a:t>
            </a:r>
            <a:r>
              <a:rPr lang="zh-CN" altLang="en-US" sz="2300">
                <a:solidFill>
                  <a:srgbClr val="0000FF"/>
                </a:solidFill>
                <a:latin typeface="微软雅黑" panose="020B0503020204020204" pitchFamily="34" charset="-122"/>
                <a:ea typeface="微软雅黑" panose="020B0503020204020204" pitchFamily="34" charset="-122"/>
              </a:rPr>
              <a:t>，是什么原因造成的？</a:t>
            </a:r>
            <a:endParaRPr lang="zh-CN" altLang="en-US" sz="2300"/>
          </a:p>
        </p:txBody>
      </p:sp>
      <p:grpSp>
        <p:nvGrpSpPr>
          <p:cNvPr id="833540" name="Group 4">
            <a:extLst>
              <a:ext uri="{FF2B5EF4-FFF2-40B4-BE49-F238E27FC236}">
                <a16:creationId xmlns:a16="http://schemas.microsoft.com/office/drawing/2014/main" id="{0D92C7E9-4D42-41B0-85CF-3BDDED44C654}"/>
              </a:ext>
            </a:extLst>
          </p:cNvPr>
          <p:cNvGrpSpPr>
            <a:grpSpLocks/>
          </p:cNvGrpSpPr>
          <p:nvPr/>
        </p:nvGrpSpPr>
        <p:grpSpPr bwMode="auto">
          <a:xfrm>
            <a:off x="3806825" y="1719263"/>
            <a:ext cx="3556000" cy="5094287"/>
            <a:chOff x="2568" y="1111"/>
            <a:chExt cx="2410" cy="3209"/>
          </a:xfrm>
        </p:grpSpPr>
        <p:pic>
          <p:nvPicPr>
            <p:cNvPr id="833541" name="Picture 5">
              <a:extLst>
                <a:ext uri="{FF2B5EF4-FFF2-40B4-BE49-F238E27FC236}">
                  <a16:creationId xmlns:a16="http://schemas.microsoft.com/office/drawing/2014/main" id="{E1819FAD-BA07-4ADE-85D2-DF74A9013B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8" y="1111"/>
              <a:ext cx="2410" cy="3209"/>
            </a:xfrm>
            <a:prstGeom prst="rect">
              <a:avLst/>
            </a:prstGeom>
            <a:noFill/>
            <a:extLst>
              <a:ext uri="{909E8E84-426E-40DD-AFC4-6F175D3DCCD1}">
                <a14:hiddenFill xmlns:a14="http://schemas.microsoft.com/office/drawing/2010/main">
                  <a:solidFill>
                    <a:srgbClr val="FFFFFF"/>
                  </a:solidFill>
                </a14:hiddenFill>
              </a:ext>
            </a:extLst>
          </p:spPr>
        </p:pic>
        <p:sp>
          <p:nvSpPr>
            <p:cNvPr id="833542" name="Rectangle 6">
              <a:extLst>
                <a:ext uri="{FF2B5EF4-FFF2-40B4-BE49-F238E27FC236}">
                  <a16:creationId xmlns:a16="http://schemas.microsoft.com/office/drawing/2014/main" id="{778D7880-58DA-44E4-9D21-A61408EB65B5}"/>
                </a:ext>
              </a:extLst>
            </p:cNvPr>
            <p:cNvSpPr>
              <a:spLocks noChangeArrowheads="1"/>
            </p:cNvSpPr>
            <p:nvPr/>
          </p:nvSpPr>
          <p:spPr bwMode="auto">
            <a:xfrm>
              <a:off x="3305" y="3295"/>
              <a:ext cx="822" cy="226"/>
            </a:xfrm>
            <a:prstGeom prst="rect">
              <a:avLst/>
            </a:prstGeom>
            <a:noFill/>
            <a:ln w="38100" algn="ctr">
              <a:solidFill>
                <a:srgbClr val="FF33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pic>
        <p:nvPicPr>
          <p:cNvPr id="833543" name="Picture 7">
            <a:extLst>
              <a:ext uri="{FF2B5EF4-FFF2-40B4-BE49-F238E27FC236}">
                <a16:creationId xmlns:a16="http://schemas.microsoft.com/office/drawing/2014/main" id="{12DD9FBD-3F5F-4A55-B7ED-4D74F0D005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8" y="1763713"/>
            <a:ext cx="3716337" cy="5094287"/>
          </a:xfrm>
          <a:prstGeom prst="rect">
            <a:avLst/>
          </a:prstGeom>
          <a:noFill/>
          <a:extLst>
            <a:ext uri="{909E8E84-426E-40DD-AFC4-6F175D3DCCD1}">
              <a14:hiddenFill xmlns:a14="http://schemas.microsoft.com/office/drawing/2010/main">
                <a:solidFill>
                  <a:srgbClr val="FFFFFF"/>
                </a:solidFill>
              </a14:hiddenFill>
            </a:ext>
          </a:extLst>
        </p:spPr>
      </p:pic>
      <p:sp>
        <p:nvSpPr>
          <p:cNvPr id="833544" name="Text Box 8">
            <a:extLst>
              <a:ext uri="{FF2B5EF4-FFF2-40B4-BE49-F238E27FC236}">
                <a16:creationId xmlns:a16="http://schemas.microsoft.com/office/drawing/2014/main" id="{DAFFCEDB-0C24-4824-962B-D58577BE2860}"/>
              </a:ext>
            </a:extLst>
          </p:cNvPr>
          <p:cNvSpPr txBox="1">
            <a:spLocks noChangeArrowheads="1"/>
          </p:cNvSpPr>
          <p:nvPr/>
        </p:nvSpPr>
        <p:spPr bwMode="auto">
          <a:xfrm>
            <a:off x="4527550" y="1314450"/>
            <a:ext cx="44100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solidFill>
                  <a:srgbClr val="FF3300"/>
                </a:solidFill>
                <a:latin typeface="微软雅黑" panose="020B0503020204020204" pitchFamily="34" charset="-122"/>
                <a:ea typeface="微软雅黑" panose="020B0503020204020204" pitchFamily="34" charset="-122"/>
              </a:rPr>
              <a:t>f(10)</a:t>
            </a:r>
            <a:r>
              <a:rPr lang="zh-CN" altLang="en-US" sz="2000">
                <a:solidFill>
                  <a:srgbClr val="FF3300"/>
                </a:solidFill>
                <a:latin typeface="微软雅黑" panose="020B0503020204020204" pitchFamily="34" charset="-122"/>
                <a:ea typeface="微软雅黑" panose="020B0503020204020204" pitchFamily="34" charset="-122"/>
              </a:rPr>
              <a:t>的值是多少？机器数是多少？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3544"/>
                                        </p:tgtEl>
                                        <p:attrNameLst>
                                          <p:attrName>style.visibility</p:attrName>
                                        </p:attrNameLst>
                                      </p:cBhvr>
                                      <p:to>
                                        <p:strVal val="visible"/>
                                      </p:to>
                                    </p:set>
                                    <p:animEffect transition="in" filter="blinds(horizontal)">
                                      <p:cBhvr>
                                        <p:cTn id="7" dur="500"/>
                                        <p:tgtEl>
                                          <p:spTgt spid="833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3544"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30115" name="Picture 3">
            <a:extLst>
              <a:ext uri="{FF2B5EF4-FFF2-40B4-BE49-F238E27FC236}">
                <a16:creationId xmlns:a16="http://schemas.microsoft.com/office/drawing/2014/main" id="{B9684A83-235E-4492-9291-B70A8C6A16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 y="127000"/>
            <a:ext cx="8505825" cy="6632575"/>
          </a:xfrm>
          <a:prstGeom prst="rect">
            <a:avLst/>
          </a:prstGeom>
          <a:noFill/>
          <a:extLst>
            <a:ext uri="{909E8E84-426E-40DD-AFC4-6F175D3DCCD1}">
              <a14:hiddenFill xmlns:a14="http://schemas.microsoft.com/office/drawing/2010/main">
                <a:solidFill>
                  <a:srgbClr val="FFFFFF"/>
                </a:solidFill>
              </a14:hiddenFill>
            </a:ext>
          </a:extLst>
        </p:spPr>
      </p:pic>
      <p:pic>
        <p:nvPicPr>
          <p:cNvPr id="730116" name="Picture 4">
            <a:extLst>
              <a:ext uri="{FF2B5EF4-FFF2-40B4-BE49-F238E27FC236}">
                <a16:creationId xmlns:a16="http://schemas.microsoft.com/office/drawing/2014/main" id="{4B3F9652-BD49-40A7-B34D-660F0245D1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2350" y="3924300"/>
            <a:ext cx="1890713" cy="1123950"/>
          </a:xfrm>
          <a:prstGeom prst="rect">
            <a:avLst/>
          </a:prstGeom>
          <a:noFill/>
          <a:extLst>
            <a:ext uri="{909E8E84-426E-40DD-AFC4-6F175D3DCCD1}">
              <a14:hiddenFill xmlns:a14="http://schemas.microsoft.com/office/drawing/2010/main">
                <a:solidFill>
                  <a:srgbClr val="FFFFFF"/>
                </a:solidFill>
              </a14:hiddenFill>
            </a:ext>
          </a:extLst>
        </p:spPr>
      </p:pic>
      <p:sp>
        <p:nvSpPr>
          <p:cNvPr id="730117" name="文本占位符 2">
            <a:extLst>
              <a:ext uri="{FF2B5EF4-FFF2-40B4-BE49-F238E27FC236}">
                <a16:creationId xmlns:a16="http://schemas.microsoft.com/office/drawing/2014/main" id="{33185004-59FB-4F8A-9B63-48D57886AB61}"/>
              </a:ext>
            </a:extLst>
          </p:cNvPr>
          <p:cNvSpPr>
            <a:spLocks noGrp="1"/>
          </p:cNvSpPr>
          <p:nvPr>
            <p:ph type="body" idx="4294967295"/>
          </p:nvPr>
        </p:nvSpPr>
        <p:spPr>
          <a:xfrm>
            <a:off x="4346575" y="2663825"/>
            <a:ext cx="4500563" cy="539750"/>
          </a:xfrm>
        </p:spPr>
        <p:txBody>
          <a:bodyPr anchor="b"/>
          <a:lstStyle/>
          <a:p>
            <a:pPr marL="0" indent="0">
              <a:buFontTx/>
              <a:buNone/>
            </a:pPr>
            <a:r>
              <a:rPr lang="zh-CN" altLang="en-US">
                <a:solidFill>
                  <a:srgbClr val="FF3300"/>
                </a:solidFill>
                <a:latin typeface="微软雅黑" panose="020B0503020204020204" pitchFamily="34" charset="-122"/>
                <a:ea typeface="微软雅黑" panose="020B0503020204020204" pitchFamily="34" charset="-122"/>
              </a:rPr>
              <a:t>输出结果是什么？</a:t>
            </a:r>
            <a:endParaRPr lang="en-US" altLang="zh-CN">
              <a:solidFill>
                <a:srgbClr val="FF33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0117">
                                            <p:txEl>
                                              <p:pRg st="0" end="0"/>
                                            </p:txEl>
                                          </p:spTgt>
                                        </p:tgtEl>
                                        <p:attrNameLst>
                                          <p:attrName>style.visibility</p:attrName>
                                        </p:attrNameLst>
                                      </p:cBhvr>
                                      <p:to>
                                        <p:strVal val="visible"/>
                                      </p:to>
                                    </p:set>
                                    <p:animEffect transition="in" filter="blinds(horizontal)">
                                      <p:cBhvr>
                                        <p:cTn id="7" dur="500"/>
                                        <p:tgtEl>
                                          <p:spTgt spid="73011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30116"/>
                                        </p:tgtEl>
                                        <p:attrNameLst>
                                          <p:attrName>style.visibility</p:attrName>
                                        </p:attrNameLst>
                                      </p:cBhvr>
                                      <p:to>
                                        <p:strVal val="visible"/>
                                      </p:to>
                                    </p:set>
                                    <p:animEffect transition="in" filter="blinds(horizontal)">
                                      <p:cBhvr>
                                        <p:cTn id="12" dur="500"/>
                                        <p:tgtEl>
                                          <p:spTgt spid="730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17"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a:extLst>
              <a:ext uri="{FF2B5EF4-FFF2-40B4-BE49-F238E27FC236}">
                <a16:creationId xmlns:a16="http://schemas.microsoft.com/office/drawing/2014/main" id="{4E63E4EA-F07F-42E3-9CC5-245B8F12B20C}"/>
              </a:ext>
            </a:extLst>
          </p:cNvPr>
          <p:cNvSpPr>
            <a:spLocks noGrp="1" noChangeArrowheads="1"/>
          </p:cNvSpPr>
          <p:nvPr>
            <p:ph type="title"/>
          </p:nvPr>
        </p:nvSpPr>
        <p:spPr>
          <a:xfrm>
            <a:off x="457200" y="98425"/>
            <a:ext cx="8229600" cy="561975"/>
          </a:xfrm>
        </p:spPr>
        <p:txBody>
          <a:bodyPr/>
          <a:lstStyle/>
          <a:p>
            <a:r>
              <a:rPr lang="en-US" altLang="zh-CN" sz="3200">
                <a:ea typeface="微软雅黑" panose="020B0503020204020204" pitchFamily="34" charset="-122"/>
              </a:rPr>
              <a:t>IA-32</a:t>
            </a:r>
            <a:r>
              <a:rPr lang="zh-CN" altLang="en-US" sz="3200">
                <a:ea typeface="微软雅黑" panose="020B0503020204020204" pitchFamily="34" charset="-122"/>
              </a:rPr>
              <a:t>浮点操作举例</a:t>
            </a:r>
            <a:endParaRPr lang="zh-CN" altLang="en-US" sz="3600"/>
          </a:p>
        </p:txBody>
      </p:sp>
      <p:sp>
        <p:nvSpPr>
          <p:cNvPr id="834563" name="Rectangle 3">
            <a:extLst>
              <a:ext uri="{FF2B5EF4-FFF2-40B4-BE49-F238E27FC236}">
                <a16:creationId xmlns:a16="http://schemas.microsoft.com/office/drawing/2014/main" id="{A7C894A5-C5B3-47C3-9002-8B2BF831C6BC}"/>
              </a:ext>
            </a:extLst>
          </p:cNvPr>
          <p:cNvSpPr>
            <a:spLocks noChangeArrowheads="1"/>
          </p:cNvSpPr>
          <p:nvPr/>
        </p:nvSpPr>
        <p:spPr bwMode="auto">
          <a:xfrm>
            <a:off x="3581400" y="998538"/>
            <a:ext cx="5202238" cy="1828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r>
              <a:rPr lang="en-US" altLang="zh-CN" sz="2000"/>
              <a:t>8048328:    55              push   %ebp</a:t>
            </a:r>
          </a:p>
          <a:p>
            <a:r>
              <a:rPr lang="en-US" altLang="zh-CN" sz="2000"/>
              <a:t>8048329:    89 e5         mov    %esp,%ebp</a:t>
            </a:r>
          </a:p>
          <a:p>
            <a:r>
              <a:rPr lang="en-US" altLang="zh-CN" sz="2000"/>
              <a:t>804832b:    d9 e8         </a:t>
            </a:r>
            <a:r>
              <a:rPr lang="en-US" altLang="zh-CN" sz="2000">
                <a:solidFill>
                  <a:srgbClr val="FF3300"/>
                </a:solidFill>
              </a:rPr>
              <a:t>fld1 </a:t>
            </a:r>
            <a:r>
              <a:rPr lang="en-US" altLang="zh-CN" sz="2000"/>
              <a:t>  </a:t>
            </a:r>
          </a:p>
          <a:p>
            <a:r>
              <a:rPr lang="en-US" altLang="zh-CN" sz="2000"/>
              <a:t>804832d:    da 75 08    </a:t>
            </a:r>
            <a:r>
              <a:rPr lang="en-US" altLang="zh-CN" sz="2000">
                <a:solidFill>
                  <a:srgbClr val="FF3300"/>
                </a:solidFill>
              </a:rPr>
              <a:t>fidivl 0x8(%ebp)</a:t>
            </a:r>
            <a:r>
              <a:rPr lang="en-US" altLang="zh-CN" sz="2000"/>
              <a:t> </a:t>
            </a:r>
          </a:p>
          <a:p>
            <a:r>
              <a:rPr lang="en-US" altLang="zh-CN" sz="2000"/>
              <a:t>8048330:    c9               leave  </a:t>
            </a:r>
          </a:p>
          <a:p>
            <a:r>
              <a:rPr lang="en-US" altLang="zh-CN" sz="2000"/>
              <a:t>8048331:    c3               ret</a:t>
            </a:r>
            <a:r>
              <a:rPr lang="en-US" altLang="zh-CN"/>
              <a:t>    </a:t>
            </a:r>
          </a:p>
        </p:txBody>
      </p:sp>
      <p:sp>
        <p:nvSpPr>
          <p:cNvPr id="834564" name="Rectangle 4">
            <a:extLst>
              <a:ext uri="{FF2B5EF4-FFF2-40B4-BE49-F238E27FC236}">
                <a16:creationId xmlns:a16="http://schemas.microsoft.com/office/drawing/2014/main" id="{0FF82C0D-5711-46F9-923E-E1456B71DB5F}"/>
              </a:ext>
            </a:extLst>
          </p:cNvPr>
          <p:cNvSpPr>
            <a:spLocks noChangeArrowheads="1"/>
          </p:cNvSpPr>
          <p:nvPr/>
        </p:nvSpPr>
        <p:spPr bwMode="auto">
          <a:xfrm>
            <a:off x="431800" y="1119188"/>
            <a:ext cx="2430463" cy="1339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r>
              <a:rPr lang="en-US" altLang="zh-CN" sz="2200"/>
              <a:t>double f(int x)</a:t>
            </a:r>
          </a:p>
          <a:p>
            <a:r>
              <a:rPr lang="en-US" altLang="zh-CN" sz="2200"/>
              <a:t>{</a:t>
            </a:r>
          </a:p>
          <a:p>
            <a:r>
              <a:rPr lang="en-US" altLang="zh-CN" sz="2200"/>
              <a:t>     return 1.0 / x ;</a:t>
            </a:r>
          </a:p>
          <a:p>
            <a:r>
              <a:rPr lang="en-US" altLang="zh-CN" sz="2200"/>
              <a:t>}</a:t>
            </a:r>
          </a:p>
        </p:txBody>
      </p:sp>
      <p:sp>
        <p:nvSpPr>
          <p:cNvPr id="834565" name="Rectangle 5">
            <a:extLst>
              <a:ext uri="{FF2B5EF4-FFF2-40B4-BE49-F238E27FC236}">
                <a16:creationId xmlns:a16="http://schemas.microsoft.com/office/drawing/2014/main" id="{B96BE4D1-172A-4E57-B056-BCB9E7B06F67}"/>
              </a:ext>
            </a:extLst>
          </p:cNvPr>
          <p:cNvSpPr>
            <a:spLocks noChangeArrowheads="1"/>
          </p:cNvSpPr>
          <p:nvPr/>
        </p:nvSpPr>
        <p:spPr bwMode="auto">
          <a:xfrm>
            <a:off x="168275" y="3114675"/>
            <a:ext cx="8813800" cy="18002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40000"/>
              </a:lnSpc>
            </a:pPr>
            <a:r>
              <a:rPr lang="zh-CN" altLang="en-US" sz="2000">
                <a:solidFill>
                  <a:srgbClr val="0066FF"/>
                </a:solidFill>
                <a:latin typeface="微软雅黑" panose="020B0503020204020204" pitchFamily="34" charset="-122"/>
                <a:ea typeface="微软雅黑" panose="020B0503020204020204" pitchFamily="34" charset="-122"/>
              </a:rPr>
              <a:t>两条重要指令的功能如下。</a:t>
            </a:r>
          </a:p>
          <a:p>
            <a:pPr>
              <a:lnSpc>
                <a:spcPct val="140000"/>
              </a:lnSpc>
            </a:pPr>
            <a:r>
              <a:rPr lang="en-US" altLang="zh-CN" sz="2000">
                <a:solidFill>
                  <a:srgbClr val="FF3300"/>
                </a:solidFill>
                <a:latin typeface="微软雅黑" panose="020B0503020204020204" pitchFamily="34" charset="-122"/>
                <a:ea typeface="微软雅黑" panose="020B0503020204020204" pitchFamily="34" charset="-122"/>
              </a:rPr>
              <a:t>fld1</a:t>
            </a:r>
            <a:r>
              <a:rPr lang="zh-CN" altLang="en-US" sz="2000">
                <a:solidFill>
                  <a:srgbClr val="FF3300"/>
                </a:solidFill>
                <a:latin typeface="微软雅黑" panose="020B0503020204020204" pitchFamily="34" charset="-122"/>
                <a:ea typeface="微软雅黑" panose="020B0503020204020204" pitchFamily="34" charset="-122"/>
              </a:rPr>
              <a:t>：将常数</a:t>
            </a:r>
            <a:r>
              <a:rPr lang="en-US" altLang="zh-CN" sz="2000">
                <a:solidFill>
                  <a:srgbClr val="FF3300"/>
                </a:solidFill>
                <a:latin typeface="微软雅黑" panose="020B0503020204020204" pitchFamily="34" charset="-122"/>
                <a:ea typeface="微软雅黑" panose="020B0503020204020204" pitchFamily="34" charset="-122"/>
              </a:rPr>
              <a:t>1</a:t>
            </a:r>
            <a:r>
              <a:rPr lang="zh-CN" altLang="en-US" sz="2000">
                <a:solidFill>
                  <a:srgbClr val="FF3300"/>
                </a:solidFill>
                <a:latin typeface="微软雅黑" panose="020B0503020204020204" pitchFamily="34" charset="-122"/>
                <a:ea typeface="微软雅黑" panose="020B0503020204020204" pitchFamily="34" charset="-122"/>
              </a:rPr>
              <a:t>压入栈顶</a:t>
            </a:r>
            <a:r>
              <a:rPr lang="en-US" altLang="zh-CN" sz="2000">
                <a:solidFill>
                  <a:srgbClr val="FF3300"/>
                </a:solidFill>
                <a:latin typeface="微软雅黑" panose="020B0503020204020204" pitchFamily="34" charset="-122"/>
                <a:ea typeface="微软雅黑" panose="020B0503020204020204" pitchFamily="34" charset="-122"/>
              </a:rPr>
              <a:t>ST(0)</a:t>
            </a:r>
          </a:p>
          <a:p>
            <a:pPr>
              <a:lnSpc>
                <a:spcPct val="140000"/>
              </a:lnSpc>
            </a:pPr>
            <a:r>
              <a:rPr lang="en-US" altLang="zh-CN" sz="2000">
                <a:solidFill>
                  <a:srgbClr val="FF3300"/>
                </a:solidFill>
                <a:latin typeface="微软雅黑" panose="020B0503020204020204" pitchFamily="34" charset="-122"/>
                <a:ea typeface="微软雅黑" panose="020B0503020204020204" pitchFamily="34" charset="-122"/>
              </a:rPr>
              <a:t>fidivl</a:t>
            </a:r>
            <a:r>
              <a:rPr lang="zh-CN" altLang="en-US" sz="2000">
                <a:solidFill>
                  <a:srgbClr val="FF3300"/>
                </a:solidFill>
                <a:latin typeface="微软雅黑" panose="020B0503020204020204" pitchFamily="34" charset="-122"/>
                <a:ea typeface="微软雅黑" panose="020B0503020204020204" pitchFamily="34" charset="-122"/>
              </a:rPr>
              <a:t>：将指定存储单元操作数</a:t>
            </a:r>
            <a:r>
              <a:rPr lang="en-US" altLang="zh-CN" sz="2000">
                <a:solidFill>
                  <a:srgbClr val="FF3300"/>
                </a:solidFill>
                <a:latin typeface="微软雅黑" panose="020B0503020204020204" pitchFamily="34" charset="-122"/>
                <a:ea typeface="微软雅黑" panose="020B0503020204020204" pitchFamily="34" charset="-122"/>
              </a:rPr>
              <a:t>M[R[ebp]+8]</a:t>
            </a:r>
            <a:r>
              <a:rPr lang="zh-CN" altLang="en-US" sz="2000">
                <a:solidFill>
                  <a:srgbClr val="FF3300"/>
                </a:solidFill>
                <a:latin typeface="微软雅黑" panose="020B0503020204020204" pitchFamily="34" charset="-122"/>
                <a:ea typeface="微软雅黑" panose="020B0503020204020204" pitchFamily="34" charset="-122"/>
              </a:rPr>
              <a:t>中的</a:t>
            </a:r>
            <a:r>
              <a:rPr lang="en-US" altLang="zh-CN" sz="2000">
                <a:solidFill>
                  <a:srgbClr val="FF3300"/>
                </a:solidFill>
                <a:latin typeface="微软雅黑" panose="020B0503020204020204" pitchFamily="34" charset="-122"/>
                <a:ea typeface="微软雅黑" panose="020B0503020204020204" pitchFamily="34" charset="-122"/>
              </a:rPr>
              <a:t>int</a:t>
            </a:r>
            <a:r>
              <a:rPr lang="zh-CN" altLang="en-US" sz="2000">
                <a:solidFill>
                  <a:srgbClr val="FF3300"/>
                </a:solidFill>
                <a:latin typeface="微软雅黑" panose="020B0503020204020204" pitchFamily="34" charset="-122"/>
                <a:ea typeface="微软雅黑" panose="020B0503020204020204" pitchFamily="34" charset="-122"/>
              </a:rPr>
              <a:t>型数转换为</a:t>
            </a:r>
            <a:r>
              <a:rPr lang="en-US" altLang="zh-CN" sz="2000">
                <a:solidFill>
                  <a:srgbClr val="FF3300"/>
                </a:solidFill>
                <a:latin typeface="微软雅黑" panose="020B0503020204020204" pitchFamily="34" charset="-122"/>
                <a:ea typeface="微软雅黑" panose="020B0503020204020204" pitchFamily="34" charset="-122"/>
              </a:rPr>
              <a:t>double</a:t>
            </a:r>
            <a:r>
              <a:rPr lang="zh-CN" altLang="en-US" sz="2000">
                <a:solidFill>
                  <a:srgbClr val="FF3300"/>
                </a:solidFill>
                <a:latin typeface="微软雅黑" panose="020B0503020204020204" pitchFamily="34" charset="-122"/>
                <a:ea typeface="微软雅黑" panose="020B0503020204020204" pitchFamily="34" charset="-122"/>
              </a:rPr>
              <a:t>型，</a:t>
            </a:r>
          </a:p>
          <a:p>
            <a:pPr>
              <a:lnSpc>
                <a:spcPct val="140000"/>
              </a:lnSpc>
            </a:pPr>
            <a:r>
              <a:rPr lang="zh-CN" altLang="en-US" sz="2000">
                <a:solidFill>
                  <a:srgbClr val="FF3300"/>
                </a:solidFill>
                <a:latin typeface="微软雅黑" panose="020B0503020204020204" pitchFamily="34" charset="-122"/>
                <a:ea typeface="微软雅黑" panose="020B0503020204020204" pitchFamily="34" charset="-122"/>
              </a:rPr>
              <a:t>            再将</a:t>
            </a:r>
            <a:r>
              <a:rPr lang="en-US" altLang="zh-CN" sz="2000">
                <a:solidFill>
                  <a:srgbClr val="FF3300"/>
                </a:solidFill>
                <a:latin typeface="微软雅黑" panose="020B0503020204020204" pitchFamily="34" charset="-122"/>
                <a:ea typeface="微软雅黑" panose="020B0503020204020204" pitchFamily="34" charset="-122"/>
              </a:rPr>
              <a:t>ST(0)</a:t>
            </a:r>
            <a:r>
              <a:rPr lang="zh-CN" altLang="en-US" sz="2000">
                <a:solidFill>
                  <a:srgbClr val="FF3300"/>
                </a:solidFill>
                <a:latin typeface="微软雅黑" panose="020B0503020204020204" pitchFamily="34" charset="-122"/>
                <a:ea typeface="微软雅黑" panose="020B0503020204020204" pitchFamily="34" charset="-122"/>
              </a:rPr>
              <a:t>除以该数，并将结果存入</a:t>
            </a:r>
            <a:r>
              <a:rPr lang="en-US" altLang="zh-CN" sz="2000">
                <a:solidFill>
                  <a:srgbClr val="FF3300"/>
                </a:solidFill>
                <a:latin typeface="微软雅黑" panose="020B0503020204020204" pitchFamily="34" charset="-122"/>
                <a:ea typeface="微软雅黑" panose="020B0503020204020204" pitchFamily="34" charset="-122"/>
              </a:rPr>
              <a:t>ST(0)</a:t>
            </a:r>
            <a:r>
              <a:rPr lang="zh-CN" altLang="en-US" sz="2000">
                <a:solidFill>
                  <a:srgbClr val="FF3300"/>
                </a:solidFill>
                <a:latin typeface="微软雅黑" panose="020B0503020204020204" pitchFamily="34" charset="-122"/>
                <a:ea typeface="微软雅黑" panose="020B0503020204020204" pitchFamily="34" charset="-122"/>
              </a:rPr>
              <a:t>中</a:t>
            </a:r>
          </a:p>
        </p:txBody>
      </p:sp>
      <p:sp>
        <p:nvSpPr>
          <p:cNvPr id="834566" name="Rectangle 6">
            <a:extLst>
              <a:ext uri="{FF2B5EF4-FFF2-40B4-BE49-F238E27FC236}">
                <a16:creationId xmlns:a16="http://schemas.microsoft.com/office/drawing/2014/main" id="{D5BF4ED2-51AA-4CB5-B1D7-E502943CCC2E}"/>
              </a:ext>
            </a:extLst>
          </p:cNvPr>
          <p:cNvSpPr>
            <a:spLocks noChangeArrowheads="1"/>
          </p:cNvSpPr>
          <p:nvPr/>
        </p:nvSpPr>
        <p:spPr bwMode="auto">
          <a:xfrm>
            <a:off x="134938" y="5597525"/>
            <a:ext cx="89820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latin typeface="微软雅黑" panose="020B0503020204020204" pitchFamily="34" charset="-122"/>
                <a:ea typeface="微软雅黑" panose="020B0503020204020204" pitchFamily="34" charset="-122"/>
              </a:rPr>
              <a:t>0.1=0.00011[0011]B= 0.00011 0011 0011 0011 0011 0011 0011</a:t>
            </a:r>
            <a:r>
              <a:rPr lang="en-US"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B</a:t>
            </a:r>
            <a:endParaRPr lang="zh-CN" altLang="en-US" sz="2000">
              <a:latin typeface="微软雅黑" panose="020B0503020204020204" pitchFamily="34" charset="-122"/>
              <a:ea typeface="微软雅黑" panose="020B0503020204020204" pitchFamily="34" charset="-122"/>
            </a:endParaRPr>
          </a:p>
        </p:txBody>
      </p:sp>
      <p:sp>
        <p:nvSpPr>
          <p:cNvPr id="834567" name="Text Box 7">
            <a:extLst>
              <a:ext uri="{FF2B5EF4-FFF2-40B4-BE49-F238E27FC236}">
                <a16:creationId xmlns:a16="http://schemas.microsoft.com/office/drawing/2014/main" id="{32E6D463-9FB3-487D-9293-6755108B1542}"/>
              </a:ext>
            </a:extLst>
          </p:cNvPr>
          <p:cNvSpPr txBox="1">
            <a:spLocks noChangeArrowheads="1"/>
          </p:cNvSpPr>
          <p:nvPr/>
        </p:nvSpPr>
        <p:spPr bwMode="auto">
          <a:xfrm>
            <a:off x="161925" y="5146675"/>
            <a:ext cx="229552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latin typeface="微软雅黑" panose="020B0503020204020204" pitchFamily="34" charset="-122"/>
                <a:ea typeface="微软雅黑" panose="020B0503020204020204" pitchFamily="34" charset="-122"/>
              </a:rPr>
              <a:t>f(10)=0.1</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a:extLst>
              <a:ext uri="{FF2B5EF4-FFF2-40B4-BE49-F238E27FC236}">
                <a16:creationId xmlns:a16="http://schemas.microsoft.com/office/drawing/2014/main" id="{3E6BA6DA-0D24-40B6-8B79-2CEAD454E5A2}"/>
              </a:ext>
            </a:extLst>
          </p:cNvPr>
          <p:cNvSpPr>
            <a:spLocks noGrp="1" noChangeArrowheads="1"/>
          </p:cNvSpPr>
          <p:nvPr>
            <p:ph type="title"/>
          </p:nvPr>
        </p:nvSpPr>
        <p:spPr>
          <a:xfrm>
            <a:off x="476250" y="122238"/>
            <a:ext cx="8229600" cy="561975"/>
          </a:xfrm>
        </p:spPr>
        <p:txBody>
          <a:bodyPr/>
          <a:lstStyle/>
          <a:p>
            <a:r>
              <a:rPr lang="en-US" altLang="zh-CN" sz="3200">
                <a:ea typeface="微软雅黑" panose="020B0503020204020204" pitchFamily="34" charset="-122"/>
              </a:rPr>
              <a:t>IA-32</a:t>
            </a:r>
            <a:r>
              <a:rPr lang="zh-CN" altLang="en-US" sz="3200">
                <a:ea typeface="微软雅黑" panose="020B0503020204020204" pitchFamily="34" charset="-122"/>
              </a:rPr>
              <a:t>浮点操作举例</a:t>
            </a:r>
            <a:endParaRPr lang="zh-CN" altLang="en-US" sz="3600"/>
          </a:p>
        </p:txBody>
      </p:sp>
      <p:sp>
        <p:nvSpPr>
          <p:cNvPr id="835587" name="Rectangle 3">
            <a:extLst>
              <a:ext uri="{FF2B5EF4-FFF2-40B4-BE49-F238E27FC236}">
                <a16:creationId xmlns:a16="http://schemas.microsoft.com/office/drawing/2014/main" id="{BB7D1A20-7212-4D3E-B238-CDD250600683}"/>
              </a:ext>
            </a:extLst>
          </p:cNvPr>
          <p:cNvSpPr>
            <a:spLocks noChangeArrowheads="1"/>
          </p:cNvSpPr>
          <p:nvPr/>
        </p:nvSpPr>
        <p:spPr bwMode="auto">
          <a:xfrm>
            <a:off x="206375" y="638175"/>
            <a:ext cx="7208838" cy="61658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5000"/>
              </a:lnSpc>
            </a:pPr>
            <a:r>
              <a:rPr lang="en-US" altLang="zh-CN" sz="1700">
                <a:latin typeface="微软雅黑" panose="020B0503020204020204" pitchFamily="34" charset="-122"/>
                <a:ea typeface="微软雅黑" panose="020B0503020204020204" pitchFamily="34" charset="-122"/>
              </a:rPr>
              <a:t>08048334 &lt;main&gt;:</a:t>
            </a:r>
          </a:p>
          <a:p>
            <a:pPr>
              <a:lnSpc>
                <a:spcPct val="95000"/>
              </a:lnSpc>
            </a:pPr>
            <a:r>
              <a:rPr lang="en-US" altLang="zh-CN" sz="1700">
                <a:latin typeface="微软雅黑" panose="020B0503020204020204" pitchFamily="34" charset="-122"/>
                <a:ea typeface="微软雅黑" panose="020B0503020204020204" pitchFamily="34" charset="-122"/>
              </a:rPr>
              <a:t> 8048334:       55                       push   %ebp</a:t>
            </a:r>
          </a:p>
          <a:p>
            <a:pPr>
              <a:lnSpc>
                <a:spcPct val="95000"/>
              </a:lnSpc>
            </a:pPr>
            <a:r>
              <a:rPr lang="en-US" altLang="zh-CN" sz="1700">
                <a:latin typeface="微软雅黑" panose="020B0503020204020204" pitchFamily="34" charset="-122"/>
                <a:ea typeface="微软雅黑" panose="020B0503020204020204" pitchFamily="34" charset="-122"/>
              </a:rPr>
              <a:t> 8048335:       89 e5                  mov    %esp,%ebp</a:t>
            </a:r>
          </a:p>
          <a:p>
            <a:pPr>
              <a:lnSpc>
                <a:spcPct val="95000"/>
              </a:lnSpc>
            </a:pPr>
            <a:r>
              <a:rPr lang="en-US" altLang="zh-CN" sz="1700">
                <a:latin typeface="微软雅黑" panose="020B0503020204020204" pitchFamily="34" charset="-122"/>
                <a:ea typeface="微软雅黑" panose="020B0503020204020204" pitchFamily="34" charset="-122"/>
              </a:rPr>
              <a:t> 8048337:       83 ec 08             sub    $0x8,%esp</a:t>
            </a:r>
          </a:p>
          <a:p>
            <a:pPr>
              <a:lnSpc>
                <a:spcPct val="95000"/>
              </a:lnSpc>
            </a:pPr>
            <a:r>
              <a:rPr lang="en-US" altLang="zh-CN" sz="1700">
                <a:latin typeface="微软雅黑" panose="020B0503020204020204" pitchFamily="34" charset="-122"/>
                <a:ea typeface="微软雅黑" panose="020B0503020204020204" pitchFamily="34" charset="-122"/>
              </a:rPr>
              <a:t> 804833a:       83 e4 f0             and    $0xfffffff0,%esp</a:t>
            </a:r>
          </a:p>
          <a:p>
            <a:pPr>
              <a:lnSpc>
                <a:spcPct val="95000"/>
              </a:lnSpc>
            </a:pPr>
            <a:r>
              <a:rPr lang="en-US" altLang="zh-CN" sz="1700">
                <a:latin typeface="微软雅黑" panose="020B0503020204020204" pitchFamily="34" charset="-122"/>
                <a:ea typeface="微软雅黑" panose="020B0503020204020204" pitchFamily="34" charset="-122"/>
              </a:rPr>
              <a:t> 804833d:       83 ec 0c             sub    $0xc,%esp</a:t>
            </a:r>
          </a:p>
          <a:p>
            <a:pPr>
              <a:lnSpc>
                <a:spcPct val="95000"/>
              </a:lnSpc>
            </a:pPr>
            <a:r>
              <a:rPr lang="en-US" altLang="zh-CN" sz="1700">
                <a:latin typeface="微软雅黑" panose="020B0503020204020204" pitchFamily="34" charset="-122"/>
                <a:ea typeface="微软雅黑" panose="020B0503020204020204" pitchFamily="34" charset="-122"/>
              </a:rPr>
              <a:t> 8048340:       6a 0a                  push   $0xa</a:t>
            </a:r>
          </a:p>
          <a:p>
            <a:pPr>
              <a:lnSpc>
                <a:spcPct val="95000"/>
              </a:lnSpc>
            </a:pPr>
            <a:r>
              <a:rPr lang="en-US" altLang="zh-CN" sz="1700">
                <a:latin typeface="微软雅黑" panose="020B0503020204020204" pitchFamily="34" charset="-122"/>
                <a:ea typeface="微软雅黑" panose="020B0503020204020204" pitchFamily="34" charset="-122"/>
              </a:rPr>
              <a:t> 8048342:       e8 e1 ff ff ff       call   8048328 &lt;f&gt; </a:t>
            </a:r>
            <a:r>
              <a:rPr lang="en-US" altLang="zh-CN" sz="1700">
                <a:solidFill>
                  <a:srgbClr val="3333CC"/>
                </a:solidFill>
                <a:latin typeface="微软雅黑" panose="020B0503020204020204" pitchFamily="34" charset="-122"/>
                <a:ea typeface="微软雅黑" panose="020B0503020204020204" pitchFamily="34" charset="-122"/>
              </a:rPr>
              <a:t>//</a:t>
            </a:r>
            <a:r>
              <a:rPr lang="zh-CN" altLang="en-US" sz="1700">
                <a:solidFill>
                  <a:srgbClr val="3333CC"/>
                </a:solidFill>
                <a:latin typeface="微软雅黑" panose="020B0503020204020204" pitchFamily="34" charset="-122"/>
                <a:ea typeface="微软雅黑" panose="020B0503020204020204" pitchFamily="34" charset="-122"/>
              </a:rPr>
              <a:t>计算</a:t>
            </a:r>
            <a:r>
              <a:rPr lang="en-US" altLang="zh-CN" sz="1700">
                <a:solidFill>
                  <a:srgbClr val="3333CC"/>
                </a:solidFill>
                <a:latin typeface="微软雅黑" panose="020B0503020204020204" pitchFamily="34" charset="-122"/>
                <a:ea typeface="微软雅黑" panose="020B0503020204020204" pitchFamily="34" charset="-122"/>
              </a:rPr>
              <a:t>a=f(10)</a:t>
            </a:r>
          </a:p>
          <a:p>
            <a:pPr>
              <a:lnSpc>
                <a:spcPct val="95000"/>
              </a:lnSpc>
            </a:pPr>
            <a:r>
              <a:rPr lang="en-US" altLang="zh-CN" sz="1700">
                <a:latin typeface="微软雅黑" panose="020B0503020204020204" pitchFamily="34" charset="-122"/>
                <a:ea typeface="微软雅黑" panose="020B0503020204020204" pitchFamily="34" charset="-122"/>
              </a:rPr>
              <a:t> 8048347:       dd 5d f8             </a:t>
            </a:r>
            <a:r>
              <a:rPr lang="en-US" altLang="zh-CN" sz="1700">
                <a:solidFill>
                  <a:srgbClr val="FF3300"/>
                </a:solidFill>
                <a:latin typeface="微软雅黑" panose="020B0503020204020204" pitchFamily="34" charset="-122"/>
                <a:ea typeface="微软雅黑" panose="020B0503020204020204" pitchFamily="34" charset="-122"/>
              </a:rPr>
              <a:t>fstpl  0xfffffff8(%ebp) </a:t>
            </a:r>
            <a:r>
              <a:rPr lang="en-US" altLang="zh-CN" sz="1700">
                <a:solidFill>
                  <a:srgbClr val="3333CC"/>
                </a:solidFill>
                <a:latin typeface="微软雅黑" panose="020B0503020204020204" pitchFamily="34" charset="-122"/>
                <a:ea typeface="微软雅黑" panose="020B0503020204020204" pitchFamily="34" charset="-122"/>
              </a:rPr>
              <a:t>//a</a:t>
            </a:r>
            <a:r>
              <a:rPr lang="zh-CN" altLang="en-US" sz="1700">
                <a:solidFill>
                  <a:srgbClr val="3333CC"/>
                </a:solidFill>
                <a:latin typeface="微软雅黑" panose="020B0503020204020204" pitchFamily="34" charset="-122"/>
                <a:ea typeface="微软雅黑" panose="020B0503020204020204" pitchFamily="34" charset="-122"/>
              </a:rPr>
              <a:t>存入内存</a:t>
            </a:r>
          </a:p>
          <a:p>
            <a:pPr>
              <a:lnSpc>
                <a:spcPct val="95000"/>
              </a:lnSpc>
            </a:pPr>
            <a:r>
              <a:rPr lang="en-US" altLang="zh-CN" sz="1700">
                <a:latin typeface="微软雅黑" panose="020B0503020204020204" pitchFamily="34" charset="-122"/>
                <a:ea typeface="微软雅黑" panose="020B0503020204020204" pitchFamily="34" charset="-122"/>
              </a:rPr>
              <a:t> 804834a:       c7 04 24 0a 00 00 00    movl   $0xa,(%esp)</a:t>
            </a:r>
          </a:p>
          <a:p>
            <a:pPr>
              <a:lnSpc>
                <a:spcPct val="95000"/>
              </a:lnSpc>
            </a:pPr>
            <a:r>
              <a:rPr lang="en-US" altLang="zh-CN" sz="1700">
                <a:latin typeface="微软雅黑" panose="020B0503020204020204" pitchFamily="34" charset="-122"/>
                <a:ea typeface="微软雅黑" panose="020B0503020204020204" pitchFamily="34" charset="-122"/>
              </a:rPr>
              <a:t> 8048351:       e8 d2 ff ff ff       call   8048328 &lt;f&gt; </a:t>
            </a:r>
            <a:r>
              <a:rPr lang="en-US" altLang="zh-CN">
                <a:solidFill>
                  <a:srgbClr val="3333CC"/>
                </a:solidFill>
                <a:latin typeface="微软雅黑" panose="020B0503020204020204" pitchFamily="34" charset="-122"/>
                <a:ea typeface="微软雅黑" panose="020B0503020204020204" pitchFamily="34" charset="-122"/>
              </a:rPr>
              <a:t>//</a:t>
            </a:r>
            <a:r>
              <a:rPr lang="zh-CN" altLang="en-US">
                <a:solidFill>
                  <a:srgbClr val="3333CC"/>
                </a:solidFill>
                <a:latin typeface="微软雅黑" panose="020B0503020204020204" pitchFamily="34" charset="-122"/>
                <a:ea typeface="微软雅黑" panose="020B0503020204020204" pitchFamily="34" charset="-122"/>
              </a:rPr>
              <a:t>计算</a:t>
            </a:r>
            <a:r>
              <a:rPr lang="en-US" altLang="zh-CN">
                <a:solidFill>
                  <a:srgbClr val="3333CC"/>
                </a:solidFill>
                <a:latin typeface="微软雅黑" panose="020B0503020204020204" pitchFamily="34" charset="-122"/>
                <a:ea typeface="微软雅黑" panose="020B0503020204020204" pitchFamily="34" charset="-122"/>
              </a:rPr>
              <a:t>b=f(10)</a:t>
            </a:r>
            <a:endParaRPr lang="en-US" altLang="zh-CN" sz="1700">
              <a:latin typeface="微软雅黑" panose="020B0503020204020204" pitchFamily="34" charset="-122"/>
              <a:ea typeface="微软雅黑" panose="020B0503020204020204" pitchFamily="34" charset="-122"/>
            </a:endParaRPr>
          </a:p>
          <a:p>
            <a:pPr>
              <a:lnSpc>
                <a:spcPct val="95000"/>
              </a:lnSpc>
            </a:pPr>
            <a:r>
              <a:rPr lang="en-US" altLang="zh-CN" sz="1700">
                <a:latin typeface="微软雅黑" panose="020B0503020204020204" pitchFamily="34" charset="-122"/>
                <a:ea typeface="微软雅黑" panose="020B0503020204020204" pitchFamily="34" charset="-122"/>
              </a:rPr>
              <a:t> 8048356:       dd 45 f8             </a:t>
            </a:r>
            <a:r>
              <a:rPr lang="en-US" altLang="zh-CN" sz="1700">
                <a:solidFill>
                  <a:srgbClr val="FF3300"/>
                </a:solidFill>
                <a:latin typeface="微软雅黑" panose="020B0503020204020204" pitchFamily="34" charset="-122"/>
                <a:ea typeface="微软雅黑" panose="020B0503020204020204" pitchFamily="34" charset="-122"/>
              </a:rPr>
              <a:t>fldl   0xfffffff8(%ebp)</a:t>
            </a:r>
            <a:r>
              <a:rPr lang="en-US" altLang="zh-CN" sz="1700">
                <a:latin typeface="微软雅黑" panose="020B0503020204020204" pitchFamily="34" charset="-122"/>
                <a:ea typeface="微软雅黑" panose="020B0503020204020204" pitchFamily="34" charset="-122"/>
              </a:rPr>
              <a:t> </a:t>
            </a:r>
            <a:r>
              <a:rPr lang="en-US" altLang="zh-CN" sz="1700">
                <a:solidFill>
                  <a:srgbClr val="3333CC"/>
                </a:solidFill>
                <a:latin typeface="微软雅黑" panose="020B0503020204020204" pitchFamily="34" charset="-122"/>
                <a:ea typeface="微软雅黑" panose="020B0503020204020204" pitchFamily="34" charset="-122"/>
              </a:rPr>
              <a:t>//a</a:t>
            </a:r>
            <a:r>
              <a:rPr lang="zh-CN" altLang="en-US" sz="1700">
                <a:solidFill>
                  <a:srgbClr val="3333CC"/>
                </a:solidFill>
                <a:latin typeface="微软雅黑" panose="020B0503020204020204" pitchFamily="34" charset="-122"/>
                <a:ea typeface="微软雅黑" panose="020B0503020204020204" pitchFamily="34" charset="-122"/>
              </a:rPr>
              <a:t>入栈顶</a:t>
            </a:r>
          </a:p>
          <a:p>
            <a:pPr>
              <a:lnSpc>
                <a:spcPct val="95000"/>
              </a:lnSpc>
            </a:pPr>
            <a:r>
              <a:rPr lang="en-US" altLang="zh-CN" sz="1700">
                <a:latin typeface="微软雅黑" panose="020B0503020204020204" pitchFamily="34" charset="-122"/>
                <a:ea typeface="微软雅黑" panose="020B0503020204020204" pitchFamily="34" charset="-122"/>
              </a:rPr>
              <a:t> 8048359:       58                       pop    %eax</a:t>
            </a:r>
          </a:p>
          <a:p>
            <a:pPr>
              <a:lnSpc>
                <a:spcPct val="95000"/>
              </a:lnSpc>
            </a:pPr>
            <a:r>
              <a:rPr lang="en-US" altLang="zh-CN" sz="1700">
                <a:latin typeface="微软雅黑" panose="020B0503020204020204" pitchFamily="34" charset="-122"/>
                <a:ea typeface="微软雅黑" panose="020B0503020204020204" pitchFamily="34" charset="-122"/>
              </a:rPr>
              <a:t> 804835a:       da e9                  fucompp      </a:t>
            </a:r>
            <a:r>
              <a:rPr lang="en-US" altLang="zh-CN" sz="1700">
                <a:solidFill>
                  <a:srgbClr val="3333CC"/>
                </a:solidFill>
                <a:latin typeface="微软雅黑" panose="020B0503020204020204" pitchFamily="34" charset="-122"/>
                <a:ea typeface="微软雅黑" panose="020B0503020204020204" pitchFamily="34" charset="-122"/>
              </a:rPr>
              <a:t>//</a:t>
            </a:r>
            <a:r>
              <a:rPr lang="zh-CN" altLang="en-US" sz="1700">
                <a:solidFill>
                  <a:srgbClr val="3333CC"/>
                </a:solidFill>
                <a:latin typeface="微软雅黑" panose="020B0503020204020204" pitchFamily="34" charset="-122"/>
                <a:ea typeface="微软雅黑" panose="020B0503020204020204" pitchFamily="34" charset="-122"/>
              </a:rPr>
              <a:t>比较</a:t>
            </a:r>
            <a:r>
              <a:rPr lang="en-US" altLang="zh-CN" sz="1700">
                <a:solidFill>
                  <a:srgbClr val="3333CC"/>
                </a:solidFill>
                <a:latin typeface="微软雅黑" panose="020B0503020204020204" pitchFamily="34" charset="-122"/>
                <a:ea typeface="微软雅黑" panose="020B0503020204020204" pitchFamily="34" charset="-122"/>
              </a:rPr>
              <a:t>ST(0)</a:t>
            </a:r>
            <a:r>
              <a:rPr lang="en-US" altLang="zh-CN" sz="1700">
                <a:solidFill>
                  <a:srgbClr val="FF3300"/>
                </a:solidFill>
                <a:latin typeface="微软雅黑" panose="020B0503020204020204" pitchFamily="34" charset="-122"/>
                <a:ea typeface="微软雅黑" panose="020B0503020204020204" pitchFamily="34" charset="-122"/>
              </a:rPr>
              <a:t>a</a:t>
            </a:r>
            <a:r>
              <a:rPr lang="zh-CN" altLang="en-US" sz="1700">
                <a:solidFill>
                  <a:srgbClr val="3333CC"/>
                </a:solidFill>
                <a:latin typeface="微软雅黑" panose="020B0503020204020204" pitchFamily="34" charset="-122"/>
                <a:ea typeface="微软雅黑" panose="020B0503020204020204" pitchFamily="34" charset="-122"/>
              </a:rPr>
              <a:t>和</a:t>
            </a:r>
            <a:r>
              <a:rPr lang="en-US" altLang="zh-CN" sz="1700">
                <a:solidFill>
                  <a:srgbClr val="3333CC"/>
                </a:solidFill>
                <a:latin typeface="微软雅黑" panose="020B0503020204020204" pitchFamily="34" charset="-122"/>
                <a:ea typeface="微软雅黑" panose="020B0503020204020204" pitchFamily="34" charset="-122"/>
              </a:rPr>
              <a:t>ST(1)</a:t>
            </a:r>
            <a:r>
              <a:rPr lang="en-US" altLang="zh-CN" sz="1700">
                <a:solidFill>
                  <a:srgbClr val="FF3300"/>
                </a:solidFill>
                <a:latin typeface="微软雅黑" panose="020B0503020204020204" pitchFamily="34" charset="-122"/>
                <a:ea typeface="微软雅黑" panose="020B0503020204020204" pitchFamily="34" charset="-122"/>
              </a:rPr>
              <a:t>b</a:t>
            </a:r>
          </a:p>
          <a:p>
            <a:pPr>
              <a:lnSpc>
                <a:spcPct val="95000"/>
              </a:lnSpc>
            </a:pPr>
            <a:r>
              <a:rPr lang="en-US" altLang="zh-CN" sz="1700">
                <a:latin typeface="微软雅黑" panose="020B0503020204020204" pitchFamily="34" charset="-122"/>
                <a:ea typeface="微软雅黑" panose="020B0503020204020204" pitchFamily="34" charset="-122"/>
              </a:rPr>
              <a:t> 804835c:       df e0                   fnstsw %ax  </a:t>
            </a:r>
            <a:r>
              <a:rPr lang="en-US" altLang="zh-CN" sz="1700">
                <a:solidFill>
                  <a:srgbClr val="3333CC"/>
                </a:solidFill>
                <a:latin typeface="微软雅黑" panose="020B0503020204020204" pitchFamily="34" charset="-122"/>
                <a:ea typeface="微软雅黑" panose="020B0503020204020204" pitchFamily="34" charset="-122"/>
              </a:rPr>
              <a:t>//</a:t>
            </a:r>
            <a:r>
              <a:rPr lang="zh-CN" altLang="en-US" sz="1700">
                <a:solidFill>
                  <a:srgbClr val="3333CC"/>
                </a:solidFill>
                <a:latin typeface="微软雅黑" panose="020B0503020204020204" pitchFamily="34" charset="-122"/>
                <a:ea typeface="微软雅黑" panose="020B0503020204020204" pitchFamily="34" charset="-122"/>
              </a:rPr>
              <a:t>把</a:t>
            </a:r>
            <a:r>
              <a:rPr lang="en-US" altLang="zh-CN" sz="1700">
                <a:solidFill>
                  <a:srgbClr val="3333CC"/>
                </a:solidFill>
                <a:latin typeface="微软雅黑" panose="020B0503020204020204" pitchFamily="34" charset="-122"/>
                <a:ea typeface="微软雅黑" panose="020B0503020204020204" pitchFamily="34" charset="-122"/>
              </a:rPr>
              <a:t>FPU</a:t>
            </a:r>
            <a:r>
              <a:rPr lang="zh-CN" altLang="en-US" sz="1700">
                <a:solidFill>
                  <a:srgbClr val="3333CC"/>
                </a:solidFill>
                <a:latin typeface="微软雅黑" panose="020B0503020204020204" pitchFamily="34" charset="-122"/>
                <a:ea typeface="微软雅黑" panose="020B0503020204020204" pitchFamily="34" charset="-122"/>
              </a:rPr>
              <a:t>状态字送到</a:t>
            </a:r>
            <a:r>
              <a:rPr lang="en-US" altLang="zh-CN" sz="1700">
                <a:solidFill>
                  <a:srgbClr val="3333CC"/>
                </a:solidFill>
                <a:latin typeface="微软雅黑" panose="020B0503020204020204" pitchFamily="34" charset="-122"/>
                <a:ea typeface="微软雅黑" panose="020B0503020204020204" pitchFamily="34" charset="-122"/>
              </a:rPr>
              <a:t>AX</a:t>
            </a:r>
            <a:endParaRPr lang="zh-CN" altLang="en-US" sz="1700">
              <a:solidFill>
                <a:srgbClr val="3333CC"/>
              </a:solidFill>
              <a:latin typeface="微软雅黑" panose="020B0503020204020204" pitchFamily="34" charset="-122"/>
              <a:ea typeface="微软雅黑" panose="020B0503020204020204" pitchFamily="34" charset="-122"/>
            </a:endParaRPr>
          </a:p>
          <a:p>
            <a:pPr>
              <a:lnSpc>
                <a:spcPct val="95000"/>
              </a:lnSpc>
            </a:pPr>
            <a:r>
              <a:rPr lang="en-US" altLang="zh-CN" sz="1700">
                <a:latin typeface="微软雅黑" panose="020B0503020204020204" pitchFamily="34" charset="-122"/>
                <a:ea typeface="微软雅黑" panose="020B0503020204020204" pitchFamily="34" charset="-122"/>
              </a:rPr>
              <a:t> 804835e:       80 e4 45             and    $0x45,%ah</a:t>
            </a:r>
          </a:p>
          <a:p>
            <a:pPr>
              <a:lnSpc>
                <a:spcPct val="95000"/>
              </a:lnSpc>
            </a:pPr>
            <a:r>
              <a:rPr lang="en-US" altLang="zh-CN" sz="1700">
                <a:latin typeface="微软雅黑" panose="020B0503020204020204" pitchFamily="34" charset="-122"/>
                <a:ea typeface="微软雅黑" panose="020B0503020204020204" pitchFamily="34" charset="-122"/>
              </a:rPr>
              <a:t> 8048361:       80 fc 40              cmp    $0x40,%ah</a:t>
            </a:r>
          </a:p>
          <a:p>
            <a:pPr>
              <a:lnSpc>
                <a:spcPct val="95000"/>
              </a:lnSpc>
            </a:pPr>
            <a:r>
              <a:rPr lang="en-US" altLang="zh-CN" sz="1700">
                <a:latin typeface="微软雅黑" panose="020B0503020204020204" pitchFamily="34" charset="-122"/>
                <a:ea typeface="微软雅黑" panose="020B0503020204020204" pitchFamily="34" charset="-122"/>
              </a:rPr>
              <a:t> 8048364:       0f 94 c0              sete   %al</a:t>
            </a:r>
          </a:p>
          <a:p>
            <a:pPr>
              <a:lnSpc>
                <a:spcPct val="95000"/>
              </a:lnSpc>
            </a:pPr>
            <a:r>
              <a:rPr lang="en-US" altLang="zh-CN" sz="1700">
                <a:latin typeface="微软雅黑" panose="020B0503020204020204" pitchFamily="34" charset="-122"/>
                <a:ea typeface="微软雅黑" panose="020B0503020204020204" pitchFamily="34" charset="-122"/>
              </a:rPr>
              <a:t> 8048367:       5a                       pop    %edx</a:t>
            </a:r>
          </a:p>
          <a:p>
            <a:pPr>
              <a:lnSpc>
                <a:spcPct val="95000"/>
              </a:lnSpc>
            </a:pPr>
            <a:r>
              <a:rPr lang="en-US" altLang="zh-CN" sz="1700">
                <a:latin typeface="微软雅黑" panose="020B0503020204020204" pitchFamily="34" charset="-122"/>
                <a:ea typeface="微软雅黑" panose="020B0503020204020204" pitchFamily="34" charset="-122"/>
              </a:rPr>
              <a:t> 8048368:       0f b6 c0             movzbl %al,%eax</a:t>
            </a:r>
          </a:p>
          <a:p>
            <a:pPr>
              <a:lnSpc>
                <a:spcPct val="95000"/>
              </a:lnSpc>
            </a:pPr>
            <a:r>
              <a:rPr lang="en-US" altLang="zh-CN" sz="1700">
                <a:latin typeface="微软雅黑" panose="020B0503020204020204" pitchFamily="34" charset="-122"/>
                <a:ea typeface="微软雅黑" panose="020B0503020204020204" pitchFamily="34" charset="-122"/>
              </a:rPr>
              <a:t> 804836b:       50                      push   %eax</a:t>
            </a:r>
          </a:p>
          <a:p>
            <a:pPr>
              <a:lnSpc>
                <a:spcPct val="95000"/>
              </a:lnSpc>
            </a:pPr>
            <a:r>
              <a:rPr lang="en-US" altLang="zh-CN" sz="1700">
                <a:latin typeface="微软雅黑" panose="020B0503020204020204" pitchFamily="34" charset="-122"/>
                <a:ea typeface="微软雅黑" panose="020B0503020204020204" pitchFamily="34" charset="-122"/>
              </a:rPr>
              <a:t> 804836c:       68 d8 83 04 08  push   $0x80483d8</a:t>
            </a:r>
          </a:p>
          <a:p>
            <a:pPr>
              <a:lnSpc>
                <a:spcPct val="95000"/>
              </a:lnSpc>
            </a:pPr>
            <a:r>
              <a:rPr lang="en-US" altLang="zh-CN" sz="1700">
                <a:latin typeface="微软雅黑" panose="020B0503020204020204" pitchFamily="34" charset="-122"/>
                <a:ea typeface="微软雅黑" panose="020B0503020204020204" pitchFamily="34" charset="-122"/>
              </a:rPr>
              <a:t> 8048371:       e8 f2 fe ff ff      call   8048268 &lt;_init+0x38&gt;</a:t>
            </a:r>
          </a:p>
          <a:p>
            <a:pPr>
              <a:lnSpc>
                <a:spcPct val="95000"/>
              </a:lnSpc>
            </a:pPr>
            <a:r>
              <a:rPr lang="en-US" altLang="zh-CN" sz="1700">
                <a:latin typeface="微软雅黑" panose="020B0503020204020204" pitchFamily="34" charset="-122"/>
                <a:ea typeface="微软雅黑" panose="020B0503020204020204" pitchFamily="34" charset="-122"/>
              </a:rPr>
              <a:t> 8048376:       c9                      leave  </a:t>
            </a:r>
          </a:p>
          <a:p>
            <a:pPr>
              <a:lnSpc>
                <a:spcPct val="95000"/>
              </a:lnSpc>
            </a:pPr>
            <a:r>
              <a:rPr lang="en-US" altLang="zh-CN" sz="1700">
                <a:latin typeface="微软雅黑" panose="020B0503020204020204" pitchFamily="34" charset="-122"/>
                <a:ea typeface="微软雅黑" panose="020B0503020204020204" pitchFamily="34" charset="-122"/>
              </a:rPr>
              <a:t> 8048377:       c3                      ret </a:t>
            </a:r>
          </a:p>
        </p:txBody>
      </p:sp>
      <p:sp>
        <p:nvSpPr>
          <p:cNvPr id="835588" name="Rectangle 4">
            <a:extLst>
              <a:ext uri="{FF2B5EF4-FFF2-40B4-BE49-F238E27FC236}">
                <a16:creationId xmlns:a16="http://schemas.microsoft.com/office/drawing/2014/main" id="{CC77EE98-5530-40A1-9984-616EB9AB2EE5}"/>
              </a:ext>
            </a:extLst>
          </p:cNvPr>
          <p:cNvSpPr>
            <a:spLocks noChangeArrowheads="1"/>
          </p:cNvSpPr>
          <p:nvPr/>
        </p:nvSpPr>
        <p:spPr bwMode="auto">
          <a:xfrm>
            <a:off x="7451725" y="279400"/>
            <a:ext cx="1350963" cy="13827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r>
              <a:rPr lang="en-US" altLang="zh-CN"/>
              <a:t> …</a:t>
            </a:r>
          </a:p>
          <a:p>
            <a:r>
              <a:rPr lang="en-US" altLang="zh-CN"/>
              <a:t> a = f(10) ;</a:t>
            </a:r>
          </a:p>
          <a:p>
            <a:r>
              <a:rPr lang="en-US" altLang="zh-CN"/>
              <a:t> b = f(10) ;</a:t>
            </a:r>
          </a:p>
          <a:p>
            <a:r>
              <a:rPr lang="en-US" altLang="zh-CN"/>
              <a:t> i = a == b;</a:t>
            </a:r>
          </a:p>
          <a:p>
            <a:r>
              <a:rPr lang="en-US" altLang="zh-CN"/>
              <a:t> … </a:t>
            </a:r>
          </a:p>
        </p:txBody>
      </p:sp>
      <p:sp>
        <p:nvSpPr>
          <p:cNvPr id="835589" name="Rectangle 5">
            <a:extLst>
              <a:ext uri="{FF2B5EF4-FFF2-40B4-BE49-F238E27FC236}">
                <a16:creationId xmlns:a16="http://schemas.microsoft.com/office/drawing/2014/main" id="{2AE10996-9D95-4FF9-81DE-92EEF3411025}"/>
              </a:ext>
            </a:extLst>
          </p:cNvPr>
          <p:cNvSpPr>
            <a:spLocks noChangeArrowheads="1"/>
          </p:cNvSpPr>
          <p:nvPr/>
        </p:nvSpPr>
        <p:spPr bwMode="auto">
          <a:xfrm>
            <a:off x="6102350" y="4387850"/>
            <a:ext cx="2744788" cy="167640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000" tIns="72000" rIns="72000" bIns="72000" anchor="ctr">
            <a:spAutoFit/>
          </a:bodyPr>
          <a:lstStyle/>
          <a:p>
            <a:pPr>
              <a:lnSpc>
                <a:spcPct val="125000"/>
              </a:lnSpc>
            </a:pPr>
            <a:r>
              <a:rPr lang="en-US" altLang="zh-CN" sz="2000">
                <a:solidFill>
                  <a:srgbClr val="CC3300"/>
                </a:solidFill>
              </a:rPr>
              <a:t>0.1</a:t>
            </a:r>
            <a:r>
              <a:rPr lang="zh-CN" altLang="en-US" sz="2000">
                <a:solidFill>
                  <a:srgbClr val="CC3300"/>
                </a:solidFill>
              </a:rPr>
              <a:t>是无限循环小数，无法精确表示，因而，</a:t>
            </a:r>
            <a:r>
              <a:rPr lang="zh-CN" altLang="en-US" sz="2000">
                <a:solidFill>
                  <a:srgbClr val="FF3300"/>
                </a:solidFill>
              </a:rPr>
              <a:t>比较时，</a:t>
            </a:r>
            <a:r>
              <a:rPr lang="en-US" altLang="zh-CN" sz="2000">
                <a:solidFill>
                  <a:srgbClr val="FF3300"/>
                </a:solidFill>
              </a:rPr>
              <a:t>a</a:t>
            </a:r>
            <a:r>
              <a:rPr lang="zh-CN" altLang="en-US" sz="2000">
                <a:solidFill>
                  <a:srgbClr val="FF3300"/>
                </a:solidFill>
              </a:rPr>
              <a:t>舍入过而</a:t>
            </a:r>
            <a:r>
              <a:rPr lang="en-US" altLang="zh-CN" sz="2000">
                <a:solidFill>
                  <a:srgbClr val="FF3300"/>
                </a:solidFill>
              </a:rPr>
              <a:t>b</a:t>
            </a:r>
            <a:r>
              <a:rPr lang="zh-CN" altLang="en-US" sz="2000">
                <a:solidFill>
                  <a:srgbClr val="FF3300"/>
                </a:solidFill>
              </a:rPr>
              <a:t>没有舍入过，故 </a:t>
            </a:r>
            <a:r>
              <a:rPr lang="en-US" altLang="zh-CN" sz="2000">
                <a:solidFill>
                  <a:srgbClr val="FF3300"/>
                </a:solidFill>
              </a:rPr>
              <a:t>a</a:t>
            </a:r>
            <a:r>
              <a:rPr lang="en-US" altLang="zh-CN" sz="2000">
                <a:solidFill>
                  <a:srgbClr val="FF3300"/>
                </a:solidFill>
                <a:cs typeface="Arial" panose="020B0604020202020204" pitchFamily="34" charset="0"/>
              </a:rPr>
              <a:t>≠b</a:t>
            </a:r>
            <a:endParaRPr lang="en-US" altLang="en-US" sz="2000">
              <a:solidFill>
                <a:srgbClr val="FF3300"/>
              </a:solidFill>
              <a:cs typeface="Arial" panose="020B0604020202020204" pitchFamily="34" charset="0"/>
            </a:endParaRPr>
          </a:p>
        </p:txBody>
      </p:sp>
      <p:sp>
        <p:nvSpPr>
          <p:cNvPr id="835590" name="Text Box 6">
            <a:extLst>
              <a:ext uri="{FF2B5EF4-FFF2-40B4-BE49-F238E27FC236}">
                <a16:creationId xmlns:a16="http://schemas.microsoft.com/office/drawing/2014/main" id="{0B419A0B-5637-426A-BB72-813D1C171903}"/>
              </a:ext>
            </a:extLst>
          </p:cNvPr>
          <p:cNvSpPr txBox="1">
            <a:spLocks noChangeArrowheads="1"/>
          </p:cNvSpPr>
          <p:nvPr/>
        </p:nvSpPr>
        <p:spPr bwMode="auto">
          <a:xfrm>
            <a:off x="7586663" y="2581275"/>
            <a:ext cx="1557337"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微软雅黑" panose="020B0503020204020204" pitchFamily="34" charset="-122"/>
                <a:ea typeface="微软雅黑" panose="020B0503020204020204" pitchFamily="34" charset="-122"/>
              </a:rPr>
              <a:t>80</a:t>
            </a:r>
            <a:r>
              <a:rPr lang="zh-CN" altLang="en-US">
                <a:latin typeface="微软雅黑" panose="020B0503020204020204" pitchFamily="34" charset="-122"/>
                <a:ea typeface="微软雅黑" panose="020B0503020204020204" pitchFamily="34" charset="-122"/>
              </a:rPr>
              <a:t>位</a:t>
            </a:r>
            <a:r>
              <a:rPr lang="zh-CN" altLang="en-US">
                <a:ea typeface="微软雅黑" panose="020B0503020204020204" pitchFamily="34" charset="-122"/>
                <a:cs typeface="Arial" panose="020B0604020202020204" pitchFamily="34" charset="0"/>
              </a:rPr>
              <a:t>→</a:t>
            </a:r>
            <a:r>
              <a:rPr lang="en-US" altLang="zh-CN">
                <a:ea typeface="微软雅黑" panose="020B0503020204020204" pitchFamily="34" charset="-122"/>
                <a:cs typeface="Arial" panose="020B0604020202020204" pitchFamily="34" charset="0"/>
              </a:rPr>
              <a:t>64</a:t>
            </a:r>
            <a:r>
              <a:rPr lang="zh-CN" altLang="en-US">
                <a:ea typeface="微软雅黑" panose="020B0503020204020204" pitchFamily="34" charset="-122"/>
                <a:cs typeface="Arial" panose="020B0604020202020204" pitchFamily="34" charset="0"/>
              </a:rPr>
              <a:t>位</a:t>
            </a:r>
          </a:p>
        </p:txBody>
      </p:sp>
      <p:sp>
        <p:nvSpPr>
          <p:cNvPr id="835591" name="Text Box 7">
            <a:extLst>
              <a:ext uri="{FF2B5EF4-FFF2-40B4-BE49-F238E27FC236}">
                <a16:creationId xmlns:a16="http://schemas.microsoft.com/office/drawing/2014/main" id="{CDF1163C-3870-4D72-AC9D-0D1BFC110CD9}"/>
              </a:ext>
            </a:extLst>
          </p:cNvPr>
          <p:cNvSpPr txBox="1">
            <a:spLocks noChangeArrowheads="1"/>
          </p:cNvSpPr>
          <p:nvPr/>
        </p:nvSpPr>
        <p:spPr bwMode="auto">
          <a:xfrm>
            <a:off x="7424738" y="3302000"/>
            <a:ext cx="1557337"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微软雅黑" panose="020B0503020204020204" pitchFamily="34" charset="-122"/>
                <a:ea typeface="微软雅黑" panose="020B0503020204020204" pitchFamily="34" charset="-122"/>
              </a:rPr>
              <a:t>64</a:t>
            </a:r>
            <a:r>
              <a:rPr lang="zh-CN" altLang="en-US">
                <a:latin typeface="微软雅黑" panose="020B0503020204020204" pitchFamily="34" charset="-122"/>
                <a:ea typeface="微软雅黑" panose="020B0503020204020204" pitchFamily="34" charset="-122"/>
              </a:rPr>
              <a:t>位</a:t>
            </a:r>
            <a:r>
              <a:rPr lang="zh-CN" altLang="en-US">
                <a:ea typeface="微软雅黑" panose="020B0503020204020204" pitchFamily="34" charset="-122"/>
                <a:cs typeface="Arial" panose="020B0604020202020204" pitchFamily="34" charset="0"/>
              </a:rPr>
              <a:t>→</a:t>
            </a:r>
            <a:r>
              <a:rPr lang="en-US" altLang="zh-CN">
                <a:ea typeface="微软雅黑" panose="020B0503020204020204" pitchFamily="34" charset="-122"/>
                <a:cs typeface="Arial" panose="020B0604020202020204" pitchFamily="34" charset="0"/>
              </a:rPr>
              <a:t>80</a:t>
            </a:r>
            <a:r>
              <a:rPr lang="zh-CN" altLang="en-US">
                <a:ea typeface="微软雅黑" panose="020B0503020204020204" pitchFamily="34" charset="-122"/>
                <a:cs typeface="Arial" panose="020B0604020202020204" pitchFamily="34" charset="0"/>
              </a:rPr>
              <a:t>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5590"/>
                                        </p:tgtEl>
                                        <p:attrNameLst>
                                          <p:attrName>style.visibility</p:attrName>
                                        </p:attrNameLst>
                                      </p:cBhvr>
                                      <p:to>
                                        <p:strVal val="visible"/>
                                      </p:to>
                                    </p:set>
                                    <p:animEffect transition="in" filter="blinds(horizontal)">
                                      <p:cBhvr>
                                        <p:cTn id="7" dur="500"/>
                                        <p:tgtEl>
                                          <p:spTgt spid="8355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35591"/>
                                        </p:tgtEl>
                                        <p:attrNameLst>
                                          <p:attrName>style.visibility</p:attrName>
                                        </p:attrNameLst>
                                      </p:cBhvr>
                                      <p:to>
                                        <p:strVal val="visible"/>
                                      </p:to>
                                    </p:set>
                                    <p:animEffect transition="in" filter="blinds(horizontal)">
                                      <p:cBhvr>
                                        <p:cTn id="12" dur="500"/>
                                        <p:tgtEl>
                                          <p:spTgt spid="8355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35589"/>
                                        </p:tgtEl>
                                        <p:attrNameLst>
                                          <p:attrName>style.visibility</p:attrName>
                                        </p:attrNameLst>
                                      </p:cBhvr>
                                      <p:to>
                                        <p:strVal val="visible"/>
                                      </p:to>
                                    </p:set>
                                    <p:animEffect transition="in" filter="blinds(horizontal)">
                                      <p:cBhvr>
                                        <p:cTn id="17" dur="500"/>
                                        <p:tgtEl>
                                          <p:spTgt spid="835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5589" grpId="0" animBg="1"/>
      <p:bldP spid="835590" grpId="0"/>
      <p:bldP spid="83559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a:extLst>
              <a:ext uri="{FF2B5EF4-FFF2-40B4-BE49-F238E27FC236}">
                <a16:creationId xmlns:a16="http://schemas.microsoft.com/office/drawing/2014/main" id="{A5E1CE18-362D-4F78-9DF9-9E4F12765ADE}"/>
              </a:ext>
            </a:extLst>
          </p:cNvPr>
          <p:cNvSpPr>
            <a:spLocks noGrp="1" noChangeArrowheads="1"/>
          </p:cNvSpPr>
          <p:nvPr>
            <p:ph type="title"/>
          </p:nvPr>
        </p:nvSpPr>
        <p:spPr>
          <a:xfrm>
            <a:off x="457200" y="98425"/>
            <a:ext cx="8229600" cy="561975"/>
          </a:xfrm>
        </p:spPr>
        <p:txBody>
          <a:bodyPr/>
          <a:lstStyle/>
          <a:p>
            <a:r>
              <a:rPr lang="en-US" altLang="zh-CN" sz="3200">
                <a:ea typeface="微软雅黑" panose="020B0503020204020204" pitchFamily="34" charset="-122"/>
              </a:rPr>
              <a:t>IA-32</a:t>
            </a:r>
            <a:r>
              <a:rPr lang="zh-CN" altLang="en-US" sz="3200">
                <a:ea typeface="微软雅黑" panose="020B0503020204020204" pitchFamily="34" charset="-122"/>
              </a:rPr>
              <a:t>浮点操作举例</a:t>
            </a:r>
            <a:endParaRPr lang="zh-CN" altLang="en-US" sz="3600"/>
          </a:p>
        </p:txBody>
      </p:sp>
      <p:sp>
        <p:nvSpPr>
          <p:cNvPr id="836611" name="Rectangle 3">
            <a:extLst>
              <a:ext uri="{FF2B5EF4-FFF2-40B4-BE49-F238E27FC236}">
                <a16:creationId xmlns:a16="http://schemas.microsoft.com/office/drawing/2014/main" id="{9FF64610-E45E-448A-B86A-49B5C6F57C84}"/>
              </a:ext>
            </a:extLst>
          </p:cNvPr>
          <p:cNvSpPr>
            <a:spLocks noChangeArrowheads="1"/>
          </p:cNvSpPr>
          <p:nvPr/>
        </p:nvSpPr>
        <p:spPr bwMode="auto">
          <a:xfrm>
            <a:off x="109538" y="1246188"/>
            <a:ext cx="7508875" cy="45466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700">
                <a:latin typeface="微软雅黑" panose="020B0503020204020204" pitchFamily="34" charset="-122"/>
                <a:ea typeface="微软雅黑" panose="020B0503020204020204" pitchFamily="34" charset="-122"/>
              </a:rPr>
              <a:t>8048342:       e8 e1 ff ff ff      call   8048328 &lt;f&gt; </a:t>
            </a:r>
            <a:r>
              <a:rPr lang="en-US" altLang="zh-CN" sz="1700">
                <a:solidFill>
                  <a:srgbClr val="3333CC"/>
                </a:solidFill>
                <a:latin typeface="微软雅黑" panose="020B0503020204020204" pitchFamily="34" charset="-122"/>
                <a:ea typeface="微软雅黑" panose="020B0503020204020204" pitchFamily="34" charset="-122"/>
              </a:rPr>
              <a:t>//</a:t>
            </a:r>
            <a:r>
              <a:rPr lang="zh-CN" altLang="en-US" sz="1700">
                <a:solidFill>
                  <a:srgbClr val="3333CC"/>
                </a:solidFill>
                <a:latin typeface="微软雅黑" panose="020B0503020204020204" pitchFamily="34" charset="-122"/>
                <a:ea typeface="微软雅黑" panose="020B0503020204020204" pitchFamily="34" charset="-122"/>
              </a:rPr>
              <a:t>计算</a:t>
            </a:r>
            <a:r>
              <a:rPr lang="en-US" altLang="zh-CN" sz="1700">
                <a:solidFill>
                  <a:srgbClr val="3333CC"/>
                </a:solidFill>
                <a:latin typeface="微软雅黑" panose="020B0503020204020204" pitchFamily="34" charset="-122"/>
                <a:ea typeface="微软雅黑" panose="020B0503020204020204" pitchFamily="34" charset="-122"/>
              </a:rPr>
              <a:t>a</a:t>
            </a:r>
          </a:p>
          <a:p>
            <a:pPr>
              <a:lnSpc>
                <a:spcPct val="110000"/>
              </a:lnSpc>
            </a:pPr>
            <a:r>
              <a:rPr lang="en-US" altLang="zh-CN" sz="1700">
                <a:latin typeface="微软雅黑" panose="020B0503020204020204" pitchFamily="34" charset="-122"/>
                <a:ea typeface="微软雅黑" panose="020B0503020204020204" pitchFamily="34" charset="-122"/>
              </a:rPr>
              <a:t> 8048347:       dd 5d f8           </a:t>
            </a:r>
            <a:r>
              <a:rPr lang="en-US" altLang="zh-CN" sz="1700">
                <a:solidFill>
                  <a:srgbClr val="FF3300"/>
                </a:solidFill>
                <a:latin typeface="微软雅黑" panose="020B0503020204020204" pitchFamily="34" charset="-122"/>
                <a:ea typeface="微软雅黑" panose="020B0503020204020204" pitchFamily="34" charset="-122"/>
              </a:rPr>
              <a:t>fstpl  0xfffffff8(%ebp)</a:t>
            </a:r>
            <a:r>
              <a:rPr lang="en-US" altLang="zh-CN" sz="1700">
                <a:latin typeface="微软雅黑" panose="020B0503020204020204" pitchFamily="34" charset="-122"/>
                <a:ea typeface="微软雅黑" panose="020B0503020204020204" pitchFamily="34" charset="-122"/>
              </a:rPr>
              <a:t> </a:t>
            </a:r>
            <a:r>
              <a:rPr lang="en-US" altLang="zh-CN" sz="1700">
                <a:solidFill>
                  <a:srgbClr val="3333CC"/>
                </a:solidFill>
                <a:latin typeface="微软雅黑" panose="020B0503020204020204" pitchFamily="34" charset="-122"/>
                <a:ea typeface="微软雅黑" panose="020B0503020204020204" pitchFamily="34" charset="-122"/>
              </a:rPr>
              <a:t>//</a:t>
            </a:r>
            <a:r>
              <a:rPr lang="zh-CN" altLang="en-US" sz="1700">
                <a:solidFill>
                  <a:srgbClr val="3333CC"/>
                </a:solidFill>
                <a:latin typeface="微软雅黑" panose="020B0503020204020204" pitchFamily="34" charset="-122"/>
                <a:ea typeface="微软雅黑" panose="020B0503020204020204" pitchFamily="34" charset="-122"/>
              </a:rPr>
              <a:t>把</a:t>
            </a:r>
            <a:r>
              <a:rPr lang="en-US" altLang="zh-CN" sz="1700">
                <a:solidFill>
                  <a:srgbClr val="3333CC"/>
                </a:solidFill>
                <a:latin typeface="微软雅黑" panose="020B0503020204020204" pitchFamily="34" charset="-122"/>
                <a:ea typeface="微软雅黑" panose="020B0503020204020204" pitchFamily="34" charset="-122"/>
              </a:rPr>
              <a:t>a</a:t>
            </a:r>
            <a:r>
              <a:rPr lang="zh-CN" altLang="en-US" sz="1700">
                <a:solidFill>
                  <a:srgbClr val="3333CC"/>
                </a:solidFill>
                <a:latin typeface="微软雅黑" panose="020B0503020204020204" pitchFamily="34" charset="-122"/>
                <a:ea typeface="微软雅黑" panose="020B0503020204020204" pitchFamily="34" charset="-122"/>
              </a:rPr>
              <a:t>存回内存</a:t>
            </a:r>
          </a:p>
          <a:p>
            <a:pPr>
              <a:lnSpc>
                <a:spcPct val="110000"/>
              </a:lnSpc>
            </a:pPr>
            <a:r>
              <a:rPr lang="zh-CN" altLang="en-US" sz="1700">
                <a:latin typeface="微软雅黑" panose="020B0503020204020204" pitchFamily="34" charset="-122"/>
                <a:ea typeface="微软雅黑" panose="020B0503020204020204" pitchFamily="34" charset="-122"/>
              </a:rPr>
              <a:t>                                                          </a:t>
            </a:r>
            <a:r>
              <a:rPr lang="en-US" altLang="zh-CN" sz="1700">
                <a:solidFill>
                  <a:srgbClr val="3333CC"/>
                </a:solidFill>
                <a:latin typeface="微软雅黑" panose="020B0503020204020204" pitchFamily="34" charset="-122"/>
                <a:ea typeface="微软雅黑" panose="020B0503020204020204" pitchFamily="34" charset="-122"/>
              </a:rPr>
              <a:t>//a</a:t>
            </a:r>
            <a:r>
              <a:rPr lang="zh-CN" altLang="en-US" sz="1700">
                <a:solidFill>
                  <a:srgbClr val="3333CC"/>
                </a:solidFill>
                <a:latin typeface="微软雅黑" panose="020B0503020204020204" pitchFamily="34" charset="-122"/>
                <a:ea typeface="微软雅黑" panose="020B0503020204020204" pitchFamily="34" charset="-122"/>
              </a:rPr>
              <a:t>产生精度损失</a:t>
            </a:r>
          </a:p>
          <a:p>
            <a:pPr>
              <a:lnSpc>
                <a:spcPct val="110000"/>
              </a:lnSpc>
            </a:pPr>
            <a:r>
              <a:rPr lang="zh-CN" altLang="en-US" sz="1700">
                <a:latin typeface="微软雅黑" panose="020B0503020204020204" pitchFamily="34" charset="-122"/>
                <a:ea typeface="微软雅黑" panose="020B0503020204020204" pitchFamily="34" charset="-122"/>
              </a:rPr>
              <a:t> </a:t>
            </a:r>
            <a:r>
              <a:rPr lang="en-US" altLang="zh-CN" sz="1700">
                <a:latin typeface="微软雅黑" panose="020B0503020204020204" pitchFamily="34" charset="-122"/>
                <a:ea typeface="微软雅黑" panose="020B0503020204020204" pitchFamily="34" charset="-122"/>
              </a:rPr>
              <a:t>804834a:       c7 04 24 0a 00 00 00    movl   $0xa,(%esp,1)</a:t>
            </a:r>
          </a:p>
          <a:p>
            <a:pPr>
              <a:lnSpc>
                <a:spcPct val="110000"/>
              </a:lnSpc>
            </a:pPr>
            <a:r>
              <a:rPr lang="en-US" altLang="zh-CN" sz="1700">
                <a:latin typeface="微软雅黑" panose="020B0503020204020204" pitchFamily="34" charset="-122"/>
                <a:ea typeface="微软雅黑" panose="020B0503020204020204" pitchFamily="34" charset="-122"/>
              </a:rPr>
              <a:t> 8048351:       e8 d2 ff ff ff     call   8048328 &lt;f&gt; </a:t>
            </a:r>
            <a:r>
              <a:rPr lang="en-US" altLang="zh-CN" sz="1700">
                <a:solidFill>
                  <a:srgbClr val="3333CC"/>
                </a:solidFill>
                <a:latin typeface="微软雅黑" panose="020B0503020204020204" pitchFamily="34" charset="-122"/>
                <a:ea typeface="微软雅黑" panose="020B0503020204020204" pitchFamily="34" charset="-122"/>
              </a:rPr>
              <a:t>//</a:t>
            </a:r>
            <a:r>
              <a:rPr lang="zh-CN" altLang="en-US" sz="1700">
                <a:solidFill>
                  <a:srgbClr val="3333CC"/>
                </a:solidFill>
                <a:latin typeface="微软雅黑" panose="020B0503020204020204" pitchFamily="34" charset="-122"/>
                <a:ea typeface="微软雅黑" panose="020B0503020204020204" pitchFamily="34" charset="-122"/>
              </a:rPr>
              <a:t>计算</a:t>
            </a:r>
            <a:r>
              <a:rPr lang="en-US" altLang="zh-CN" sz="1700">
                <a:solidFill>
                  <a:srgbClr val="3333CC"/>
                </a:solidFill>
                <a:latin typeface="微软雅黑" panose="020B0503020204020204" pitchFamily="34" charset="-122"/>
                <a:ea typeface="微软雅黑" panose="020B0503020204020204" pitchFamily="34" charset="-122"/>
              </a:rPr>
              <a:t>b</a:t>
            </a:r>
          </a:p>
          <a:p>
            <a:pPr>
              <a:lnSpc>
                <a:spcPct val="110000"/>
              </a:lnSpc>
            </a:pPr>
            <a:r>
              <a:rPr lang="en-US" altLang="zh-CN" sz="1700">
                <a:latin typeface="微软雅黑" panose="020B0503020204020204" pitchFamily="34" charset="-122"/>
                <a:ea typeface="微软雅黑" panose="020B0503020204020204" pitchFamily="34" charset="-122"/>
              </a:rPr>
              <a:t> 8048356:       dd 5d f0           </a:t>
            </a:r>
            <a:r>
              <a:rPr lang="en-US" altLang="zh-CN" sz="1700">
                <a:solidFill>
                  <a:srgbClr val="FF3300"/>
                </a:solidFill>
                <a:latin typeface="微软雅黑" panose="020B0503020204020204" pitchFamily="34" charset="-122"/>
                <a:ea typeface="微软雅黑" panose="020B0503020204020204" pitchFamily="34" charset="-122"/>
              </a:rPr>
              <a:t>fstpl  0xfffffff0(%ebp) </a:t>
            </a:r>
            <a:r>
              <a:rPr lang="en-US" altLang="zh-CN" sz="1700">
                <a:solidFill>
                  <a:srgbClr val="3333CC"/>
                </a:solidFill>
                <a:latin typeface="微软雅黑" panose="020B0503020204020204" pitchFamily="34" charset="-122"/>
                <a:ea typeface="微软雅黑" panose="020B0503020204020204" pitchFamily="34" charset="-122"/>
              </a:rPr>
              <a:t>//</a:t>
            </a:r>
            <a:r>
              <a:rPr lang="zh-CN" altLang="en-US" sz="1700">
                <a:solidFill>
                  <a:srgbClr val="3333CC"/>
                </a:solidFill>
                <a:latin typeface="微软雅黑" panose="020B0503020204020204" pitchFamily="34" charset="-122"/>
                <a:ea typeface="微软雅黑" panose="020B0503020204020204" pitchFamily="34" charset="-122"/>
              </a:rPr>
              <a:t>把</a:t>
            </a:r>
            <a:r>
              <a:rPr lang="en-US" altLang="zh-CN" sz="1700">
                <a:solidFill>
                  <a:srgbClr val="3333CC"/>
                </a:solidFill>
                <a:latin typeface="微软雅黑" panose="020B0503020204020204" pitchFamily="34" charset="-122"/>
                <a:ea typeface="微软雅黑" panose="020B0503020204020204" pitchFamily="34" charset="-122"/>
              </a:rPr>
              <a:t>b</a:t>
            </a:r>
            <a:r>
              <a:rPr lang="zh-CN" altLang="en-US" sz="1700">
                <a:solidFill>
                  <a:srgbClr val="3333CC"/>
                </a:solidFill>
                <a:latin typeface="微软雅黑" panose="020B0503020204020204" pitchFamily="34" charset="-122"/>
                <a:ea typeface="微软雅黑" panose="020B0503020204020204" pitchFamily="34" charset="-122"/>
              </a:rPr>
              <a:t>存回内存</a:t>
            </a:r>
          </a:p>
          <a:p>
            <a:pPr>
              <a:lnSpc>
                <a:spcPct val="110000"/>
              </a:lnSpc>
            </a:pPr>
            <a:r>
              <a:rPr lang="zh-CN" altLang="en-US" sz="1700">
                <a:latin typeface="微软雅黑" panose="020B0503020204020204" pitchFamily="34" charset="-122"/>
                <a:ea typeface="微软雅黑" panose="020B0503020204020204" pitchFamily="34" charset="-122"/>
              </a:rPr>
              <a:t>                                                         </a:t>
            </a:r>
            <a:r>
              <a:rPr lang="en-US" altLang="zh-CN" sz="1700">
                <a:solidFill>
                  <a:srgbClr val="3333CC"/>
                </a:solidFill>
                <a:latin typeface="微软雅黑" panose="020B0503020204020204" pitchFamily="34" charset="-122"/>
                <a:ea typeface="微软雅黑" panose="020B0503020204020204" pitchFamily="34" charset="-122"/>
              </a:rPr>
              <a:t>//b</a:t>
            </a:r>
            <a:r>
              <a:rPr lang="zh-CN" altLang="en-US" sz="1700">
                <a:solidFill>
                  <a:srgbClr val="3333CC"/>
                </a:solidFill>
                <a:latin typeface="微软雅黑" panose="020B0503020204020204" pitchFamily="34" charset="-122"/>
                <a:ea typeface="微软雅黑" panose="020B0503020204020204" pitchFamily="34" charset="-122"/>
              </a:rPr>
              <a:t>产生精度损失</a:t>
            </a:r>
          </a:p>
          <a:p>
            <a:pPr>
              <a:lnSpc>
                <a:spcPct val="110000"/>
              </a:lnSpc>
            </a:pPr>
            <a:r>
              <a:rPr lang="zh-CN" altLang="en-US" sz="1700">
                <a:latin typeface="微软雅黑" panose="020B0503020204020204" pitchFamily="34" charset="-122"/>
                <a:ea typeface="微软雅黑" panose="020B0503020204020204" pitchFamily="34" charset="-122"/>
              </a:rPr>
              <a:t> </a:t>
            </a:r>
            <a:r>
              <a:rPr lang="en-US" altLang="zh-CN" sz="1700">
                <a:latin typeface="微软雅黑" panose="020B0503020204020204" pitchFamily="34" charset="-122"/>
                <a:ea typeface="微软雅黑" panose="020B0503020204020204" pitchFamily="34" charset="-122"/>
              </a:rPr>
              <a:t>8048359:       c7 04 24 0a 00 00 00    </a:t>
            </a:r>
            <a:r>
              <a:rPr lang="en-US" altLang="zh-CN" sz="1700">
                <a:solidFill>
                  <a:srgbClr val="CC3300"/>
                </a:solidFill>
                <a:latin typeface="微软雅黑" panose="020B0503020204020204" pitchFamily="34" charset="-122"/>
                <a:ea typeface="微软雅黑" panose="020B0503020204020204" pitchFamily="34" charset="-122"/>
              </a:rPr>
              <a:t>movl   $0xa,(%esp,1)</a:t>
            </a:r>
          </a:p>
          <a:p>
            <a:pPr>
              <a:lnSpc>
                <a:spcPct val="110000"/>
              </a:lnSpc>
            </a:pPr>
            <a:r>
              <a:rPr lang="en-US" altLang="zh-CN" sz="1700">
                <a:latin typeface="微软雅黑" panose="020B0503020204020204" pitchFamily="34" charset="-122"/>
                <a:ea typeface="微软雅黑" panose="020B0503020204020204" pitchFamily="34" charset="-122"/>
              </a:rPr>
              <a:t> 8048360:       e8 c3 ff ff ff      </a:t>
            </a:r>
            <a:r>
              <a:rPr lang="en-US" altLang="zh-CN" sz="1700">
                <a:solidFill>
                  <a:srgbClr val="CC3300"/>
                </a:solidFill>
                <a:latin typeface="微软雅黑" panose="020B0503020204020204" pitchFamily="34" charset="-122"/>
                <a:ea typeface="微软雅黑" panose="020B0503020204020204" pitchFamily="34" charset="-122"/>
              </a:rPr>
              <a:t>call   8048328 &lt;f&gt;</a:t>
            </a:r>
            <a:r>
              <a:rPr lang="en-US" altLang="zh-CN" sz="1700">
                <a:latin typeface="微软雅黑" panose="020B0503020204020204" pitchFamily="34" charset="-122"/>
                <a:ea typeface="微软雅黑" panose="020B0503020204020204" pitchFamily="34" charset="-122"/>
              </a:rPr>
              <a:t> </a:t>
            </a:r>
            <a:r>
              <a:rPr lang="en-US" altLang="zh-CN" sz="1700">
                <a:solidFill>
                  <a:srgbClr val="3333CC"/>
                </a:solidFill>
                <a:latin typeface="微软雅黑" panose="020B0503020204020204" pitchFamily="34" charset="-122"/>
                <a:ea typeface="微软雅黑" panose="020B0503020204020204" pitchFamily="34" charset="-122"/>
              </a:rPr>
              <a:t>//</a:t>
            </a:r>
            <a:r>
              <a:rPr lang="zh-CN" altLang="en-US" sz="1700">
                <a:solidFill>
                  <a:srgbClr val="3333CC"/>
                </a:solidFill>
                <a:latin typeface="微软雅黑" panose="020B0503020204020204" pitchFamily="34" charset="-122"/>
                <a:ea typeface="微软雅黑" panose="020B0503020204020204" pitchFamily="34" charset="-122"/>
              </a:rPr>
              <a:t>计算</a:t>
            </a:r>
            <a:r>
              <a:rPr lang="en-US" altLang="zh-CN" sz="1700">
                <a:solidFill>
                  <a:srgbClr val="3333CC"/>
                </a:solidFill>
                <a:latin typeface="微软雅黑" panose="020B0503020204020204" pitchFamily="34" charset="-122"/>
                <a:ea typeface="微软雅黑" panose="020B0503020204020204" pitchFamily="34" charset="-122"/>
              </a:rPr>
              <a:t>c</a:t>
            </a:r>
          </a:p>
          <a:p>
            <a:pPr>
              <a:lnSpc>
                <a:spcPct val="110000"/>
              </a:lnSpc>
            </a:pPr>
            <a:r>
              <a:rPr lang="en-US" altLang="zh-CN" sz="1700">
                <a:latin typeface="微软雅黑" panose="020B0503020204020204" pitchFamily="34" charset="-122"/>
                <a:ea typeface="微软雅黑" panose="020B0503020204020204" pitchFamily="34" charset="-122"/>
              </a:rPr>
              <a:t> 8048365:       dd d8                </a:t>
            </a:r>
            <a:r>
              <a:rPr lang="en-US" altLang="zh-CN" sz="1700">
                <a:solidFill>
                  <a:srgbClr val="CC3300"/>
                </a:solidFill>
                <a:latin typeface="微软雅黑" panose="020B0503020204020204" pitchFamily="34" charset="-122"/>
                <a:ea typeface="微软雅黑" panose="020B0503020204020204" pitchFamily="34" charset="-122"/>
              </a:rPr>
              <a:t>fstp   %st(0)</a:t>
            </a:r>
          </a:p>
          <a:p>
            <a:pPr>
              <a:lnSpc>
                <a:spcPct val="110000"/>
              </a:lnSpc>
            </a:pPr>
            <a:r>
              <a:rPr lang="en-US" altLang="zh-CN" sz="1700">
                <a:latin typeface="微软雅黑" panose="020B0503020204020204" pitchFamily="34" charset="-122"/>
                <a:ea typeface="微软雅黑" panose="020B0503020204020204" pitchFamily="34" charset="-122"/>
              </a:rPr>
              <a:t> 8048367:       dd 45 f8            fldl   0xfffffff8(%ebp) </a:t>
            </a:r>
            <a:r>
              <a:rPr lang="en-US" altLang="zh-CN" sz="1700">
                <a:solidFill>
                  <a:srgbClr val="3333CC"/>
                </a:solidFill>
                <a:latin typeface="微软雅黑" panose="020B0503020204020204" pitchFamily="34" charset="-122"/>
                <a:ea typeface="微软雅黑" panose="020B0503020204020204" pitchFamily="34" charset="-122"/>
              </a:rPr>
              <a:t>//</a:t>
            </a:r>
            <a:r>
              <a:rPr lang="zh-CN" altLang="en-US" sz="1700">
                <a:solidFill>
                  <a:srgbClr val="3333CC"/>
                </a:solidFill>
                <a:latin typeface="微软雅黑" panose="020B0503020204020204" pitchFamily="34" charset="-122"/>
                <a:ea typeface="微软雅黑" panose="020B0503020204020204" pitchFamily="34" charset="-122"/>
              </a:rPr>
              <a:t>从内存中载入</a:t>
            </a:r>
            <a:r>
              <a:rPr lang="en-US" altLang="zh-CN" sz="1700">
                <a:solidFill>
                  <a:srgbClr val="3333CC"/>
                </a:solidFill>
                <a:latin typeface="微软雅黑" panose="020B0503020204020204" pitchFamily="34" charset="-122"/>
                <a:ea typeface="微软雅黑" panose="020B0503020204020204" pitchFamily="34" charset="-122"/>
              </a:rPr>
              <a:t>a</a:t>
            </a:r>
          </a:p>
          <a:p>
            <a:pPr>
              <a:lnSpc>
                <a:spcPct val="110000"/>
              </a:lnSpc>
            </a:pPr>
            <a:r>
              <a:rPr lang="en-US" altLang="zh-CN" sz="1700">
                <a:latin typeface="微软雅黑" panose="020B0503020204020204" pitchFamily="34" charset="-122"/>
                <a:ea typeface="微软雅黑" panose="020B0503020204020204" pitchFamily="34" charset="-122"/>
              </a:rPr>
              <a:t> 804836a:       dd 45 f0            fldl   0xfffffff0(%ebp) </a:t>
            </a:r>
            <a:r>
              <a:rPr lang="en-US" altLang="zh-CN" sz="1700">
                <a:solidFill>
                  <a:srgbClr val="3333CC"/>
                </a:solidFill>
                <a:latin typeface="微软雅黑" panose="020B0503020204020204" pitchFamily="34" charset="-122"/>
                <a:ea typeface="微软雅黑" panose="020B0503020204020204" pitchFamily="34" charset="-122"/>
              </a:rPr>
              <a:t>//</a:t>
            </a:r>
            <a:r>
              <a:rPr lang="zh-CN" altLang="en-US" sz="1700">
                <a:solidFill>
                  <a:srgbClr val="3333CC"/>
                </a:solidFill>
                <a:latin typeface="微软雅黑" panose="020B0503020204020204" pitchFamily="34" charset="-122"/>
                <a:ea typeface="微软雅黑" panose="020B0503020204020204" pitchFamily="34" charset="-122"/>
              </a:rPr>
              <a:t>从内存中载入</a:t>
            </a:r>
            <a:r>
              <a:rPr lang="en-US" altLang="zh-CN" sz="1700">
                <a:solidFill>
                  <a:srgbClr val="3333CC"/>
                </a:solidFill>
                <a:latin typeface="微软雅黑" panose="020B0503020204020204" pitchFamily="34" charset="-122"/>
                <a:ea typeface="微软雅黑" panose="020B0503020204020204" pitchFamily="34" charset="-122"/>
              </a:rPr>
              <a:t>b</a:t>
            </a:r>
          </a:p>
          <a:p>
            <a:pPr>
              <a:lnSpc>
                <a:spcPct val="110000"/>
              </a:lnSpc>
            </a:pPr>
            <a:r>
              <a:rPr lang="en-US" altLang="zh-CN" sz="1700">
                <a:latin typeface="微软雅黑" panose="020B0503020204020204" pitchFamily="34" charset="-122"/>
                <a:ea typeface="微软雅黑" panose="020B0503020204020204" pitchFamily="34" charset="-122"/>
              </a:rPr>
              <a:t> 804836d:       d9 c9                 fxch   %st(1) </a:t>
            </a:r>
          </a:p>
          <a:p>
            <a:pPr>
              <a:lnSpc>
                <a:spcPct val="110000"/>
              </a:lnSpc>
            </a:pPr>
            <a:r>
              <a:rPr lang="en-US" altLang="zh-CN" sz="1700">
                <a:latin typeface="微软雅黑" panose="020B0503020204020204" pitchFamily="34" charset="-122"/>
                <a:ea typeface="微软雅黑" panose="020B0503020204020204" pitchFamily="34" charset="-122"/>
              </a:rPr>
              <a:t> 804836f:       58                       pop    %eax</a:t>
            </a:r>
          </a:p>
          <a:p>
            <a:pPr>
              <a:lnSpc>
                <a:spcPct val="110000"/>
              </a:lnSpc>
            </a:pPr>
            <a:r>
              <a:rPr lang="en-US" altLang="zh-CN" sz="1700">
                <a:latin typeface="微软雅黑" panose="020B0503020204020204" pitchFamily="34" charset="-122"/>
                <a:ea typeface="微软雅黑" panose="020B0503020204020204" pitchFamily="34" charset="-122"/>
              </a:rPr>
              <a:t> 8048370:       da e9                 fucompp </a:t>
            </a:r>
            <a:r>
              <a:rPr lang="en-US" altLang="zh-CN" sz="1700">
                <a:solidFill>
                  <a:srgbClr val="3333CC"/>
                </a:solidFill>
                <a:latin typeface="微软雅黑" panose="020B0503020204020204" pitchFamily="34" charset="-122"/>
                <a:ea typeface="微软雅黑" panose="020B0503020204020204" pitchFamily="34" charset="-122"/>
              </a:rPr>
              <a:t>//</a:t>
            </a:r>
            <a:r>
              <a:rPr lang="zh-CN" altLang="en-US" sz="1700">
                <a:solidFill>
                  <a:srgbClr val="3333CC"/>
                </a:solidFill>
                <a:latin typeface="微软雅黑" panose="020B0503020204020204" pitchFamily="34" charset="-122"/>
                <a:ea typeface="微软雅黑" panose="020B0503020204020204" pitchFamily="34" charset="-122"/>
              </a:rPr>
              <a:t>比较</a:t>
            </a:r>
            <a:r>
              <a:rPr lang="en-US" altLang="zh-CN" sz="1700">
                <a:solidFill>
                  <a:srgbClr val="3333CC"/>
                </a:solidFill>
                <a:latin typeface="微软雅黑" panose="020B0503020204020204" pitchFamily="34" charset="-122"/>
                <a:ea typeface="微软雅黑" panose="020B0503020204020204" pitchFamily="34" charset="-122"/>
              </a:rPr>
              <a:t>a , b</a:t>
            </a:r>
          </a:p>
          <a:p>
            <a:pPr>
              <a:lnSpc>
                <a:spcPct val="110000"/>
              </a:lnSpc>
            </a:pPr>
            <a:r>
              <a:rPr lang="en-US" altLang="zh-CN" sz="1700">
                <a:latin typeface="微软雅黑" panose="020B0503020204020204" pitchFamily="34" charset="-122"/>
                <a:ea typeface="微软雅黑" panose="020B0503020204020204" pitchFamily="34" charset="-122"/>
              </a:rPr>
              <a:t> 8048372:       df e0                  fnstsw %ax</a:t>
            </a:r>
          </a:p>
        </p:txBody>
      </p:sp>
      <p:sp>
        <p:nvSpPr>
          <p:cNvPr id="836612" name="Rectangle 4">
            <a:extLst>
              <a:ext uri="{FF2B5EF4-FFF2-40B4-BE49-F238E27FC236}">
                <a16:creationId xmlns:a16="http://schemas.microsoft.com/office/drawing/2014/main" id="{5A54004E-3F37-4FC5-8E47-18202DB48049}"/>
              </a:ext>
            </a:extLst>
          </p:cNvPr>
          <p:cNvSpPr>
            <a:spLocks noChangeArrowheads="1"/>
          </p:cNvSpPr>
          <p:nvPr/>
        </p:nvSpPr>
        <p:spPr bwMode="auto">
          <a:xfrm>
            <a:off x="7451725" y="236538"/>
            <a:ext cx="1350963" cy="16573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r>
              <a:rPr lang="en-US" altLang="zh-CN"/>
              <a:t> …</a:t>
            </a:r>
          </a:p>
          <a:p>
            <a:r>
              <a:rPr lang="en-US" altLang="zh-CN"/>
              <a:t> a = f(10) ;</a:t>
            </a:r>
          </a:p>
          <a:p>
            <a:r>
              <a:rPr lang="en-US" altLang="zh-CN"/>
              <a:t> b = f(10) ;</a:t>
            </a:r>
          </a:p>
          <a:p>
            <a:r>
              <a:rPr lang="en-US" altLang="zh-CN"/>
              <a:t> </a:t>
            </a:r>
            <a:r>
              <a:rPr lang="en-US" altLang="zh-CN">
                <a:solidFill>
                  <a:srgbClr val="CC3300"/>
                </a:solidFill>
              </a:rPr>
              <a:t>c = f(10) ;</a:t>
            </a:r>
          </a:p>
          <a:p>
            <a:r>
              <a:rPr lang="en-US" altLang="zh-CN"/>
              <a:t> i = a == b;</a:t>
            </a:r>
          </a:p>
          <a:p>
            <a:r>
              <a:rPr lang="en-US" altLang="zh-CN"/>
              <a:t> … </a:t>
            </a:r>
          </a:p>
        </p:txBody>
      </p:sp>
      <p:sp>
        <p:nvSpPr>
          <p:cNvPr id="836613" name="Rectangle 5">
            <a:extLst>
              <a:ext uri="{FF2B5EF4-FFF2-40B4-BE49-F238E27FC236}">
                <a16:creationId xmlns:a16="http://schemas.microsoft.com/office/drawing/2014/main" id="{2B94FE00-A6A5-4810-A9E7-3D252DF544E2}"/>
              </a:ext>
            </a:extLst>
          </p:cNvPr>
          <p:cNvSpPr>
            <a:spLocks noChangeArrowheads="1"/>
          </p:cNvSpPr>
          <p:nvPr/>
        </p:nvSpPr>
        <p:spPr bwMode="auto">
          <a:xfrm>
            <a:off x="6011863" y="5164138"/>
            <a:ext cx="2384425" cy="12382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spAutoFit/>
          </a:bodyPr>
          <a:lstStyle/>
          <a:p>
            <a:r>
              <a:rPr lang="en-US" altLang="zh-CN" sz="1900">
                <a:solidFill>
                  <a:srgbClr val="CC3300"/>
                </a:solidFill>
              </a:rPr>
              <a:t>0.1</a:t>
            </a:r>
            <a:r>
              <a:rPr lang="zh-CN" altLang="en-US" sz="1900">
                <a:solidFill>
                  <a:srgbClr val="CC3300"/>
                </a:solidFill>
              </a:rPr>
              <a:t>是无限循环小数，无法精确表示，因而，</a:t>
            </a:r>
            <a:r>
              <a:rPr lang="zh-CN" altLang="en-US" sz="1900">
                <a:solidFill>
                  <a:srgbClr val="FF3300"/>
                </a:solidFill>
              </a:rPr>
              <a:t>比较时，</a:t>
            </a:r>
            <a:r>
              <a:rPr lang="en-US" altLang="zh-CN" sz="1900">
                <a:solidFill>
                  <a:srgbClr val="FF3300"/>
                </a:solidFill>
              </a:rPr>
              <a:t>a</a:t>
            </a:r>
            <a:r>
              <a:rPr lang="zh-CN" altLang="en-US" sz="1900">
                <a:solidFill>
                  <a:srgbClr val="FF3300"/>
                </a:solidFill>
              </a:rPr>
              <a:t>和</a:t>
            </a:r>
            <a:r>
              <a:rPr lang="en-US" altLang="zh-CN" sz="1900">
                <a:solidFill>
                  <a:srgbClr val="FF3300"/>
                </a:solidFill>
              </a:rPr>
              <a:t>b</a:t>
            </a:r>
            <a:r>
              <a:rPr lang="zh-CN" altLang="en-US" sz="1900">
                <a:solidFill>
                  <a:srgbClr val="FF3300"/>
                </a:solidFill>
              </a:rPr>
              <a:t>都是舍入过的，故 </a:t>
            </a:r>
            <a:r>
              <a:rPr lang="en-US" altLang="zh-CN" sz="1900">
                <a:solidFill>
                  <a:srgbClr val="FF3300"/>
                </a:solidFill>
              </a:rPr>
              <a:t>a</a:t>
            </a:r>
            <a:r>
              <a:rPr lang="en-US" altLang="zh-CN" sz="1900">
                <a:solidFill>
                  <a:srgbClr val="FF3300"/>
                </a:solidFill>
                <a:cs typeface="Arial" panose="020B0604020202020204" pitchFamily="34" charset="0"/>
              </a:rPr>
              <a:t>=b</a:t>
            </a:r>
            <a:r>
              <a:rPr lang="zh-CN" altLang="en-US" sz="1900">
                <a:solidFill>
                  <a:srgbClr val="FF3300"/>
                </a:solidFill>
                <a:cs typeface="Arial" panose="020B0604020202020204" pitchFamily="34" charset="0"/>
              </a:rPr>
              <a:t>！</a:t>
            </a:r>
            <a:endParaRPr lang="en-US" altLang="en-US" sz="1900">
              <a:solidFill>
                <a:srgbClr val="FF3300"/>
              </a:solidFill>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6613"/>
                                        </p:tgtEl>
                                        <p:attrNameLst>
                                          <p:attrName>style.visibility</p:attrName>
                                        </p:attrNameLst>
                                      </p:cBhvr>
                                      <p:to>
                                        <p:strVal val="visible"/>
                                      </p:to>
                                    </p:set>
                                    <p:animEffect transition="in" filter="blinds(horizontal)">
                                      <p:cBhvr>
                                        <p:cTn id="7" dur="500"/>
                                        <p:tgtEl>
                                          <p:spTgt spid="836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6613"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4" name="Rectangle 2">
            <a:extLst>
              <a:ext uri="{FF2B5EF4-FFF2-40B4-BE49-F238E27FC236}">
                <a16:creationId xmlns:a16="http://schemas.microsoft.com/office/drawing/2014/main" id="{A7AC7B24-95CE-40B8-A0F7-CBF543CAD0ED}"/>
              </a:ext>
            </a:extLst>
          </p:cNvPr>
          <p:cNvSpPr>
            <a:spLocks noGrp="1" noChangeArrowheads="1"/>
          </p:cNvSpPr>
          <p:nvPr>
            <p:ph type="title"/>
          </p:nvPr>
        </p:nvSpPr>
        <p:spPr>
          <a:xfrm>
            <a:off x="457200" y="98425"/>
            <a:ext cx="8229600" cy="561975"/>
          </a:xfrm>
        </p:spPr>
        <p:txBody>
          <a:bodyPr/>
          <a:lstStyle/>
          <a:p>
            <a:r>
              <a:rPr lang="en-US" altLang="zh-CN" sz="3200">
                <a:ea typeface="微软雅黑" panose="020B0503020204020204" pitchFamily="34" charset="-122"/>
              </a:rPr>
              <a:t>IA-32</a:t>
            </a:r>
            <a:r>
              <a:rPr lang="zh-CN" altLang="en-US" sz="3200">
                <a:ea typeface="微软雅黑" panose="020B0503020204020204" pitchFamily="34" charset="-122"/>
              </a:rPr>
              <a:t>浮点操作举例</a:t>
            </a:r>
            <a:endParaRPr lang="zh-CN" altLang="en-US" sz="3600"/>
          </a:p>
        </p:txBody>
      </p:sp>
      <p:sp>
        <p:nvSpPr>
          <p:cNvPr id="837635" name="Rectangle 3">
            <a:extLst>
              <a:ext uri="{FF2B5EF4-FFF2-40B4-BE49-F238E27FC236}">
                <a16:creationId xmlns:a16="http://schemas.microsoft.com/office/drawing/2014/main" id="{293BFF85-8C87-4FBE-BE9F-E2019CF6A84D}"/>
              </a:ext>
            </a:extLst>
          </p:cNvPr>
          <p:cNvSpPr>
            <a:spLocks noGrp="1" noChangeArrowheads="1"/>
          </p:cNvSpPr>
          <p:nvPr>
            <p:ph type="body" idx="1"/>
          </p:nvPr>
        </p:nvSpPr>
        <p:spPr>
          <a:xfrm>
            <a:off x="250825" y="866775"/>
            <a:ext cx="8675688" cy="5218113"/>
          </a:xfrm>
        </p:spPr>
        <p:txBody>
          <a:bodyPr/>
          <a:lstStyle/>
          <a:p>
            <a:pPr>
              <a:lnSpc>
                <a:spcPct val="125000"/>
              </a:lnSpc>
              <a:spcBef>
                <a:spcPct val="30000"/>
              </a:spcBef>
            </a:pPr>
            <a:r>
              <a:rPr lang="zh-CN" altLang="en-US">
                <a:latin typeface="微软雅黑" panose="020B0503020204020204" pitchFamily="34" charset="-122"/>
                <a:ea typeface="微软雅黑" panose="020B0503020204020204" pitchFamily="34" charset="-122"/>
              </a:rPr>
              <a:t>从这个例子可以看出</a:t>
            </a:r>
          </a:p>
          <a:p>
            <a:pPr lvl="1">
              <a:lnSpc>
                <a:spcPct val="125000"/>
              </a:lnSpc>
              <a:spcBef>
                <a:spcPct val="30000"/>
              </a:spcBef>
            </a:pPr>
            <a:r>
              <a:rPr lang="zh-CN" altLang="en-US" sz="2300">
                <a:latin typeface="微软雅黑" panose="020B0503020204020204" pitchFamily="34" charset="-122"/>
                <a:ea typeface="微软雅黑" panose="020B0503020204020204" pitchFamily="34" charset="-122"/>
              </a:rPr>
              <a:t>编译器的设计和硬件结构紧密相关。</a:t>
            </a:r>
          </a:p>
          <a:p>
            <a:pPr lvl="1">
              <a:lnSpc>
                <a:spcPct val="125000"/>
              </a:lnSpc>
              <a:spcBef>
                <a:spcPct val="30000"/>
              </a:spcBef>
            </a:pPr>
            <a:r>
              <a:rPr lang="zh-CN" altLang="en-US" sz="2300">
                <a:latin typeface="微软雅黑" panose="020B0503020204020204" pitchFamily="34" charset="-122"/>
                <a:ea typeface="微软雅黑" panose="020B0503020204020204" pitchFamily="34" charset="-122"/>
              </a:rPr>
              <a:t>对于</a:t>
            </a:r>
            <a:r>
              <a:rPr lang="zh-CN" altLang="en-US" sz="2300">
                <a:solidFill>
                  <a:srgbClr val="FF3300"/>
                </a:solidFill>
                <a:latin typeface="微软雅黑" panose="020B0503020204020204" pitchFamily="34" charset="-122"/>
                <a:ea typeface="微软雅黑" panose="020B0503020204020204" pitchFamily="34" charset="-122"/>
              </a:rPr>
              <a:t>编译器设计者</a:t>
            </a:r>
            <a:r>
              <a:rPr lang="zh-CN" altLang="en-US" sz="2300">
                <a:latin typeface="微软雅黑" panose="020B0503020204020204" pitchFamily="34" charset="-122"/>
                <a:ea typeface="微软雅黑" panose="020B0503020204020204" pitchFamily="34" charset="-122"/>
              </a:rPr>
              <a:t>来说，只有真正了解底层硬件结构和真正理解指令集体系结构，才能够翻译出没有错误的目标代码，并为程序员完全屏蔽掉硬件实现的细节，方便应用程序员开发出可靠的程序。</a:t>
            </a:r>
          </a:p>
          <a:p>
            <a:pPr lvl="1">
              <a:lnSpc>
                <a:spcPct val="125000"/>
              </a:lnSpc>
              <a:spcBef>
                <a:spcPct val="30000"/>
              </a:spcBef>
            </a:pPr>
            <a:r>
              <a:rPr lang="zh-CN" altLang="en-US" sz="2300">
                <a:latin typeface="微软雅黑" panose="020B0503020204020204" pitchFamily="34" charset="-122"/>
                <a:ea typeface="微软雅黑" panose="020B0503020204020204" pitchFamily="34" charset="-122"/>
              </a:rPr>
              <a:t>对于</a:t>
            </a:r>
            <a:r>
              <a:rPr lang="zh-CN" altLang="en-US" sz="2300">
                <a:solidFill>
                  <a:srgbClr val="FF3300"/>
                </a:solidFill>
                <a:latin typeface="微软雅黑" panose="020B0503020204020204" pitchFamily="34" charset="-122"/>
                <a:ea typeface="微软雅黑" panose="020B0503020204020204" pitchFamily="34" charset="-122"/>
              </a:rPr>
              <a:t>应用程序开发者</a:t>
            </a:r>
            <a:r>
              <a:rPr lang="zh-CN" altLang="en-US" sz="2300">
                <a:latin typeface="微软雅黑" panose="020B0503020204020204" pitchFamily="34" charset="-122"/>
                <a:ea typeface="微软雅黑" panose="020B0503020204020204" pitchFamily="34" charset="-122"/>
              </a:rPr>
              <a:t>来说，也只有真正了解底层硬件的结构，才有能力编制出高效的程序，能够快速定位出错的地方，并对程序的行为作出正确的判断。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37635">
                                            <p:txEl>
                                              <p:pRg st="1" end="1"/>
                                            </p:txEl>
                                          </p:spTgt>
                                        </p:tgtEl>
                                        <p:attrNameLst>
                                          <p:attrName>style.visibility</p:attrName>
                                        </p:attrNameLst>
                                      </p:cBhvr>
                                      <p:to>
                                        <p:strVal val="visible"/>
                                      </p:to>
                                    </p:set>
                                    <p:animEffect transition="in" filter="blinds(horizontal)">
                                      <p:cBhvr>
                                        <p:cTn id="7" dur="500"/>
                                        <p:tgtEl>
                                          <p:spTgt spid="8376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37635">
                                            <p:txEl>
                                              <p:pRg st="2" end="2"/>
                                            </p:txEl>
                                          </p:spTgt>
                                        </p:tgtEl>
                                        <p:attrNameLst>
                                          <p:attrName>style.visibility</p:attrName>
                                        </p:attrNameLst>
                                      </p:cBhvr>
                                      <p:to>
                                        <p:strVal val="visible"/>
                                      </p:to>
                                    </p:set>
                                    <p:animEffect transition="in" filter="blinds(horizontal)">
                                      <p:cBhvr>
                                        <p:cTn id="12" dur="500"/>
                                        <p:tgtEl>
                                          <p:spTgt spid="83763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37635">
                                            <p:txEl>
                                              <p:pRg st="3" end="3"/>
                                            </p:txEl>
                                          </p:spTgt>
                                        </p:tgtEl>
                                        <p:attrNameLst>
                                          <p:attrName>style.visibility</p:attrName>
                                        </p:attrNameLst>
                                      </p:cBhvr>
                                      <p:to>
                                        <p:strVal val="visible"/>
                                      </p:to>
                                    </p:set>
                                    <p:animEffect transition="in" filter="blinds(horizontal)">
                                      <p:cBhvr>
                                        <p:cTn id="17" dur="500"/>
                                        <p:tgtEl>
                                          <p:spTgt spid="8376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a:extLst>
              <a:ext uri="{FF2B5EF4-FFF2-40B4-BE49-F238E27FC236}">
                <a16:creationId xmlns:a16="http://schemas.microsoft.com/office/drawing/2014/main" id="{3ADD5BC7-A9B6-49D0-B432-B70043A515AD}"/>
              </a:ext>
            </a:extLst>
          </p:cNvPr>
          <p:cNvSpPr>
            <a:spLocks noGrp="1" noChangeArrowheads="1"/>
          </p:cNvSpPr>
          <p:nvPr>
            <p:ph type="title"/>
          </p:nvPr>
        </p:nvSpPr>
        <p:spPr>
          <a:xfrm>
            <a:off x="457200" y="98425"/>
            <a:ext cx="8229600" cy="561975"/>
          </a:xfrm>
        </p:spPr>
        <p:txBody>
          <a:bodyPr/>
          <a:lstStyle/>
          <a:p>
            <a:r>
              <a:rPr lang="zh-CN" altLang="en-US" sz="3600"/>
              <a:t>第一、二讲总结</a:t>
            </a:r>
          </a:p>
        </p:txBody>
      </p:sp>
      <p:sp>
        <p:nvSpPr>
          <p:cNvPr id="741379" name="Rectangle 3">
            <a:extLst>
              <a:ext uri="{FF2B5EF4-FFF2-40B4-BE49-F238E27FC236}">
                <a16:creationId xmlns:a16="http://schemas.microsoft.com/office/drawing/2014/main" id="{5E2D3022-2502-4767-AC1A-5B2C3C04387E}"/>
              </a:ext>
            </a:extLst>
          </p:cNvPr>
          <p:cNvSpPr>
            <a:spLocks noGrp="1" noChangeArrowheads="1"/>
          </p:cNvSpPr>
          <p:nvPr>
            <p:ph type="body" idx="1"/>
          </p:nvPr>
        </p:nvSpPr>
        <p:spPr>
          <a:xfrm>
            <a:off x="341313" y="773113"/>
            <a:ext cx="8596312" cy="5805487"/>
          </a:xfrm>
        </p:spPr>
        <p:txBody>
          <a:bodyPr/>
          <a:lstStyle/>
          <a:p>
            <a:r>
              <a:rPr lang="zh-CN" altLang="en-US" sz="2200">
                <a:latin typeface="微软雅黑" panose="020B0503020204020204" pitchFamily="34" charset="-122"/>
                <a:ea typeface="微软雅黑" panose="020B0503020204020204" pitchFamily="34" charset="-122"/>
              </a:rPr>
              <a:t>高级语言程序总是转换为机器代码才能在机器上执行</a:t>
            </a:r>
          </a:p>
          <a:p>
            <a:r>
              <a:rPr lang="zh-CN" altLang="en-US" sz="2200">
                <a:latin typeface="微软雅黑" panose="020B0503020204020204" pitchFamily="34" charset="-122"/>
                <a:ea typeface="微软雅黑" panose="020B0503020204020204" pitchFamily="34" charset="-122"/>
              </a:rPr>
              <a:t>转换过程：预处理、编译、汇编、链接</a:t>
            </a:r>
          </a:p>
          <a:p>
            <a:r>
              <a:rPr lang="zh-CN" altLang="en-US" sz="2200">
                <a:latin typeface="微软雅黑" panose="020B0503020204020204" pitchFamily="34" charset="-122"/>
                <a:ea typeface="微软雅黑" panose="020B0503020204020204" pitchFamily="34" charset="-122"/>
              </a:rPr>
              <a:t>机器代码是二进制代码，可</a:t>
            </a:r>
            <a:r>
              <a:rPr lang="en-US" altLang="zh-CN" sz="2200">
                <a:latin typeface="微软雅黑" panose="020B0503020204020204" pitchFamily="34" charset="-122"/>
                <a:ea typeface="微软雅黑" panose="020B0503020204020204" pitchFamily="34" charset="-122"/>
              </a:rPr>
              <a:t>DUMP</a:t>
            </a:r>
            <a:r>
              <a:rPr lang="zh-CN" altLang="en-US" sz="2200">
                <a:latin typeface="微软雅黑" panose="020B0503020204020204" pitchFamily="34" charset="-122"/>
                <a:ea typeface="微软雅黑" panose="020B0503020204020204" pitchFamily="34" charset="-122"/>
              </a:rPr>
              <a:t>为汇编代码表示</a:t>
            </a:r>
          </a:p>
          <a:p>
            <a:r>
              <a:rPr lang="en-US" altLang="zh-CN" sz="2200">
                <a:latin typeface="微软雅黑" panose="020B0503020204020204" pitchFamily="34" charset="-122"/>
                <a:ea typeface="微软雅黑" panose="020B0503020204020204" pitchFamily="34" charset="-122"/>
              </a:rPr>
              <a:t>ISA</a:t>
            </a:r>
            <a:r>
              <a:rPr lang="zh-CN" altLang="en-US" sz="2200">
                <a:latin typeface="微软雅黑" panose="020B0503020204020204" pitchFamily="34" charset="-122"/>
                <a:ea typeface="微软雅黑" panose="020B0503020204020204" pitchFamily="34" charset="-122"/>
              </a:rPr>
              <a:t>规定了一台机器的指令系统涉及到的所有方面，例如：</a:t>
            </a:r>
            <a:endParaRPr lang="en-US" altLang="zh-CN" sz="2200">
              <a:latin typeface="微软雅黑" panose="020B0503020204020204" pitchFamily="34" charset="-122"/>
              <a:ea typeface="微软雅黑" panose="020B0503020204020204" pitchFamily="34" charset="-122"/>
            </a:endParaRPr>
          </a:p>
          <a:p>
            <a:pPr lvl="1"/>
            <a:r>
              <a:rPr lang="zh-CN" altLang="en-US" sz="2200">
                <a:latin typeface="微软雅黑" panose="020B0503020204020204" pitchFamily="34" charset="-122"/>
                <a:ea typeface="微软雅黑" panose="020B0503020204020204" pitchFamily="34" charset="-122"/>
              </a:rPr>
              <a:t>所有指令的指令格式、功能</a:t>
            </a:r>
          </a:p>
          <a:p>
            <a:pPr lvl="1"/>
            <a:r>
              <a:rPr lang="zh-CN" altLang="en-US" sz="2200">
                <a:latin typeface="微软雅黑" panose="020B0503020204020204" pitchFamily="34" charset="-122"/>
                <a:ea typeface="微软雅黑" panose="020B0503020204020204" pitchFamily="34" charset="-122"/>
              </a:rPr>
              <a:t>通用寄存器的个数、位数、编号和功能</a:t>
            </a:r>
          </a:p>
          <a:p>
            <a:pPr lvl="1"/>
            <a:r>
              <a:rPr lang="zh-CN" altLang="en-US" sz="2200">
                <a:latin typeface="微软雅黑" panose="020B0503020204020204" pitchFamily="34" charset="-122"/>
                <a:ea typeface="微软雅黑" panose="020B0503020204020204" pitchFamily="34" charset="-122"/>
              </a:rPr>
              <a:t>存储地址空间大小、编址方式、大</a:t>
            </a:r>
            <a:r>
              <a:rPr lang="en-US" altLang="zh-CN" sz="2200">
                <a:latin typeface="微软雅黑" panose="020B0503020204020204" pitchFamily="34" charset="-122"/>
                <a:ea typeface="微软雅黑" panose="020B0503020204020204" pitchFamily="34" charset="-122"/>
              </a:rPr>
              <a:t>/</a:t>
            </a:r>
            <a:r>
              <a:rPr lang="zh-CN" altLang="en-US" sz="2200">
                <a:latin typeface="微软雅黑" panose="020B0503020204020204" pitchFamily="34" charset="-122"/>
                <a:ea typeface="微软雅黑" panose="020B0503020204020204" pitchFamily="34" charset="-122"/>
              </a:rPr>
              <a:t>小端</a:t>
            </a:r>
          </a:p>
          <a:p>
            <a:pPr lvl="1"/>
            <a:r>
              <a:rPr lang="zh-CN" altLang="en-US" sz="2200">
                <a:latin typeface="微软雅黑" panose="020B0503020204020204" pitchFamily="34" charset="-122"/>
                <a:ea typeface="微软雅黑" panose="020B0503020204020204" pitchFamily="34" charset="-122"/>
              </a:rPr>
              <a:t>指令寻址方式</a:t>
            </a:r>
          </a:p>
          <a:p>
            <a:r>
              <a:rPr lang="en-US" altLang="zh-CN" sz="2200">
                <a:latin typeface="微软雅黑" panose="020B0503020204020204" pitchFamily="34" charset="-122"/>
                <a:ea typeface="微软雅黑" panose="020B0503020204020204" pitchFamily="34" charset="-122"/>
              </a:rPr>
              <a:t>IA-32</a:t>
            </a:r>
            <a:r>
              <a:rPr lang="zh-CN" altLang="en-US" sz="2200">
                <a:latin typeface="微软雅黑" panose="020B0503020204020204" pitchFamily="34" charset="-122"/>
                <a:ea typeface="微软雅黑" panose="020B0503020204020204" pitchFamily="34" charset="-122"/>
              </a:rPr>
              <a:t>是典型的</a:t>
            </a:r>
            <a:r>
              <a:rPr lang="en-US" altLang="zh-CN" sz="2200">
                <a:latin typeface="微软雅黑" panose="020B0503020204020204" pitchFamily="34" charset="-122"/>
                <a:ea typeface="微软雅黑" panose="020B0503020204020204" pitchFamily="34" charset="-122"/>
              </a:rPr>
              <a:t>CISC</a:t>
            </a:r>
            <a:r>
              <a:rPr lang="zh-CN" altLang="en-US" sz="2200">
                <a:latin typeface="微软雅黑" panose="020B0503020204020204" pitchFamily="34" charset="-122"/>
                <a:ea typeface="微软雅黑" panose="020B0503020204020204" pitchFamily="34" charset="-122"/>
              </a:rPr>
              <a:t>（</a:t>
            </a:r>
            <a:r>
              <a:rPr lang="zh-CN" altLang="en-US" sz="2200">
                <a:solidFill>
                  <a:srgbClr val="FF3300"/>
                </a:solidFill>
                <a:latin typeface="微软雅黑" panose="020B0503020204020204" pitchFamily="34" charset="-122"/>
                <a:ea typeface="微软雅黑" panose="020B0503020204020204" pitchFamily="34" charset="-122"/>
              </a:rPr>
              <a:t>复杂指令集计算机</a:t>
            </a:r>
            <a:r>
              <a:rPr lang="zh-CN" altLang="en-US" sz="2200">
                <a:latin typeface="微软雅黑" panose="020B0503020204020204" pitchFamily="34" charset="-122"/>
                <a:ea typeface="微软雅黑" panose="020B0503020204020204" pitchFamily="34" charset="-122"/>
              </a:rPr>
              <a:t>）风格</a:t>
            </a:r>
            <a:r>
              <a:rPr lang="en-US" altLang="zh-CN" sz="2200">
                <a:latin typeface="微软雅黑" panose="020B0503020204020204" pitchFamily="34" charset="-122"/>
                <a:ea typeface="微软雅黑" panose="020B0503020204020204" pitchFamily="34" charset="-122"/>
              </a:rPr>
              <a:t>ISA</a:t>
            </a:r>
          </a:p>
          <a:p>
            <a:pPr lvl="1"/>
            <a:r>
              <a:rPr lang="en-US" altLang="zh-CN">
                <a:latin typeface="微软雅黑" panose="020B0503020204020204" pitchFamily="34" charset="-122"/>
                <a:ea typeface="微软雅黑" panose="020B0503020204020204" pitchFamily="34" charset="-122"/>
              </a:rPr>
              <a:t>Intel</a:t>
            </a:r>
            <a:r>
              <a:rPr lang="zh-CN" altLang="en-US">
                <a:latin typeface="微软雅黑" panose="020B0503020204020204" pitchFamily="34" charset="-122"/>
                <a:ea typeface="微软雅黑" panose="020B0503020204020204" pitchFamily="34" charset="-122"/>
              </a:rPr>
              <a:t>格式汇编、</a:t>
            </a:r>
            <a:r>
              <a:rPr lang="en-US" altLang="zh-CN">
                <a:latin typeface="微软雅黑" panose="020B0503020204020204" pitchFamily="34" charset="-122"/>
                <a:ea typeface="微软雅黑" panose="020B0503020204020204" pitchFamily="34" charset="-122"/>
              </a:rPr>
              <a:t>AT&amp;T</a:t>
            </a:r>
            <a:r>
              <a:rPr lang="zh-CN" altLang="en-US">
                <a:latin typeface="微软雅黑" panose="020B0503020204020204" pitchFamily="34" charset="-122"/>
                <a:ea typeface="微软雅黑" panose="020B0503020204020204" pitchFamily="34" charset="-122"/>
              </a:rPr>
              <a:t>格式汇编（本课程使用）</a:t>
            </a:r>
          </a:p>
          <a:p>
            <a:pPr lvl="1"/>
            <a:r>
              <a:rPr lang="zh-CN" altLang="en-US">
                <a:latin typeface="微软雅黑" panose="020B0503020204020204" pitchFamily="34" charset="-122"/>
                <a:ea typeface="微软雅黑" panose="020B0503020204020204" pitchFamily="34" charset="-122"/>
              </a:rPr>
              <a:t>指令类型（传送、算术、位操作、控制、浮点、</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a:t>
            </a:r>
          </a:p>
          <a:p>
            <a:pPr lvl="1"/>
            <a:r>
              <a:rPr lang="zh-CN" altLang="en-US">
                <a:latin typeface="微软雅黑" panose="020B0503020204020204" pitchFamily="34" charset="-122"/>
                <a:ea typeface="微软雅黑" panose="020B0503020204020204" pitchFamily="34" charset="-122"/>
              </a:rPr>
              <a:t>寻址方式</a:t>
            </a:r>
          </a:p>
          <a:p>
            <a:pPr lvl="2"/>
            <a:r>
              <a:rPr lang="zh-CN" altLang="en-US" sz="2000">
                <a:latin typeface="微软雅黑" panose="020B0503020204020204" pitchFamily="34" charset="-122"/>
                <a:ea typeface="微软雅黑" panose="020B0503020204020204" pitchFamily="34" charset="-122"/>
              </a:rPr>
              <a:t>立即、寄存器、存储器（</a:t>
            </a:r>
            <a:r>
              <a:rPr lang="en-US" altLang="zh-CN" sz="2000">
                <a:latin typeface="微软雅黑" panose="020B0503020204020204" pitchFamily="34" charset="-122"/>
                <a:ea typeface="微软雅黑" panose="020B0503020204020204" pitchFamily="34" charset="-122"/>
              </a:rPr>
              <a:t>SR:[B]+[I]*s+A</a:t>
            </a:r>
            <a:r>
              <a:rPr lang="zh-CN" altLang="en-US" sz="2000">
                <a:latin typeface="微软雅黑" panose="020B0503020204020204" pitchFamily="34" charset="-122"/>
                <a:ea typeface="微软雅黑" panose="020B0503020204020204" pitchFamily="34" charset="-122"/>
              </a:rPr>
              <a:t>）</a:t>
            </a:r>
            <a:endParaRPr lang="zh-CN" altLang="en-US" sz="20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a:extLst>
              <a:ext uri="{FF2B5EF4-FFF2-40B4-BE49-F238E27FC236}">
                <a16:creationId xmlns:a16="http://schemas.microsoft.com/office/drawing/2014/main" id="{EE7B0FE6-074C-4255-AB64-4C3408C9BF55}"/>
              </a:ext>
            </a:extLst>
          </p:cNvPr>
          <p:cNvSpPr>
            <a:spLocks noGrp="1" noChangeArrowheads="1"/>
          </p:cNvSpPr>
          <p:nvPr>
            <p:ph type="title"/>
          </p:nvPr>
        </p:nvSpPr>
        <p:spPr>
          <a:xfrm>
            <a:off x="457200" y="98425"/>
            <a:ext cx="8229600" cy="561975"/>
          </a:xfrm>
        </p:spPr>
        <p:txBody>
          <a:bodyPr/>
          <a:lstStyle/>
          <a:p>
            <a:r>
              <a:rPr lang="zh-CN" altLang="en-US" sz="3200"/>
              <a:t>程序的机器级表示</a:t>
            </a:r>
          </a:p>
        </p:txBody>
      </p:sp>
      <p:sp>
        <p:nvSpPr>
          <p:cNvPr id="641027" name="Rectangle 3">
            <a:extLst>
              <a:ext uri="{FF2B5EF4-FFF2-40B4-BE49-F238E27FC236}">
                <a16:creationId xmlns:a16="http://schemas.microsoft.com/office/drawing/2014/main" id="{28A274B2-880B-4994-83AF-136F3DADFD39}"/>
              </a:ext>
            </a:extLst>
          </p:cNvPr>
          <p:cNvSpPr>
            <a:spLocks noGrp="1" noChangeArrowheads="1"/>
          </p:cNvSpPr>
          <p:nvPr>
            <p:ph type="body" idx="1"/>
          </p:nvPr>
        </p:nvSpPr>
        <p:spPr>
          <a:xfrm>
            <a:off x="476250" y="728663"/>
            <a:ext cx="8229600" cy="5940425"/>
          </a:xfrm>
        </p:spPr>
        <p:txBody>
          <a:bodyPr/>
          <a:lstStyle/>
          <a:p>
            <a:pPr>
              <a:lnSpc>
                <a:spcPct val="100000"/>
              </a:lnSpc>
            </a:pPr>
            <a:r>
              <a:rPr lang="zh-CN" altLang="en-US" sz="2000">
                <a:latin typeface="微软雅黑" panose="020B0503020204020204" pitchFamily="34" charset="-122"/>
                <a:ea typeface="微软雅黑" panose="020B0503020204020204" pitchFamily="34" charset="-122"/>
              </a:rPr>
              <a:t>分以下五个部分介绍</a:t>
            </a:r>
          </a:p>
          <a:p>
            <a:pPr lvl="1">
              <a:lnSpc>
                <a:spcPct val="100000"/>
              </a:lnSpc>
            </a:pPr>
            <a:r>
              <a:rPr lang="zh-CN" altLang="en-US">
                <a:solidFill>
                  <a:srgbClr val="3333CC"/>
                </a:solidFill>
                <a:latin typeface="微软雅黑" panose="020B0503020204020204" pitchFamily="34" charset="-122"/>
                <a:ea typeface="微软雅黑" panose="020B0503020204020204" pitchFamily="34" charset="-122"/>
              </a:rPr>
              <a:t>第一讲：程序转换概述</a:t>
            </a:r>
          </a:p>
          <a:p>
            <a:pPr lvl="2">
              <a:lnSpc>
                <a:spcPct val="100000"/>
              </a:lnSpc>
            </a:pPr>
            <a:r>
              <a:rPr lang="zh-CN" altLang="en-US" sz="2000">
                <a:latin typeface="微软雅黑" panose="020B0503020204020204" pitchFamily="34" charset="-122"/>
                <a:ea typeface="微软雅黑" panose="020B0503020204020204" pitchFamily="34" charset="-122"/>
              </a:rPr>
              <a:t>机器指令和汇编指令</a:t>
            </a:r>
          </a:p>
          <a:p>
            <a:pPr lvl="2">
              <a:lnSpc>
                <a:spcPct val="100000"/>
              </a:lnSpc>
            </a:pPr>
            <a:r>
              <a:rPr lang="zh-CN" altLang="en-US" sz="2000">
                <a:latin typeface="微软雅黑" panose="020B0503020204020204" pitchFamily="34" charset="-122"/>
                <a:ea typeface="微软雅黑" panose="020B0503020204020204" pitchFamily="34" charset="-122"/>
              </a:rPr>
              <a:t>机器级程序员感觉到的属性和功能特性</a:t>
            </a:r>
          </a:p>
          <a:p>
            <a:pPr lvl="2">
              <a:lnSpc>
                <a:spcPct val="100000"/>
              </a:lnSpc>
            </a:pPr>
            <a:r>
              <a:rPr lang="zh-CN" altLang="en-US" sz="2000">
                <a:latin typeface="微软雅黑" panose="020B0503020204020204" pitchFamily="34" charset="-122"/>
                <a:ea typeface="微软雅黑" panose="020B0503020204020204" pitchFamily="34" charset="-122"/>
              </a:rPr>
              <a:t>高级语言程序转换为机器代码的过程</a:t>
            </a:r>
          </a:p>
          <a:p>
            <a:pPr lvl="1">
              <a:lnSpc>
                <a:spcPct val="100000"/>
              </a:lnSpc>
            </a:pPr>
            <a:r>
              <a:rPr lang="zh-CN" altLang="en-US">
                <a:latin typeface="微软雅黑" panose="020B0503020204020204" pitchFamily="34" charset="-122"/>
                <a:ea typeface="微软雅黑" panose="020B0503020204020204" pitchFamily="34" charset="-122"/>
              </a:rPr>
              <a:t>第二讲：</a:t>
            </a:r>
            <a:r>
              <a:rPr lang="en-US" altLang="zh-CN">
                <a:latin typeface="微软雅黑" panose="020B0503020204020204" pitchFamily="34" charset="-122"/>
                <a:ea typeface="微软雅黑" panose="020B0503020204020204" pitchFamily="34" charset="-122"/>
              </a:rPr>
              <a:t>IA-32 /x86-64</a:t>
            </a:r>
            <a:r>
              <a:rPr lang="zh-CN" altLang="en-US">
                <a:latin typeface="微软雅黑" panose="020B0503020204020204" pitchFamily="34" charset="-122"/>
                <a:ea typeface="微软雅黑" panose="020B0503020204020204" pitchFamily="34" charset="-122"/>
              </a:rPr>
              <a:t>指令系统</a:t>
            </a:r>
            <a:endParaRPr lang="en-US" altLang="zh-CN">
              <a:latin typeface="微软雅黑" panose="020B0503020204020204" pitchFamily="34" charset="-122"/>
              <a:ea typeface="微软雅黑" panose="020B0503020204020204" pitchFamily="34" charset="-122"/>
            </a:endParaRPr>
          </a:p>
          <a:p>
            <a:pPr lvl="1">
              <a:lnSpc>
                <a:spcPct val="100000"/>
              </a:lnSpc>
            </a:pPr>
            <a:r>
              <a:rPr lang="zh-CN" altLang="en-US">
                <a:solidFill>
                  <a:srgbClr val="FF3300"/>
                </a:solidFill>
                <a:latin typeface="微软雅黑" panose="020B0503020204020204" pitchFamily="34" charset="-122"/>
                <a:ea typeface="微软雅黑" panose="020B0503020204020204" pitchFamily="34" charset="-122"/>
              </a:rPr>
              <a:t>第三讲：</a:t>
            </a:r>
            <a:r>
              <a:rPr lang="en-US" altLang="zh-CN">
                <a:solidFill>
                  <a:srgbClr val="FF3300"/>
                </a:solidFill>
                <a:latin typeface="微软雅黑" panose="020B0503020204020204" pitchFamily="34" charset="-122"/>
                <a:ea typeface="微软雅黑" panose="020B0503020204020204" pitchFamily="34" charset="-122"/>
              </a:rPr>
              <a:t> C</a:t>
            </a:r>
            <a:r>
              <a:rPr lang="zh-CN" altLang="en-US">
                <a:solidFill>
                  <a:srgbClr val="FF3300"/>
                </a:solidFill>
                <a:latin typeface="微软雅黑" panose="020B0503020204020204" pitchFamily="34" charset="-122"/>
                <a:ea typeface="微软雅黑" panose="020B0503020204020204" pitchFamily="34" charset="-122"/>
              </a:rPr>
              <a:t>语言程序的机器级表示</a:t>
            </a:r>
            <a:r>
              <a:rPr lang="zh-CN" altLang="en-US">
                <a:latin typeface="微软雅黑" panose="020B0503020204020204" pitchFamily="34" charset="-122"/>
                <a:ea typeface="微软雅黑" panose="020B0503020204020204" pitchFamily="34" charset="-122"/>
              </a:rPr>
              <a:t>  </a:t>
            </a:r>
          </a:p>
          <a:p>
            <a:pPr lvl="2">
              <a:lnSpc>
                <a:spcPct val="100000"/>
              </a:lnSpc>
            </a:pPr>
            <a:r>
              <a:rPr lang="zh-CN" altLang="en-US" sz="2000">
                <a:latin typeface="微软雅黑" panose="020B0503020204020204" pitchFamily="34" charset="-122"/>
                <a:ea typeface="微软雅黑" panose="020B0503020204020204" pitchFamily="34" charset="-122"/>
              </a:rPr>
              <a:t>过程调用的机器级表示</a:t>
            </a:r>
          </a:p>
          <a:p>
            <a:pPr lvl="2">
              <a:lnSpc>
                <a:spcPct val="100000"/>
              </a:lnSpc>
            </a:pPr>
            <a:r>
              <a:rPr lang="zh-CN" altLang="en-US" sz="2000">
                <a:latin typeface="微软雅黑" panose="020B0503020204020204" pitchFamily="34" charset="-122"/>
                <a:ea typeface="微软雅黑" panose="020B0503020204020204" pitchFamily="34" charset="-122"/>
              </a:rPr>
              <a:t>选择语句的机器级表示</a:t>
            </a:r>
          </a:p>
          <a:p>
            <a:pPr lvl="2">
              <a:lnSpc>
                <a:spcPct val="100000"/>
              </a:lnSpc>
            </a:pPr>
            <a:r>
              <a:rPr lang="zh-CN" altLang="en-US" sz="2000">
                <a:latin typeface="微软雅黑" panose="020B0503020204020204" pitchFamily="34" charset="-122"/>
                <a:ea typeface="微软雅黑" panose="020B0503020204020204" pitchFamily="34" charset="-122"/>
              </a:rPr>
              <a:t>循环结构的机器级表示 </a:t>
            </a:r>
          </a:p>
          <a:p>
            <a:pPr lvl="1">
              <a:lnSpc>
                <a:spcPct val="100000"/>
              </a:lnSpc>
            </a:pPr>
            <a:r>
              <a:rPr lang="zh-CN" altLang="en-US">
                <a:latin typeface="微软雅黑" panose="020B0503020204020204" pitchFamily="34" charset="-122"/>
                <a:ea typeface="微软雅黑" panose="020B0503020204020204" pitchFamily="34" charset="-122"/>
              </a:rPr>
              <a:t>第四讲：复杂数据类型的分配和访问 </a:t>
            </a:r>
          </a:p>
          <a:p>
            <a:pPr lvl="2">
              <a:lnSpc>
                <a:spcPct val="100000"/>
              </a:lnSpc>
            </a:pPr>
            <a:r>
              <a:rPr lang="zh-CN" altLang="en-US" sz="2000">
                <a:latin typeface="微软雅黑" panose="020B0503020204020204" pitchFamily="34" charset="-122"/>
                <a:ea typeface="微软雅黑" panose="020B0503020204020204" pitchFamily="34" charset="-122"/>
              </a:rPr>
              <a:t>数组的分配和访问 </a:t>
            </a:r>
          </a:p>
          <a:p>
            <a:pPr lvl="2">
              <a:lnSpc>
                <a:spcPct val="100000"/>
              </a:lnSpc>
            </a:pPr>
            <a:r>
              <a:rPr lang="zh-CN" altLang="en-US" sz="2000">
                <a:latin typeface="微软雅黑" panose="020B0503020204020204" pitchFamily="34" charset="-122"/>
                <a:ea typeface="微软雅黑" panose="020B0503020204020204" pitchFamily="34" charset="-122"/>
              </a:rPr>
              <a:t>结构体数据的分配和访问 </a:t>
            </a:r>
          </a:p>
          <a:p>
            <a:pPr lvl="2">
              <a:lnSpc>
                <a:spcPct val="100000"/>
              </a:lnSpc>
            </a:pPr>
            <a:r>
              <a:rPr lang="zh-CN" altLang="en-US" sz="2000">
                <a:latin typeface="微软雅黑" panose="020B0503020204020204" pitchFamily="34" charset="-122"/>
                <a:ea typeface="微软雅黑" panose="020B0503020204020204" pitchFamily="34" charset="-122"/>
              </a:rPr>
              <a:t>联合体数据的分配和访问 </a:t>
            </a:r>
          </a:p>
          <a:p>
            <a:pPr lvl="2">
              <a:lnSpc>
                <a:spcPct val="100000"/>
              </a:lnSpc>
            </a:pPr>
            <a:r>
              <a:rPr lang="zh-CN" altLang="en-US" sz="2000">
                <a:latin typeface="微软雅黑" panose="020B0503020204020204" pitchFamily="34" charset="-122"/>
                <a:ea typeface="微软雅黑" panose="020B0503020204020204" pitchFamily="34" charset="-122"/>
              </a:rPr>
              <a:t>数据的对齐 </a:t>
            </a:r>
          </a:p>
          <a:p>
            <a:pPr lvl="1">
              <a:lnSpc>
                <a:spcPct val="100000"/>
              </a:lnSpc>
            </a:pPr>
            <a:r>
              <a:rPr lang="zh-CN" altLang="en-US">
                <a:latin typeface="微软雅黑" panose="020B0503020204020204" pitchFamily="34" charset="-122"/>
                <a:ea typeface="微软雅黑" panose="020B0503020204020204" pitchFamily="34" charset="-122"/>
              </a:rPr>
              <a:t>第五讲：越界访问和缓冲区溢出 </a:t>
            </a:r>
          </a:p>
        </p:txBody>
      </p:sp>
      <p:sp>
        <p:nvSpPr>
          <p:cNvPr id="641028" name="Text Box 4">
            <a:extLst>
              <a:ext uri="{FF2B5EF4-FFF2-40B4-BE49-F238E27FC236}">
                <a16:creationId xmlns:a16="http://schemas.microsoft.com/office/drawing/2014/main" id="{F4C7DDF8-F507-4090-A00F-2270B9EC7AA0}"/>
              </a:ext>
            </a:extLst>
          </p:cNvPr>
          <p:cNvSpPr txBox="1">
            <a:spLocks noChangeArrowheads="1"/>
          </p:cNvSpPr>
          <p:nvPr/>
        </p:nvSpPr>
        <p:spPr bwMode="auto">
          <a:xfrm>
            <a:off x="6416675" y="1042988"/>
            <a:ext cx="23399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spcBef>
                <a:spcPct val="50000"/>
              </a:spcBef>
            </a:pPr>
            <a:r>
              <a:rPr lang="zh-CN" altLang="en-US" sz="2000">
                <a:solidFill>
                  <a:srgbClr val="FF0000"/>
                </a:solidFill>
                <a:latin typeface="Arial" panose="020B0604020202020204" pitchFamily="34" charset="0"/>
              </a:rPr>
              <a:t>从高级语言程序出发，用其对应的机器级代码以及内存（栈）中信息的变化来说明底层实现</a:t>
            </a:r>
            <a:endParaRPr lang="en-US" altLang="zh-CN" sz="2000">
              <a:solidFill>
                <a:srgbClr val="FF0000"/>
              </a:solidFill>
              <a:latin typeface="Arial" panose="020B0604020202020204" pitchFamily="34" charset="0"/>
            </a:endParaRPr>
          </a:p>
        </p:txBody>
      </p:sp>
      <p:sp>
        <p:nvSpPr>
          <p:cNvPr id="641029" name="AutoShape 5">
            <a:extLst>
              <a:ext uri="{FF2B5EF4-FFF2-40B4-BE49-F238E27FC236}">
                <a16:creationId xmlns:a16="http://schemas.microsoft.com/office/drawing/2014/main" id="{131E278E-9000-45FD-90AA-5A59E3ED35EC}"/>
              </a:ext>
            </a:extLst>
          </p:cNvPr>
          <p:cNvSpPr>
            <a:spLocks/>
          </p:cNvSpPr>
          <p:nvPr/>
        </p:nvSpPr>
        <p:spPr bwMode="auto">
          <a:xfrm>
            <a:off x="5472113" y="3114675"/>
            <a:ext cx="630237" cy="3195638"/>
          </a:xfrm>
          <a:prstGeom prst="rightBrace">
            <a:avLst>
              <a:gd name="adj1" fmla="val 42254"/>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1030" name="Text Box 6">
            <a:extLst>
              <a:ext uri="{FF2B5EF4-FFF2-40B4-BE49-F238E27FC236}">
                <a16:creationId xmlns:a16="http://schemas.microsoft.com/office/drawing/2014/main" id="{F30A231C-1934-4365-8401-F647946F0877}"/>
              </a:ext>
            </a:extLst>
          </p:cNvPr>
          <p:cNvSpPr txBox="1">
            <a:spLocks noChangeArrowheads="1"/>
          </p:cNvSpPr>
          <p:nvPr/>
        </p:nvSpPr>
        <p:spPr bwMode="auto">
          <a:xfrm>
            <a:off x="6146800" y="3878263"/>
            <a:ext cx="2386013"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30000"/>
              </a:lnSpc>
              <a:spcBef>
                <a:spcPct val="50000"/>
              </a:spcBef>
            </a:pPr>
            <a:r>
              <a:rPr lang="zh-CN" altLang="en-US" sz="2000"/>
              <a:t>围绕</a:t>
            </a:r>
            <a:r>
              <a:rPr lang="en-US" altLang="zh-CN" sz="2000"/>
              <a:t>C</a:t>
            </a:r>
            <a:r>
              <a:rPr lang="zh-CN" altLang="en-US" sz="2000"/>
              <a:t>语言中的语句和复杂数据类型，解释其在底层机器级的实现方法</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Text Box 2">
            <a:extLst>
              <a:ext uri="{FF2B5EF4-FFF2-40B4-BE49-F238E27FC236}">
                <a16:creationId xmlns:a16="http://schemas.microsoft.com/office/drawing/2014/main" id="{3C1178B9-38DC-49CB-84E0-F279B8DBD270}"/>
              </a:ext>
            </a:extLst>
          </p:cNvPr>
          <p:cNvSpPr txBox="1">
            <a:spLocks noChangeArrowheads="1"/>
          </p:cNvSpPr>
          <p:nvPr/>
        </p:nvSpPr>
        <p:spPr bwMode="auto">
          <a:xfrm>
            <a:off x="206375" y="2843213"/>
            <a:ext cx="3825875" cy="34512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200">
                <a:latin typeface="微软雅黑" panose="020B0503020204020204" pitchFamily="34" charset="-122"/>
                <a:ea typeface="微软雅黑" panose="020B0503020204020204" pitchFamily="34" charset="-122"/>
              </a:rPr>
              <a:t>int add ( int x, int y ) {</a:t>
            </a:r>
          </a:p>
          <a:p>
            <a:r>
              <a:rPr lang="en-US" altLang="zh-CN" sz="2200">
                <a:latin typeface="微软雅黑" panose="020B0503020204020204" pitchFamily="34" charset="-122"/>
                <a:ea typeface="微软雅黑" panose="020B0503020204020204" pitchFamily="34" charset="-122"/>
              </a:rPr>
              <a:t>	 return x+y;</a:t>
            </a:r>
          </a:p>
          <a:p>
            <a:r>
              <a:rPr lang="en-US" altLang="zh-CN" sz="2200">
                <a:latin typeface="微软雅黑" panose="020B0503020204020204" pitchFamily="34" charset="-122"/>
                <a:ea typeface="微软雅黑" panose="020B0503020204020204" pitchFamily="34" charset="-122"/>
              </a:rPr>
              <a:t>}</a:t>
            </a:r>
          </a:p>
          <a:p>
            <a:endParaRPr lang="en-US" altLang="zh-CN" sz="2200">
              <a:latin typeface="微软雅黑" panose="020B0503020204020204" pitchFamily="34" charset="-122"/>
              <a:ea typeface="微软雅黑" panose="020B0503020204020204" pitchFamily="34" charset="-122"/>
            </a:endParaRPr>
          </a:p>
          <a:p>
            <a:r>
              <a:rPr lang="en-US" altLang="zh-CN" sz="2200">
                <a:latin typeface="微软雅黑" panose="020B0503020204020204" pitchFamily="34" charset="-122"/>
                <a:ea typeface="微软雅黑" panose="020B0503020204020204" pitchFamily="34" charset="-122"/>
              </a:rPr>
              <a:t>int main ( ) {	</a:t>
            </a:r>
          </a:p>
          <a:p>
            <a:r>
              <a:rPr lang="en-US" altLang="zh-CN" sz="2200">
                <a:latin typeface="微软雅黑" panose="020B0503020204020204" pitchFamily="34" charset="-122"/>
                <a:ea typeface="微软雅黑" panose="020B0503020204020204" pitchFamily="34" charset="-122"/>
              </a:rPr>
              <a:t>	 int	t1 = 125;</a:t>
            </a:r>
          </a:p>
          <a:p>
            <a:r>
              <a:rPr lang="en-US" altLang="zh-CN" sz="2200">
                <a:latin typeface="微软雅黑" panose="020B0503020204020204" pitchFamily="34" charset="-122"/>
                <a:ea typeface="微软雅黑" panose="020B0503020204020204" pitchFamily="34" charset="-122"/>
              </a:rPr>
              <a:t>      int t2 = 80;</a:t>
            </a:r>
          </a:p>
          <a:p>
            <a:r>
              <a:rPr lang="en-US" altLang="zh-CN" sz="2200">
                <a:latin typeface="微软雅黑" panose="020B0503020204020204" pitchFamily="34" charset="-122"/>
                <a:ea typeface="微软雅黑" panose="020B0503020204020204" pitchFamily="34" charset="-122"/>
              </a:rPr>
              <a:t>	 int	sum = </a:t>
            </a:r>
            <a:r>
              <a:rPr lang="en-US" altLang="zh-CN" sz="2200">
                <a:solidFill>
                  <a:srgbClr val="FF3300"/>
                </a:solidFill>
                <a:latin typeface="微软雅黑" panose="020B0503020204020204" pitchFamily="34" charset="-122"/>
                <a:ea typeface="微软雅黑" panose="020B0503020204020204" pitchFamily="34" charset="-122"/>
              </a:rPr>
              <a:t>add (t1, t2)</a:t>
            </a:r>
            <a:r>
              <a:rPr lang="en-US" altLang="zh-CN" sz="2200">
                <a:latin typeface="微软雅黑" panose="020B0503020204020204" pitchFamily="34" charset="-122"/>
                <a:ea typeface="微软雅黑" panose="020B0503020204020204" pitchFamily="34" charset="-122"/>
              </a:rPr>
              <a:t>;</a:t>
            </a:r>
          </a:p>
          <a:p>
            <a:r>
              <a:rPr lang="en-US" altLang="zh-CN" sz="2200">
                <a:latin typeface="微软雅黑" panose="020B0503020204020204" pitchFamily="34" charset="-122"/>
                <a:ea typeface="微软雅黑" panose="020B0503020204020204" pitchFamily="34" charset="-122"/>
              </a:rPr>
              <a:t>	 return sum;</a:t>
            </a:r>
            <a:endParaRPr lang="zh-CN" altLang="en-US" sz="2200">
              <a:latin typeface="微软雅黑" panose="020B0503020204020204" pitchFamily="34" charset="-122"/>
              <a:ea typeface="微软雅黑" panose="020B0503020204020204" pitchFamily="34" charset="-122"/>
            </a:endParaRPr>
          </a:p>
          <a:p>
            <a:r>
              <a:rPr lang="en-US" altLang="zh-CN" sz="2200">
                <a:latin typeface="微软雅黑" panose="020B0503020204020204" pitchFamily="34" charset="-122"/>
                <a:ea typeface="微软雅黑" panose="020B0503020204020204" pitchFamily="34" charset="-122"/>
              </a:rPr>
              <a:t>}</a:t>
            </a:r>
            <a:endParaRPr lang="zh-CN" altLang="en-US" sz="2200">
              <a:latin typeface="微软雅黑" panose="020B0503020204020204" pitchFamily="34" charset="-122"/>
              <a:ea typeface="微软雅黑" panose="020B0503020204020204" pitchFamily="34" charset="-122"/>
            </a:endParaRPr>
          </a:p>
        </p:txBody>
      </p:sp>
      <p:sp>
        <p:nvSpPr>
          <p:cNvPr id="771075" name="Rectangle 3">
            <a:extLst>
              <a:ext uri="{FF2B5EF4-FFF2-40B4-BE49-F238E27FC236}">
                <a16:creationId xmlns:a16="http://schemas.microsoft.com/office/drawing/2014/main" id="{E9B08082-7B57-4AB9-8BAF-118CAF1C0C19}"/>
              </a:ext>
            </a:extLst>
          </p:cNvPr>
          <p:cNvSpPr>
            <a:spLocks noGrp="1" noChangeArrowheads="1"/>
          </p:cNvSpPr>
          <p:nvPr>
            <p:ph type="title"/>
          </p:nvPr>
        </p:nvSpPr>
        <p:spPr>
          <a:xfrm>
            <a:off x="457200" y="98425"/>
            <a:ext cx="8229600" cy="561975"/>
          </a:xfrm>
        </p:spPr>
        <p:txBody>
          <a:bodyPr/>
          <a:lstStyle/>
          <a:p>
            <a:r>
              <a:rPr lang="zh-CN" altLang="en-US" sz="3600"/>
              <a:t>过程调用的机器级表示</a:t>
            </a:r>
          </a:p>
        </p:txBody>
      </p:sp>
      <p:sp>
        <p:nvSpPr>
          <p:cNvPr id="771076" name="Rectangle 4">
            <a:extLst>
              <a:ext uri="{FF2B5EF4-FFF2-40B4-BE49-F238E27FC236}">
                <a16:creationId xmlns:a16="http://schemas.microsoft.com/office/drawing/2014/main" id="{C47A2073-C508-4C65-827D-6F2844A9D688}"/>
              </a:ext>
            </a:extLst>
          </p:cNvPr>
          <p:cNvSpPr>
            <a:spLocks noGrp="1" noChangeArrowheads="1"/>
          </p:cNvSpPr>
          <p:nvPr>
            <p:ph type="body" idx="1"/>
          </p:nvPr>
        </p:nvSpPr>
        <p:spPr>
          <a:xfrm>
            <a:off x="468313" y="836613"/>
            <a:ext cx="8229600" cy="1601787"/>
          </a:xfrm>
        </p:spPr>
        <p:txBody>
          <a:bodyPr/>
          <a:lstStyle/>
          <a:p>
            <a:r>
              <a:rPr lang="zh-CN" altLang="en-US">
                <a:ea typeface="微软雅黑" panose="020B0503020204020204" pitchFamily="34" charset="-122"/>
              </a:rPr>
              <a:t>以下过程（函数）调用对应的机器级代码是什么？</a:t>
            </a:r>
          </a:p>
          <a:p>
            <a:r>
              <a:rPr lang="zh-CN" altLang="en-US">
                <a:ea typeface="微软雅黑" panose="020B0503020204020204" pitchFamily="34" charset="-122"/>
              </a:rPr>
              <a:t>如何将</a:t>
            </a:r>
            <a:r>
              <a:rPr lang="en-US" altLang="zh-CN">
                <a:ea typeface="微软雅黑" panose="020B0503020204020204" pitchFamily="34" charset="-122"/>
              </a:rPr>
              <a:t>t1(125)</a:t>
            </a:r>
            <a:r>
              <a:rPr lang="zh-CN" altLang="en-US">
                <a:ea typeface="微软雅黑" panose="020B0503020204020204" pitchFamily="34" charset="-122"/>
              </a:rPr>
              <a:t>、</a:t>
            </a:r>
            <a:r>
              <a:rPr lang="en-US" altLang="zh-CN">
                <a:ea typeface="微软雅黑" panose="020B0503020204020204" pitchFamily="34" charset="-122"/>
              </a:rPr>
              <a:t>t2(80)</a:t>
            </a:r>
            <a:r>
              <a:rPr lang="zh-CN" altLang="en-US">
                <a:ea typeface="微软雅黑" panose="020B0503020204020204" pitchFamily="34" charset="-122"/>
              </a:rPr>
              <a:t>分别传递给</a:t>
            </a:r>
            <a:r>
              <a:rPr lang="en-US" altLang="zh-CN">
                <a:ea typeface="微软雅黑" panose="020B0503020204020204" pitchFamily="34" charset="-122"/>
              </a:rPr>
              <a:t>add</a:t>
            </a:r>
            <a:r>
              <a:rPr lang="zh-CN" altLang="en-US">
                <a:ea typeface="微软雅黑" panose="020B0503020204020204" pitchFamily="34" charset="-122"/>
              </a:rPr>
              <a:t>中的形式参数</a:t>
            </a:r>
            <a:r>
              <a:rPr lang="en-US" altLang="zh-CN">
                <a:ea typeface="微软雅黑" panose="020B0503020204020204" pitchFamily="34" charset="-122"/>
              </a:rPr>
              <a:t>x</a:t>
            </a:r>
            <a:r>
              <a:rPr lang="zh-CN" altLang="en-US">
                <a:ea typeface="微软雅黑" panose="020B0503020204020204" pitchFamily="34" charset="-122"/>
              </a:rPr>
              <a:t>、</a:t>
            </a:r>
            <a:r>
              <a:rPr lang="en-US" altLang="zh-CN">
                <a:ea typeface="微软雅黑" panose="020B0503020204020204" pitchFamily="34" charset="-122"/>
              </a:rPr>
              <a:t>y</a:t>
            </a:r>
          </a:p>
          <a:p>
            <a:r>
              <a:rPr lang="en-US" altLang="zh-CN">
                <a:ea typeface="微软雅黑" panose="020B0503020204020204" pitchFamily="34" charset="-122"/>
              </a:rPr>
              <a:t>add</a:t>
            </a:r>
            <a:r>
              <a:rPr lang="zh-CN" altLang="en-US">
                <a:ea typeface="微软雅黑" panose="020B0503020204020204" pitchFamily="34" charset="-122"/>
              </a:rPr>
              <a:t>函数执行的结果如何返回给</a:t>
            </a:r>
            <a:r>
              <a:rPr lang="en-US" altLang="zh-CN">
                <a:ea typeface="微软雅黑" panose="020B0503020204020204" pitchFamily="34" charset="-122"/>
              </a:rPr>
              <a:t>caller?</a:t>
            </a:r>
          </a:p>
        </p:txBody>
      </p:sp>
      <p:grpSp>
        <p:nvGrpSpPr>
          <p:cNvPr id="771077" name="Group 5">
            <a:extLst>
              <a:ext uri="{FF2B5EF4-FFF2-40B4-BE49-F238E27FC236}">
                <a16:creationId xmlns:a16="http://schemas.microsoft.com/office/drawing/2014/main" id="{484DBDC8-78C6-4B82-90B0-E6E046631C8B}"/>
              </a:ext>
            </a:extLst>
          </p:cNvPr>
          <p:cNvGrpSpPr>
            <a:grpSpLocks/>
          </p:cNvGrpSpPr>
          <p:nvPr/>
        </p:nvGrpSpPr>
        <p:grpSpPr bwMode="auto">
          <a:xfrm>
            <a:off x="2862263" y="3608388"/>
            <a:ext cx="1081087" cy="1371600"/>
            <a:chOff x="3050" y="1820"/>
            <a:chExt cx="681" cy="864"/>
          </a:xfrm>
        </p:grpSpPr>
        <p:sp>
          <p:nvSpPr>
            <p:cNvPr id="771078" name="Text Box 6">
              <a:extLst>
                <a:ext uri="{FF2B5EF4-FFF2-40B4-BE49-F238E27FC236}">
                  <a16:creationId xmlns:a16="http://schemas.microsoft.com/office/drawing/2014/main" id="{9AE74B5F-F55E-4875-9746-174E7797A6F6}"/>
                </a:ext>
              </a:extLst>
            </p:cNvPr>
            <p:cNvSpPr txBox="1">
              <a:spLocks noChangeArrowheads="1"/>
            </p:cNvSpPr>
            <p:nvPr/>
          </p:nvSpPr>
          <p:spPr bwMode="auto">
            <a:xfrm>
              <a:off x="3050" y="1820"/>
              <a:ext cx="681" cy="864"/>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5000"/>
                </a:spcBef>
              </a:pPr>
              <a:r>
                <a:rPr lang="en-US" altLang="zh-CN">
                  <a:latin typeface="微软雅黑" panose="020B0503020204020204" pitchFamily="34" charset="-122"/>
                  <a:ea typeface="微软雅黑" panose="020B0503020204020204" pitchFamily="34" charset="-122"/>
                </a:rPr>
                <a:t> </a:t>
              </a:r>
              <a:r>
                <a:rPr lang="en-US" altLang="zh-CN" sz="2400">
                  <a:solidFill>
                    <a:srgbClr val="3333CC"/>
                  </a:solidFill>
                  <a:latin typeface="微软雅黑" panose="020B0503020204020204" pitchFamily="34" charset="-122"/>
                  <a:ea typeface="微软雅黑" panose="020B0503020204020204" pitchFamily="34" charset="-122"/>
                </a:rPr>
                <a:t>add</a:t>
              </a:r>
            </a:p>
            <a:p>
              <a:pPr>
                <a:spcBef>
                  <a:spcPct val="25000"/>
                </a:spcBef>
              </a:pPr>
              <a:endParaRPr lang="en-US" altLang="zh-CN" sz="2400">
                <a:solidFill>
                  <a:srgbClr val="3333CC"/>
                </a:solidFill>
                <a:latin typeface="微软雅黑" panose="020B0503020204020204" pitchFamily="34" charset="-122"/>
                <a:ea typeface="微软雅黑" panose="020B0503020204020204" pitchFamily="34" charset="-122"/>
              </a:endParaRPr>
            </a:p>
            <a:p>
              <a:pPr>
                <a:spcBef>
                  <a:spcPct val="25000"/>
                </a:spcBef>
              </a:pPr>
              <a:r>
                <a:rPr lang="en-US" altLang="zh-CN" sz="2400">
                  <a:solidFill>
                    <a:srgbClr val="3333CC"/>
                  </a:solidFill>
                  <a:latin typeface="微软雅黑" panose="020B0503020204020204" pitchFamily="34" charset="-122"/>
                  <a:ea typeface="微软雅黑" panose="020B0503020204020204" pitchFamily="34" charset="-122"/>
                </a:rPr>
                <a:t> main</a:t>
              </a:r>
              <a:endParaRPr lang="en-US" altLang="zh-CN" sz="2400">
                <a:latin typeface="微软雅黑" panose="020B0503020204020204" pitchFamily="34" charset="-122"/>
                <a:ea typeface="微软雅黑" panose="020B0503020204020204" pitchFamily="34" charset="-122"/>
              </a:endParaRPr>
            </a:p>
          </p:txBody>
        </p:sp>
        <p:sp>
          <p:nvSpPr>
            <p:cNvPr id="771079" name="Line 7">
              <a:extLst>
                <a:ext uri="{FF2B5EF4-FFF2-40B4-BE49-F238E27FC236}">
                  <a16:creationId xmlns:a16="http://schemas.microsoft.com/office/drawing/2014/main" id="{F0A375C5-276C-4BC3-90C9-53A13C5A860B}"/>
                </a:ext>
              </a:extLst>
            </p:cNvPr>
            <p:cNvSpPr>
              <a:spLocks noChangeShapeType="1"/>
            </p:cNvSpPr>
            <p:nvPr/>
          </p:nvSpPr>
          <p:spPr bwMode="auto">
            <a:xfrm flipV="1">
              <a:off x="3390" y="2103"/>
              <a:ext cx="0" cy="283"/>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771089" name="Group 17">
            <a:extLst>
              <a:ext uri="{FF2B5EF4-FFF2-40B4-BE49-F238E27FC236}">
                <a16:creationId xmlns:a16="http://schemas.microsoft.com/office/drawing/2014/main" id="{01E5F9F3-BFDB-4DE3-9337-A984B68C8892}"/>
              </a:ext>
            </a:extLst>
          </p:cNvPr>
          <p:cNvGrpSpPr>
            <a:grpSpLocks/>
          </p:cNvGrpSpPr>
          <p:nvPr/>
        </p:nvGrpSpPr>
        <p:grpSpPr bwMode="auto">
          <a:xfrm>
            <a:off x="4302125" y="2528888"/>
            <a:ext cx="4456113" cy="3530600"/>
            <a:chOff x="2710" y="1593"/>
            <a:chExt cx="2807" cy="2224"/>
          </a:xfrm>
        </p:grpSpPr>
        <p:sp>
          <p:nvSpPr>
            <p:cNvPr id="771081" name="Text Box 9">
              <a:extLst>
                <a:ext uri="{FF2B5EF4-FFF2-40B4-BE49-F238E27FC236}">
                  <a16:creationId xmlns:a16="http://schemas.microsoft.com/office/drawing/2014/main" id="{9EC369B7-F32E-4496-8745-DC3CC1BFE44B}"/>
                </a:ext>
              </a:extLst>
            </p:cNvPr>
            <p:cNvSpPr txBox="1">
              <a:spLocks noChangeArrowheads="1"/>
            </p:cNvSpPr>
            <p:nvPr/>
          </p:nvSpPr>
          <p:spPr bwMode="auto">
            <a:xfrm>
              <a:off x="2710" y="1593"/>
              <a:ext cx="2807" cy="222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40000"/>
                </a:spcBef>
              </a:pPr>
              <a:r>
                <a:rPr lang="en-US" altLang="zh-CN" sz="2000">
                  <a:latin typeface="微软雅黑" panose="020B0503020204020204" pitchFamily="34" charset="-122"/>
                  <a:ea typeface="微软雅黑" panose="020B0503020204020204" pitchFamily="34" charset="-122"/>
                </a:rPr>
                <a:t>     </a:t>
              </a:r>
              <a:r>
                <a:rPr lang="en-US" altLang="zh-CN" sz="2200">
                  <a:solidFill>
                    <a:schemeClr val="accent2"/>
                  </a:solidFill>
                  <a:latin typeface="微软雅黑" panose="020B0503020204020204" pitchFamily="34" charset="-122"/>
                  <a:ea typeface="微软雅黑" panose="020B0503020204020204" pitchFamily="34" charset="-122"/>
                </a:rPr>
                <a:t>main</a:t>
              </a:r>
              <a:r>
                <a:rPr lang="zh-CN" altLang="en-US" sz="2200">
                  <a:solidFill>
                    <a:schemeClr val="accent2"/>
                  </a:solidFill>
                  <a:latin typeface="微软雅黑" panose="020B0503020204020204" pitchFamily="34" charset="-122"/>
                  <a:ea typeface="微软雅黑" panose="020B0503020204020204" pitchFamily="34" charset="-122"/>
                </a:rPr>
                <a:t>：		</a:t>
              </a:r>
              <a:r>
                <a:rPr lang="en-US" altLang="zh-CN" sz="2200">
                  <a:solidFill>
                    <a:schemeClr val="accent2"/>
                  </a:solidFill>
                  <a:latin typeface="微软雅黑" panose="020B0503020204020204" pitchFamily="34" charset="-122"/>
                  <a:ea typeface="微软雅黑" panose="020B0503020204020204" pitchFamily="34" charset="-122"/>
                </a:rPr>
                <a:t>add</a:t>
              </a:r>
              <a:r>
                <a:rPr lang="zh-CN" altLang="en-US" sz="2200">
                  <a:solidFill>
                    <a:schemeClr val="accent2"/>
                  </a:solidFill>
                  <a:latin typeface="微软雅黑" panose="020B0503020204020204" pitchFamily="34" charset="-122"/>
                  <a:ea typeface="微软雅黑" panose="020B0503020204020204" pitchFamily="34" charset="-122"/>
                </a:rPr>
                <a:t>：</a:t>
              </a:r>
            </a:p>
            <a:p>
              <a:pPr>
                <a:spcBef>
                  <a:spcPct val="40000"/>
                </a:spcBef>
              </a:pPr>
              <a:endParaRPr lang="zh-CN" altLang="en-US" sz="2200">
                <a:solidFill>
                  <a:schemeClr val="accent2"/>
                </a:solidFill>
                <a:latin typeface="微软雅黑" panose="020B0503020204020204" pitchFamily="34" charset="-122"/>
                <a:ea typeface="微软雅黑" panose="020B0503020204020204" pitchFamily="34" charset="-122"/>
              </a:endParaRPr>
            </a:p>
            <a:p>
              <a:pPr>
                <a:spcBef>
                  <a:spcPct val="40000"/>
                </a:spcBef>
              </a:pPr>
              <a:r>
                <a:rPr lang="zh-CN" altLang="en-US" sz="2200">
                  <a:latin typeface="微软雅黑" panose="020B0503020204020204" pitchFamily="34" charset="-122"/>
                  <a:ea typeface="微软雅黑" panose="020B0503020204020204" pitchFamily="34" charset="-122"/>
                </a:rPr>
                <a:t>  存放参数	         取出参数</a:t>
              </a:r>
              <a:endParaRPr lang="en-US" altLang="zh-CN" sz="2200">
                <a:latin typeface="微软雅黑" panose="020B0503020204020204" pitchFamily="34" charset="-122"/>
                <a:ea typeface="微软雅黑" panose="020B0503020204020204" pitchFamily="34" charset="-122"/>
              </a:endParaRPr>
            </a:p>
            <a:p>
              <a:pPr>
                <a:spcBef>
                  <a:spcPct val="40000"/>
                </a:spcBef>
              </a:pPr>
              <a:r>
                <a:rPr lang="zh-CN" altLang="en-US" sz="2200">
                  <a:latin typeface="微软雅黑" panose="020B0503020204020204" pitchFamily="34" charset="-122"/>
                  <a:ea typeface="微软雅黑" panose="020B0503020204020204" pitchFamily="34" charset="-122"/>
                </a:rPr>
                <a:t>调出</a:t>
              </a:r>
              <a:r>
                <a:rPr lang="en-US" altLang="zh-CN" sz="2200">
                  <a:latin typeface="微软雅黑" panose="020B0503020204020204" pitchFamily="34" charset="-122"/>
                  <a:ea typeface="微软雅黑" panose="020B0503020204020204" pitchFamily="34" charset="-122"/>
                </a:rPr>
                <a:t>add</a:t>
              </a:r>
              <a:r>
                <a:rPr lang="zh-CN" altLang="en-US" sz="2200">
                  <a:latin typeface="微软雅黑" panose="020B0503020204020204" pitchFamily="34" charset="-122"/>
                  <a:ea typeface="微软雅黑" panose="020B0503020204020204" pitchFamily="34" charset="-122"/>
                </a:rPr>
                <a:t>执行	            执行</a:t>
              </a:r>
            </a:p>
            <a:p>
              <a:pPr>
                <a:spcBef>
                  <a:spcPct val="40000"/>
                </a:spcBef>
              </a:pPr>
              <a:r>
                <a:rPr lang="zh-CN" altLang="en-US" sz="2200">
                  <a:latin typeface="微软雅黑" panose="020B0503020204020204" pitchFamily="34" charset="-122"/>
                  <a:ea typeface="微软雅黑" panose="020B0503020204020204" pitchFamily="34" charset="-122"/>
                </a:rPr>
                <a:t>                                存返回结果</a:t>
              </a:r>
            </a:p>
            <a:p>
              <a:pPr>
                <a:spcBef>
                  <a:spcPct val="40000"/>
                </a:spcBef>
              </a:pPr>
              <a:r>
                <a:rPr lang="zh-CN" altLang="en-US" sz="2200">
                  <a:latin typeface="微软雅黑" panose="020B0503020204020204" pitchFamily="34" charset="-122"/>
                  <a:ea typeface="微软雅黑" panose="020B0503020204020204" pitchFamily="34" charset="-122"/>
                </a:rPr>
                <a:t>                             </a:t>
              </a:r>
            </a:p>
            <a:p>
              <a:r>
                <a:rPr lang="en-US" altLang="zh-CN" sz="2200">
                  <a:latin typeface="微软雅黑" panose="020B0503020204020204" pitchFamily="34" charset="-122"/>
                  <a:ea typeface="微软雅黑" panose="020B0503020204020204" pitchFamily="34" charset="-122"/>
                </a:rPr>
                <a:t>			         </a:t>
              </a:r>
              <a:r>
                <a:rPr lang="zh-CN" altLang="en-US" sz="2200">
                  <a:latin typeface="微软雅黑" panose="020B0503020204020204" pitchFamily="34" charset="-122"/>
                  <a:ea typeface="微软雅黑" panose="020B0503020204020204" pitchFamily="34" charset="-122"/>
                </a:rPr>
                <a:t>返回</a:t>
              </a:r>
              <a:r>
                <a:rPr lang="en-US" altLang="zh-CN" sz="2200">
                  <a:latin typeface="微软雅黑" panose="020B0503020204020204" pitchFamily="34" charset="-122"/>
                  <a:ea typeface="微软雅黑" panose="020B0503020204020204" pitchFamily="34" charset="-122"/>
                </a:rPr>
                <a:t>main</a:t>
              </a:r>
            </a:p>
            <a:p>
              <a:pPr>
                <a:spcBef>
                  <a:spcPct val="40000"/>
                </a:spcBef>
              </a:pPr>
              <a:r>
                <a:rPr lang="en-US" altLang="zh-CN" sz="2000">
                  <a:latin typeface="微软雅黑" panose="020B0503020204020204" pitchFamily="34" charset="-122"/>
                  <a:ea typeface="微软雅黑" panose="020B0503020204020204" pitchFamily="34" charset="-122"/>
                </a:rPr>
                <a:t>				</a:t>
              </a:r>
              <a:endParaRPr lang="zh-CN" altLang="en-US" sz="2000">
                <a:latin typeface="微软雅黑" panose="020B0503020204020204" pitchFamily="34" charset="-122"/>
                <a:ea typeface="微软雅黑" panose="020B0503020204020204" pitchFamily="34" charset="-122"/>
              </a:endParaRPr>
            </a:p>
          </p:txBody>
        </p:sp>
        <p:sp>
          <p:nvSpPr>
            <p:cNvPr id="771082" name="Line 10">
              <a:extLst>
                <a:ext uri="{FF2B5EF4-FFF2-40B4-BE49-F238E27FC236}">
                  <a16:creationId xmlns:a16="http://schemas.microsoft.com/office/drawing/2014/main" id="{DA674E78-2157-42A6-99B0-88DB33737F40}"/>
                </a:ext>
              </a:extLst>
            </p:cNvPr>
            <p:cNvSpPr>
              <a:spLocks noChangeShapeType="1"/>
            </p:cNvSpPr>
            <p:nvPr/>
          </p:nvSpPr>
          <p:spPr bwMode="auto">
            <a:xfrm flipV="1">
              <a:off x="3859" y="1877"/>
              <a:ext cx="893" cy="65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71083" name="Line 11">
              <a:extLst>
                <a:ext uri="{FF2B5EF4-FFF2-40B4-BE49-F238E27FC236}">
                  <a16:creationId xmlns:a16="http://schemas.microsoft.com/office/drawing/2014/main" id="{080A00CA-A1D9-47F9-B2AB-B31764803CB6}"/>
                </a:ext>
              </a:extLst>
            </p:cNvPr>
            <p:cNvSpPr>
              <a:spLocks noChangeShapeType="1"/>
            </p:cNvSpPr>
            <p:nvPr/>
          </p:nvSpPr>
          <p:spPr bwMode="auto">
            <a:xfrm flipH="1" flipV="1">
              <a:off x="3444" y="2755"/>
              <a:ext cx="1053" cy="567"/>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71084" name="Line 12">
              <a:extLst>
                <a:ext uri="{FF2B5EF4-FFF2-40B4-BE49-F238E27FC236}">
                  <a16:creationId xmlns:a16="http://schemas.microsoft.com/office/drawing/2014/main" id="{9D496C8E-EC70-4E5A-BEBE-834D6CD08592}"/>
                </a:ext>
              </a:extLst>
            </p:cNvPr>
            <p:cNvSpPr>
              <a:spLocks noChangeShapeType="1"/>
            </p:cNvSpPr>
            <p:nvPr/>
          </p:nvSpPr>
          <p:spPr bwMode="auto">
            <a:xfrm>
              <a:off x="3252" y="1877"/>
              <a:ext cx="0" cy="198"/>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71085" name="Line 13">
              <a:extLst>
                <a:ext uri="{FF2B5EF4-FFF2-40B4-BE49-F238E27FC236}">
                  <a16:creationId xmlns:a16="http://schemas.microsoft.com/office/drawing/2014/main" id="{4EC7CBD6-D55D-41AF-902A-B135E92358CF}"/>
                </a:ext>
              </a:extLst>
            </p:cNvPr>
            <p:cNvSpPr>
              <a:spLocks noChangeShapeType="1"/>
            </p:cNvSpPr>
            <p:nvPr/>
          </p:nvSpPr>
          <p:spPr bwMode="auto">
            <a:xfrm>
              <a:off x="4751" y="1962"/>
              <a:ext cx="0" cy="198"/>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71086" name="Line 14">
              <a:extLst>
                <a:ext uri="{FF2B5EF4-FFF2-40B4-BE49-F238E27FC236}">
                  <a16:creationId xmlns:a16="http://schemas.microsoft.com/office/drawing/2014/main" id="{616F4D4D-7BE8-4E29-94F2-AB8E7ACAA192}"/>
                </a:ext>
              </a:extLst>
            </p:cNvPr>
            <p:cNvSpPr>
              <a:spLocks noChangeShapeType="1"/>
            </p:cNvSpPr>
            <p:nvPr/>
          </p:nvSpPr>
          <p:spPr bwMode="auto">
            <a:xfrm>
              <a:off x="3285" y="2727"/>
              <a:ext cx="0" cy="198"/>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71087" name="Line 15">
              <a:extLst>
                <a:ext uri="{FF2B5EF4-FFF2-40B4-BE49-F238E27FC236}">
                  <a16:creationId xmlns:a16="http://schemas.microsoft.com/office/drawing/2014/main" id="{E2025585-B18F-4A2B-8298-670AA30247E3}"/>
                </a:ext>
              </a:extLst>
            </p:cNvPr>
            <p:cNvSpPr>
              <a:spLocks noChangeShapeType="1"/>
            </p:cNvSpPr>
            <p:nvPr/>
          </p:nvSpPr>
          <p:spPr bwMode="auto">
            <a:xfrm>
              <a:off x="4779" y="3067"/>
              <a:ext cx="0" cy="198"/>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771088" name="Text Box 16">
            <a:extLst>
              <a:ext uri="{FF2B5EF4-FFF2-40B4-BE49-F238E27FC236}">
                <a16:creationId xmlns:a16="http://schemas.microsoft.com/office/drawing/2014/main" id="{CE510F8A-6393-42DB-8B79-3CE9FC9B4FEE}"/>
              </a:ext>
            </a:extLst>
          </p:cNvPr>
          <p:cNvSpPr txBox="1">
            <a:spLocks noChangeArrowheads="1"/>
          </p:cNvSpPr>
          <p:nvPr/>
        </p:nvSpPr>
        <p:spPr bwMode="auto">
          <a:xfrm>
            <a:off x="4437063" y="5791200"/>
            <a:ext cx="4500562" cy="828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2200">
                <a:solidFill>
                  <a:srgbClr val="FF3300"/>
                </a:solidFill>
                <a:latin typeface="微软雅黑" panose="020B0503020204020204" pitchFamily="34" charset="-122"/>
                <a:ea typeface="微软雅黑" panose="020B0503020204020204" pitchFamily="34" charset="-122"/>
              </a:rPr>
              <a:t>IA-32</a:t>
            </a:r>
            <a:r>
              <a:rPr lang="zh-CN" altLang="en-US" sz="2200">
                <a:solidFill>
                  <a:srgbClr val="FF3300"/>
                </a:solidFill>
                <a:latin typeface="微软雅黑" panose="020B0503020204020204" pitchFamily="34" charset="-122"/>
                <a:ea typeface="微软雅黑" panose="020B0503020204020204" pitchFamily="34" charset="-122"/>
              </a:rPr>
              <a:t>中参数通过</a:t>
            </a:r>
            <a:r>
              <a:rPr lang="zh-CN" altLang="en-US" sz="2200">
                <a:solidFill>
                  <a:srgbClr val="3333CC"/>
                </a:solidFill>
                <a:latin typeface="微软雅黑" panose="020B0503020204020204" pitchFamily="34" charset="-122"/>
                <a:ea typeface="微软雅黑" panose="020B0503020204020204" pitchFamily="34" charset="-122"/>
              </a:rPr>
              <a:t>栈（</a:t>
            </a:r>
            <a:r>
              <a:rPr lang="en-US" altLang="zh-CN" sz="2200">
                <a:solidFill>
                  <a:srgbClr val="3333CC"/>
                </a:solidFill>
                <a:latin typeface="微软雅黑" panose="020B0503020204020204" pitchFamily="34" charset="-122"/>
                <a:ea typeface="微软雅黑" panose="020B0503020204020204" pitchFamily="34" charset="-122"/>
              </a:rPr>
              <a:t>stack</a:t>
            </a:r>
            <a:r>
              <a:rPr lang="zh-CN" altLang="en-US" sz="2200">
                <a:solidFill>
                  <a:srgbClr val="3333CC"/>
                </a:solidFill>
                <a:latin typeface="微软雅黑" panose="020B0503020204020204" pitchFamily="34" charset="-122"/>
                <a:ea typeface="微软雅黑" panose="020B0503020204020204" pitchFamily="34" charset="-122"/>
              </a:rPr>
              <a:t>）</a:t>
            </a:r>
            <a:r>
              <a:rPr lang="zh-CN" altLang="en-US" sz="2200">
                <a:solidFill>
                  <a:srgbClr val="FF3300"/>
                </a:solidFill>
                <a:latin typeface="微软雅黑" panose="020B0503020204020204" pitchFamily="34" charset="-122"/>
                <a:ea typeface="微软雅黑" panose="020B0503020204020204" pitchFamily="34" charset="-122"/>
              </a:rPr>
              <a:t>来传</a:t>
            </a:r>
          </a:p>
          <a:p>
            <a:pPr>
              <a:spcBef>
                <a:spcPct val="20000"/>
              </a:spcBef>
            </a:pPr>
            <a:r>
              <a:rPr lang="zh-CN" altLang="en-US" sz="2200">
                <a:solidFill>
                  <a:srgbClr val="3333CC"/>
                </a:solidFill>
                <a:latin typeface="微软雅黑" panose="020B0503020204020204" pitchFamily="34" charset="-122"/>
                <a:ea typeface="微软雅黑" panose="020B0503020204020204" pitchFamily="34" charset="-122"/>
              </a:rPr>
              <a:t>栈（</a:t>
            </a:r>
            <a:r>
              <a:rPr lang="en-US" altLang="zh-CN" sz="2200">
                <a:solidFill>
                  <a:srgbClr val="3333CC"/>
                </a:solidFill>
                <a:latin typeface="微软雅黑" panose="020B0503020204020204" pitchFamily="34" charset="-122"/>
                <a:ea typeface="微软雅黑" panose="020B0503020204020204" pitchFamily="34" charset="-122"/>
              </a:rPr>
              <a:t>stack</a:t>
            </a:r>
            <a:r>
              <a:rPr lang="zh-CN" altLang="en-US" sz="2200">
                <a:solidFill>
                  <a:srgbClr val="3333CC"/>
                </a:solidFill>
                <a:latin typeface="微软雅黑" panose="020B0503020204020204" pitchFamily="34" charset="-122"/>
                <a:ea typeface="微软雅黑" panose="020B0503020204020204" pitchFamily="34" charset="-122"/>
              </a:rPr>
              <a:t>）</a:t>
            </a:r>
            <a:r>
              <a:rPr lang="zh-CN" altLang="en-US" sz="2200">
                <a:solidFill>
                  <a:srgbClr val="FF3300"/>
                </a:solidFill>
                <a:latin typeface="微软雅黑" panose="020B0503020204020204" pitchFamily="34" charset="-122"/>
                <a:ea typeface="微软雅黑" panose="020B0503020204020204" pitchFamily="34" charset="-122"/>
              </a:rPr>
              <a:t>在哪里？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1074"/>
                                        </p:tgtEl>
                                        <p:attrNameLst>
                                          <p:attrName>style.visibility</p:attrName>
                                        </p:attrNameLst>
                                      </p:cBhvr>
                                      <p:to>
                                        <p:strVal val="visible"/>
                                      </p:to>
                                    </p:set>
                                    <p:animEffect transition="in" filter="blinds(horizontal)">
                                      <p:cBhvr>
                                        <p:cTn id="7" dur="500"/>
                                        <p:tgtEl>
                                          <p:spTgt spid="7710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71076">
                                            <p:txEl>
                                              <p:pRg st="0" end="0"/>
                                            </p:txEl>
                                          </p:spTgt>
                                        </p:tgtEl>
                                        <p:attrNameLst>
                                          <p:attrName>style.visibility</p:attrName>
                                        </p:attrNameLst>
                                      </p:cBhvr>
                                      <p:to>
                                        <p:strVal val="visible"/>
                                      </p:to>
                                    </p:set>
                                    <p:animEffect transition="in" filter="blinds(horizontal)">
                                      <p:cBhvr>
                                        <p:cTn id="12" dur="500"/>
                                        <p:tgtEl>
                                          <p:spTgt spid="77107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71076">
                                            <p:txEl>
                                              <p:pRg st="1" end="1"/>
                                            </p:txEl>
                                          </p:spTgt>
                                        </p:tgtEl>
                                        <p:attrNameLst>
                                          <p:attrName>style.visibility</p:attrName>
                                        </p:attrNameLst>
                                      </p:cBhvr>
                                      <p:to>
                                        <p:strVal val="visible"/>
                                      </p:to>
                                    </p:set>
                                    <p:animEffect transition="in" filter="blinds(horizontal)">
                                      <p:cBhvr>
                                        <p:cTn id="17" dur="500"/>
                                        <p:tgtEl>
                                          <p:spTgt spid="77107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71076">
                                            <p:txEl>
                                              <p:pRg st="2" end="2"/>
                                            </p:txEl>
                                          </p:spTgt>
                                        </p:tgtEl>
                                        <p:attrNameLst>
                                          <p:attrName>style.visibility</p:attrName>
                                        </p:attrNameLst>
                                      </p:cBhvr>
                                      <p:to>
                                        <p:strVal val="visible"/>
                                      </p:to>
                                    </p:set>
                                    <p:animEffect transition="in" filter="blinds(horizontal)">
                                      <p:cBhvr>
                                        <p:cTn id="22" dur="500"/>
                                        <p:tgtEl>
                                          <p:spTgt spid="771076">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71077"/>
                                        </p:tgtEl>
                                        <p:attrNameLst>
                                          <p:attrName>style.visibility</p:attrName>
                                        </p:attrNameLst>
                                      </p:cBhvr>
                                      <p:to>
                                        <p:strVal val="visible"/>
                                      </p:to>
                                    </p:set>
                                    <p:animEffect transition="in" filter="blinds(horizontal)">
                                      <p:cBhvr>
                                        <p:cTn id="27" dur="500"/>
                                        <p:tgtEl>
                                          <p:spTgt spid="77107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71089"/>
                                        </p:tgtEl>
                                        <p:attrNameLst>
                                          <p:attrName>style.visibility</p:attrName>
                                        </p:attrNameLst>
                                      </p:cBhvr>
                                      <p:to>
                                        <p:strVal val="visible"/>
                                      </p:to>
                                    </p:set>
                                    <p:animEffect transition="in" filter="blinds(horizontal)">
                                      <p:cBhvr>
                                        <p:cTn id="32" dur="500"/>
                                        <p:tgtEl>
                                          <p:spTgt spid="77108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71088"/>
                                        </p:tgtEl>
                                        <p:attrNameLst>
                                          <p:attrName>style.visibility</p:attrName>
                                        </p:attrNameLst>
                                      </p:cBhvr>
                                      <p:to>
                                        <p:strVal val="visible"/>
                                      </p:to>
                                    </p:set>
                                    <p:animEffect transition="in" filter="blinds(horizontal)">
                                      <p:cBhvr>
                                        <p:cTn id="37" dur="500"/>
                                        <p:tgtEl>
                                          <p:spTgt spid="771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1074" grpId="0" animBg="1"/>
      <p:bldP spid="771088"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a:extLst>
              <a:ext uri="{FF2B5EF4-FFF2-40B4-BE49-F238E27FC236}">
                <a16:creationId xmlns:a16="http://schemas.microsoft.com/office/drawing/2014/main" id="{4CF9F3DE-CB8E-4B05-B22B-441892A72894}"/>
              </a:ext>
            </a:extLst>
          </p:cNvPr>
          <p:cNvSpPr>
            <a:spLocks noChangeArrowheads="1"/>
          </p:cNvSpPr>
          <p:nvPr/>
        </p:nvSpPr>
        <p:spPr bwMode="auto">
          <a:xfrm>
            <a:off x="5002213" y="1889125"/>
            <a:ext cx="2832100" cy="7254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2099" name="Rectangle 1">
            <a:extLst>
              <a:ext uri="{FF2B5EF4-FFF2-40B4-BE49-F238E27FC236}">
                <a16:creationId xmlns:a16="http://schemas.microsoft.com/office/drawing/2014/main" id="{5B7378E7-0437-4439-BF60-44E02AB4F49C}"/>
              </a:ext>
            </a:extLst>
          </p:cNvPr>
          <p:cNvSpPr>
            <a:spLocks noGrp="1" noChangeArrowheads="1"/>
          </p:cNvSpPr>
          <p:nvPr>
            <p:ph type="title" idx="4294967295"/>
          </p:nvPr>
        </p:nvSpPr>
        <p:spPr>
          <a:xfrm>
            <a:off x="427038" y="0"/>
            <a:ext cx="8716962" cy="617538"/>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t>可执行文件的存储器映像</a:t>
            </a:r>
          </a:p>
        </p:txBody>
      </p:sp>
      <p:sp>
        <p:nvSpPr>
          <p:cNvPr id="772100" name="Text Box 12">
            <a:extLst>
              <a:ext uri="{FF2B5EF4-FFF2-40B4-BE49-F238E27FC236}">
                <a16:creationId xmlns:a16="http://schemas.microsoft.com/office/drawing/2014/main" id="{113F8522-3EAD-4D08-BD92-9DF803356858}"/>
              </a:ext>
            </a:extLst>
          </p:cNvPr>
          <p:cNvSpPr txBox="1">
            <a:spLocks noChangeArrowheads="1"/>
          </p:cNvSpPr>
          <p:nvPr/>
        </p:nvSpPr>
        <p:spPr bwMode="auto">
          <a:xfrm>
            <a:off x="3181350" y="1576388"/>
            <a:ext cx="3222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en-GB" altLang="zh-CN">
                <a:latin typeface="微软雅黑" panose="020B0503020204020204" pitchFamily="34" charset="-122"/>
                <a:ea typeface="微软雅黑" panose="020B0503020204020204" pitchFamily="34" charset="-122"/>
                <a:cs typeface="msgothic"/>
              </a:rPr>
              <a:t>0</a:t>
            </a:r>
          </a:p>
        </p:txBody>
      </p:sp>
      <p:grpSp>
        <p:nvGrpSpPr>
          <p:cNvPr id="772101" name="Group 5">
            <a:extLst>
              <a:ext uri="{FF2B5EF4-FFF2-40B4-BE49-F238E27FC236}">
                <a16:creationId xmlns:a16="http://schemas.microsoft.com/office/drawing/2014/main" id="{30E4D207-F899-417A-8A3B-95521984B061}"/>
              </a:ext>
            </a:extLst>
          </p:cNvPr>
          <p:cNvGrpSpPr>
            <a:grpSpLocks/>
          </p:cNvGrpSpPr>
          <p:nvPr/>
        </p:nvGrpSpPr>
        <p:grpSpPr bwMode="auto">
          <a:xfrm>
            <a:off x="7858125" y="1735138"/>
            <a:ext cx="1138238" cy="620712"/>
            <a:chOff x="4950" y="1093"/>
            <a:chExt cx="717" cy="391"/>
          </a:xfrm>
        </p:grpSpPr>
        <p:sp>
          <p:nvSpPr>
            <p:cNvPr id="772102" name="Text Box 25">
              <a:extLst>
                <a:ext uri="{FF2B5EF4-FFF2-40B4-BE49-F238E27FC236}">
                  <a16:creationId xmlns:a16="http://schemas.microsoft.com/office/drawing/2014/main" id="{54FFB3C4-E7D5-49DC-9913-2F368C552156}"/>
                </a:ext>
              </a:extLst>
            </p:cNvPr>
            <p:cNvSpPr txBox="1">
              <a:spLocks noChangeArrowheads="1"/>
            </p:cNvSpPr>
            <p:nvPr/>
          </p:nvSpPr>
          <p:spPr bwMode="auto">
            <a:xfrm>
              <a:off x="5206" y="1093"/>
              <a:ext cx="461"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46800" rIns="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a:solidFill>
                    <a:srgbClr val="FF3300"/>
                  </a:solidFill>
                  <a:latin typeface="微软雅黑" panose="020B0503020204020204" pitchFamily="34" charset="-122"/>
                  <a:ea typeface="微软雅黑" panose="020B0503020204020204" pitchFamily="34" charset="-122"/>
                  <a:cs typeface="msgothic"/>
                </a:rPr>
                <a:t>ESP </a:t>
              </a:r>
            </a:p>
            <a:p>
              <a:pPr algn="ctr">
                <a:lnSpc>
                  <a:spcPct val="98000"/>
                </a:lnSpc>
              </a:pPr>
              <a:r>
                <a:rPr lang="en-GB" altLang="zh-CN">
                  <a:solidFill>
                    <a:srgbClr val="FF3300"/>
                  </a:solidFill>
                  <a:latin typeface="微软雅黑" panose="020B0503020204020204" pitchFamily="34" charset="-122"/>
                  <a:ea typeface="微软雅黑" panose="020B0503020204020204" pitchFamily="34" charset="-122"/>
                  <a:cs typeface="msgothic"/>
                </a:rPr>
                <a:t>(</a:t>
              </a:r>
              <a:r>
                <a:rPr lang="zh-CN" altLang="en-GB">
                  <a:solidFill>
                    <a:srgbClr val="FF3300"/>
                  </a:solidFill>
                  <a:latin typeface="微软雅黑" panose="020B0503020204020204" pitchFamily="34" charset="-122"/>
                  <a:ea typeface="微软雅黑" panose="020B0503020204020204" pitchFamily="34" charset="-122"/>
                  <a:cs typeface="msgothic"/>
                </a:rPr>
                <a:t>栈顶</a:t>
              </a:r>
              <a:r>
                <a:rPr lang="en-GB" altLang="zh-CN">
                  <a:solidFill>
                    <a:srgbClr val="FF3300"/>
                  </a:solidFill>
                  <a:latin typeface="微软雅黑" panose="020B0503020204020204" pitchFamily="34" charset="-122"/>
                  <a:ea typeface="微软雅黑" panose="020B0503020204020204" pitchFamily="34" charset="-122"/>
                  <a:cs typeface="msgothic"/>
                </a:rPr>
                <a:t>)</a:t>
              </a:r>
            </a:p>
          </p:txBody>
        </p:sp>
        <p:sp>
          <p:nvSpPr>
            <p:cNvPr id="772103" name="Line 26">
              <a:extLst>
                <a:ext uri="{FF2B5EF4-FFF2-40B4-BE49-F238E27FC236}">
                  <a16:creationId xmlns:a16="http://schemas.microsoft.com/office/drawing/2014/main" id="{1E0CA895-3C54-4934-8431-43FF304A534C}"/>
                </a:ext>
              </a:extLst>
            </p:cNvPr>
            <p:cNvSpPr>
              <a:spLocks noChangeShapeType="1"/>
            </p:cNvSpPr>
            <p:nvPr/>
          </p:nvSpPr>
          <p:spPr bwMode="auto">
            <a:xfrm flipH="1">
              <a:off x="4950" y="1196"/>
              <a:ext cx="242" cy="1"/>
            </a:xfrm>
            <a:prstGeom prst="line">
              <a:avLst/>
            </a:prstGeom>
            <a:noFill/>
            <a:ln w="38100">
              <a:solidFill>
                <a:srgbClr val="FF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772104" name="Line 28">
            <a:extLst>
              <a:ext uri="{FF2B5EF4-FFF2-40B4-BE49-F238E27FC236}">
                <a16:creationId xmlns:a16="http://schemas.microsoft.com/office/drawing/2014/main" id="{A327CA4F-55CB-41B5-BA4D-CDD98B5DCE0F}"/>
              </a:ext>
            </a:extLst>
          </p:cNvPr>
          <p:cNvSpPr>
            <a:spLocks noChangeShapeType="1"/>
          </p:cNvSpPr>
          <p:nvPr/>
        </p:nvSpPr>
        <p:spPr bwMode="auto">
          <a:xfrm flipV="1">
            <a:off x="7974013" y="830263"/>
            <a:ext cx="1587" cy="460375"/>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2105" name="Text Box 29">
            <a:extLst>
              <a:ext uri="{FF2B5EF4-FFF2-40B4-BE49-F238E27FC236}">
                <a16:creationId xmlns:a16="http://schemas.microsoft.com/office/drawing/2014/main" id="{512C34A7-B887-4A77-821D-4D554F6A90EF}"/>
              </a:ext>
            </a:extLst>
          </p:cNvPr>
          <p:cNvSpPr txBox="1">
            <a:spLocks noChangeArrowheads="1"/>
          </p:cNvSpPr>
          <p:nvPr/>
        </p:nvSpPr>
        <p:spPr bwMode="auto">
          <a:xfrm>
            <a:off x="8288338" y="3959225"/>
            <a:ext cx="587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900">
                <a:latin typeface="微软雅黑" panose="020B0503020204020204" pitchFamily="34" charset="-122"/>
                <a:ea typeface="微软雅黑" panose="020B0503020204020204" pitchFamily="34" charset="-122"/>
                <a:cs typeface="msgothic"/>
              </a:rPr>
              <a:t>brk</a:t>
            </a:r>
          </a:p>
        </p:txBody>
      </p:sp>
      <p:sp>
        <p:nvSpPr>
          <p:cNvPr id="772106" name="Line 30">
            <a:extLst>
              <a:ext uri="{FF2B5EF4-FFF2-40B4-BE49-F238E27FC236}">
                <a16:creationId xmlns:a16="http://schemas.microsoft.com/office/drawing/2014/main" id="{CFBAD943-C64D-4C6A-ACAC-8CE3E42C1D7F}"/>
              </a:ext>
            </a:extLst>
          </p:cNvPr>
          <p:cNvSpPr>
            <a:spLocks noChangeShapeType="1"/>
          </p:cNvSpPr>
          <p:nvPr/>
        </p:nvSpPr>
        <p:spPr bwMode="auto">
          <a:xfrm flipH="1">
            <a:off x="7904163" y="4125913"/>
            <a:ext cx="384175" cy="1587"/>
          </a:xfrm>
          <a:prstGeom prst="line">
            <a:avLst/>
          </a:prstGeom>
          <a:noFill/>
          <a:ln w="324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2107" name="Text Box 31">
            <a:extLst>
              <a:ext uri="{FF2B5EF4-FFF2-40B4-BE49-F238E27FC236}">
                <a16:creationId xmlns:a16="http://schemas.microsoft.com/office/drawing/2014/main" id="{32E67FDE-C3CF-40B4-99C3-B77506BF5189}"/>
              </a:ext>
            </a:extLst>
          </p:cNvPr>
          <p:cNvSpPr txBox="1">
            <a:spLocks noChangeArrowheads="1"/>
          </p:cNvSpPr>
          <p:nvPr/>
        </p:nvSpPr>
        <p:spPr bwMode="auto">
          <a:xfrm>
            <a:off x="3492500" y="1042988"/>
            <a:ext cx="1565275"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600">
                <a:latin typeface="微软雅黑" panose="020B0503020204020204" pitchFamily="34" charset="-122"/>
                <a:ea typeface="微软雅黑" panose="020B0503020204020204" pitchFamily="34" charset="-122"/>
                <a:cs typeface="msgothic"/>
              </a:rPr>
              <a:t>0xC00000000</a:t>
            </a:r>
          </a:p>
        </p:txBody>
      </p:sp>
      <p:sp>
        <p:nvSpPr>
          <p:cNvPr id="772108" name="Text Box 32">
            <a:extLst>
              <a:ext uri="{FF2B5EF4-FFF2-40B4-BE49-F238E27FC236}">
                <a16:creationId xmlns:a16="http://schemas.microsoft.com/office/drawing/2014/main" id="{E61FA151-03CB-459F-93ED-06AF240205CB}"/>
              </a:ext>
            </a:extLst>
          </p:cNvPr>
          <p:cNvSpPr txBox="1">
            <a:spLocks noChangeArrowheads="1"/>
          </p:cNvSpPr>
          <p:nvPr/>
        </p:nvSpPr>
        <p:spPr bwMode="auto">
          <a:xfrm>
            <a:off x="3649663" y="5916613"/>
            <a:ext cx="142875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600">
                <a:latin typeface="微软雅黑" panose="020B0503020204020204" pitchFamily="34" charset="-122"/>
                <a:ea typeface="微软雅黑" panose="020B0503020204020204" pitchFamily="34" charset="-122"/>
                <a:cs typeface="msgothic"/>
              </a:rPr>
              <a:t>0x08048000</a:t>
            </a:r>
          </a:p>
        </p:txBody>
      </p:sp>
      <p:sp>
        <p:nvSpPr>
          <p:cNvPr id="772109" name="Rectangle 14">
            <a:extLst>
              <a:ext uri="{FF2B5EF4-FFF2-40B4-BE49-F238E27FC236}">
                <a16:creationId xmlns:a16="http://schemas.microsoft.com/office/drawing/2014/main" id="{1AF2C553-6BE6-4F31-82C2-02422E9CCD7E}"/>
              </a:ext>
            </a:extLst>
          </p:cNvPr>
          <p:cNvSpPr>
            <a:spLocks noChangeArrowheads="1"/>
          </p:cNvSpPr>
          <p:nvPr/>
        </p:nvSpPr>
        <p:spPr bwMode="auto">
          <a:xfrm>
            <a:off x="5003800" y="814388"/>
            <a:ext cx="2830513" cy="517525"/>
          </a:xfrm>
          <a:prstGeom prst="rect">
            <a:avLst/>
          </a:prstGeom>
          <a:solidFill>
            <a:srgbClr val="F1C7C7"/>
          </a:solidFill>
          <a:ln w="324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2000">
                <a:latin typeface="微软雅黑" panose="020B0503020204020204" pitchFamily="34" charset="-122"/>
                <a:ea typeface="微软雅黑" panose="020B0503020204020204" pitchFamily="34" charset="-122"/>
                <a:cs typeface="msgothic"/>
              </a:rPr>
              <a:t>内核虚存区</a:t>
            </a:r>
          </a:p>
        </p:txBody>
      </p:sp>
      <p:sp>
        <p:nvSpPr>
          <p:cNvPr id="772110" name="Rectangle 15">
            <a:extLst>
              <a:ext uri="{FF2B5EF4-FFF2-40B4-BE49-F238E27FC236}">
                <a16:creationId xmlns:a16="http://schemas.microsoft.com/office/drawing/2014/main" id="{BB463370-3548-4147-BA0E-93077C6B19C5}"/>
              </a:ext>
            </a:extLst>
          </p:cNvPr>
          <p:cNvSpPr>
            <a:spLocks noChangeArrowheads="1"/>
          </p:cNvSpPr>
          <p:nvPr/>
        </p:nvSpPr>
        <p:spPr bwMode="auto">
          <a:xfrm>
            <a:off x="5003800" y="2622550"/>
            <a:ext cx="2830513" cy="711200"/>
          </a:xfrm>
          <a:prstGeom prst="rect">
            <a:avLst/>
          </a:prstGeom>
          <a:solidFill>
            <a:srgbClr val="D5F1CF"/>
          </a:solidFill>
          <a:ln w="324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2000">
                <a:latin typeface="微软雅黑" panose="020B0503020204020204" pitchFamily="34" charset="-122"/>
                <a:ea typeface="微软雅黑" panose="020B0503020204020204" pitchFamily="34" charset="-122"/>
                <a:cs typeface="msgothic"/>
              </a:rPr>
              <a:t>共享库区域</a:t>
            </a:r>
          </a:p>
        </p:txBody>
      </p:sp>
      <p:sp>
        <p:nvSpPr>
          <p:cNvPr id="33808" name="Rectangle 16">
            <a:extLst>
              <a:ext uri="{FF2B5EF4-FFF2-40B4-BE49-F238E27FC236}">
                <a16:creationId xmlns:a16="http://schemas.microsoft.com/office/drawing/2014/main" id="{B74A75E6-1B1B-448C-97BC-C2AEDAF4775C}"/>
              </a:ext>
            </a:extLst>
          </p:cNvPr>
          <p:cNvSpPr>
            <a:spLocks noChangeArrowheads="1"/>
          </p:cNvSpPr>
          <p:nvPr/>
        </p:nvSpPr>
        <p:spPr bwMode="auto">
          <a:xfrm>
            <a:off x="5003800" y="3328988"/>
            <a:ext cx="2830513" cy="768350"/>
          </a:xfrm>
          <a:prstGeom prst="rect">
            <a:avLst/>
          </a:prstGeom>
          <a:solidFill>
            <a:schemeClr val="bg1"/>
          </a:solidFill>
          <a:ln w="3302">
            <a:solidFill>
              <a:schemeClr val="tx1"/>
            </a:solidFill>
            <a:miter lim="800000"/>
            <a:headEnd/>
            <a:tailEnd/>
          </a:ln>
        </p:spPr>
        <p:txBody>
          <a:bodyPr wrap="none" anchor="ctr"/>
          <a:lstStyle/>
          <a:p>
            <a:pPr>
              <a:defRPr/>
            </a:pPr>
            <a:endParaRPr lang="en-US" sz="2400">
              <a:latin typeface="Arial Narrow" pitchFamily="34" charset="0"/>
              <a:ea typeface="+mn-ea"/>
            </a:endParaRPr>
          </a:p>
        </p:txBody>
      </p:sp>
      <p:sp>
        <p:nvSpPr>
          <p:cNvPr id="772112" name="Rectangle 17">
            <a:extLst>
              <a:ext uri="{FF2B5EF4-FFF2-40B4-BE49-F238E27FC236}">
                <a16:creationId xmlns:a16="http://schemas.microsoft.com/office/drawing/2014/main" id="{0BD0E5A2-C193-4CDF-A2C2-13EE2CBC5CF2}"/>
              </a:ext>
            </a:extLst>
          </p:cNvPr>
          <p:cNvSpPr>
            <a:spLocks noChangeArrowheads="1"/>
          </p:cNvSpPr>
          <p:nvPr/>
        </p:nvSpPr>
        <p:spPr bwMode="auto">
          <a:xfrm>
            <a:off x="5003800" y="4095750"/>
            <a:ext cx="2830513" cy="711200"/>
          </a:xfrm>
          <a:prstGeom prst="rect">
            <a:avLst/>
          </a:prstGeom>
          <a:solidFill>
            <a:srgbClr val="D5F1CF"/>
          </a:solidFill>
          <a:ln w="324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2000">
                <a:latin typeface="微软雅黑" panose="020B0503020204020204" pitchFamily="34" charset="-122"/>
                <a:ea typeface="微软雅黑" panose="020B0503020204020204" pitchFamily="34" charset="-122"/>
                <a:cs typeface="msgothic"/>
              </a:rPr>
              <a:t>堆（</a:t>
            </a:r>
            <a:r>
              <a:rPr lang="en-GB" altLang="zh-CN" sz="2000">
                <a:latin typeface="微软雅黑" panose="020B0503020204020204" pitchFamily="34" charset="-122"/>
                <a:ea typeface="微软雅黑" panose="020B0503020204020204" pitchFamily="34" charset="-122"/>
                <a:cs typeface="msgothic"/>
              </a:rPr>
              <a:t>heap</a:t>
            </a:r>
            <a:r>
              <a:rPr lang="zh-CN" altLang="en-GB" sz="2000">
                <a:latin typeface="微软雅黑" panose="020B0503020204020204" pitchFamily="34" charset="-122"/>
                <a:ea typeface="微软雅黑" panose="020B0503020204020204" pitchFamily="34" charset="-122"/>
                <a:cs typeface="msgothic"/>
              </a:rPr>
              <a:t>）</a:t>
            </a:r>
          </a:p>
          <a:p>
            <a:pPr algn="ctr">
              <a:lnSpc>
                <a:spcPct val="98000"/>
              </a:lnSpc>
            </a:pPr>
            <a:r>
              <a:rPr lang="en-GB" altLang="zh-CN" sz="2000">
                <a:latin typeface="微软雅黑" panose="020B0503020204020204" pitchFamily="34" charset="-122"/>
                <a:ea typeface="微软雅黑" panose="020B0503020204020204" pitchFamily="34" charset="-122"/>
                <a:cs typeface="msgothic"/>
              </a:rPr>
              <a:t>(</a:t>
            </a:r>
            <a:r>
              <a:rPr lang="zh-CN" altLang="en-GB" sz="2000">
                <a:latin typeface="微软雅黑" panose="020B0503020204020204" pitchFamily="34" charset="-122"/>
                <a:ea typeface="微软雅黑" panose="020B0503020204020204" pitchFamily="34" charset="-122"/>
                <a:cs typeface="msgothic"/>
              </a:rPr>
              <a:t>由</a:t>
            </a:r>
            <a:r>
              <a:rPr lang="en-GB" altLang="zh-CN" sz="2000">
                <a:latin typeface="微软雅黑" panose="020B0503020204020204" pitchFamily="34" charset="-122"/>
                <a:ea typeface="微软雅黑" panose="020B0503020204020204" pitchFamily="34" charset="-122"/>
                <a:cs typeface="msgothic"/>
              </a:rPr>
              <a:t>malloc</a:t>
            </a:r>
            <a:r>
              <a:rPr lang="zh-CN" altLang="en-GB" sz="2000">
                <a:latin typeface="微软雅黑" panose="020B0503020204020204" pitchFamily="34" charset="-122"/>
                <a:ea typeface="微软雅黑" panose="020B0503020204020204" pitchFamily="34" charset="-122"/>
                <a:cs typeface="msgothic"/>
              </a:rPr>
              <a:t>动态生成</a:t>
            </a:r>
            <a:r>
              <a:rPr lang="en-GB" altLang="zh-CN" sz="2000">
                <a:latin typeface="Calibri" panose="020F0502020204030204" pitchFamily="34" charset="0"/>
                <a:ea typeface="微软雅黑" panose="020B0503020204020204" pitchFamily="34" charset="-122"/>
                <a:cs typeface="msgothic"/>
              </a:rPr>
              <a:t>)</a:t>
            </a:r>
          </a:p>
        </p:txBody>
      </p:sp>
      <p:sp>
        <p:nvSpPr>
          <p:cNvPr id="772113" name="Line 19">
            <a:extLst>
              <a:ext uri="{FF2B5EF4-FFF2-40B4-BE49-F238E27FC236}">
                <a16:creationId xmlns:a16="http://schemas.microsoft.com/office/drawing/2014/main" id="{DB96A0EB-4015-4CC9-8EFE-CED6394F1ACD}"/>
              </a:ext>
            </a:extLst>
          </p:cNvPr>
          <p:cNvSpPr>
            <a:spLocks noChangeShapeType="1"/>
          </p:cNvSpPr>
          <p:nvPr/>
        </p:nvSpPr>
        <p:spPr bwMode="auto">
          <a:xfrm flipV="1">
            <a:off x="6415088" y="3678238"/>
            <a:ext cx="1587" cy="407987"/>
          </a:xfrm>
          <a:prstGeom prst="line">
            <a:avLst/>
          </a:prstGeom>
          <a:noFill/>
          <a:ln w="324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2114" name="Rectangle 20">
            <a:extLst>
              <a:ext uri="{FF2B5EF4-FFF2-40B4-BE49-F238E27FC236}">
                <a16:creationId xmlns:a16="http://schemas.microsoft.com/office/drawing/2014/main" id="{6B030796-E89E-4BFE-A2A9-83DB29AAE2DD}"/>
              </a:ext>
            </a:extLst>
          </p:cNvPr>
          <p:cNvSpPr>
            <a:spLocks noChangeArrowheads="1"/>
          </p:cNvSpPr>
          <p:nvPr/>
        </p:nvSpPr>
        <p:spPr bwMode="auto">
          <a:xfrm>
            <a:off x="5003800" y="1300163"/>
            <a:ext cx="2830513" cy="598487"/>
          </a:xfrm>
          <a:prstGeom prst="rect">
            <a:avLst/>
          </a:prstGeom>
          <a:solidFill>
            <a:srgbClr val="D5F1CF"/>
          </a:solidFill>
          <a:ln w="324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a:solidFill>
                  <a:srgbClr val="FF3300"/>
                </a:solidFill>
                <a:latin typeface="微软雅黑" panose="020B0503020204020204" pitchFamily="34" charset="-122"/>
                <a:ea typeface="微软雅黑" panose="020B0503020204020204" pitchFamily="34" charset="-122"/>
                <a:cs typeface="msgothic"/>
              </a:rPr>
              <a:t>用户栈（</a:t>
            </a:r>
            <a:r>
              <a:rPr lang="en-GB" altLang="zh-CN">
                <a:solidFill>
                  <a:srgbClr val="FF3300"/>
                </a:solidFill>
                <a:latin typeface="微软雅黑" panose="020B0503020204020204" pitchFamily="34" charset="-122"/>
                <a:ea typeface="微软雅黑" panose="020B0503020204020204" pitchFamily="34" charset="-122"/>
                <a:cs typeface="msgothic"/>
              </a:rPr>
              <a:t>User stack</a:t>
            </a:r>
            <a:r>
              <a:rPr lang="zh-CN" altLang="en-GB">
                <a:solidFill>
                  <a:srgbClr val="FF3300"/>
                </a:solidFill>
                <a:latin typeface="微软雅黑" panose="020B0503020204020204" pitchFamily="34" charset="-122"/>
                <a:ea typeface="微软雅黑" panose="020B0503020204020204" pitchFamily="34" charset="-122"/>
                <a:cs typeface="msgothic"/>
              </a:rPr>
              <a:t>）</a:t>
            </a:r>
          </a:p>
          <a:p>
            <a:pPr algn="ctr">
              <a:lnSpc>
                <a:spcPct val="98000"/>
              </a:lnSpc>
            </a:pPr>
            <a:r>
              <a:rPr lang="zh-CN" altLang="en-GB" sz="2000">
                <a:solidFill>
                  <a:srgbClr val="FF3300"/>
                </a:solidFill>
                <a:latin typeface="Calibri" panose="020F0502020204030204" pitchFamily="34" charset="0"/>
                <a:ea typeface="微软雅黑" panose="020B0503020204020204" pitchFamily="34" charset="-122"/>
                <a:cs typeface="msgothic"/>
              </a:rPr>
              <a:t>动态生成</a:t>
            </a:r>
          </a:p>
        </p:txBody>
      </p:sp>
      <p:sp>
        <p:nvSpPr>
          <p:cNvPr id="772115" name="Line 21">
            <a:extLst>
              <a:ext uri="{FF2B5EF4-FFF2-40B4-BE49-F238E27FC236}">
                <a16:creationId xmlns:a16="http://schemas.microsoft.com/office/drawing/2014/main" id="{0FABA402-1E42-4886-8E2E-45393AA89B79}"/>
              </a:ext>
            </a:extLst>
          </p:cNvPr>
          <p:cNvSpPr>
            <a:spLocks noChangeShapeType="1"/>
          </p:cNvSpPr>
          <p:nvPr/>
        </p:nvSpPr>
        <p:spPr bwMode="auto">
          <a:xfrm flipV="1">
            <a:off x="6415088" y="2382838"/>
            <a:ext cx="1587" cy="246062"/>
          </a:xfrm>
          <a:prstGeom prst="line">
            <a:avLst/>
          </a:prstGeom>
          <a:noFill/>
          <a:ln w="324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2116" name="Line 22">
            <a:extLst>
              <a:ext uri="{FF2B5EF4-FFF2-40B4-BE49-F238E27FC236}">
                <a16:creationId xmlns:a16="http://schemas.microsoft.com/office/drawing/2014/main" id="{D39375E7-1EF1-4C21-AC05-F738E19CA44E}"/>
              </a:ext>
            </a:extLst>
          </p:cNvPr>
          <p:cNvSpPr>
            <a:spLocks noChangeShapeType="1"/>
          </p:cNvSpPr>
          <p:nvPr/>
        </p:nvSpPr>
        <p:spPr bwMode="auto">
          <a:xfrm>
            <a:off x="6415088" y="1898650"/>
            <a:ext cx="1587" cy="242888"/>
          </a:xfrm>
          <a:prstGeom prst="line">
            <a:avLst/>
          </a:prstGeom>
          <a:noFill/>
          <a:ln w="324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15" name="Rectangle 23">
            <a:extLst>
              <a:ext uri="{FF2B5EF4-FFF2-40B4-BE49-F238E27FC236}">
                <a16:creationId xmlns:a16="http://schemas.microsoft.com/office/drawing/2014/main" id="{7370A4D9-8FD9-4024-B119-AA10B9FC3D0E}"/>
              </a:ext>
            </a:extLst>
          </p:cNvPr>
          <p:cNvSpPr>
            <a:spLocks noChangeArrowheads="1"/>
          </p:cNvSpPr>
          <p:nvPr/>
        </p:nvSpPr>
        <p:spPr bwMode="auto">
          <a:xfrm>
            <a:off x="5003800" y="6180138"/>
            <a:ext cx="2830513" cy="422275"/>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a:latin typeface="微软雅黑" panose="020B0503020204020204" pitchFamily="34" charset="-122"/>
                <a:ea typeface="微软雅黑" panose="020B0503020204020204" pitchFamily="34" charset="-122"/>
                <a:cs typeface="msgothic"/>
              </a:rPr>
              <a:t>未使用</a:t>
            </a:r>
          </a:p>
        </p:txBody>
      </p:sp>
      <p:sp>
        <p:nvSpPr>
          <p:cNvPr id="772118" name="Text Box 24">
            <a:extLst>
              <a:ext uri="{FF2B5EF4-FFF2-40B4-BE49-F238E27FC236}">
                <a16:creationId xmlns:a16="http://schemas.microsoft.com/office/drawing/2014/main" id="{95875F6D-526D-4DB2-A58A-6F6F3557E4EB}"/>
              </a:ext>
            </a:extLst>
          </p:cNvPr>
          <p:cNvSpPr txBox="1">
            <a:spLocks noChangeArrowheads="1"/>
          </p:cNvSpPr>
          <p:nvPr/>
        </p:nvSpPr>
        <p:spPr bwMode="auto">
          <a:xfrm>
            <a:off x="4735513" y="6411913"/>
            <a:ext cx="315912"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en-GB" altLang="zh-CN" sz="1600">
                <a:latin typeface="Arial Black" panose="020B0A04020102020204" pitchFamily="34" charset="0"/>
                <a:ea typeface="msgothic"/>
                <a:cs typeface="msgothic"/>
              </a:rPr>
              <a:t>0</a:t>
            </a:r>
          </a:p>
        </p:txBody>
      </p:sp>
      <p:sp>
        <p:nvSpPr>
          <p:cNvPr id="33826" name="Rectangle 34">
            <a:extLst>
              <a:ext uri="{FF2B5EF4-FFF2-40B4-BE49-F238E27FC236}">
                <a16:creationId xmlns:a16="http://schemas.microsoft.com/office/drawing/2014/main" id="{4ABB0CF7-2198-4D23-BE60-11C3DFB28812}"/>
              </a:ext>
            </a:extLst>
          </p:cNvPr>
          <p:cNvSpPr>
            <a:spLocks noChangeArrowheads="1"/>
          </p:cNvSpPr>
          <p:nvPr/>
        </p:nvSpPr>
        <p:spPr bwMode="auto">
          <a:xfrm>
            <a:off x="5003800" y="4803775"/>
            <a:ext cx="2830513" cy="712788"/>
          </a:xfrm>
          <a:prstGeom prst="rect">
            <a:avLst/>
          </a:prstGeom>
          <a:solidFill>
            <a:schemeClr val="accent2">
              <a:lumMod val="20000"/>
              <a:lumOff val="80000"/>
            </a:schemeClr>
          </a:solidFill>
          <a:ln w="324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2000">
                <a:latin typeface="微软雅黑" panose="020B0503020204020204" pitchFamily="34" charset="-122"/>
                <a:ea typeface="微软雅黑" panose="020B0503020204020204" pitchFamily="34" charset="-122"/>
                <a:cs typeface="msgothic"/>
              </a:rPr>
              <a:t>读写数据段</a:t>
            </a:r>
          </a:p>
          <a:p>
            <a:pPr algn="ctr">
              <a:lnSpc>
                <a:spcPct val="98000"/>
              </a:lnSpc>
            </a:pPr>
            <a:r>
              <a:rPr lang="en-GB" altLang="zh-CN">
                <a:latin typeface="微软雅黑" panose="020B0503020204020204" pitchFamily="34" charset="-122"/>
                <a:ea typeface="微软雅黑" panose="020B0503020204020204" pitchFamily="34" charset="-122"/>
                <a:cs typeface="msgothic"/>
              </a:rPr>
              <a:t>(.data, .bss)</a:t>
            </a:r>
          </a:p>
        </p:txBody>
      </p:sp>
      <p:sp>
        <p:nvSpPr>
          <p:cNvPr id="772120" name="Rectangle 35">
            <a:extLst>
              <a:ext uri="{FF2B5EF4-FFF2-40B4-BE49-F238E27FC236}">
                <a16:creationId xmlns:a16="http://schemas.microsoft.com/office/drawing/2014/main" id="{E64837A6-2B6E-41A2-9C33-C495062EC606}"/>
              </a:ext>
            </a:extLst>
          </p:cNvPr>
          <p:cNvSpPr>
            <a:spLocks noChangeArrowheads="1"/>
          </p:cNvSpPr>
          <p:nvPr/>
        </p:nvSpPr>
        <p:spPr bwMode="auto">
          <a:xfrm>
            <a:off x="5003800" y="5468938"/>
            <a:ext cx="2830513" cy="711200"/>
          </a:xfrm>
          <a:prstGeom prst="rect">
            <a:avLst/>
          </a:prstGeom>
          <a:solidFill>
            <a:srgbClr val="F6F5BD"/>
          </a:solidFill>
          <a:ln w="324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2000">
                <a:latin typeface="微软雅黑" panose="020B0503020204020204" pitchFamily="34" charset="-122"/>
                <a:ea typeface="微软雅黑" panose="020B0503020204020204" pitchFamily="34" charset="-122"/>
                <a:cs typeface="msgothic"/>
              </a:rPr>
              <a:t>只读代码段</a:t>
            </a:r>
          </a:p>
          <a:p>
            <a:pPr algn="ctr">
              <a:lnSpc>
                <a:spcPct val="98000"/>
              </a:lnSpc>
            </a:pPr>
            <a:r>
              <a:rPr lang="en-GB" altLang="zh-CN">
                <a:latin typeface="微软雅黑" panose="020B0503020204020204" pitchFamily="34" charset="-122"/>
                <a:ea typeface="微软雅黑" panose="020B0503020204020204" pitchFamily="34" charset="-122"/>
                <a:cs typeface="msgothic"/>
              </a:rPr>
              <a:t>(.init, .text</a:t>
            </a:r>
            <a:r>
              <a:rPr lang="en-GB" altLang="zh-CN" sz="1600">
                <a:latin typeface="Calibri" panose="020F0502020204030204" pitchFamily="34" charset="0"/>
                <a:ea typeface="微软雅黑" panose="020B0503020204020204" pitchFamily="34" charset="-122"/>
                <a:cs typeface="msgothic"/>
              </a:rPr>
              <a:t>, </a:t>
            </a:r>
            <a:r>
              <a:rPr lang="en-GB" altLang="zh-CN">
                <a:latin typeface="微软雅黑" panose="020B0503020204020204" pitchFamily="34" charset="-122"/>
                <a:ea typeface="微软雅黑" panose="020B0503020204020204" pitchFamily="34" charset="-122"/>
                <a:cs typeface="msgothic"/>
              </a:rPr>
              <a:t>.rodata</a:t>
            </a:r>
            <a:r>
              <a:rPr lang="en-GB" altLang="zh-CN" sz="1600">
                <a:latin typeface="Calibri" panose="020F0502020204030204" pitchFamily="34" charset="0"/>
                <a:ea typeface="微软雅黑" panose="020B0503020204020204" pitchFamily="34" charset="-122"/>
                <a:cs typeface="msgothic"/>
              </a:rPr>
              <a:t>)</a:t>
            </a:r>
          </a:p>
        </p:txBody>
      </p:sp>
      <p:grpSp>
        <p:nvGrpSpPr>
          <p:cNvPr id="772121" name="Group 25">
            <a:extLst>
              <a:ext uri="{FF2B5EF4-FFF2-40B4-BE49-F238E27FC236}">
                <a16:creationId xmlns:a16="http://schemas.microsoft.com/office/drawing/2014/main" id="{0D267DCA-1945-4CE0-B9EC-CD133E89E820}"/>
              </a:ext>
            </a:extLst>
          </p:cNvPr>
          <p:cNvGrpSpPr>
            <a:grpSpLocks/>
          </p:cNvGrpSpPr>
          <p:nvPr/>
        </p:nvGrpSpPr>
        <p:grpSpPr bwMode="auto">
          <a:xfrm>
            <a:off x="7867650" y="4879975"/>
            <a:ext cx="1071563" cy="1327150"/>
            <a:chOff x="4956" y="3074"/>
            <a:chExt cx="675" cy="836"/>
          </a:xfrm>
        </p:grpSpPr>
        <p:sp>
          <p:nvSpPr>
            <p:cNvPr id="772122" name="AutoShape 36">
              <a:extLst>
                <a:ext uri="{FF2B5EF4-FFF2-40B4-BE49-F238E27FC236}">
                  <a16:creationId xmlns:a16="http://schemas.microsoft.com/office/drawing/2014/main" id="{5C40C796-E275-4E44-82F2-B4DB70950B2A}"/>
                </a:ext>
              </a:extLst>
            </p:cNvPr>
            <p:cNvSpPr>
              <a:spLocks/>
            </p:cNvSpPr>
            <p:nvPr/>
          </p:nvSpPr>
          <p:spPr bwMode="auto">
            <a:xfrm>
              <a:off x="4956" y="3094"/>
              <a:ext cx="140" cy="816"/>
            </a:xfrm>
            <a:prstGeom prst="rightBrace">
              <a:avLst>
                <a:gd name="adj1" fmla="val 48571"/>
                <a:gd name="adj2" fmla="val 50000"/>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2400">
                <a:latin typeface="Arial Narrow" panose="020B0606020202030204" pitchFamily="34" charset="0"/>
              </a:endParaRPr>
            </a:p>
          </p:txBody>
        </p:sp>
        <p:sp>
          <p:nvSpPr>
            <p:cNvPr id="772123" name="Text Box 37">
              <a:extLst>
                <a:ext uri="{FF2B5EF4-FFF2-40B4-BE49-F238E27FC236}">
                  <a16:creationId xmlns:a16="http://schemas.microsoft.com/office/drawing/2014/main" id="{11E7E5FD-A467-45FE-A54F-31DB65FF9069}"/>
                </a:ext>
              </a:extLst>
            </p:cNvPr>
            <p:cNvSpPr txBox="1">
              <a:spLocks noChangeArrowheads="1"/>
            </p:cNvSpPr>
            <p:nvPr/>
          </p:nvSpPr>
          <p:spPr bwMode="auto">
            <a:xfrm>
              <a:off x="5161" y="3074"/>
              <a:ext cx="470" cy="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zh-CN" altLang="en-GB" sz="1900">
                  <a:solidFill>
                    <a:srgbClr val="FF0000"/>
                  </a:solidFill>
                  <a:latin typeface="Calibri" panose="020F0502020204030204" pitchFamily="34" charset="0"/>
                  <a:ea typeface="微软雅黑" panose="020B0503020204020204" pitchFamily="34" charset="-122"/>
                  <a:cs typeface="msgothic"/>
                </a:rPr>
                <a:t>从可执行文件装入</a:t>
              </a:r>
            </a:p>
          </p:txBody>
        </p:sp>
      </p:grpSp>
      <p:sp>
        <p:nvSpPr>
          <p:cNvPr id="772124" name="Text Box 28">
            <a:extLst>
              <a:ext uri="{FF2B5EF4-FFF2-40B4-BE49-F238E27FC236}">
                <a16:creationId xmlns:a16="http://schemas.microsoft.com/office/drawing/2014/main" id="{C9710A27-EE61-488F-859E-8BA8846F56A6}"/>
              </a:ext>
            </a:extLst>
          </p:cNvPr>
          <p:cNvSpPr txBox="1">
            <a:spLocks noChangeArrowheads="1"/>
          </p:cNvSpPr>
          <p:nvPr/>
        </p:nvSpPr>
        <p:spPr bwMode="auto">
          <a:xfrm>
            <a:off x="292100" y="827088"/>
            <a:ext cx="326866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1900">
                <a:solidFill>
                  <a:srgbClr val="FF0000"/>
                </a:solidFill>
              </a:rPr>
              <a:t>程序</a:t>
            </a:r>
            <a:r>
              <a:rPr lang="en-US" altLang="zh-CN" sz="1900">
                <a:solidFill>
                  <a:srgbClr val="FF0000"/>
                </a:solidFill>
              </a:rPr>
              <a:t>(</a:t>
            </a:r>
            <a:r>
              <a:rPr lang="zh-CN" altLang="en-US" sz="1900">
                <a:solidFill>
                  <a:srgbClr val="FF0000"/>
                </a:solidFill>
              </a:rPr>
              <a:t>段</a:t>
            </a:r>
            <a:r>
              <a:rPr lang="en-US" altLang="zh-CN" sz="1900">
                <a:solidFill>
                  <a:srgbClr val="FF0000"/>
                </a:solidFill>
              </a:rPr>
              <a:t>)</a:t>
            </a:r>
            <a:r>
              <a:rPr lang="zh-CN" altLang="en-US" sz="1900">
                <a:solidFill>
                  <a:srgbClr val="FF0000"/>
                </a:solidFill>
              </a:rPr>
              <a:t>头表描述如何映射</a:t>
            </a:r>
          </a:p>
        </p:txBody>
      </p:sp>
      <p:sp>
        <p:nvSpPr>
          <p:cNvPr id="33794" name="Rectangle 2">
            <a:extLst>
              <a:ext uri="{FF2B5EF4-FFF2-40B4-BE49-F238E27FC236}">
                <a16:creationId xmlns:a16="http://schemas.microsoft.com/office/drawing/2014/main" id="{4D7C1F9D-EA48-4744-B1CF-93753F771D34}"/>
              </a:ext>
            </a:extLst>
          </p:cNvPr>
          <p:cNvSpPr>
            <a:spLocks noChangeArrowheads="1"/>
          </p:cNvSpPr>
          <p:nvPr/>
        </p:nvSpPr>
        <p:spPr bwMode="auto">
          <a:xfrm>
            <a:off x="247650" y="1554163"/>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ELF </a:t>
            </a:r>
            <a:r>
              <a:rPr lang="zh-CN" altLang="en-GB">
                <a:latin typeface="微软雅黑" panose="020B0503020204020204" pitchFamily="34" charset="-122"/>
                <a:ea typeface="微软雅黑" panose="020B0503020204020204" pitchFamily="34" charset="-122"/>
                <a:cs typeface="msgothic"/>
              </a:rPr>
              <a:t>头</a:t>
            </a:r>
          </a:p>
        </p:txBody>
      </p:sp>
      <p:sp>
        <p:nvSpPr>
          <p:cNvPr id="33795" name="Rectangle 3">
            <a:extLst>
              <a:ext uri="{FF2B5EF4-FFF2-40B4-BE49-F238E27FC236}">
                <a16:creationId xmlns:a16="http://schemas.microsoft.com/office/drawing/2014/main" id="{BF6BFA4A-E957-4925-850E-7FFFEC9A69B0}"/>
              </a:ext>
            </a:extLst>
          </p:cNvPr>
          <p:cNvSpPr>
            <a:spLocks noChangeArrowheads="1"/>
          </p:cNvSpPr>
          <p:nvPr/>
        </p:nvSpPr>
        <p:spPr bwMode="auto">
          <a:xfrm>
            <a:off x="247650" y="1989138"/>
            <a:ext cx="2971800" cy="695325"/>
          </a:xfrm>
          <a:prstGeom prst="rect">
            <a:avLst/>
          </a:prstGeom>
          <a:solidFill>
            <a:srgbClr val="993366">
              <a:alpha val="9000"/>
            </a:srgbClr>
          </a:solidFill>
          <a:ln w="25527">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2000">
                <a:solidFill>
                  <a:srgbClr val="3333CC"/>
                </a:solidFill>
                <a:latin typeface="微软雅黑" panose="020B0503020204020204" pitchFamily="34" charset="-122"/>
                <a:ea typeface="微软雅黑" panose="020B0503020204020204" pitchFamily="34" charset="-122"/>
                <a:cs typeface="msgothic"/>
              </a:rPr>
              <a:t>程序（段）头表</a:t>
            </a:r>
          </a:p>
        </p:txBody>
      </p:sp>
      <p:sp>
        <p:nvSpPr>
          <p:cNvPr id="772127" name="Rectangle 4">
            <a:extLst>
              <a:ext uri="{FF2B5EF4-FFF2-40B4-BE49-F238E27FC236}">
                <a16:creationId xmlns:a16="http://schemas.microsoft.com/office/drawing/2014/main" id="{947EEE19-3CA1-48C3-BC1F-B79EEF56825D}"/>
              </a:ext>
            </a:extLst>
          </p:cNvPr>
          <p:cNvSpPr>
            <a:spLocks noChangeArrowheads="1"/>
          </p:cNvSpPr>
          <p:nvPr/>
        </p:nvSpPr>
        <p:spPr bwMode="auto">
          <a:xfrm>
            <a:off x="247650" y="3119438"/>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.text </a:t>
            </a:r>
            <a:r>
              <a:rPr lang="zh-CN" altLang="en-GB">
                <a:latin typeface="微软雅黑" panose="020B0503020204020204" pitchFamily="34" charset="-122"/>
                <a:ea typeface="微软雅黑" panose="020B0503020204020204" pitchFamily="34" charset="-122"/>
                <a:cs typeface="msgothic"/>
              </a:rPr>
              <a:t>节</a:t>
            </a:r>
          </a:p>
        </p:txBody>
      </p:sp>
      <p:sp>
        <p:nvSpPr>
          <p:cNvPr id="33797" name="Rectangle 5">
            <a:extLst>
              <a:ext uri="{FF2B5EF4-FFF2-40B4-BE49-F238E27FC236}">
                <a16:creationId xmlns:a16="http://schemas.microsoft.com/office/drawing/2014/main" id="{4039FFC1-6C22-4D51-8E5B-93A81537342B}"/>
              </a:ext>
            </a:extLst>
          </p:cNvPr>
          <p:cNvSpPr>
            <a:spLocks noChangeArrowheads="1"/>
          </p:cNvSpPr>
          <p:nvPr/>
        </p:nvSpPr>
        <p:spPr bwMode="auto">
          <a:xfrm>
            <a:off x="247650" y="3989388"/>
            <a:ext cx="2971800" cy="434975"/>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.data </a:t>
            </a:r>
            <a:r>
              <a:rPr lang="zh-CN" altLang="en-GB">
                <a:latin typeface="微软雅黑" panose="020B0503020204020204" pitchFamily="34" charset="-122"/>
                <a:ea typeface="微软雅黑" panose="020B0503020204020204" pitchFamily="34" charset="-122"/>
                <a:cs typeface="msgothic"/>
              </a:rPr>
              <a:t>节</a:t>
            </a:r>
          </a:p>
        </p:txBody>
      </p:sp>
      <p:sp>
        <p:nvSpPr>
          <p:cNvPr id="33798" name="Rectangle 6">
            <a:extLst>
              <a:ext uri="{FF2B5EF4-FFF2-40B4-BE49-F238E27FC236}">
                <a16:creationId xmlns:a16="http://schemas.microsoft.com/office/drawing/2014/main" id="{1623385C-3DDC-46AC-9D40-0961B2218F0B}"/>
              </a:ext>
            </a:extLst>
          </p:cNvPr>
          <p:cNvSpPr>
            <a:spLocks noChangeArrowheads="1"/>
          </p:cNvSpPr>
          <p:nvPr/>
        </p:nvSpPr>
        <p:spPr bwMode="auto">
          <a:xfrm>
            <a:off x="247650" y="4424363"/>
            <a:ext cx="2971800" cy="433387"/>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.bss </a:t>
            </a:r>
            <a:r>
              <a:rPr lang="zh-CN" altLang="en-GB">
                <a:latin typeface="微软雅黑" panose="020B0503020204020204" pitchFamily="34" charset="-122"/>
                <a:ea typeface="微软雅黑" panose="020B0503020204020204" pitchFamily="34" charset="-122"/>
                <a:cs typeface="msgothic"/>
              </a:rPr>
              <a:t>节</a:t>
            </a:r>
          </a:p>
        </p:txBody>
      </p:sp>
      <p:sp>
        <p:nvSpPr>
          <p:cNvPr id="33799" name="Rectangle 7">
            <a:extLst>
              <a:ext uri="{FF2B5EF4-FFF2-40B4-BE49-F238E27FC236}">
                <a16:creationId xmlns:a16="http://schemas.microsoft.com/office/drawing/2014/main" id="{57700BEF-3F63-4B59-84A2-AA5516951F0C}"/>
              </a:ext>
            </a:extLst>
          </p:cNvPr>
          <p:cNvSpPr>
            <a:spLocks noChangeArrowheads="1"/>
          </p:cNvSpPr>
          <p:nvPr/>
        </p:nvSpPr>
        <p:spPr bwMode="auto">
          <a:xfrm>
            <a:off x="247650" y="4857750"/>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.symtab </a:t>
            </a:r>
            <a:r>
              <a:rPr lang="zh-CN" altLang="en-GB">
                <a:latin typeface="微软雅黑" panose="020B0503020204020204" pitchFamily="34" charset="-122"/>
                <a:ea typeface="微软雅黑" panose="020B0503020204020204" pitchFamily="34" charset="-122"/>
                <a:cs typeface="msgothic"/>
              </a:rPr>
              <a:t>节</a:t>
            </a:r>
          </a:p>
        </p:txBody>
      </p:sp>
      <p:sp>
        <p:nvSpPr>
          <p:cNvPr id="33802" name="Rectangle 10">
            <a:extLst>
              <a:ext uri="{FF2B5EF4-FFF2-40B4-BE49-F238E27FC236}">
                <a16:creationId xmlns:a16="http://schemas.microsoft.com/office/drawing/2014/main" id="{307820B5-E48B-46FC-A8AE-114EE7986DEC}"/>
              </a:ext>
            </a:extLst>
          </p:cNvPr>
          <p:cNvSpPr>
            <a:spLocks noChangeArrowheads="1"/>
          </p:cNvSpPr>
          <p:nvPr/>
        </p:nvSpPr>
        <p:spPr bwMode="auto">
          <a:xfrm>
            <a:off x="247650" y="5292725"/>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.debug </a:t>
            </a:r>
            <a:r>
              <a:rPr lang="zh-CN" altLang="en-GB">
                <a:latin typeface="微软雅黑" panose="020B0503020204020204" pitchFamily="34" charset="-122"/>
                <a:ea typeface="微软雅黑" panose="020B0503020204020204" pitchFamily="34" charset="-122"/>
                <a:cs typeface="msgothic"/>
              </a:rPr>
              <a:t>节</a:t>
            </a:r>
          </a:p>
        </p:txBody>
      </p:sp>
      <p:sp>
        <p:nvSpPr>
          <p:cNvPr id="772132" name="Rectangle 5">
            <a:extLst>
              <a:ext uri="{FF2B5EF4-FFF2-40B4-BE49-F238E27FC236}">
                <a16:creationId xmlns:a16="http://schemas.microsoft.com/office/drawing/2014/main" id="{D7222ADC-5D30-4AFE-9EEE-159116DB8ACE}"/>
              </a:ext>
            </a:extLst>
          </p:cNvPr>
          <p:cNvSpPr>
            <a:spLocks noChangeArrowheads="1"/>
          </p:cNvSpPr>
          <p:nvPr/>
        </p:nvSpPr>
        <p:spPr bwMode="auto">
          <a:xfrm>
            <a:off x="247650" y="3554413"/>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.rodata </a:t>
            </a:r>
            <a:r>
              <a:rPr lang="zh-CN" altLang="en-GB">
                <a:latin typeface="微软雅黑" panose="020B0503020204020204" pitchFamily="34" charset="-122"/>
                <a:ea typeface="微软雅黑" panose="020B0503020204020204" pitchFamily="34" charset="-122"/>
                <a:cs typeface="msgothic"/>
              </a:rPr>
              <a:t>节</a:t>
            </a:r>
          </a:p>
        </p:txBody>
      </p:sp>
      <p:sp>
        <p:nvSpPr>
          <p:cNvPr id="40" name="Rectangle 10">
            <a:extLst>
              <a:ext uri="{FF2B5EF4-FFF2-40B4-BE49-F238E27FC236}">
                <a16:creationId xmlns:a16="http://schemas.microsoft.com/office/drawing/2014/main" id="{E7608A54-E46B-4F40-A0A6-7CA75D328804}"/>
              </a:ext>
            </a:extLst>
          </p:cNvPr>
          <p:cNvSpPr>
            <a:spLocks noChangeArrowheads="1"/>
          </p:cNvSpPr>
          <p:nvPr/>
        </p:nvSpPr>
        <p:spPr bwMode="auto">
          <a:xfrm>
            <a:off x="247650" y="5727700"/>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.line </a:t>
            </a:r>
            <a:r>
              <a:rPr lang="zh-CN" altLang="en-GB">
                <a:latin typeface="微软雅黑" panose="020B0503020204020204" pitchFamily="34" charset="-122"/>
                <a:ea typeface="微软雅黑" panose="020B0503020204020204" pitchFamily="34" charset="-122"/>
                <a:cs typeface="msgothic"/>
              </a:rPr>
              <a:t>节</a:t>
            </a:r>
          </a:p>
        </p:txBody>
      </p:sp>
      <p:sp>
        <p:nvSpPr>
          <p:cNvPr id="772134" name="Rectangle 4">
            <a:extLst>
              <a:ext uri="{FF2B5EF4-FFF2-40B4-BE49-F238E27FC236}">
                <a16:creationId xmlns:a16="http://schemas.microsoft.com/office/drawing/2014/main" id="{5C33F56A-0FF3-4581-AE8D-B850143D70ED}"/>
              </a:ext>
            </a:extLst>
          </p:cNvPr>
          <p:cNvSpPr>
            <a:spLocks noChangeArrowheads="1"/>
          </p:cNvSpPr>
          <p:nvPr/>
        </p:nvSpPr>
        <p:spPr bwMode="auto">
          <a:xfrm>
            <a:off x="247650" y="2684463"/>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.init </a:t>
            </a:r>
            <a:r>
              <a:rPr lang="zh-CN" altLang="en-GB">
                <a:latin typeface="微软雅黑" panose="020B0503020204020204" pitchFamily="34" charset="-122"/>
                <a:ea typeface="微软雅黑" panose="020B0503020204020204" pitchFamily="34" charset="-122"/>
                <a:cs typeface="msgothic"/>
              </a:rPr>
              <a:t>节</a:t>
            </a:r>
          </a:p>
        </p:txBody>
      </p:sp>
      <p:sp>
        <p:nvSpPr>
          <p:cNvPr id="42" name="Rectangle 10">
            <a:extLst>
              <a:ext uri="{FF2B5EF4-FFF2-40B4-BE49-F238E27FC236}">
                <a16:creationId xmlns:a16="http://schemas.microsoft.com/office/drawing/2014/main" id="{12B6F916-CD51-4ED2-9148-61A6F6EF4BB9}"/>
              </a:ext>
            </a:extLst>
          </p:cNvPr>
          <p:cNvSpPr>
            <a:spLocks noChangeArrowheads="1"/>
          </p:cNvSpPr>
          <p:nvPr/>
        </p:nvSpPr>
        <p:spPr bwMode="auto">
          <a:xfrm>
            <a:off x="247650" y="6162675"/>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.strtab </a:t>
            </a:r>
            <a:r>
              <a:rPr lang="zh-CN" altLang="en-GB">
                <a:latin typeface="微软雅黑" panose="020B0503020204020204" pitchFamily="34" charset="-122"/>
                <a:ea typeface="微软雅黑" panose="020B0503020204020204" pitchFamily="34" charset="-122"/>
                <a:cs typeface="msgothic"/>
              </a:rPr>
              <a:t>节</a:t>
            </a:r>
          </a:p>
        </p:txBody>
      </p:sp>
      <p:grpSp>
        <p:nvGrpSpPr>
          <p:cNvPr id="772136" name="Group 40">
            <a:extLst>
              <a:ext uri="{FF2B5EF4-FFF2-40B4-BE49-F238E27FC236}">
                <a16:creationId xmlns:a16="http://schemas.microsoft.com/office/drawing/2014/main" id="{CF43E658-653B-4D93-A834-A6FA3CE470CC}"/>
              </a:ext>
            </a:extLst>
          </p:cNvPr>
          <p:cNvGrpSpPr>
            <a:grpSpLocks/>
          </p:cNvGrpSpPr>
          <p:nvPr/>
        </p:nvGrpSpPr>
        <p:grpSpPr bwMode="auto">
          <a:xfrm>
            <a:off x="3322638" y="3990975"/>
            <a:ext cx="1652587" cy="1214438"/>
            <a:chOff x="2039" y="2533"/>
            <a:chExt cx="1114" cy="746"/>
          </a:xfrm>
        </p:grpSpPr>
        <p:sp>
          <p:nvSpPr>
            <p:cNvPr id="772137" name="Line 41">
              <a:extLst>
                <a:ext uri="{FF2B5EF4-FFF2-40B4-BE49-F238E27FC236}">
                  <a16:creationId xmlns:a16="http://schemas.microsoft.com/office/drawing/2014/main" id="{E55751B7-268B-43E1-A509-9F5EAD9F9D12}"/>
                </a:ext>
              </a:extLst>
            </p:cNvPr>
            <p:cNvSpPr>
              <a:spLocks noChangeShapeType="1"/>
            </p:cNvSpPr>
            <p:nvPr/>
          </p:nvSpPr>
          <p:spPr bwMode="auto">
            <a:xfrm>
              <a:off x="2257" y="2823"/>
              <a:ext cx="896" cy="456"/>
            </a:xfrm>
            <a:prstGeom prst="line">
              <a:avLst/>
            </a:prstGeom>
            <a:noFill/>
            <a:ln w="38100">
              <a:solidFill>
                <a:srgbClr val="00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2138" name="AutoShape 42">
              <a:extLst>
                <a:ext uri="{FF2B5EF4-FFF2-40B4-BE49-F238E27FC236}">
                  <a16:creationId xmlns:a16="http://schemas.microsoft.com/office/drawing/2014/main" id="{BF618BB1-6099-4213-9D3E-54630B072287}"/>
                </a:ext>
              </a:extLst>
            </p:cNvPr>
            <p:cNvSpPr>
              <a:spLocks/>
            </p:cNvSpPr>
            <p:nvPr/>
          </p:nvSpPr>
          <p:spPr bwMode="auto">
            <a:xfrm>
              <a:off x="2039" y="2533"/>
              <a:ext cx="192" cy="539"/>
            </a:xfrm>
            <a:prstGeom prst="rightBrace">
              <a:avLst>
                <a:gd name="adj1" fmla="val 23394"/>
                <a:gd name="adj2" fmla="val 50000"/>
              </a:avLst>
            </a:prstGeom>
            <a:noFill/>
            <a:ln w="38100">
              <a:solidFill>
                <a:srgbClr val="0066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72139" name="Group 43">
            <a:extLst>
              <a:ext uri="{FF2B5EF4-FFF2-40B4-BE49-F238E27FC236}">
                <a16:creationId xmlns:a16="http://schemas.microsoft.com/office/drawing/2014/main" id="{BF1D39DE-689F-4962-8017-E26EB01C542B}"/>
              </a:ext>
            </a:extLst>
          </p:cNvPr>
          <p:cNvGrpSpPr>
            <a:grpSpLocks/>
          </p:cNvGrpSpPr>
          <p:nvPr/>
        </p:nvGrpSpPr>
        <p:grpSpPr bwMode="auto">
          <a:xfrm>
            <a:off x="3402013" y="1719263"/>
            <a:ext cx="1581150" cy="4122737"/>
            <a:chOff x="2157" y="1070"/>
            <a:chExt cx="996" cy="2597"/>
          </a:xfrm>
        </p:grpSpPr>
        <p:sp>
          <p:nvSpPr>
            <p:cNvPr id="772140" name="Line 44">
              <a:extLst>
                <a:ext uri="{FF2B5EF4-FFF2-40B4-BE49-F238E27FC236}">
                  <a16:creationId xmlns:a16="http://schemas.microsoft.com/office/drawing/2014/main" id="{278B997E-3638-47AB-ACC8-DE3F2E7BC6CD}"/>
                </a:ext>
              </a:extLst>
            </p:cNvPr>
            <p:cNvSpPr>
              <a:spLocks noChangeShapeType="1"/>
            </p:cNvSpPr>
            <p:nvPr/>
          </p:nvSpPr>
          <p:spPr bwMode="auto">
            <a:xfrm>
              <a:off x="2313" y="1790"/>
              <a:ext cx="840" cy="187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2141" name="AutoShape 45">
              <a:extLst>
                <a:ext uri="{FF2B5EF4-FFF2-40B4-BE49-F238E27FC236}">
                  <a16:creationId xmlns:a16="http://schemas.microsoft.com/office/drawing/2014/main" id="{D1E75632-AE68-4A90-B797-45B51CB9ABE6}"/>
                </a:ext>
              </a:extLst>
            </p:cNvPr>
            <p:cNvSpPr>
              <a:spLocks/>
            </p:cNvSpPr>
            <p:nvPr/>
          </p:nvSpPr>
          <p:spPr bwMode="auto">
            <a:xfrm>
              <a:off x="2157" y="1070"/>
              <a:ext cx="129" cy="1417"/>
            </a:xfrm>
            <a:prstGeom prst="rightBrace">
              <a:avLst>
                <a:gd name="adj1" fmla="val 91537"/>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72142" name="Text Box 46">
            <a:extLst>
              <a:ext uri="{FF2B5EF4-FFF2-40B4-BE49-F238E27FC236}">
                <a16:creationId xmlns:a16="http://schemas.microsoft.com/office/drawing/2014/main" id="{85C3B434-1E83-4B95-B65A-30AC2DBFDC62}"/>
              </a:ext>
            </a:extLst>
          </p:cNvPr>
          <p:cNvSpPr txBox="1">
            <a:spLocks noChangeArrowheads="1"/>
          </p:cNvSpPr>
          <p:nvPr/>
        </p:nvSpPr>
        <p:spPr bwMode="auto">
          <a:xfrm>
            <a:off x="8026400" y="898525"/>
            <a:ext cx="841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t>1GB</a:t>
            </a:r>
          </a:p>
        </p:txBody>
      </p:sp>
      <p:sp>
        <p:nvSpPr>
          <p:cNvPr id="772143" name="Text Box 47">
            <a:extLst>
              <a:ext uri="{FF2B5EF4-FFF2-40B4-BE49-F238E27FC236}">
                <a16:creationId xmlns:a16="http://schemas.microsoft.com/office/drawing/2014/main" id="{D8A418DE-2DF0-4F8D-B2C4-C236F8601FE6}"/>
              </a:ext>
            </a:extLst>
          </p:cNvPr>
          <p:cNvSpPr txBox="1">
            <a:spLocks noChangeArrowheads="1"/>
          </p:cNvSpPr>
          <p:nvPr/>
        </p:nvSpPr>
        <p:spPr bwMode="auto">
          <a:xfrm>
            <a:off x="3581400" y="1808163"/>
            <a:ext cx="1349375" cy="1311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latin typeface="微软雅黑" panose="020B0503020204020204" pitchFamily="34" charset="-122"/>
                <a:ea typeface="微软雅黑" panose="020B0503020204020204" pitchFamily="34" charset="-122"/>
              </a:rPr>
              <a:t>	</a:t>
            </a:r>
            <a:r>
              <a:rPr lang="zh-CN" altLang="en-US" sz="2000">
                <a:solidFill>
                  <a:srgbClr val="3333CC"/>
                </a:solidFill>
                <a:latin typeface="微软雅黑" panose="020B0503020204020204" pitchFamily="34" charset="-122"/>
                <a:ea typeface="微软雅黑" panose="020B0503020204020204" pitchFamily="34" charset="-122"/>
              </a:rPr>
              <a:t>从高地址向低地址增长！</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72114">
                                            <p:txEl>
                                              <p:pRg st="0" end="0"/>
                                            </p:txEl>
                                          </p:spTgt>
                                        </p:tgtEl>
                                        <p:attrNameLst>
                                          <p:attrName>style.visibility</p:attrName>
                                        </p:attrNameLst>
                                      </p:cBhvr>
                                      <p:to>
                                        <p:strVal val="visible"/>
                                      </p:to>
                                    </p:set>
                                    <p:animEffect transition="in" filter="blinds(horizontal)">
                                      <p:cBhvr>
                                        <p:cTn id="7" dur="500"/>
                                        <p:tgtEl>
                                          <p:spTgt spid="77211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72114">
                                            <p:txEl>
                                              <p:pRg st="1" end="1"/>
                                            </p:txEl>
                                          </p:spTgt>
                                        </p:tgtEl>
                                        <p:attrNameLst>
                                          <p:attrName>style.visibility</p:attrName>
                                        </p:attrNameLst>
                                      </p:cBhvr>
                                      <p:to>
                                        <p:strVal val="visible"/>
                                      </p:to>
                                    </p:set>
                                    <p:animEffect transition="in" filter="blinds(horizontal)">
                                      <p:cBhvr>
                                        <p:cTn id="10" dur="500"/>
                                        <p:tgtEl>
                                          <p:spTgt spid="772114">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72143"/>
                                        </p:tgtEl>
                                        <p:attrNameLst>
                                          <p:attrName>style.visibility</p:attrName>
                                        </p:attrNameLst>
                                      </p:cBhvr>
                                      <p:to>
                                        <p:strVal val="visible"/>
                                      </p:to>
                                    </p:set>
                                    <p:animEffect transition="in" filter="blinds(horizontal)">
                                      <p:cBhvr>
                                        <p:cTn id="15" dur="500"/>
                                        <p:tgtEl>
                                          <p:spTgt spid="77214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772101"/>
                                        </p:tgtEl>
                                        <p:attrNameLst>
                                          <p:attrName>style.visibility</p:attrName>
                                        </p:attrNameLst>
                                      </p:cBhvr>
                                      <p:to>
                                        <p:strVal val="visible"/>
                                      </p:to>
                                    </p:set>
                                    <p:animEffect transition="in" filter="blinds(horizontal)">
                                      <p:cBhvr>
                                        <p:cTn id="20" dur="500"/>
                                        <p:tgtEl>
                                          <p:spTgt spid="772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143"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3">
            <a:extLst>
              <a:ext uri="{FF2B5EF4-FFF2-40B4-BE49-F238E27FC236}">
                <a16:creationId xmlns:a16="http://schemas.microsoft.com/office/drawing/2014/main" id="{7B1FE986-52B6-4CD6-8B3B-AFE4FC4A0183}"/>
              </a:ext>
            </a:extLst>
          </p:cNvPr>
          <p:cNvSpPr>
            <a:spLocks noGrp="1" noChangeArrowheads="1"/>
          </p:cNvSpPr>
          <p:nvPr>
            <p:ph type="title" idx="4294967295"/>
          </p:nvPr>
        </p:nvSpPr>
        <p:spPr>
          <a:xfrm>
            <a:off x="457200" y="98425"/>
            <a:ext cx="8229600" cy="561975"/>
          </a:xfrm>
        </p:spPr>
        <p:txBody>
          <a:bodyPr lIns="38100" tIns="38100" rIns="38100" bIns="38100"/>
          <a:lstStyle/>
          <a:p>
            <a:pPr marL="119063" indent="-119063" algn="l" eaLnBrk="1" hangingPunct="1"/>
            <a:r>
              <a:rPr lang="zh-CN" altLang="en-US" sz="3600"/>
              <a:t>过程调用的机器级表示</a:t>
            </a:r>
          </a:p>
        </p:txBody>
      </p:sp>
      <p:sp>
        <p:nvSpPr>
          <p:cNvPr id="774147" name="Rectangle 4">
            <a:extLst>
              <a:ext uri="{FF2B5EF4-FFF2-40B4-BE49-F238E27FC236}">
                <a16:creationId xmlns:a16="http://schemas.microsoft.com/office/drawing/2014/main" id="{FCCD14B5-419A-45DE-84E9-6711C86AD9A4}"/>
              </a:ext>
            </a:extLst>
          </p:cNvPr>
          <p:cNvSpPr>
            <a:spLocks noGrp="1" noChangeArrowheads="1"/>
          </p:cNvSpPr>
          <p:nvPr>
            <p:ph type="body" idx="4294967295"/>
          </p:nvPr>
        </p:nvSpPr>
        <p:spPr>
          <a:xfrm>
            <a:off x="206375" y="3654425"/>
            <a:ext cx="8686800" cy="3014663"/>
          </a:xfrm>
        </p:spPr>
        <p:txBody>
          <a:bodyPr lIns="38100" tIns="38100" rIns="38100" bIns="38100"/>
          <a:lstStyle/>
          <a:p>
            <a:pPr marL="254000" indent="-254000" algn="just" eaLnBrk="1" hangingPunct="1">
              <a:lnSpc>
                <a:spcPct val="100000"/>
              </a:lnSpc>
              <a:spcBef>
                <a:spcPct val="40000"/>
              </a:spcBef>
              <a:buFontTx/>
              <a:buNone/>
            </a:pPr>
            <a:r>
              <a:rPr lang="zh-CN" altLang="en-US" sz="2200">
                <a:solidFill>
                  <a:srgbClr val="CC3300"/>
                </a:solidFill>
              </a:rPr>
              <a:t> </a:t>
            </a:r>
            <a:r>
              <a:rPr lang="zh-CN" altLang="en-US" sz="2000">
                <a:solidFill>
                  <a:srgbClr val="CC3300"/>
                </a:solidFill>
                <a:latin typeface="微软雅黑" panose="020B0503020204020204" pitchFamily="34" charset="-122"/>
                <a:ea typeface="微软雅黑" panose="020B0503020204020204" pitchFamily="34" charset="-122"/>
              </a:rPr>
              <a:t>过程调用的执行步骤</a:t>
            </a:r>
            <a:r>
              <a:rPr lang="en-US" altLang="zh-CN" sz="2000">
                <a:solidFill>
                  <a:srgbClr val="CC3300"/>
                </a:solidFill>
                <a:latin typeface="微软雅黑" panose="020B0503020204020204" pitchFamily="34" charset="-122"/>
                <a:ea typeface="微软雅黑" panose="020B0503020204020204" pitchFamily="34" charset="-122"/>
              </a:rPr>
              <a:t>(P</a:t>
            </a:r>
            <a:r>
              <a:rPr lang="zh-CN" altLang="en-US" sz="2000">
                <a:solidFill>
                  <a:srgbClr val="CC3300"/>
                </a:solidFill>
                <a:latin typeface="微软雅黑" panose="020B0503020204020204" pitchFamily="34" charset="-122"/>
                <a:ea typeface="微软雅黑" panose="020B0503020204020204" pitchFamily="34" charset="-122"/>
              </a:rPr>
              <a:t>为调用者，</a:t>
            </a:r>
            <a:r>
              <a:rPr lang="en-US" altLang="zh-CN" sz="2000">
                <a:solidFill>
                  <a:srgbClr val="CC3300"/>
                </a:solidFill>
                <a:latin typeface="微软雅黑" panose="020B0503020204020204" pitchFamily="34" charset="-122"/>
                <a:ea typeface="微软雅黑" panose="020B0503020204020204" pitchFamily="34" charset="-122"/>
              </a:rPr>
              <a:t>Q</a:t>
            </a:r>
            <a:r>
              <a:rPr lang="zh-CN" altLang="en-US" sz="2000">
                <a:solidFill>
                  <a:srgbClr val="CC3300"/>
                </a:solidFill>
                <a:latin typeface="微软雅黑" panose="020B0503020204020204" pitchFamily="34" charset="-122"/>
                <a:ea typeface="微软雅黑" panose="020B0503020204020204" pitchFamily="34" charset="-122"/>
              </a:rPr>
              <a:t>为被调用者</a:t>
            </a:r>
            <a:r>
              <a:rPr lang="en-US" altLang="zh-CN" sz="2000">
                <a:solidFill>
                  <a:srgbClr val="CC3300"/>
                </a:solidFill>
                <a:latin typeface="微软雅黑" panose="020B0503020204020204" pitchFamily="34" charset="-122"/>
                <a:ea typeface="微软雅黑" panose="020B0503020204020204" pitchFamily="34" charset="-122"/>
              </a:rPr>
              <a:t>)</a:t>
            </a:r>
          </a:p>
          <a:p>
            <a:pPr marL="552450" lvl="1" indent="-234950">
              <a:lnSpc>
                <a:spcPct val="100000"/>
              </a:lnSpc>
              <a:spcBef>
                <a:spcPct val="40000"/>
              </a:spcBef>
              <a:buFontTx/>
              <a:buNone/>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1</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P</a:t>
            </a:r>
            <a:r>
              <a:rPr lang="zh-CN" altLang="en-US">
                <a:latin typeface="微软雅黑" panose="020B0503020204020204" pitchFamily="34" charset="-122"/>
                <a:ea typeface="微软雅黑" panose="020B0503020204020204" pitchFamily="34" charset="-122"/>
              </a:rPr>
              <a:t>将入口参数（实参）放到</a:t>
            </a:r>
            <a:r>
              <a:rPr lang="en-US" altLang="zh-CN">
                <a:latin typeface="微软雅黑" panose="020B0503020204020204" pitchFamily="34" charset="-122"/>
                <a:ea typeface="微软雅黑" panose="020B0503020204020204" pitchFamily="34" charset="-122"/>
              </a:rPr>
              <a:t>Q</a:t>
            </a:r>
            <a:r>
              <a:rPr lang="zh-CN" altLang="en-US">
                <a:latin typeface="微软雅黑" panose="020B0503020204020204" pitchFamily="34" charset="-122"/>
                <a:ea typeface="微软雅黑" panose="020B0503020204020204" pitchFamily="34" charset="-122"/>
              </a:rPr>
              <a:t>能访问到的地方；</a:t>
            </a:r>
            <a:endParaRPr lang="en-US" altLang="zh-CN">
              <a:solidFill>
                <a:srgbClr val="996600"/>
              </a:solidFill>
              <a:latin typeface="微软雅黑" panose="020B0503020204020204" pitchFamily="34" charset="-122"/>
              <a:ea typeface="微软雅黑" panose="020B0503020204020204" pitchFamily="34" charset="-122"/>
            </a:endParaRPr>
          </a:p>
          <a:p>
            <a:pPr marL="552450" lvl="1" indent="-234950">
              <a:lnSpc>
                <a:spcPct val="100000"/>
              </a:lnSpc>
              <a:spcBef>
                <a:spcPct val="40000"/>
              </a:spcBef>
              <a:buFontTx/>
              <a:buNone/>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2</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P</a:t>
            </a:r>
            <a:r>
              <a:rPr lang="zh-CN" altLang="en-US">
                <a:latin typeface="微软雅黑" panose="020B0503020204020204" pitchFamily="34" charset="-122"/>
                <a:ea typeface="微软雅黑" panose="020B0503020204020204" pitchFamily="34" charset="-122"/>
              </a:rPr>
              <a:t>保存返回地址，然后将控制转移到</a:t>
            </a:r>
            <a:r>
              <a:rPr lang="en-US" altLang="zh-CN">
                <a:latin typeface="微软雅黑" panose="020B0503020204020204" pitchFamily="34" charset="-122"/>
                <a:ea typeface="微软雅黑" panose="020B0503020204020204" pitchFamily="34" charset="-122"/>
              </a:rPr>
              <a:t>Q</a:t>
            </a:r>
            <a:r>
              <a:rPr lang="zh-CN" altLang="en-US">
                <a:latin typeface="微软雅黑" panose="020B0503020204020204" pitchFamily="34" charset="-122"/>
                <a:ea typeface="微软雅黑" panose="020B0503020204020204" pitchFamily="34" charset="-122"/>
              </a:rPr>
              <a:t>；</a:t>
            </a:r>
            <a:endParaRPr lang="en-US" altLang="zh-CN">
              <a:solidFill>
                <a:srgbClr val="996600"/>
              </a:solidFill>
              <a:latin typeface="微软雅黑" panose="020B0503020204020204" pitchFamily="34" charset="-122"/>
              <a:ea typeface="微软雅黑" panose="020B0503020204020204" pitchFamily="34" charset="-122"/>
            </a:endParaRPr>
          </a:p>
          <a:p>
            <a:pPr marL="552450" lvl="1" indent="-234950">
              <a:lnSpc>
                <a:spcPct val="100000"/>
              </a:lnSpc>
              <a:spcBef>
                <a:spcPct val="40000"/>
              </a:spcBef>
              <a:buFontTx/>
              <a:buNone/>
            </a:pPr>
            <a:r>
              <a:rPr lang="zh-CN" altLang="en-US">
                <a:solidFill>
                  <a:srgbClr val="007635"/>
                </a:solidFill>
                <a:latin typeface="微软雅黑" panose="020B0503020204020204" pitchFamily="34" charset="-122"/>
                <a:ea typeface="微软雅黑" panose="020B0503020204020204" pitchFamily="34" charset="-122"/>
              </a:rPr>
              <a:t>（</a:t>
            </a:r>
            <a:r>
              <a:rPr lang="en-US" altLang="zh-CN">
                <a:solidFill>
                  <a:srgbClr val="007635"/>
                </a:solidFill>
                <a:latin typeface="微软雅黑" panose="020B0503020204020204" pitchFamily="34" charset="-122"/>
                <a:ea typeface="微软雅黑" panose="020B0503020204020204" pitchFamily="34" charset="-122"/>
              </a:rPr>
              <a:t>3</a:t>
            </a:r>
            <a:r>
              <a:rPr lang="zh-CN" altLang="en-US">
                <a:solidFill>
                  <a:srgbClr val="007635"/>
                </a:solidFill>
                <a:latin typeface="微软雅黑" panose="020B0503020204020204" pitchFamily="34" charset="-122"/>
                <a:ea typeface="微软雅黑" panose="020B0503020204020204" pitchFamily="34" charset="-122"/>
              </a:rPr>
              <a:t>）</a:t>
            </a:r>
            <a:r>
              <a:rPr lang="en-US" altLang="zh-CN">
                <a:solidFill>
                  <a:srgbClr val="007635"/>
                </a:solidFill>
                <a:latin typeface="微软雅黑" panose="020B0503020204020204" pitchFamily="34" charset="-122"/>
                <a:ea typeface="微软雅黑" panose="020B0503020204020204" pitchFamily="34" charset="-122"/>
              </a:rPr>
              <a:t>Q</a:t>
            </a:r>
            <a:r>
              <a:rPr lang="zh-CN" altLang="en-US">
                <a:solidFill>
                  <a:srgbClr val="007635"/>
                </a:solidFill>
                <a:latin typeface="微软雅黑" panose="020B0503020204020204" pitchFamily="34" charset="-122"/>
                <a:ea typeface="微软雅黑" panose="020B0503020204020204" pitchFamily="34" charset="-122"/>
              </a:rPr>
              <a:t>保存</a:t>
            </a:r>
            <a:r>
              <a:rPr lang="en-US" altLang="zh-CN">
                <a:solidFill>
                  <a:srgbClr val="CC6600"/>
                </a:solidFill>
                <a:latin typeface="微软雅黑" panose="020B0503020204020204" pitchFamily="34" charset="-122"/>
                <a:ea typeface="微软雅黑" panose="020B0503020204020204" pitchFamily="34" charset="-122"/>
              </a:rPr>
              <a:t>P</a:t>
            </a:r>
            <a:r>
              <a:rPr lang="zh-CN" altLang="en-US">
                <a:solidFill>
                  <a:srgbClr val="CC6600"/>
                </a:solidFill>
                <a:latin typeface="微软雅黑" panose="020B0503020204020204" pitchFamily="34" charset="-122"/>
                <a:ea typeface="微软雅黑" panose="020B0503020204020204" pitchFamily="34" charset="-122"/>
              </a:rPr>
              <a:t>的现场</a:t>
            </a:r>
            <a:r>
              <a:rPr lang="zh-CN" altLang="en-US">
                <a:solidFill>
                  <a:srgbClr val="007635"/>
                </a:solidFill>
                <a:latin typeface="微软雅黑" panose="020B0503020204020204" pitchFamily="34" charset="-122"/>
                <a:ea typeface="微软雅黑" panose="020B0503020204020204" pitchFamily="34" charset="-122"/>
              </a:rPr>
              <a:t>，并为自己的</a:t>
            </a:r>
            <a:r>
              <a:rPr lang="zh-CN" altLang="en-US">
                <a:solidFill>
                  <a:srgbClr val="FF0000"/>
                </a:solidFill>
                <a:latin typeface="微软雅黑" panose="020B0503020204020204" pitchFamily="34" charset="-122"/>
                <a:ea typeface="微软雅黑" panose="020B0503020204020204" pitchFamily="34" charset="-122"/>
              </a:rPr>
              <a:t>非静态局部变量</a:t>
            </a:r>
            <a:r>
              <a:rPr lang="zh-CN" altLang="en-US">
                <a:solidFill>
                  <a:srgbClr val="007635"/>
                </a:solidFill>
                <a:latin typeface="微软雅黑" panose="020B0503020204020204" pitchFamily="34" charset="-122"/>
                <a:ea typeface="微软雅黑" panose="020B0503020204020204" pitchFamily="34" charset="-122"/>
              </a:rPr>
              <a:t>分配空间；</a:t>
            </a:r>
          </a:p>
          <a:p>
            <a:pPr marL="552450" lvl="1" indent="-234950">
              <a:lnSpc>
                <a:spcPct val="100000"/>
              </a:lnSpc>
              <a:spcBef>
                <a:spcPct val="40000"/>
              </a:spcBef>
              <a:buFontTx/>
              <a:buNone/>
            </a:pPr>
            <a:r>
              <a:rPr lang="zh-CN" altLang="en-US">
                <a:solidFill>
                  <a:srgbClr val="FF3300"/>
                </a:solidFill>
                <a:latin typeface="微软雅黑" panose="020B0503020204020204" pitchFamily="34" charset="-122"/>
                <a:ea typeface="微软雅黑" panose="020B0503020204020204" pitchFamily="34" charset="-122"/>
              </a:rPr>
              <a:t>（</a:t>
            </a:r>
            <a:r>
              <a:rPr lang="en-US" altLang="zh-CN">
                <a:solidFill>
                  <a:srgbClr val="FF3300"/>
                </a:solidFill>
                <a:latin typeface="微软雅黑" panose="020B0503020204020204" pitchFamily="34" charset="-122"/>
                <a:ea typeface="微软雅黑" panose="020B0503020204020204" pitchFamily="34" charset="-122"/>
              </a:rPr>
              <a:t>4</a:t>
            </a:r>
            <a:r>
              <a:rPr lang="zh-CN" altLang="en-US">
                <a:solidFill>
                  <a:srgbClr val="FF3300"/>
                </a:solidFill>
                <a:latin typeface="微软雅黑" panose="020B0503020204020204" pitchFamily="34" charset="-122"/>
                <a:ea typeface="微软雅黑" panose="020B0503020204020204" pitchFamily="34" charset="-122"/>
              </a:rPr>
              <a:t>）执行</a:t>
            </a:r>
            <a:r>
              <a:rPr lang="en-US" altLang="zh-CN">
                <a:solidFill>
                  <a:srgbClr val="FF3300"/>
                </a:solidFill>
                <a:latin typeface="微软雅黑" panose="020B0503020204020204" pitchFamily="34" charset="-122"/>
                <a:ea typeface="微软雅黑" panose="020B0503020204020204" pitchFamily="34" charset="-122"/>
              </a:rPr>
              <a:t>Q</a:t>
            </a:r>
            <a:r>
              <a:rPr lang="zh-CN" altLang="en-US">
                <a:solidFill>
                  <a:srgbClr val="FF3300"/>
                </a:solidFill>
                <a:latin typeface="微软雅黑" panose="020B0503020204020204" pitchFamily="34" charset="-122"/>
                <a:ea typeface="微软雅黑" panose="020B0503020204020204" pitchFamily="34" charset="-122"/>
              </a:rPr>
              <a:t>的过程体（函数体）；</a:t>
            </a:r>
          </a:p>
          <a:p>
            <a:pPr marL="552450" lvl="1" indent="-234950">
              <a:lnSpc>
                <a:spcPct val="100000"/>
              </a:lnSpc>
              <a:spcBef>
                <a:spcPct val="40000"/>
              </a:spcBef>
              <a:buFontTx/>
              <a:buNone/>
            </a:pPr>
            <a:r>
              <a:rPr lang="zh-CN" altLang="en-US">
                <a:solidFill>
                  <a:srgbClr val="007635"/>
                </a:solidFill>
                <a:latin typeface="微软雅黑" panose="020B0503020204020204" pitchFamily="34" charset="-122"/>
                <a:ea typeface="微软雅黑" panose="020B0503020204020204" pitchFamily="34" charset="-122"/>
              </a:rPr>
              <a:t>（</a:t>
            </a:r>
            <a:r>
              <a:rPr lang="en-US" altLang="zh-CN">
                <a:solidFill>
                  <a:srgbClr val="007635"/>
                </a:solidFill>
                <a:latin typeface="微软雅黑" panose="020B0503020204020204" pitchFamily="34" charset="-122"/>
                <a:ea typeface="微软雅黑" panose="020B0503020204020204" pitchFamily="34" charset="-122"/>
              </a:rPr>
              <a:t>5</a:t>
            </a:r>
            <a:r>
              <a:rPr lang="zh-CN" altLang="en-US">
                <a:solidFill>
                  <a:srgbClr val="007635"/>
                </a:solidFill>
                <a:latin typeface="微软雅黑" panose="020B0503020204020204" pitchFamily="34" charset="-122"/>
                <a:ea typeface="微软雅黑" panose="020B0503020204020204" pitchFamily="34" charset="-122"/>
              </a:rPr>
              <a:t>）</a:t>
            </a:r>
            <a:r>
              <a:rPr lang="en-US" altLang="zh-CN">
                <a:solidFill>
                  <a:srgbClr val="007635"/>
                </a:solidFill>
                <a:latin typeface="微软雅黑" panose="020B0503020204020204" pitchFamily="34" charset="-122"/>
                <a:ea typeface="微软雅黑" panose="020B0503020204020204" pitchFamily="34" charset="-122"/>
              </a:rPr>
              <a:t>Q</a:t>
            </a:r>
            <a:r>
              <a:rPr lang="zh-CN" altLang="en-US">
                <a:solidFill>
                  <a:srgbClr val="007635"/>
                </a:solidFill>
                <a:latin typeface="微软雅黑" panose="020B0503020204020204" pitchFamily="34" charset="-122"/>
                <a:ea typeface="微软雅黑" panose="020B0503020204020204" pitchFamily="34" charset="-122"/>
              </a:rPr>
              <a:t>恢复</a:t>
            </a:r>
            <a:r>
              <a:rPr lang="en-US" altLang="zh-CN">
                <a:solidFill>
                  <a:srgbClr val="CC6600"/>
                </a:solidFill>
                <a:latin typeface="微软雅黑" panose="020B0503020204020204" pitchFamily="34" charset="-122"/>
                <a:ea typeface="微软雅黑" panose="020B0503020204020204" pitchFamily="34" charset="-122"/>
              </a:rPr>
              <a:t>P</a:t>
            </a:r>
            <a:r>
              <a:rPr lang="zh-CN" altLang="en-US">
                <a:solidFill>
                  <a:srgbClr val="CC6600"/>
                </a:solidFill>
                <a:latin typeface="微软雅黑" panose="020B0503020204020204" pitchFamily="34" charset="-122"/>
                <a:ea typeface="微软雅黑" panose="020B0503020204020204" pitchFamily="34" charset="-122"/>
              </a:rPr>
              <a:t>的现场</a:t>
            </a:r>
            <a:r>
              <a:rPr lang="zh-CN" altLang="en-US">
                <a:solidFill>
                  <a:srgbClr val="007635"/>
                </a:solidFill>
                <a:latin typeface="微软雅黑" panose="020B0503020204020204" pitchFamily="34" charset="-122"/>
                <a:ea typeface="微软雅黑" panose="020B0503020204020204" pitchFamily="34" charset="-122"/>
              </a:rPr>
              <a:t>，释放局部变量空间；</a:t>
            </a:r>
          </a:p>
          <a:p>
            <a:pPr marL="552450" lvl="1" indent="-234950">
              <a:lnSpc>
                <a:spcPct val="100000"/>
              </a:lnSpc>
              <a:spcBef>
                <a:spcPct val="40000"/>
              </a:spcBef>
              <a:buFontTx/>
              <a:buNone/>
            </a:pPr>
            <a:r>
              <a:rPr lang="zh-CN" altLang="en-US">
                <a:solidFill>
                  <a:srgbClr val="007635"/>
                </a:solidFill>
                <a:latin typeface="微软雅黑" panose="020B0503020204020204" pitchFamily="34" charset="-122"/>
                <a:ea typeface="微软雅黑" panose="020B0503020204020204" pitchFamily="34" charset="-122"/>
              </a:rPr>
              <a:t>（</a:t>
            </a:r>
            <a:r>
              <a:rPr lang="en-US" altLang="zh-CN">
                <a:solidFill>
                  <a:srgbClr val="007635"/>
                </a:solidFill>
                <a:latin typeface="微软雅黑" panose="020B0503020204020204" pitchFamily="34" charset="-122"/>
                <a:ea typeface="微软雅黑" panose="020B0503020204020204" pitchFamily="34" charset="-122"/>
              </a:rPr>
              <a:t>6</a:t>
            </a:r>
            <a:r>
              <a:rPr lang="zh-CN" altLang="en-US">
                <a:solidFill>
                  <a:srgbClr val="007635"/>
                </a:solidFill>
                <a:latin typeface="微软雅黑" panose="020B0503020204020204" pitchFamily="34" charset="-122"/>
                <a:ea typeface="微软雅黑" panose="020B0503020204020204" pitchFamily="34" charset="-122"/>
              </a:rPr>
              <a:t>）</a:t>
            </a:r>
            <a:r>
              <a:rPr lang="en-US" altLang="zh-CN">
                <a:solidFill>
                  <a:srgbClr val="007635"/>
                </a:solidFill>
                <a:latin typeface="微软雅黑" panose="020B0503020204020204" pitchFamily="34" charset="-122"/>
                <a:ea typeface="微软雅黑" panose="020B0503020204020204" pitchFamily="34" charset="-122"/>
              </a:rPr>
              <a:t>Q</a:t>
            </a:r>
            <a:r>
              <a:rPr lang="zh-CN" altLang="en-US">
                <a:solidFill>
                  <a:srgbClr val="007635"/>
                </a:solidFill>
                <a:latin typeface="微软雅黑" panose="020B0503020204020204" pitchFamily="34" charset="-122"/>
                <a:ea typeface="微软雅黑" panose="020B0503020204020204" pitchFamily="34" charset="-122"/>
              </a:rPr>
              <a:t>取出返回地址，将控制转移到</a:t>
            </a:r>
            <a:r>
              <a:rPr lang="en-US" altLang="zh-CN">
                <a:solidFill>
                  <a:srgbClr val="007635"/>
                </a:solidFill>
                <a:latin typeface="微软雅黑" panose="020B0503020204020204" pitchFamily="34" charset="-122"/>
                <a:ea typeface="微软雅黑" panose="020B0503020204020204" pitchFamily="34" charset="-122"/>
              </a:rPr>
              <a:t>P</a:t>
            </a:r>
            <a:r>
              <a:rPr lang="zh-CN" altLang="en-US">
                <a:solidFill>
                  <a:srgbClr val="007635"/>
                </a:solidFill>
                <a:latin typeface="微软雅黑" panose="020B0503020204020204" pitchFamily="34" charset="-122"/>
                <a:ea typeface="微软雅黑" panose="020B0503020204020204" pitchFamily="34" charset="-122"/>
              </a:rPr>
              <a:t>。</a:t>
            </a:r>
            <a:endParaRPr lang="en-US" altLang="zh-CN">
              <a:solidFill>
                <a:srgbClr val="007635"/>
              </a:solidFill>
              <a:latin typeface="微软雅黑" panose="020B0503020204020204" pitchFamily="34" charset="-122"/>
              <a:ea typeface="微软雅黑" panose="020B0503020204020204" pitchFamily="34" charset="-122"/>
            </a:endParaRPr>
          </a:p>
        </p:txBody>
      </p:sp>
      <p:grpSp>
        <p:nvGrpSpPr>
          <p:cNvPr id="774148" name="Group 4">
            <a:extLst>
              <a:ext uri="{FF2B5EF4-FFF2-40B4-BE49-F238E27FC236}">
                <a16:creationId xmlns:a16="http://schemas.microsoft.com/office/drawing/2014/main" id="{7D8C2996-C75A-4423-B9C2-AD4101EA05AC}"/>
              </a:ext>
            </a:extLst>
          </p:cNvPr>
          <p:cNvGrpSpPr>
            <a:grpSpLocks/>
          </p:cNvGrpSpPr>
          <p:nvPr/>
        </p:nvGrpSpPr>
        <p:grpSpPr bwMode="auto">
          <a:xfrm>
            <a:off x="6057900" y="5861050"/>
            <a:ext cx="1574800" cy="630238"/>
            <a:chOff x="3816" y="2358"/>
            <a:chExt cx="992" cy="397"/>
          </a:xfrm>
        </p:grpSpPr>
        <p:sp>
          <p:nvSpPr>
            <p:cNvPr id="774149" name="AutoShape 5">
              <a:extLst>
                <a:ext uri="{FF2B5EF4-FFF2-40B4-BE49-F238E27FC236}">
                  <a16:creationId xmlns:a16="http://schemas.microsoft.com/office/drawing/2014/main" id="{E6385B0E-5BA4-4901-A042-973A64E5F447}"/>
                </a:ext>
              </a:extLst>
            </p:cNvPr>
            <p:cNvSpPr>
              <a:spLocks/>
            </p:cNvSpPr>
            <p:nvPr/>
          </p:nvSpPr>
          <p:spPr bwMode="auto">
            <a:xfrm>
              <a:off x="3816" y="2358"/>
              <a:ext cx="84" cy="397"/>
            </a:xfrm>
            <a:prstGeom prst="rightBracket">
              <a:avLst>
                <a:gd name="adj" fmla="val 39385"/>
              </a:avLst>
            </a:prstGeom>
            <a:noFill/>
            <a:ln w="38100">
              <a:solidFill>
                <a:srgbClr val="CC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74150" name="Text Box 6">
              <a:extLst>
                <a:ext uri="{FF2B5EF4-FFF2-40B4-BE49-F238E27FC236}">
                  <a16:creationId xmlns:a16="http://schemas.microsoft.com/office/drawing/2014/main" id="{E3749EC8-7C9B-472E-9C9A-47EE09AB7D29}"/>
                </a:ext>
              </a:extLst>
            </p:cNvPr>
            <p:cNvSpPr txBox="1">
              <a:spLocks noChangeArrowheads="1"/>
            </p:cNvSpPr>
            <p:nvPr/>
          </p:nvSpPr>
          <p:spPr bwMode="auto">
            <a:xfrm>
              <a:off x="3901" y="2415"/>
              <a:ext cx="907"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CC3300"/>
                  </a:solidFill>
                  <a:latin typeface="微软雅黑" panose="020B0503020204020204" pitchFamily="34" charset="-122"/>
                  <a:ea typeface="微软雅黑" panose="020B0503020204020204" pitchFamily="34" charset="-122"/>
                </a:rPr>
                <a:t>结束阶段</a:t>
              </a:r>
            </a:p>
          </p:txBody>
        </p:sp>
      </p:grpSp>
      <p:sp>
        <p:nvSpPr>
          <p:cNvPr id="774151" name="Text Box 7">
            <a:extLst>
              <a:ext uri="{FF2B5EF4-FFF2-40B4-BE49-F238E27FC236}">
                <a16:creationId xmlns:a16="http://schemas.microsoft.com/office/drawing/2014/main" id="{80F36705-87B4-4D37-83EC-4F3DA562CA7F}"/>
              </a:ext>
            </a:extLst>
          </p:cNvPr>
          <p:cNvSpPr txBox="1">
            <a:spLocks noChangeArrowheads="1"/>
          </p:cNvSpPr>
          <p:nvPr/>
        </p:nvSpPr>
        <p:spPr bwMode="auto">
          <a:xfrm>
            <a:off x="7632700" y="4960938"/>
            <a:ext cx="1214438"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CC3300"/>
                </a:solidFill>
                <a:latin typeface="微软雅黑" panose="020B0503020204020204" pitchFamily="34" charset="-122"/>
                <a:ea typeface="微软雅黑" panose="020B0503020204020204" pitchFamily="34" charset="-122"/>
              </a:rPr>
              <a:t>准备阶段</a:t>
            </a:r>
          </a:p>
        </p:txBody>
      </p:sp>
      <p:grpSp>
        <p:nvGrpSpPr>
          <p:cNvPr id="774152" name="Group 8">
            <a:extLst>
              <a:ext uri="{FF2B5EF4-FFF2-40B4-BE49-F238E27FC236}">
                <a16:creationId xmlns:a16="http://schemas.microsoft.com/office/drawing/2014/main" id="{3FFEE036-1F71-4BBD-8894-32826C37C095}"/>
              </a:ext>
            </a:extLst>
          </p:cNvPr>
          <p:cNvGrpSpPr>
            <a:grpSpLocks/>
          </p:cNvGrpSpPr>
          <p:nvPr/>
        </p:nvGrpSpPr>
        <p:grpSpPr bwMode="auto">
          <a:xfrm>
            <a:off x="7407275" y="5140325"/>
            <a:ext cx="1349375" cy="1574800"/>
            <a:chOff x="4666" y="1753"/>
            <a:chExt cx="850" cy="992"/>
          </a:xfrm>
        </p:grpSpPr>
        <p:sp>
          <p:nvSpPr>
            <p:cNvPr id="774153" name="AutoShape 9">
              <a:extLst>
                <a:ext uri="{FF2B5EF4-FFF2-40B4-BE49-F238E27FC236}">
                  <a16:creationId xmlns:a16="http://schemas.microsoft.com/office/drawing/2014/main" id="{292015CD-47E1-4581-BD15-FEA38A668FC1}"/>
                </a:ext>
              </a:extLst>
            </p:cNvPr>
            <p:cNvSpPr>
              <a:spLocks/>
            </p:cNvSpPr>
            <p:nvPr/>
          </p:nvSpPr>
          <p:spPr bwMode="auto">
            <a:xfrm>
              <a:off x="4666" y="1753"/>
              <a:ext cx="227" cy="992"/>
            </a:xfrm>
            <a:prstGeom prst="rightBrace">
              <a:avLst>
                <a:gd name="adj1" fmla="val 36417"/>
                <a:gd name="adj2" fmla="val 50000"/>
              </a:avLst>
            </a:prstGeom>
            <a:noFill/>
            <a:ln w="38100">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74154" name="Text Box 10">
              <a:extLst>
                <a:ext uri="{FF2B5EF4-FFF2-40B4-BE49-F238E27FC236}">
                  <a16:creationId xmlns:a16="http://schemas.microsoft.com/office/drawing/2014/main" id="{11E79DAA-BD21-469D-8A7C-41D8A537D04F}"/>
                </a:ext>
              </a:extLst>
            </p:cNvPr>
            <p:cNvSpPr txBox="1">
              <a:spLocks noChangeArrowheads="1"/>
            </p:cNvSpPr>
            <p:nvPr/>
          </p:nvSpPr>
          <p:spPr bwMode="auto">
            <a:xfrm>
              <a:off x="4893" y="2132"/>
              <a:ext cx="62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solidFill>
                    <a:srgbClr val="FF3300"/>
                  </a:solidFill>
                  <a:latin typeface="微软雅黑" panose="020B0503020204020204" pitchFamily="34" charset="-122"/>
                  <a:ea typeface="微软雅黑" panose="020B0503020204020204" pitchFamily="34" charset="-122"/>
                </a:rPr>
                <a:t>Q</a:t>
              </a:r>
              <a:r>
                <a:rPr lang="zh-CN" altLang="en-US" sz="2000">
                  <a:solidFill>
                    <a:srgbClr val="FF3300"/>
                  </a:solidFill>
                  <a:latin typeface="微软雅黑" panose="020B0503020204020204" pitchFamily="34" charset="-122"/>
                  <a:ea typeface="微软雅黑" panose="020B0503020204020204" pitchFamily="34" charset="-122"/>
                </a:rPr>
                <a:t>过程</a:t>
              </a:r>
            </a:p>
          </p:txBody>
        </p:sp>
      </p:grpSp>
      <p:grpSp>
        <p:nvGrpSpPr>
          <p:cNvPr id="774155" name="Group 11">
            <a:extLst>
              <a:ext uri="{FF2B5EF4-FFF2-40B4-BE49-F238E27FC236}">
                <a16:creationId xmlns:a16="http://schemas.microsoft.com/office/drawing/2014/main" id="{64A686CA-526C-4C68-8B91-97C5837F1CA5}"/>
              </a:ext>
            </a:extLst>
          </p:cNvPr>
          <p:cNvGrpSpPr>
            <a:grpSpLocks/>
          </p:cNvGrpSpPr>
          <p:nvPr/>
        </p:nvGrpSpPr>
        <p:grpSpPr bwMode="auto">
          <a:xfrm>
            <a:off x="7046913" y="4105275"/>
            <a:ext cx="1304925" cy="765175"/>
            <a:chOff x="4439" y="1026"/>
            <a:chExt cx="822" cy="482"/>
          </a:xfrm>
        </p:grpSpPr>
        <p:sp>
          <p:nvSpPr>
            <p:cNvPr id="774156" name="AutoShape 12">
              <a:extLst>
                <a:ext uri="{FF2B5EF4-FFF2-40B4-BE49-F238E27FC236}">
                  <a16:creationId xmlns:a16="http://schemas.microsoft.com/office/drawing/2014/main" id="{8D7919D8-2622-4844-9132-3CF5762AFE0C}"/>
                </a:ext>
              </a:extLst>
            </p:cNvPr>
            <p:cNvSpPr>
              <a:spLocks/>
            </p:cNvSpPr>
            <p:nvPr/>
          </p:nvSpPr>
          <p:spPr bwMode="auto">
            <a:xfrm>
              <a:off x="4439" y="1026"/>
              <a:ext cx="170" cy="482"/>
            </a:xfrm>
            <a:prstGeom prst="rightBrace">
              <a:avLst>
                <a:gd name="adj1" fmla="val 23627"/>
                <a:gd name="adj2" fmla="val 50000"/>
              </a:avLst>
            </a:prstGeom>
            <a:noFill/>
            <a:ln w="38100">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74157" name="Text Box 13">
              <a:extLst>
                <a:ext uri="{FF2B5EF4-FFF2-40B4-BE49-F238E27FC236}">
                  <a16:creationId xmlns:a16="http://schemas.microsoft.com/office/drawing/2014/main" id="{FAE4052D-BBD0-4EB8-AEB7-607FF7586207}"/>
                </a:ext>
              </a:extLst>
            </p:cNvPr>
            <p:cNvSpPr txBox="1">
              <a:spLocks noChangeArrowheads="1"/>
            </p:cNvSpPr>
            <p:nvPr/>
          </p:nvSpPr>
          <p:spPr bwMode="auto">
            <a:xfrm>
              <a:off x="4638" y="1139"/>
              <a:ext cx="62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solidFill>
                    <a:srgbClr val="FF3300"/>
                  </a:solidFill>
                  <a:latin typeface="微软雅黑" panose="020B0503020204020204" pitchFamily="34" charset="-122"/>
                  <a:ea typeface="微软雅黑" panose="020B0503020204020204" pitchFamily="34" charset="-122"/>
                </a:rPr>
                <a:t>P</a:t>
              </a:r>
              <a:r>
                <a:rPr lang="zh-CN" altLang="en-US" sz="2000">
                  <a:solidFill>
                    <a:srgbClr val="FF3300"/>
                  </a:solidFill>
                  <a:latin typeface="微软雅黑" panose="020B0503020204020204" pitchFamily="34" charset="-122"/>
                  <a:ea typeface="微软雅黑" panose="020B0503020204020204" pitchFamily="34" charset="-122"/>
                </a:rPr>
                <a:t>过程</a:t>
              </a:r>
            </a:p>
          </p:txBody>
        </p:sp>
      </p:grpSp>
      <p:sp>
        <p:nvSpPr>
          <p:cNvPr id="774158" name="Text Box 14">
            <a:extLst>
              <a:ext uri="{FF2B5EF4-FFF2-40B4-BE49-F238E27FC236}">
                <a16:creationId xmlns:a16="http://schemas.microsoft.com/office/drawing/2014/main" id="{912C30BC-21AF-404A-91D7-237F0840AA58}"/>
              </a:ext>
            </a:extLst>
          </p:cNvPr>
          <p:cNvSpPr txBox="1">
            <a:spLocks noChangeArrowheads="1"/>
          </p:cNvSpPr>
          <p:nvPr/>
        </p:nvSpPr>
        <p:spPr bwMode="auto">
          <a:xfrm>
            <a:off x="4527550" y="5410200"/>
            <a:ext cx="143986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CC3300"/>
                </a:solidFill>
                <a:latin typeface="微软雅黑" panose="020B0503020204020204" pitchFamily="34" charset="-122"/>
                <a:ea typeface="微软雅黑" panose="020B0503020204020204" pitchFamily="34" charset="-122"/>
              </a:rPr>
              <a:t>处理阶段</a:t>
            </a:r>
          </a:p>
        </p:txBody>
      </p:sp>
      <p:sp>
        <p:nvSpPr>
          <p:cNvPr id="774159" name="Text Box 15">
            <a:extLst>
              <a:ext uri="{FF2B5EF4-FFF2-40B4-BE49-F238E27FC236}">
                <a16:creationId xmlns:a16="http://schemas.microsoft.com/office/drawing/2014/main" id="{700C3FF9-883E-42EF-A7A5-17C01FF0DA65}"/>
              </a:ext>
            </a:extLst>
          </p:cNvPr>
          <p:cNvSpPr txBox="1">
            <a:spLocks noChangeArrowheads="1"/>
          </p:cNvSpPr>
          <p:nvPr/>
        </p:nvSpPr>
        <p:spPr bwMode="auto">
          <a:xfrm>
            <a:off x="5562600" y="4554538"/>
            <a:ext cx="143986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solidFill>
                  <a:srgbClr val="CC3300"/>
                </a:solidFill>
                <a:latin typeface="微软雅黑" panose="020B0503020204020204" pitchFamily="34" charset="-122"/>
                <a:ea typeface="微软雅黑" panose="020B0503020204020204" pitchFamily="34" charset="-122"/>
              </a:rPr>
              <a:t>CALL</a:t>
            </a:r>
            <a:r>
              <a:rPr lang="zh-CN" altLang="en-US" sz="2000">
                <a:solidFill>
                  <a:srgbClr val="CC3300"/>
                </a:solidFill>
                <a:latin typeface="微软雅黑" panose="020B0503020204020204" pitchFamily="34" charset="-122"/>
                <a:ea typeface="微软雅黑" panose="020B0503020204020204" pitchFamily="34" charset="-122"/>
              </a:rPr>
              <a:t>指令</a:t>
            </a:r>
          </a:p>
        </p:txBody>
      </p:sp>
      <p:sp>
        <p:nvSpPr>
          <p:cNvPr id="774160" name="Text Box 16">
            <a:extLst>
              <a:ext uri="{FF2B5EF4-FFF2-40B4-BE49-F238E27FC236}">
                <a16:creationId xmlns:a16="http://schemas.microsoft.com/office/drawing/2014/main" id="{189C52E3-ABCE-479D-9DA0-4724E6A7B057}"/>
              </a:ext>
            </a:extLst>
          </p:cNvPr>
          <p:cNvSpPr txBox="1">
            <a:spLocks noChangeArrowheads="1"/>
          </p:cNvSpPr>
          <p:nvPr/>
        </p:nvSpPr>
        <p:spPr bwMode="auto">
          <a:xfrm>
            <a:off x="4932363" y="6176963"/>
            <a:ext cx="14398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solidFill>
                  <a:srgbClr val="CC3300"/>
                </a:solidFill>
                <a:latin typeface="微软雅黑" panose="020B0503020204020204" pitchFamily="34" charset="-122"/>
                <a:ea typeface="微软雅黑" panose="020B0503020204020204" pitchFamily="34" charset="-122"/>
              </a:rPr>
              <a:t>RET</a:t>
            </a:r>
            <a:r>
              <a:rPr lang="zh-CN" altLang="en-US" sz="2000">
                <a:solidFill>
                  <a:srgbClr val="CC3300"/>
                </a:solidFill>
                <a:latin typeface="微软雅黑" panose="020B0503020204020204" pitchFamily="34" charset="-122"/>
                <a:ea typeface="微软雅黑" panose="020B0503020204020204" pitchFamily="34" charset="-122"/>
              </a:rPr>
              <a:t>指令</a:t>
            </a:r>
          </a:p>
        </p:txBody>
      </p:sp>
      <p:grpSp>
        <p:nvGrpSpPr>
          <p:cNvPr id="774161" name="Group 17">
            <a:extLst>
              <a:ext uri="{FF2B5EF4-FFF2-40B4-BE49-F238E27FC236}">
                <a16:creationId xmlns:a16="http://schemas.microsoft.com/office/drawing/2014/main" id="{209F9580-B901-4C28-B344-BFC3B3576CF8}"/>
              </a:ext>
            </a:extLst>
          </p:cNvPr>
          <p:cNvGrpSpPr>
            <a:grpSpLocks/>
          </p:cNvGrpSpPr>
          <p:nvPr/>
        </p:nvGrpSpPr>
        <p:grpSpPr bwMode="auto">
          <a:xfrm>
            <a:off x="341313" y="684213"/>
            <a:ext cx="3960812" cy="3386137"/>
            <a:chOff x="2823" y="1763"/>
            <a:chExt cx="2495" cy="2133"/>
          </a:xfrm>
        </p:grpSpPr>
        <p:sp>
          <p:nvSpPr>
            <p:cNvPr id="774162" name="Text Box 18">
              <a:extLst>
                <a:ext uri="{FF2B5EF4-FFF2-40B4-BE49-F238E27FC236}">
                  <a16:creationId xmlns:a16="http://schemas.microsoft.com/office/drawing/2014/main" id="{3AAB1A15-FD25-4B41-ADDC-CACACEBECB50}"/>
                </a:ext>
              </a:extLst>
            </p:cNvPr>
            <p:cNvSpPr txBox="1">
              <a:spLocks noChangeArrowheads="1"/>
            </p:cNvSpPr>
            <p:nvPr/>
          </p:nvSpPr>
          <p:spPr bwMode="auto">
            <a:xfrm>
              <a:off x="2823" y="1763"/>
              <a:ext cx="2495" cy="21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40000"/>
                </a:spcBef>
              </a:pPr>
              <a:r>
                <a:rPr lang="en-US" altLang="zh-CN" sz="2000">
                  <a:latin typeface="微软雅黑" panose="020B0503020204020204" pitchFamily="34" charset="-122"/>
                  <a:ea typeface="微软雅黑" panose="020B0503020204020204" pitchFamily="34" charset="-122"/>
                </a:rPr>
                <a:t>     </a:t>
              </a:r>
              <a:r>
                <a:rPr lang="en-US" altLang="zh-CN" sz="2000">
                  <a:solidFill>
                    <a:schemeClr val="accent2"/>
                  </a:solidFill>
                  <a:latin typeface="微软雅黑" panose="020B0503020204020204" pitchFamily="34" charset="-122"/>
                  <a:ea typeface="微软雅黑" panose="020B0503020204020204" pitchFamily="34" charset="-122"/>
                </a:rPr>
                <a:t>main</a:t>
              </a:r>
              <a:r>
                <a:rPr lang="zh-CN" altLang="en-US" sz="2000">
                  <a:solidFill>
                    <a:schemeClr val="accent2"/>
                  </a:solidFill>
                  <a:latin typeface="微软雅黑" panose="020B0503020204020204" pitchFamily="34" charset="-122"/>
                  <a:ea typeface="微软雅黑" panose="020B0503020204020204" pitchFamily="34" charset="-122"/>
                </a:rPr>
                <a:t>：		</a:t>
              </a:r>
              <a:r>
                <a:rPr lang="en-US" altLang="zh-CN" sz="2000">
                  <a:solidFill>
                    <a:schemeClr val="accent2"/>
                  </a:solidFill>
                  <a:latin typeface="微软雅黑" panose="020B0503020204020204" pitchFamily="34" charset="-122"/>
                  <a:ea typeface="微软雅黑" panose="020B0503020204020204" pitchFamily="34" charset="-122"/>
                </a:rPr>
                <a:t>add</a:t>
              </a:r>
              <a:r>
                <a:rPr lang="zh-CN" altLang="en-US" sz="2000">
                  <a:solidFill>
                    <a:schemeClr val="accent2"/>
                  </a:solidFill>
                  <a:latin typeface="微软雅黑" panose="020B0503020204020204" pitchFamily="34" charset="-122"/>
                  <a:ea typeface="微软雅黑" panose="020B0503020204020204" pitchFamily="34" charset="-122"/>
                </a:rPr>
                <a:t>：</a:t>
              </a:r>
            </a:p>
            <a:p>
              <a:pPr>
                <a:spcBef>
                  <a:spcPct val="40000"/>
                </a:spcBef>
              </a:pPr>
              <a:endParaRPr lang="zh-CN" altLang="en-US" sz="2000">
                <a:solidFill>
                  <a:schemeClr val="accent2"/>
                </a:solidFill>
                <a:latin typeface="微软雅黑" panose="020B0503020204020204" pitchFamily="34" charset="-122"/>
                <a:ea typeface="微软雅黑" panose="020B0503020204020204" pitchFamily="34" charset="-122"/>
              </a:endParaRPr>
            </a:p>
            <a:p>
              <a:pPr>
                <a:spcBef>
                  <a:spcPct val="40000"/>
                </a:spcBef>
              </a:pPr>
              <a:r>
                <a:rPr lang="zh-CN" altLang="en-US" sz="2000">
                  <a:latin typeface="微软雅黑" panose="020B0503020204020204" pitchFamily="34" charset="-122"/>
                  <a:ea typeface="微软雅黑" panose="020B0503020204020204" pitchFamily="34" charset="-122"/>
                </a:rPr>
                <a:t>  存放参数	         </a:t>
              </a:r>
              <a:r>
                <a:rPr lang="zh-CN" altLang="en-US" sz="2000">
                  <a:solidFill>
                    <a:srgbClr val="FF3300"/>
                  </a:solidFill>
                  <a:latin typeface="微软雅黑" panose="020B0503020204020204" pitchFamily="34" charset="-122"/>
                  <a:ea typeface="微软雅黑" panose="020B0503020204020204" pitchFamily="34" charset="-122"/>
                </a:rPr>
                <a:t>取出参数</a:t>
              </a:r>
              <a:endParaRPr lang="en-US" altLang="zh-CN" sz="2000">
                <a:solidFill>
                  <a:srgbClr val="FF3300"/>
                </a:solidFill>
                <a:latin typeface="微软雅黑" panose="020B0503020204020204" pitchFamily="34" charset="-122"/>
                <a:ea typeface="微软雅黑" panose="020B0503020204020204" pitchFamily="34" charset="-122"/>
              </a:endParaRPr>
            </a:p>
            <a:p>
              <a:pPr>
                <a:spcBef>
                  <a:spcPct val="40000"/>
                </a:spcBef>
              </a:pPr>
              <a:r>
                <a:rPr lang="zh-CN" altLang="en-US" sz="2000">
                  <a:latin typeface="微软雅黑" panose="020B0503020204020204" pitchFamily="34" charset="-122"/>
                  <a:ea typeface="微软雅黑" panose="020B0503020204020204" pitchFamily="34" charset="-122"/>
                </a:rPr>
                <a:t>调出</a:t>
              </a:r>
              <a:r>
                <a:rPr lang="en-US" altLang="zh-CN" sz="2000">
                  <a:latin typeface="微软雅黑" panose="020B0503020204020204" pitchFamily="34" charset="-122"/>
                  <a:ea typeface="微软雅黑" panose="020B0503020204020204" pitchFamily="34" charset="-122"/>
                </a:rPr>
                <a:t>add</a:t>
              </a:r>
              <a:r>
                <a:rPr lang="zh-CN" altLang="en-US" sz="2000">
                  <a:latin typeface="微软雅黑" panose="020B0503020204020204" pitchFamily="34" charset="-122"/>
                  <a:ea typeface="微软雅黑" panose="020B0503020204020204" pitchFamily="34" charset="-122"/>
                </a:rPr>
                <a:t>执行	            </a:t>
              </a:r>
              <a:r>
                <a:rPr lang="zh-CN" altLang="en-US" sz="2000">
                  <a:solidFill>
                    <a:srgbClr val="FF3300"/>
                  </a:solidFill>
                  <a:latin typeface="微软雅黑" panose="020B0503020204020204" pitchFamily="34" charset="-122"/>
                  <a:ea typeface="微软雅黑" panose="020B0503020204020204" pitchFamily="34" charset="-122"/>
                </a:rPr>
                <a:t>执行</a:t>
              </a:r>
            </a:p>
            <a:p>
              <a:pPr>
                <a:spcBef>
                  <a:spcPct val="40000"/>
                </a:spcBef>
              </a:pPr>
              <a:r>
                <a:rPr lang="zh-CN" altLang="en-US" sz="2000">
                  <a:latin typeface="微软雅黑" panose="020B0503020204020204" pitchFamily="34" charset="-122"/>
                  <a:ea typeface="微软雅黑" panose="020B0503020204020204" pitchFamily="34" charset="-122"/>
                </a:rPr>
                <a:t>                                </a:t>
              </a:r>
              <a:r>
                <a:rPr lang="zh-CN" altLang="en-US" sz="2000">
                  <a:solidFill>
                    <a:srgbClr val="FF3300"/>
                  </a:solidFill>
                  <a:latin typeface="微软雅黑" panose="020B0503020204020204" pitchFamily="34" charset="-122"/>
                  <a:ea typeface="微软雅黑" panose="020B0503020204020204" pitchFamily="34" charset="-122"/>
                </a:rPr>
                <a:t>存返回结果</a:t>
              </a:r>
            </a:p>
            <a:p>
              <a:pPr>
                <a:spcBef>
                  <a:spcPct val="40000"/>
                </a:spcBef>
              </a:pPr>
              <a:r>
                <a:rPr lang="zh-CN" altLang="en-US" sz="2000">
                  <a:latin typeface="微软雅黑" panose="020B0503020204020204" pitchFamily="34" charset="-122"/>
                  <a:ea typeface="微软雅黑" panose="020B0503020204020204" pitchFamily="34" charset="-122"/>
                </a:rPr>
                <a:t>                             </a:t>
              </a:r>
            </a:p>
            <a:p>
              <a:pPr>
                <a:spcBef>
                  <a:spcPct val="40000"/>
                </a:spcBef>
              </a:pPr>
              <a:r>
                <a:rPr lang="en-US" altLang="zh-CN">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返回</a:t>
              </a:r>
              <a:r>
                <a:rPr lang="en-US" altLang="zh-CN" sz="2000">
                  <a:latin typeface="微软雅黑" panose="020B0503020204020204" pitchFamily="34" charset="-122"/>
                  <a:ea typeface="微软雅黑" panose="020B0503020204020204" pitchFamily="34" charset="-122"/>
                </a:rPr>
                <a:t>main</a:t>
              </a:r>
            </a:p>
            <a:p>
              <a:pPr>
                <a:spcBef>
                  <a:spcPct val="40000"/>
                </a:spcBef>
              </a:pPr>
              <a:r>
                <a:rPr lang="en-US" altLang="zh-CN" sz="2000">
                  <a:latin typeface="微软雅黑" panose="020B0503020204020204" pitchFamily="34" charset="-122"/>
                  <a:ea typeface="微软雅黑" panose="020B0503020204020204" pitchFamily="34" charset="-122"/>
                </a:rPr>
                <a:t>				</a:t>
              </a:r>
              <a:endParaRPr lang="zh-CN" altLang="en-US" sz="2000">
                <a:latin typeface="微软雅黑" panose="020B0503020204020204" pitchFamily="34" charset="-122"/>
                <a:ea typeface="微软雅黑" panose="020B0503020204020204" pitchFamily="34" charset="-122"/>
              </a:endParaRPr>
            </a:p>
          </p:txBody>
        </p:sp>
        <p:sp>
          <p:nvSpPr>
            <p:cNvPr id="774163" name="Line 19">
              <a:extLst>
                <a:ext uri="{FF2B5EF4-FFF2-40B4-BE49-F238E27FC236}">
                  <a16:creationId xmlns:a16="http://schemas.microsoft.com/office/drawing/2014/main" id="{0884AF07-EF14-4679-B3D6-1982EFD539BC}"/>
                </a:ext>
              </a:extLst>
            </p:cNvPr>
            <p:cNvSpPr>
              <a:spLocks noChangeShapeType="1"/>
            </p:cNvSpPr>
            <p:nvPr/>
          </p:nvSpPr>
          <p:spPr bwMode="auto">
            <a:xfrm flipV="1">
              <a:off x="3844" y="2047"/>
              <a:ext cx="794" cy="65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74164" name="Line 20">
              <a:extLst>
                <a:ext uri="{FF2B5EF4-FFF2-40B4-BE49-F238E27FC236}">
                  <a16:creationId xmlns:a16="http://schemas.microsoft.com/office/drawing/2014/main" id="{775CF659-CF02-4C8B-9905-B050590B1090}"/>
                </a:ext>
              </a:extLst>
            </p:cNvPr>
            <p:cNvSpPr>
              <a:spLocks noChangeShapeType="1"/>
            </p:cNvSpPr>
            <p:nvPr/>
          </p:nvSpPr>
          <p:spPr bwMode="auto">
            <a:xfrm flipH="1" flipV="1">
              <a:off x="3475" y="2925"/>
              <a:ext cx="936" cy="567"/>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74165" name="Line 21">
              <a:extLst>
                <a:ext uri="{FF2B5EF4-FFF2-40B4-BE49-F238E27FC236}">
                  <a16:creationId xmlns:a16="http://schemas.microsoft.com/office/drawing/2014/main" id="{9E3F1EAB-4066-4179-A617-F47A21CC6F8F}"/>
                </a:ext>
              </a:extLst>
            </p:cNvPr>
            <p:cNvSpPr>
              <a:spLocks noChangeShapeType="1"/>
            </p:cNvSpPr>
            <p:nvPr/>
          </p:nvSpPr>
          <p:spPr bwMode="auto">
            <a:xfrm>
              <a:off x="3305" y="2047"/>
              <a:ext cx="0" cy="198"/>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74166" name="Line 22">
              <a:extLst>
                <a:ext uri="{FF2B5EF4-FFF2-40B4-BE49-F238E27FC236}">
                  <a16:creationId xmlns:a16="http://schemas.microsoft.com/office/drawing/2014/main" id="{E2F7C31B-1EF3-4F4B-A7D3-7531E3D66524}"/>
                </a:ext>
              </a:extLst>
            </p:cNvPr>
            <p:cNvSpPr>
              <a:spLocks noChangeShapeType="1"/>
            </p:cNvSpPr>
            <p:nvPr/>
          </p:nvSpPr>
          <p:spPr bwMode="auto">
            <a:xfrm>
              <a:off x="4779" y="2047"/>
              <a:ext cx="0" cy="198"/>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74167" name="Line 23">
              <a:extLst>
                <a:ext uri="{FF2B5EF4-FFF2-40B4-BE49-F238E27FC236}">
                  <a16:creationId xmlns:a16="http://schemas.microsoft.com/office/drawing/2014/main" id="{5AB7388B-8168-4380-BACD-686FB42DA5B9}"/>
                </a:ext>
              </a:extLst>
            </p:cNvPr>
            <p:cNvSpPr>
              <a:spLocks noChangeShapeType="1"/>
            </p:cNvSpPr>
            <p:nvPr/>
          </p:nvSpPr>
          <p:spPr bwMode="auto">
            <a:xfrm>
              <a:off x="3334" y="2897"/>
              <a:ext cx="0" cy="198"/>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74168" name="Line 24">
              <a:extLst>
                <a:ext uri="{FF2B5EF4-FFF2-40B4-BE49-F238E27FC236}">
                  <a16:creationId xmlns:a16="http://schemas.microsoft.com/office/drawing/2014/main" id="{B5B3C3EE-AE79-493A-AF79-FB3842D2BDB5}"/>
                </a:ext>
              </a:extLst>
            </p:cNvPr>
            <p:cNvSpPr>
              <a:spLocks noChangeShapeType="1"/>
            </p:cNvSpPr>
            <p:nvPr/>
          </p:nvSpPr>
          <p:spPr bwMode="auto">
            <a:xfrm>
              <a:off x="4808" y="3153"/>
              <a:ext cx="0" cy="198"/>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774169" name="Text Box 25">
            <a:extLst>
              <a:ext uri="{FF2B5EF4-FFF2-40B4-BE49-F238E27FC236}">
                <a16:creationId xmlns:a16="http://schemas.microsoft.com/office/drawing/2014/main" id="{0C00BCD9-9D7B-4970-A7FA-A0813B3DDA8E}"/>
              </a:ext>
            </a:extLst>
          </p:cNvPr>
          <p:cNvSpPr txBox="1">
            <a:spLocks noChangeArrowheads="1"/>
          </p:cNvSpPr>
          <p:nvPr/>
        </p:nvSpPr>
        <p:spPr bwMode="auto">
          <a:xfrm>
            <a:off x="4797425" y="863600"/>
            <a:ext cx="4095750" cy="1768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CC6600"/>
                </a:solidFill>
                <a:latin typeface="微软雅黑" panose="020B0503020204020204" pitchFamily="34" charset="-122"/>
                <a:ea typeface="微软雅黑" panose="020B0503020204020204" pitchFamily="34" charset="-122"/>
              </a:rPr>
              <a:t>何为现场？</a:t>
            </a:r>
          </a:p>
          <a:p>
            <a:pPr>
              <a:spcBef>
                <a:spcPct val="50000"/>
              </a:spcBef>
            </a:pPr>
            <a:r>
              <a:rPr lang="zh-CN" altLang="en-US" sz="2000">
                <a:solidFill>
                  <a:srgbClr val="008000"/>
                </a:solidFill>
                <a:latin typeface="微软雅黑" panose="020B0503020204020204" pitchFamily="34" charset="-122"/>
                <a:ea typeface="微软雅黑" panose="020B0503020204020204" pitchFamily="34" charset="-122"/>
              </a:rPr>
              <a:t>通用寄存器的内容！</a:t>
            </a:r>
          </a:p>
          <a:p>
            <a:pPr>
              <a:spcBef>
                <a:spcPct val="50000"/>
              </a:spcBef>
            </a:pPr>
            <a:r>
              <a:rPr lang="zh-CN" altLang="en-US" sz="2000">
                <a:solidFill>
                  <a:srgbClr val="CC6600"/>
                </a:solidFill>
                <a:latin typeface="微软雅黑" panose="020B0503020204020204" pitchFamily="34" charset="-122"/>
                <a:ea typeface="微软雅黑" panose="020B0503020204020204" pitchFamily="34" charset="-122"/>
              </a:rPr>
              <a:t>为何要保存现场？</a:t>
            </a:r>
          </a:p>
          <a:p>
            <a:pPr>
              <a:spcBef>
                <a:spcPct val="50000"/>
              </a:spcBef>
            </a:pPr>
            <a:r>
              <a:rPr lang="zh-CN" altLang="en-US" sz="2000">
                <a:solidFill>
                  <a:srgbClr val="008000"/>
                </a:solidFill>
                <a:latin typeface="微软雅黑" panose="020B0503020204020204" pitchFamily="34" charset="-122"/>
                <a:ea typeface="微软雅黑" panose="020B0503020204020204" pitchFamily="34" charset="-122"/>
              </a:rPr>
              <a:t>因为所有过程共享一套通用寄存器</a:t>
            </a:r>
          </a:p>
        </p:txBody>
      </p:sp>
      <p:sp>
        <p:nvSpPr>
          <p:cNvPr id="774170" name="Text Box 26">
            <a:extLst>
              <a:ext uri="{FF2B5EF4-FFF2-40B4-BE49-F238E27FC236}">
                <a16:creationId xmlns:a16="http://schemas.microsoft.com/office/drawing/2014/main" id="{E7C6F429-FDE1-4D4E-93D0-8D314F354F7D}"/>
              </a:ext>
            </a:extLst>
          </p:cNvPr>
          <p:cNvSpPr txBox="1">
            <a:spLocks noChangeArrowheads="1"/>
          </p:cNvSpPr>
          <p:nvPr/>
        </p:nvSpPr>
        <p:spPr bwMode="auto">
          <a:xfrm>
            <a:off x="4302125" y="2727325"/>
            <a:ext cx="4591050"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3333CC"/>
                </a:solidFill>
                <a:latin typeface="微软雅黑" panose="020B0503020204020204" pitchFamily="34" charset="-122"/>
                <a:ea typeface="微软雅黑" panose="020B0503020204020204" pitchFamily="34" charset="-122"/>
              </a:rPr>
              <a:t>想象：妈妈做菜过程中，让你来完成其中一个工序时共用一套盘子的情况</a:t>
            </a:r>
          </a:p>
        </p:txBody>
      </p:sp>
      <p:sp>
        <p:nvSpPr>
          <p:cNvPr id="774171" name="Text Box 27">
            <a:extLst>
              <a:ext uri="{FF2B5EF4-FFF2-40B4-BE49-F238E27FC236}">
                <a16:creationId xmlns:a16="http://schemas.microsoft.com/office/drawing/2014/main" id="{5A3A5368-875C-416D-BCD8-5EB8A6F3CDC1}"/>
              </a:ext>
            </a:extLst>
          </p:cNvPr>
          <p:cNvSpPr txBox="1">
            <a:spLocks noChangeArrowheads="1"/>
          </p:cNvSpPr>
          <p:nvPr/>
        </p:nvSpPr>
        <p:spPr bwMode="auto">
          <a:xfrm>
            <a:off x="1557338" y="1089025"/>
            <a:ext cx="180022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solidFill>
                  <a:srgbClr val="008000"/>
                </a:solidFill>
                <a:latin typeface="微软雅黑" panose="020B0503020204020204" pitchFamily="34" charset="-122"/>
                <a:ea typeface="微软雅黑" panose="020B0503020204020204" pitchFamily="34" charset="-122"/>
              </a:rPr>
              <a:t>add(t1,t2)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74147">
                                            <p:txEl>
                                              <p:pRg st="0" end="0"/>
                                            </p:txEl>
                                          </p:spTgt>
                                        </p:tgtEl>
                                        <p:attrNameLst>
                                          <p:attrName>style.visibility</p:attrName>
                                        </p:attrNameLst>
                                      </p:cBhvr>
                                      <p:to>
                                        <p:strVal val="visible"/>
                                      </p:to>
                                    </p:set>
                                    <p:animEffect transition="in" filter="blinds(horizontal)">
                                      <p:cBhvr>
                                        <p:cTn id="7" dur="500"/>
                                        <p:tgtEl>
                                          <p:spTgt spid="774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74147">
                                            <p:txEl>
                                              <p:pRg st="1" end="1"/>
                                            </p:txEl>
                                          </p:spTgt>
                                        </p:tgtEl>
                                        <p:attrNameLst>
                                          <p:attrName>style.visibility</p:attrName>
                                        </p:attrNameLst>
                                      </p:cBhvr>
                                      <p:to>
                                        <p:strVal val="visible"/>
                                      </p:to>
                                    </p:set>
                                    <p:animEffect transition="in" filter="blinds(horizontal)">
                                      <p:cBhvr>
                                        <p:cTn id="12" dur="500"/>
                                        <p:tgtEl>
                                          <p:spTgt spid="774147">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74147">
                                            <p:txEl>
                                              <p:pRg st="2" end="2"/>
                                            </p:txEl>
                                          </p:spTgt>
                                        </p:tgtEl>
                                        <p:attrNameLst>
                                          <p:attrName>style.visibility</p:attrName>
                                        </p:attrNameLst>
                                      </p:cBhvr>
                                      <p:to>
                                        <p:strVal val="visible"/>
                                      </p:to>
                                    </p:set>
                                    <p:animEffect transition="in" filter="blinds(horizontal)">
                                      <p:cBhvr>
                                        <p:cTn id="15" dur="500"/>
                                        <p:tgtEl>
                                          <p:spTgt spid="77414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774147">
                                            <p:txEl>
                                              <p:pRg st="3" end="3"/>
                                            </p:txEl>
                                          </p:spTgt>
                                        </p:tgtEl>
                                        <p:attrNameLst>
                                          <p:attrName>style.visibility</p:attrName>
                                        </p:attrNameLst>
                                      </p:cBhvr>
                                      <p:to>
                                        <p:strVal val="visible"/>
                                      </p:to>
                                    </p:set>
                                    <p:animEffect transition="in" filter="blinds(horizontal)">
                                      <p:cBhvr>
                                        <p:cTn id="20" dur="500"/>
                                        <p:tgtEl>
                                          <p:spTgt spid="774147">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774147">
                                            <p:txEl>
                                              <p:pRg st="4" end="4"/>
                                            </p:txEl>
                                          </p:spTgt>
                                        </p:tgtEl>
                                        <p:attrNameLst>
                                          <p:attrName>style.visibility</p:attrName>
                                        </p:attrNameLst>
                                      </p:cBhvr>
                                      <p:to>
                                        <p:strVal val="visible"/>
                                      </p:to>
                                    </p:set>
                                    <p:animEffect transition="in" filter="blinds(horizontal)">
                                      <p:cBhvr>
                                        <p:cTn id="25" dur="500"/>
                                        <p:tgtEl>
                                          <p:spTgt spid="774147">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774147">
                                            <p:txEl>
                                              <p:pRg st="5" end="5"/>
                                            </p:txEl>
                                          </p:spTgt>
                                        </p:tgtEl>
                                        <p:attrNameLst>
                                          <p:attrName>style.visibility</p:attrName>
                                        </p:attrNameLst>
                                      </p:cBhvr>
                                      <p:to>
                                        <p:strVal val="visible"/>
                                      </p:to>
                                    </p:set>
                                    <p:animEffect transition="in" filter="blinds(horizontal)">
                                      <p:cBhvr>
                                        <p:cTn id="30" dur="500"/>
                                        <p:tgtEl>
                                          <p:spTgt spid="774147">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774147">
                                            <p:txEl>
                                              <p:pRg st="6" end="6"/>
                                            </p:txEl>
                                          </p:spTgt>
                                        </p:tgtEl>
                                        <p:attrNameLst>
                                          <p:attrName>style.visibility</p:attrName>
                                        </p:attrNameLst>
                                      </p:cBhvr>
                                      <p:to>
                                        <p:strVal val="visible"/>
                                      </p:to>
                                    </p:set>
                                    <p:animEffect transition="in" filter="blinds(horizontal)">
                                      <p:cBhvr>
                                        <p:cTn id="33" dur="500"/>
                                        <p:tgtEl>
                                          <p:spTgt spid="774147">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774155"/>
                                        </p:tgtEl>
                                        <p:attrNameLst>
                                          <p:attrName>style.visibility</p:attrName>
                                        </p:attrNameLst>
                                      </p:cBhvr>
                                      <p:to>
                                        <p:strVal val="visible"/>
                                      </p:to>
                                    </p:set>
                                    <p:animEffect transition="in" filter="blinds(horizontal)">
                                      <p:cBhvr>
                                        <p:cTn id="38" dur="500"/>
                                        <p:tgtEl>
                                          <p:spTgt spid="77415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774159"/>
                                        </p:tgtEl>
                                        <p:attrNameLst>
                                          <p:attrName>style.visibility</p:attrName>
                                        </p:attrNameLst>
                                      </p:cBhvr>
                                      <p:to>
                                        <p:strVal val="visible"/>
                                      </p:to>
                                    </p:set>
                                    <p:animEffect transition="in" filter="blinds(horizontal)">
                                      <p:cBhvr>
                                        <p:cTn id="43" dur="500"/>
                                        <p:tgtEl>
                                          <p:spTgt spid="77415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774152"/>
                                        </p:tgtEl>
                                        <p:attrNameLst>
                                          <p:attrName>style.visibility</p:attrName>
                                        </p:attrNameLst>
                                      </p:cBhvr>
                                      <p:to>
                                        <p:strVal val="visible"/>
                                      </p:to>
                                    </p:set>
                                    <p:animEffect transition="in" filter="blinds(horizontal)">
                                      <p:cBhvr>
                                        <p:cTn id="48" dur="500"/>
                                        <p:tgtEl>
                                          <p:spTgt spid="77415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774151"/>
                                        </p:tgtEl>
                                        <p:attrNameLst>
                                          <p:attrName>style.visibility</p:attrName>
                                        </p:attrNameLst>
                                      </p:cBhvr>
                                      <p:to>
                                        <p:strVal val="visible"/>
                                      </p:to>
                                    </p:set>
                                    <p:animEffect transition="in" filter="blinds(horizontal)">
                                      <p:cBhvr>
                                        <p:cTn id="53" dur="500"/>
                                        <p:tgtEl>
                                          <p:spTgt spid="77415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774158"/>
                                        </p:tgtEl>
                                        <p:attrNameLst>
                                          <p:attrName>style.visibility</p:attrName>
                                        </p:attrNameLst>
                                      </p:cBhvr>
                                      <p:to>
                                        <p:strVal val="visible"/>
                                      </p:to>
                                    </p:set>
                                    <p:animEffect transition="in" filter="blinds(horizontal)">
                                      <p:cBhvr>
                                        <p:cTn id="58" dur="500"/>
                                        <p:tgtEl>
                                          <p:spTgt spid="77415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774148"/>
                                        </p:tgtEl>
                                        <p:attrNameLst>
                                          <p:attrName>style.visibility</p:attrName>
                                        </p:attrNameLst>
                                      </p:cBhvr>
                                      <p:to>
                                        <p:strVal val="visible"/>
                                      </p:to>
                                    </p:set>
                                    <p:animEffect transition="in" filter="blinds(horizontal)">
                                      <p:cBhvr>
                                        <p:cTn id="63" dur="500"/>
                                        <p:tgtEl>
                                          <p:spTgt spid="774148"/>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774160"/>
                                        </p:tgtEl>
                                        <p:attrNameLst>
                                          <p:attrName>style.visibility</p:attrName>
                                        </p:attrNameLst>
                                      </p:cBhvr>
                                      <p:to>
                                        <p:strVal val="visible"/>
                                      </p:to>
                                    </p:set>
                                    <p:animEffect transition="in" filter="blinds(horizontal)">
                                      <p:cBhvr>
                                        <p:cTn id="68" dur="500"/>
                                        <p:tgtEl>
                                          <p:spTgt spid="774160"/>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nodeType="clickEffect">
                                  <p:stCondLst>
                                    <p:cond delay="0"/>
                                  </p:stCondLst>
                                  <p:childTnLst>
                                    <p:set>
                                      <p:cBhvr>
                                        <p:cTn id="72" dur="1" fill="hold">
                                          <p:stCondLst>
                                            <p:cond delay="0"/>
                                          </p:stCondLst>
                                        </p:cTn>
                                        <p:tgtEl>
                                          <p:spTgt spid="774169">
                                            <p:txEl>
                                              <p:pRg st="0" end="0"/>
                                            </p:txEl>
                                          </p:spTgt>
                                        </p:tgtEl>
                                        <p:attrNameLst>
                                          <p:attrName>style.visibility</p:attrName>
                                        </p:attrNameLst>
                                      </p:cBhvr>
                                      <p:to>
                                        <p:strVal val="visible"/>
                                      </p:to>
                                    </p:set>
                                    <p:animEffect transition="in" filter="blinds(horizontal)">
                                      <p:cBhvr>
                                        <p:cTn id="73" dur="500"/>
                                        <p:tgtEl>
                                          <p:spTgt spid="774169">
                                            <p:txEl>
                                              <p:pRg st="0" end="0"/>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nodeType="clickEffect">
                                  <p:stCondLst>
                                    <p:cond delay="0"/>
                                  </p:stCondLst>
                                  <p:childTnLst>
                                    <p:set>
                                      <p:cBhvr>
                                        <p:cTn id="77" dur="1" fill="hold">
                                          <p:stCondLst>
                                            <p:cond delay="0"/>
                                          </p:stCondLst>
                                        </p:cTn>
                                        <p:tgtEl>
                                          <p:spTgt spid="774169">
                                            <p:txEl>
                                              <p:pRg st="1" end="1"/>
                                            </p:txEl>
                                          </p:spTgt>
                                        </p:tgtEl>
                                        <p:attrNameLst>
                                          <p:attrName>style.visibility</p:attrName>
                                        </p:attrNameLst>
                                      </p:cBhvr>
                                      <p:to>
                                        <p:strVal val="visible"/>
                                      </p:to>
                                    </p:set>
                                    <p:animEffect transition="in" filter="blinds(horizontal)">
                                      <p:cBhvr>
                                        <p:cTn id="78" dur="500"/>
                                        <p:tgtEl>
                                          <p:spTgt spid="774169">
                                            <p:txEl>
                                              <p:pRg st="1" end="1"/>
                                            </p:txEl>
                                          </p:spTgt>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ntr" presetSubtype="10" fill="hold" nodeType="clickEffect">
                                  <p:stCondLst>
                                    <p:cond delay="0"/>
                                  </p:stCondLst>
                                  <p:childTnLst>
                                    <p:set>
                                      <p:cBhvr>
                                        <p:cTn id="82" dur="1" fill="hold">
                                          <p:stCondLst>
                                            <p:cond delay="0"/>
                                          </p:stCondLst>
                                        </p:cTn>
                                        <p:tgtEl>
                                          <p:spTgt spid="774169">
                                            <p:txEl>
                                              <p:pRg st="2" end="2"/>
                                            </p:txEl>
                                          </p:spTgt>
                                        </p:tgtEl>
                                        <p:attrNameLst>
                                          <p:attrName>style.visibility</p:attrName>
                                        </p:attrNameLst>
                                      </p:cBhvr>
                                      <p:to>
                                        <p:strVal val="visible"/>
                                      </p:to>
                                    </p:set>
                                    <p:animEffect transition="in" filter="blinds(horizontal)">
                                      <p:cBhvr>
                                        <p:cTn id="83" dur="500"/>
                                        <p:tgtEl>
                                          <p:spTgt spid="774169">
                                            <p:txEl>
                                              <p:pRg st="2" end="2"/>
                                            </p:txEl>
                                          </p:spTgt>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3" presetClass="entr" presetSubtype="10" fill="hold" nodeType="clickEffect">
                                  <p:stCondLst>
                                    <p:cond delay="0"/>
                                  </p:stCondLst>
                                  <p:childTnLst>
                                    <p:set>
                                      <p:cBhvr>
                                        <p:cTn id="87" dur="1" fill="hold">
                                          <p:stCondLst>
                                            <p:cond delay="0"/>
                                          </p:stCondLst>
                                        </p:cTn>
                                        <p:tgtEl>
                                          <p:spTgt spid="774169">
                                            <p:txEl>
                                              <p:pRg st="3" end="3"/>
                                            </p:txEl>
                                          </p:spTgt>
                                        </p:tgtEl>
                                        <p:attrNameLst>
                                          <p:attrName>style.visibility</p:attrName>
                                        </p:attrNameLst>
                                      </p:cBhvr>
                                      <p:to>
                                        <p:strVal val="visible"/>
                                      </p:to>
                                    </p:set>
                                    <p:animEffect transition="in" filter="blinds(horizontal)">
                                      <p:cBhvr>
                                        <p:cTn id="88" dur="500"/>
                                        <p:tgtEl>
                                          <p:spTgt spid="774169">
                                            <p:txEl>
                                              <p:pRg st="3" end="3"/>
                                            </p:txEl>
                                          </p:spTgt>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774170"/>
                                        </p:tgtEl>
                                        <p:attrNameLst>
                                          <p:attrName>style.visibility</p:attrName>
                                        </p:attrNameLst>
                                      </p:cBhvr>
                                      <p:to>
                                        <p:strVal val="visible"/>
                                      </p:to>
                                    </p:set>
                                    <p:animEffect transition="in" filter="blinds(horizontal)">
                                      <p:cBhvr>
                                        <p:cTn id="93" dur="500"/>
                                        <p:tgtEl>
                                          <p:spTgt spid="774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51" grpId="0"/>
      <p:bldP spid="774158" grpId="0"/>
      <p:bldP spid="774159" grpId="0"/>
      <p:bldP spid="774160" grpId="0"/>
      <p:bldP spid="774170"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a:extLst>
              <a:ext uri="{FF2B5EF4-FFF2-40B4-BE49-F238E27FC236}">
                <a16:creationId xmlns:a16="http://schemas.microsoft.com/office/drawing/2014/main" id="{A98E9CF8-B21C-4E8C-8D26-28292A948CE1}"/>
              </a:ext>
            </a:extLst>
          </p:cNvPr>
          <p:cNvSpPr>
            <a:spLocks noGrp="1" noChangeArrowheads="1"/>
          </p:cNvSpPr>
          <p:nvPr>
            <p:ph type="title"/>
          </p:nvPr>
        </p:nvSpPr>
        <p:spPr>
          <a:xfrm>
            <a:off x="457200" y="98425"/>
            <a:ext cx="8229600" cy="561975"/>
          </a:xfrm>
        </p:spPr>
        <p:txBody>
          <a:bodyPr/>
          <a:lstStyle/>
          <a:p>
            <a:r>
              <a:rPr lang="zh-CN" altLang="en-US" sz="3600"/>
              <a:t>过程调用的机器级表示</a:t>
            </a:r>
          </a:p>
        </p:txBody>
      </p:sp>
      <p:sp>
        <p:nvSpPr>
          <p:cNvPr id="775171" name="Rectangle 3">
            <a:extLst>
              <a:ext uri="{FF2B5EF4-FFF2-40B4-BE49-F238E27FC236}">
                <a16:creationId xmlns:a16="http://schemas.microsoft.com/office/drawing/2014/main" id="{B0F90D83-EF79-402B-B1BC-06AB76EEEBA5}"/>
              </a:ext>
            </a:extLst>
          </p:cNvPr>
          <p:cNvSpPr>
            <a:spLocks noGrp="1" noChangeArrowheads="1"/>
          </p:cNvSpPr>
          <p:nvPr>
            <p:ph type="body" idx="1"/>
          </p:nvPr>
        </p:nvSpPr>
        <p:spPr>
          <a:xfrm>
            <a:off x="250825" y="836613"/>
            <a:ext cx="8447088" cy="5218112"/>
          </a:xfrm>
        </p:spPr>
        <p:txBody>
          <a:bodyPr/>
          <a:lstStyle/>
          <a:p>
            <a:pPr algn="just" eaLnBrk="1" hangingPunct="1">
              <a:lnSpc>
                <a:spcPct val="120000"/>
              </a:lnSpc>
              <a:spcBef>
                <a:spcPct val="25000"/>
              </a:spcBef>
            </a:pPr>
            <a:r>
              <a:rPr lang="en-US" altLang="zh-CN"/>
              <a:t> </a:t>
            </a:r>
            <a:r>
              <a:rPr lang="en-US" altLang="zh-CN">
                <a:latin typeface="微软雅黑" panose="020B0503020204020204" pitchFamily="34" charset="-122"/>
                <a:ea typeface="微软雅黑" panose="020B0503020204020204" pitchFamily="34" charset="-122"/>
              </a:rPr>
              <a:t>IA-32</a:t>
            </a:r>
            <a:r>
              <a:rPr lang="zh-CN" altLang="en-US">
                <a:latin typeface="微软雅黑" panose="020B0503020204020204" pitchFamily="34" charset="-122"/>
                <a:ea typeface="微软雅黑" panose="020B0503020204020204" pitchFamily="34" charset="-122"/>
              </a:rPr>
              <a:t>的寄存器使用约定 </a:t>
            </a:r>
          </a:p>
          <a:p>
            <a:pPr lvl="1" algn="just" eaLnBrk="1" hangingPunct="1">
              <a:lnSpc>
                <a:spcPct val="120000"/>
              </a:lnSpc>
              <a:spcBef>
                <a:spcPct val="25000"/>
              </a:spcBef>
            </a:pPr>
            <a:r>
              <a:rPr lang="zh-CN" altLang="en-US" sz="2200">
                <a:latin typeface="微软雅黑" panose="020B0503020204020204" pitchFamily="34" charset="-122"/>
                <a:ea typeface="微软雅黑" panose="020B0503020204020204" pitchFamily="34" charset="-122"/>
              </a:rPr>
              <a:t>调用者保存寄存器：</a:t>
            </a:r>
            <a:r>
              <a:rPr lang="en-US" altLang="zh-CN" sz="2200">
                <a:latin typeface="微软雅黑" panose="020B0503020204020204" pitchFamily="34" charset="-122"/>
                <a:ea typeface="微软雅黑" panose="020B0503020204020204" pitchFamily="34" charset="-122"/>
              </a:rPr>
              <a:t>EAX</a:t>
            </a:r>
            <a:r>
              <a:rPr lang="zh-CN" altLang="en-US" sz="2200">
                <a:latin typeface="微软雅黑" panose="020B0503020204020204" pitchFamily="34" charset="-122"/>
                <a:ea typeface="微软雅黑" panose="020B0503020204020204" pitchFamily="34" charset="-122"/>
              </a:rPr>
              <a:t>、</a:t>
            </a:r>
            <a:r>
              <a:rPr lang="en-US" altLang="zh-CN" sz="2200">
                <a:latin typeface="微软雅黑" panose="020B0503020204020204" pitchFamily="34" charset="-122"/>
                <a:ea typeface="微软雅黑" panose="020B0503020204020204" pitchFamily="34" charset="-122"/>
              </a:rPr>
              <a:t>EDX</a:t>
            </a:r>
            <a:r>
              <a:rPr lang="zh-CN" altLang="en-US" sz="2200">
                <a:latin typeface="微软雅黑" panose="020B0503020204020204" pitchFamily="34" charset="-122"/>
                <a:ea typeface="微软雅黑" panose="020B0503020204020204" pitchFamily="34" charset="-122"/>
              </a:rPr>
              <a:t>、</a:t>
            </a:r>
            <a:r>
              <a:rPr lang="en-US" altLang="zh-CN" sz="2200">
                <a:latin typeface="微软雅黑" panose="020B0503020204020204" pitchFamily="34" charset="-122"/>
                <a:ea typeface="微软雅黑" panose="020B0503020204020204" pitchFamily="34" charset="-122"/>
              </a:rPr>
              <a:t>ECX</a:t>
            </a:r>
          </a:p>
          <a:p>
            <a:pPr lvl="1" algn="just" eaLnBrk="1" hangingPunct="1">
              <a:lnSpc>
                <a:spcPct val="120000"/>
              </a:lnSpc>
              <a:spcBef>
                <a:spcPct val="25000"/>
              </a:spcBef>
              <a:buFontTx/>
              <a:buNone/>
            </a:pPr>
            <a:r>
              <a:rPr lang="zh-CN" altLang="en-US" sz="2200">
                <a:latin typeface="微软雅黑" panose="020B0503020204020204" pitchFamily="34" charset="-122"/>
                <a:ea typeface="微软雅黑" panose="020B0503020204020204" pitchFamily="34" charset="-122"/>
              </a:rPr>
              <a:t>   </a:t>
            </a:r>
            <a:r>
              <a:rPr lang="zh-CN" altLang="en-US" sz="2200">
                <a:solidFill>
                  <a:srgbClr val="CC3300"/>
                </a:solidFill>
                <a:latin typeface="微软雅黑" panose="020B0503020204020204" pitchFamily="34" charset="-122"/>
                <a:ea typeface="微软雅黑" panose="020B0503020204020204" pitchFamily="34" charset="-122"/>
              </a:rPr>
              <a:t>当过程</a:t>
            </a:r>
            <a:r>
              <a:rPr lang="en-US" altLang="zh-CN" sz="2200">
                <a:solidFill>
                  <a:srgbClr val="CC3300"/>
                </a:solidFill>
                <a:latin typeface="微软雅黑" panose="020B0503020204020204" pitchFamily="34" charset="-122"/>
                <a:ea typeface="微软雅黑" panose="020B0503020204020204" pitchFamily="34" charset="-122"/>
              </a:rPr>
              <a:t>P</a:t>
            </a:r>
            <a:r>
              <a:rPr lang="zh-CN" altLang="en-US" sz="2200">
                <a:solidFill>
                  <a:srgbClr val="CC3300"/>
                </a:solidFill>
                <a:latin typeface="微软雅黑" panose="020B0503020204020204" pitchFamily="34" charset="-122"/>
                <a:ea typeface="微软雅黑" panose="020B0503020204020204" pitchFamily="34" charset="-122"/>
              </a:rPr>
              <a:t>调用过程</a:t>
            </a:r>
            <a:r>
              <a:rPr lang="en-US" altLang="zh-CN" sz="2200">
                <a:solidFill>
                  <a:srgbClr val="CC3300"/>
                </a:solidFill>
                <a:latin typeface="微软雅黑" panose="020B0503020204020204" pitchFamily="34" charset="-122"/>
                <a:ea typeface="微软雅黑" panose="020B0503020204020204" pitchFamily="34" charset="-122"/>
              </a:rPr>
              <a:t>Q</a:t>
            </a:r>
            <a:r>
              <a:rPr lang="zh-CN" altLang="en-US" sz="2200">
                <a:solidFill>
                  <a:srgbClr val="CC3300"/>
                </a:solidFill>
                <a:latin typeface="微软雅黑" panose="020B0503020204020204" pitchFamily="34" charset="-122"/>
                <a:ea typeface="微软雅黑" panose="020B0503020204020204" pitchFamily="34" charset="-122"/>
              </a:rPr>
              <a:t>时，</a:t>
            </a:r>
            <a:r>
              <a:rPr lang="en-US" altLang="zh-CN" sz="2200">
                <a:solidFill>
                  <a:srgbClr val="CC3300"/>
                </a:solidFill>
                <a:latin typeface="微软雅黑" panose="020B0503020204020204" pitchFamily="34" charset="-122"/>
                <a:ea typeface="微软雅黑" panose="020B0503020204020204" pitchFamily="34" charset="-122"/>
              </a:rPr>
              <a:t>Q</a:t>
            </a:r>
            <a:r>
              <a:rPr lang="zh-CN" altLang="en-US" sz="2200">
                <a:solidFill>
                  <a:srgbClr val="CC3300"/>
                </a:solidFill>
                <a:latin typeface="微软雅黑" panose="020B0503020204020204" pitchFamily="34" charset="-122"/>
                <a:ea typeface="微软雅黑" panose="020B0503020204020204" pitchFamily="34" charset="-122"/>
              </a:rPr>
              <a:t>可以直接使用这三个寄存器，不用将它们的值保存到</a:t>
            </a:r>
            <a:r>
              <a:rPr lang="zh-CN" altLang="en-US" sz="2200">
                <a:solidFill>
                  <a:srgbClr val="FF3300"/>
                </a:solidFill>
                <a:latin typeface="微软雅黑" panose="020B0503020204020204" pitchFamily="34" charset="-122"/>
                <a:ea typeface="微软雅黑" panose="020B0503020204020204" pitchFamily="34" charset="-122"/>
              </a:rPr>
              <a:t>栈</a:t>
            </a:r>
            <a:r>
              <a:rPr lang="zh-CN" altLang="en-US" sz="2200">
                <a:solidFill>
                  <a:srgbClr val="CC3300"/>
                </a:solidFill>
                <a:latin typeface="微软雅黑" panose="020B0503020204020204" pitchFamily="34" charset="-122"/>
                <a:ea typeface="微软雅黑" panose="020B0503020204020204" pitchFamily="34" charset="-122"/>
              </a:rPr>
              <a:t>中。如果</a:t>
            </a:r>
            <a:r>
              <a:rPr lang="en-US" altLang="zh-CN" sz="2200">
                <a:solidFill>
                  <a:srgbClr val="CC3300"/>
                </a:solidFill>
                <a:latin typeface="微软雅黑" panose="020B0503020204020204" pitchFamily="34" charset="-122"/>
                <a:ea typeface="微软雅黑" panose="020B0503020204020204" pitchFamily="34" charset="-122"/>
              </a:rPr>
              <a:t>P</a:t>
            </a:r>
            <a:r>
              <a:rPr lang="zh-CN" altLang="en-US" sz="2200">
                <a:solidFill>
                  <a:srgbClr val="CC3300"/>
                </a:solidFill>
                <a:latin typeface="微软雅黑" panose="020B0503020204020204" pitchFamily="34" charset="-122"/>
                <a:ea typeface="微软雅黑" panose="020B0503020204020204" pitchFamily="34" charset="-122"/>
              </a:rPr>
              <a:t>在从</a:t>
            </a:r>
            <a:r>
              <a:rPr lang="en-US" altLang="zh-CN" sz="2200">
                <a:solidFill>
                  <a:srgbClr val="CC3300"/>
                </a:solidFill>
                <a:latin typeface="微软雅黑" panose="020B0503020204020204" pitchFamily="34" charset="-122"/>
                <a:ea typeface="微软雅黑" panose="020B0503020204020204" pitchFamily="34" charset="-122"/>
              </a:rPr>
              <a:t>Q</a:t>
            </a:r>
            <a:r>
              <a:rPr lang="zh-CN" altLang="en-US" sz="2200">
                <a:solidFill>
                  <a:srgbClr val="CC3300"/>
                </a:solidFill>
                <a:latin typeface="微软雅黑" panose="020B0503020204020204" pitchFamily="34" charset="-122"/>
                <a:ea typeface="微软雅黑" panose="020B0503020204020204" pitchFamily="34" charset="-122"/>
              </a:rPr>
              <a:t>返回后还要用这三个寄存器的话，</a:t>
            </a:r>
            <a:r>
              <a:rPr lang="en-US" altLang="zh-CN" sz="2200">
                <a:solidFill>
                  <a:srgbClr val="CC3300"/>
                </a:solidFill>
                <a:latin typeface="微软雅黑" panose="020B0503020204020204" pitchFamily="34" charset="-122"/>
                <a:ea typeface="微软雅黑" panose="020B0503020204020204" pitchFamily="34" charset="-122"/>
              </a:rPr>
              <a:t>P</a:t>
            </a:r>
            <a:r>
              <a:rPr lang="zh-CN" altLang="en-US" sz="2200">
                <a:solidFill>
                  <a:srgbClr val="CC3300"/>
                </a:solidFill>
                <a:latin typeface="微软雅黑" panose="020B0503020204020204" pitchFamily="34" charset="-122"/>
                <a:ea typeface="微软雅黑" panose="020B0503020204020204" pitchFamily="34" charset="-122"/>
              </a:rPr>
              <a:t>应在转到</a:t>
            </a:r>
            <a:r>
              <a:rPr lang="en-US" altLang="zh-CN" sz="2200">
                <a:solidFill>
                  <a:srgbClr val="CC3300"/>
                </a:solidFill>
                <a:latin typeface="微软雅黑" panose="020B0503020204020204" pitchFamily="34" charset="-122"/>
                <a:ea typeface="微软雅黑" panose="020B0503020204020204" pitchFamily="34" charset="-122"/>
              </a:rPr>
              <a:t>Q</a:t>
            </a:r>
            <a:r>
              <a:rPr lang="zh-CN" altLang="en-US" sz="2200">
                <a:solidFill>
                  <a:srgbClr val="CC3300"/>
                </a:solidFill>
                <a:latin typeface="微软雅黑" panose="020B0503020204020204" pitchFamily="34" charset="-122"/>
                <a:ea typeface="微软雅黑" panose="020B0503020204020204" pitchFamily="34" charset="-122"/>
              </a:rPr>
              <a:t>之前先保存，并在从</a:t>
            </a:r>
            <a:r>
              <a:rPr lang="en-US" altLang="zh-CN" sz="2200">
                <a:solidFill>
                  <a:srgbClr val="CC3300"/>
                </a:solidFill>
                <a:latin typeface="微软雅黑" panose="020B0503020204020204" pitchFamily="34" charset="-122"/>
                <a:ea typeface="微软雅黑" panose="020B0503020204020204" pitchFamily="34" charset="-122"/>
              </a:rPr>
              <a:t>Q</a:t>
            </a:r>
            <a:r>
              <a:rPr lang="zh-CN" altLang="en-US" sz="2200">
                <a:solidFill>
                  <a:srgbClr val="CC3300"/>
                </a:solidFill>
                <a:latin typeface="微软雅黑" panose="020B0503020204020204" pitchFamily="34" charset="-122"/>
                <a:ea typeface="微软雅黑" panose="020B0503020204020204" pitchFamily="34" charset="-122"/>
              </a:rPr>
              <a:t>返回后先恢复它们的值再使用。</a:t>
            </a:r>
          </a:p>
          <a:p>
            <a:pPr lvl="1" algn="just" eaLnBrk="1" hangingPunct="1">
              <a:lnSpc>
                <a:spcPct val="120000"/>
              </a:lnSpc>
              <a:spcBef>
                <a:spcPct val="25000"/>
              </a:spcBef>
            </a:pPr>
            <a:r>
              <a:rPr lang="zh-CN" altLang="en-US" sz="2200">
                <a:latin typeface="微软雅黑" panose="020B0503020204020204" pitchFamily="34" charset="-122"/>
                <a:ea typeface="微软雅黑" panose="020B0503020204020204" pitchFamily="34" charset="-122"/>
              </a:rPr>
              <a:t>被调用者保存寄存器：</a:t>
            </a:r>
            <a:r>
              <a:rPr lang="en-US" altLang="zh-CN" sz="2200">
                <a:latin typeface="微软雅黑" panose="020B0503020204020204" pitchFamily="34" charset="-122"/>
                <a:ea typeface="微软雅黑" panose="020B0503020204020204" pitchFamily="34" charset="-122"/>
              </a:rPr>
              <a:t>EBX</a:t>
            </a:r>
            <a:r>
              <a:rPr lang="zh-CN" altLang="en-US" sz="2200">
                <a:latin typeface="微软雅黑" panose="020B0503020204020204" pitchFamily="34" charset="-122"/>
                <a:ea typeface="微软雅黑" panose="020B0503020204020204" pitchFamily="34" charset="-122"/>
              </a:rPr>
              <a:t>、</a:t>
            </a:r>
            <a:r>
              <a:rPr lang="en-US" altLang="zh-CN" sz="2200">
                <a:latin typeface="微软雅黑" panose="020B0503020204020204" pitchFamily="34" charset="-122"/>
                <a:ea typeface="微软雅黑" panose="020B0503020204020204" pitchFamily="34" charset="-122"/>
              </a:rPr>
              <a:t>ESI</a:t>
            </a:r>
            <a:r>
              <a:rPr lang="zh-CN" altLang="en-US" sz="2200">
                <a:latin typeface="微软雅黑" panose="020B0503020204020204" pitchFamily="34" charset="-122"/>
                <a:ea typeface="微软雅黑" panose="020B0503020204020204" pitchFamily="34" charset="-122"/>
              </a:rPr>
              <a:t>、</a:t>
            </a:r>
            <a:r>
              <a:rPr lang="en-US" altLang="zh-CN" sz="2200">
                <a:latin typeface="微软雅黑" panose="020B0503020204020204" pitchFamily="34" charset="-122"/>
                <a:ea typeface="微软雅黑" panose="020B0503020204020204" pitchFamily="34" charset="-122"/>
              </a:rPr>
              <a:t>EDI</a:t>
            </a:r>
          </a:p>
          <a:p>
            <a:pPr lvl="1" algn="just" eaLnBrk="1" hangingPunct="1">
              <a:lnSpc>
                <a:spcPct val="120000"/>
              </a:lnSpc>
              <a:spcBef>
                <a:spcPct val="25000"/>
              </a:spcBef>
              <a:buFontTx/>
              <a:buNone/>
            </a:pPr>
            <a:r>
              <a:rPr lang="en-US" altLang="zh-CN" sz="2200">
                <a:latin typeface="微软雅黑" panose="020B0503020204020204" pitchFamily="34" charset="-122"/>
                <a:ea typeface="微软雅黑" panose="020B0503020204020204" pitchFamily="34" charset="-122"/>
              </a:rPr>
              <a:t>   </a:t>
            </a:r>
            <a:r>
              <a:rPr lang="en-US" altLang="zh-CN" sz="2200">
                <a:solidFill>
                  <a:srgbClr val="CC3300"/>
                </a:solidFill>
                <a:latin typeface="微软雅黑" panose="020B0503020204020204" pitchFamily="34" charset="-122"/>
                <a:ea typeface="微软雅黑" panose="020B0503020204020204" pitchFamily="34" charset="-122"/>
              </a:rPr>
              <a:t>Q</a:t>
            </a:r>
            <a:r>
              <a:rPr lang="zh-CN" altLang="en-US" sz="2200">
                <a:solidFill>
                  <a:srgbClr val="CC3300"/>
                </a:solidFill>
                <a:latin typeface="微软雅黑" panose="020B0503020204020204" pitchFamily="34" charset="-122"/>
                <a:ea typeface="微软雅黑" panose="020B0503020204020204" pitchFamily="34" charset="-122"/>
              </a:rPr>
              <a:t>必须先将它们的值保存到</a:t>
            </a:r>
            <a:r>
              <a:rPr lang="zh-CN" altLang="en-US" sz="2200">
                <a:solidFill>
                  <a:srgbClr val="FF3300"/>
                </a:solidFill>
                <a:latin typeface="微软雅黑" panose="020B0503020204020204" pitchFamily="34" charset="-122"/>
                <a:ea typeface="微软雅黑" panose="020B0503020204020204" pitchFamily="34" charset="-122"/>
              </a:rPr>
              <a:t>栈</a:t>
            </a:r>
            <a:r>
              <a:rPr lang="zh-CN" altLang="en-US" sz="2200">
                <a:solidFill>
                  <a:srgbClr val="CC3300"/>
                </a:solidFill>
                <a:latin typeface="微软雅黑" panose="020B0503020204020204" pitchFamily="34" charset="-122"/>
                <a:ea typeface="微软雅黑" panose="020B0503020204020204" pitchFamily="34" charset="-122"/>
              </a:rPr>
              <a:t>中再使用它们，并在返回</a:t>
            </a:r>
            <a:r>
              <a:rPr lang="en-US" altLang="zh-CN" sz="2200">
                <a:solidFill>
                  <a:srgbClr val="CC3300"/>
                </a:solidFill>
                <a:latin typeface="微软雅黑" panose="020B0503020204020204" pitchFamily="34" charset="-122"/>
                <a:ea typeface="微软雅黑" panose="020B0503020204020204" pitchFamily="34" charset="-122"/>
              </a:rPr>
              <a:t>P</a:t>
            </a:r>
            <a:r>
              <a:rPr lang="zh-CN" altLang="en-US" sz="2200">
                <a:solidFill>
                  <a:srgbClr val="CC3300"/>
                </a:solidFill>
                <a:latin typeface="微软雅黑" panose="020B0503020204020204" pitchFamily="34" charset="-122"/>
                <a:ea typeface="微软雅黑" panose="020B0503020204020204" pitchFamily="34" charset="-122"/>
              </a:rPr>
              <a:t>之前恢复它们的值。</a:t>
            </a:r>
          </a:p>
          <a:p>
            <a:pPr lvl="1" algn="just" eaLnBrk="1" hangingPunct="1">
              <a:lnSpc>
                <a:spcPct val="120000"/>
              </a:lnSpc>
              <a:spcBef>
                <a:spcPct val="25000"/>
              </a:spcBef>
            </a:pPr>
            <a:r>
              <a:rPr lang="en-US" altLang="zh-CN" sz="2200">
                <a:latin typeface="微软雅黑" panose="020B0503020204020204" pitchFamily="34" charset="-122"/>
                <a:ea typeface="微软雅黑" panose="020B0503020204020204" pitchFamily="34" charset="-122"/>
              </a:rPr>
              <a:t>EBP</a:t>
            </a:r>
            <a:r>
              <a:rPr lang="zh-CN" altLang="en-US" sz="2200">
                <a:latin typeface="微软雅黑" panose="020B0503020204020204" pitchFamily="34" charset="-122"/>
                <a:ea typeface="微软雅黑" panose="020B0503020204020204" pitchFamily="34" charset="-122"/>
              </a:rPr>
              <a:t>和</a:t>
            </a:r>
            <a:r>
              <a:rPr lang="en-US" altLang="zh-CN" sz="2200">
                <a:latin typeface="微软雅黑" panose="020B0503020204020204" pitchFamily="34" charset="-122"/>
                <a:ea typeface="微软雅黑" panose="020B0503020204020204" pitchFamily="34" charset="-122"/>
              </a:rPr>
              <a:t>ESP</a:t>
            </a:r>
            <a:r>
              <a:rPr lang="zh-CN" altLang="en-US" sz="2200">
                <a:latin typeface="微软雅黑" panose="020B0503020204020204" pitchFamily="34" charset="-122"/>
                <a:ea typeface="微软雅黑" panose="020B0503020204020204" pitchFamily="34" charset="-122"/>
              </a:rPr>
              <a:t>分别是</a:t>
            </a:r>
            <a:r>
              <a:rPr lang="zh-CN" altLang="en-US" sz="2200">
                <a:solidFill>
                  <a:srgbClr val="FF3300"/>
                </a:solidFill>
                <a:latin typeface="微软雅黑" panose="020B0503020204020204" pitchFamily="34" charset="-122"/>
                <a:ea typeface="微软雅黑" panose="020B0503020204020204" pitchFamily="34" charset="-122"/>
              </a:rPr>
              <a:t>帧指针寄存器</a:t>
            </a:r>
            <a:r>
              <a:rPr lang="zh-CN" altLang="en-US" sz="2200">
                <a:latin typeface="微软雅黑" panose="020B0503020204020204" pitchFamily="34" charset="-122"/>
                <a:ea typeface="微软雅黑" panose="020B0503020204020204" pitchFamily="34" charset="-122"/>
              </a:rPr>
              <a:t>和</a:t>
            </a:r>
            <a:r>
              <a:rPr lang="zh-CN" altLang="en-US" sz="2200">
                <a:solidFill>
                  <a:srgbClr val="FF3300"/>
                </a:solidFill>
                <a:latin typeface="微软雅黑" panose="020B0503020204020204" pitchFamily="34" charset="-122"/>
                <a:ea typeface="微软雅黑" panose="020B0503020204020204" pitchFamily="34" charset="-122"/>
              </a:rPr>
              <a:t>栈指针寄存器</a:t>
            </a:r>
            <a:r>
              <a:rPr lang="zh-CN" altLang="en-US" sz="2200">
                <a:latin typeface="微软雅黑" panose="020B0503020204020204" pitchFamily="34" charset="-122"/>
                <a:ea typeface="微软雅黑" panose="020B0503020204020204" pitchFamily="34" charset="-122"/>
              </a:rPr>
              <a:t>，分别用来指向</a:t>
            </a:r>
            <a:r>
              <a:rPr lang="zh-CN" altLang="en-US" sz="2200">
                <a:solidFill>
                  <a:srgbClr val="FF3300"/>
                </a:solidFill>
                <a:latin typeface="微软雅黑" panose="020B0503020204020204" pitchFamily="34" charset="-122"/>
                <a:ea typeface="微软雅黑" panose="020B0503020204020204" pitchFamily="34" charset="-122"/>
              </a:rPr>
              <a:t>当前栈帧</a:t>
            </a:r>
            <a:r>
              <a:rPr lang="zh-CN" altLang="en-US" sz="2200">
                <a:latin typeface="微软雅黑" panose="020B0503020204020204" pitchFamily="34" charset="-122"/>
                <a:ea typeface="微软雅黑" panose="020B0503020204020204" pitchFamily="34" charset="-122"/>
              </a:rPr>
              <a:t>的底部和顶部。 </a:t>
            </a:r>
            <a:endParaRPr lang="zh-CN" altLang="en-US">
              <a:latin typeface="微软雅黑" panose="020B0503020204020204" pitchFamily="34" charset="-122"/>
              <a:ea typeface="微软雅黑" panose="020B0503020204020204" pitchFamily="34" charset="-122"/>
            </a:endParaRPr>
          </a:p>
        </p:txBody>
      </p:sp>
      <p:sp>
        <p:nvSpPr>
          <p:cNvPr id="775172" name="Text Box 4">
            <a:extLst>
              <a:ext uri="{FF2B5EF4-FFF2-40B4-BE49-F238E27FC236}">
                <a16:creationId xmlns:a16="http://schemas.microsoft.com/office/drawing/2014/main" id="{4349A644-2EDD-4116-8405-8D33674D9A6C}"/>
              </a:ext>
            </a:extLst>
          </p:cNvPr>
          <p:cNvSpPr txBox="1">
            <a:spLocks noChangeArrowheads="1"/>
          </p:cNvSpPr>
          <p:nvPr/>
        </p:nvSpPr>
        <p:spPr bwMode="auto">
          <a:xfrm>
            <a:off x="341313" y="5859463"/>
            <a:ext cx="8370887"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FF0000"/>
                </a:solidFill>
                <a:latin typeface="微软雅黑" panose="020B0503020204020204" pitchFamily="34" charset="-122"/>
                <a:ea typeface="微软雅黑" panose="020B0503020204020204" pitchFamily="34" charset="-122"/>
              </a:rPr>
              <a:t>问题：为减少准备和结束阶段的开销，每个过程应先使用哪些寄存器？</a:t>
            </a:r>
          </a:p>
        </p:txBody>
      </p:sp>
      <p:sp>
        <p:nvSpPr>
          <p:cNvPr id="775173" name="Text Box 5">
            <a:extLst>
              <a:ext uri="{FF2B5EF4-FFF2-40B4-BE49-F238E27FC236}">
                <a16:creationId xmlns:a16="http://schemas.microsoft.com/office/drawing/2014/main" id="{A68C45B1-EBED-44CD-8D00-E9A766F48DE5}"/>
              </a:ext>
            </a:extLst>
          </p:cNvPr>
          <p:cNvSpPr txBox="1">
            <a:spLocks noChangeArrowheads="1"/>
          </p:cNvSpPr>
          <p:nvPr/>
        </p:nvSpPr>
        <p:spPr bwMode="auto">
          <a:xfrm>
            <a:off x="792163" y="6308725"/>
            <a:ext cx="297021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solidFill>
                  <a:schemeClr val="accent2"/>
                </a:solidFill>
                <a:latin typeface="微软雅黑" panose="020B0503020204020204" pitchFamily="34" charset="-122"/>
                <a:ea typeface="微软雅黑" panose="020B0503020204020204" pitchFamily="34" charset="-122"/>
              </a:rPr>
              <a:t>EAX</a:t>
            </a:r>
            <a:r>
              <a:rPr lang="zh-CN" altLang="en-US" sz="2000">
                <a:solidFill>
                  <a:schemeClr val="accent2"/>
                </a:solidFill>
                <a:latin typeface="微软雅黑" panose="020B0503020204020204" pitchFamily="34" charset="-122"/>
                <a:ea typeface="微软雅黑" panose="020B0503020204020204" pitchFamily="34" charset="-122"/>
              </a:rPr>
              <a:t>、</a:t>
            </a:r>
            <a:r>
              <a:rPr lang="en-US" altLang="zh-CN" sz="2000">
                <a:solidFill>
                  <a:schemeClr val="accent2"/>
                </a:solidFill>
                <a:latin typeface="微软雅黑" panose="020B0503020204020204" pitchFamily="34" charset="-122"/>
                <a:ea typeface="微软雅黑" panose="020B0503020204020204" pitchFamily="34" charset="-122"/>
              </a:rPr>
              <a:t>ECX</a:t>
            </a:r>
            <a:r>
              <a:rPr lang="zh-CN" altLang="en-US" sz="2000">
                <a:solidFill>
                  <a:schemeClr val="accent2"/>
                </a:solidFill>
                <a:latin typeface="微软雅黑" panose="020B0503020204020204" pitchFamily="34" charset="-122"/>
                <a:ea typeface="微软雅黑" panose="020B0503020204020204" pitchFamily="34" charset="-122"/>
              </a:rPr>
              <a:t>、</a:t>
            </a:r>
            <a:r>
              <a:rPr lang="en-US" altLang="zh-CN" sz="2000">
                <a:solidFill>
                  <a:schemeClr val="accent2"/>
                </a:solidFill>
                <a:latin typeface="微软雅黑" panose="020B0503020204020204" pitchFamily="34" charset="-122"/>
                <a:ea typeface="微软雅黑" panose="020B0503020204020204" pitchFamily="34" charset="-122"/>
              </a:rPr>
              <a:t>EDX</a:t>
            </a:r>
            <a:r>
              <a:rPr lang="zh-CN" altLang="en-US" sz="2000">
                <a:solidFill>
                  <a:schemeClr val="accent2"/>
                </a:solidFill>
                <a:latin typeface="微软雅黑" panose="020B0503020204020204" pitchFamily="34" charset="-122"/>
                <a:ea typeface="微软雅黑" panose="020B0503020204020204" pitchFamily="34" charset="-122"/>
              </a:rPr>
              <a:t>！</a:t>
            </a:r>
          </a:p>
        </p:txBody>
      </p:sp>
      <p:sp>
        <p:nvSpPr>
          <p:cNvPr id="775174" name="Text Box 6">
            <a:extLst>
              <a:ext uri="{FF2B5EF4-FFF2-40B4-BE49-F238E27FC236}">
                <a16:creationId xmlns:a16="http://schemas.microsoft.com/office/drawing/2014/main" id="{72E0E717-CA53-4877-9EF6-ADB65025C12A}"/>
              </a:ext>
            </a:extLst>
          </p:cNvPr>
          <p:cNvSpPr txBox="1">
            <a:spLocks noChangeArrowheads="1"/>
          </p:cNvSpPr>
          <p:nvPr/>
        </p:nvSpPr>
        <p:spPr bwMode="auto">
          <a:xfrm>
            <a:off x="6056313" y="1449388"/>
            <a:ext cx="279082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latin typeface="微软雅黑" panose="020B0503020204020204" pitchFamily="34" charset="-122"/>
                <a:ea typeface="微软雅黑" panose="020B0503020204020204" pitchFamily="34" charset="-122"/>
              </a:rPr>
              <a:t>相当于妈妈腾空的盘子</a:t>
            </a:r>
          </a:p>
        </p:txBody>
      </p:sp>
      <p:sp>
        <p:nvSpPr>
          <p:cNvPr id="775175" name="Text Box 7">
            <a:extLst>
              <a:ext uri="{FF2B5EF4-FFF2-40B4-BE49-F238E27FC236}">
                <a16:creationId xmlns:a16="http://schemas.microsoft.com/office/drawing/2014/main" id="{5E4A7F4A-A9D7-437E-A3EF-17FD21D517BA}"/>
              </a:ext>
            </a:extLst>
          </p:cNvPr>
          <p:cNvSpPr txBox="1">
            <a:spLocks noChangeArrowheads="1"/>
          </p:cNvSpPr>
          <p:nvPr/>
        </p:nvSpPr>
        <p:spPr bwMode="auto">
          <a:xfrm>
            <a:off x="6146800" y="3571875"/>
            <a:ext cx="28352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rIns="18000">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latin typeface="微软雅黑" panose="020B0503020204020204" pitchFamily="34" charset="-122"/>
                <a:ea typeface="微软雅黑" panose="020B0503020204020204" pitchFamily="34" charset="-122"/>
              </a:rPr>
              <a:t>相当于妈妈还要用的盘子</a:t>
            </a:r>
          </a:p>
        </p:txBody>
      </p:sp>
      <p:sp>
        <p:nvSpPr>
          <p:cNvPr id="775176" name="Text Box 8">
            <a:extLst>
              <a:ext uri="{FF2B5EF4-FFF2-40B4-BE49-F238E27FC236}">
                <a16:creationId xmlns:a16="http://schemas.microsoft.com/office/drawing/2014/main" id="{A3042ECC-697F-4743-B0DC-3CFAC35E9D0F}"/>
              </a:ext>
            </a:extLst>
          </p:cNvPr>
          <p:cNvSpPr txBox="1">
            <a:spLocks noChangeArrowheads="1"/>
          </p:cNvSpPr>
          <p:nvPr/>
        </p:nvSpPr>
        <p:spPr bwMode="auto">
          <a:xfrm>
            <a:off x="4552950" y="728663"/>
            <a:ext cx="4591050"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3333CC"/>
                </a:solidFill>
                <a:latin typeface="微软雅黑" panose="020B0503020204020204" pitchFamily="34" charset="-122"/>
                <a:ea typeface="微软雅黑" panose="020B0503020204020204" pitchFamily="34" charset="-122"/>
              </a:rPr>
              <a:t>想象：妈妈做菜过程中，让你来完成其中一个工序时共用一套盘子的情况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75171">
                                            <p:txEl>
                                              <p:pRg st="1" end="1"/>
                                            </p:txEl>
                                          </p:spTgt>
                                        </p:tgtEl>
                                        <p:attrNameLst>
                                          <p:attrName>style.visibility</p:attrName>
                                        </p:attrNameLst>
                                      </p:cBhvr>
                                      <p:to>
                                        <p:strVal val="visible"/>
                                      </p:to>
                                    </p:set>
                                    <p:animEffect transition="in" filter="blinds(horizontal)">
                                      <p:cBhvr>
                                        <p:cTn id="7" dur="500"/>
                                        <p:tgtEl>
                                          <p:spTgt spid="7751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75171">
                                            <p:txEl>
                                              <p:pRg st="2" end="2"/>
                                            </p:txEl>
                                          </p:spTgt>
                                        </p:tgtEl>
                                        <p:attrNameLst>
                                          <p:attrName>style.visibility</p:attrName>
                                        </p:attrNameLst>
                                      </p:cBhvr>
                                      <p:to>
                                        <p:strVal val="visible"/>
                                      </p:to>
                                    </p:set>
                                    <p:animEffect transition="in" filter="blinds(horizontal)">
                                      <p:cBhvr>
                                        <p:cTn id="12" dur="500"/>
                                        <p:tgtEl>
                                          <p:spTgt spid="7751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75171">
                                            <p:txEl>
                                              <p:pRg st="3" end="3"/>
                                            </p:txEl>
                                          </p:spTgt>
                                        </p:tgtEl>
                                        <p:attrNameLst>
                                          <p:attrName>style.visibility</p:attrName>
                                        </p:attrNameLst>
                                      </p:cBhvr>
                                      <p:to>
                                        <p:strVal val="visible"/>
                                      </p:to>
                                    </p:set>
                                    <p:animEffect transition="in" filter="blinds(horizontal)">
                                      <p:cBhvr>
                                        <p:cTn id="17" dur="500"/>
                                        <p:tgtEl>
                                          <p:spTgt spid="77517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75171">
                                            <p:txEl>
                                              <p:pRg st="4" end="4"/>
                                            </p:txEl>
                                          </p:spTgt>
                                        </p:tgtEl>
                                        <p:attrNameLst>
                                          <p:attrName>style.visibility</p:attrName>
                                        </p:attrNameLst>
                                      </p:cBhvr>
                                      <p:to>
                                        <p:strVal val="visible"/>
                                      </p:to>
                                    </p:set>
                                    <p:animEffect transition="in" filter="blinds(horizontal)">
                                      <p:cBhvr>
                                        <p:cTn id="22" dur="500"/>
                                        <p:tgtEl>
                                          <p:spTgt spid="77517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75171">
                                            <p:txEl>
                                              <p:pRg st="5" end="5"/>
                                            </p:txEl>
                                          </p:spTgt>
                                        </p:tgtEl>
                                        <p:attrNameLst>
                                          <p:attrName>style.visibility</p:attrName>
                                        </p:attrNameLst>
                                      </p:cBhvr>
                                      <p:to>
                                        <p:strVal val="visible"/>
                                      </p:to>
                                    </p:set>
                                    <p:animEffect transition="in" filter="blinds(horizontal)">
                                      <p:cBhvr>
                                        <p:cTn id="27" dur="500"/>
                                        <p:tgtEl>
                                          <p:spTgt spid="77517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75176"/>
                                        </p:tgtEl>
                                        <p:attrNameLst>
                                          <p:attrName>style.visibility</p:attrName>
                                        </p:attrNameLst>
                                      </p:cBhvr>
                                      <p:to>
                                        <p:strVal val="visible"/>
                                      </p:to>
                                    </p:set>
                                    <p:animEffect transition="in" filter="blinds(horizontal)">
                                      <p:cBhvr>
                                        <p:cTn id="32" dur="500"/>
                                        <p:tgtEl>
                                          <p:spTgt spid="77517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75174"/>
                                        </p:tgtEl>
                                        <p:attrNameLst>
                                          <p:attrName>style.visibility</p:attrName>
                                        </p:attrNameLst>
                                      </p:cBhvr>
                                      <p:to>
                                        <p:strVal val="visible"/>
                                      </p:to>
                                    </p:set>
                                    <p:animEffect transition="in" filter="blinds(horizontal)">
                                      <p:cBhvr>
                                        <p:cTn id="37" dur="500"/>
                                        <p:tgtEl>
                                          <p:spTgt spid="77517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75175"/>
                                        </p:tgtEl>
                                        <p:attrNameLst>
                                          <p:attrName>style.visibility</p:attrName>
                                        </p:attrNameLst>
                                      </p:cBhvr>
                                      <p:to>
                                        <p:strVal val="visible"/>
                                      </p:to>
                                    </p:set>
                                    <p:animEffect transition="in" filter="blinds(horizontal)">
                                      <p:cBhvr>
                                        <p:cTn id="42" dur="500"/>
                                        <p:tgtEl>
                                          <p:spTgt spid="77517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75172"/>
                                        </p:tgtEl>
                                        <p:attrNameLst>
                                          <p:attrName>style.visibility</p:attrName>
                                        </p:attrNameLst>
                                      </p:cBhvr>
                                      <p:to>
                                        <p:strVal val="visible"/>
                                      </p:to>
                                    </p:set>
                                    <p:animEffect transition="in" filter="blinds(horizontal)">
                                      <p:cBhvr>
                                        <p:cTn id="47" dur="500"/>
                                        <p:tgtEl>
                                          <p:spTgt spid="77517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75173"/>
                                        </p:tgtEl>
                                        <p:attrNameLst>
                                          <p:attrName>style.visibility</p:attrName>
                                        </p:attrNameLst>
                                      </p:cBhvr>
                                      <p:to>
                                        <p:strVal val="visible"/>
                                      </p:to>
                                    </p:set>
                                    <p:animEffect transition="in" filter="blinds(horizontal)">
                                      <p:cBhvr>
                                        <p:cTn id="52" dur="500"/>
                                        <p:tgtEl>
                                          <p:spTgt spid="775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5172" grpId="0"/>
      <p:bldP spid="775173" grpId="0"/>
      <p:bldP spid="775174" grpId="0"/>
      <p:bldP spid="775175" grpId="0"/>
      <p:bldP spid="775176"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31142" name="Picture 6">
            <a:extLst>
              <a:ext uri="{FF2B5EF4-FFF2-40B4-BE49-F238E27FC236}">
                <a16:creationId xmlns:a16="http://schemas.microsoft.com/office/drawing/2014/main" id="{EB7EE96D-EDB5-4F16-9BF6-C9000217C5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13" y="233363"/>
            <a:ext cx="8191500" cy="6392862"/>
          </a:xfrm>
          <a:prstGeom prst="rect">
            <a:avLst/>
          </a:prstGeom>
          <a:noFill/>
          <a:extLst>
            <a:ext uri="{909E8E84-426E-40DD-AFC4-6F175D3DCCD1}">
              <a14:hiddenFill xmlns:a14="http://schemas.microsoft.com/office/drawing/2010/main">
                <a:solidFill>
                  <a:srgbClr val="FFFFFF"/>
                </a:solidFill>
              </a14:hiddenFill>
            </a:ext>
          </a:extLst>
        </p:spPr>
      </p:pic>
      <p:pic>
        <p:nvPicPr>
          <p:cNvPr id="731143" name="Picture 7">
            <a:extLst>
              <a:ext uri="{FF2B5EF4-FFF2-40B4-BE49-F238E27FC236}">
                <a16:creationId xmlns:a16="http://schemas.microsoft.com/office/drawing/2014/main" id="{8181B0C0-FFC4-4919-A4D3-307CA12CE2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7288" y="3968750"/>
            <a:ext cx="2159000" cy="1035050"/>
          </a:xfrm>
          <a:prstGeom prst="rect">
            <a:avLst/>
          </a:prstGeom>
          <a:noFill/>
          <a:extLst>
            <a:ext uri="{909E8E84-426E-40DD-AFC4-6F175D3DCCD1}">
              <a14:hiddenFill xmlns:a14="http://schemas.microsoft.com/office/drawing/2010/main">
                <a:solidFill>
                  <a:srgbClr val="FFFFFF"/>
                </a:solidFill>
              </a14:hiddenFill>
            </a:ext>
          </a:extLst>
        </p:spPr>
      </p:pic>
      <p:sp>
        <p:nvSpPr>
          <p:cNvPr id="731144" name="文本占位符 2">
            <a:extLst>
              <a:ext uri="{FF2B5EF4-FFF2-40B4-BE49-F238E27FC236}">
                <a16:creationId xmlns:a16="http://schemas.microsoft.com/office/drawing/2014/main" id="{9604753B-D614-4DD9-86FA-969E32CEF38C}"/>
              </a:ext>
            </a:extLst>
          </p:cNvPr>
          <p:cNvSpPr>
            <a:spLocks/>
          </p:cNvSpPr>
          <p:nvPr/>
        </p:nvSpPr>
        <p:spPr bwMode="auto">
          <a:xfrm>
            <a:off x="4481513" y="2349500"/>
            <a:ext cx="4500562"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buFontTx/>
              <a:buNone/>
            </a:pPr>
            <a:r>
              <a:rPr lang="zh-CN" altLang="en-US">
                <a:solidFill>
                  <a:srgbClr val="FF3300"/>
                </a:solidFill>
                <a:latin typeface="微软雅黑" panose="020B0503020204020204" pitchFamily="34" charset="-122"/>
                <a:ea typeface="微软雅黑" panose="020B0503020204020204" pitchFamily="34" charset="-122"/>
              </a:rPr>
              <a:t>如果设置了</a:t>
            </a:r>
            <a:r>
              <a:rPr lang="en-US" altLang="zh-CN">
                <a:solidFill>
                  <a:srgbClr val="FF3300"/>
                </a:solidFill>
                <a:latin typeface="微软雅黑" panose="020B0503020204020204" pitchFamily="34" charset="-122"/>
                <a:ea typeface="微软雅黑" panose="020B0503020204020204" pitchFamily="34" charset="-122"/>
              </a:rPr>
              <a:t>pragma pack(1)</a:t>
            </a:r>
            <a:r>
              <a:rPr lang="zh-CN" altLang="en-US">
                <a:solidFill>
                  <a:srgbClr val="FF3300"/>
                </a:solidFill>
                <a:latin typeface="微软雅黑" panose="020B0503020204020204" pitchFamily="34" charset="-122"/>
                <a:ea typeface="微软雅黑" panose="020B0503020204020204" pitchFamily="34" charset="-122"/>
              </a:rPr>
              <a:t>，结果又是什么？</a:t>
            </a:r>
            <a:endParaRPr lang="en-US" altLang="zh-CN">
              <a:solidFill>
                <a:srgbClr val="FF33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1144">
                                            <p:txEl>
                                              <p:pRg st="0" end="0"/>
                                            </p:txEl>
                                          </p:spTgt>
                                        </p:tgtEl>
                                        <p:attrNameLst>
                                          <p:attrName>style.visibility</p:attrName>
                                        </p:attrNameLst>
                                      </p:cBhvr>
                                      <p:to>
                                        <p:strVal val="visible"/>
                                      </p:to>
                                    </p:set>
                                    <p:animEffect transition="in" filter="blinds(horizontal)">
                                      <p:cBhvr>
                                        <p:cTn id="7" dur="500"/>
                                        <p:tgtEl>
                                          <p:spTgt spid="7311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31143"/>
                                        </p:tgtEl>
                                        <p:attrNameLst>
                                          <p:attrName>style.visibility</p:attrName>
                                        </p:attrNameLst>
                                      </p:cBhvr>
                                      <p:to>
                                        <p:strVal val="visible"/>
                                      </p:to>
                                    </p:set>
                                    <p:animEffect transition="in" filter="blinds(horizontal)">
                                      <p:cBhvr>
                                        <p:cTn id="12" dur="500"/>
                                        <p:tgtEl>
                                          <p:spTgt spid="731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144"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6207" name="Picture 15">
            <a:extLst>
              <a:ext uri="{FF2B5EF4-FFF2-40B4-BE49-F238E27FC236}">
                <a16:creationId xmlns:a16="http://schemas.microsoft.com/office/drawing/2014/main" id="{E753D6E4-03F1-4050-9144-B20F9BF9B6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6675" y="1358900"/>
            <a:ext cx="2727325" cy="5040313"/>
          </a:xfrm>
          <a:prstGeom prst="rect">
            <a:avLst/>
          </a:prstGeom>
          <a:noFill/>
          <a:extLst>
            <a:ext uri="{909E8E84-426E-40DD-AFC4-6F175D3DCCD1}">
              <a14:hiddenFill xmlns:a14="http://schemas.microsoft.com/office/drawing/2010/main">
                <a:solidFill>
                  <a:srgbClr val="FFFFFF"/>
                </a:solidFill>
              </a14:hiddenFill>
            </a:ext>
          </a:extLst>
        </p:spPr>
      </p:pic>
      <p:pic>
        <p:nvPicPr>
          <p:cNvPr id="776206" name="Picture 14">
            <a:extLst>
              <a:ext uri="{FF2B5EF4-FFF2-40B4-BE49-F238E27FC236}">
                <a16:creationId xmlns:a16="http://schemas.microsoft.com/office/drawing/2014/main" id="{512CBE75-8EA8-41A1-B9AB-1B4DFA73EF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1038" y="1314450"/>
            <a:ext cx="3195637" cy="5129213"/>
          </a:xfrm>
          <a:prstGeom prst="rect">
            <a:avLst/>
          </a:prstGeom>
          <a:noFill/>
          <a:extLst>
            <a:ext uri="{909E8E84-426E-40DD-AFC4-6F175D3DCCD1}">
              <a14:hiddenFill xmlns:a14="http://schemas.microsoft.com/office/drawing/2010/main">
                <a:solidFill>
                  <a:srgbClr val="FFFFFF"/>
                </a:solidFill>
              </a14:hiddenFill>
            </a:ext>
          </a:extLst>
        </p:spPr>
      </p:pic>
      <p:pic>
        <p:nvPicPr>
          <p:cNvPr id="776205" name="Picture 13">
            <a:extLst>
              <a:ext uri="{FF2B5EF4-FFF2-40B4-BE49-F238E27FC236}">
                <a16:creationId xmlns:a16="http://schemas.microsoft.com/office/drawing/2014/main" id="{BBF3A037-69DC-4524-87BF-D378FD565B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14450"/>
            <a:ext cx="3267075" cy="5175250"/>
          </a:xfrm>
          <a:prstGeom prst="rect">
            <a:avLst/>
          </a:prstGeom>
          <a:noFill/>
          <a:extLst>
            <a:ext uri="{909E8E84-426E-40DD-AFC4-6F175D3DCCD1}">
              <a14:hiddenFill xmlns:a14="http://schemas.microsoft.com/office/drawing/2010/main">
                <a:solidFill>
                  <a:srgbClr val="FFFFFF"/>
                </a:solidFill>
              </a14:hiddenFill>
            </a:ext>
          </a:extLst>
        </p:spPr>
      </p:pic>
      <p:sp>
        <p:nvSpPr>
          <p:cNvPr id="776194" name="Rectangle 2">
            <a:extLst>
              <a:ext uri="{FF2B5EF4-FFF2-40B4-BE49-F238E27FC236}">
                <a16:creationId xmlns:a16="http://schemas.microsoft.com/office/drawing/2014/main" id="{0E2E5947-A061-4AEE-9ED0-2B80B6005252}"/>
              </a:ext>
            </a:extLst>
          </p:cNvPr>
          <p:cNvSpPr>
            <a:spLocks noGrp="1" noChangeArrowheads="1"/>
          </p:cNvSpPr>
          <p:nvPr>
            <p:ph type="title"/>
          </p:nvPr>
        </p:nvSpPr>
        <p:spPr>
          <a:xfrm>
            <a:off x="457200" y="98425"/>
            <a:ext cx="8229600" cy="561975"/>
          </a:xfrm>
        </p:spPr>
        <p:txBody>
          <a:bodyPr/>
          <a:lstStyle/>
          <a:p>
            <a:r>
              <a:rPr lang="zh-CN" altLang="en-US" sz="3600"/>
              <a:t>过程调用的机器级表示</a:t>
            </a:r>
          </a:p>
        </p:txBody>
      </p:sp>
      <p:sp>
        <p:nvSpPr>
          <p:cNvPr id="776195" name="Rectangle 3">
            <a:extLst>
              <a:ext uri="{FF2B5EF4-FFF2-40B4-BE49-F238E27FC236}">
                <a16:creationId xmlns:a16="http://schemas.microsoft.com/office/drawing/2014/main" id="{BDAB1A8D-932A-4F4F-99BC-0AC8B8C3E39D}"/>
              </a:ext>
            </a:extLst>
          </p:cNvPr>
          <p:cNvSpPr>
            <a:spLocks noGrp="1" noChangeArrowheads="1"/>
          </p:cNvSpPr>
          <p:nvPr>
            <p:ph type="body" idx="1"/>
          </p:nvPr>
        </p:nvSpPr>
        <p:spPr>
          <a:xfrm>
            <a:off x="250825" y="684213"/>
            <a:ext cx="8229600" cy="5218112"/>
          </a:xfrm>
        </p:spPr>
        <p:txBody>
          <a:bodyPr/>
          <a:lstStyle/>
          <a:p>
            <a:r>
              <a:rPr lang="zh-CN" altLang="en-US">
                <a:latin typeface="微软雅黑" panose="020B0503020204020204" pitchFamily="34" charset="-122"/>
                <a:ea typeface="微软雅黑" panose="020B0503020204020204" pitchFamily="34" charset="-122"/>
              </a:rPr>
              <a:t>过程调用过程中</a:t>
            </a:r>
            <a:r>
              <a:rPr lang="zh-CN" altLang="en-US">
                <a:solidFill>
                  <a:srgbClr val="FF3300"/>
                </a:solidFill>
                <a:latin typeface="微软雅黑" panose="020B0503020204020204" pitchFamily="34" charset="-122"/>
                <a:ea typeface="微软雅黑" panose="020B0503020204020204" pitchFamily="34" charset="-122"/>
              </a:rPr>
              <a:t>栈和栈帧</a:t>
            </a:r>
            <a:r>
              <a:rPr lang="zh-CN" altLang="en-US">
                <a:latin typeface="微软雅黑" panose="020B0503020204020204" pitchFamily="34" charset="-122"/>
                <a:ea typeface="微软雅黑" panose="020B0503020204020204" pitchFamily="34" charset="-122"/>
              </a:rPr>
              <a:t>的变化 </a:t>
            </a:r>
            <a:r>
              <a:rPr lang="en-US" altLang="zh-CN">
                <a:latin typeface="微软雅黑" panose="020B0503020204020204" pitchFamily="34" charset="-122"/>
                <a:ea typeface="微软雅黑" panose="020B0503020204020204" pitchFamily="34" charset="-122"/>
              </a:rPr>
              <a:t>(Q</a:t>
            </a:r>
            <a:r>
              <a:rPr lang="zh-CN" altLang="en-US">
                <a:latin typeface="微软雅黑" panose="020B0503020204020204" pitchFamily="34" charset="-122"/>
                <a:ea typeface="微软雅黑" panose="020B0503020204020204" pitchFamily="34" charset="-122"/>
              </a:rPr>
              <a:t>为被调用过程</a:t>
            </a:r>
            <a:r>
              <a:rPr lang="en-US" altLang="zh-CN">
                <a:latin typeface="微软雅黑" panose="020B0503020204020204" pitchFamily="34" charset="-122"/>
                <a:ea typeface="微软雅黑" panose="020B0503020204020204" pitchFamily="34" charset="-122"/>
              </a:rPr>
              <a:t>)</a:t>
            </a:r>
          </a:p>
        </p:txBody>
      </p:sp>
      <p:sp>
        <p:nvSpPr>
          <p:cNvPr id="776197" name="Text Box 5">
            <a:extLst>
              <a:ext uri="{FF2B5EF4-FFF2-40B4-BE49-F238E27FC236}">
                <a16:creationId xmlns:a16="http://schemas.microsoft.com/office/drawing/2014/main" id="{F8660472-51F0-4958-8CAF-9A3B01657F85}"/>
              </a:ext>
            </a:extLst>
          </p:cNvPr>
          <p:cNvSpPr txBox="1">
            <a:spLocks noChangeArrowheads="1"/>
          </p:cNvSpPr>
          <p:nvPr/>
        </p:nvSpPr>
        <p:spPr bwMode="auto">
          <a:xfrm>
            <a:off x="341313" y="2798763"/>
            <a:ext cx="9001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solidFill>
                  <a:srgbClr val="FF0000"/>
                </a:solidFill>
                <a:latin typeface="Arial" panose="020B0604020202020204" pitchFamily="34" charset="0"/>
                <a:ea typeface="黑体" panose="02010609060101010101" pitchFamily="49" charset="-122"/>
              </a:rPr>
              <a:t>①</a:t>
            </a:r>
          </a:p>
        </p:txBody>
      </p:sp>
      <p:sp>
        <p:nvSpPr>
          <p:cNvPr id="776198" name="Text Box 6">
            <a:extLst>
              <a:ext uri="{FF2B5EF4-FFF2-40B4-BE49-F238E27FC236}">
                <a16:creationId xmlns:a16="http://schemas.microsoft.com/office/drawing/2014/main" id="{EBF6D3D6-ED1E-4B56-A840-9E9084971636}"/>
              </a:ext>
            </a:extLst>
          </p:cNvPr>
          <p:cNvSpPr txBox="1">
            <a:spLocks noChangeArrowheads="1"/>
          </p:cNvSpPr>
          <p:nvPr/>
        </p:nvSpPr>
        <p:spPr bwMode="auto">
          <a:xfrm>
            <a:off x="2322513" y="3376613"/>
            <a:ext cx="9001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solidFill>
                  <a:srgbClr val="FF0000"/>
                </a:solidFill>
                <a:latin typeface="Arial" panose="020B0604020202020204" pitchFamily="34" charset="0"/>
                <a:ea typeface="黑体" panose="02010609060101010101" pitchFamily="49" charset="-122"/>
              </a:rPr>
              <a:t>②</a:t>
            </a:r>
          </a:p>
        </p:txBody>
      </p:sp>
      <p:sp>
        <p:nvSpPr>
          <p:cNvPr id="776199" name="Text Box 7">
            <a:extLst>
              <a:ext uri="{FF2B5EF4-FFF2-40B4-BE49-F238E27FC236}">
                <a16:creationId xmlns:a16="http://schemas.microsoft.com/office/drawing/2014/main" id="{8D38D4CB-C15B-4FCE-A7E8-176CA66457B5}"/>
              </a:ext>
            </a:extLst>
          </p:cNvPr>
          <p:cNvSpPr txBox="1">
            <a:spLocks noChangeArrowheads="1"/>
          </p:cNvSpPr>
          <p:nvPr/>
        </p:nvSpPr>
        <p:spPr bwMode="auto">
          <a:xfrm>
            <a:off x="3536950" y="4373563"/>
            <a:ext cx="9001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solidFill>
                  <a:srgbClr val="FF0000"/>
                </a:solidFill>
                <a:latin typeface="Arial" panose="020B0604020202020204" pitchFamily="34" charset="0"/>
                <a:ea typeface="黑体" panose="02010609060101010101" pitchFamily="49" charset="-122"/>
              </a:rPr>
              <a:t>③</a:t>
            </a:r>
          </a:p>
        </p:txBody>
      </p:sp>
      <p:sp>
        <p:nvSpPr>
          <p:cNvPr id="776200" name="Text Box 8">
            <a:extLst>
              <a:ext uri="{FF2B5EF4-FFF2-40B4-BE49-F238E27FC236}">
                <a16:creationId xmlns:a16="http://schemas.microsoft.com/office/drawing/2014/main" id="{71B6103C-1E86-402C-A7AF-AD6A346715A5}"/>
              </a:ext>
            </a:extLst>
          </p:cNvPr>
          <p:cNvSpPr txBox="1">
            <a:spLocks noChangeArrowheads="1"/>
          </p:cNvSpPr>
          <p:nvPr/>
        </p:nvSpPr>
        <p:spPr bwMode="auto">
          <a:xfrm>
            <a:off x="8351838" y="3338513"/>
            <a:ext cx="558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solidFill>
                  <a:srgbClr val="FF0000"/>
                </a:solidFill>
                <a:latin typeface="黑体" panose="02010609060101010101" pitchFamily="49" charset="-122"/>
                <a:ea typeface="黑体" panose="02010609060101010101" pitchFamily="49" charset="-122"/>
              </a:rPr>
              <a:t>④</a:t>
            </a:r>
          </a:p>
        </p:txBody>
      </p:sp>
      <p:sp>
        <p:nvSpPr>
          <p:cNvPr id="776201" name="Text Box 9">
            <a:extLst>
              <a:ext uri="{FF2B5EF4-FFF2-40B4-BE49-F238E27FC236}">
                <a16:creationId xmlns:a16="http://schemas.microsoft.com/office/drawing/2014/main" id="{B5BF0A19-EFA9-40D2-8B17-59BBB64AEC22}"/>
              </a:ext>
            </a:extLst>
          </p:cNvPr>
          <p:cNvSpPr txBox="1">
            <a:spLocks noChangeArrowheads="1"/>
          </p:cNvSpPr>
          <p:nvPr/>
        </p:nvSpPr>
        <p:spPr bwMode="auto">
          <a:xfrm>
            <a:off x="385763" y="5003800"/>
            <a:ext cx="2925762" cy="36671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Q(</a:t>
            </a:r>
            <a:r>
              <a:rPr lang="zh-CN" altLang="en-US">
                <a:solidFill>
                  <a:srgbClr val="FF3300"/>
                </a:solidFill>
                <a:latin typeface="微软雅黑" panose="020B0503020204020204" pitchFamily="34" charset="-122"/>
                <a:ea typeface="微软雅黑" panose="020B0503020204020204" pitchFamily="34" charset="-122"/>
              </a:rPr>
              <a:t>参数</a:t>
            </a:r>
            <a:r>
              <a:rPr lang="en-US" altLang="zh-CN">
                <a:solidFill>
                  <a:srgbClr val="FF3300"/>
                </a:solidFill>
                <a:latin typeface="微软雅黑" panose="020B0503020204020204" pitchFamily="34" charset="-122"/>
                <a:ea typeface="微软雅黑" panose="020B0503020204020204" pitchFamily="34" charset="-122"/>
              </a:rPr>
              <a:t>1</a:t>
            </a:r>
            <a:r>
              <a:rPr lang="zh-CN" altLang="en-US">
                <a:solidFill>
                  <a:srgbClr val="FF3300"/>
                </a:solidFill>
                <a:latin typeface="微软雅黑" panose="020B0503020204020204" pitchFamily="34" charset="-122"/>
                <a:ea typeface="微软雅黑" panose="020B0503020204020204" pitchFamily="34" charset="-122"/>
              </a:rPr>
              <a:t>，</a:t>
            </a:r>
            <a:r>
              <a:rPr lang="en-US" altLang="zh-CN">
                <a:solidFill>
                  <a:srgbClr val="FF3300"/>
                </a:solidFill>
                <a:latin typeface="微软雅黑" panose="020B0503020204020204" pitchFamily="34" charset="-122"/>
                <a:ea typeface="微软雅黑" panose="020B0503020204020204" pitchFamily="34" charset="-122"/>
              </a:rPr>
              <a:t>…</a:t>
            </a:r>
            <a:r>
              <a:rPr lang="zh-CN" altLang="en-US">
                <a:solidFill>
                  <a:srgbClr val="FF3300"/>
                </a:solidFill>
                <a:latin typeface="微软雅黑" panose="020B0503020204020204" pitchFamily="34" charset="-122"/>
                <a:ea typeface="微软雅黑" panose="020B0503020204020204" pitchFamily="34" charset="-122"/>
              </a:rPr>
              <a:t>，参数</a:t>
            </a:r>
            <a:r>
              <a:rPr lang="en-US" altLang="zh-CN">
                <a:solidFill>
                  <a:srgbClr val="FF3300"/>
                </a:solidFill>
                <a:latin typeface="微软雅黑" panose="020B0503020204020204" pitchFamily="34" charset="-122"/>
                <a:ea typeface="微软雅黑" panose="020B0503020204020204" pitchFamily="34" charset="-122"/>
              </a:rPr>
              <a:t>n);</a:t>
            </a:r>
            <a:endParaRPr lang="zh-CN" altLang="en-US">
              <a:solidFill>
                <a:srgbClr val="FF3300"/>
              </a:solidFill>
              <a:latin typeface="微软雅黑" panose="020B0503020204020204" pitchFamily="34" charset="-122"/>
              <a:ea typeface="微软雅黑" panose="020B0503020204020204" pitchFamily="34" charset="-122"/>
            </a:endParaRPr>
          </a:p>
        </p:txBody>
      </p:sp>
      <p:sp>
        <p:nvSpPr>
          <p:cNvPr id="776202" name="Rectangle 10">
            <a:extLst>
              <a:ext uri="{FF2B5EF4-FFF2-40B4-BE49-F238E27FC236}">
                <a16:creationId xmlns:a16="http://schemas.microsoft.com/office/drawing/2014/main" id="{4A6E8092-5E95-4ED4-A348-BE99BCA3C55A}"/>
              </a:ext>
            </a:extLst>
          </p:cNvPr>
          <p:cNvSpPr>
            <a:spLocks noChangeArrowheads="1"/>
          </p:cNvSpPr>
          <p:nvPr/>
        </p:nvSpPr>
        <p:spPr bwMode="auto">
          <a:xfrm>
            <a:off x="3986213" y="3743325"/>
            <a:ext cx="1574800" cy="1081088"/>
          </a:xfrm>
          <a:prstGeom prst="rect">
            <a:avLst/>
          </a:prstGeom>
          <a:solidFill>
            <a:srgbClr val="FF0000">
              <a:alpha val="25999"/>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76203" name="Rectangle 11">
            <a:extLst>
              <a:ext uri="{FF2B5EF4-FFF2-40B4-BE49-F238E27FC236}">
                <a16:creationId xmlns:a16="http://schemas.microsoft.com/office/drawing/2014/main" id="{7C679F68-EDD5-4879-9E83-E440A7E1F939}"/>
              </a:ext>
            </a:extLst>
          </p:cNvPr>
          <p:cNvSpPr>
            <a:spLocks noChangeArrowheads="1"/>
          </p:cNvSpPr>
          <p:nvPr/>
        </p:nvSpPr>
        <p:spPr bwMode="auto">
          <a:xfrm>
            <a:off x="3986213" y="4824413"/>
            <a:ext cx="1574800" cy="944562"/>
          </a:xfrm>
          <a:prstGeom prst="rect">
            <a:avLst/>
          </a:prstGeom>
          <a:solidFill>
            <a:srgbClr val="0000FF">
              <a:alpha val="25999"/>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776214" name="Group 22">
            <a:extLst>
              <a:ext uri="{FF2B5EF4-FFF2-40B4-BE49-F238E27FC236}">
                <a16:creationId xmlns:a16="http://schemas.microsoft.com/office/drawing/2014/main" id="{6F0ABD3C-C2DE-4971-807C-7AE02F517D08}"/>
              </a:ext>
            </a:extLst>
          </p:cNvPr>
          <p:cNvGrpSpPr>
            <a:grpSpLocks/>
          </p:cNvGrpSpPr>
          <p:nvPr/>
        </p:nvGrpSpPr>
        <p:grpSpPr bwMode="auto">
          <a:xfrm>
            <a:off x="276225" y="6399213"/>
            <a:ext cx="2090738" cy="414337"/>
            <a:chOff x="174" y="4031"/>
            <a:chExt cx="1317" cy="261"/>
          </a:xfrm>
        </p:grpSpPr>
        <p:pic>
          <p:nvPicPr>
            <p:cNvPr id="776208" name="Picture 16">
              <a:extLst>
                <a:ext uri="{FF2B5EF4-FFF2-40B4-BE49-F238E27FC236}">
                  <a16:creationId xmlns:a16="http://schemas.microsoft.com/office/drawing/2014/main" id="{D04C413F-FAF6-42C2-8B70-19A2513E6C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 y="4031"/>
              <a:ext cx="1289" cy="233"/>
            </a:xfrm>
            <a:prstGeom prst="rect">
              <a:avLst/>
            </a:prstGeom>
            <a:solidFill>
              <a:schemeClr val="accent2">
                <a:alpha val="32001"/>
              </a:schemeClr>
            </a:solidFill>
          </p:spPr>
        </p:pic>
        <p:sp>
          <p:nvSpPr>
            <p:cNvPr id="776211" name="Rectangle 19">
              <a:extLst>
                <a:ext uri="{FF2B5EF4-FFF2-40B4-BE49-F238E27FC236}">
                  <a16:creationId xmlns:a16="http://schemas.microsoft.com/office/drawing/2014/main" id="{F667B018-41D5-47AA-9849-F3E381B17A02}"/>
                </a:ext>
              </a:extLst>
            </p:cNvPr>
            <p:cNvSpPr>
              <a:spLocks noChangeArrowheads="1"/>
            </p:cNvSpPr>
            <p:nvPr/>
          </p:nvSpPr>
          <p:spPr bwMode="auto">
            <a:xfrm>
              <a:off x="186" y="4031"/>
              <a:ext cx="1305" cy="261"/>
            </a:xfrm>
            <a:prstGeom prst="rect">
              <a:avLst/>
            </a:prstGeom>
            <a:solidFill>
              <a:schemeClr val="accent2">
                <a:alpha val="28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776215" name="Group 23">
            <a:extLst>
              <a:ext uri="{FF2B5EF4-FFF2-40B4-BE49-F238E27FC236}">
                <a16:creationId xmlns:a16="http://schemas.microsoft.com/office/drawing/2014/main" id="{1CB1605C-843E-4309-9A2C-A0C4EE531461}"/>
              </a:ext>
            </a:extLst>
          </p:cNvPr>
          <p:cNvGrpSpPr>
            <a:grpSpLocks/>
          </p:cNvGrpSpPr>
          <p:nvPr/>
        </p:nvGrpSpPr>
        <p:grpSpPr bwMode="auto">
          <a:xfrm>
            <a:off x="3492500" y="6399213"/>
            <a:ext cx="2071688" cy="414337"/>
            <a:chOff x="2200" y="4031"/>
            <a:chExt cx="1305" cy="261"/>
          </a:xfrm>
        </p:grpSpPr>
        <p:pic>
          <p:nvPicPr>
            <p:cNvPr id="776209" name="Picture 17">
              <a:extLst>
                <a:ext uri="{FF2B5EF4-FFF2-40B4-BE49-F238E27FC236}">
                  <a16:creationId xmlns:a16="http://schemas.microsoft.com/office/drawing/2014/main" id="{0670D2A0-E0EE-440C-96ED-B4A64790FF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70" y="4054"/>
              <a:ext cx="1106" cy="232"/>
            </a:xfrm>
            <a:prstGeom prst="rect">
              <a:avLst/>
            </a:prstGeom>
            <a:noFill/>
            <a:extLst>
              <a:ext uri="{909E8E84-426E-40DD-AFC4-6F175D3DCCD1}">
                <a14:hiddenFill xmlns:a14="http://schemas.microsoft.com/office/drawing/2010/main">
                  <a:solidFill>
                    <a:srgbClr val="FFFFFF"/>
                  </a:solidFill>
                </a14:hiddenFill>
              </a:ext>
            </a:extLst>
          </p:spPr>
        </p:pic>
        <p:sp>
          <p:nvSpPr>
            <p:cNvPr id="776212" name="Rectangle 20">
              <a:extLst>
                <a:ext uri="{FF2B5EF4-FFF2-40B4-BE49-F238E27FC236}">
                  <a16:creationId xmlns:a16="http://schemas.microsoft.com/office/drawing/2014/main" id="{E1471FA0-3EEB-4A97-9C49-AB809CAF462E}"/>
                </a:ext>
              </a:extLst>
            </p:cNvPr>
            <p:cNvSpPr>
              <a:spLocks noChangeArrowheads="1"/>
            </p:cNvSpPr>
            <p:nvPr/>
          </p:nvSpPr>
          <p:spPr bwMode="auto">
            <a:xfrm>
              <a:off x="2200" y="4031"/>
              <a:ext cx="1305" cy="261"/>
            </a:xfrm>
            <a:prstGeom prst="rect">
              <a:avLst/>
            </a:prstGeom>
            <a:solidFill>
              <a:schemeClr val="accent2">
                <a:alpha val="28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776218" name="Group 26">
            <a:extLst>
              <a:ext uri="{FF2B5EF4-FFF2-40B4-BE49-F238E27FC236}">
                <a16:creationId xmlns:a16="http://schemas.microsoft.com/office/drawing/2014/main" id="{D627A878-D606-444C-901C-4FD7E97924E6}"/>
              </a:ext>
            </a:extLst>
          </p:cNvPr>
          <p:cNvGrpSpPr>
            <a:grpSpLocks/>
          </p:cNvGrpSpPr>
          <p:nvPr/>
        </p:nvGrpSpPr>
        <p:grpSpPr bwMode="auto">
          <a:xfrm>
            <a:off x="6462713" y="6399213"/>
            <a:ext cx="2071687" cy="414337"/>
            <a:chOff x="4071" y="4031"/>
            <a:chExt cx="1305" cy="261"/>
          </a:xfrm>
        </p:grpSpPr>
        <p:pic>
          <p:nvPicPr>
            <p:cNvPr id="776217" name="Picture 25">
              <a:extLst>
                <a:ext uri="{FF2B5EF4-FFF2-40B4-BE49-F238E27FC236}">
                  <a16:creationId xmlns:a16="http://schemas.microsoft.com/office/drawing/2014/main" id="{460A1B3F-C3AE-4C30-AC79-3D73B84ED7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27" y="4059"/>
              <a:ext cx="1190" cy="204"/>
            </a:xfrm>
            <a:prstGeom prst="rect">
              <a:avLst/>
            </a:prstGeom>
            <a:noFill/>
            <a:extLst>
              <a:ext uri="{909E8E84-426E-40DD-AFC4-6F175D3DCCD1}">
                <a14:hiddenFill xmlns:a14="http://schemas.microsoft.com/office/drawing/2010/main">
                  <a:solidFill>
                    <a:srgbClr val="FFFFFF"/>
                  </a:solidFill>
                </a14:hiddenFill>
              </a:ext>
            </a:extLst>
          </p:spPr>
        </p:pic>
        <p:sp>
          <p:nvSpPr>
            <p:cNvPr id="776213" name="Rectangle 21">
              <a:extLst>
                <a:ext uri="{FF2B5EF4-FFF2-40B4-BE49-F238E27FC236}">
                  <a16:creationId xmlns:a16="http://schemas.microsoft.com/office/drawing/2014/main" id="{0848670D-673C-4798-8E4D-ADD87ED25968}"/>
                </a:ext>
              </a:extLst>
            </p:cNvPr>
            <p:cNvSpPr>
              <a:spLocks noChangeArrowheads="1"/>
            </p:cNvSpPr>
            <p:nvPr/>
          </p:nvSpPr>
          <p:spPr bwMode="auto">
            <a:xfrm>
              <a:off x="4071" y="4031"/>
              <a:ext cx="1305" cy="261"/>
            </a:xfrm>
            <a:prstGeom prst="rect">
              <a:avLst/>
            </a:prstGeom>
            <a:solidFill>
              <a:schemeClr val="accent2">
                <a:alpha val="28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76214"/>
                                        </p:tgtEl>
                                        <p:attrNameLst>
                                          <p:attrName>style.visibility</p:attrName>
                                        </p:attrNameLst>
                                      </p:cBhvr>
                                      <p:to>
                                        <p:strVal val="visible"/>
                                      </p:to>
                                    </p:set>
                                    <p:animEffect transition="in" filter="blinds(horizontal)">
                                      <p:cBhvr>
                                        <p:cTn id="7" dur="500"/>
                                        <p:tgtEl>
                                          <p:spTgt spid="7762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76205"/>
                                        </p:tgtEl>
                                        <p:attrNameLst>
                                          <p:attrName>style.visibility</p:attrName>
                                        </p:attrNameLst>
                                      </p:cBhvr>
                                      <p:to>
                                        <p:strVal val="visible"/>
                                      </p:to>
                                    </p:set>
                                    <p:animEffect transition="in" filter="blinds(horizontal)">
                                      <p:cBhvr>
                                        <p:cTn id="12" dur="500"/>
                                        <p:tgtEl>
                                          <p:spTgt spid="7762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76197"/>
                                        </p:tgtEl>
                                        <p:attrNameLst>
                                          <p:attrName>style.visibility</p:attrName>
                                        </p:attrNameLst>
                                      </p:cBhvr>
                                      <p:to>
                                        <p:strVal val="visible"/>
                                      </p:to>
                                    </p:set>
                                    <p:animEffect transition="in" filter="blinds(horizontal)">
                                      <p:cBhvr>
                                        <p:cTn id="17" dur="500"/>
                                        <p:tgtEl>
                                          <p:spTgt spid="7761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76198"/>
                                        </p:tgtEl>
                                        <p:attrNameLst>
                                          <p:attrName>style.visibility</p:attrName>
                                        </p:attrNameLst>
                                      </p:cBhvr>
                                      <p:to>
                                        <p:strVal val="visible"/>
                                      </p:to>
                                    </p:set>
                                    <p:animEffect transition="in" filter="blinds(horizontal)">
                                      <p:cBhvr>
                                        <p:cTn id="22" dur="500"/>
                                        <p:tgtEl>
                                          <p:spTgt spid="7761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76215"/>
                                        </p:tgtEl>
                                        <p:attrNameLst>
                                          <p:attrName>style.visibility</p:attrName>
                                        </p:attrNameLst>
                                      </p:cBhvr>
                                      <p:to>
                                        <p:strVal val="visible"/>
                                      </p:to>
                                    </p:set>
                                    <p:animEffect transition="in" filter="blinds(horizontal)">
                                      <p:cBhvr>
                                        <p:cTn id="27" dur="500"/>
                                        <p:tgtEl>
                                          <p:spTgt spid="7762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76206"/>
                                        </p:tgtEl>
                                        <p:attrNameLst>
                                          <p:attrName>style.visibility</p:attrName>
                                        </p:attrNameLst>
                                      </p:cBhvr>
                                      <p:to>
                                        <p:strVal val="visible"/>
                                      </p:to>
                                    </p:set>
                                    <p:animEffect transition="in" filter="blinds(horizontal)">
                                      <p:cBhvr>
                                        <p:cTn id="32" dur="500"/>
                                        <p:tgtEl>
                                          <p:spTgt spid="77620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76199"/>
                                        </p:tgtEl>
                                        <p:attrNameLst>
                                          <p:attrName>style.visibility</p:attrName>
                                        </p:attrNameLst>
                                      </p:cBhvr>
                                      <p:to>
                                        <p:strVal val="visible"/>
                                      </p:to>
                                    </p:set>
                                    <p:animEffect transition="in" filter="blinds(horizontal)">
                                      <p:cBhvr>
                                        <p:cTn id="37" dur="500"/>
                                        <p:tgtEl>
                                          <p:spTgt spid="77619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76202"/>
                                        </p:tgtEl>
                                        <p:attrNameLst>
                                          <p:attrName>style.visibility</p:attrName>
                                        </p:attrNameLst>
                                      </p:cBhvr>
                                      <p:to>
                                        <p:strVal val="visible"/>
                                      </p:to>
                                    </p:set>
                                    <p:animEffect transition="in" filter="blinds(horizontal)">
                                      <p:cBhvr>
                                        <p:cTn id="42" dur="500"/>
                                        <p:tgtEl>
                                          <p:spTgt spid="776202"/>
                                        </p:tgtEl>
                                      </p:cBhvr>
                                    </p:animEffect>
                                  </p:childTnLst>
                                </p:cTn>
                              </p:par>
                              <p:par>
                                <p:cTn id="43" presetID="3" presetClass="entr" presetSubtype="10" fill="hold" nodeType="withEffect">
                                  <p:stCondLst>
                                    <p:cond delay="0"/>
                                  </p:stCondLst>
                                  <p:childTnLst>
                                    <p:set>
                                      <p:cBhvr>
                                        <p:cTn id="44" dur="1" fill="hold">
                                          <p:stCondLst>
                                            <p:cond delay="0"/>
                                          </p:stCondLst>
                                        </p:cTn>
                                        <p:tgtEl>
                                          <p:spTgt spid="776203"/>
                                        </p:tgtEl>
                                        <p:attrNameLst>
                                          <p:attrName>style.visibility</p:attrName>
                                        </p:attrNameLst>
                                      </p:cBhvr>
                                      <p:to>
                                        <p:strVal val="visible"/>
                                      </p:to>
                                    </p:set>
                                    <p:animEffect transition="in" filter="blinds(horizontal)">
                                      <p:cBhvr>
                                        <p:cTn id="45" dur="500"/>
                                        <p:tgtEl>
                                          <p:spTgt spid="77620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776218"/>
                                        </p:tgtEl>
                                        <p:attrNameLst>
                                          <p:attrName>style.visibility</p:attrName>
                                        </p:attrNameLst>
                                      </p:cBhvr>
                                      <p:to>
                                        <p:strVal val="visible"/>
                                      </p:to>
                                    </p:set>
                                    <p:animEffect transition="in" filter="blinds(horizontal)">
                                      <p:cBhvr>
                                        <p:cTn id="50" dur="500"/>
                                        <p:tgtEl>
                                          <p:spTgt spid="77621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776207"/>
                                        </p:tgtEl>
                                        <p:attrNameLst>
                                          <p:attrName>style.visibility</p:attrName>
                                        </p:attrNameLst>
                                      </p:cBhvr>
                                      <p:to>
                                        <p:strVal val="visible"/>
                                      </p:to>
                                    </p:set>
                                    <p:animEffect transition="in" filter="blinds(horizontal)">
                                      <p:cBhvr>
                                        <p:cTn id="55" dur="500"/>
                                        <p:tgtEl>
                                          <p:spTgt spid="77620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776200"/>
                                        </p:tgtEl>
                                        <p:attrNameLst>
                                          <p:attrName>style.visibility</p:attrName>
                                        </p:attrNameLst>
                                      </p:cBhvr>
                                      <p:to>
                                        <p:strVal val="visible"/>
                                      </p:to>
                                    </p:set>
                                    <p:animEffect transition="in" filter="blinds(horizontal)">
                                      <p:cBhvr>
                                        <p:cTn id="60" dur="500"/>
                                        <p:tgtEl>
                                          <p:spTgt spid="776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197" grpId="0"/>
      <p:bldP spid="776198" grpId="0"/>
      <p:bldP spid="776199" grpId="0"/>
      <p:bldP spid="776200"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a:extLst>
              <a:ext uri="{FF2B5EF4-FFF2-40B4-BE49-F238E27FC236}">
                <a16:creationId xmlns:a16="http://schemas.microsoft.com/office/drawing/2014/main" id="{1C903A09-6C7A-409C-8123-0DF07881061E}"/>
              </a:ext>
            </a:extLst>
          </p:cNvPr>
          <p:cNvSpPr>
            <a:spLocks noChangeArrowheads="1"/>
          </p:cNvSpPr>
          <p:nvPr/>
        </p:nvSpPr>
        <p:spPr bwMode="auto">
          <a:xfrm>
            <a:off x="5002213" y="1889125"/>
            <a:ext cx="2832100" cy="7254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7219" name="Rectangle 1">
            <a:extLst>
              <a:ext uri="{FF2B5EF4-FFF2-40B4-BE49-F238E27FC236}">
                <a16:creationId xmlns:a16="http://schemas.microsoft.com/office/drawing/2014/main" id="{9DE4AE9D-94A2-4DA0-A2E3-D0AAFAD83E19}"/>
              </a:ext>
            </a:extLst>
          </p:cNvPr>
          <p:cNvSpPr>
            <a:spLocks noGrp="1" noChangeArrowheads="1"/>
          </p:cNvSpPr>
          <p:nvPr>
            <p:ph type="title" idx="4294967295"/>
          </p:nvPr>
        </p:nvSpPr>
        <p:spPr>
          <a:xfrm>
            <a:off x="427038" y="0"/>
            <a:ext cx="8716962" cy="617538"/>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a:t>Linux</a:t>
            </a:r>
            <a:r>
              <a:rPr lang="zh-CN" altLang="en-GB"/>
              <a:t>可执行文件的存储映像</a:t>
            </a:r>
          </a:p>
        </p:txBody>
      </p:sp>
      <p:sp>
        <p:nvSpPr>
          <p:cNvPr id="777220" name="Text Box 12">
            <a:extLst>
              <a:ext uri="{FF2B5EF4-FFF2-40B4-BE49-F238E27FC236}">
                <a16:creationId xmlns:a16="http://schemas.microsoft.com/office/drawing/2014/main" id="{C0B21FB2-BC57-4031-8A44-4A2E50868A50}"/>
              </a:ext>
            </a:extLst>
          </p:cNvPr>
          <p:cNvSpPr txBox="1">
            <a:spLocks noChangeArrowheads="1"/>
          </p:cNvSpPr>
          <p:nvPr/>
        </p:nvSpPr>
        <p:spPr bwMode="auto">
          <a:xfrm>
            <a:off x="3181350" y="1576388"/>
            <a:ext cx="3222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en-GB" altLang="zh-CN">
                <a:latin typeface="微软雅黑" panose="020B0503020204020204" pitchFamily="34" charset="-122"/>
                <a:ea typeface="微软雅黑" panose="020B0503020204020204" pitchFamily="34" charset="-122"/>
                <a:cs typeface="msgothic"/>
              </a:rPr>
              <a:t>0</a:t>
            </a:r>
          </a:p>
        </p:txBody>
      </p:sp>
      <p:grpSp>
        <p:nvGrpSpPr>
          <p:cNvPr id="777221" name="Group 5">
            <a:extLst>
              <a:ext uri="{FF2B5EF4-FFF2-40B4-BE49-F238E27FC236}">
                <a16:creationId xmlns:a16="http://schemas.microsoft.com/office/drawing/2014/main" id="{C8ACAC48-D988-496E-AE78-4AEA222864FC}"/>
              </a:ext>
            </a:extLst>
          </p:cNvPr>
          <p:cNvGrpSpPr>
            <a:grpSpLocks/>
          </p:cNvGrpSpPr>
          <p:nvPr/>
        </p:nvGrpSpPr>
        <p:grpSpPr bwMode="auto">
          <a:xfrm>
            <a:off x="7858125" y="1735138"/>
            <a:ext cx="1138238" cy="620712"/>
            <a:chOff x="4950" y="1093"/>
            <a:chExt cx="717" cy="391"/>
          </a:xfrm>
        </p:grpSpPr>
        <p:sp>
          <p:nvSpPr>
            <p:cNvPr id="777222" name="Text Box 25">
              <a:extLst>
                <a:ext uri="{FF2B5EF4-FFF2-40B4-BE49-F238E27FC236}">
                  <a16:creationId xmlns:a16="http://schemas.microsoft.com/office/drawing/2014/main" id="{108320DF-091C-428D-9A4D-4E97D86679F5}"/>
                </a:ext>
              </a:extLst>
            </p:cNvPr>
            <p:cNvSpPr txBox="1">
              <a:spLocks noChangeArrowheads="1"/>
            </p:cNvSpPr>
            <p:nvPr/>
          </p:nvSpPr>
          <p:spPr bwMode="auto">
            <a:xfrm>
              <a:off x="5206" y="1093"/>
              <a:ext cx="461"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46800" rIns="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a:solidFill>
                    <a:srgbClr val="FF3300"/>
                  </a:solidFill>
                  <a:latin typeface="微软雅黑" panose="020B0503020204020204" pitchFamily="34" charset="-122"/>
                  <a:ea typeface="微软雅黑" panose="020B0503020204020204" pitchFamily="34" charset="-122"/>
                  <a:cs typeface="msgothic"/>
                </a:rPr>
                <a:t>ESP </a:t>
              </a:r>
            </a:p>
            <a:p>
              <a:pPr algn="ctr">
                <a:lnSpc>
                  <a:spcPct val="98000"/>
                </a:lnSpc>
              </a:pPr>
              <a:r>
                <a:rPr lang="en-GB" altLang="zh-CN">
                  <a:solidFill>
                    <a:srgbClr val="FF3300"/>
                  </a:solidFill>
                  <a:latin typeface="微软雅黑" panose="020B0503020204020204" pitchFamily="34" charset="-122"/>
                  <a:ea typeface="微软雅黑" panose="020B0503020204020204" pitchFamily="34" charset="-122"/>
                  <a:cs typeface="msgothic"/>
                </a:rPr>
                <a:t>(</a:t>
              </a:r>
              <a:r>
                <a:rPr lang="zh-CN" altLang="en-GB">
                  <a:solidFill>
                    <a:srgbClr val="FF3300"/>
                  </a:solidFill>
                  <a:latin typeface="微软雅黑" panose="020B0503020204020204" pitchFamily="34" charset="-122"/>
                  <a:ea typeface="微软雅黑" panose="020B0503020204020204" pitchFamily="34" charset="-122"/>
                  <a:cs typeface="msgothic"/>
                </a:rPr>
                <a:t>栈顶</a:t>
              </a:r>
              <a:r>
                <a:rPr lang="en-GB" altLang="zh-CN">
                  <a:solidFill>
                    <a:srgbClr val="FF3300"/>
                  </a:solidFill>
                  <a:latin typeface="微软雅黑" panose="020B0503020204020204" pitchFamily="34" charset="-122"/>
                  <a:ea typeface="微软雅黑" panose="020B0503020204020204" pitchFamily="34" charset="-122"/>
                  <a:cs typeface="msgothic"/>
                </a:rPr>
                <a:t>)</a:t>
              </a:r>
            </a:p>
          </p:txBody>
        </p:sp>
        <p:sp>
          <p:nvSpPr>
            <p:cNvPr id="777223" name="Line 26">
              <a:extLst>
                <a:ext uri="{FF2B5EF4-FFF2-40B4-BE49-F238E27FC236}">
                  <a16:creationId xmlns:a16="http://schemas.microsoft.com/office/drawing/2014/main" id="{9F10CD60-3680-4EBB-ADE2-03394B5B6B43}"/>
                </a:ext>
              </a:extLst>
            </p:cNvPr>
            <p:cNvSpPr>
              <a:spLocks noChangeShapeType="1"/>
            </p:cNvSpPr>
            <p:nvPr/>
          </p:nvSpPr>
          <p:spPr bwMode="auto">
            <a:xfrm flipH="1">
              <a:off x="4950" y="1196"/>
              <a:ext cx="242" cy="1"/>
            </a:xfrm>
            <a:prstGeom prst="line">
              <a:avLst/>
            </a:prstGeom>
            <a:noFill/>
            <a:ln w="38100">
              <a:solidFill>
                <a:srgbClr val="FF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777224" name="Line 28">
            <a:extLst>
              <a:ext uri="{FF2B5EF4-FFF2-40B4-BE49-F238E27FC236}">
                <a16:creationId xmlns:a16="http://schemas.microsoft.com/office/drawing/2014/main" id="{BFDCBC6E-44B6-4F8B-B0EE-7DB716D1F40E}"/>
              </a:ext>
            </a:extLst>
          </p:cNvPr>
          <p:cNvSpPr>
            <a:spLocks noChangeShapeType="1"/>
          </p:cNvSpPr>
          <p:nvPr/>
        </p:nvSpPr>
        <p:spPr bwMode="auto">
          <a:xfrm flipV="1">
            <a:off x="7974013" y="830263"/>
            <a:ext cx="1587" cy="460375"/>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7225" name="Text Box 29">
            <a:extLst>
              <a:ext uri="{FF2B5EF4-FFF2-40B4-BE49-F238E27FC236}">
                <a16:creationId xmlns:a16="http://schemas.microsoft.com/office/drawing/2014/main" id="{BDF982C9-980E-4D50-853B-714741738298}"/>
              </a:ext>
            </a:extLst>
          </p:cNvPr>
          <p:cNvSpPr txBox="1">
            <a:spLocks noChangeArrowheads="1"/>
          </p:cNvSpPr>
          <p:nvPr/>
        </p:nvSpPr>
        <p:spPr bwMode="auto">
          <a:xfrm>
            <a:off x="8288338" y="3959225"/>
            <a:ext cx="587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900">
                <a:latin typeface="微软雅黑" panose="020B0503020204020204" pitchFamily="34" charset="-122"/>
                <a:ea typeface="微软雅黑" panose="020B0503020204020204" pitchFamily="34" charset="-122"/>
                <a:cs typeface="msgothic"/>
              </a:rPr>
              <a:t>brk</a:t>
            </a:r>
          </a:p>
        </p:txBody>
      </p:sp>
      <p:sp>
        <p:nvSpPr>
          <p:cNvPr id="777226" name="Line 30">
            <a:extLst>
              <a:ext uri="{FF2B5EF4-FFF2-40B4-BE49-F238E27FC236}">
                <a16:creationId xmlns:a16="http://schemas.microsoft.com/office/drawing/2014/main" id="{9CCBEF6C-AE34-4B69-9EB6-1EA35A720F26}"/>
              </a:ext>
            </a:extLst>
          </p:cNvPr>
          <p:cNvSpPr>
            <a:spLocks noChangeShapeType="1"/>
          </p:cNvSpPr>
          <p:nvPr/>
        </p:nvSpPr>
        <p:spPr bwMode="auto">
          <a:xfrm flipH="1">
            <a:off x="7904163" y="4125913"/>
            <a:ext cx="384175" cy="1587"/>
          </a:xfrm>
          <a:prstGeom prst="line">
            <a:avLst/>
          </a:prstGeom>
          <a:noFill/>
          <a:ln w="324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7227" name="Text Box 31">
            <a:extLst>
              <a:ext uri="{FF2B5EF4-FFF2-40B4-BE49-F238E27FC236}">
                <a16:creationId xmlns:a16="http://schemas.microsoft.com/office/drawing/2014/main" id="{0B024194-8656-40B7-A761-9A756C476D86}"/>
              </a:ext>
            </a:extLst>
          </p:cNvPr>
          <p:cNvSpPr txBox="1">
            <a:spLocks noChangeArrowheads="1"/>
          </p:cNvSpPr>
          <p:nvPr/>
        </p:nvSpPr>
        <p:spPr bwMode="auto">
          <a:xfrm>
            <a:off x="3530600" y="1076325"/>
            <a:ext cx="1565275"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600">
                <a:latin typeface="微软雅黑" panose="020B0503020204020204" pitchFamily="34" charset="-122"/>
                <a:ea typeface="微软雅黑" panose="020B0503020204020204" pitchFamily="34" charset="-122"/>
                <a:cs typeface="msgothic"/>
              </a:rPr>
              <a:t>0xC00000000</a:t>
            </a:r>
          </a:p>
        </p:txBody>
      </p:sp>
      <p:sp>
        <p:nvSpPr>
          <p:cNvPr id="777228" name="Text Box 32">
            <a:extLst>
              <a:ext uri="{FF2B5EF4-FFF2-40B4-BE49-F238E27FC236}">
                <a16:creationId xmlns:a16="http://schemas.microsoft.com/office/drawing/2014/main" id="{2BD98DB7-D98C-4B5B-BB0E-3E7F9114B5C2}"/>
              </a:ext>
            </a:extLst>
          </p:cNvPr>
          <p:cNvSpPr txBox="1">
            <a:spLocks noChangeArrowheads="1"/>
          </p:cNvSpPr>
          <p:nvPr/>
        </p:nvSpPr>
        <p:spPr bwMode="auto">
          <a:xfrm>
            <a:off x="3649663" y="5916613"/>
            <a:ext cx="142875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600">
                <a:latin typeface="微软雅黑" panose="020B0503020204020204" pitchFamily="34" charset="-122"/>
                <a:ea typeface="微软雅黑" panose="020B0503020204020204" pitchFamily="34" charset="-122"/>
                <a:cs typeface="msgothic"/>
              </a:rPr>
              <a:t>0x08048000</a:t>
            </a:r>
          </a:p>
        </p:txBody>
      </p:sp>
      <p:sp>
        <p:nvSpPr>
          <p:cNvPr id="777229" name="Rectangle 14">
            <a:extLst>
              <a:ext uri="{FF2B5EF4-FFF2-40B4-BE49-F238E27FC236}">
                <a16:creationId xmlns:a16="http://schemas.microsoft.com/office/drawing/2014/main" id="{51FF83FD-F7B3-4D36-9CFE-D512CEF81F26}"/>
              </a:ext>
            </a:extLst>
          </p:cNvPr>
          <p:cNvSpPr>
            <a:spLocks noChangeArrowheads="1"/>
          </p:cNvSpPr>
          <p:nvPr/>
        </p:nvSpPr>
        <p:spPr bwMode="auto">
          <a:xfrm>
            <a:off x="5003800" y="814388"/>
            <a:ext cx="2830513" cy="517525"/>
          </a:xfrm>
          <a:prstGeom prst="rect">
            <a:avLst/>
          </a:prstGeom>
          <a:solidFill>
            <a:srgbClr val="F1C7C7"/>
          </a:solidFill>
          <a:ln w="324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2000">
                <a:latin typeface="微软雅黑" panose="020B0503020204020204" pitchFamily="34" charset="-122"/>
                <a:ea typeface="微软雅黑" panose="020B0503020204020204" pitchFamily="34" charset="-122"/>
                <a:cs typeface="msgothic"/>
              </a:rPr>
              <a:t>内核虚存区</a:t>
            </a:r>
          </a:p>
        </p:txBody>
      </p:sp>
      <p:sp>
        <p:nvSpPr>
          <p:cNvPr id="777230" name="Rectangle 15">
            <a:extLst>
              <a:ext uri="{FF2B5EF4-FFF2-40B4-BE49-F238E27FC236}">
                <a16:creationId xmlns:a16="http://schemas.microsoft.com/office/drawing/2014/main" id="{ACCDCE30-5353-4965-9F30-8E35FF9E7D6B}"/>
              </a:ext>
            </a:extLst>
          </p:cNvPr>
          <p:cNvSpPr>
            <a:spLocks noChangeArrowheads="1"/>
          </p:cNvSpPr>
          <p:nvPr/>
        </p:nvSpPr>
        <p:spPr bwMode="auto">
          <a:xfrm>
            <a:off x="5003800" y="2622550"/>
            <a:ext cx="2830513" cy="711200"/>
          </a:xfrm>
          <a:prstGeom prst="rect">
            <a:avLst/>
          </a:prstGeom>
          <a:solidFill>
            <a:srgbClr val="D5F1CF"/>
          </a:solidFill>
          <a:ln w="324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2000">
                <a:latin typeface="微软雅黑" panose="020B0503020204020204" pitchFamily="34" charset="-122"/>
                <a:ea typeface="微软雅黑" panose="020B0503020204020204" pitchFamily="34" charset="-122"/>
                <a:cs typeface="msgothic"/>
              </a:rPr>
              <a:t>共享库区域</a:t>
            </a:r>
          </a:p>
        </p:txBody>
      </p:sp>
      <p:sp>
        <p:nvSpPr>
          <p:cNvPr id="33808" name="Rectangle 16">
            <a:extLst>
              <a:ext uri="{FF2B5EF4-FFF2-40B4-BE49-F238E27FC236}">
                <a16:creationId xmlns:a16="http://schemas.microsoft.com/office/drawing/2014/main" id="{289480E8-D271-4EC5-B16F-1DCB3CF8C705}"/>
              </a:ext>
            </a:extLst>
          </p:cNvPr>
          <p:cNvSpPr>
            <a:spLocks noChangeArrowheads="1"/>
          </p:cNvSpPr>
          <p:nvPr/>
        </p:nvSpPr>
        <p:spPr bwMode="auto">
          <a:xfrm>
            <a:off x="5003800" y="3328988"/>
            <a:ext cx="2830513" cy="768350"/>
          </a:xfrm>
          <a:prstGeom prst="rect">
            <a:avLst/>
          </a:prstGeom>
          <a:solidFill>
            <a:schemeClr val="bg1"/>
          </a:solidFill>
          <a:ln w="3302">
            <a:solidFill>
              <a:schemeClr val="tx1"/>
            </a:solidFill>
            <a:miter lim="800000"/>
            <a:headEnd/>
            <a:tailEnd/>
          </a:ln>
        </p:spPr>
        <p:txBody>
          <a:bodyPr wrap="none" anchor="ctr"/>
          <a:lstStyle/>
          <a:p>
            <a:pPr>
              <a:defRPr/>
            </a:pPr>
            <a:endParaRPr lang="en-US" sz="2400">
              <a:latin typeface="Arial Narrow" pitchFamily="34" charset="0"/>
              <a:ea typeface="+mn-ea"/>
            </a:endParaRPr>
          </a:p>
        </p:txBody>
      </p:sp>
      <p:sp>
        <p:nvSpPr>
          <p:cNvPr id="777232" name="Rectangle 17">
            <a:extLst>
              <a:ext uri="{FF2B5EF4-FFF2-40B4-BE49-F238E27FC236}">
                <a16:creationId xmlns:a16="http://schemas.microsoft.com/office/drawing/2014/main" id="{EC251A58-EB75-4E90-8935-A632259CCAFF}"/>
              </a:ext>
            </a:extLst>
          </p:cNvPr>
          <p:cNvSpPr>
            <a:spLocks noChangeArrowheads="1"/>
          </p:cNvSpPr>
          <p:nvPr/>
        </p:nvSpPr>
        <p:spPr bwMode="auto">
          <a:xfrm>
            <a:off x="5003800" y="4095750"/>
            <a:ext cx="2830513" cy="711200"/>
          </a:xfrm>
          <a:prstGeom prst="rect">
            <a:avLst/>
          </a:prstGeom>
          <a:solidFill>
            <a:srgbClr val="D5F1CF"/>
          </a:solidFill>
          <a:ln w="324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2000">
                <a:latin typeface="微软雅黑" panose="020B0503020204020204" pitchFamily="34" charset="-122"/>
                <a:ea typeface="微软雅黑" panose="020B0503020204020204" pitchFamily="34" charset="-122"/>
                <a:cs typeface="msgothic"/>
              </a:rPr>
              <a:t>堆（</a:t>
            </a:r>
            <a:r>
              <a:rPr lang="en-GB" altLang="zh-CN" sz="2000">
                <a:latin typeface="微软雅黑" panose="020B0503020204020204" pitchFamily="34" charset="-122"/>
                <a:ea typeface="微软雅黑" panose="020B0503020204020204" pitchFamily="34" charset="-122"/>
                <a:cs typeface="msgothic"/>
              </a:rPr>
              <a:t>heap</a:t>
            </a:r>
            <a:r>
              <a:rPr lang="zh-CN" altLang="en-GB" sz="2000">
                <a:latin typeface="微软雅黑" panose="020B0503020204020204" pitchFamily="34" charset="-122"/>
                <a:ea typeface="微软雅黑" panose="020B0503020204020204" pitchFamily="34" charset="-122"/>
                <a:cs typeface="msgothic"/>
              </a:rPr>
              <a:t>）</a:t>
            </a:r>
          </a:p>
          <a:p>
            <a:pPr algn="ctr">
              <a:lnSpc>
                <a:spcPct val="98000"/>
              </a:lnSpc>
            </a:pPr>
            <a:r>
              <a:rPr lang="en-GB" altLang="zh-CN" sz="2000">
                <a:latin typeface="微软雅黑" panose="020B0503020204020204" pitchFamily="34" charset="-122"/>
                <a:ea typeface="微软雅黑" panose="020B0503020204020204" pitchFamily="34" charset="-122"/>
                <a:cs typeface="msgothic"/>
              </a:rPr>
              <a:t>(</a:t>
            </a:r>
            <a:r>
              <a:rPr lang="zh-CN" altLang="en-GB" sz="2000">
                <a:latin typeface="微软雅黑" panose="020B0503020204020204" pitchFamily="34" charset="-122"/>
                <a:ea typeface="微软雅黑" panose="020B0503020204020204" pitchFamily="34" charset="-122"/>
                <a:cs typeface="msgothic"/>
              </a:rPr>
              <a:t>由</a:t>
            </a:r>
            <a:r>
              <a:rPr lang="en-GB" altLang="zh-CN" sz="2000">
                <a:latin typeface="微软雅黑" panose="020B0503020204020204" pitchFamily="34" charset="-122"/>
                <a:ea typeface="微软雅黑" panose="020B0503020204020204" pitchFamily="34" charset="-122"/>
                <a:cs typeface="msgothic"/>
              </a:rPr>
              <a:t>malloc</a:t>
            </a:r>
            <a:r>
              <a:rPr lang="zh-CN" altLang="en-GB" sz="2000">
                <a:latin typeface="微软雅黑" panose="020B0503020204020204" pitchFamily="34" charset="-122"/>
                <a:ea typeface="微软雅黑" panose="020B0503020204020204" pitchFamily="34" charset="-122"/>
                <a:cs typeface="msgothic"/>
              </a:rPr>
              <a:t>动态生成</a:t>
            </a:r>
            <a:r>
              <a:rPr lang="en-GB" altLang="zh-CN" sz="2000">
                <a:latin typeface="Calibri" panose="020F0502020204030204" pitchFamily="34" charset="0"/>
                <a:ea typeface="微软雅黑" panose="020B0503020204020204" pitchFamily="34" charset="-122"/>
                <a:cs typeface="msgothic"/>
              </a:rPr>
              <a:t>)</a:t>
            </a:r>
          </a:p>
        </p:txBody>
      </p:sp>
      <p:sp>
        <p:nvSpPr>
          <p:cNvPr id="777233" name="Line 19">
            <a:extLst>
              <a:ext uri="{FF2B5EF4-FFF2-40B4-BE49-F238E27FC236}">
                <a16:creationId xmlns:a16="http://schemas.microsoft.com/office/drawing/2014/main" id="{0B195955-EA74-48DA-83C5-A344EBDCFB7E}"/>
              </a:ext>
            </a:extLst>
          </p:cNvPr>
          <p:cNvSpPr>
            <a:spLocks noChangeShapeType="1"/>
          </p:cNvSpPr>
          <p:nvPr/>
        </p:nvSpPr>
        <p:spPr bwMode="auto">
          <a:xfrm flipV="1">
            <a:off x="6415088" y="3678238"/>
            <a:ext cx="1587" cy="407987"/>
          </a:xfrm>
          <a:prstGeom prst="line">
            <a:avLst/>
          </a:prstGeom>
          <a:noFill/>
          <a:ln w="324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7234" name="Rectangle 20">
            <a:extLst>
              <a:ext uri="{FF2B5EF4-FFF2-40B4-BE49-F238E27FC236}">
                <a16:creationId xmlns:a16="http://schemas.microsoft.com/office/drawing/2014/main" id="{1AF8A4E1-3528-4DBB-A72F-D616D0B873F1}"/>
              </a:ext>
            </a:extLst>
          </p:cNvPr>
          <p:cNvSpPr>
            <a:spLocks noChangeArrowheads="1"/>
          </p:cNvSpPr>
          <p:nvPr/>
        </p:nvSpPr>
        <p:spPr bwMode="auto">
          <a:xfrm>
            <a:off x="5003800" y="1300163"/>
            <a:ext cx="2830513" cy="598487"/>
          </a:xfrm>
          <a:prstGeom prst="rect">
            <a:avLst/>
          </a:prstGeom>
          <a:solidFill>
            <a:srgbClr val="D5F1CF"/>
          </a:solidFill>
          <a:ln w="324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a:solidFill>
                  <a:srgbClr val="FF3300"/>
                </a:solidFill>
                <a:latin typeface="微软雅黑" panose="020B0503020204020204" pitchFamily="34" charset="-122"/>
                <a:ea typeface="微软雅黑" panose="020B0503020204020204" pitchFamily="34" charset="-122"/>
                <a:cs typeface="msgothic"/>
              </a:rPr>
              <a:t>用户栈（</a:t>
            </a:r>
            <a:r>
              <a:rPr lang="en-GB" altLang="zh-CN">
                <a:solidFill>
                  <a:srgbClr val="FF3300"/>
                </a:solidFill>
                <a:latin typeface="微软雅黑" panose="020B0503020204020204" pitchFamily="34" charset="-122"/>
                <a:ea typeface="微软雅黑" panose="020B0503020204020204" pitchFamily="34" charset="-122"/>
                <a:cs typeface="msgothic"/>
              </a:rPr>
              <a:t>User stack</a:t>
            </a:r>
            <a:r>
              <a:rPr lang="zh-CN" altLang="en-GB">
                <a:solidFill>
                  <a:srgbClr val="FF3300"/>
                </a:solidFill>
                <a:latin typeface="微软雅黑" panose="020B0503020204020204" pitchFamily="34" charset="-122"/>
                <a:ea typeface="微软雅黑" panose="020B0503020204020204" pitchFamily="34" charset="-122"/>
                <a:cs typeface="msgothic"/>
              </a:rPr>
              <a:t>）</a:t>
            </a:r>
          </a:p>
          <a:p>
            <a:pPr algn="ctr">
              <a:lnSpc>
                <a:spcPct val="98000"/>
              </a:lnSpc>
            </a:pPr>
            <a:r>
              <a:rPr lang="zh-CN" altLang="en-GB" sz="2000">
                <a:solidFill>
                  <a:srgbClr val="FF3300"/>
                </a:solidFill>
                <a:latin typeface="Calibri" panose="020F0502020204030204" pitchFamily="34" charset="0"/>
                <a:ea typeface="微软雅黑" panose="020B0503020204020204" pitchFamily="34" charset="-122"/>
                <a:cs typeface="msgothic"/>
              </a:rPr>
              <a:t>动态生成</a:t>
            </a:r>
          </a:p>
        </p:txBody>
      </p:sp>
      <p:sp>
        <p:nvSpPr>
          <p:cNvPr id="777235" name="Line 21">
            <a:extLst>
              <a:ext uri="{FF2B5EF4-FFF2-40B4-BE49-F238E27FC236}">
                <a16:creationId xmlns:a16="http://schemas.microsoft.com/office/drawing/2014/main" id="{4F6C9DA5-7C30-4542-9253-829A7277F46F}"/>
              </a:ext>
            </a:extLst>
          </p:cNvPr>
          <p:cNvSpPr>
            <a:spLocks noChangeShapeType="1"/>
          </p:cNvSpPr>
          <p:nvPr/>
        </p:nvSpPr>
        <p:spPr bwMode="auto">
          <a:xfrm flipV="1">
            <a:off x="6415088" y="2382838"/>
            <a:ext cx="1587" cy="246062"/>
          </a:xfrm>
          <a:prstGeom prst="line">
            <a:avLst/>
          </a:prstGeom>
          <a:noFill/>
          <a:ln w="324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7236" name="Line 22">
            <a:extLst>
              <a:ext uri="{FF2B5EF4-FFF2-40B4-BE49-F238E27FC236}">
                <a16:creationId xmlns:a16="http://schemas.microsoft.com/office/drawing/2014/main" id="{E64A049A-8AD1-4BF5-A0E4-604C7552A137}"/>
              </a:ext>
            </a:extLst>
          </p:cNvPr>
          <p:cNvSpPr>
            <a:spLocks noChangeShapeType="1"/>
          </p:cNvSpPr>
          <p:nvPr/>
        </p:nvSpPr>
        <p:spPr bwMode="auto">
          <a:xfrm>
            <a:off x="6415088" y="1898650"/>
            <a:ext cx="1587" cy="242888"/>
          </a:xfrm>
          <a:prstGeom prst="line">
            <a:avLst/>
          </a:prstGeom>
          <a:noFill/>
          <a:ln w="324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15" name="Rectangle 23">
            <a:extLst>
              <a:ext uri="{FF2B5EF4-FFF2-40B4-BE49-F238E27FC236}">
                <a16:creationId xmlns:a16="http://schemas.microsoft.com/office/drawing/2014/main" id="{4BAE259D-7802-49CC-9B56-3850E0E3B5B2}"/>
              </a:ext>
            </a:extLst>
          </p:cNvPr>
          <p:cNvSpPr>
            <a:spLocks noChangeArrowheads="1"/>
          </p:cNvSpPr>
          <p:nvPr/>
        </p:nvSpPr>
        <p:spPr bwMode="auto">
          <a:xfrm>
            <a:off x="5003800" y="6180138"/>
            <a:ext cx="2830513" cy="422275"/>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a:latin typeface="微软雅黑" panose="020B0503020204020204" pitchFamily="34" charset="-122"/>
                <a:ea typeface="微软雅黑" panose="020B0503020204020204" pitchFamily="34" charset="-122"/>
                <a:cs typeface="msgothic"/>
              </a:rPr>
              <a:t>未使用</a:t>
            </a:r>
          </a:p>
        </p:txBody>
      </p:sp>
      <p:sp>
        <p:nvSpPr>
          <p:cNvPr id="777238" name="Text Box 24">
            <a:extLst>
              <a:ext uri="{FF2B5EF4-FFF2-40B4-BE49-F238E27FC236}">
                <a16:creationId xmlns:a16="http://schemas.microsoft.com/office/drawing/2014/main" id="{F38FD8C7-41D5-430A-B699-430C417B6D2B}"/>
              </a:ext>
            </a:extLst>
          </p:cNvPr>
          <p:cNvSpPr txBox="1">
            <a:spLocks noChangeArrowheads="1"/>
          </p:cNvSpPr>
          <p:nvPr/>
        </p:nvSpPr>
        <p:spPr bwMode="auto">
          <a:xfrm>
            <a:off x="4735513" y="6411913"/>
            <a:ext cx="315912"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en-GB" altLang="zh-CN" sz="1600">
                <a:latin typeface="Arial Black" panose="020B0A04020102020204" pitchFamily="34" charset="0"/>
                <a:ea typeface="msgothic"/>
                <a:cs typeface="msgothic"/>
              </a:rPr>
              <a:t>0</a:t>
            </a:r>
          </a:p>
        </p:txBody>
      </p:sp>
      <p:sp>
        <p:nvSpPr>
          <p:cNvPr id="33826" name="Rectangle 34">
            <a:extLst>
              <a:ext uri="{FF2B5EF4-FFF2-40B4-BE49-F238E27FC236}">
                <a16:creationId xmlns:a16="http://schemas.microsoft.com/office/drawing/2014/main" id="{27D1EEEC-E838-4128-9961-E973E349228A}"/>
              </a:ext>
            </a:extLst>
          </p:cNvPr>
          <p:cNvSpPr>
            <a:spLocks noChangeArrowheads="1"/>
          </p:cNvSpPr>
          <p:nvPr/>
        </p:nvSpPr>
        <p:spPr bwMode="auto">
          <a:xfrm>
            <a:off x="5003800" y="4803775"/>
            <a:ext cx="2830513" cy="712788"/>
          </a:xfrm>
          <a:prstGeom prst="rect">
            <a:avLst/>
          </a:prstGeom>
          <a:solidFill>
            <a:schemeClr val="accent2">
              <a:lumMod val="20000"/>
              <a:lumOff val="80000"/>
            </a:schemeClr>
          </a:solidFill>
          <a:ln w="324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2000">
                <a:latin typeface="微软雅黑" panose="020B0503020204020204" pitchFamily="34" charset="-122"/>
                <a:ea typeface="微软雅黑" panose="020B0503020204020204" pitchFamily="34" charset="-122"/>
                <a:cs typeface="msgothic"/>
              </a:rPr>
              <a:t>读写数据段</a:t>
            </a:r>
          </a:p>
          <a:p>
            <a:pPr algn="ctr">
              <a:lnSpc>
                <a:spcPct val="98000"/>
              </a:lnSpc>
            </a:pPr>
            <a:r>
              <a:rPr lang="en-GB" altLang="zh-CN">
                <a:latin typeface="微软雅黑" panose="020B0503020204020204" pitchFamily="34" charset="-122"/>
                <a:ea typeface="微软雅黑" panose="020B0503020204020204" pitchFamily="34" charset="-122"/>
                <a:cs typeface="msgothic"/>
              </a:rPr>
              <a:t>(.data, .bss)</a:t>
            </a:r>
          </a:p>
        </p:txBody>
      </p:sp>
      <p:sp>
        <p:nvSpPr>
          <p:cNvPr id="777240" name="Rectangle 35">
            <a:extLst>
              <a:ext uri="{FF2B5EF4-FFF2-40B4-BE49-F238E27FC236}">
                <a16:creationId xmlns:a16="http://schemas.microsoft.com/office/drawing/2014/main" id="{F252ABDE-BF52-4278-A3CF-4783D484F1FC}"/>
              </a:ext>
            </a:extLst>
          </p:cNvPr>
          <p:cNvSpPr>
            <a:spLocks noChangeArrowheads="1"/>
          </p:cNvSpPr>
          <p:nvPr/>
        </p:nvSpPr>
        <p:spPr bwMode="auto">
          <a:xfrm>
            <a:off x="5003800" y="5468938"/>
            <a:ext cx="2830513" cy="711200"/>
          </a:xfrm>
          <a:prstGeom prst="rect">
            <a:avLst/>
          </a:prstGeom>
          <a:solidFill>
            <a:srgbClr val="F6F5BD"/>
          </a:solidFill>
          <a:ln w="324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2000">
                <a:latin typeface="微软雅黑" panose="020B0503020204020204" pitchFamily="34" charset="-122"/>
                <a:ea typeface="微软雅黑" panose="020B0503020204020204" pitchFamily="34" charset="-122"/>
                <a:cs typeface="msgothic"/>
              </a:rPr>
              <a:t>只读代码段</a:t>
            </a:r>
          </a:p>
          <a:p>
            <a:pPr algn="ctr">
              <a:lnSpc>
                <a:spcPct val="98000"/>
              </a:lnSpc>
            </a:pPr>
            <a:r>
              <a:rPr lang="en-GB" altLang="zh-CN">
                <a:latin typeface="微软雅黑" panose="020B0503020204020204" pitchFamily="34" charset="-122"/>
                <a:ea typeface="微软雅黑" panose="020B0503020204020204" pitchFamily="34" charset="-122"/>
                <a:cs typeface="msgothic"/>
              </a:rPr>
              <a:t>(.init, .text</a:t>
            </a:r>
            <a:r>
              <a:rPr lang="en-GB" altLang="zh-CN" sz="1600">
                <a:latin typeface="Calibri" panose="020F0502020204030204" pitchFamily="34" charset="0"/>
                <a:ea typeface="微软雅黑" panose="020B0503020204020204" pitchFamily="34" charset="-122"/>
                <a:cs typeface="msgothic"/>
              </a:rPr>
              <a:t>, </a:t>
            </a:r>
            <a:r>
              <a:rPr lang="en-GB" altLang="zh-CN">
                <a:latin typeface="微软雅黑" panose="020B0503020204020204" pitchFamily="34" charset="-122"/>
                <a:ea typeface="微软雅黑" panose="020B0503020204020204" pitchFamily="34" charset="-122"/>
                <a:cs typeface="msgothic"/>
              </a:rPr>
              <a:t>.rodata</a:t>
            </a:r>
            <a:r>
              <a:rPr lang="en-GB" altLang="zh-CN" sz="1600">
                <a:latin typeface="Calibri" panose="020F0502020204030204" pitchFamily="34" charset="0"/>
                <a:ea typeface="微软雅黑" panose="020B0503020204020204" pitchFamily="34" charset="-122"/>
                <a:cs typeface="msgothic"/>
              </a:rPr>
              <a:t>)</a:t>
            </a:r>
          </a:p>
        </p:txBody>
      </p:sp>
      <p:grpSp>
        <p:nvGrpSpPr>
          <p:cNvPr id="777241" name="Group 25">
            <a:extLst>
              <a:ext uri="{FF2B5EF4-FFF2-40B4-BE49-F238E27FC236}">
                <a16:creationId xmlns:a16="http://schemas.microsoft.com/office/drawing/2014/main" id="{D1250B19-3B64-47CC-A6D1-0255A68D4979}"/>
              </a:ext>
            </a:extLst>
          </p:cNvPr>
          <p:cNvGrpSpPr>
            <a:grpSpLocks/>
          </p:cNvGrpSpPr>
          <p:nvPr/>
        </p:nvGrpSpPr>
        <p:grpSpPr bwMode="auto">
          <a:xfrm>
            <a:off x="7867650" y="4879975"/>
            <a:ext cx="1071563" cy="1327150"/>
            <a:chOff x="4956" y="3074"/>
            <a:chExt cx="675" cy="836"/>
          </a:xfrm>
        </p:grpSpPr>
        <p:sp>
          <p:nvSpPr>
            <p:cNvPr id="777242" name="AutoShape 36">
              <a:extLst>
                <a:ext uri="{FF2B5EF4-FFF2-40B4-BE49-F238E27FC236}">
                  <a16:creationId xmlns:a16="http://schemas.microsoft.com/office/drawing/2014/main" id="{40D1A349-327A-44E1-83C4-172E526B4DD0}"/>
                </a:ext>
              </a:extLst>
            </p:cNvPr>
            <p:cNvSpPr>
              <a:spLocks/>
            </p:cNvSpPr>
            <p:nvPr/>
          </p:nvSpPr>
          <p:spPr bwMode="auto">
            <a:xfrm>
              <a:off x="4956" y="3094"/>
              <a:ext cx="140" cy="816"/>
            </a:xfrm>
            <a:prstGeom prst="rightBrace">
              <a:avLst>
                <a:gd name="adj1" fmla="val 48571"/>
                <a:gd name="adj2" fmla="val 50000"/>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2400">
                <a:latin typeface="Arial Narrow" panose="020B0606020202030204" pitchFamily="34" charset="0"/>
              </a:endParaRPr>
            </a:p>
          </p:txBody>
        </p:sp>
        <p:sp>
          <p:nvSpPr>
            <p:cNvPr id="777243" name="Text Box 37">
              <a:extLst>
                <a:ext uri="{FF2B5EF4-FFF2-40B4-BE49-F238E27FC236}">
                  <a16:creationId xmlns:a16="http://schemas.microsoft.com/office/drawing/2014/main" id="{CEA22A2E-A292-4230-9845-C7AA38ACC353}"/>
                </a:ext>
              </a:extLst>
            </p:cNvPr>
            <p:cNvSpPr txBox="1">
              <a:spLocks noChangeArrowheads="1"/>
            </p:cNvSpPr>
            <p:nvPr/>
          </p:nvSpPr>
          <p:spPr bwMode="auto">
            <a:xfrm>
              <a:off x="5161" y="3074"/>
              <a:ext cx="470" cy="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zh-CN" altLang="en-GB" sz="1900">
                  <a:solidFill>
                    <a:srgbClr val="FF0000"/>
                  </a:solidFill>
                  <a:latin typeface="Calibri" panose="020F0502020204030204" pitchFamily="34" charset="0"/>
                  <a:ea typeface="微软雅黑" panose="020B0503020204020204" pitchFamily="34" charset="-122"/>
                  <a:cs typeface="msgothic"/>
                </a:rPr>
                <a:t>从可执行文件装入</a:t>
              </a:r>
            </a:p>
          </p:txBody>
        </p:sp>
      </p:grpSp>
      <p:sp>
        <p:nvSpPr>
          <p:cNvPr id="777244" name="Text Box 28">
            <a:extLst>
              <a:ext uri="{FF2B5EF4-FFF2-40B4-BE49-F238E27FC236}">
                <a16:creationId xmlns:a16="http://schemas.microsoft.com/office/drawing/2014/main" id="{EEAF845D-915D-45DB-AD7D-C338C2BA053E}"/>
              </a:ext>
            </a:extLst>
          </p:cNvPr>
          <p:cNvSpPr txBox="1">
            <a:spLocks noChangeArrowheads="1"/>
          </p:cNvSpPr>
          <p:nvPr/>
        </p:nvSpPr>
        <p:spPr bwMode="auto">
          <a:xfrm>
            <a:off x="292100" y="827088"/>
            <a:ext cx="326866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1900">
                <a:solidFill>
                  <a:srgbClr val="FF0000"/>
                </a:solidFill>
              </a:rPr>
              <a:t>程序</a:t>
            </a:r>
            <a:r>
              <a:rPr lang="en-US" altLang="zh-CN" sz="1900">
                <a:solidFill>
                  <a:srgbClr val="FF0000"/>
                </a:solidFill>
              </a:rPr>
              <a:t>(</a:t>
            </a:r>
            <a:r>
              <a:rPr lang="zh-CN" altLang="en-US" sz="1900">
                <a:solidFill>
                  <a:srgbClr val="FF0000"/>
                </a:solidFill>
              </a:rPr>
              <a:t>段</a:t>
            </a:r>
            <a:r>
              <a:rPr lang="en-US" altLang="zh-CN" sz="1900">
                <a:solidFill>
                  <a:srgbClr val="FF0000"/>
                </a:solidFill>
              </a:rPr>
              <a:t>)</a:t>
            </a:r>
            <a:r>
              <a:rPr lang="zh-CN" altLang="en-US" sz="1900">
                <a:solidFill>
                  <a:srgbClr val="FF0000"/>
                </a:solidFill>
              </a:rPr>
              <a:t>头表描述如何映射</a:t>
            </a:r>
          </a:p>
        </p:txBody>
      </p:sp>
      <p:sp>
        <p:nvSpPr>
          <p:cNvPr id="33794" name="Rectangle 2">
            <a:extLst>
              <a:ext uri="{FF2B5EF4-FFF2-40B4-BE49-F238E27FC236}">
                <a16:creationId xmlns:a16="http://schemas.microsoft.com/office/drawing/2014/main" id="{ADAA843D-260F-4153-B6A0-4400D0C7D9F1}"/>
              </a:ext>
            </a:extLst>
          </p:cNvPr>
          <p:cNvSpPr>
            <a:spLocks noChangeArrowheads="1"/>
          </p:cNvSpPr>
          <p:nvPr/>
        </p:nvSpPr>
        <p:spPr bwMode="auto">
          <a:xfrm>
            <a:off x="247650" y="1554163"/>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ELF </a:t>
            </a:r>
            <a:r>
              <a:rPr lang="zh-CN" altLang="en-GB">
                <a:latin typeface="微软雅黑" panose="020B0503020204020204" pitchFamily="34" charset="-122"/>
                <a:ea typeface="微软雅黑" panose="020B0503020204020204" pitchFamily="34" charset="-122"/>
                <a:cs typeface="msgothic"/>
              </a:rPr>
              <a:t>头</a:t>
            </a:r>
          </a:p>
        </p:txBody>
      </p:sp>
      <p:sp>
        <p:nvSpPr>
          <p:cNvPr id="33795" name="Rectangle 3">
            <a:extLst>
              <a:ext uri="{FF2B5EF4-FFF2-40B4-BE49-F238E27FC236}">
                <a16:creationId xmlns:a16="http://schemas.microsoft.com/office/drawing/2014/main" id="{D9949070-8BDC-4F5E-9F86-A9B430243ECE}"/>
              </a:ext>
            </a:extLst>
          </p:cNvPr>
          <p:cNvSpPr>
            <a:spLocks noChangeArrowheads="1"/>
          </p:cNvSpPr>
          <p:nvPr/>
        </p:nvSpPr>
        <p:spPr bwMode="auto">
          <a:xfrm>
            <a:off x="247650" y="1989138"/>
            <a:ext cx="2971800" cy="695325"/>
          </a:xfrm>
          <a:prstGeom prst="rect">
            <a:avLst/>
          </a:prstGeom>
          <a:solidFill>
            <a:srgbClr val="993366">
              <a:alpha val="9000"/>
            </a:srgbClr>
          </a:solidFill>
          <a:ln w="25527">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2000">
                <a:solidFill>
                  <a:srgbClr val="3333CC"/>
                </a:solidFill>
                <a:latin typeface="微软雅黑" panose="020B0503020204020204" pitchFamily="34" charset="-122"/>
                <a:ea typeface="微软雅黑" panose="020B0503020204020204" pitchFamily="34" charset="-122"/>
                <a:cs typeface="msgothic"/>
              </a:rPr>
              <a:t>程序（段）头表</a:t>
            </a:r>
          </a:p>
        </p:txBody>
      </p:sp>
      <p:sp>
        <p:nvSpPr>
          <p:cNvPr id="777247" name="Rectangle 4">
            <a:extLst>
              <a:ext uri="{FF2B5EF4-FFF2-40B4-BE49-F238E27FC236}">
                <a16:creationId xmlns:a16="http://schemas.microsoft.com/office/drawing/2014/main" id="{DFED586A-AF1C-4B2F-A0B6-CA101686482A}"/>
              </a:ext>
            </a:extLst>
          </p:cNvPr>
          <p:cNvSpPr>
            <a:spLocks noChangeArrowheads="1"/>
          </p:cNvSpPr>
          <p:nvPr/>
        </p:nvSpPr>
        <p:spPr bwMode="auto">
          <a:xfrm>
            <a:off x="247650" y="3119438"/>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.text </a:t>
            </a:r>
            <a:r>
              <a:rPr lang="zh-CN" altLang="en-GB">
                <a:latin typeface="微软雅黑" panose="020B0503020204020204" pitchFamily="34" charset="-122"/>
                <a:ea typeface="微软雅黑" panose="020B0503020204020204" pitchFamily="34" charset="-122"/>
                <a:cs typeface="msgothic"/>
              </a:rPr>
              <a:t>节</a:t>
            </a:r>
          </a:p>
        </p:txBody>
      </p:sp>
      <p:sp>
        <p:nvSpPr>
          <p:cNvPr id="33797" name="Rectangle 5">
            <a:extLst>
              <a:ext uri="{FF2B5EF4-FFF2-40B4-BE49-F238E27FC236}">
                <a16:creationId xmlns:a16="http://schemas.microsoft.com/office/drawing/2014/main" id="{EEE18D39-0EE0-40D8-987C-5FE60AF74AA9}"/>
              </a:ext>
            </a:extLst>
          </p:cNvPr>
          <p:cNvSpPr>
            <a:spLocks noChangeArrowheads="1"/>
          </p:cNvSpPr>
          <p:nvPr/>
        </p:nvSpPr>
        <p:spPr bwMode="auto">
          <a:xfrm>
            <a:off x="247650" y="3989388"/>
            <a:ext cx="2971800" cy="434975"/>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.data </a:t>
            </a:r>
            <a:r>
              <a:rPr lang="zh-CN" altLang="en-GB">
                <a:latin typeface="微软雅黑" panose="020B0503020204020204" pitchFamily="34" charset="-122"/>
                <a:ea typeface="微软雅黑" panose="020B0503020204020204" pitchFamily="34" charset="-122"/>
                <a:cs typeface="msgothic"/>
              </a:rPr>
              <a:t>节</a:t>
            </a:r>
          </a:p>
        </p:txBody>
      </p:sp>
      <p:sp>
        <p:nvSpPr>
          <p:cNvPr id="33798" name="Rectangle 6">
            <a:extLst>
              <a:ext uri="{FF2B5EF4-FFF2-40B4-BE49-F238E27FC236}">
                <a16:creationId xmlns:a16="http://schemas.microsoft.com/office/drawing/2014/main" id="{D838D52B-D2B4-43B5-8248-3AD14935D0CB}"/>
              </a:ext>
            </a:extLst>
          </p:cNvPr>
          <p:cNvSpPr>
            <a:spLocks noChangeArrowheads="1"/>
          </p:cNvSpPr>
          <p:nvPr/>
        </p:nvSpPr>
        <p:spPr bwMode="auto">
          <a:xfrm>
            <a:off x="247650" y="4424363"/>
            <a:ext cx="2971800" cy="433387"/>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.bss </a:t>
            </a:r>
            <a:r>
              <a:rPr lang="zh-CN" altLang="en-GB">
                <a:latin typeface="微软雅黑" panose="020B0503020204020204" pitchFamily="34" charset="-122"/>
                <a:ea typeface="微软雅黑" panose="020B0503020204020204" pitchFamily="34" charset="-122"/>
                <a:cs typeface="msgothic"/>
              </a:rPr>
              <a:t>节</a:t>
            </a:r>
          </a:p>
        </p:txBody>
      </p:sp>
      <p:sp>
        <p:nvSpPr>
          <p:cNvPr id="33799" name="Rectangle 7">
            <a:extLst>
              <a:ext uri="{FF2B5EF4-FFF2-40B4-BE49-F238E27FC236}">
                <a16:creationId xmlns:a16="http://schemas.microsoft.com/office/drawing/2014/main" id="{FC7BB611-009E-4662-930A-EBBAE8AFD83A}"/>
              </a:ext>
            </a:extLst>
          </p:cNvPr>
          <p:cNvSpPr>
            <a:spLocks noChangeArrowheads="1"/>
          </p:cNvSpPr>
          <p:nvPr/>
        </p:nvSpPr>
        <p:spPr bwMode="auto">
          <a:xfrm>
            <a:off x="247650" y="4857750"/>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.symtab </a:t>
            </a:r>
            <a:r>
              <a:rPr lang="zh-CN" altLang="en-GB">
                <a:latin typeface="微软雅黑" panose="020B0503020204020204" pitchFamily="34" charset="-122"/>
                <a:ea typeface="微软雅黑" panose="020B0503020204020204" pitchFamily="34" charset="-122"/>
                <a:cs typeface="msgothic"/>
              </a:rPr>
              <a:t>节</a:t>
            </a:r>
          </a:p>
        </p:txBody>
      </p:sp>
      <p:sp>
        <p:nvSpPr>
          <p:cNvPr id="33802" name="Rectangle 10">
            <a:extLst>
              <a:ext uri="{FF2B5EF4-FFF2-40B4-BE49-F238E27FC236}">
                <a16:creationId xmlns:a16="http://schemas.microsoft.com/office/drawing/2014/main" id="{4884C6B5-768C-4364-9384-5872A427AFE4}"/>
              </a:ext>
            </a:extLst>
          </p:cNvPr>
          <p:cNvSpPr>
            <a:spLocks noChangeArrowheads="1"/>
          </p:cNvSpPr>
          <p:nvPr/>
        </p:nvSpPr>
        <p:spPr bwMode="auto">
          <a:xfrm>
            <a:off x="247650" y="5292725"/>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.debug </a:t>
            </a:r>
            <a:r>
              <a:rPr lang="zh-CN" altLang="en-GB">
                <a:latin typeface="微软雅黑" panose="020B0503020204020204" pitchFamily="34" charset="-122"/>
                <a:ea typeface="微软雅黑" panose="020B0503020204020204" pitchFamily="34" charset="-122"/>
                <a:cs typeface="msgothic"/>
              </a:rPr>
              <a:t>节</a:t>
            </a:r>
          </a:p>
        </p:txBody>
      </p:sp>
      <p:sp>
        <p:nvSpPr>
          <p:cNvPr id="777252" name="Rectangle 5">
            <a:extLst>
              <a:ext uri="{FF2B5EF4-FFF2-40B4-BE49-F238E27FC236}">
                <a16:creationId xmlns:a16="http://schemas.microsoft.com/office/drawing/2014/main" id="{00EEC94C-1A9D-47C9-B5C1-864EE9058FFA}"/>
              </a:ext>
            </a:extLst>
          </p:cNvPr>
          <p:cNvSpPr>
            <a:spLocks noChangeArrowheads="1"/>
          </p:cNvSpPr>
          <p:nvPr/>
        </p:nvSpPr>
        <p:spPr bwMode="auto">
          <a:xfrm>
            <a:off x="247650" y="3554413"/>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.rodata </a:t>
            </a:r>
            <a:r>
              <a:rPr lang="zh-CN" altLang="en-GB">
                <a:latin typeface="微软雅黑" panose="020B0503020204020204" pitchFamily="34" charset="-122"/>
                <a:ea typeface="微软雅黑" panose="020B0503020204020204" pitchFamily="34" charset="-122"/>
                <a:cs typeface="msgothic"/>
              </a:rPr>
              <a:t>节</a:t>
            </a:r>
          </a:p>
        </p:txBody>
      </p:sp>
      <p:sp>
        <p:nvSpPr>
          <p:cNvPr id="40" name="Rectangle 10">
            <a:extLst>
              <a:ext uri="{FF2B5EF4-FFF2-40B4-BE49-F238E27FC236}">
                <a16:creationId xmlns:a16="http://schemas.microsoft.com/office/drawing/2014/main" id="{AD2361D4-3ADB-4213-BC57-26415BF3BA5D}"/>
              </a:ext>
            </a:extLst>
          </p:cNvPr>
          <p:cNvSpPr>
            <a:spLocks noChangeArrowheads="1"/>
          </p:cNvSpPr>
          <p:nvPr/>
        </p:nvSpPr>
        <p:spPr bwMode="auto">
          <a:xfrm>
            <a:off x="247650" y="5727700"/>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.line </a:t>
            </a:r>
            <a:r>
              <a:rPr lang="zh-CN" altLang="en-GB">
                <a:latin typeface="微软雅黑" panose="020B0503020204020204" pitchFamily="34" charset="-122"/>
                <a:ea typeface="微软雅黑" panose="020B0503020204020204" pitchFamily="34" charset="-122"/>
                <a:cs typeface="msgothic"/>
              </a:rPr>
              <a:t>节</a:t>
            </a:r>
          </a:p>
        </p:txBody>
      </p:sp>
      <p:sp>
        <p:nvSpPr>
          <p:cNvPr id="777254" name="Rectangle 4">
            <a:extLst>
              <a:ext uri="{FF2B5EF4-FFF2-40B4-BE49-F238E27FC236}">
                <a16:creationId xmlns:a16="http://schemas.microsoft.com/office/drawing/2014/main" id="{2BC622C7-BA68-471A-A920-460BFBF6DC83}"/>
              </a:ext>
            </a:extLst>
          </p:cNvPr>
          <p:cNvSpPr>
            <a:spLocks noChangeArrowheads="1"/>
          </p:cNvSpPr>
          <p:nvPr/>
        </p:nvSpPr>
        <p:spPr bwMode="auto">
          <a:xfrm>
            <a:off x="247650" y="2684463"/>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.init </a:t>
            </a:r>
            <a:r>
              <a:rPr lang="zh-CN" altLang="en-GB">
                <a:latin typeface="微软雅黑" panose="020B0503020204020204" pitchFamily="34" charset="-122"/>
                <a:ea typeface="微软雅黑" panose="020B0503020204020204" pitchFamily="34" charset="-122"/>
                <a:cs typeface="msgothic"/>
              </a:rPr>
              <a:t>节</a:t>
            </a:r>
          </a:p>
        </p:txBody>
      </p:sp>
      <p:sp>
        <p:nvSpPr>
          <p:cNvPr id="42" name="Rectangle 10">
            <a:extLst>
              <a:ext uri="{FF2B5EF4-FFF2-40B4-BE49-F238E27FC236}">
                <a16:creationId xmlns:a16="http://schemas.microsoft.com/office/drawing/2014/main" id="{E8DF579F-5E6C-4BBB-95EE-24CB6E82642D}"/>
              </a:ext>
            </a:extLst>
          </p:cNvPr>
          <p:cNvSpPr>
            <a:spLocks noChangeArrowheads="1"/>
          </p:cNvSpPr>
          <p:nvPr/>
        </p:nvSpPr>
        <p:spPr bwMode="auto">
          <a:xfrm>
            <a:off x="247650" y="6162675"/>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a:latin typeface="微软雅黑" panose="020B0503020204020204" pitchFamily="34" charset="-122"/>
                <a:ea typeface="微软雅黑" panose="020B0503020204020204" pitchFamily="34" charset="-122"/>
                <a:cs typeface="msgothic"/>
              </a:rPr>
              <a:t>.strtab </a:t>
            </a:r>
            <a:r>
              <a:rPr lang="zh-CN" altLang="en-GB">
                <a:latin typeface="微软雅黑" panose="020B0503020204020204" pitchFamily="34" charset="-122"/>
                <a:ea typeface="微软雅黑" panose="020B0503020204020204" pitchFamily="34" charset="-122"/>
                <a:cs typeface="msgothic"/>
              </a:rPr>
              <a:t>节</a:t>
            </a:r>
          </a:p>
        </p:txBody>
      </p:sp>
      <p:grpSp>
        <p:nvGrpSpPr>
          <p:cNvPr id="777256" name="Group 40">
            <a:extLst>
              <a:ext uri="{FF2B5EF4-FFF2-40B4-BE49-F238E27FC236}">
                <a16:creationId xmlns:a16="http://schemas.microsoft.com/office/drawing/2014/main" id="{E216E98B-3C89-46B8-8C0B-F6E7244DE2B1}"/>
              </a:ext>
            </a:extLst>
          </p:cNvPr>
          <p:cNvGrpSpPr>
            <a:grpSpLocks/>
          </p:cNvGrpSpPr>
          <p:nvPr/>
        </p:nvGrpSpPr>
        <p:grpSpPr bwMode="auto">
          <a:xfrm>
            <a:off x="3322638" y="3990975"/>
            <a:ext cx="1652587" cy="1214438"/>
            <a:chOff x="2039" y="2533"/>
            <a:chExt cx="1114" cy="746"/>
          </a:xfrm>
        </p:grpSpPr>
        <p:sp>
          <p:nvSpPr>
            <p:cNvPr id="777257" name="Line 41">
              <a:extLst>
                <a:ext uri="{FF2B5EF4-FFF2-40B4-BE49-F238E27FC236}">
                  <a16:creationId xmlns:a16="http://schemas.microsoft.com/office/drawing/2014/main" id="{2ABF1D7D-05E4-4090-B428-D54830534AD9}"/>
                </a:ext>
              </a:extLst>
            </p:cNvPr>
            <p:cNvSpPr>
              <a:spLocks noChangeShapeType="1"/>
            </p:cNvSpPr>
            <p:nvPr/>
          </p:nvSpPr>
          <p:spPr bwMode="auto">
            <a:xfrm>
              <a:off x="2257" y="2823"/>
              <a:ext cx="896" cy="456"/>
            </a:xfrm>
            <a:prstGeom prst="line">
              <a:avLst/>
            </a:prstGeom>
            <a:noFill/>
            <a:ln w="38100">
              <a:solidFill>
                <a:srgbClr val="00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7258" name="AutoShape 42">
              <a:extLst>
                <a:ext uri="{FF2B5EF4-FFF2-40B4-BE49-F238E27FC236}">
                  <a16:creationId xmlns:a16="http://schemas.microsoft.com/office/drawing/2014/main" id="{8628DCF8-A710-4C9B-A4C4-6641F06CFCA2}"/>
                </a:ext>
              </a:extLst>
            </p:cNvPr>
            <p:cNvSpPr>
              <a:spLocks/>
            </p:cNvSpPr>
            <p:nvPr/>
          </p:nvSpPr>
          <p:spPr bwMode="auto">
            <a:xfrm>
              <a:off x="2039" y="2533"/>
              <a:ext cx="192" cy="539"/>
            </a:xfrm>
            <a:prstGeom prst="rightBrace">
              <a:avLst>
                <a:gd name="adj1" fmla="val 23394"/>
                <a:gd name="adj2" fmla="val 50000"/>
              </a:avLst>
            </a:prstGeom>
            <a:noFill/>
            <a:ln w="38100">
              <a:solidFill>
                <a:srgbClr val="0066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77259" name="Group 43">
            <a:extLst>
              <a:ext uri="{FF2B5EF4-FFF2-40B4-BE49-F238E27FC236}">
                <a16:creationId xmlns:a16="http://schemas.microsoft.com/office/drawing/2014/main" id="{5B404A2D-91F2-49E2-B1BC-DD48C44B75B0}"/>
              </a:ext>
            </a:extLst>
          </p:cNvPr>
          <p:cNvGrpSpPr>
            <a:grpSpLocks/>
          </p:cNvGrpSpPr>
          <p:nvPr/>
        </p:nvGrpSpPr>
        <p:grpSpPr bwMode="auto">
          <a:xfrm>
            <a:off x="3402013" y="1719263"/>
            <a:ext cx="1581150" cy="4122737"/>
            <a:chOff x="2157" y="1070"/>
            <a:chExt cx="996" cy="2597"/>
          </a:xfrm>
        </p:grpSpPr>
        <p:sp>
          <p:nvSpPr>
            <p:cNvPr id="777260" name="Line 44">
              <a:extLst>
                <a:ext uri="{FF2B5EF4-FFF2-40B4-BE49-F238E27FC236}">
                  <a16:creationId xmlns:a16="http://schemas.microsoft.com/office/drawing/2014/main" id="{6C9DCA3F-2546-4590-8234-16FB41E29774}"/>
                </a:ext>
              </a:extLst>
            </p:cNvPr>
            <p:cNvSpPr>
              <a:spLocks noChangeShapeType="1"/>
            </p:cNvSpPr>
            <p:nvPr/>
          </p:nvSpPr>
          <p:spPr bwMode="auto">
            <a:xfrm>
              <a:off x="2313" y="1790"/>
              <a:ext cx="840" cy="187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7261" name="AutoShape 45">
              <a:extLst>
                <a:ext uri="{FF2B5EF4-FFF2-40B4-BE49-F238E27FC236}">
                  <a16:creationId xmlns:a16="http://schemas.microsoft.com/office/drawing/2014/main" id="{721874C0-2C94-4F57-ABB6-D6DF04A36BA2}"/>
                </a:ext>
              </a:extLst>
            </p:cNvPr>
            <p:cNvSpPr>
              <a:spLocks/>
            </p:cNvSpPr>
            <p:nvPr/>
          </p:nvSpPr>
          <p:spPr bwMode="auto">
            <a:xfrm>
              <a:off x="2157" y="1070"/>
              <a:ext cx="129" cy="1417"/>
            </a:xfrm>
            <a:prstGeom prst="rightBrace">
              <a:avLst>
                <a:gd name="adj1" fmla="val 91537"/>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77262" name="Text Box 46">
            <a:extLst>
              <a:ext uri="{FF2B5EF4-FFF2-40B4-BE49-F238E27FC236}">
                <a16:creationId xmlns:a16="http://schemas.microsoft.com/office/drawing/2014/main" id="{E5F9AE97-BECC-4970-83F4-A3BE81A53D64}"/>
              </a:ext>
            </a:extLst>
          </p:cNvPr>
          <p:cNvSpPr txBox="1">
            <a:spLocks noChangeArrowheads="1"/>
          </p:cNvSpPr>
          <p:nvPr/>
        </p:nvSpPr>
        <p:spPr bwMode="auto">
          <a:xfrm>
            <a:off x="8026400" y="898525"/>
            <a:ext cx="841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t>1GB</a:t>
            </a:r>
          </a:p>
        </p:txBody>
      </p:sp>
      <p:sp>
        <p:nvSpPr>
          <p:cNvPr id="777263" name="Text Box 47">
            <a:extLst>
              <a:ext uri="{FF2B5EF4-FFF2-40B4-BE49-F238E27FC236}">
                <a16:creationId xmlns:a16="http://schemas.microsoft.com/office/drawing/2014/main" id="{BD82D703-B803-4876-AC41-449E8341FAAE}"/>
              </a:ext>
            </a:extLst>
          </p:cNvPr>
          <p:cNvSpPr txBox="1">
            <a:spLocks noChangeArrowheads="1"/>
          </p:cNvSpPr>
          <p:nvPr/>
        </p:nvSpPr>
        <p:spPr bwMode="auto">
          <a:xfrm>
            <a:off x="3581400" y="1808163"/>
            <a:ext cx="1349375" cy="1311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latin typeface="微软雅黑" panose="020B0503020204020204" pitchFamily="34" charset="-122"/>
                <a:ea typeface="微软雅黑" panose="020B0503020204020204" pitchFamily="34" charset="-122"/>
              </a:rPr>
              <a:t>	</a:t>
            </a:r>
            <a:r>
              <a:rPr lang="zh-CN" altLang="en-US" sz="2000">
                <a:solidFill>
                  <a:srgbClr val="3333CC"/>
                </a:solidFill>
                <a:latin typeface="微软雅黑" panose="020B0503020204020204" pitchFamily="34" charset="-122"/>
                <a:ea typeface="微软雅黑" panose="020B0503020204020204" pitchFamily="34" charset="-122"/>
              </a:rPr>
              <a:t>从高地址向低地址增长！</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77221"/>
                                        </p:tgtEl>
                                        <p:attrNameLst>
                                          <p:attrName>style.visibility</p:attrName>
                                        </p:attrNameLst>
                                      </p:cBhvr>
                                      <p:to>
                                        <p:strVal val="visible"/>
                                      </p:to>
                                    </p:set>
                                    <p:animEffect transition="in" filter="blinds(horizontal)">
                                      <p:cBhvr>
                                        <p:cTn id="7" dur="500"/>
                                        <p:tgtEl>
                                          <p:spTgt spid="777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a:extLst>
              <a:ext uri="{FF2B5EF4-FFF2-40B4-BE49-F238E27FC236}">
                <a16:creationId xmlns:a16="http://schemas.microsoft.com/office/drawing/2014/main" id="{2CE281D5-D383-4DEF-9FB3-4B49C4959259}"/>
              </a:ext>
            </a:extLst>
          </p:cNvPr>
          <p:cNvSpPr>
            <a:spLocks noGrp="1" noChangeArrowheads="1"/>
          </p:cNvSpPr>
          <p:nvPr>
            <p:ph type="title"/>
          </p:nvPr>
        </p:nvSpPr>
        <p:spPr>
          <a:xfrm>
            <a:off x="457200" y="98425"/>
            <a:ext cx="8229600" cy="561975"/>
          </a:xfrm>
        </p:spPr>
        <p:txBody>
          <a:bodyPr/>
          <a:lstStyle/>
          <a:p>
            <a:r>
              <a:rPr lang="zh-CN" altLang="en-US" sz="3600"/>
              <a:t>一个简单的过程调用例子</a:t>
            </a:r>
          </a:p>
        </p:txBody>
      </p:sp>
      <p:pic>
        <p:nvPicPr>
          <p:cNvPr id="779311" name="Picture 47">
            <a:extLst>
              <a:ext uri="{FF2B5EF4-FFF2-40B4-BE49-F238E27FC236}">
                <a16:creationId xmlns:a16="http://schemas.microsoft.com/office/drawing/2014/main" id="{14543489-7167-4760-8139-C53CF38607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88913"/>
            <a:ext cx="4321175" cy="5453062"/>
          </a:xfrm>
          <a:prstGeom prst="rect">
            <a:avLst/>
          </a:prstGeom>
          <a:noFill/>
          <a:extLst>
            <a:ext uri="{909E8E84-426E-40DD-AFC4-6F175D3DCCD1}">
              <a14:hiddenFill xmlns:a14="http://schemas.microsoft.com/office/drawing/2010/main">
                <a:solidFill>
                  <a:srgbClr val="FFFFFF"/>
                </a:solidFill>
              </a14:hiddenFill>
            </a:ext>
          </a:extLst>
        </p:spPr>
      </p:pic>
      <p:sp>
        <p:nvSpPr>
          <p:cNvPr id="779267" name="Rectangle 3">
            <a:extLst>
              <a:ext uri="{FF2B5EF4-FFF2-40B4-BE49-F238E27FC236}">
                <a16:creationId xmlns:a16="http://schemas.microsoft.com/office/drawing/2014/main" id="{BE864DE4-BCAB-4468-8169-5EBC37B681D7}"/>
              </a:ext>
            </a:extLst>
          </p:cNvPr>
          <p:cNvSpPr>
            <a:spLocks noChangeArrowheads="1"/>
          </p:cNvSpPr>
          <p:nvPr/>
        </p:nvSpPr>
        <p:spPr bwMode="auto">
          <a:xfrm>
            <a:off x="0" y="2738438"/>
            <a:ext cx="2970213" cy="411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eaLnBrk="1" hangingPunct="1"/>
            <a:r>
              <a:rPr lang="en-US" altLang="zh-CN">
                <a:solidFill>
                  <a:srgbClr val="3333CC"/>
                </a:solidFill>
              </a:rPr>
              <a:t>caller</a:t>
            </a:r>
            <a:r>
              <a:rPr lang="zh-CN" altLang="en-US">
                <a:solidFill>
                  <a:srgbClr val="3333CC"/>
                </a:solidFill>
              </a:rPr>
              <a:t>：</a:t>
            </a:r>
          </a:p>
          <a:p>
            <a:pPr eaLnBrk="1" hangingPunct="1"/>
            <a:r>
              <a:rPr lang="en-US" altLang="zh-CN">
                <a:latin typeface="Arial" panose="020B0604020202020204" pitchFamily="34" charset="0"/>
                <a:ea typeface="宋体" panose="02010600030101010101" pitchFamily="2" charset="-122"/>
              </a:rPr>
              <a:t> pushl	%ebp</a:t>
            </a:r>
          </a:p>
          <a:p>
            <a:pPr eaLnBrk="1" hangingPunct="1"/>
            <a:r>
              <a:rPr lang="en-US" altLang="zh-CN">
                <a:latin typeface="Arial" panose="020B0604020202020204" pitchFamily="34" charset="0"/>
                <a:ea typeface="宋体" panose="02010600030101010101" pitchFamily="2" charset="-122"/>
              </a:rPr>
              <a:t> movl 	%esp, %ebp</a:t>
            </a:r>
          </a:p>
          <a:p>
            <a:pPr eaLnBrk="1" hangingPunct="1"/>
            <a:r>
              <a:rPr lang="en-US" altLang="zh-CN">
                <a:latin typeface="Arial" panose="020B0604020202020204" pitchFamily="34" charset="0"/>
                <a:ea typeface="宋体" panose="02010600030101010101" pitchFamily="2" charset="-122"/>
              </a:rPr>
              <a:t> subl	$24, %esp</a:t>
            </a:r>
          </a:p>
          <a:p>
            <a:pPr eaLnBrk="1" hangingPunct="1"/>
            <a:r>
              <a:rPr lang="en-US" altLang="zh-CN">
                <a:latin typeface="Arial" panose="020B0604020202020204" pitchFamily="34" charset="0"/>
                <a:ea typeface="宋体" panose="02010600030101010101" pitchFamily="2" charset="-122"/>
              </a:rPr>
              <a:t> movl	$125, -12(%ebp)	</a:t>
            </a:r>
          </a:p>
          <a:p>
            <a:pPr eaLnBrk="1" hangingPunct="1"/>
            <a:r>
              <a:rPr lang="en-US" altLang="zh-CN">
                <a:latin typeface="Arial" panose="020B0604020202020204" pitchFamily="34" charset="0"/>
                <a:ea typeface="宋体" panose="02010600030101010101" pitchFamily="2" charset="-122"/>
              </a:rPr>
              <a:t> movl	$80, -8(%ebp) </a:t>
            </a:r>
          </a:p>
          <a:p>
            <a:pPr eaLnBrk="1" hangingPunct="1"/>
            <a:r>
              <a:rPr lang="en-US" altLang="zh-CN">
                <a:latin typeface="Arial" panose="020B0604020202020204" pitchFamily="34" charset="0"/>
                <a:ea typeface="宋体" panose="02010600030101010101" pitchFamily="2" charset="-122"/>
              </a:rPr>
              <a:t> movl     -8(%ebp), %eax</a:t>
            </a:r>
          </a:p>
          <a:p>
            <a:pPr eaLnBrk="1" hangingPunct="1"/>
            <a:r>
              <a:rPr lang="en-US" altLang="zh-CN">
                <a:latin typeface="Arial" panose="020B0604020202020204" pitchFamily="34" charset="0"/>
                <a:ea typeface="宋体" panose="02010600030101010101" pitchFamily="2" charset="-122"/>
              </a:rPr>
              <a:t> movl	%eax, 4(%esp)</a:t>
            </a:r>
          </a:p>
          <a:p>
            <a:pPr eaLnBrk="1" hangingPunct="1"/>
            <a:r>
              <a:rPr lang="en-US" altLang="zh-CN">
                <a:latin typeface="Arial" panose="020B0604020202020204" pitchFamily="34" charset="0"/>
                <a:ea typeface="宋体" panose="02010600030101010101" pitchFamily="2" charset="-122"/>
              </a:rPr>
              <a:t> movl	-12(%ebp), %eax	</a:t>
            </a:r>
          </a:p>
          <a:p>
            <a:pPr eaLnBrk="1" hangingPunct="1"/>
            <a:r>
              <a:rPr lang="en-US" altLang="zh-CN">
                <a:latin typeface="Arial" panose="020B0604020202020204" pitchFamily="34" charset="0"/>
                <a:ea typeface="宋体" panose="02010600030101010101" pitchFamily="2" charset="-122"/>
              </a:rPr>
              <a:t> movl	%eax, (%esp)	</a:t>
            </a:r>
          </a:p>
          <a:p>
            <a:pPr eaLnBrk="1" hangingPunct="1"/>
            <a:r>
              <a:rPr lang="en-US" altLang="zh-CN">
                <a:latin typeface="Arial" panose="020B0604020202020204" pitchFamily="34" charset="0"/>
                <a:ea typeface="宋体" panose="02010600030101010101" pitchFamily="2" charset="-122"/>
              </a:rPr>
              <a:t> call	add		</a:t>
            </a:r>
          </a:p>
          <a:p>
            <a:pPr eaLnBrk="1" hangingPunct="1"/>
            <a:r>
              <a:rPr lang="en-US" altLang="zh-CN">
                <a:latin typeface="Arial" panose="020B0604020202020204" pitchFamily="34" charset="0"/>
                <a:ea typeface="宋体" panose="02010600030101010101" pitchFamily="2" charset="-122"/>
              </a:rPr>
              <a:t> movl	%eax, -4(%ebp) 	</a:t>
            </a:r>
          </a:p>
          <a:p>
            <a:pPr eaLnBrk="1" hangingPunct="1"/>
            <a:r>
              <a:rPr lang="en-US" altLang="zh-CN">
                <a:latin typeface="Arial" panose="020B0604020202020204" pitchFamily="34" charset="0"/>
                <a:ea typeface="宋体" panose="02010600030101010101" pitchFamily="2" charset="-122"/>
              </a:rPr>
              <a:t> movl	-4(%ebp), %eax	</a:t>
            </a:r>
          </a:p>
          <a:p>
            <a:pPr eaLnBrk="1" hangingPunct="1"/>
            <a:r>
              <a:rPr lang="en-US" altLang="zh-CN">
                <a:latin typeface="Arial" panose="020B0604020202020204" pitchFamily="34" charset="0"/>
                <a:ea typeface="宋体" panose="02010600030101010101" pitchFamily="2" charset="-122"/>
              </a:rPr>
              <a:t> leave	</a:t>
            </a:r>
          </a:p>
          <a:p>
            <a:pPr eaLnBrk="1" hangingPunct="1"/>
            <a:r>
              <a:rPr lang="en-US" altLang="zh-CN">
                <a:latin typeface="Arial" panose="020B0604020202020204" pitchFamily="34" charset="0"/>
                <a:ea typeface="宋体" panose="02010600030101010101" pitchFamily="2" charset="-122"/>
              </a:rPr>
              <a:t> ret</a:t>
            </a:r>
            <a:r>
              <a:rPr lang="en-US" altLang="zh-CN" b="0">
                <a:latin typeface="Arial" panose="020B0604020202020204" pitchFamily="34" charset="0"/>
                <a:ea typeface="宋体" panose="02010600030101010101" pitchFamily="2" charset="-122"/>
              </a:rPr>
              <a:t> </a:t>
            </a:r>
            <a:endParaRPr lang="zh-CN" altLang="en-US" b="0">
              <a:latin typeface="Arial" panose="020B0604020202020204" pitchFamily="34" charset="0"/>
              <a:ea typeface="宋体" panose="02010600030101010101" pitchFamily="2" charset="-122"/>
            </a:endParaRPr>
          </a:p>
        </p:txBody>
      </p:sp>
      <p:grpSp>
        <p:nvGrpSpPr>
          <p:cNvPr id="779268" name="Group 4">
            <a:extLst>
              <a:ext uri="{FF2B5EF4-FFF2-40B4-BE49-F238E27FC236}">
                <a16:creationId xmlns:a16="http://schemas.microsoft.com/office/drawing/2014/main" id="{F104126C-7BCB-4952-9FEC-C810B5FEA1A4}"/>
              </a:ext>
            </a:extLst>
          </p:cNvPr>
          <p:cNvGrpSpPr>
            <a:grpSpLocks/>
          </p:cNvGrpSpPr>
          <p:nvPr/>
        </p:nvGrpSpPr>
        <p:grpSpPr bwMode="auto">
          <a:xfrm>
            <a:off x="2322513" y="3114675"/>
            <a:ext cx="1035050" cy="687388"/>
            <a:chOff x="1746" y="1848"/>
            <a:chExt cx="652" cy="433"/>
          </a:xfrm>
        </p:grpSpPr>
        <p:sp>
          <p:nvSpPr>
            <p:cNvPr id="779269" name="AutoShape 5">
              <a:extLst>
                <a:ext uri="{FF2B5EF4-FFF2-40B4-BE49-F238E27FC236}">
                  <a16:creationId xmlns:a16="http://schemas.microsoft.com/office/drawing/2014/main" id="{5B25F90A-7CB8-4A99-88C8-B2F1BAD6023A}"/>
                </a:ext>
              </a:extLst>
            </p:cNvPr>
            <p:cNvSpPr>
              <a:spLocks/>
            </p:cNvSpPr>
            <p:nvPr/>
          </p:nvSpPr>
          <p:spPr bwMode="auto">
            <a:xfrm>
              <a:off x="1746" y="1848"/>
              <a:ext cx="170" cy="425"/>
            </a:xfrm>
            <a:prstGeom prst="rightBrace">
              <a:avLst>
                <a:gd name="adj1" fmla="val 20833"/>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b="0">
                <a:solidFill>
                  <a:srgbClr val="FF3300"/>
                </a:solidFill>
                <a:latin typeface="Arial" panose="020B0604020202020204" pitchFamily="34" charset="0"/>
                <a:ea typeface="宋体" panose="02010600030101010101" pitchFamily="2" charset="-122"/>
              </a:endParaRPr>
            </a:p>
          </p:txBody>
        </p:sp>
        <p:sp>
          <p:nvSpPr>
            <p:cNvPr id="779270" name="Text Box 6">
              <a:extLst>
                <a:ext uri="{FF2B5EF4-FFF2-40B4-BE49-F238E27FC236}">
                  <a16:creationId xmlns:a16="http://schemas.microsoft.com/office/drawing/2014/main" id="{384CA40C-762A-4263-A889-FAD61559892A}"/>
                </a:ext>
              </a:extLst>
            </p:cNvPr>
            <p:cNvSpPr txBox="1">
              <a:spLocks noChangeArrowheads="1"/>
            </p:cNvSpPr>
            <p:nvPr/>
          </p:nvSpPr>
          <p:spPr bwMode="auto">
            <a:xfrm>
              <a:off x="1916" y="1877"/>
              <a:ext cx="48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solidFill>
                    <a:srgbClr val="FF3300"/>
                  </a:solidFill>
                  <a:latin typeface="Arial" panose="020B0604020202020204" pitchFamily="34" charset="0"/>
                </a:rPr>
                <a:t>准备阶段</a:t>
              </a:r>
            </a:p>
          </p:txBody>
        </p:sp>
      </p:grpSp>
      <p:grpSp>
        <p:nvGrpSpPr>
          <p:cNvPr id="779271" name="Group 7">
            <a:extLst>
              <a:ext uri="{FF2B5EF4-FFF2-40B4-BE49-F238E27FC236}">
                <a16:creationId xmlns:a16="http://schemas.microsoft.com/office/drawing/2014/main" id="{04618765-02C6-497B-89E2-E9F89B38D0A4}"/>
              </a:ext>
            </a:extLst>
          </p:cNvPr>
          <p:cNvGrpSpPr>
            <a:grpSpLocks/>
          </p:cNvGrpSpPr>
          <p:nvPr/>
        </p:nvGrpSpPr>
        <p:grpSpPr bwMode="auto">
          <a:xfrm>
            <a:off x="881063" y="6264275"/>
            <a:ext cx="989012" cy="587375"/>
            <a:chOff x="584" y="3916"/>
            <a:chExt cx="623" cy="370"/>
          </a:xfrm>
        </p:grpSpPr>
        <p:sp>
          <p:nvSpPr>
            <p:cNvPr id="779272" name="AutoShape 8">
              <a:extLst>
                <a:ext uri="{FF2B5EF4-FFF2-40B4-BE49-F238E27FC236}">
                  <a16:creationId xmlns:a16="http://schemas.microsoft.com/office/drawing/2014/main" id="{A506334B-909F-4778-B3D0-31389B772430}"/>
                </a:ext>
              </a:extLst>
            </p:cNvPr>
            <p:cNvSpPr>
              <a:spLocks/>
            </p:cNvSpPr>
            <p:nvPr/>
          </p:nvSpPr>
          <p:spPr bwMode="auto">
            <a:xfrm>
              <a:off x="584" y="3973"/>
              <a:ext cx="170" cy="308"/>
            </a:xfrm>
            <a:prstGeom prst="rightBrace">
              <a:avLst>
                <a:gd name="adj1" fmla="val 15098"/>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b="0">
                <a:solidFill>
                  <a:srgbClr val="FF3300"/>
                </a:solidFill>
                <a:latin typeface="Arial" panose="020B0604020202020204" pitchFamily="34" charset="0"/>
                <a:ea typeface="宋体" panose="02010600030101010101" pitchFamily="2" charset="-122"/>
              </a:endParaRPr>
            </a:p>
          </p:txBody>
        </p:sp>
        <p:sp>
          <p:nvSpPr>
            <p:cNvPr id="779273" name="Text Box 9">
              <a:extLst>
                <a:ext uri="{FF2B5EF4-FFF2-40B4-BE49-F238E27FC236}">
                  <a16:creationId xmlns:a16="http://schemas.microsoft.com/office/drawing/2014/main" id="{491927C1-DF69-4563-87EA-E25233CC39C0}"/>
                </a:ext>
              </a:extLst>
            </p:cNvPr>
            <p:cNvSpPr txBox="1">
              <a:spLocks noChangeArrowheads="1"/>
            </p:cNvSpPr>
            <p:nvPr/>
          </p:nvSpPr>
          <p:spPr bwMode="auto">
            <a:xfrm>
              <a:off x="725" y="3916"/>
              <a:ext cx="482"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90000"/>
                </a:lnSpc>
                <a:spcBef>
                  <a:spcPct val="10000"/>
                </a:spcBef>
              </a:pPr>
              <a:r>
                <a:rPr lang="zh-CN" altLang="en-US">
                  <a:solidFill>
                    <a:srgbClr val="FF3300"/>
                  </a:solidFill>
                  <a:latin typeface="Arial" panose="020B0604020202020204" pitchFamily="34" charset="0"/>
                </a:rPr>
                <a:t>结束阶段</a:t>
              </a:r>
            </a:p>
          </p:txBody>
        </p:sp>
      </p:grpSp>
      <p:sp>
        <p:nvSpPr>
          <p:cNvPr id="779275" name="Text Box 11">
            <a:extLst>
              <a:ext uri="{FF2B5EF4-FFF2-40B4-BE49-F238E27FC236}">
                <a16:creationId xmlns:a16="http://schemas.microsoft.com/office/drawing/2014/main" id="{EEE54E61-EE66-4327-B1BF-226544C6CCA5}"/>
              </a:ext>
            </a:extLst>
          </p:cNvPr>
          <p:cNvSpPr txBox="1">
            <a:spLocks noChangeArrowheads="1"/>
          </p:cNvSpPr>
          <p:nvPr/>
        </p:nvSpPr>
        <p:spPr bwMode="auto">
          <a:xfrm>
            <a:off x="7902575" y="98425"/>
            <a:ext cx="9445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2000">
                <a:solidFill>
                  <a:srgbClr val="FF3300"/>
                </a:solidFill>
              </a:rPr>
              <a:t>caller</a:t>
            </a:r>
          </a:p>
          <a:p>
            <a:pPr eaLnBrk="1" hangingPunct="1"/>
            <a:r>
              <a:rPr lang="zh-CN" altLang="en-US" sz="2000">
                <a:solidFill>
                  <a:srgbClr val="FF3300"/>
                </a:solidFill>
              </a:rPr>
              <a:t>帧底</a:t>
            </a:r>
          </a:p>
        </p:txBody>
      </p:sp>
      <p:sp>
        <p:nvSpPr>
          <p:cNvPr id="779276" name="Text Box 12">
            <a:extLst>
              <a:ext uri="{FF2B5EF4-FFF2-40B4-BE49-F238E27FC236}">
                <a16:creationId xmlns:a16="http://schemas.microsoft.com/office/drawing/2014/main" id="{3FE4F678-4BC9-409D-B7E1-7788A95451B9}"/>
              </a:ext>
            </a:extLst>
          </p:cNvPr>
          <p:cNvSpPr txBox="1">
            <a:spLocks noChangeArrowheads="1"/>
          </p:cNvSpPr>
          <p:nvPr/>
        </p:nvSpPr>
        <p:spPr bwMode="auto">
          <a:xfrm>
            <a:off x="115888" y="46038"/>
            <a:ext cx="3286125" cy="2573337"/>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微软雅黑" panose="020B0503020204020204" pitchFamily="34" charset="-122"/>
                <a:ea typeface="微软雅黑" panose="020B0503020204020204" pitchFamily="34" charset="-122"/>
              </a:rPr>
              <a:t>int add ( int x, int y ) {</a:t>
            </a:r>
          </a:p>
          <a:p>
            <a:r>
              <a:rPr lang="en-US" altLang="zh-CN">
                <a:latin typeface="微软雅黑" panose="020B0503020204020204" pitchFamily="34" charset="-122"/>
                <a:ea typeface="微软雅黑" panose="020B0503020204020204" pitchFamily="34" charset="-122"/>
              </a:rPr>
              <a:t>	 return x+y;</a:t>
            </a:r>
          </a:p>
          <a:p>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int	 caller ( ) {	</a:t>
            </a:r>
          </a:p>
          <a:p>
            <a:r>
              <a:rPr lang="en-US" altLang="zh-CN">
                <a:latin typeface="微软雅黑" panose="020B0503020204020204" pitchFamily="34" charset="-122"/>
                <a:ea typeface="微软雅黑" panose="020B0503020204020204" pitchFamily="34" charset="-122"/>
              </a:rPr>
              <a:t>	 int	t1 = 125;</a:t>
            </a:r>
          </a:p>
          <a:p>
            <a:r>
              <a:rPr lang="en-US" altLang="zh-CN">
                <a:latin typeface="微软雅黑" panose="020B0503020204020204" pitchFamily="34" charset="-122"/>
                <a:ea typeface="微软雅黑" panose="020B0503020204020204" pitchFamily="34" charset="-122"/>
              </a:rPr>
              <a:t>      int 	t2 = 80;</a:t>
            </a:r>
          </a:p>
          <a:p>
            <a:r>
              <a:rPr lang="en-US" altLang="zh-CN">
                <a:latin typeface="微软雅黑" panose="020B0503020204020204" pitchFamily="34" charset="-122"/>
                <a:ea typeface="微软雅黑" panose="020B0503020204020204" pitchFamily="34" charset="-122"/>
              </a:rPr>
              <a:t>	 int	sum = </a:t>
            </a:r>
            <a:r>
              <a:rPr lang="en-US" altLang="zh-CN">
                <a:solidFill>
                  <a:srgbClr val="FF3300"/>
                </a:solidFill>
                <a:latin typeface="微软雅黑" panose="020B0503020204020204" pitchFamily="34" charset="-122"/>
                <a:ea typeface="微软雅黑" panose="020B0503020204020204" pitchFamily="34" charset="-122"/>
              </a:rPr>
              <a:t>add (t1, t2)</a:t>
            </a:r>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return sum;</a:t>
            </a:r>
            <a:endParaRPr lang="zh-CN" altLang="en-US">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779277" name="Text Box 13">
            <a:extLst>
              <a:ext uri="{FF2B5EF4-FFF2-40B4-BE49-F238E27FC236}">
                <a16:creationId xmlns:a16="http://schemas.microsoft.com/office/drawing/2014/main" id="{E11F1FF2-0D1A-4B51-AE29-2AAD4359E110}"/>
              </a:ext>
            </a:extLst>
          </p:cNvPr>
          <p:cNvSpPr txBox="1">
            <a:spLocks noChangeArrowheads="1"/>
          </p:cNvSpPr>
          <p:nvPr/>
        </p:nvSpPr>
        <p:spPr bwMode="auto">
          <a:xfrm>
            <a:off x="7858125" y="3024188"/>
            <a:ext cx="10795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solidFill>
                  <a:srgbClr val="FF3300"/>
                </a:solidFill>
                <a:latin typeface="微软雅黑" panose="020B0503020204020204" pitchFamily="34" charset="-122"/>
                <a:ea typeface="微软雅黑" panose="020B0503020204020204" pitchFamily="34" charset="-122"/>
              </a:rPr>
              <a:t>ESP+4</a:t>
            </a:r>
          </a:p>
        </p:txBody>
      </p:sp>
      <p:grpSp>
        <p:nvGrpSpPr>
          <p:cNvPr id="779278" name="Group 14">
            <a:extLst>
              <a:ext uri="{FF2B5EF4-FFF2-40B4-BE49-F238E27FC236}">
                <a16:creationId xmlns:a16="http://schemas.microsoft.com/office/drawing/2014/main" id="{7C143AFD-C98D-47E4-8556-2EEEA8B78D35}"/>
              </a:ext>
            </a:extLst>
          </p:cNvPr>
          <p:cNvGrpSpPr>
            <a:grpSpLocks/>
          </p:cNvGrpSpPr>
          <p:nvPr/>
        </p:nvGrpSpPr>
        <p:grpSpPr bwMode="auto">
          <a:xfrm>
            <a:off x="2771775" y="3789363"/>
            <a:ext cx="1125538" cy="641350"/>
            <a:chOff x="1746" y="2387"/>
            <a:chExt cx="709" cy="404"/>
          </a:xfrm>
        </p:grpSpPr>
        <p:sp>
          <p:nvSpPr>
            <p:cNvPr id="779279" name="AutoShape 15">
              <a:extLst>
                <a:ext uri="{FF2B5EF4-FFF2-40B4-BE49-F238E27FC236}">
                  <a16:creationId xmlns:a16="http://schemas.microsoft.com/office/drawing/2014/main" id="{CED56777-8E4D-4BAD-8B15-E9553531B3A1}"/>
                </a:ext>
              </a:extLst>
            </p:cNvPr>
            <p:cNvSpPr>
              <a:spLocks/>
            </p:cNvSpPr>
            <p:nvPr/>
          </p:nvSpPr>
          <p:spPr bwMode="auto">
            <a:xfrm>
              <a:off x="1746" y="2443"/>
              <a:ext cx="170" cy="306"/>
            </a:xfrm>
            <a:prstGeom prst="rightBrace">
              <a:avLst>
                <a:gd name="adj1" fmla="val 15000"/>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b="0">
                <a:solidFill>
                  <a:srgbClr val="FF3300"/>
                </a:solidFill>
                <a:latin typeface="Arial" panose="020B0604020202020204" pitchFamily="34" charset="0"/>
                <a:ea typeface="宋体" panose="02010600030101010101" pitchFamily="2" charset="-122"/>
              </a:endParaRPr>
            </a:p>
          </p:txBody>
        </p:sp>
        <p:sp>
          <p:nvSpPr>
            <p:cNvPr id="779280" name="Text Box 16">
              <a:extLst>
                <a:ext uri="{FF2B5EF4-FFF2-40B4-BE49-F238E27FC236}">
                  <a16:creationId xmlns:a16="http://schemas.microsoft.com/office/drawing/2014/main" id="{60A28AF9-3198-4C67-A2FA-0981CD52B944}"/>
                </a:ext>
              </a:extLst>
            </p:cNvPr>
            <p:cNvSpPr txBox="1">
              <a:spLocks noChangeArrowheads="1"/>
            </p:cNvSpPr>
            <p:nvPr/>
          </p:nvSpPr>
          <p:spPr bwMode="auto">
            <a:xfrm>
              <a:off x="1888" y="2387"/>
              <a:ext cx="567"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solidFill>
                    <a:srgbClr val="FF3300"/>
                  </a:solidFill>
                  <a:latin typeface="Arial" panose="020B0604020202020204" pitchFamily="34" charset="0"/>
                </a:rPr>
                <a:t>分配局部变量</a:t>
              </a:r>
            </a:p>
          </p:txBody>
        </p:sp>
      </p:grpSp>
      <p:grpSp>
        <p:nvGrpSpPr>
          <p:cNvPr id="779281" name="Group 17">
            <a:extLst>
              <a:ext uri="{FF2B5EF4-FFF2-40B4-BE49-F238E27FC236}">
                <a16:creationId xmlns:a16="http://schemas.microsoft.com/office/drawing/2014/main" id="{A1163FE8-5E98-477F-8F13-EA6A4C0CF0D7}"/>
              </a:ext>
            </a:extLst>
          </p:cNvPr>
          <p:cNvGrpSpPr>
            <a:grpSpLocks/>
          </p:cNvGrpSpPr>
          <p:nvPr/>
        </p:nvGrpSpPr>
        <p:grpSpPr bwMode="auto">
          <a:xfrm>
            <a:off x="2771775" y="4464050"/>
            <a:ext cx="1125538" cy="927100"/>
            <a:chOff x="1746" y="2812"/>
            <a:chExt cx="709" cy="584"/>
          </a:xfrm>
        </p:grpSpPr>
        <p:sp>
          <p:nvSpPr>
            <p:cNvPr id="779282" name="AutoShape 18">
              <a:extLst>
                <a:ext uri="{FF2B5EF4-FFF2-40B4-BE49-F238E27FC236}">
                  <a16:creationId xmlns:a16="http://schemas.microsoft.com/office/drawing/2014/main" id="{CED27CE1-01EC-4D68-B9C7-8F72F2738A59}"/>
                </a:ext>
              </a:extLst>
            </p:cNvPr>
            <p:cNvSpPr>
              <a:spLocks/>
            </p:cNvSpPr>
            <p:nvPr/>
          </p:nvSpPr>
          <p:spPr bwMode="auto">
            <a:xfrm>
              <a:off x="1746" y="2812"/>
              <a:ext cx="170" cy="584"/>
            </a:xfrm>
            <a:prstGeom prst="rightBrace">
              <a:avLst>
                <a:gd name="adj1" fmla="val 28627"/>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b="0">
                <a:solidFill>
                  <a:srgbClr val="FF3300"/>
                </a:solidFill>
                <a:latin typeface="Arial" panose="020B0604020202020204" pitchFamily="34" charset="0"/>
                <a:ea typeface="宋体" panose="02010600030101010101" pitchFamily="2" charset="-122"/>
              </a:endParaRPr>
            </a:p>
          </p:txBody>
        </p:sp>
        <p:sp>
          <p:nvSpPr>
            <p:cNvPr id="779283" name="Text Box 19">
              <a:extLst>
                <a:ext uri="{FF2B5EF4-FFF2-40B4-BE49-F238E27FC236}">
                  <a16:creationId xmlns:a16="http://schemas.microsoft.com/office/drawing/2014/main" id="{2A812B11-AD34-4788-B989-296CBDF8F73A}"/>
                </a:ext>
              </a:extLst>
            </p:cNvPr>
            <p:cNvSpPr txBox="1">
              <a:spLocks noChangeArrowheads="1"/>
            </p:cNvSpPr>
            <p:nvPr/>
          </p:nvSpPr>
          <p:spPr bwMode="auto">
            <a:xfrm>
              <a:off x="1888" y="2897"/>
              <a:ext cx="567"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solidFill>
                    <a:srgbClr val="FF3300"/>
                  </a:solidFill>
                  <a:latin typeface="Arial" panose="020B0604020202020204" pitchFamily="34" charset="0"/>
                </a:rPr>
                <a:t>准备入口参数</a:t>
              </a:r>
            </a:p>
          </p:txBody>
        </p:sp>
      </p:grpSp>
      <p:grpSp>
        <p:nvGrpSpPr>
          <p:cNvPr id="779284" name="Group 20">
            <a:extLst>
              <a:ext uri="{FF2B5EF4-FFF2-40B4-BE49-F238E27FC236}">
                <a16:creationId xmlns:a16="http://schemas.microsoft.com/office/drawing/2014/main" id="{6915FA57-81D1-4121-811E-EC1A63E6FC42}"/>
              </a:ext>
            </a:extLst>
          </p:cNvPr>
          <p:cNvGrpSpPr>
            <a:grpSpLocks/>
          </p:cNvGrpSpPr>
          <p:nvPr/>
        </p:nvGrpSpPr>
        <p:grpSpPr bwMode="auto">
          <a:xfrm>
            <a:off x="4706938" y="765175"/>
            <a:ext cx="809625" cy="2746375"/>
            <a:chOff x="2965" y="482"/>
            <a:chExt cx="510" cy="1730"/>
          </a:xfrm>
        </p:grpSpPr>
        <p:sp>
          <p:nvSpPr>
            <p:cNvPr id="779285" name="Text Box 21">
              <a:extLst>
                <a:ext uri="{FF2B5EF4-FFF2-40B4-BE49-F238E27FC236}">
                  <a16:creationId xmlns:a16="http://schemas.microsoft.com/office/drawing/2014/main" id="{3B0902C6-EC1B-4EB0-B776-053BEEBFBDE0}"/>
                </a:ext>
              </a:extLst>
            </p:cNvPr>
            <p:cNvSpPr txBox="1">
              <a:spLocks noChangeArrowheads="1"/>
            </p:cNvSpPr>
            <p:nvPr/>
          </p:nvSpPr>
          <p:spPr bwMode="auto">
            <a:xfrm>
              <a:off x="3050" y="482"/>
              <a:ext cx="397"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solidFill>
                    <a:srgbClr val="3333CC"/>
                  </a:solidFill>
                  <a:latin typeface="微软雅黑" panose="020B0503020204020204" pitchFamily="34" charset="-122"/>
                  <a:ea typeface="微软雅黑" panose="020B0503020204020204" pitchFamily="34" charset="-122"/>
                </a:rPr>
                <a:t>-4</a:t>
              </a:r>
            </a:p>
          </p:txBody>
        </p:sp>
        <p:sp>
          <p:nvSpPr>
            <p:cNvPr id="779286" name="Text Box 22">
              <a:extLst>
                <a:ext uri="{FF2B5EF4-FFF2-40B4-BE49-F238E27FC236}">
                  <a16:creationId xmlns:a16="http://schemas.microsoft.com/office/drawing/2014/main" id="{78C44323-38FA-45D4-9FDD-21FF1F2C7C71}"/>
                </a:ext>
              </a:extLst>
            </p:cNvPr>
            <p:cNvSpPr txBox="1">
              <a:spLocks noChangeArrowheads="1"/>
            </p:cNvSpPr>
            <p:nvPr/>
          </p:nvSpPr>
          <p:spPr bwMode="auto">
            <a:xfrm>
              <a:off x="3050" y="794"/>
              <a:ext cx="397"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solidFill>
                    <a:srgbClr val="3333CC"/>
                  </a:solidFill>
                  <a:latin typeface="微软雅黑" panose="020B0503020204020204" pitchFamily="34" charset="-122"/>
                  <a:ea typeface="微软雅黑" panose="020B0503020204020204" pitchFamily="34" charset="-122"/>
                </a:rPr>
                <a:t>-8</a:t>
              </a:r>
            </a:p>
          </p:txBody>
        </p:sp>
        <p:sp>
          <p:nvSpPr>
            <p:cNvPr id="779287" name="Text Box 23">
              <a:extLst>
                <a:ext uri="{FF2B5EF4-FFF2-40B4-BE49-F238E27FC236}">
                  <a16:creationId xmlns:a16="http://schemas.microsoft.com/office/drawing/2014/main" id="{0D359BFD-1F40-46AB-9748-C6AB6851888C}"/>
                </a:ext>
              </a:extLst>
            </p:cNvPr>
            <p:cNvSpPr txBox="1">
              <a:spLocks noChangeArrowheads="1"/>
            </p:cNvSpPr>
            <p:nvPr/>
          </p:nvSpPr>
          <p:spPr bwMode="auto">
            <a:xfrm>
              <a:off x="2965" y="1219"/>
              <a:ext cx="48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solidFill>
                    <a:srgbClr val="3333CC"/>
                  </a:solidFill>
                  <a:latin typeface="微软雅黑" panose="020B0503020204020204" pitchFamily="34" charset="-122"/>
                  <a:ea typeface="微软雅黑" panose="020B0503020204020204" pitchFamily="34" charset="-122"/>
                </a:rPr>
                <a:t>-12</a:t>
              </a:r>
            </a:p>
          </p:txBody>
        </p:sp>
        <p:sp>
          <p:nvSpPr>
            <p:cNvPr id="779288" name="Text Box 24">
              <a:extLst>
                <a:ext uri="{FF2B5EF4-FFF2-40B4-BE49-F238E27FC236}">
                  <a16:creationId xmlns:a16="http://schemas.microsoft.com/office/drawing/2014/main" id="{53C3C2BC-49CC-4AFF-96AE-FF89D8A9E0E7}"/>
                </a:ext>
              </a:extLst>
            </p:cNvPr>
            <p:cNvSpPr txBox="1">
              <a:spLocks noChangeArrowheads="1"/>
            </p:cNvSpPr>
            <p:nvPr/>
          </p:nvSpPr>
          <p:spPr bwMode="auto">
            <a:xfrm>
              <a:off x="2965" y="1565"/>
              <a:ext cx="48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solidFill>
                    <a:srgbClr val="3333CC"/>
                  </a:solidFill>
                  <a:latin typeface="微软雅黑" panose="020B0503020204020204" pitchFamily="34" charset="-122"/>
                  <a:ea typeface="微软雅黑" panose="020B0503020204020204" pitchFamily="34" charset="-122"/>
                </a:rPr>
                <a:t>-16</a:t>
              </a:r>
            </a:p>
          </p:txBody>
        </p:sp>
        <p:sp>
          <p:nvSpPr>
            <p:cNvPr id="779289" name="Text Box 25">
              <a:extLst>
                <a:ext uri="{FF2B5EF4-FFF2-40B4-BE49-F238E27FC236}">
                  <a16:creationId xmlns:a16="http://schemas.microsoft.com/office/drawing/2014/main" id="{D4F04D7F-0118-47B3-A702-721F0DC372DF}"/>
                </a:ext>
              </a:extLst>
            </p:cNvPr>
            <p:cNvSpPr txBox="1">
              <a:spLocks noChangeArrowheads="1"/>
            </p:cNvSpPr>
            <p:nvPr/>
          </p:nvSpPr>
          <p:spPr bwMode="auto">
            <a:xfrm>
              <a:off x="2993" y="1962"/>
              <a:ext cx="48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solidFill>
                    <a:srgbClr val="3333CC"/>
                  </a:solidFill>
                  <a:latin typeface="微软雅黑" panose="020B0503020204020204" pitchFamily="34" charset="-122"/>
                  <a:ea typeface="微软雅黑" panose="020B0503020204020204" pitchFamily="34" charset="-122"/>
                </a:rPr>
                <a:t>-20</a:t>
              </a:r>
            </a:p>
          </p:txBody>
        </p:sp>
      </p:grpSp>
      <p:grpSp>
        <p:nvGrpSpPr>
          <p:cNvPr id="779290" name="Group 26">
            <a:extLst>
              <a:ext uri="{FF2B5EF4-FFF2-40B4-BE49-F238E27FC236}">
                <a16:creationId xmlns:a16="http://schemas.microsoft.com/office/drawing/2014/main" id="{FFC5CF3C-443F-4EA1-91EF-DF648475114D}"/>
              </a:ext>
            </a:extLst>
          </p:cNvPr>
          <p:cNvGrpSpPr>
            <a:grpSpLocks/>
          </p:cNvGrpSpPr>
          <p:nvPr/>
        </p:nvGrpSpPr>
        <p:grpSpPr bwMode="auto">
          <a:xfrm>
            <a:off x="1781175" y="5454650"/>
            <a:ext cx="3060700" cy="366713"/>
            <a:chOff x="1122" y="3436"/>
            <a:chExt cx="1928" cy="231"/>
          </a:xfrm>
        </p:grpSpPr>
        <p:sp>
          <p:nvSpPr>
            <p:cNvPr id="779291" name="Text Box 27">
              <a:extLst>
                <a:ext uri="{FF2B5EF4-FFF2-40B4-BE49-F238E27FC236}">
                  <a16:creationId xmlns:a16="http://schemas.microsoft.com/office/drawing/2014/main" id="{9325A847-AEFF-4B3D-855B-C7F1E47D2930}"/>
                </a:ext>
              </a:extLst>
            </p:cNvPr>
            <p:cNvSpPr txBox="1">
              <a:spLocks noChangeArrowheads="1"/>
            </p:cNvSpPr>
            <p:nvPr/>
          </p:nvSpPr>
          <p:spPr bwMode="auto">
            <a:xfrm>
              <a:off x="1377" y="3436"/>
              <a:ext cx="1673"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solidFill>
                    <a:srgbClr val="FF3300"/>
                  </a:solidFill>
                  <a:latin typeface="微软雅黑" panose="020B0503020204020204" pitchFamily="34" charset="-122"/>
                  <a:ea typeface="微软雅黑" panose="020B0503020204020204" pitchFamily="34" charset="-122"/>
                </a:rPr>
                <a:t>返回参数总在</a:t>
              </a:r>
              <a:r>
                <a:rPr lang="en-US" altLang="zh-CN">
                  <a:solidFill>
                    <a:srgbClr val="FF3300"/>
                  </a:solidFill>
                  <a:latin typeface="微软雅黑" panose="020B0503020204020204" pitchFamily="34" charset="-122"/>
                  <a:ea typeface="微软雅黑" panose="020B0503020204020204" pitchFamily="34" charset="-122"/>
                </a:rPr>
                <a:t>EAX</a:t>
              </a:r>
              <a:r>
                <a:rPr lang="zh-CN" altLang="en-US">
                  <a:solidFill>
                    <a:srgbClr val="FF3300"/>
                  </a:solidFill>
                  <a:latin typeface="微软雅黑" panose="020B0503020204020204" pitchFamily="34" charset="-122"/>
                  <a:ea typeface="微软雅黑" panose="020B0503020204020204" pitchFamily="34" charset="-122"/>
                </a:rPr>
                <a:t>中</a:t>
              </a:r>
            </a:p>
          </p:txBody>
        </p:sp>
        <p:sp>
          <p:nvSpPr>
            <p:cNvPr id="779292" name="Line 28">
              <a:extLst>
                <a:ext uri="{FF2B5EF4-FFF2-40B4-BE49-F238E27FC236}">
                  <a16:creationId xmlns:a16="http://schemas.microsoft.com/office/drawing/2014/main" id="{B5571587-34B6-4D2E-B1A2-2D17958F3F7A}"/>
                </a:ext>
              </a:extLst>
            </p:cNvPr>
            <p:cNvSpPr>
              <a:spLocks noChangeShapeType="1"/>
            </p:cNvSpPr>
            <p:nvPr/>
          </p:nvSpPr>
          <p:spPr bwMode="auto">
            <a:xfrm flipH="1">
              <a:off x="1122" y="3549"/>
              <a:ext cx="284" cy="0"/>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779293" name="Group 29">
            <a:extLst>
              <a:ext uri="{FF2B5EF4-FFF2-40B4-BE49-F238E27FC236}">
                <a16:creationId xmlns:a16="http://schemas.microsoft.com/office/drawing/2014/main" id="{4C2C5526-4004-40AC-A91F-F2BFA7FEEAEB}"/>
              </a:ext>
            </a:extLst>
          </p:cNvPr>
          <p:cNvGrpSpPr>
            <a:grpSpLocks/>
          </p:cNvGrpSpPr>
          <p:nvPr/>
        </p:nvGrpSpPr>
        <p:grpSpPr bwMode="auto">
          <a:xfrm>
            <a:off x="2771775" y="5768975"/>
            <a:ext cx="1125538" cy="641350"/>
            <a:chOff x="1746" y="3634"/>
            <a:chExt cx="709" cy="404"/>
          </a:xfrm>
        </p:grpSpPr>
        <p:sp>
          <p:nvSpPr>
            <p:cNvPr id="779294" name="AutoShape 30">
              <a:extLst>
                <a:ext uri="{FF2B5EF4-FFF2-40B4-BE49-F238E27FC236}">
                  <a16:creationId xmlns:a16="http://schemas.microsoft.com/office/drawing/2014/main" id="{8C5B50F4-95EE-4E46-B12A-995A36C11B6C}"/>
                </a:ext>
              </a:extLst>
            </p:cNvPr>
            <p:cNvSpPr>
              <a:spLocks/>
            </p:cNvSpPr>
            <p:nvPr/>
          </p:nvSpPr>
          <p:spPr bwMode="auto">
            <a:xfrm>
              <a:off x="1746" y="3677"/>
              <a:ext cx="142" cy="269"/>
            </a:xfrm>
            <a:prstGeom prst="rightBrace">
              <a:avLst>
                <a:gd name="adj1" fmla="val 15786"/>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b="0">
                <a:solidFill>
                  <a:srgbClr val="FF3300"/>
                </a:solidFill>
                <a:latin typeface="Arial" panose="020B0604020202020204" pitchFamily="34" charset="0"/>
                <a:ea typeface="宋体" panose="02010600030101010101" pitchFamily="2" charset="-122"/>
              </a:endParaRPr>
            </a:p>
          </p:txBody>
        </p:sp>
        <p:sp>
          <p:nvSpPr>
            <p:cNvPr id="779295" name="Text Box 31">
              <a:extLst>
                <a:ext uri="{FF2B5EF4-FFF2-40B4-BE49-F238E27FC236}">
                  <a16:creationId xmlns:a16="http://schemas.microsoft.com/office/drawing/2014/main" id="{855D4139-E9E0-4884-BF24-779EEC407D75}"/>
                </a:ext>
              </a:extLst>
            </p:cNvPr>
            <p:cNvSpPr txBox="1">
              <a:spLocks noChangeArrowheads="1"/>
            </p:cNvSpPr>
            <p:nvPr/>
          </p:nvSpPr>
          <p:spPr bwMode="auto">
            <a:xfrm>
              <a:off x="1888" y="3634"/>
              <a:ext cx="567"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solidFill>
                    <a:srgbClr val="FF3300"/>
                  </a:solidFill>
                  <a:latin typeface="Arial" panose="020B0604020202020204" pitchFamily="34" charset="0"/>
                </a:rPr>
                <a:t>准备返回参数</a:t>
              </a:r>
            </a:p>
          </p:txBody>
        </p:sp>
      </p:grpSp>
      <p:sp>
        <p:nvSpPr>
          <p:cNvPr id="779296" name="Text Box 32">
            <a:extLst>
              <a:ext uri="{FF2B5EF4-FFF2-40B4-BE49-F238E27FC236}">
                <a16:creationId xmlns:a16="http://schemas.microsoft.com/office/drawing/2014/main" id="{339F1721-647B-49F5-9FBE-51FF29949DE8}"/>
              </a:ext>
            </a:extLst>
          </p:cNvPr>
          <p:cNvSpPr txBox="1">
            <a:spLocks noChangeArrowheads="1"/>
          </p:cNvSpPr>
          <p:nvPr/>
        </p:nvSpPr>
        <p:spPr bwMode="auto">
          <a:xfrm>
            <a:off x="6372225" y="5770563"/>
            <a:ext cx="2744788" cy="9445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
              </a:spcBef>
            </a:pPr>
            <a:r>
              <a:rPr lang="en-US" altLang="zh-CN">
                <a:solidFill>
                  <a:srgbClr val="3333CC"/>
                </a:solidFill>
                <a:latin typeface="微软雅黑" panose="020B0503020204020204" pitchFamily="34" charset="-122"/>
                <a:ea typeface="微软雅黑" panose="020B0503020204020204" pitchFamily="34" charset="-122"/>
              </a:rPr>
              <a:t>add</a:t>
            </a:r>
            <a:r>
              <a:rPr lang="zh-CN" altLang="en-US">
                <a:solidFill>
                  <a:srgbClr val="3333CC"/>
                </a:solidFill>
                <a:latin typeface="微软雅黑" panose="020B0503020204020204" pitchFamily="34" charset="-122"/>
                <a:ea typeface="微软雅黑" panose="020B0503020204020204" pitchFamily="34" charset="-122"/>
              </a:rPr>
              <a:t>函数开始是什么？</a:t>
            </a:r>
          </a:p>
          <a:p>
            <a:pPr>
              <a:spcBef>
                <a:spcPct val="5000"/>
              </a:spcBef>
            </a:pPr>
            <a:r>
              <a:rPr lang="en-US" altLang="zh-CN">
                <a:solidFill>
                  <a:srgbClr val="FF3300"/>
                </a:solidFill>
                <a:latin typeface="微软雅黑" panose="020B0503020204020204" pitchFamily="34" charset="-122"/>
                <a:ea typeface="微软雅黑" panose="020B0503020204020204" pitchFamily="34" charset="-122"/>
              </a:rPr>
              <a:t>pushl   %ebp</a:t>
            </a:r>
          </a:p>
          <a:p>
            <a:pPr>
              <a:spcBef>
                <a:spcPct val="5000"/>
              </a:spcBef>
            </a:pPr>
            <a:r>
              <a:rPr lang="en-US" altLang="zh-CN">
                <a:solidFill>
                  <a:srgbClr val="FF3300"/>
                </a:solidFill>
                <a:latin typeface="微软雅黑" panose="020B0503020204020204" pitchFamily="34" charset="-122"/>
                <a:ea typeface="微软雅黑" panose="020B0503020204020204" pitchFamily="34" charset="-122"/>
              </a:rPr>
              <a:t>movl   %esp, %ebp</a:t>
            </a:r>
          </a:p>
        </p:txBody>
      </p:sp>
      <p:sp>
        <p:nvSpPr>
          <p:cNvPr id="779297" name="Line 33">
            <a:extLst>
              <a:ext uri="{FF2B5EF4-FFF2-40B4-BE49-F238E27FC236}">
                <a16:creationId xmlns:a16="http://schemas.microsoft.com/office/drawing/2014/main" id="{BD073BD5-E0F3-4723-80A6-7020781541C2}"/>
              </a:ext>
            </a:extLst>
          </p:cNvPr>
          <p:cNvSpPr>
            <a:spLocks noChangeShapeType="1"/>
          </p:cNvSpPr>
          <p:nvPr/>
        </p:nvSpPr>
        <p:spPr bwMode="auto">
          <a:xfrm flipH="1" flipV="1">
            <a:off x="5786438" y="5003800"/>
            <a:ext cx="1711325" cy="1169988"/>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79301" name="Line 37">
            <a:extLst>
              <a:ext uri="{FF2B5EF4-FFF2-40B4-BE49-F238E27FC236}">
                <a16:creationId xmlns:a16="http://schemas.microsoft.com/office/drawing/2014/main" id="{4CAFBA89-DDF6-4B10-A7FB-594CA74B9F36}"/>
              </a:ext>
            </a:extLst>
          </p:cNvPr>
          <p:cNvSpPr>
            <a:spLocks noChangeShapeType="1"/>
          </p:cNvSpPr>
          <p:nvPr/>
        </p:nvSpPr>
        <p:spPr bwMode="auto">
          <a:xfrm>
            <a:off x="2185988" y="3698875"/>
            <a:ext cx="2341562" cy="90488"/>
          </a:xfrm>
          <a:prstGeom prst="line">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79302" name="Line 38">
            <a:extLst>
              <a:ext uri="{FF2B5EF4-FFF2-40B4-BE49-F238E27FC236}">
                <a16:creationId xmlns:a16="http://schemas.microsoft.com/office/drawing/2014/main" id="{E373074D-5085-46CE-9BB3-65ABF1D0505F}"/>
              </a:ext>
            </a:extLst>
          </p:cNvPr>
          <p:cNvSpPr>
            <a:spLocks noChangeShapeType="1"/>
          </p:cNvSpPr>
          <p:nvPr/>
        </p:nvSpPr>
        <p:spPr bwMode="auto">
          <a:xfrm flipV="1">
            <a:off x="2727325" y="2214563"/>
            <a:ext cx="2565400" cy="1663700"/>
          </a:xfrm>
          <a:prstGeom prst="line">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79303" name="Line 39">
            <a:extLst>
              <a:ext uri="{FF2B5EF4-FFF2-40B4-BE49-F238E27FC236}">
                <a16:creationId xmlns:a16="http://schemas.microsoft.com/office/drawing/2014/main" id="{A4211AAF-C632-4711-853E-D5AD59344162}"/>
              </a:ext>
            </a:extLst>
          </p:cNvPr>
          <p:cNvSpPr>
            <a:spLocks noChangeShapeType="1"/>
          </p:cNvSpPr>
          <p:nvPr/>
        </p:nvSpPr>
        <p:spPr bwMode="auto">
          <a:xfrm flipV="1">
            <a:off x="2501900" y="1538288"/>
            <a:ext cx="2835275" cy="2746375"/>
          </a:xfrm>
          <a:prstGeom prst="line">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79304" name="Line 40">
            <a:extLst>
              <a:ext uri="{FF2B5EF4-FFF2-40B4-BE49-F238E27FC236}">
                <a16:creationId xmlns:a16="http://schemas.microsoft.com/office/drawing/2014/main" id="{44322BAF-3555-4FD7-8F6B-F9DABFFB04C5}"/>
              </a:ext>
            </a:extLst>
          </p:cNvPr>
          <p:cNvSpPr>
            <a:spLocks noChangeShapeType="1"/>
          </p:cNvSpPr>
          <p:nvPr/>
        </p:nvSpPr>
        <p:spPr bwMode="auto">
          <a:xfrm flipV="1">
            <a:off x="2592388" y="3294063"/>
            <a:ext cx="2789237" cy="1484312"/>
          </a:xfrm>
          <a:prstGeom prst="line">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79305" name="Line 41">
            <a:extLst>
              <a:ext uri="{FF2B5EF4-FFF2-40B4-BE49-F238E27FC236}">
                <a16:creationId xmlns:a16="http://schemas.microsoft.com/office/drawing/2014/main" id="{6B1D8D35-894D-430E-9257-2E6A1311C64E}"/>
              </a:ext>
            </a:extLst>
          </p:cNvPr>
          <p:cNvSpPr>
            <a:spLocks noChangeShapeType="1"/>
          </p:cNvSpPr>
          <p:nvPr/>
        </p:nvSpPr>
        <p:spPr bwMode="auto">
          <a:xfrm flipV="1">
            <a:off x="2501900" y="3924300"/>
            <a:ext cx="2835275" cy="1439863"/>
          </a:xfrm>
          <a:prstGeom prst="line">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79306" name="Rectangle 42">
            <a:extLst>
              <a:ext uri="{FF2B5EF4-FFF2-40B4-BE49-F238E27FC236}">
                <a16:creationId xmlns:a16="http://schemas.microsoft.com/office/drawing/2014/main" id="{553BCC88-64FB-4271-8D4E-33553E02469F}"/>
              </a:ext>
            </a:extLst>
          </p:cNvPr>
          <p:cNvSpPr>
            <a:spLocks noChangeArrowheads="1"/>
          </p:cNvSpPr>
          <p:nvPr/>
        </p:nvSpPr>
        <p:spPr bwMode="auto">
          <a:xfrm>
            <a:off x="3402013" y="6345238"/>
            <a:ext cx="2493962" cy="466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bIns="0" anchor="ctr">
            <a:spAutoFit/>
          </a:bodyPr>
          <a:lstStyle>
            <a:lvl1pPr indent="26987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a:solidFill>
                  <a:srgbClr val="3333CC"/>
                </a:solidFill>
                <a:latin typeface="微软雅黑" panose="020B0503020204020204" pitchFamily="34" charset="-122"/>
                <a:ea typeface="微软雅黑" panose="020B0503020204020204" pitchFamily="34" charset="-122"/>
              </a:rPr>
              <a:t>movl 	%ebp, %esp</a:t>
            </a:r>
          </a:p>
          <a:p>
            <a:pPr>
              <a:lnSpc>
                <a:spcPct val="85000"/>
              </a:lnSpc>
            </a:pPr>
            <a:r>
              <a:rPr lang="en-US" altLang="zh-CN">
                <a:solidFill>
                  <a:srgbClr val="3333CC"/>
                </a:solidFill>
                <a:latin typeface="微软雅黑" panose="020B0503020204020204" pitchFamily="34" charset="-122"/>
                <a:ea typeface="微软雅黑" panose="020B0503020204020204" pitchFamily="34" charset="-122"/>
              </a:rPr>
              <a:t>popl	%ebp</a:t>
            </a:r>
          </a:p>
        </p:txBody>
      </p:sp>
      <p:sp>
        <p:nvSpPr>
          <p:cNvPr id="779307" name="Line 43">
            <a:extLst>
              <a:ext uri="{FF2B5EF4-FFF2-40B4-BE49-F238E27FC236}">
                <a16:creationId xmlns:a16="http://schemas.microsoft.com/office/drawing/2014/main" id="{76B6EA3A-8884-4961-BCB6-9DFA251EF47F}"/>
              </a:ext>
            </a:extLst>
          </p:cNvPr>
          <p:cNvSpPr>
            <a:spLocks noChangeShapeType="1"/>
          </p:cNvSpPr>
          <p:nvPr/>
        </p:nvSpPr>
        <p:spPr bwMode="auto">
          <a:xfrm>
            <a:off x="746125" y="6489700"/>
            <a:ext cx="2925763" cy="44450"/>
          </a:xfrm>
          <a:prstGeom prst="line">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779309" name="Group 45">
            <a:extLst>
              <a:ext uri="{FF2B5EF4-FFF2-40B4-BE49-F238E27FC236}">
                <a16:creationId xmlns:a16="http://schemas.microsoft.com/office/drawing/2014/main" id="{EE2167A2-594A-4FDA-8374-E1586D581F48}"/>
              </a:ext>
            </a:extLst>
          </p:cNvPr>
          <p:cNvGrpSpPr>
            <a:grpSpLocks/>
          </p:cNvGrpSpPr>
          <p:nvPr/>
        </p:nvGrpSpPr>
        <p:grpSpPr bwMode="auto">
          <a:xfrm>
            <a:off x="3446463" y="188913"/>
            <a:ext cx="1125537" cy="1738312"/>
            <a:chOff x="2171" y="119"/>
            <a:chExt cx="681" cy="1095"/>
          </a:xfrm>
        </p:grpSpPr>
        <p:sp>
          <p:nvSpPr>
            <p:cNvPr id="779299" name="Text Box 35">
              <a:extLst>
                <a:ext uri="{FF2B5EF4-FFF2-40B4-BE49-F238E27FC236}">
                  <a16:creationId xmlns:a16="http://schemas.microsoft.com/office/drawing/2014/main" id="{E5958F32-C425-44B1-938C-C238B8188FBD}"/>
                </a:ext>
              </a:extLst>
            </p:cNvPr>
            <p:cNvSpPr txBox="1">
              <a:spLocks noChangeArrowheads="1"/>
            </p:cNvSpPr>
            <p:nvPr/>
          </p:nvSpPr>
          <p:spPr bwMode="auto">
            <a:xfrm>
              <a:off x="2171" y="119"/>
              <a:ext cx="681" cy="109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5000"/>
                </a:spcBef>
              </a:pPr>
              <a:r>
                <a:rPr lang="en-US" altLang="zh-CN">
                  <a:latin typeface="微软雅黑" panose="020B0503020204020204" pitchFamily="34" charset="-122"/>
                  <a:ea typeface="微软雅黑" panose="020B0503020204020204" pitchFamily="34" charset="-122"/>
                </a:rPr>
                <a:t> </a:t>
              </a:r>
              <a:r>
                <a:rPr lang="en-US" altLang="zh-CN">
                  <a:solidFill>
                    <a:srgbClr val="3333CC"/>
                  </a:solidFill>
                  <a:latin typeface="微软雅黑" panose="020B0503020204020204" pitchFamily="34" charset="-122"/>
                  <a:ea typeface="微软雅黑" panose="020B0503020204020204" pitchFamily="34" charset="-122"/>
                </a:rPr>
                <a:t>add</a:t>
              </a:r>
            </a:p>
            <a:p>
              <a:pPr>
                <a:spcBef>
                  <a:spcPct val="25000"/>
                </a:spcBef>
              </a:pPr>
              <a:endParaRPr lang="en-US" altLang="zh-CN">
                <a:solidFill>
                  <a:srgbClr val="3333CC"/>
                </a:solidFill>
                <a:latin typeface="微软雅黑" panose="020B0503020204020204" pitchFamily="34" charset="-122"/>
                <a:ea typeface="微软雅黑" panose="020B0503020204020204" pitchFamily="34" charset="-122"/>
              </a:endParaRPr>
            </a:p>
            <a:p>
              <a:pPr>
                <a:spcBef>
                  <a:spcPct val="25000"/>
                </a:spcBef>
              </a:pPr>
              <a:r>
                <a:rPr lang="en-US" altLang="zh-CN">
                  <a:solidFill>
                    <a:srgbClr val="3333CC"/>
                  </a:solidFill>
                  <a:latin typeface="微软雅黑" panose="020B0503020204020204" pitchFamily="34" charset="-122"/>
                  <a:ea typeface="微软雅黑" panose="020B0503020204020204" pitchFamily="34" charset="-122"/>
                </a:rPr>
                <a:t>caller</a:t>
              </a:r>
            </a:p>
            <a:p>
              <a:pPr>
                <a:spcBef>
                  <a:spcPct val="25000"/>
                </a:spcBef>
              </a:pPr>
              <a:endParaRPr lang="en-US" altLang="zh-CN">
                <a:solidFill>
                  <a:srgbClr val="3333CC"/>
                </a:solidFill>
                <a:latin typeface="微软雅黑" panose="020B0503020204020204" pitchFamily="34" charset="-122"/>
                <a:ea typeface="微软雅黑" panose="020B0503020204020204" pitchFamily="34" charset="-122"/>
              </a:endParaRPr>
            </a:p>
            <a:p>
              <a:pPr>
                <a:spcBef>
                  <a:spcPct val="25000"/>
                </a:spcBef>
              </a:pPr>
              <a:r>
                <a:rPr lang="en-US" altLang="zh-CN">
                  <a:latin typeface="微软雅黑" panose="020B0503020204020204" pitchFamily="34" charset="-122"/>
                  <a:ea typeface="微软雅黑" panose="020B0503020204020204" pitchFamily="34" charset="-122"/>
                </a:rPr>
                <a:t>   </a:t>
              </a:r>
              <a:r>
                <a:rPr lang="en-US" altLang="zh-CN">
                  <a:solidFill>
                    <a:srgbClr val="3333CC"/>
                  </a:solidFill>
                  <a:latin typeface="微软雅黑" panose="020B0503020204020204" pitchFamily="34" charset="-122"/>
                  <a:ea typeface="微软雅黑" panose="020B0503020204020204" pitchFamily="34" charset="-122"/>
                </a:rPr>
                <a:t>P</a:t>
              </a:r>
            </a:p>
          </p:txBody>
        </p:sp>
        <p:sp>
          <p:nvSpPr>
            <p:cNvPr id="779300" name="Line 36">
              <a:extLst>
                <a:ext uri="{FF2B5EF4-FFF2-40B4-BE49-F238E27FC236}">
                  <a16:creationId xmlns:a16="http://schemas.microsoft.com/office/drawing/2014/main" id="{36D391C7-14E9-40F9-A390-011679B24C23}"/>
                </a:ext>
              </a:extLst>
            </p:cNvPr>
            <p:cNvSpPr>
              <a:spLocks noChangeShapeType="1"/>
            </p:cNvSpPr>
            <p:nvPr/>
          </p:nvSpPr>
          <p:spPr bwMode="auto">
            <a:xfrm flipV="1">
              <a:off x="2398" y="289"/>
              <a:ext cx="0" cy="283"/>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79308" name="Line 44">
              <a:extLst>
                <a:ext uri="{FF2B5EF4-FFF2-40B4-BE49-F238E27FC236}">
                  <a16:creationId xmlns:a16="http://schemas.microsoft.com/office/drawing/2014/main" id="{2DBA6A85-6010-4F66-B37D-422CC3B3C1AA}"/>
                </a:ext>
              </a:extLst>
            </p:cNvPr>
            <p:cNvSpPr>
              <a:spLocks noChangeShapeType="1"/>
            </p:cNvSpPr>
            <p:nvPr/>
          </p:nvSpPr>
          <p:spPr bwMode="auto">
            <a:xfrm flipV="1">
              <a:off x="2398" y="714"/>
              <a:ext cx="0" cy="283"/>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779310" name="Line 46">
            <a:extLst>
              <a:ext uri="{FF2B5EF4-FFF2-40B4-BE49-F238E27FC236}">
                <a16:creationId xmlns:a16="http://schemas.microsoft.com/office/drawing/2014/main" id="{50B14AFE-282B-427F-A2BA-D6D19413AC13}"/>
              </a:ext>
            </a:extLst>
          </p:cNvPr>
          <p:cNvSpPr>
            <a:spLocks noChangeShapeType="1"/>
          </p:cNvSpPr>
          <p:nvPr/>
        </p:nvSpPr>
        <p:spPr bwMode="auto">
          <a:xfrm flipV="1">
            <a:off x="1646238" y="549275"/>
            <a:ext cx="3600450" cy="2519363"/>
          </a:xfrm>
          <a:prstGeom prst="line">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9276"/>
                                        </p:tgtEl>
                                        <p:attrNameLst>
                                          <p:attrName>style.visibility</p:attrName>
                                        </p:attrNameLst>
                                      </p:cBhvr>
                                      <p:to>
                                        <p:strVal val="visible"/>
                                      </p:to>
                                    </p:set>
                                    <p:animEffect transition="in" filter="blinds(horizontal)">
                                      <p:cBhvr>
                                        <p:cTn id="7" dur="500"/>
                                        <p:tgtEl>
                                          <p:spTgt spid="7792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79309"/>
                                        </p:tgtEl>
                                        <p:attrNameLst>
                                          <p:attrName>style.visibility</p:attrName>
                                        </p:attrNameLst>
                                      </p:cBhvr>
                                      <p:to>
                                        <p:strVal val="visible"/>
                                      </p:to>
                                    </p:set>
                                    <p:animEffect transition="in" filter="blinds(horizontal)">
                                      <p:cBhvr>
                                        <p:cTn id="12" dur="500"/>
                                        <p:tgtEl>
                                          <p:spTgt spid="7793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79267"/>
                                        </p:tgtEl>
                                        <p:attrNameLst>
                                          <p:attrName>style.visibility</p:attrName>
                                        </p:attrNameLst>
                                      </p:cBhvr>
                                      <p:to>
                                        <p:strVal val="visible"/>
                                      </p:to>
                                    </p:set>
                                    <p:animEffect transition="in" filter="blinds(horizontal)">
                                      <p:cBhvr>
                                        <p:cTn id="17" dur="500"/>
                                        <p:tgtEl>
                                          <p:spTgt spid="7792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79268"/>
                                        </p:tgtEl>
                                        <p:attrNameLst>
                                          <p:attrName>style.visibility</p:attrName>
                                        </p:attrNameLst>
                                      </p:cBhvr>
                                      <p:to>
                                        <p:strVal val="visible"/>
                                      </p:to>
                                    </p:set>
                                    <p:animEffect transition="in" filter="blinds(horizontal)">
                                      <p:cBhvr>
                                        <p:cTn id="22" dur="500"/>
                                        <p:tgtEl>
                                          <p:spTgt spid="77926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79271"/>
                                        </p:tgtEl>
                                        <p:attrNameLst>
                                          <p:attrName>style.visibility</p:attrName>
                                        </p:attrNameLst>
                                      </p:cBhvr>
                                      <p:to>
                                        <p:strVal val="visible"/>
                                      </p:to>
                                    </p:set>
                                    <p:animEffect transition="in" filter="blinds(horizontal)">
                                      <p:cBhvr>
                                        <p:cTn id="27" dur="500"/>
                                        <p:tgtEl>
                                          <p:spTgt spid="77927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79311"/>
                                        </p:tgtEl>
                                        <p:attrNameLst>
                                          <p:attrName>style.visibility</p:attrName>
                                        </p:attrNameLst>
                                      </p:cBhvr>
                                      <p:to>
                                        <p:strVal val="visible"/>
                                      </p:to>
                                    </p:set>
                                    <p:animEffect transition="in" filter="blinds(horizontal)">
                                      <p:cBhvr>
                                        <p:cTn id="32" dur="500"/>
                                        <p:tgtEl>
                                          <p:spTgt spid="7793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79310"/>
                                        </p:tgtEl>
                                        <p:attrNameLst>
                                          <p:attrName>style.visibility</p:attrName>
                                        </p:attrNameLst>
                                      </p:cBhvr>
                                      <p:to>
                                        <p:strVal val="visible"/>
                                      </p:to>
                                    </p:set>
                                    <p:animEffect transition="in" filter="blinds(horizontal)">
                                      <p:cBhvr>
                                        <p:cTn id="37" dur="500"/>
                                        <p:tgtEl>
                                          <p:spTgt spid="7793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79301"/>
                                        </p:tgtEl>
                                        <p:attrNameLst>
                                          <p:attrName>style.visibility</p:attrName>
                                        </p:attrNameLst>
                                      </p:cBhvr>
                                      <p:to>
                                        <p:strVal val="visible"/>
                                      </p:to>
                                    </p:set>
                                    <p:animEffect transition="in" filter="blinds(horizontal)">
                                      <p:cBhvr>
                                        <p:cTn id="42" dur="500"/>
                                        <p:tgtEl>
                                          <p:spTgt spid="77930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79275"/>
                                        </p:tgtEl>
                                        <p:attrNameLst>
                                          <p:attrName>style.visibility</p:attrName>
                                        </p:attrNameLst>
                                      </p:cBhvr>
                                      <p:to>
                                        <p:strVal val="visible"/>
                                      </p:to>
                                    </p:set>
                                    <p:animEffect transition="in" filter="blinds(horizontal)">
                                      <p:cBhvr>
                                        <p:cTn id="47" dur="500"/>
                                        <p:tgtEl>
                                          <p:spTgt spid="77927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779284"/>
                                        </p:tgtEl>
                                        <p:attrNameLst>
                                          <p:attrName>style.visibility</p:attrName>
                                        </p:attrNameLst>
                                      </p:cBhvr>
                                      <p:to>
                                        <p:strVal val="visible"/>
                                      </p:to>
                                    </p:set>
                                    <p:animEffect transition="in" filter="blinds(horizontal)">
                                      <p:cBhvr>
                                        <p:cTn id="52" dur="500"/>
                                        <p:tgtEl>
                                          <p:spTgt spid="77928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79277"/>
                                        </p:tgtEl>
                                        <p:attrNameLst>
                                          <p:attrName>style.visibility</p:attrName>
                                        </p:attrNameLst>
                                      </p:cBhvr>
                                      <p:to>
                                        <p:strVal val="visible"/>
                                      </p:to>
                                    </p:set>
                                    <p:animEffect transition="in" filter="blinds(horizontal)">
                                      <p:cBhvr>
                                        <p:cTn id="57" dur="500"/>
                                        <p:tgtEl>
                                          <p:spTgt spid="77927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779278"/>
                                        </p:tgtEl>
                                        <p:attrNameLst>
                                          <p:attrName>style.visibility</p:attrName>
                                        </p:attrNameLst>
                                      </p:cBhvr>
                                      <p:to>
                                        <p:strVal val="visible"/>
                                      </p:to>
                                    </p:set>
                                    <p:animEffect transition="in" filter="blinds(horizontal)">
                                      <p:cBhvr>
                                        <p:cTn id="62" dur="500"/>
                                        <p:tgtEl>
                                          <p:spTgt spid="77927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779302"/>
                                        </p:tgtEl>
                                        <p:attrNameLst>
                                          <p:attrName>style.visibility</p:attrName>
                                        </p:attrNameLst>
                                      </p:cBhvr>
                                      <p:to>
                                        <p:strVal val="visible"/>
                                      </p:to>
                                    </p:set>
                                    <p:animEffect transition="in" filter="blinds(horizontal)">
                                      <p:cBhvr>
                                        <p:cTn id="67" dur="500"/>
                                        <p:tgtEl>
                                          <p:spTgt spid="77930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779303"/>
                                        </p:tgtEl>
                                        <p:attrNameLst>
                                          <p:attrName>style.visibility</p:attrName>
                                        </p:attrNameLst>
                                      </p:cBhvr>
                                      <p:to>
                                        <p:strVal val="visible"/>
                                      </p:to>
                                    </p:set>
                                    <p:animEffect transition="in" filter="blinds(horizontal)">
                                      <p:cBhvr>
                                        <p:cTn id="72" dur="500"/>
                                        <p:tgtEl>
                                          <p:spTgt spid="77930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779281"/>
                                        </p:tgtEl>
                                        <p:attrNameLst>
                                          <p:attrName>style.visibility</p:attrName>
                                        </p:attrNameLst>
                                      </p:cBhvr>
                                      <p:to>
                                        <p:strVal val="visible"/>
                                      </p:to>
                                    </p:set>
                                    <p:animEffect transition="in" filter="blinds(horizontal)">
                                      <p:cBhvr>
                                        <p:cTn id="77" dur="500"/>
                                        <p:tgtEl>
                                          <p:spTgt spid="77928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nodeType="clickEffect">
                                  <p:stCondLst>
                                    <p:cond delay="0"/>
                                  </p:stCondLst>
                                  <p:childTnLst>
                                    <p:set>
                                      <p:cBhvr>
                                        <p:cTn id="81" dur="1" fill="hold">
                                          <p:stCondLst>
                                            <p:cond delay="0"/>
                                          </p:stCondLst>
                                        </p:cTn>
                                        <p:tgtEl>
                                          <p:spTgt spid="779304"/>
                                        </p:tgtEl>
                                        <p:attrNameLst>
                                          <p:attrName>style.visibility</p:attrName>
                                        </p:attrNameLst>
                                      </p:cBhvr>
                                      <p:to>
                                        <p:strVal val="visible"/>
                                      </p:to>
                                    </p:set>
                                    <p:animEffect transition="in" filter="blinds(horizontal)">
                                      <p:cBhvr>
                                        <p:cTn id="82" dur="500"/>
                                        <p:tgtEl>
                                          <p:spTgt spid="779304"/>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nodeType="clickEffect">
                                  <p:stCondLst>
                                    <p:cond delay="0"/>
                                  </p:stCondLst>
                                  <p:childTnLst>
                                    <p:set>
                                      <p:cBhvr>
                                        <p:cTn id="86" dur="1" fill="hold">
                                          <p:stCondLst>
                                            <p:cond delay="0"/>
                                          </p:stCondLst>
                                        </p:cTn>
                                        <p:tgtEl>
                                          <p:spTgt spid="779305"/>
                                        </p:tgtEl>
                                        <p:attrNameLst>
                                          <p:attrName>style.visibility</p:attrName>
                                        </p:attrNameLst>
                                      </p:cBhvr>
                                      <p:to>
                                        <p:strVal val="visible"/>
                                      </p:to>
                                    </p:set>
                                    <p:animEffect transition="in" filter="blinds(horizontal)">
                                      <p:cBhvr>
                                        <p:cTn id="87" dur="500"/>
                                        <p:tgtEl>
                                          <p:spTgt spid="779305"/>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nodeType="clickEffect">
                                  <p:stCondLst>
                                    <p:cond delay="0"/>
                                  </p:stCondLst>
                                  <p:childTnLst>
                                    <p:set>
                                      <p:cBhvr>
                                        <p:cTn id="91" dur="1" fill="hold">
                                          <p:stCondLst>
                                            <p:cond delay="0"/>
                                          </p:stCondLst>
                                        </p:cTn>
                                        <p:tgtEl>
                                          <p:spTgt spid="779296">
                                            <p:txEl>
                                              <p:pRg st="0" end="0"/>
                                            </p:txEl>
                                          </p:spTgt>
                                        </p:tgtEl>
                                        <p:attrNameLst>
                                          <p:attrName>style.visibility</p:attrName>
                                        </p:attrNameLst>
                                      </p:cBhvr>
                                      <p:to>
                                        <p:strVal val="visible"/>
                                      </p:to>
                                    </p:set>
                                    <p:animEffect transition="in" filter="blinds(horizontal)">
                                      <p:cBhvr>
                                        <p:cTn id="92" dur="500"/>
                                        <p:tgtEl>
                                          <p:spTgt spid="779296">
                                            <p:txEl>
                                              <p:pRg st="0" end="0"/>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nodeType="clickEffect">
                                  <p:stCondLst>
                                    <p:cond delay="0"/>
                                  </p:stCondLst>
                                  <p:childTnLst>
                                    <p:set>
                                      <p:cBhvr>
                                        <p:cTn id="96" dur="1" fill="hold">
                                          <p:stCondLst>
                                            <p:cond delay="0"/>
                                          </p:stCondLst>
                                        </p:cTn>
                                        <p:tgtEl>
                                          <p:spTgt spid="779296">
                                            <p:txEl>
                                              <p:pRg st="1" end="1"/>
                                            </p:txEl>
                                          </p:spTgt>
                                        </p:tgtEl>
                                        <p:attrNameLst>
                                          <p:attrName>style.visibility</p:attrName>
                                        </p:attrNameLst>
                                      </p:cBhvr>
                                      <p:to>
                                        <p:strVal val="visible"/>
                                      </p:to>
                                    </p:set>
                                    <p:animEffect transition="in" filter="blinds(horizontal)">
                                      <p:cBhvr>
                                        <p:cTn id="97" dur="500"/>
                                        <p:tgtEl>
                                          <p:spTgt spid="779296">
                                            <p:txEl>
                                              <p:pRg st="1" end="1"/>
                                            </p:txEl>
                                          </p:spTgt>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10" fill="hold" nodeType="clickEffect">
                                  <p:stCondLst>
                                    <p:cond delay="0"/>
                                  </p:stCondLst>
                                  <p:childTnLst>
                                    <p:set>
                                      <p:cBhvr>
                                        <p:cTn id="101" dur="1" fill="hold">
                                          <p:stCondLst>
                                            <p:cond delay="0"/>
                                          </p:stCondLst>
                                        </p:cTn>
                                        <p:tgtEl>
                                          <p:spTgt spid="779296">
                                            <p:txEl>
                                              <p:pRg st="2" end="2"/>
                                            </p:txEl>
                                          </p:spTgt>
                                        </p:tgtEl>
                                        <p:attrNameLst>
                                          <p:attrName>style.visibility</p:attrName>
                                        </p:attrNameLst>
                                      </p:cBhvr>
                                      <p:to>
                                        <p:strVal val="visible"/>
                                      </p:to>
                                    </p:set>
                                    <p:animEffect transition="in" filter="blinds(horizontal)">
                                      <p:cBhvr>
                                        <p:cTn id="102" dur="500"/>
                                        <p:tgtEl>
                                          <p:spTgt spid="779296">
                                            <p:txEl>
                                              <p:pRg st="2" end="2"/>
                                            </p:txEl>
                                          </p:spTgt>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3" presetClass="entr" presetSubtype="10" fill="hold" nodeType="clickEffect">
                                  <p:stCondLst>
                                    <p:cond delay="0"/>
                                  </p:stCondLst>
                                  <p:childTnLst>
                                    <p:set>
                                      <p:cBhvr>
                                        <p:cTn id="106" dur="1" fill="hold">
                                          <p:stCondLst>
                                            <p:cond delay="0"/>
                                          </p:stCondLst>
                                        </p:cTn>
                                        <p:tgtEl>
                                          <p:spTgt spid="779297"/>
                                        </p:tgtEl>
                                        <p:attrNameLst>
                                          <p:attrName>style.visibility</p:attrName>
                                        </p:attrNameLst>
                                      </p:cBhvr>
                                      <p:to>
                                        <p:strVal val="visible"/>
                                      </p:to>
                                    </p:set>
                                    <p:animEffect transition="in" filter="blinds(horizontal)">
                                      <p:cBhvr>
                                        <p:cTn id="107" dur="500"/>
                                        <p:tgtEl>
                                          <p:spTgt spid="779297"/>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3" presetClass="entr" presetSubtype="10" fill="hold" nodeType="clickEffect">
                                  <p:stCondLst>
                                    <p:cond delay="0"/>
                                  </p:stCondLst>
                                  <p:childTnLst>
                                    <p:set>
                                      <p:cBhvr>
                                        <p:cTn id="111" dur="1" fill="hold">
                                          <p:stCondLst>
                                            <p:cond delay="0"/>
                                          </p:stCondLst>
                                        </p:cTn>
                                        <p:tgtEl>
                                          <p:spTgt spid="779290"/>
                                        </p:tgtEl>
                                        <p:attrNameLst>
                                          <p:attrName>style.visibility</p:attrName>
                                        </p:attrNameLst>
                                      </p:cBhvr>
                                      <p:to>
                                        <p:strVal val="visible"/>
                                      </p:to>
                                    </p:set>
                                    <p:animEffect transition="in" filter="blinds(horizontal)">
                                      <p:cBhvr>
                                        <p:cTn id="112" dur="500"/>
                                        <p:tgtEl>
                                          <p:spTgt spid="779290"/>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3" presetClass="entr" presetSubtype="10" fill="hold" nodeType="clickEffect">
                                  <p:stCondLst>
                                    <p:cond delay="0"/>
                                  </p:stCondLst>
                                  <p:childTnLst>
                                    <p:set>
                                      <p:cBhvr>
                                        <p:cTn id="116" dur="1" fill="hold">
                                          <p:stCondLst>
                                            <p:cond delay="0"/>
                                          </p:stCondLst>
                                        </p:cTn>
                                        <p:tgtEl>
                                          <p:spTgt spid="779293"/>
                                        </p:tgtEl>
                                        <p:attrNameLst>
                                          <p:attrName>style.visibility</p:attrName>
                                        </p:attrNameLst>
                                      </p:cBhvr>
                                      <p:to>
                                        <p:strVal val="visible"/>
                                      </p:to>
                                    </p:set>
                                    <p:animEffect transition="in" filter="blinds(horizontal)">
                                      <p:cBhvr>
                                        <p:cTn id="117" dur="500"/>
                                        <p:tgtEl>
                                          <p:spTgt spid="779293"/>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3" presetClass="entr" presetSubtype="10" fill="hold" nodeType="clickEffect">
                                  <p:stCondLst>
                                    <p:cond delay="0"/>
                                  </p:stCondLst>
                                  <p:childTnLst>
                                    <p:set>
                                      <p:cBhvr>
                                        <p:cTn id="121" dur="1" fill="hold">
                                          <p:stCondLst>
                                            <p:cond delay="0"/>
                                          </p:stCondLst>
                                        </p:cTn>
                                        <p:tgtEl>
                                          <p:spTgt spid="779307"/>
                                        </p:tgtEl>
                                        <p:attrNameLst>
                                          <p:attrName>style.visibility</p:attrName>
                                        </p:attrNameLst>
                                      </p:cBhvr>
                                      <p:to>
                                        <p:strVal val="visible"/>
                                      </p:to>
                                    </p:set>
                                    <p:animEffect transition="in" filter="blinds(horizontal)">
                                      <p:cBhvr>
                                        <p:cTn id="122" dur="500"/>
                                        <p:tgtEl>
                                          <p:spTgt spid="779307"/>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779306"/>
                                        </p:tgtEl>
                                        <p:attrNameLst>
                                          <p:attrName>style.visibility</p:attrName>
                                        </p:attrNameLst>
                                      </p:cBhvr>
                                      <p:to>
                                        <p:strVal val="visible"/>
                                      </p:to>
                                    </p:set>
                                    <p:animEffect transition="in" filter="blinds(horizontal)">
                                      <p:cBhvr>
                                        <p:cTn id="127" dur="500"/>
                                        <p:tgtEl>
                                          <p:spTgt spid="779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267" grpId="0"/>
      <p:bldP spid="779275" grpId="0"/>
      <p:bldP spid="779276" grpId="0" animBg="1"/>
      <p:bldP spid="779277" grpId="0"/>
      <p:bldP spid="77930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a:extLst>
              <a:ext uri="{FF2B5EF4-FFF2-40B4-BE49-F238E27FC236}">
                <a16:creationId xmlns:a16="http://schemas.microsoft.com/office/drawing/2014/main" id="{33B749D3-1A87-4E43-B892-868F6D5E8437}"/>
              </a:ext>
            </a:extLst>
          </p:cNvPr>
          <p:cNvSpPr>
            <a:spLocks noGrp="1" noChangeArrowheads="1"/>
          </p:cNvSpPr>
          <p:nvPr>
            <p:ph type="title"/>
          </p:nvPr>
        </p:nvSpPr>
        <p:spPr>
          <a:xfrm>
            <a:off x="457200" y="98425"/>
            <a:ext cx="8229600" cy="561975"/>
          </a:xfrm>
        </p:spPr>
        <p:txBody>
          <a:bodyPr/>
          <a:lstStyle/>
          <a:p>
            <a:r>
              <a:rPr lang="zh-CN" altLang="en-US" sz="3600"/>
              <a:t>过程（函数）的结构</a:t>
            </a:r>
          </a:p>
        </p:txBody>
      </p:sp>
      <p:sp>
        <p:nvSpPr>
          <p:cNvPr id="780291" name="Rectangle 3">
            <a:extLst>
              <a:ext uri="{FF2B5EF4-FFF2-40B4-BE49-F238E27FC236}">
                <a16:creationId xmlns:a16="http://schemas.microsoft.com/office/drawing/2014/main" id="{1A231F69-D69B-4866-88B9-869AC08AA1EB}"/>
              </a:ext>
            </a:extLst>
          </p:cNvPr>
          <p:cNvSpPr>
            <a:spLocks noGrp="1" noChangeArrowheads="1"/>
          </p:cNvSpPr>
          <p:nvPr>
            <p:ph type="body" idx="1"/>
          </p:nvPr>
        </p:nvSpPr>
        <p:spPr>
          <a:xfrm>
            <a:off x="250825" y="836613"/>
            <a:ext cx="8447088" cy="5832475"/>
          </a:xfrm>
        </p:spPr>
        <p:txBody>
          <a:bodyPr/>
          <a:lstStyle/>
          <a:p>
            <a:r>
              <a:rPr lang="zh-CN" altLang="en-US" sz="2000">
                <a:latin typeface="微软雅黑" panose="020B0503020204020204" pitchFamily="34" charset="-122"/>
                <a:ea typeface="微软雅黑" panose="020B0503020204020204" pitchFamily="34" charset="-122"/>
              </a:rPr>
              <a:t>一个</a:t>
            </a:r>
            <a:r>
              <a:rPr lang="en-US" altLang="zh-CN" sz="2000">
                <a:latin typeface="微软雅黑" panose="020B0503020204020204" pitchFamily="34" charset="-122"/>
                <a:ea typeface="微软雅黑" panose="020B0503020204020204" pitchFamily="34" charset="-122"/>
              </a:rPr>
              <a:t>C</a:t>
            </a:r>
            <a:r>
              <a:rPr lang="zh-CN" altLang="en-US" sz="2000">
                <a:latin typeface="微软雅黑" panose="020B0503020204020204" pitchFamily="34" charset="-122"/>
                <a:ea typeface="微软雅黑" panose="020B0503020204020204" pitchFamily="34" charset="-122"/>
              </a:rPr>
              <a:t>过程的大致结构如下：</a:t>
            </a:r>
          </a:p>
          <a:p>
            <a:pPr lvl="1"/>
            <a:r>
              <a:rPr lang="zh-CN" altLang="en-US">
                <a:latin typeface="微软雅黑" panose="020B0503020204020204" pitchFamily="34" charset="-122"/>
                <a:ea typeface="微软雅黑" panose="020B0503020204020204" pitchFamily="34" charset="-122"/>
              </a:rPr>
              <a:t>准备阶段</a:t>
            </a:r>
          </a:p>
          <a:p>
            <a:pPr lvl="2"/>
            <a:r>
              <a:rPr lang="zh-CN" altLang="en-US" sz="2000">
                <a:latin typeface="微软雅黑" panose="020B0503020204020204" pitchFamily="34" charset="-122"/>
                <a:ea typeface="微软雅黑" panose="020B0503020204020204" pitchFamily="34" charset="-122"/>
              </a:rPr>
              <a:t>形成帧底：</a:t>
            </a:r>
            <a:r>
              <a:rPr lang="en-US" altLang="zh-CN" sz="2000">
                <a:latin typeface="微软雅黑" panose="020B0503020204020204" pitchFamily="34" charset="-122"/>
                <a:ea typeface="微软雅黑" panose="020B0503020204020204" pitchFamily="34" charset="-122"/>
              </a:rPr>
              <a:t>push</a:t>
            </a:r>
            <a:r>
              <a:rPr lang="zh-CN" altLang="en-US" sz="2000">
                <a:latin typeface="微软雅黑" panose="020B0503020204020204" pitchFamily="34" charset="-122"/>
                <a:ea typeface="微软雅黑" panose="020B0503020204020204" pitchFamily="34" charset="-122"/>
              </a:rPr>
              <a:t>指令 和 </a:t>
            </a:r>
            <a:r>
              <a:rPr lang="en-US" altLang="zh-CN" sz="2000">
                <a:latin typeface="微软雅黑" panose="020B0503020204020204" pitchFamily="34" charset="-122"/>
                <a:ea typeface="微软雅黑" panose="020B0503020204020204" pitchFamily="34" charset="-122"/>
              </a:rPr>
              <a:t>mov</a:t>
            </a:r>
            <a:r>
              <a:rPr lang="zh-CN" altLang="en-US" sz="2000">
                <a:latin typeface="微软雅黑" panose="020B0503020204020204" pitchFamily="34" charset="-122"/>
                <a:ea typeface="微软雅黑" panose="020B0503020204020204" pitchFamily="34" charset="-122"/>
              </a:rPr>
              <a:t>指令</a:t>
            </a:r>
          </a:p>
          <a:p>
            <a:pPr lvl="2"/>
            <a:r>
              <a:rPr lang="zh-CN" altLang="en-US" sz="2000">
                <a:latin typeface="微软雅黑" panose="020B0503020204020204" pitchFamily="34" charset="-122"/>
                <a:ea typeface="微软雅黑" panose="020B0503020204020204" pitchFamily="34" charset="-122"/>
              </a:rPr>
              <a:t>生成栈帧（如果需要的话）：</a:t>
            </a:r>
            <a:r>
              <a:rPr lang="en-US" altLang="zh-CN" sz="2000">
                <a:latin typeface="微软雅黑" panose="020B0503020204020204" pitchFamily="34" charset="-122"/>
                <a:ea typeface="微软雅黑" panose="020B0503020204020204" pitchFamily="34" charset="-122"/>
              </a:rPr>
              <a:t>sub</a:t>
            </a:r>
            <a:r>
              <a:rPr lang="zh-CN" altLang="en-US" sz="2000">
                <a:latin typeface="微软雅黑" panose="020B0503020204020204" pitchFamily="34" charset="-122"/>
                <a:ea typeface="微软雅黑" panose="020B0503020204020204" pitchFamily="34" charset="-122"/>
              </a:rPr>
              <a:t>指令 或 </a:t>
            </a:r>
            <a:r>
              <a:rPr lang="en-US" altLang="zh-CN" sz="2000">
                <a:latin typeface="微软雅黑" panose="020B0503020204020204" pitchFamily="34" charset="-122"/>
                <a:ea typeface="微软雅黑" panose="020B0503020204020204" pitchFamily="34" charset="-122"/>
              </a:rPr>
              <a:t>and</a:t>
            </a:r>
            <a:r>
              <a:rPr lang="zh-CN" altLang="en-US" sz="2000">
                <a:latin typeface="微软雅黑" panose="020B0503020204020204" pitchFamily="34" charset="-122"/>
                <a:ea typeface="微软雅黑" panose="020B0503020204020204" pitchFamily="34" charset="-122"/>
              </a:rPr>
              <a:t>指令</a:t>
            </a:r>
          </a:p>
          <a:p>
            <a:pPr lvl="2"/>
            <a:r>
              <a:rPr lang="zh-CN" altLang="en-US" sz="2000">
                <a:latin typeface="微软雅黑" panose="020B0503020204020204" pitchFamily="34" charset="-122"/>
                <a:ea typeface="微软雅黑" panose="020B0503020204020204" pitchFamily="34" charset="-122"/>
              </a:rPr>
              <a:t>保存现场（如果有被调用者保存寄存器） ：</a:t>
            </a:r>
            <a:r>
              <a:rPr lang="en-US" altLang="zh-CN" sz="2000">
                <a:latin typeface="微软雅黑" panose="020B0503020204020204" pitchFamily="34" charset="-122"/>
                <a:ea typeface="微软雅黑" panose="020B0503020204020204" pitchFamily="34" charset="-122"/>
              </a:rPr>
              <a:t>mov</a:t>
            </a:r>
            <a:r>
              <a:rPr lang="zh-CN" altLang="en-US" sz="2000">
                <a:latin typeface="微软雅黑" panose="020B0503020204020204" pitchFamily="34" charset="-122"/>
                <a:ea typeface="微软雅黑" panose="020B0503020204020204" pitchFamily="34" charset="-122"/>
              </a:rPr>
              <a:t>指令</a:t>
            </a:r>
          </a:p>
          <a:p>
            <a:pPr lvl="1"/>
            <a:r>
              <a:rPr lang="zh-CN" altLang="en-US">
                <a:latin typeface="微软雅黑" panose="020B0503020204020204" pitchFamily="34" charset="-122"/>
                <a:ea typeface="微软雅黑" panose="020B0503020204020204" pitchFamily="34" charset="-122"/>
              </a:rPr>
              <a:t>过程（函数）体</a:t>
            </a:r>
          </a:p>
          <a:p>
            <a:pPr lvl="2"/>
            <a:r>
              <a:rPr lang="zh-CN" altLang="en-US" sz="2000">
                <a:latin typeface="微软雅黑" panose="020B0503020204020204" pitchFamily="34" charset="-122"/>
                <a:ea typeface="微软雅黑" panose="020B0503020204020204" pitchFamily="34" charset="-122"/>
              </a:rPr>
              <a:t>分配局部变量空间，并赋值</a:t>
            </a:r>
          </a:p>
          <a:p>
            <a:pPr lvl="2"/>
            <a:r>
              <a:rPr lang="zh-CN" altLang="en-US" sz="2000">
                <a:latin typeface="微软雅黑" panose="020B0503020204020204" pitchFamily="34" charset="-122"/>
                <a:ea typeface="微软雅黑" panose="020B0503020204020204" pitchFamily="34" charset="-122"/>
              </a:rPr>
              <a:t>具体处理逻辑，如果遇到函数调用时</a:t>
            </a:r>
          </a:p>
          <a:p>
            <a:pPr lvl="3"/>
            <a:r>
              <a:rPr lang="zh-CN" altLang="en-US" sz="2000">
                <a:latin typeface="微软雅黑" panose="020B0503020204020204" pitchFamily="34" charset="-122"/>
                <a:ea typeface="微软雅黑" panose="020B0503020204020204" pitchFamily="34" charset="-122"/>
              </a:rPr>
              <a:t>准备参数：将实参送栈帧入口参数处</a:t>
            </a:r>
          </a:p>
          <a:p>
            <a:pPr lvl="3"/>
            <a:r>
              <a:rPr lang="en-US" altLang="zh-CN" sz="2000">
                <a:latin typeface="微软雅黑" panose="020B0503020204020204" pitchFamily="34" charset="-122"/>
                <a:ea typeface="微软雅黑" panose="020B0503020204020204" pitchFamily="34" charset="-122"/>
              </a:rPr>
              <a:t>CALL</a:t>
            </a:r>
            <a:r>
              <a:rPr lang="zh-CN" altLang="en-US" sz="2000">
                <a:latin typeface="微软雅黑" panose="020B0503020204020204" pitchFamily="34" charset="-122"/>
                <a:ea typeface="微软雅黑" panose="020B0503020204020204" pitchFamily="34" charset="-122"/>
              </a:rPr>
              <a:t>指令：保存返回地址并转被调用函数</a:t>
            </a:r>
          </a:p>
          <a:p>
            <a:pPr lvl="2"/>
            <a:r>
              <a:rPr lang="zh-CN" altLang="en-US" sz="2000">
                <a:latin typeface="微软雅黑" panose="020B0503020204020204" pitchFamily="34" charset="-122"/>
                <a:ea typeface="微软雅黑" panose="020B0503020204020204" pitchFamily="34" charset="-122"/>
              </a:rPr>
              <a:t>在</a:t>
            </a:r>
            <a:r>
              <a:rPr lang="en-US" altLang="zh-CN" sz="2000">
                <a:latin typeface="微软雅黑" panose="020B0503020204020204" pitchFamily="34" charset="-122"/>
                <a:ea typeface="微软雅黑" panose="020B0503020204020204" pitchFamily="34" charset="-122"/>
              </a:rPr>
              <a:t>EAX</a:t>
            </a:r>
            <a:r>
              <a:rPr lang="zh-CN" altLang="en-US" sz="2000">
                <a:latin typeface="微软雅黑" panose="020B0503020204020204" pitchFamily="34" charset="-122"/>
                <a:ea typeface="微软雅黑" panose="020B0503020204020204" pitchFamily="34" charset="-122"/>
              </a:rPr>
              <a:t>中准备返回参数</a:t>
            </a:r>
          </a:p>
          <a:p>
            <a:pPr lvl="1"/>
            <a:r>
              <a:rPr lang="zh-CN" altLang="en-US">
                <a:latin typeface="微软雅黑" panose="020B0503020204020204" pitchFamily="34" charset="-122"/>
                <a:ea typeface="微软雅黑" panose="020B0503020204020204" pitchFamily="34" charset="-122"/>
              </a:rPr>
              <a:t>结束阶段</a:t>
            </a:r>
          </a:p>
          <a:p>
            <a:pPr lvl="2"/>
            <a:r>
              <a:rPr lang="zh-CN" altLang="en-US" sz="2000">
                <a:latin typeface="微软雅黑" panose="020B0503020204020204" pitchFamily="34" charset="-122"/>
                <a:ea typeface="微软雅黑" panose="020B0503020204020204" pitchFamily="34" charset="-122"/>
              </a:rPr>
              <a:t>退栈：</a:t>
            </a:r>
            <a:r>
              <a:rPr lang="en-US" altLang="zh-CN" sz="2000">
                <a:latin typeface="微软雅黑" panose="020B0503020204020204" pitchFamily="34" charset="-122"/>
                <a:ea typeface="微软雅黑" panose="020B0503020204020204" pitchFamily="34" charset="-122"/>
              </a:rPr>
              <a:t>leave</a:t>
            </a:r>
            <a:r>
              <a:rPr lang="zh-CN" altLang="en-US" sz="2000">
                <a:latin typeface="微软雅黑" panose="020B0503020204020204" pitchFamily="34" charset="-122"/>
                <a:ea typeface="微软雅黑" panose="020B0503020204020204" pitchFamily="34" charset="-122"/>
              </a:rPr>
              <a:t>指令 或 </a:t>
            </a:r>
            <a:r>
              <a:rPr lang="en-US" altLang="zh-CN" sz="2000">
                <a:latin typeface="微软雅黑" panose="020B0503020204020204" pitchFamily="34" charset="-122"/>
                <a:ea typeface="微软雅黑" panose="020B0503020204020204" pitchFamily="34" charset="-122"/>
              </a:rPr>
              <a:t>pop</a:t>
            </a:r>
            <a:r>
              <a:rPr lang="zh-CN" altLang="en-US" sz="2000">
                <a:latin typeface="微软雅黑" panose="020B0503020204020204" pitchFamily="34" charset="-122"/>
                <a:ea typeface="微软雅黑" panose="020B0503020204020204" pitchFamily="34" charset="-122"/>
              </a:rPr>
              <a:t>指令</a:t>
            </a:r>
          </a:p>
          <a:p>
            <a:pPr lvl="2"/>
            <a:r>
              <a:rPr lang="zh-CN" altLang="en-US" sz="2000">
                <a:latin typeface="微软雅黑" panose="020B0503020204020204" pitchFamily="34" charset="-122"/>
                <a:ea typeface="微软雅黑" panose="020B0503020204020204" pitchFamily="34" charset="-122"/>
              </a:rPr>
              <a:t>取返回地址返回：</a:t>
            </a:r>
            <a:r>
              <a:rPr lang="en-US" altLang="zh-CN" sz="2000">
                <a:latin typeface="微软雅黑" panose="020B0503020204020204" pitchFamily="34" charset="-122"/>
                <a:ea typeface="微软雅黑" panose="020B0503020204020204" pitchFamily="34" charset="-122"/>
              </a:rPr>
              <a:t>ret</a:t>
            </a:r>
            <a:r>
              <a:rPr lang="zh-CN" altLang="en-US" sz="2000">
                <a:latin typeface="微软雅黑" panose="020B0503020204020204" pitchFamily="34" charset="-122"/>
                <a:ea typeface="微软雅黑" panose="020B0503020204020204" pitchFamily="34" charset="-122"/>
              </a:rPr>
              <a:t>指令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80291">
                                            <p:txEl>
                                              <p:pRg st="2" end="2"/>
                                            </p:txEl>
                                          </p:spTgt>
                                        </p:tgtEl>
                                        <p:attrNameLst>
                                          <p:attrName>style.visibility</p:attrName>
                                        </p:attrNameLst>
                                      </p:cBhvr>
                                      <p:to>
                                        <p:strVal val="visible"/>
                                      </p:to>
                                    </p:set>
                                    <p:animEffect transition="in" filter="blinds(horizontal)">
                                      <p:cBhvr>
                                        <p:cTn id="7" dur="500"/>
                                        <p:tgtEl>
                                          <p:spTgt spid="78029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80291">
                                            <p:txEl>
                                              <p:pRg st="3" end="3"/>
                                            </p:txEl>
                                          </p:spTgt>
                                        </p:tgtEl>
                                        <p:attrNameLst>
                                          <p:attrName>style.visibility</p:attrName>
                                        </p:attrNameLst>
                                      </p:cBhvr>
                                      <p:to>
                                        <p:strVal val="visible"/>
                                      </p:to>
                                    </p:set>
                                    <p:animEffect transition="in" filter="blinds(horizontal)">
                                      <p:cBhvr>
                                        <p:cTn id="12" dur="500"/>
                                        <p:tgtEl>
                                          <p:spTgt spid="78029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80291">
                                            <p:txEl>
                                              <p:pRg st="4" end="4"/>
                                            </p:txEl>
                                          </p:spTgt>
                                        </p:tgtEl>
                                        <p:attrNameLst>
                                          <p:attrName>style.visibility</p:attrName>
                                        </p:attrNameLst>
                                      </p:cBhvr>
                                      <p:to>
                                        <p:strVal val="visible"/>
                                      </p:to>
                                    </p:set>
                                    <p:animEffect transition="in" filter="blinds(horizontal)">
                                      <p:cBhvr>
                                        <p:cTn id="17" dur="500"/>
                                        <p:tgtEl>
                                          <p:spTgt spid="78029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80291">
                                            <p:txEl>
                                              <p:pRg st="6" end="6"/>
                                            </p:txEl>
                                          </p:spTgt>
                                        </p:tgtEl>
                                        <p:attrNameLst>
                                          <p:attrName>style.visibility</p:attrName>
                                        </p:attrNameLst>
                                      </p:cBhvr>
                                      <p:to>
                                        <p:strVal val="visible"/>
                                      </p:to>
                                    </p:set>
                                    <p:animEffect transition="in" filter="blinds(horizontal)">
                                      <p:cBhvr>
                                        <p:cTn id="22" dur="500"/>
                                        <p:tgtEl>
                                          <p:spTgt spid="780291">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80291">
                                            <p:txEl>
                                              <p:pRg st="7" end="7"/>
                                            </p:txEl>
                                          </p:spTgt>
                                        </p:tgtEl>
                                        <p:attrNameLst>
                                          <p:attrName>style.visibility</p:attrName>
                                        </p:attrNameLst>
                                      </p:cBhvr>
                                      <p:to>
                                        <p:strVal val="visible"/>
                                      </p:to>
                                    </p:set>
                                    <p:animEffect transition="in" filter="blinds(horizontal)">
                                      <p:cBhvr>
                                        <p:cTn id="27" dur="500"/>
                                        <p:tgtEl>
                                          <p:spTgt spid="780291">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80291">
                                            <p:txEl>
                                              <p:pRg st="8" end="8"/>
                                            </p:txEl>
                                          </p:spTgt>
                                        </p:tgtEl>
                                        <p:attrNameLst>
                                          <p:attrName>style.visibility</p:attrName>
                                        </p:attrNameLst>
                                      </p:cBhvr>
                                      <p:to>
                                        <p:strVal val="visible"/>
                                      </p:to>
                                    </p:set>
                                    <p:animEffect transition="in" filter="blinds(horizontal)">
                                      <p:cBhvr>
                                        <p:cTn id="32" dur="500"/>
                                        <p:tgtEl>
                                          <p:spTgt spid="780291">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80291">
                                            <p:txEl>
                                              <p:pRg st="9" end="9"/>
                                            </p:txEl>
                                          </p:spTgt>
                                        </p:tgtEl>
                                        <p:attrNameLst>
                                          <p:attrName>style.visibility</p:attrName>
                                        </p:attrNameLst>
                                      </p:cBhvr>
                                      <p:to>
                                        <p:strVal val="visible"/>
                                      </p:to>
                                    </p:set>
                                    <p:animEffect transition="in" filter="blinds(horizontal)">
                                      <p:cBhvr>
                                        <p:cTn id="37" dur="500"/>
                                        <p:tgtEl>
                                          <p:spTgt spid="780291">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80291">
                                            <p:txEl>
                                              <p:pRg st="10" end="10"/>
                                            </p:txEl>
                                          </p:spTgt>
                                        </p:tgtEl>
                                        <p:attrNameLst>
                                          <p:attrName>style.visibility</p:attrName>
                                        </p:attrNameLst>
                                      </p:cBhvr>
                                      <p:to>
                                        <p:strVal val="visible"/>
                                      </p:to>
                                    </p:set>
                                    <p:animEffect transition="in" filter="blinds(horizontal)">
                                      <p:cBhvr>
                                        <p:cTn id="42" dur="500"/>
                                        <p:tgtEl>
                                          <p:spTgt spid="780291">
                                            <p:txEl>
                                              <p:pRg st="10" end="1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80291">
                                            <p:txEl>
                                              <p:pRg st="12" end="12"/>
                                            </p:txEl>
                                          </p:spTgt>
                                        </p:tgtEl>
                                        <p:attrNameLst>
                                          <p:attrName>style.visibility</p:attrName>
                                        </p:attrNameLst>
                                      </p:cBhvr>
                                      <p:to>
                                        <p:strVal val="visible"/>
                                      </p:to>
                                    </p:set>
                                    <p:animEffect transition="in" filter="blinds(horizontal)">
                                      <p:cBhvr>
                                        <p:cTn id="47" dur="500"/>
                                        <p:tgtEl>
                                          <p:spTgt spid="780291">
                                            <p:txEl>
                                              <p:pRg st="12" end="12"/>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780291">
                                            <p:txEl>
                                              <p:pRg st="13" end="13"/>
                                            </p:txEl>
                                          </p:spTgt>
                                        </p:tgtEl>
                                        <p:attrNameLst>
                                          <p:attrName>style.visibility</p:attrName>
                                        </p:attrNameLst>
                                      </p:cBhvr>
                                      <p:to>
                                        <p:strVal val="visible"/>
                                      </p:to>
                                    </p:set>
                                    <p:animEffect transition="in" filter="blinds(horizontal)">
                                      <p:cBhvr>
                                        <p:cTn id="52" dur="500"/>
                                        <p:tgtEl>
                                          <p:spTgt spid="78029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a:extLst>
              <a:ext uri="{FF2B5EF4-FFF2-40B4-BE49-F238E27FC236}">
                <a16:creationId xmlns:a16="http://schemas.microsoft.com/office/drawing/2014/main" id="{C68EEC81-1E6E-479A-A11A-1DEBCE83D8E8}"/>
              </a:ext>
            </a:extLst>
          </p:cNvPr>
          <p:cNvSpPr>
            <a:spLocks noGrp="1" noChangeArrowheads="1"/>
          </p:cNvSpPr>
          <p:nvPr>
            <p:ph type="title"/>
          </p:nvPr>
        </p:nvSpPr>
        <p:spPr>
          <a:xfrm>
            <a:off x="457200" y="98425"/>
            <a:ext cx="8229600" cy="561975"/>
          </a:xfrm>
        </p:spPr>
        <p:txBody>
          <a:bodyPr/>
          <a:lstStyle/>
          <a:p>
            <a:r>
              <a:rPr lang="zh-CN" altLang="en-US" sz="3600"/>
              <a:t>入口参数的位置</a:t>
            </a:r>
          </a:p>
        </p:txBody>
      </p:sp>
      <p:sp>
        <p:nvSpPr>
          <p:cNvPr id="781315" name="Rectangle 3">
            <a:extLst>
              <a:ext uri="{FF2B5EF4-FFF2-40B4-BE49-F238E27FC236}">
                <a16:creationId xmlns:a16="http://schemas.microsoft.com/office/drawing/2014/main" id="{744991DA-2499-4423-9B85-3D49356AA8DD}"/>
              </a:ext>
            </a:extLst>
          </p:cNvPr>
          <p:cNvSpPr>
            <a:spLocks noGrp="1" noChangeArrowheads="1"/>
          </p:cNvSpPr>
          <p:nvPr>
            <p:ph type="body" idx="1"/>
          </p:nvPr>
        </p:nvSpPr>
        <p:spPr>
          <a:xfrm>
            <a:off x="4886325" y="2168525"/>
            <a:ext cx="3779838" cy="4321175"/>
          </a:xfrm>
        </p:spPr>
        <p:txBody>
          <a:bodyPr/>
          <a:lstStyle/>
          <a:p>
            <a:pPr>
              <a:lnSpc>
                <a:spcPct val="120000"/>
              </a:lnSpc>
            </a:pPr>
            <a:r>
              <a:rPr lang="en-US" altLang="zh-CN" sz="2000">
                <a:latin typeface="微软雅黑" panose="020B0503020204020204" pitchFamily="34" charset="-122"/>
                <a:ea typeface="微软雅黑" panose="020B0503020204020204" pitchFamily="34" charset="-122"/>
              </a:rPr>
              <a:t>IA-32</a:t>
            </a:r>
            <a:r>
              <a:rPr lang="zh-CN" altLang="en-US" sz="2000">
                <a:latin typeface="微软雅黑" panose="020B0503020204020204" pitchFamily="34" charset="-122"/>
                <a:ea typeface="微软雅黑" panose="020B0503020204020204" pitchFamily="34" charset="-122"/>
              </a:rPr>
              <a:t>中，若参数类型是</a:t>
            </a:r>
            <a:r>
              <a:rPr lang="en-US" altLang="zh-CN" sz="2000">
                <a:latin typeface="微软雅黑" panose="020B0503020204020204" pitchFamily="34" charset="-122"/>
                <a:ea typeface="微软雅黑" panose="020B0503020204020204" pitchFamily="34" charset="-122"/>
              </a:rPr>
              <a:t>unsigned char</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char</a:t>
            </a:r>
            <a:r>
              <a:rPr lang="zh-CN" altLang="en-US" sz="2000">
                <a:latin typeface="微软雅黑" panose="020B0503020204020204" pitchFamily="34" charset="-122"/>
                <a:ea typeface="微软雅黑" panose="020B0503020204020204" pitchFamily="34" charset="-122"/>
              </a:rPr>
              <a:t>或</a:t>
            </a:r>
            <a:r>
              <a:rPr lang="en-US" altLang="zh-CN" sz="2000">
                <a:latin typeface="微软雅黑" panose="020B0503020204020204" pitchFamily="34" charset="-122"/>
                <a:ea typeface="微软雅黑" panose="020B0503020204020204" pitchFamily="34" charset="-122"/>
              </a:rPr>
              <a:t>unsigned short</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short</a:t>
            </a:r>
            <a:r>
              <a:rPr lang="zh-CN" altLang="en-US" sz="2000">
                <a:latin typeface="微软雅黑" panose="020B0503020204020204" pitchFamily="34" charset="-122"/>
                <a:ea typeface="微软雅黑" panose="020B0503020204020204" pitchFamily="34" charset="-122"/>
              </a:rPr>
              <a:t>，也都分配</a:t>
            </a:r>
            <a:r>
              <a:rPr lang="en-US" altLang="zh-CN" sz="2000">
                <a:latin typeface="微软雅黑" panose="020B0503020204020204" pitchFamily="34" charset="-122"/>
                <a:ea typeface="微软雅黑" panose="020B0503020204020204" pitchFamily="34" charset="-122"/>
              </a:rPr>
              <a:t>4</a:t>
            </a:r>
            <a:r>
              <a:rPr lang="zh-CN" altLang="en-US" sz="2000">
                <a:latin typeface="微软雅黑" panose="020B0503020204020204" pitchFamily="34" charset="-122"/>
                <a:ea typeface="微软雅黑" panose="020B0503020204020204" pitchFamily="34" charset="-122"/>
              </a:rPr>
              <a:t>个字节</a:t>
            </a:r>
          </a:p>
          <a:p>
            <a:pPr>
              <a:lnSpc>
                <a:spcPct val="120000"/>
              </a:lnSpc>
            </a:pPr>
            <a:r>
              <a:rPr lang="zh-CN" altLang="en-US" sz="2000">
                <a:latin typeface="微软雅黑" panose="020B0503020204020204" pitchFamily="34" charset="-122"/>
                <a:ea typeface="微软雅黑" panose="020B0503020204020204" pitchFamily="34" charset="-122"/>
              </a:rPr>
              <a:t>故在被调用函数中，使用</a:t>
            </a:r>
            <a:r>
              <a:rPr lang="en-US" altLang="zh-CN" sz="2000">
                <a:latin typeface="微软雅黑" panose="020B0503020204020204" pitchFamily="34" charset="-122"/>
                <a:ea typeface="微软雅黑" panose="020B0503020204020204" pitchFamily="34" charset="-122"/>
              </a:rPr>
              <a:t>R[ebp]+8</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R[ebp]+12</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R[ebp]+16</a:t>
            </a:r>
            <a:r>
              <a:rPr lang="zh-CN" altLang="en-US" sz="2000">
                <a:latin typeface="微软雅黑" panose="020B0503020204020204" pitchFamily="34" charset="-122"/>
                <a:ea typeface="微软雅黑" panose="020B0503020204020204" pitchFamily="34" charset="-122"/>
              </a:rPr>
              <a:t>作为有效地址来访问函数的入口参数</a:t>
            </a:r>
          </a:p>
          <a:p>
            <a:pPr>
              <a:lnSpc>
                <a:spcPct val="120000"/>
              </a:lnSpc>
            </a:pPr>
            <a:r>
              <a:rPr lang="zh-CN" altLang="en-US" sz="2000">
                <a:solidFill>
                  <a:srgbClr val="CC3300"/>
                </a:solidFill>
                <a:latin typeface="微软雅黑" panose="020B0503020204020204" pitchFamily="34" charset="-122"/>
                <a:ea typeface="微软雅黑" panose="020B0503020204020204" pitchFamily="34" charset="-122"/>
              </a:rPr>
              <a:t>每个过程开始两条指令</a:t>
            </a:r>
          </a:p>
          <a:p>
            <a:pPr lvl="1">
              <a:lnSpc>
                <a:spcPct val="120000"/>
              </a:lnSpc>
              <a:spcBef>
                <a:spcPct val="5000"/>
              </a:spcBef>
              <a:buFontTx/>
              <a:buNone/>
            </a:pPr>
            <a:r>
              <a:rPr lang="en-US" altLang="zh-CN">
                <a:latin typeface="微软雅黑" panose="020B0503020204020204" pitchFamily="34" charset="-122"/>
                <a:ea typeface="微软雅黑" panose="020B0503020204020204" pitchFamily="34" charset="-122"/>
              </a:rPr>
              <a:t>pushl %ebp</a:t>
            </a:r>
          </a:p>
          <a:p>
            <a:pPr lvl="1">
              <a:lnSpc>
                <a:spcPct val="120000"/>
              </a:lnSpc>
              <a:spcBef>
                <a:spcPct val="5000"/>
              </a:spcBef>
              <a:buFontTx/>
              <a:buNone/>
            </a:pPr>
            <a:r>
              <a:rPr lang="en-US" altLang="zh-CN">
                <a:latin typeface="微软雅黑" panose="020B0503020204020204" pitchFamily="34" charset="-122"/>
                <a:ea typeface="微软雅黑" panose="020B0503020204020204" pitchFamily="34" charset="-122"/>
              </a:rPr>
              <a:t>movl %esp, %ebp</a:t>
            </a:r>
          </a:p>
        </p:txBody>
      </p:sp>
      <p:pic>
        <p:nvPicPr>
          <p:cNvPr id="781316" name="Picture 4">
            <a:extLst>
              <a:ext uri="{FF2B5EF4-FFF2-40B4-BE49-F238E27FC236}">
                <a16:creationId xmlns:a16="http://schemas.microsoft.com/office/drawing/2014/main" id="{31AE3150-5F34-47DE-8E37-95951291A1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063" y="2627313"/>
            <a:ext cx="3825875" cy="4230687"/>
          </a:xfrm>
          <a:prstGeom prst="rect">
            <a:avLst/>
          </a:prstGeom>
          <a:noFill/>
          <a:extLst>
            <a:ext uri="{909E8E84-426E-40DD-AFC4-6F175D3DCCD1}">
              <a14:hiddenFill xmlns:a14="http://schemas.microsoft.com/office/drawing/2010/main">
                <a:solidFill>
                  <a:srgbClr val="FFFFFF"/>
                </a:solidFill>
              </a14:hiddenFill>
            </a:ext>
          </a:extLst>
        </p:spPr>
      </p:pic>
      <p:grpSp>
        <p:nvGrpSpPr>
          <p:cNvPr id="781317" name="Group 5">
            <a:extLst>
              <a:ext uri="{FF2B5EF4-FFF2-40B4-BE49-F238E27FC236}">
                <a16:creationId xmlns:a16="http://schemas.microsoft.com/office/drawing/2014/main" id="{2C9A9550-C936-4BC3-9BC9-860252CB5631}"/>
              </a:ext>
            </a:extLst>
          </p:cNvPr>
          <p:cNvGrpSpPr>
            <a:grpSpLocks/>
          </p:cNvGrpSpPr>
          <p:nvPr/>
        </p:nvGrpSpPr>
        <p:grpSpPr bwMode="auto">
          <a:xfrm>
            <a:off x="1647825" y="5538788"/>
            <a:ext cx="2249488" cy="320675"/>
            <a:chOff x="3674" y="2752"/>
            <a:chExt cx="1417" cy="202"/>
          </a:xfrm>
        </p:grpSpPr>
        <p:sp>
          <p:nvSpPr>
            <p:cNvPr id="781318" name="Line 6">
              <a:extLst>
                <a:ext uri="{FF2B5EF4-FFF2-40B4-BE49-F238E27FC236}">
                  <a16:creationId xmlns:a16="http://schemas.microsoft.com/office/drawing/2014/main" id="{AB6D4EE7-EF74-4BD2-B1C9-3A6F39E9BA66}"/>
                </a:ext>
              </a:extLst>
            </p:cNvPr>
            <p:cNvSpPr>
              <a:spLocks noChangeShapeType="1"/>
            </p:cNvSpPr>
            <p:nvPr/>
          </p:nvSpPr>
          <p:spPr bwMode="auto">
            <a:xfrm>
              <a:off x="3674" y="2954"/>
              <a:ext cx="141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1319" name="Text Box 7">
              <a:extLst>
                <a:ext uri="{FF2B5EF4-FFF2-40B4-BE49-F238E27FC236}">
                  <a16:creationId xmlns:a16="http://schemas.microsoft.com/office/drawing/2014/main" id="{4E9C04A1-4E53-459F-927A-8823A34FC8A0}"/>
                </a:ext>
              </a:extLst>
            </p:cNvPr>
            <p:cNvSpPr txBox="1">
              <a:spLocks noChangeArrowheads="1"/>
            </p:cNvSpPr>
            <p:nvPr/>
          </p:nvSpPr>
          <p:spPr bwMode="auto">
            <a:xfrm>
              <a:off x="4042" y="2752"/>
              <a:ext cx="709" cy="17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solidFill>
                    <a:srgbClr val="FF3300"/>
                  </a:solidFill>
                  <a:latin typeface="微软雅黑" panose="020B0503020204020204" pitchFamily="34" charset="-122"/>
                  <a:ea typeface="微软雅黑" panose="020B0503020204020204" pitchFamily="34" charset="-122"/>
                </a:rPr>
                <a:t>返回地址</a:t>
              </a:r>
            </a:p>
          </p:txBody>
        </p:sp>
      </p:grpSp>
      <p:grpSp>
        <p:nvGrpSpPr>
          <p:cNvPr id="781320" name="Group 8">
            <a:extLst>
              <a:ext uri="{FF2B5EF4-FFF2-40B4-BE49-F238E27FC236}">
                <a16:creationId xmlns:a16="http://schemas.microsoft.com/office/drawing/2014/main" id="{ECEDCC6C-E4AD-4AB1-A67D-F276D36EB5CD}"/>
              </a:ext>
            </a:extLst>
          </p:cNvPr>
          <p:cNvGrpSpPr>
            <a:grpSpLocks/>
          </p:cNvGrpSpPr>
          <p:nvPr/>
        </p:nvGrpSpPr>
        <p:grpSpPr bwMode="auto">
          <a:xfrm>
            <a:off x="1647825" y="5905500"/>
            <a:ext cx="2249488" cy="320675"/>
            <a:chOff x="3674" y="2979"/>
            <a:chExt cx="1417" cy="202"/>
          </a:xfrm>
        </p:grpSpPr>
        <p:sp>
          <p:nvSpPr>
            <p:cNvPr id="781321" name="Line 9">
              <a:extLst>
                <a:ext uri="{FF2B5EF4-FFF2-40B4-BE49-F238E27FC236}">
                  <a16:creationId xmlns:a16="http://schemas.microsoft.com/office/drawing/2014/main" id="{99C95B10-58B2-46A4-9F09-887AD096FD0A}"/>
                </a:ext>
              </a:extLst>
            </p:cNvPr>
            <p:cNvSpPr>
              <a:spLocks noChangeShapeType="1"/>
            </p:cNvSpPr>
            <p:nvPr/>
          </p:nvSpPr>
          <p:spPr bwMode="auto">
            <a:xfrm>
              <a:off x="3674" y="3181"/>
              <a:ext cx="141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1322" name="Text Box 10">
              <a:extLst>
                <a:ext uri="{FF2B5EF4-FFF2-40B4-BE49-F238E27FC236}">
                  <a16:creationId xmlns:a16="http://schemas.microsoft.com/office/drawing/2014/main" id="{5C066C05-FEAD-45F6-9D35-AE220BE1736C}"/>
                </a:ext>
              </a:extLst>
            </p:cNvPr>
            <p:cNvSpPr txBox="1">
              <a:spLocks noChangeArrowheads="1"/>
            </p:cNvSpPr>
            <p:nvPr/>
          </p:nvSpPr>
          <p:spPr bwMode="auto">
            <a:xfrm>
              <a:off x="3730" y="2979"/>
              <a:ext cx="1333" cy="17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EBP</a:t>
              </a:r>
              <a:r>
                <a:rPr lang="zh-CN" altLang="en-US">
                  <a:solidFill>
                    <a:srgbClr val="FF3300"/>
                  </a:solidFill>
                  <a:latin typeface="微软雅黑" panose="020B0503020204020204" pitchFamily="34" charset="-122"/>
                  <a:ea typeface="微软雅黑" panose="020B0503020204020204" pitchFamily="34" charset="-122"/>
                </a:rPr>
                <a:t>在</a:t>
              </a:r>
              <a:r>
                <a:rPr lang="en-US" altLang="zh-CN">
                  <a:solidFill>
                    <a:srgbClr val="FF3300"/>
                  </a:solidFill>
                  <a:latin typeface="微软雅黑" panose="020B0503020204020204" pitchFamily="34" charset="-122"/>
                  <a:ea typeface="微软雅黑" panose="020B0503020204020204" pitchFamily="34" charset="-122"/>
                </a:rPr>
                <a:t>main</a:t>
              </a:r>
              <a:r>
                <a:rPr lang="zh-CN" altLang="en-US">
                  <a:solidFill>
                    <a:srgbClr val="FF3300"/>
                  </a:solidFill>
                  <a:latin typeface="微软雅黑" panose="020B0503020204020204" pitchFamily="34" charset="-122"/>
                  <a:ea typeface="微软雅黑" panose="020B0503020204020204" pitchFamily="34" charset="-122"/>
                </a:rPr>
                <a:t>中的值</a:t>
              </a:r>
            </a:p>
          </p:txBody>
        </p:sp>
      </p:grpSp>
      <p:grpSp>
        <p:nvGrpSpPr>
          <p:cNvPr id="781323" name="Group 11">
            <a:extLst>
              <a:ext uri="{FF2B5EF4-FFF2-40B4-BE49-F238E27FC236}">
                <a16:creationId xmlns:a16="http://schemas.microsoft.com/office/drawing/2014/main" id="{DC71828E-7B5A-4E6C-B58F-2B014A96C701}"/>
              </a:ext>
            </a:extLst>
          </p:cNvPr>
          <p:cNvGrpSpPr>
            <a:grpSpLocks/>
          </p:cNvGrpSpPr>
          <p:nvPr/>
        </p:nvGrpSpPr>
        <p:grpSpPr bwMode="auto">
          <a:xfrm>
            <a:off x="747713" y="5905500"/>
            <a:ext cx="854075" cy="366713"/>
            <a:chOff x="3334" y="3861"/>
            <a:chExt cx="538" cy="231"/>
          </a:xfrm>
        </p:grpSpPr>
        <p:sp>
          <p:nvSpPr>
            <p:cNvPr id="781324" name="Text Box 12">
              <a:extLst>
                <a:ext uri="{FF2B5EF4-FFF2-40B4-BE49-F238E27FC236}">
                  <a16:creationId xmlns:a16="http://schemas.microsoft.com/office/drawing/2014/main" id="{1877A437-19AF-414D-80FA-0A1EAB3F5D54}"/>
                </a:ext>
              </a:extLst>
            </p:cNvPr>
            <p:cNvSpPr txBox="1">
              <a:spLocks noChangeArrowheads="1"/>
            </p:cNvSpPr>
            <p:nvPr/>
          </p:nvSpPr>
          <p:spPr bwMode="auto">
            <a:xfrm>
              <a:off x="3334" y="3861"/>
              <a:ext cx="453"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EBP</a:t>
              </a:r>
            </a:p>
          </p:txBody>
        </p:sp>
        <p:sp>
          <p:nvSpPr>
            <p:cNvPr id="781325" name="Line 13">
              <a:extLst>
                <a:ext uri="{FF2B5EF4-FFF2-40B4-BE49-F238E27FC236}">
                  <a16:creationId xmlns:a16="http://schemas.microsoft.com/office/drawing/2014/main" id="{6336492F-F4E4-4074-BFAA-DB355BCF1812}"/>
                </a:ext>
              </a:extLst>
            </p:cNvPr>
            <p:cNvSpPr>
              <a:spLocks noChangeShapeType="1"/>
            </p:cNvSpPr>
            <p:nvPr/>
          </p:nvSpPr>
          <p:spPr bwMode="auto">
            <a:xfrm>
              <a:off x="3702" y="3974"/>
              <a:ext cx="17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781326" name="Text Box 14">
            <a:extLst>
              <a:ext uri="{FF2B5EF4-FFF2-40B4-BE49-F238E27FC236}">
                <a16:creationId xmlns:a16="http://schemas.microsoft.com/office/drawing/2014/main" id="{00F87704-B13E-4D3D-88F0-76728794EAED}"/>
              </a:ext>
            </a:extLst>
          </p:cNvPr>
          <p:cNvSpPr txBox="1">
            <a:spLocks noChangeArrowheads="1"/>
          </p:cNvSpPr>
          <p:nvPr/>
        </p:nvSpPr>
        <p:spPr bwMode="auto">
          <a:xfrm>
            <a:off x="90488" y="5132388"/>
            <a:ext cx="10350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EBP+8</a:t>
            </a:r>
          </a:p>
        </p:txBody>
      </p:sp>
      <p:sp>
        <p:nvSpPr>
          <p:cNvPr id="781327" name="Text Box 15">
            <a:extLst>
              <a:ext uri="{FF2B5EF4-FFF2-40B4-BE49-F238E27FC236}">
                <a16:creationId xmlns:a16="http://schemas.microsoft.com/office/drawing/2014/main" id="{083CE126-DF89-4B9D-B998-93BCCBF159C6}"/>
              </a:ext>
            </a:extLst>
          </p:cNvPr>
          <p:cNvSpPr txBox="1">
            <a:spLocks noChangeArrowheads="1"/>
          </p:cNvSpPr>
          <p:nvPr/>
        </p:nvSpPr>
        <p:spPr bwMode="auto">
          <a:xfrm>
            <a:off x="73025" y="4727575"/>
            <a:ext cx="11239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EBP+12</a:t>
            </a:r>
          </a:p>
        </p:txBody>
      </p:sp>
      <p:sp>
        <p:nvSpPr>
          <p:cNvPr id="781328" name="Text Box 16">
            <a:extLst>
              <a:ext uri="{FF2B5EF4-FFF2-40B4-BE49-F238E27FC236}">
                <a16:creationId xmlns:a16="http://schemas.microsoft.com/office/drawing/2014/main" id="{0FA83AEE-D5A5-40DB-BBF4-A3855B1F1FF6}"/>
              </a:ext>
            </a:extLst>
          </p:cNvPr>
          <p:cNvSpPr txBox="1">
            <a:spLocks noChangeArrowheads="1"/>
          </p:cNvSpPr>
          <p:nvPr/>
        </p:nvSpPr>
        <p:spPr bwMode="auto">
          <a:xfrm>
            <a:off x="2097088" y="5180013"/>
            <a:ext cx="1306512" cy="274637"/>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latin typeface="微软雅黑" panose="020B0503020204020204" pitchFamily="34" charset="-122"/>
                <a:ea typeface="微软雅黑" panose="020B0503020204020204" pitchFamily="34" charset="-122"/>
              </a:rPr>
              <a:t>入口参数</a:t>
            </a:r>
            <a:r>
              <a:rPr lang="en-US" altLang="zh-CN">
                <a:latin typeface="微软雅黑" panose="020B0503020204020204" pitchFamily="34" charset="-122"/>
                <a:ea typeface="微软雅黑" panose="020B0503020204020204" pitchFamily="34" charset="-122"/>
              </a:rPr>
              <a:t>1</a:t>
            </a:r>
          </a:p>
        </p:txBody>
      </p:sp>
      <p:sp>
        <p:nvSpPr>
          <p:cNvPr id="781329" name="Text Box 17">
            <a:extLst>
              <a:ext uri="{FF2B5EF4-FFF2-40B4-BE49-F238E27FC236}">
                <a16:creationId xmlns:a16="http://schemas.microsoft.com/office/drawing/2014/main" id="{7453AFD6-9675-4D6D-AFC1-A0DD10BD24C5}"/>
              </a:ext>
            </a:extLst>
          </p:cNvPr>
          <p:cNvSpPr txBox="1">
            <a:spLocks noChangeArrowheads="1"/>
          </p:cNvSpPr>
          <p:nvPr/>
        </p:nvSpPr>
        <p:spPr bwMode="auto">
          <a:xfrm>
            <a:off x="2097088" y="4775200"/>
            <a:ext cx="1306512" cy="274638"/>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latin typeface="微软雅黑" panose="020B0503020204020204" pitchFamily="34" charset="-122"/>
                <a:ea typeface="微软雅黑" panose="020B0503020204020204" pitchFamily="34" charset="-122"/>
              </a:rPr>
              <a:t>入口参数</a:t>
            </a:r>
            <a:r>
              <a:rPr lang="en-US" altLang="zh-CN">
                <a:latin typeface="微软雅黑" panose="020B0503020204020204" pitchFamily="34" charset="-122"/>
                <a:ea typeface="微软雅黑" panose="020B0503020204020204" pitchFamily="34" charset="-122"/>
              </a:rPr>
              <a:t>2</a:t>
            </a:r>
          </a:p>
        </p:txBody>
      </p:sp>
      <p:sp>
        <p:nvSpPr>
          <p:cNvPr id="781330" name="Text Box 18">
            <a:extLst>
              <a:ext uri="{FF2B5EF4-FFF2-40B4-BE49-F238E27FC236}">
                <a16:creationId xmlns:a16="http://schemas.microsoft.com/office/drawing/2014/main" id="{C9CEC809-64B2-409F-8C6E-22C0C0EAC8C1}"/>
              </a:ext>
            </a:extLst>
          </p:cNvPr>
          <p:cNvSpPr txBox="1">
            <a:spLocks noChangeArrowheads="1"/>
          </p:cNvSpPr>
          <p:nvPr/>
        </p:nvSpPr>
        <p:spPr bwMode="auto">
          <a:xfrm>
            <a:off x="2143125" y="4375150"/>
            <a:ext cx="1306513" cy="274638"/>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latin typeface="微软雅黑" panose="020B0503020204020204" pitchFamily="34" charset="-122"/>
                <a:ea typeface="微软雅黑" panose="020B0503020204020204" pitchFamily="34" charset="-122"/>
              </a:rPr>
              <a:t>入口参数</a:t>
            </a:r>
            <a:r>
              <a:rPr lang="en-US" altLang="zh-CN">
                <a:latin typeface="微软雅黑" panose="020B0503020204020204" pitchFamily="34" charset="-122"/>
                <a:ea typeface="微软雅黑" panose="020B0503020204020204" pitchFamily="34" charset="-122"/>
              </a:rPr>
              <a:t>3</a:t>
            </a:r>
          </a:p>
        </p:txBody>
      </p:sp>
      <p:sp>
        <p:nvSpPr>
          <p:cNvPr id="781331" name="Text Box 19">
            <a:extLst>
              <a:ext uri="{FF2B5EF4-FFF2-40B4-BE49-F238E27FC236}">
                <a16:creationId xmlns:a16="http://schemas.microsoft.com/office/drawing/2014/main" id="{CC8CC294-346D-4499-8DA6-6C7BC1044C52}"/>
              </a:ext>
            </a:extLst>
          </p:cNvPr>
          <p:cNvSpPr txBox="1">
            <a:spLocks noChangeArrowheads="1"/>
          </p:cNvSpPr>
          <p:nvPr/>
        </p:nvSpPr>
        <p:spPr bwMode="auto">
          <a:xfrm>
            <a:off x="73025" y="4322763"/>
            <a:ext cx="11239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EBP+16</a:t>
            </a:r>
          </a:p>
        </p:txBody>
      </p:sp>
      <p:sp>
        <p:nvSpPr>
          <p:cNvPr id="781332" name="Line 20">
            <a:extLst>
              <a:ext uri="{FF2B5EF4-FFF2-40B4-BE49-F238E27FC236}">
                <a16:creationId xmlns:a16="http://schemas.microsoft.com/office/drawing/2014/main" id="{6D725A45-1AC3-45CC-9537-615F5777416F}"/>
              </a:ext>
            </a:extLst>
          </p:cNvPr>
          <p:cNvSpPr>
            <a:spLocks noChangeShapeType="1"/>
          </p:cNvSpPr>
          <p:nvPr/>
        </p:nvSpPr>
        <p:spPr bwMode="auto">
          <a:xfrm flipH="1">
            <a:off x="3941763" y="5859463"/>
            <a:ext cx="1395412" cy="179387"/>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1333" name="Text Box 21">
            <a:extLst>
              <a:ext uri="{FF2B5EF4-FFF2-40B4-BE49-F238E27FC236}">
                <a16:creationId xmlns:a16="http://schemas.microsoft.com/office/drawing/2014/main" id="{39585D89-2DB1-40E7-87EA-6640898F232F}"/>
              </a:ext>
            </a:extLst>
          </p:cNvPr>
          <p:cNvSpPr txBox="1">
            <a:spLocks noChangeArrowheads="1"/>
          </p:cNvSpPr>
          <p:nvPr/>
        </p:nvSpPr>
        <p:spPr bwMode="auto">
          <a:xfrm>
            <a:off x="207963" y="781050"/>
            <a:ext cx="3376612" cy="1271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10000"/>
              </a:spcBef>
            </a:pPr>
            <a:r>
              <a:rPr lang="en-US" altLang="zh-CN">
                <a:solidFill>
                  <a:srgbClr val="3333CC"/>
                </a:solidFill>
                <a:latin typeface="微软雅黑" panose="020B0503020204020204" pitchFamily="34" charset="-122"/>
                <a:ea typeface="微软雅黑" panose="020B0503020204020204" pitchFamily="34" charset="-122"/>
              </a:rPr>
              <a:t>movl  </a:t>
            </a:r>
            <a:r>
              <a:rPr lang="zh-CN" altLang="en-US">
                <a:solidFill>
                  <a:srgbClr val="3333CC"/>
                </a:solidFill>
                <a:latin typeface="微软雅黑" panose="020B0503020204020204" pitchFamily="34" charset="-122"/>
                <a:ea typeface="微软雅黑" panose="020B0503020204020204" pitchFamily="34" charset="-122"/>
              </a:rPr>
              <a:t>参数</a:t>
            </a:r>
            <a:r>
              <a:rPr lang="en-US" altLang="zh-CN">
                <a:solidFill>
                  <a:srgbClr val="3333CC"/>
                </a:solidFill>
                <a:latin typeface="微软雅黑" panose="020B0503020204020204" pitchFamily="34" charset="-122"/>
                <a:ea typeface="微软雅黑" panose="020B0503020204020204" pitchFamily="34" charset="-122"/>
              </a:rPr>
              <a:t>3</a:t>
            </a:r>
            <a:r>
              <a:rPr lang="zh-CN" altLang="en-US">
                <a:solidFill>
                  <a:srgbClr val="3333CC"/>
                </a:solidFill>
                <a:latin typeface="微软雅黑" panose="020B0503020204020204" pitchFamily="34" charset="-122"/>
                <a:ea typeface="微软雅黑" panose="020B0503020204020204" pitchFamily="34" charset="-122"/>
              </a:rPr>
              <a:t>，</a:t>
            </a:r>
            <a:r>
              <a:rPr lang="en-US" altLang="zh-CN">
                <a:solidFill>
                  <a:srgbClr val="3333CC"/>
                </a:solidFill>
                <a:latin typeface="微软雅黑" panose="020B0503020204020204" pitchFamily="34" charset="-122"/>
                <a:ea typeface="微软雅黑" panose="020B0503020204020204" pitchFamily="34" charset="-122"/>
              </a:rPr>
              <a:t>8(%esp)</a:t>
            </a:r>
            <a:endParaRPr lang="zh-CN" altLang="en-US">
              <a:solidFill>
                <a:srgbClr val="3333CC"/>
              </a:solidFill>
              <a:latin typeface="微软雅黑" panose="020B0503020204020204" pitchFamily="34" charset="-122"/>
              <a:ea typeface="微软雅黑" panose="020B0503020204020204" pitchFamily="34" charset="-122"/>
            </a:endParaRPr>
          </a:p>
          <a:p>
            <a:pPr>
              <a:spcBef>
                <a:spcPct val="10000"/>
              </a:spcBef>
            </a:pPr>
            <a:r>
              <a:rPr lang="en-US" altLang="zh-CN">
                <a:solidFill>
                  <a:srgbClr val="3333CC"/>
                </a:solidFill>
                <a:latin typeface="微软雅黑" panose="020B0503020204020204" pitchFamily="34" charset="-122"/>
                <a:ea typeface="微软雅黑" panose="020B0503020204020204" pitchFamily="34" charset="-122"/>
              </a:rPr>
              <a:t>………..</a:t>
            </a:r>
          </a:p>
          <a:p>
            <a:pPr>
              <a:spcBef>
                <a:spcPct val="10000"/>
              </a:spcBef>
            </a:pPr>
            <a:r>
              <a:rPr lang="en-US" altLang="zh-CN">
                <a:solidFill>
                  <a:srgbClr val="3333CC"/>
                </a:solidFill>
                <a:latin typeface="微软雅黑" panose="020B0503020204020204" pitchFamily="34" charset="-122"/>
                <a:ea typeface="微软雅黑" panose="020B0503020204020204" pitchFamily="34" charset="-122"/>
              </a:rPr>
              <a:t>movl  </a:t>
            </a:r>
            <a:r>
              <a:rPr lang="zh-CN" altLang="en-US">
                <a:solidFill>
                  <a:srgbClr val="3333CC"/>
                </a:solidFill>
                <a:latin typeface="微软雅黑" panose="020B0503020204020204" pitchFamily="34" charset="-122"/>
                <a:ea typeface="微软雅黑" panose="020B0503020204020204" pitchFamily="34" charset="-122"/>
              </a:rPr>
              <a:t>参数</a:t>
            </a:r>
            <a:r>
              <a:rPr lang="en-US" altLang="zh-CN">
                <a:solidFill>
                  <a:srgbClr val="3333CC"/>
                </a:solidFill>
                <a:latin typeface="微软雅黑" panose="020B0503020204020204" pitchFamily="34" charset="-122"/>
                <a:ea typeface="微软雅黑" panose="020B0503020204020204" pitchFamily="34" charset="-122"/>
              </a:rPr>
              <a:t>1, (%esp)</a:t>
            </a:r>
            <a:endParaRPr lang="zh-CN" altLang="en-US">
              <a:solidFill>
                <a:srgbClr val="3333CC"/>
              </a:solidFill>
              <a:latin typeface="微软雅黑" panose="020B0503020204020204" pitchFamily="34" charset="-122"/>
              <a:ea typeface="微软雅黑" panose="020B0503020204020204" pitchFamily="34" charset="-122"/>
            </a:endParaRPr>
          </a:p>
          <a:p>
            <a:pPr>
              <a:spcBef>
                <a:spcPct val="10000"/>
              </a:spcBef>
            </a:pPr>
            <a:r>
              <a:rPr lang="en-US" altLang="zh-CN">
                <a:solidFill>
                  <a:srgbClr val="3333CC"/>
                </a:solidFill>
                <a:latin typeface="微软雅黑" panose="020B0503020204020204" pitchFamily="34" charset="-122"/>
                <a:ea typeface="微软雅黑" panose="020B0503020204020204" pitchFamily="34" charset="-122"/>
              </a:rPr>
              <a:t>call   add</a:t>
            </a:r>
          </a:p>
        </p:txBody>
      </p:sp>
      <p:sp>
        <p:nvSpPr>
          <p:cNvPr id="781334" name="Line 22">
            <a:extLst>
              <a:ext uri="{FF2B5EF4-FFF2-40B4-BE49-F238E27FC236}">
                <a16:creationId xmlns:a16="http://schemas.microsoft.com/office/drawing/2014/main" id="{26B37D9D-1BC5-4F14-84EB-6D1B28390C03}"/>
              </a:ext>
            </a:extLst>
          </p:cNvPr>
          <p:cNvSpPr>
            <a:spLocks noChangeShapeType="1"/>
          </p:cNvSpPr>
          <p:nvPr/>
        </p:nvSpPr>
        <p:spPr bwMode="auto">
          <a:xfrm>
            <a:off x="3132138" y="2303463"/>
            <a:ext cx="269875" cy="3375025"/>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781335" name="Group 23">
            <a:extLst>
              <a:ext uri="{FF2B5EF4-FFF2-40B4-BE49-F238E27FC236}">
                <a16:creationId xmlns:a16="http://schemas.microsoft.com/office/drawing/2014/main" id="{8FF10E8F-B894-454B-A285-E7A1DBC9836F}"/>
              </a:ext>
            </a:extLst>
          </p:cNvPr>
          <p:cNvGrpSpPr>
            <a:grpSpLocks/>
          </p:cNvGrpSpPr>
          <p:nvPr/>
        </p:nvGrpSpPr>
        <p:grpSpPr bwMode="auto">
          <a:xfrm>
            <a:off x="2817813" y="781050"/>
            <a:ext cx="912812" cy="915988"/>
            <a:chOff x="4581" y="572"/>
            <a:chExt cx="575" cy="577"/>
          </a:xfrm>
        </p:grpSpPr>
        <p:sp>
          <p:nvSpPr>
            <p:cNvPr id="781336" name="Rectangle 24">
              <a:extLst>
                <a:ext uri="{FF2B5EF4-FFF2-40B4-BE49-F238E27FC236}">
                  <a16:creationId xmlns:a16="http://schemas.microsoft.com/office/drawing/2014/main" id="{C387A4C2-1EEB-4211-966A-35255EF4C8EB}"/>
                </a:ext>
              </a:extLst>
            </p:cNvPr>
            <p:cNvSpPr>
              <a:spLocks noChangeArrowheads="1"/>
            </p:cNvSpPr>
            <p:nvPr/>
          </p:nvSpPr>
          <p:spPr bwMode="auto">
            <a:xfrm>
              <a:off x="4723" y="572"/>
              <a:ext cx="433" cy="5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solidFill>
                    <a:srgbClr val="CC3300"/>
                  </a:solidFill>
                  <a:latin typeface="微软雅黑" panose="020B0503020204020204" pitchFamily="34" charset="-122"/>
                  <a:ea typeface="微软雅黑" panose="020B0503020204020204" pitchFamily="34" charset="-122"/>
                </a:rPr>
                <a:t>准备</a:t>
              </a:r>
            </a:p>
            <a:p>
              <a:r>
                <a:rPr lang="zh-CN" altLang="en-US">
                  <a:solidFill>
                    <a:srgbClr val="CC3300"/>
                  </a:solidFill>
                  <a:latin typeface="微软雅黑" panose="020B0503020204020204" pitchFamily="34" charset="-122"/>
                  <a:ea typeface="微软雅黑" panose="020B0503020204020204" pitchFamily="34" charset="-122"/>
                </a:rPr>
                <a:t>入口</a:t>
              </a:r>
            </a:p>
            <a:p>
              <a:r>
                <a:rPr lang="zh-CN" altLang="en-US">
                  <a:solidFill>
                    <a:srgbClr val="CC3300"/>
                  </a:solidFill>
                  <a:latin typeface="微软雅黑" panose="020B0503020204020204" pitchFamily="34" charset="-122"/>
                  <a:ea typeface="微软雅黑" panose="020B0503020204020204" pitchFamily="34" charset="-122"/>
                </a:rPr>
                <a:t>参数</a:t>
              </a:r>
            </a:p>
          </p:txBody>
        </p:sp>
        <p:sp>
          <p:nvSpPr>
            <p:cNvPr id="781337" name="AutoShape 25">
              <a:extLst>
                <a:ext uri="{FF2B5EF4-FFF2-40B4-BE49-F238E27FC236}">
                  <a16:creationId xmlns:a16="http://schemas.microsoft.com/office/drawing/2014/main" id="{95F87EFD-4B2E-4B5D-B245-A55A3309CC99}"/>
                </a:ext>
              </a:extLst>
            </p:cNvPr>
            <p:cNvSpPr>
              <a:spLocks/>
            </p:cNvSpPr>
            <p:nvPr/>
          </p:nvSpPr>
          <p:spPr bwMode="auto">
            <a:xfrm>
              <a:off x="4581" y="657"/>
              <a:ext cx="142" cy="454"/>
            </a:xfrm>
            <a:prstGeom prst="rightBrace">
              <a:avLst>
                <a:gd name="adj1" fmla="val 26643"/>
                <a:gd name="adj2" fmla="val 50000"/>
              </a:avLst>
            </a:prstGeom>
            <a:noFill/>
            <a:ln w="38100">
              <a:solidFill>
                <a:srgbClr val="CC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81338" name="Text Box 26">
            <a:extLst>
              <a:ext uri="{FF2B5EF4-FFF2-40B4-BE49-F238E27FC236}">
                <a16:creationId xmlns:a16="http://schemas.microsoft.com/office/drawing/2014/main" id="{789B7E39-C956-4936-B7F0-D4C2E679A012}"/>
              </a:ext>
            </a:extLst>
          </p:cNvPr>
          <p:cNvSpPr txBox="1">
            <a:spLocks noChangeArrowheads="1"/>
          </p:cNvSpPr>
          <p:nvPr/>
        </p:nvSpPr>
        <p:spPr bwMode="auto">
          <a:xfrm>
            <a:off x="1422400" y="1673225"/>
            <a:ext cx="3195638" cy="9159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CC3300"/>
                </a:solidFill>
                <a:latin typeface="微软雅黑" panose="020B0503020204020204" pitchFamily="34" charset="-122"/>
                <a:ea typeface="微软雅黑" panose="020B0503020204020204" pitchFamily="34" charset="-122"/>
              </a:rPr>
              <a:t>R[esp]</a:t>
            </a:r>
            <a:r>
              <a:rPr lang="en-US" altLang="zh-CN">
                <a:solidFill>
                  <a:srgbClr val="CC3300"/>
                </a:solidFill>
                <a:latin typeface="微软雅黑" panose="020B0503020204020204" pitchFamily="34" charset="-122"/>
                <a:ea typeface="微软雅黑" panose="020B0503020204020204" pitchFamily="34" charset="-122"/>
                <a:cs typeface="Times New Roman" panose="02020603050405020304" pitchFamily="18" charset="0"/>
              </a:rPr>
              <a:t>←R[esp]-4</a:t>
            </a:r>
          </a:p>
          <a:p>
            <a:r>
              <a:rPr lang="en-US" altLang="zh-CN">
                <a:solidFill>
                  <a:srgbClr val="CC3300"/>
                </a:solidFill>
                <a:latin typeface="微软雅黑" panose="020B0503020204020204" pitchFamily="34" charset="-122"/>
                <a:ea typeface="微软雅黑" panose="020B0503020204020204" pitchFamily="34" charset="-122"/>
                <a:cs typeface="Times New Roman" panose="02020603050405020304" pitchFamily="18" charset="0"/>
              </a:rPr>
              <a:t>M[R[esp]]</a:t>
            </a:r>
            <a:r>
              <a:rPr lang="en-US" altLang="zh-CN">
                <a:solidFill>
                  <a:srgbClr val="CC3300"/>
                </a:solidFill>
                <a:latin typeface="微软雅黑" panose="020B0503020204020204" pitchFamily="34" charset="-122"/>
                <a:ea typeface="微软雅黑" panose="020B0503020204020204" pitchFamily="34" charset="-122"/>
              </a:rPr>
              <a:t>←</a:t>
            </a:r>
            <a:r>
              <a:rPr lang="zh-CN" altLang="en-US">
                <a:solidFill>
                  <a:srgbClr val="CC3300"/>
                </a:solidFill>
                <a:latin typeface="微软雅黑" panose="020B0503020204020204" pitchFamily="34" charset="-122"/>
                <a:ea typeface="微软雅黑" panose="020B0503020204020204" pitchFamily="34" charset="-122"/>
              </a:rPr>
              <a:t>返回地址</a:t>
            </a:r>
          </a:p>
          <a:p>
            <a:r>
              <a:rPr lang="en-US" altLang="zh-CN">
                <a:solidFill>
                  <a:srgbClr val="CC3300"/>
                </a:solidFill>
                <a:latin typeface="微软雅黑" panose="020B0503020204020204" pitchFamily="34" charset="-122"/>
                <a:ea typeface="微软雅黑" panose="020B0503020204020204" pitchFamily="34" charset="-122"/>
              </a:rPr>
              <a:t>R[eip]←add</a:t>
            </a:r>
            <a:r>
              <a:rPr lang="zh-CN" altLang="en-US">
                <a:solidFill>
                  <a:srgbClr val="CC3300"/>
                </a:solidFill>
                <a:latin typeface="微软雅黑" panose="020B0503020204020204" pitchFamily="34" charset="-122"/>
                <a:ea typeface="微软雅黑" panose="020B0503020204020204" pitchFamily="34" charset="-122"/>
              </a:rPr>
              <a:t>函数首地址</a:t>
            </a:r>
          </a:p>
        </p:txBody>
      </p:sp>
      <p:sp>
        <p:nvSpPr>
          <p:cNvPr id="781339" name="Text Box 27">
            <a:extLst>
              <a:ext uri="{FF2B5EF4-FFF2-40B4-BE49-F238E27FC236}">
                <a16:creationId xmlns:a16="http://schemas.microsoft.com/office/drawing/2014/main" id="{0E159434-DB82-4F98-91AC-8974383C325C}"/>
              </a:ext>
            </a:extLst>
          </p:cNvPr>
          <p:cNvSpPr txBox="1">
            <a:spLocks noChangeArrowheads="1"/>
          </p:cNvSpPr>
          <p:nvPr/>
        </p:nvSpPr>
        <p:spPr bwMode="auto">
          <a:xfrm>
            <a:off x="4346575" y="863600"/>
            <a:ext cx="4411663" cy="854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latin typeface="微软雅黑" panose="020B0503020204020204" pitchFamily="34" charset="-122"/>
                <a:ea typeface="微软雅黑" panose="020B0503020204020204" pitchFamily="34" charset="-122"/>
              </a:rPr>
              <a:t>返回地址是什么？</a:t>
            </a:r>
          </a:p>
          <a:p>
            <a:pPr>
              <a:spcBef>
                <a:spcPct val="50000"/>
              </a:spcBef>
            </a:pPr>
            <a:r>
              <a:rPr lang="en-US" altLang="zh-CN" sz="2000">
                <a:solidFill>
                  <a:srgbClr val="FF3300"/>
                </a:solidFill>
                <a:latin typeface="微软雅黑" panose="020B0503020204020204" pitchFamily="34" charset="-122"/>
                <a:ea typeface="微软雅黑" panose="020B0503020204020204" pitchFamily="34" charset="-122"/>
              </a:rPr>
              <a:t>call</a:t>
            </a:r>
            <a:r>
              <a:rPr lang="zh-CN" altLang="en-US" sz="2000">
                <a:solidFill>
                  <a:srgbClr val="FF3300"/>
                </a:solidFill>
                <a:latin typeface="微软雅黑" panose="020B0503020204020204" pitchFamily="34" charset="-122"/>
                <a:ea typeface="微软雅黑" panose="020B0503020204020204" pitchFamily="34" charset="-122"/>
              </a:rPr>
              <a:t>指令的下一条指令的地址！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1333"/>
                                        </p:tgtEl>
                                        <p:attrNameLst>
                                          <p:attrName>style.visibility</p:attrName>
                                        </p:attrNameLst>
                                      </p:cBhvr>
                                      <p:to>
                                        <p:strVal val="visible"/>
                                      </p:to>
                                    </p:set>
                                    <p:animEffect transition="in" filter="blinds(horizontal)">
                                      <p:cBhvr>
                                        <p:cTn id="7" dur="500"/>
                                        <p:tgtEl>
                                          <p:spTgt spid="7813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81335"/>
                                        </p:tgtEl>
                                        <p:attrNameLst>
                                          <p:attrName>style.visibility</p:attrName>
                                        </p:attrNameLst>
                                      </p:cBhvr>
                                      <p:to>
                                        <p:strVal val="visible"/>
                                      </p:to>
                                    </p:set>
                                    <p:animEffect transition="in" filter="blinds(horizontal)">
                                      <p:cBhvr>
                                        <p:cTn id="12" dur="500"/>
                                        <p:tgtEl>
                                          <p:spTgt spid="7813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81338">
                                            <p:txEl>
                                              <p:pRg st="0" end="0"/>
                                            </p:txEl>
                                          </p:spTgt>
                                        </p:tgtEl>
                                        <p:attrNameLst>
                                          <p:attrName>style.visibility</p:attrName>
                                        </p:attrNameLst>
                                      </p:cBhvr>
                                      <p:to>
                                        <p:strVal val="visible"/>
                                      </p:to>
                                    </p:set>
                                    <p:animEffect transition="in" filter="blinds(horizontal)">
                                      <p:cBhvr>
                                        <p:cTn id="17" dur="500"/>
                                        <p:tgtEl>
                                          <p:spTgt spid="78133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81338">
                                            <p:txEl>
                                              <p:pRg st="1" end="1"/>
                                            </p:txEl>
                                          </p:spTgt>
                                        </p:tgtEl>
                                        <p:attrNameLst>
                                          <p:attrName>style.visibility</p:attrName>
                                        </p:attrNameLst>
                                      </p:cBhvr>
                                      <p:to>
                                        <p:strVal val="visible"/>
                                      </p:to>
                                    </p:set>
                                    <p:animEffect transition="in" filter="blinds(horizontal)">
                                      <p:cBhvr>
                                        <p:cTn id="22" dur="500"/>
                                        <p:tgtEl>
                                          <p:spTgt spid="781338">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81338">
                                            <p:txEl>
                                              <p:pRg st="2" end="2"/>
                                            </p:txEl>
                                          </p:spTgt>
                                        </p:tgtEl>
                                        <p:attrNameLst>
                                          <p:attrName>style.visibility</p:attrName>
                                        </p:attrNameLst>
                                      </p:cBhvr>
                                      <p:to>
                                        <p:strVal val="visible"/>
                                      </p:to>
                                    </p:set>
                                    <p:animEffect transition="in" filter="blinds(horizontal)">
                                      <p:cBhvr>
                                        <p:cTn id="27" dur="500"/>
                                        <p:tgtEl>
                                          <p:spTgt spid="781338">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81339">
                                            <p:txEl>
                                              <p:pRg st="0" end="0"/>
                                            </p:txEl>
                                          </p:spTgt>
                                        </p:tgtEl>
                                        <p:attrNameLst>
                                          <p:attrName>style.visibility</p:attrName>
                                        </p:attrNameLst>
                                      </p:cBhvr>
                                      <p:to>
                                        <p:strVal val="visible"/>
                                      </p:to>
                                    </p:set>
                                    <p:animEffect transition="in" filter="blinds(horizontal)">
                                      <p:cBhvr>
                                        <p:cTn id="32" dur="500"/>
                                        <p:tgtEl>
                                          <p:spTgt spid="781339">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81339">
                                            <p:txEl>
                                              <p:pRg st="1" end="1"/>
                                            </p:txEl>
                                          </p:spTgt>
                                        </p:tgtEl>
                                        <p:attrNameLst>
                                          <p:attrName>style.visibility</p:attrName>
                                        </p:attrNameLst>
                                      </p:cBhvr>
                                      <p:to>
                                        <p:strVal val="visible"/>
                                      </p:to>
                                    </p:set>
                                    <p:animEffect transition="in" filter="blinds(horizontal)">
                                      <p:cBhvr>
                                        <p:cTn id="37" dur="500"/>
                                        <p:tgtEl>
                                          <p:spTgt spid="781339">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81334"/>
                                        </p:tgtEl>
                                        <p:attrNameLst>
                                          <p:attrName>style.visibility</p:attrName>
                                        </p:attrNameLst>
                                      </p:cBhvr>
                                      <p:to>
                                        <p:strVal val="visible"/>
                                      </p:to>
                                    </p:set>
                                    <p:animEffect transition="in" filter="blinds(horizontal)">
                                      <p:cBhvr>
                                        <p:cTn id="42" dur="500"/>
                                        <p:tgtEl>
                                          <p:spTgt spid="78133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81317"/>
                                        </p:tgtEl>
                                        <p:attrNameLst>
                                          <p:attrName>style.visibility</p:attrName>
                                        </p:attrNameLst>
                                      </p:cBhvr>
                                      <p:to>
                                        <p:strVal val="visible"/>
                                      </p:to>
                                    </p:set>
                                    <p:animEffect transition="in" filter="blinds(horizontal)">
                                      <p:cBhvr>
                                        <p:cTn id="47" dur="500"/>
                                        <p:tgtEl>
                                          <p:spTgt spid="78131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781315">
                                            <p:txEl>
                                              <p:pRg st="2" end="2"/>
                                            </p:txEl>
                                          </p:spTgt>
                                        </p:tgtEl>
                                        <p:attrNameLst>
                                          <p:attrName>style.visibility</p:attrName>
                                        </p:attrNameLst>
                                      </p:cBhvr>
                                      <p:to>
                                        <p:strVal val="visible"/>
                                      </p:to>
                                    </p:set>
                                    <p:animEffect transition="in" filter="blinds(horizontal)">
                                      <p:cBhvr>
                                        <p:cTn id="52" dur="500"/>
                                        <p:tgtEl>
                                          <p:spTgt spid="781315">
                                            <p:txEl>
                                              <p:pRg st="2" end="2"/>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781315">
                                            <p:txEl>
                                              <p:pRg st="3" end="3"/>
                                            </p:txEl>
                                          </p:spTgt>
                                        </p:tgtEl>
                                        <p:attrNameLst>
                                          <p:attrName>style.visibility</p:attrName>
                                        </p:attrNameLst>
                                      </p:cBhvr>
                                      <p:to>
                                        <p:strVal val="visible"/>
                                      </p:to>
                                    </p:set>
                                    <p:animEffect transition="in" filter="blinds(horizontal)">
                                      <p:cBhvr>
                                        <p:cTn id="55" dur="500"/>
                                        <p:tgtEl>
                                          <p:spTgt spid="781315">
                                            <p:txEl>
                                              <p:pRg st="3" end="3"/>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781315">
                                            <p:txEl>
                                              <p:pRg st="4" end="4"/>
                                            </p:txEl>
                                          </p:spTgt>
                                        </p:tgtEl>
                                        <p:attrNameLst>
                                          <p:attrName>style.visibility</p:attrName>
                                        </p:attrNameLst>
                                      </p:cBhvr>
                                      <p:to>
                                        <p:strVal val="visible"/>
                                      </p:to>
                                    </p:set>
                                    <p:animEffect transition="in" filter="blinds(horizontal)">
                                      <p:cBhvr>
                                        <p:cTn id="58" dur="500"/>
                                        <p:tgtEl>
                                          <p:spTgt spid="781315">
                                            <p:txEl>
                                              <p:pRg st="4" end="4"/>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781332"/>
                                        </p:tgtEl>
                                        <p:attrNameLst>
                                          <p:attrName>style.visibility</p:attrName>
                                        </p:attrNameLst>
                                      </p:cBhvr>
                                      <p:to>
                                        <p:strVal val="visible"/>
                                      </p:to>
                                    </p:set>
                                    <p:animEffect transition="in" filter="blinds(horizontal)">
                                      <p:cBhvr>
                                        <p:cTn id="63" dur="500"/>
                                        <p:tgtEl>
                                          <p:spTgt spid="781332"/>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nodeType="clickEffect">
                                  <p:stCondLst>
                                    <p:cond delay="0"/>
                                  </p:stCondLst>
                                  <p:childTnLst>
                                    <p:set>
                                      <p:cBhvr>
                                        <p:cTn id="67" dur="1" fill="hold">
                                          <p:stCondLst>
                                            <p:cond delay="0"/>
                                          </p:stCondLst>
                                        </p:cTn>
                                        <p:tgtEl>
                                          <p:spTgt spid="781320"/>
                                        </p:tgtEl>
                                        <p:attrNameLst>
                                          <p:attrName>style.visibility</p:attrName>
                                        </p:attrNameLst>
                                      </p:cBhvr>
                                      <p:to>
                                        <p:strVal val="visible"/>
                                      </p:to>
                                    </p:set>
                                    <p:animEffect transition="in" filter="blinds(horizontal)">
                                      <p:cBhvr>
                                        <p:cTn id="68" dur="500"/>
                                        <p:tgtEl>
                                          <p:spTgt spid="781320"/>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nodeType="clickEffect">
                                  <p:stCondLst>
                                    <p:cond delay="0"/>
                                  </p:stCondLst>
                                  <p:childTnLst>
                                    <p:set>
                                      <p:cBhvr>
                                        <p:cTn id="72" dur="1" fill="hold">
                                          <p:stCondLst>
                                            <p:cond delay="0"/>
                                          </p:stCondLst>
                                        </p:cTn>
                                        <p:tgtEl>
                                          <p:spTgt spid="781323"/>
                                        </p:tgtEl>
                                        <p:attrNameLst>
                                          <p:attrName>style.visibility</p:attrName>
                                        </p:attrNameLst>
                                      </p:cBhvr>
                                      <p:to>
                                        <p:strVal val="visible"/>
                                      </p:to>
                                    </p:set>
                                    <p:animEffect transition="in" filter="blinds(horizontal)">
                                      <p:cBhvr>
                                        <p:cTn id="73" dur="500"/>
                                        <p:tgtEl>
                                          <p:spTgt spid="781323"/>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781326"/>
                                        </p:tgtEl>
                                        <p:attrNameLst>
                                          <p:attrName>style.visibility</p:attrName>
                                        </p:attrNameLst>
                                      </p:cBhvr>
                                      <p:to>
                                        <p:strVal val="visible"/>
                                      </p:to>
                                    </p:set>
                                    <p:animEffect transition="in" filter="blinds(horizontal)">
                                      <p:cBhvr>
                                        <p:cTn id="78" dur="500"/>
                                        <p:tgtEl>
                                          <p:spTgt spid="781326"/>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781327"/>
                                        </p:tgtEl>
                                        <p:attrNameLst>
                                          <p:attrName>style.visibility</p:attrName>
                                        </p:attrNameLst>
                                      </p:cBhvr>
                                      <p:to>
                                        <p:strVal val="visible"/>
                                      </p:to>
                                    </p:set>
                                    <p:animEffect transition="in" filter="blinds(horizontal)">
                                      <p:cBhvr>
                                        <p:cTn id="83" dur="500"/>
                                        <p:tgtEl>
                                          <p:spTgt spid="781327"/>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781331"/>
                                        </p:tgtEl>
                                        <p:attrNameLst>
                                          <p:attrName>style.visibility</p:attrName>
                                        </p:attrNameLst>
                                      </p:cBhvr>
                                      <p:to>
                                        <p:strVal val="visible"/>
                                      </p:to>
                                    </p:set>
                                    <p:animEffect transition="in" filter="blinds(horizontal)">
                                      <p:cBhvr>
                                        <p:cTn id="88" dur="500"/>
                                        <p:tgtEl>
                                          <p:spTgt spid="781331"/>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3" presetClass="entr" presetSubtype="10" fill="hold" nodeType="clickEffect">
                                  <p:stCondLst>
                                    <p:cond delay="0"/>
                                  </p:stCondLst>
                                  <p:childTnLst>
                                    <p:set>
                                      <p:cBhvr>
                                        <p:cTn id="92" dur="1" fill="hold">
                                          <p:stCondLst>
                                            <p:cond delay="0"/>
                                          </p:stCondLst>
                                        </p:cTn>
                                        <p:tgtEl>
                                          <p:spTgt spid="781315">
                                            <p:txEl>
                                              <p:pRg st="0" end="0"/>
                                            </p:txEl>
                                          </p:spTgt>
                                        </p:tgtEl>
                                        <p:attrNameLst>
                                          <p:attrName>style.visibility</p:attrName>
                                        </p:attrNameLst>
                                      </p:cBhvr>
                                      <p:to>
                                        <p:strVal val="visible"/>
                                      </p:to>
                                    </p:set>
                                    <p:animEffect transition="in" filter="blinds(horizontal)">
                                      <p:cBhvr>
                                        <p:cTn id="93" dur="500"/>
                                        <p:tgtEl>
                                          <p:spTgt spid="781315">
                                            <p:txEl>
                                              <p:pRg st="0" end="0"/>
                                            </p:txEl>
                                          </p:spTgt>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3" presetClass="entr" presetSubtype="10" fill="hold" nodeType="clickEffect">
                                  <p:stCondLst>
                                    <p:cond delay="0"/>
                                  </p:stCondLst>
                                  <p:childTnLst>
                                    <p:set>
                                      <p:cBhvr>
                                        <p:cTn id="97" dur="1" fill="hold">
                                          <p:stCondLst>
                                            <p:cond delay="0"/>
                                          </p:stCondLst>
                                        </p:cTn>
                                        <p:tgtEl>
                                          <p:spTgt spid="781315">
                                            <p:txEl>
                                              <p:pRg st="1" end="1"/>
                                            </p:txEl>
                                          </p:spTgt>
                                        </p:tgtEl>
                                        <p:attrNameLst>
                                          <p:attrName>style.visibility</p:attrName>
                                        </p:attrNameLst>
                                      </p:cBhvr>
                                      <p:to>
                                        <p:strVal val="visible"/>
                                      </p:to>
                                    </p:set>
                                    <p:animEffect transition="in" filter="blinds(horizontal)">
                                      <p:cBhvr>
                                        <p:cTn id="98" dur="500"/>
                                        <p:tgtEl>
                                          <p:spTgt spid="7813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26" grpId="0"/>
      <p:bldP spid="781327" grpId="0"/>
      <p:bldP spid="781331" grpId="0"/>
      <p:bldP spid="781333"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2">
            <a:extLst>
              <a:ext uri="{FF2B5EF4-FFF2-40B4-BE49-F238E27FC236}">
                <a16:creationId xmlns:a16="http://schemas.microsoft.com/office/drawing/2014/main" id="{CFE4D932-0B41-47DA-AEAC-FCC05835DDB8}"/>
              </a:ext>
            </a:extLst>
          </p:cNvPr>
          <p:cNvSpPr>
            <a:spLocks noGrp="1" noChangeArrowheads="1"/>
          </p:cNvSpPr>
          <p:nvPr>
            <p:ph type="title"/>
          </p:nvPr>
        </p:nvSpPr>
        <p:spPr>
          <a:xfrm>
            <a:off x="457200" y="98425"/>
            <a:ext cx="8229600" cy="561975"/>
          </a:xfrm>
        </p:spPr>
        <p:txBody>
          <a:bodyPr/>
          <a:lstStyle/>
          <a:p>
            <a:r>
              <a:rPr lang="zh-CN" altLang="en-US" sz="3600"/>
              <a:t>过程调用参数传递举例</a:t>
            </a:r>
          </a:p>
        </p:txBody>
      </p:sp>
      <p:sp>
        <p:nvSpPr>
          <p:cNvPr id="782339" name="Text Box 3">
            <a:extLst>
              <a:ext uri="{FF2B5EF4-FFF2-40B4-BE49-F238E27FC236}">
                <a16:creationId xmlns:a16="http://schemas.microsoft.com/office/drawing/2014/main" id="{82EAD8F0-FD9F-41B1-A224-30279122C2A2}"/>
              </a:ext>
            </a:extLst>
          </p:cNvPr>
          <p:cNvSpPr txBox="1">
            <a:spLocks noChangeArrowheads="1"/>
          </p:cNvSpPr>
          <p:nvPr/>
        </p:nvSpPr>
        <p:spPr bwMode="auto">
          <a:xfrm>
            <a:off x="746125" y="5753100"/>
            <a:ext cx="2338388" cy="871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algn="just" eaLnBrk="1" hangingPunct="1"/>
            <a:r>
              <a:rPr lang="zh-CN" altLang="en-US" sz="2000"/>
              <a:t>程序一的输出：</a:t>
            </a:r>
          </a:p>
          <a:p>
            <a:pPr algn="just" eaLnBrk="1" hangingPunct="1"/>
            <a:r>
              <a:rPr lang="en-US" altLang="zh-CN" sz="2000"/>
              <a:t>a=15	b=22</a:t>
            </a:r>
          </a:p>
          <a:p>
            <a:pPr algn="just" eaLnBrk="1" hangingPunct="1"/>
            <a:r>
              <a:rPr lang="en-US" altLang="zh-CN" sz="2000"/>
              <a:t>a=22	b=15</a:t>
            </a:r>
          </a:p>
        </p:txBody>
      </p:sp>
      <p:sp>
        <p:nvSpPr>
          <p:cNvPr id="782340" name="Text Box 4">
            <a:extLst>
              <a:ext uri="{FF2B5EF4-FFF2-40B4-BE49-F238E27FC236}">
                <a16:creationId xmlns:a16="http://schemas.microsoft.com/office/drawing/2014/main" id="{B3D689F0-1D3C-4EBA-A226-45EFD54B3DE3}"/>
              </a:ext>
            </a:extLst>
          </p:cNvPr>
          <p:cNvSpPr txBox="1">
            <a:spLocks noChangeArrowheads="1"/>
          </p:cNvSpPr>
          <p:nvPr/>
        </p:nvSpPr>
        <p:spPr bwMode="auto">
          <a:xfrm>
            <a:off x="5697538" y="5724525"/>
            <a:ext cx="2212975" cy="900113"/>
          </a:xfrm>
          <a:prstGeom prst="rect">
            <a:avLst/>
          </a:prstGeom>
          <a:solidFill>
            <a:schemeClr val="bg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algn="just" eaLnBrk="1" hangingPunct="1"/>
            <a:r>
              <a:rPr lang="zh-CN" altLang="en-US" sz="2000"/>
              <a:t>程序二的输出：</a:t>
            </a:r>
          </a:p>
          <a:p>
            <a:pPr algn="just" eaLnBrk="1" hangingPunct="1"/>
            <a:r>
              <a:rPr lang="en-US" altLang="zh-CN" sz="2000"/>
              <a:t>a=15	b=22</a:t>
            </a:r>
          </a:p>
          <a:p>
            <a:pPr algn="just" eaLnBrk="1" hangingPunct="1"/>
            <a:r>
              <a:rPr lang="en-US" altLang="zh-CN" sz="2000"/>
              <a:t>a=15	b=22</a:t>
            </a:r>
          </a:p>
        </p:txBody>
      </p:sp>
      <p:sp>
        <p:nvSpPr>
          <p:cNvPr id="782341" name="Text Box 5">
            <a:extLst>
              <a:ext uri="{FF2B5EF4-FFF2-40B4-BE49-F238E27FC236}">
                <a16:creationId xmlns:a16="http://schemas.microsoft.com/office/drawing/2014/main" id="{CEAC972A-5AB6-47DF-8675-850DCEF69411}"/>
              </a:ext>
            </a:extLst>
          </p:cNvPr>
          <p:cNvSpPr txBox="1">
            <a:spLocks noChangeArrowheads="1"/>
          </p:cNvSpPr>
          <p:nvPr/>
        </p:nvSpPr>
        <p:spPr bwMode="auto">
          <a:xfrm>
            <a:off x="161925" y="908050"/>
            <a:ext cx="4184650" cy="47244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000">
                <a:ea typeface="微软雅黑" panose="020B0503020204020204" pitchFamily="34" charset="-122"/>
              </a:rPr>
              <a:t>程序一</a:t>
            </a:r>
          </a:p>
          <a:p>
            <a:pPr algn="just"/>
            <a:r>
              <a:rPr lang="en-US" altLang="zh-CN" sz="2000">
                <a:ea typeface="微软雅黑" panose="020B0503020204020204" pitchFamily="34" charset="-122"/>
              </a:rPr>
              <a:t>#include &lt;stdio.h&gt;</a:t>
            </a:r>
          </a:p>
          <a:p>
            <a:pPr algn="just"/>
            <a:r>
              <a:rPr lang="en-US" altLang="zh-CN" sz="2000">
                <a:ea typeface="微软雅黑" panose="020B0503020204020204" pitchFamily="34" charset="-122"/>
              </a:rPr>
              <a:t>main ( )</a:t>
            </a:r>
          </a:p>
          <a:p>
            <a:pPr algn="just"/>
            <a:r>
              <a:rPr lang="en-US" altLang="zh-CN" sz="2000">
                <a:ea typeface="微软雅黑" panose="020B0503020204020204" pitchFamily="34" charset="-122"/>
              </a:rPr>
              <a:t>{ </a:t>
            </a:r>
          </a:p>
          <a:p>
            <a:pPr algn="just"/>
            <a:r>
              <a:rPr lang="en-US" altLang="zh-CN" sz="2000">
                <a:ea typeface="微软雅黑" panose="020B0503020204020204" pitchFamily="34" charset="-122"/>
              </a:rPr>
              <a:t>   int a=15, b=22;</a:t>
            </a:r>
          </a:p>
          <a:p>
            <a:pPr algn="just"/>
            <a:r>
              <a:rPr lang="en-US" altLang="zh-CN" sz="2000">
                <a:ea typeface="微软雅黑" panose="020B0503020204020204" pitchFamily="34" charset="-122"/>
              </a:rPr>
              <a:t>   printf (“a=%d\tb=%d\n”, a, b);</a:t>
            </a:r>
          </a:p>
          <a:p>
            <a:pPr algn="just"/>
            <a:r>
              <a:rPr lang="en-US" altLang="zh-CN" sz="2000">
                <a:ea typeface="微软雅黑" panose="020B0503020204020204" pitchFamily="34" charset="-122"/>
              </a:rPr>
              <a:t>   </a:t>
            </a:r>
            <a:r>
              <a:rPr lang="en-US" altLang="zh-CN" sz="2000">
                <a:solidFill>
                  <a:srgbClr val="FF3300"/>
                </a:solidFill>
                <a:ea typeface="微软雅黑" panose="020B0503020204020204" pitchFamily="34" charset="-122"/>
              </a:rPr>
              <a:t>swap (&amp;a, &amp;b);</a:t>
            </a:r>
          </a:p>
          <a:p>
            <a:pPr algn="just"/>
            <a:r>
              <a:rPr lang="en-US" altLang="zh-CN" sz="2000">
                <a:ea typeface="微软雅黑" panose="020B0503020204020204" pitchFamily="34" charset="-122"/>
              </a:rPr>
              <a:t>   printf (“a=%d\tb=%d\n”, a, b);</a:t>
            </a:r>
          </a:p>
          <a:p>
            <a:pPr algn="just"/>
            <a:r>
              <a:rPr lang="en-US" altLang="zh-CN" sz="2000">
                <a:ea typeface="微软雅黑" panose="020B0503020204020204" pitchFamily="34" charset="-122"/>
              </a:rPr>
              <a:t>}</a:t>
            </a:r>
          </a:p>
          <a:p>
            <a:pPr algn="just"/>
            <a:r>
              <a:rPr lang="en-US" altLang="zh-CN" sz="2000">
                <a:ea typeface="微软雅黑" panose="020B0503020204020204" pitchFamily="34" charset="-122"/>
              </a:rPr>
              <a:t>swap (int *x, int *y )</a:t>
            </a:r>
          </a:p>
          <a:p>
            <a:pPr algn="just"/>
            <a:r>
              <a:rPr lang="en-US" altLang="zh-CN" sz="2000">
                <a:ea typeface="微软雅黑" panose="020B0503020204020204" pitchFamily="34" charset="-122"/>
              </a:rPr>
              <a:t>{</a:t>
            </a:r>
          </a:p>
          <a:p>
            <a:pPr algn="just"/>
            <a:r>
              <a:rPr lang="en-US" altLang="zh-CN" sz="2000">
                <a:ea typeface="微软雅黑" panose="020B0503020204020204" pitchFamily="34" charset="-122"/>
              </a:rPr>
              <a:t>	int t=*x;</a:t>
            </a:r>
          </a:p>
          <a:p>
            <a:pPr algn="just"/>
            <a:r>
              <a:rPr lang="en-US" altLang="zh-CN" sz="2000">
                <a:ea typeface="微软雅黑" panose="020B0503020204020204" pitchFamily="34" charset="-122"/>
              </a:rPr>
              <a:t>	*x=*y;</a:t>
            </a:r>
          </a:p>
          <a:p>
            <a:pPr algn="just"/>
            <a:r>
              <a:rPr lang="en-US" altLang="zh-CN" sz="2000">
                <a:ea typeface="微软雅黑" panose="020B0503020204020204" pitchFamily="34" charset="-122"/>
              </a:rPr>
              <a:t>	*y=t;</a:t>
            </a:r>
          </a:p>
          <a:p>
            <a:pPr algn="just"/>
            <a:r>
              <a:rPr lang="en-US" altLang="zh-CN" sz="2000">
                <a:ea typeface="微软雅黑" panose="020B0503020204020204" pitchFamily="34" charset="-122"/>
              </a:rPr>
              <a:t>}</a:t>
            </a:r>
          </a:p>
          <a:p>
            <a:endParaRPr lang="en-US" altLang="zh-CN" sz="2000">
              <a:ea typeface="微软雅黑" panose="020B0503020204020204" pitchFamily="34" charset="-122"/>
            </a:endParaRPr>
          </a:p>
        </p:txBody>
      </p:sp>
      <p:sp>
        <p:nvSpPr>
          <p:cNvPr id="782342" name="Text Box 6">
            <a:extLst>
              <a:ext uri="{FF2B5EF4-FFF2-40B4-BE49-F238E27FC236}">
                <a16:creationId xmlns:a16="http://schemas.microsoft.com/office/drawing/2014/main" id="{B3D6FFB8-A1DF-4C7C-8F5A-53693CFC4F28}"/>
              </a:ext>
            </a:extLst>
          </p:cNvPr>
          <p:cNvSpPr txBox="1">
            <a:spLocks noChangeArrowheads="1"/>
          </p:cNvSpPr>
          <p:nvPr/>
        </p:nvSpPr>
        <p:spPr bwMode="auto">
          <a:xfrm>
            <a:off x="4751388" y="909638"/>
            <a:ext cx="4186237" cy="47244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000">
                <a:ea typeface="微软雅黑" panose="020B0503020204020204" pitchFamily="34" charset="-122"/>
              </a:rPr>
              <a:t>程序二</a:t>
            </a:r>
          </a:p>
          <a:p>
            <a:pPr algn="just"/>
            <a:r>
              <a:rPr lang="en-US" altLang="zh-CN" sz="2000">
                <a:ea typeface="微软雅黑" panose="020B0503020204020204" pitchFamily="34" charset="-122"/>
              </a:rPr>
              <a:t>#include &lt;stdio.h&gt;</a:t>
            </a:r>
          </a:p>
          <a:p>
            <a:pPr algn="just"/>
            <a:r>
              <a:rPr lang="en-US" altLang="zh-CN" sz="2000">
                <a:ea typeface="微软雅黑" panose="020B0503020204020204" pitchFamily="34" charset="-122"/>
              </a:rPr>
              <a:t>main ( )</a:t>
            </a:r>
          </a:p>
          <a:p>
            <a:pPr algn="just"/>
            <a:r>
              <a:rPr lang="en-US" altLang="zh-CN" sz="2000">
                <a:ea typeface="微软雅黑" panose="020B0503020204020204" pitchFamily="34" charset="-122"/>
              </a:rPr>
              <a:t>{ </a:t>
            </a:r>
          </a:p>
          <a:p>
            <a:pPr algn="just"/>
            <a:r>
              <a:rPr lang="en-US" altLang="zh-CN" sz="2000">
                <a:ea typeface="微软雅黑" panose="020B0503020204020204" pitchFamily="34" charset="-122"/>
              </a:rPr>
              <a:t>   int a=15, b=22;</a:t>
            </a:r>
          </a:p>
          <a:p>
            <a:pPr algn="just"/>
            <a:r>
              <a:rPr lang="en-US" altLang="zh-CN" sz="2000">
                <a:ea typeface="微软雅黑" panose="020B0503020204020204" pitchFamily="34" charset="-122"/>
              </a:rPr>
              <a:t>   printf (“a=%d\tb=%d\n”, a, b);</a:t>
            </a:r>
          </a:p>
          <a:p>
            <a:pPr algn="just"/>
            <a:r>
              <a:rPr lang="en-US" altLang="zh-CN" sz="2000">
                <a:ea typeface="微软雅黑" panose="020B0503020204020204" pitchFamily="34" charset="-122"/>
              </a:rPr>
              <a:t>   </a:t>
            </a:r>
            <a:r>
              <a:rPr lang="en-US" altLang="zh-CN" sz="2000">
                <a:solidFill>
                  <a:srgbClr val="FF3300"/>
                </a:solidFill>
                <a:ea typeface="微软雅黑" panose="020B0503020204020204" pitchFamily="34" charset="-122"/>
              </a:rPr>
              <a:t>swap (a, b);</a:t>
            </a:r>
          </a:p>
          <a:p>
            <a:pPr algn="just"/>
            <a:r>
              <a:rPr lang="en-US" altLang="zh-CN" sz="2000">
                <a:ea typeface="微软雅黑" panose="020B0503020204020204" pitchFamily="34" charset="-122"/>
              </a:rPr>
              <a:t>   printf (“a=%d\tb=%d\n”, a, b);</a:t>
            </a:r>
          </a:p>
          <a:p>
            <a:pPr algn="just"/>
            <a:r>
              <a:rPr lang="en-US" altLang="zh-CN" sz="2000">
                <a:ea typeface="微软雅黑" panose="020B0503020204020204" pitchFamily="34" charset="-122"/>
              </a:rPr>
              <a:t>}</a:t>
            </a:r>
          </a:p>
          <a:p>
            <a:pPr algn="just"/>
            <a:r>
              <a:rPr lang="en-US" altLang="zh-CN" sz="2000">
                <a:ea typeface="微软雅黑" panose="020B0503020204020204" pitchFamily="34" charset="-122"/>
              </a:rPr>
              <a:t>swap (int x, int y )</a:t>
            </a:r>
          </a:p>
          <a:p>
            <a:pPr algn="just"/>
            <a:r>
              <a:rPr lang="en-US" altLang="zh-CN" sz="2000">
                <a:ea typeface="微软雅黑" panose="020B0503020204020204" pitchFamily="34" charset="-122"/>
              </a:rPr>
              <a:t>{</a:t>
            </a:r>
          </a:p>
          <a:p>
            <a:pPr algn="just"/>
            <a:r>
              <a:rPr lang="en-US" altLang="zh-CN" sz="2000">
                <a:ea typeface="微软雅黑" panose="020B0503020204020204" pitchFamily="34" charset="-122"/>
              </a:rPr>
              <a:t>	int t=x;</a:t>
            </a:r>
          </a:p>
          <a:p>
            <a:pPr algn="just"/>
            <a:r>
              <a:rPr lang="en-US" altLang="zh-CN" sz="2000">
                <a:ea typeface="微软雅黑" panose="020B0503020204020204" pitchFamily="34" charset="-122"/>
              </a:rPr>
              <a:t>	x=y;</a:t>
            </a:r>
          </a:p>
          <a:p>
            <a:pPr algn="just"/>
            <a:r>
              <a:rPr lang="en-US" altLang="zh-CN" sz="2000">
                <a:ea typeface="微软雅黑" panose="020B0503020204020204" pitchFamily="34" charset="-122"/>
              </a:rPr>
              <a:t>	y=t;</a:t>
            </a:r>
          </a:p>
          <a:p>
            <a:pPr algn="just"/>
            <a:r>
              <a:rPr lang="en-US" altLang="zh-CN" sz="2000">
                <a:ea typeface="微软雅黑" panose="020B0503020204020204" pitchFamily="34" charset="-122"/>
              </a:rPr>
              <a:t>}</a:t>
            </a:r>
          </a:p>
        </p:txBody>
      </p:sp>
      <p:sp>
        <p:nvSpPr>
          <p:cNvPr id="782343" name="Rectangle 7">
            <a:extLst>
              <a:ext uri="{FF2B5EF4-FFF2-40B4-BE49-F238E27FC236}">
                <a16:creationId xmlns:a16="http://schemas.microsoft.com/office/drawing/2014/main" id="{A2BAFF5A-9FC7-429F-AF92-A8CC54FD8130}"/>
              </a:ext>
            </a:extLst>
          </p:cNvPr>
          <p:cNvSpPr>
            <a:spLocks noChangeArrowheads="1"/>
          </p:cNvSpPr>
          <p:nvPr/>
        </p:nvSpPr>
        <p:spPr bwMode="auto">
          <a:xfrm>
            <a:off x="1827213" y="4508500"/>
            <a:ext cx="2139950" cy="4270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200">
                <a:solidFill>
                  <a:srgbClr val="FF3300"/>
                </a:solidFill>
                <a:latin typeface="微软雅黑" panose="020B0503020204020204" pitchFamily="34" charset="-122"/>
                <a:ea typeface="微软雅黑" panose="020B0503020204020204" pitchFamily="34" charset="-122"/>
              </a:rPr>
              <a:t>按地址传递参数</a:t>
            </a:r>
          </a:p>
        </p:txBody>
      </p:sp>
      <p:sp>
        <p:nvSpPr>
          <p:cNvPr id="782344" name="Rectangle 8">
            <a:extLst>
              <a:ext uri="{FF2B5EF4-FFF2-40B4-BE49-F238E27FC236}">
                <a16:creationId xmlns:a16="http://schemas.microsoft.com/office/drawing/2014/main" id="{792F20BF-71B4-4E85-89E0-9BF0C7E22FC6}"/>
              </a:ext>
            </a:extLst>
          </p:cNvPr>
          <p:cNvSpPr>
            <a:spLocks noChangeArrowheads="1"/>
          </p:cNvSpPr>
          <p:nvPr/>
        </p:nvSpPr>
        <p:spPr bwMode="auto">
          <a:xfrm>
            <a:off x="6597650" y="4554538"/>
            <a:ext cx="1860550" cy="4270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200">
                <a:solidFill>
                  <a:srgbClr val="FF3300"/>
                </a:solidFill>
                <a:latin typeface="微软雅黑" panose="020B0503020204020204" pitchFamily="34" charset="-122"/>
                <a:ea typeface="微软雅黑" panose="020B0503020204020204" pitchFamily="34" charset="-122"/>
              </a:rPr>
              <a:t>按值传递参数</a:t>
            </a:r>
          </a:p>
        </p:txBody>
      </p:sp>
      <p:sp>
        <p:nvSpPr>
          <p:cNvPr id="782345" name="Text Box 9">
            <a:extLst>
              <a:ext uri="{FF2B5EF4-FFF2-40B4-BE49-F238E27FC236}">
                <a16:creationId xmlns:a16="http://schemas.microsoft.com/office/drawing/2014/main" id="{58E0601B-1F66-47F8-BE84-89311CA2401A}"/>
              </a:ext>
            </a:extLst>
          </p:cNvPr>
          <p:cNvSpPr txBox="1">
            <a:spLocks noChangeArrowheads="1"/>
          </p:cNvSpPr>
          <p:nvPr/>
        </p:nvSpPr>
        <p:spPr bwMode="auto">
          <a:xfrm>
            <a:off x="1692275" y="5138738"/>
            <a:ext cx="2700338" cy="4270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200">
                <a:solidFill>
                  <a:srgbClr val="3333CC"/>
                </a:solidFill>
                <a:latin typeface="微软雅黑" panose="020B0503020204020204" pitchFamily="34" charset="-122"/>
                <a:ea typeface="微软雅黑" panose="020B0503020204020204" pitchFamily="34" charset="-122"/>
              </a:rPr>
              <a:t>执行结果？为什么？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2343"/>
                                        </p:tgtEl>
                                        <p:attrNameLst>
                                          <p:attrName>style.visibility</p:attrName>
                                        </p:attrNameLst>
                                      </p:cBhvr>
                                      <p:to>
                                        <p:strVal val="visible"/>
                                      </p:to>
                                    </p:set>
                                    <p:animEffect transition="in" filter="blinds(horizontal)">
                                      <p:cBhvr>
                                        <p:cTn id="7" dur="500"/>
                                        <p:tgtEl>
                                          <p:spTgt spid="7823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82344">
                                            <p:txEl>
                                              <p:pRg st="0" end="0"/>
                                            </p:txEl>
                                          </p:spTgt>
                                        </p:tgtEl>
                                        <p:attrNameLst>
                                          <p:attrName>style.visibility</p:attrName>
                                        </p:attrNameLst>
                                      </p:cBhvr>
                                      <p:to>
                                        <p:strVal val="visible"/>
                                      </p:to>
                                    </p:set>
                                    <p:animEffect transition="in" filter="blinds(horizontal)">
                                      <p:cBhvr>
                                        <p:cTn id="12" dur="500"/>
                                        <p:tgtEl>
                                          <p:spTgt spid="78234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82345"/>
                                        </p:tgtEl>
                                        <p:attrNameLst>
                                          <p:attrName>style.visibility</p:attrName>
                                        </p:attrNameLst>
                                      </p:cBhvr>
                                      <p:to>
                                        <p:strVal val="visible"/>
                                      </p:to>
                                    </p:set>
                                    <p:animEffect transition="in" filter="blinds(horizontal)">
                                      <p:cBhvr>
                                        <p:cTn id="17" dur="500"/>
                                        <p:tgtEl>
                                          <p:spTgt spid="7823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82339"/>
                                        </p:tgtEl>
                                        <p:attrNameLst>
                                          <p:attrName>style.visibility</p:attrName>
                                        </p:attrNameLst>
                                      </p:cBhvr>
                                      <p:to>
                                        <p:strVal val="visible"/>
                                      </p:to>
                                    </p:set>
                                    <p:animEffect transition="in" filter="blinds(horizontal)">
                                      <p:cBhvr>
                                        <p:cTn id="22" dur="500"/>
                                        <p:tgtEl>
                                          <p:spTgt spid="7823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82340"/>
                                        </p:tgtEl>
                                        <p:attrNameLst>
                                          <p:attrName>style.visibility</p:attrName>
                                        </p:attrNameLst>
                                      </p:cBhvr>
                                      <p:to>
                                        <p:strVal val="visible"/>
                                      </p:to>
                                    </p:set>
                                    <p:animEffect transition="in" filter="blinds(horizontal)">
                                      <p:cBhvr>
                                        <p:cTn id="27" dur="500"/>
                                        <p:tgtEl>
                                          <p:spTgt spid="782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39" grpId="0"/>
      <p:bldP spid="782340" grpId="0" animBg="1"/>
      <p:bldP spid="782343" grpId="0"/>
      <p:bldP spid="78234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3362" name="Picture 2">
            <a:extLst>
              <a:ext uri="{FF2B5EF4-FFF2-40B4-BE49-F238E27FC236}">
                <a16:creationId xmlns:a16="http://schemas.microsoft.com/office/drawing/2014/main" id="{D6B6A8D6-0295-42FE-BB10-F4DAA67A47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6325" y="863600"/>
            <a:ext cx="3825875" cy="4230688"/>
          </a:xfrm>
          <a:prstGeom prst="rect">
            <a:avLst/>
          </a:prstGeom>
          <a:noFill/>
          <a:extLst>
            <a:ext uri="{909E8E84-426E-40DD-AFC4-6F175D3DCCD1}">
              <a14:hiddenFill xmlns:a14="http://schemas.microsoft.com/office/drawing/2010/main">
                <a:solidFill>
                  <a:srgbClr val="FFFFFF"/>
                </a:solidFill>
              </a14:hiddenFill>
            </a:ext>
          </a:extLst>
        </p:spPr>
      </p:pic>
      <p:sp>
        <p:nvSpPr>
          <p:cNvPr id="783363" name="Rectangle 3">
            <a:extLst>
              <a:ext uri="{FF2B5EF4-FFF2-40B4-BE49-F238E27FC236}">
                <a16:creationId xmlns:a16="http://schemas.microsoft.com/office/drawing/2014/main" id="{1617F206-BAE3-427F-B823-F5C97B652275}"/>
              </a:ext>
            </a:extLst>
          </p:cNvPr>
          <p:cNvSpPr>
            <a:spLocks noGrp="1" noChangeArrowheads="1"/>
          </p:cNvSpPr>
          <p:nvPr>
            <p:ph type="title"/>
          </p:nvPr>
        </p:nvSpPr>
        <p:spPr>
          <a:xfrm>
            <a:off x="457200" y="76200"/>
            <a:ext cx="8229600" cy="561975"/>
          </a:xfrm>
        </p:spPr>
        <p:txBody>
          <a:bodyPr/>
          <a:lstStyle/>
          <a:p>
            <a:r>
              <a:rPr lang="zh-CN" altLang="en-US" sz="3600"/>
              <a:t>过程调用参数传递举例</a:t>
            </a:r>
          </a:p>
        </p:txBody>
      </p:sp>
      <p:pic>
        <p:nvPicPr>
          <p:cNvPr id="783364" name="Picture 4">
            <a:extLst>
              <a:ext uri="{FF2B5EF4-FFF2-40B4-BE49-F238E27FC236}">
                <a16:creationId xmlns:a16="http://schemas.microsoft.com/office/drawing/2014/main" id="{A4E7E5B8-8619-4AE2-BF82-27CB31996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8" y="638175"/>
            <a:ext cx="4662487" cy="6038850"/>
          </a:xfrm>
          <a:prstGeom prst="rect">
            <a:avLst/>
          </a:prstGeom>
          <a:noFill/>
          <a:extLst>
            <a:ext uri="{909E8E84-426E-40DD-AFC4-6F175D3DCCD1}">
              <a14:hiddenFill xmlns:a14="http://schemas.microsoft.com/office/drawing/2010/main">
                <a:solidFill>
                  <a:srgbClr val="FFFFFF"/>
                </a:solidFill>
              </a14:hiddenFill>
            </a:ext>
          </a:extLst>
        </p:spPr>
      </p:pic>
      <p:grpSp>
        <p:nvGrpSpPr>
          <p:cNvPr id="783365" name="Group 5">
            <a:extLst>
              <a:ext uri="{FF2B5EF4-FFF2-40B4-BE49-F238E27FC236}">
                <a16:creationId xmlns:a16="http://schemas.microsoft.com/office/drawing/2014/main" id="{0AD00E95-6C7E-442C-965C-5807DF32CA28}"/>
              </a:ext>
            </a:extLst>
          </p:cNvPr>
          <p:cNvGrpSpPr>
            <a:grpSpLocks/>
          </p:cNvGrpSpPr>
          <p:nvPr/>
        </p:nvGrpSpPr>
        <p:grpSpPr bwMode="auto">
          <a:xfrm>
            <a:off x="5607050" y="3783013"/>
            <a:ext cx="2249488" cy="320675"/>
            <a:chOff x="3674" y="2752"/>
            <a:chExt cx="1417" cy="202"/>
          </a:xfrm>
        </p:grpSpPr>
        <p:sp>
          <p:nvSpPr>
            <p:cNvPr id="783366" name="Line 6">
              <a:extLst>
                <a:ext uri="{FF2B5EF4-FFF2-40B4-BE49-F238E27FC236}">
                  <a16:creationId xmlns:a16="http://schemas.microsoft.com/office/drawing/2014/main" id="{370C93E8-2063-47FB-BF3E-1C3ECA31D22A}"/>
                </a:ext>
              </a:extLst>
            </p:cNvPr>
            <p:cNvSpPr>
              <a:spLocks noChangeShapeType="1"/>
            </p:cNvSpPr>
            <p:nvPr/>
          </p:nvSpPr>
          <p:spPr bwMode="auto">
            <a:xfrm>
              <a:off x="3674" y="2954"/>
              <a:ext cx="141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3367" name="Text Box 7">
              <a:extLst>
                <a:ext uri="{FF2B5EF4-FFF2-40B4-BE49-F238E27FC236}">
                  <a16:creationId xmlns:a16="http://schemas.microsoft.com/office/drawing/2014/main" id="{598E642A-1CE5-44F4-B8CE-0F34741ED73D}"/>
                </a:ext>
              </a:extLst>
            </p:cNvPr>
            <p:cNvSpPr txBox="1">
              <a:spLocks noChangeArrowheads="1"/>
            </p:cNvSpPr>
            <p:nvPr/>
          </p:nvSpPr>
          <p:spPr bwMode="auto">
            <a:xfrm>
              <a:off x="4042" y="2752"/>
              <a:ext cx="709" cy="17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solidFill>
                    <a:srgbClr val="FF3300"/>
                  </a:solidFill>
                  <a:latin typeface="微软雅黑" panose="020B0503020204020204" pitchFamily="34" charset="-122"/>
                  <a:ea typeface="微软雅黑" panose="020B0503020204020204" pitchFamily="34" charset="-122"/>
                </a:rPr>
                <a:t>返回地址</a:t>
              </a:r>
            </a:p>
          </p:txBody>
        </p:sp>
      </p:grpSp>
      <p:grpSp>
        <p:nvGrpSpPr>
          <p:cNvPr id="783368" name="Group 8">
            <a:extLst>
              <a:ext uri="{FF2B5EF4-FFF2-40B4-BE49-F238E27FC236}">
                <a16:creationId xmlns:a16="http://schemas.microsoft.com/office/drawing/2014/main" id="{B2071553-6948-436C-9B2F-72D1580EB3AA}"/>
              </a:ext>
            </a:extLst>
          </p:cNvPr>
          <p:cNvGrpSpPr>
            <a:grpSpLocks/>
          </p:cNvGrpSpPr>
          <p:nvPr/>
        </p:nvGrpSpPr>
        <p:grpSpPr bwMode="auto">
          <a:xfrm>
            <a:off x="5607050" y="4149725"/>
            <a:ext cx="2249488" cy="320675"/>
            <a:chOff x="3674" y="2979"/>
            <a:chExt cx="1417" cy="202"/>
          </a:xfrm>
        </p:grpSpPr>
        <p:sp>
          <p:nvSpPr>
            <p:cNvPr id="783369" name="Line 9">
              <a:extLst>
                <a:ext uri="{FF2B5EF4-FFF2-40B4-BE49-F238E27FC236}">
                  <a16:creationId xmlns:a16="http://schemas.microsoft.com/office/drawing/2014/main" id="{0E84A623-AF8A-4249-B4E8-CFC95B343CE6}"/>
                </a:ext>
              </a:extLst>
            </p:cNvPr>
            <p:cNvSpPr>
              <a:spLocks noChangeShapeType="1"/>
            </p:cNvSpPr>
            <p:nvPr/>
          </p:nvSpPr>
          <p:spPr bwMode="auto">
            <a:xfrm>
              <a:off x="3674" y="3181"/>
              <a:ext cx="141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3370" name="Text Box 10">
              <a:extLst>
                <a:ext uri="{FF2B5EF4-FFF2-40B4-BE49-F238E27FC236}">
                  <a16:creationId xmlns:a16="http://schemas.microsoft.com/office/drawing/2014/main" id="{BC826239-AC98-45E3-ACAD-3F591D645199}"/>
                </a:ext>
              </a:extLst>
            </p:cNvPr>
            <p:cNvSpPr txBox="1">
              <a:spLocks noChangeArrowheads="1"/>
            </p:cNvSpPr>
            <p:nvPr/>
          </p:nvSpPr>
          <p:spPr bwMode="auto">
            <a:xfrm>
              <a:off x="3730" y="2979"/>
              <a:ext cx="1333" cy="17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EBP</a:t>
              </a:r>
              <a:r>
                <a:rPr lang="zh-CN" altLang="en-US">
                  <a:solidFill>
                    <a:srgbClr val="FF3300"/>
                  </a:solidFill>
                  <a:latin typeface="微软雅黑" panose="020B0503020204020204" pitchFamily="34" charset="-122"/>
                  <a:ea typeface="微软雅黑" panose="020B0503020204020204" pitchFamily="34" charset="-122"/>
                </a:rPr>
                <a:t>在</a:t>
              </a:r>
              <a:r>
                <a:rPr lang="en-US" altLang="zh-CN">
                  <a:solidFill>
                    <a:srgbClr val="FF3300"/>
                  </a:solidFill>
                  <a:latin typeface="微软雅黑" panose="020B0503020204020204" pitchFamily="34" charset="-122"/>
                  <a:ea typeface="微软雅黑" panose="020B0503020204020204" pitchFamily="34" charset="-122"/>
                </a:rPr>
                <a:t>main</a:t>
              </a:r>
              <a:r>
                <a:rPr lang="zh-CN" altLang="en-US">
                  <a:solidFill>
                    <a:srgbClr val="FF3300"/>
                  </a:solidFill>
                  <a:latin typeface="微软雅黑" panose="020B0503020204020204" pitchFamily="34" charset="-122"/>
                  <a:ea typeface="微软雅黑" panose="020B0503020204020204" pitchFamily="34" charset="-122"/>
                </a:rPr>
                <a:t>中的值</a:t>
              </a:r>
            </a:p>
          </p:txBody>
        </p:sp>
      </p:grpSp>
      <p:grpSp>
        <p:nvGrpSpPr>
          <p:cNvPr id="783371" name="Group 11">
            <a:extLst>
              <a:ext uri="{FF2B5EF4-FFF2-40B4-BE49-F238E27FC236}">
                <a16:creationId xmlns:a16="http://schemas.microsoft.com/office/drawing/2014/main" id="{E7F579CD-8F6C-4D07-9719-8CDEF6D7B9DC}"/>
              </a:ext>
            </a:extLst>
          </p:cNvPr>
          <p:cNvGrpSpPr>
            <a:grpSpLocks/>
          </p:cNvGrpSpPr>
          <p:nvPr/>
        </p:nvGrpSpPr>
        <p:grpSpPr bwMode="auto">
          <a:xfrm>
            <a:off x="4706938" y="4149725"/>
            <a:ext cx="854075" cy="366713"/>
            <a:chOff x="3334" y="3861"/>
            <a:chExt cx="538" cy="231"/>
          </a:xfrm>
        </p:grpSpPr>
        <p:sp>
          <p:nvSpPr>
            <p:cNvPr id="783372" name="Text Box 12">
              <a:extLst>
                <a:ext uri="{FF2B5EF4-FFF2-40B4-BE49-F238E27FC236}">
                  <a16:creationId xmlns:a16="http://schemas.microsoft.com/office/drawing/2014/main" id="{588AC21B-1B4B-4C7E-9420-5729B449402C}"/>
                </a:ext>
              </a:extLst>
            </p:cNvPr>
            <p:cNvSpPr txBox="1">
              <a:spLocks noChangeArrowheads="1"/>
            </p:cNvSpPr>
            <p:nvPr/>
          </p:nvSpPr>
          <p:spPr bwMode="auto">
            <a:xfrm>
              <a:off x="3334" y="3861"/>
              <a:ext cx="453"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EBP</a:t>
              </a:r>
            </a:p>
          </p:txBody>
        </p:sp>
        <p:sp>
          <p:nvSpPr>
            <p:cNvPr id="783373" name="Line 13">
              <a:extLst>
                <a:ext uri="{FF2B5EF4-FFF2-40B4-BE49-F238E27FC236}">
                  <a16:creationId xmlns:a16="http://schemas.microsoft.com/office/drawing/2014/main" id="{11194A4C-B30F-4809-8EEC-741ACA956741}"/>
                </a:ext>
              </a:extLst>
            </p:cNvPr>
            <p:cNvSpPr>
              <a:spLocks noChangeShapeType="1"/>
            </p:cNvSpPr>
            <p:nvPr/>
          </p:nvSpPr>
          <p:spPr bwMode="auto">
            <a:xfrm>
              <a:off x="3702" y="3974"/>
              <a:ext cx="17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783374" name="Line 14">
            <a:extLst>
              <a:ext uri="{FF2B5EF4-FFF2-40B4-BE49-F238E27FC236}">
                <a16:creationId xmlns:a16="http://schemas.microsoft.com/office/drawing/2014/main" id="{68FD5A8B-FA9F-4EE8-A5DD-93DB84CEBDC1}"/>
              </a:ext>
            </a:extLst>
          </p:cNvPr>
          <p:cNvSpPr>
            <a:spLocks noChangeShapeType="1"/>
          </p:cNvSpPr>
          <p:nvPr/>
        </p:nvSpPr>
        <p:spPr bwMode="auto">
          <a:xfrm>
            <a:off x="2906713" y="4329113"/>
            <a:ext cx="1844675"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3375" name="Text Box 15">
            <a:extLst>
              <a:ext uri="{FF2B5EF4-FFF2-40B4-BE49-F238E27FC236}">
                <a16:creationId xmlns:a16="http://schemas.microsoft.com/office/drawing/2014/main" id="{5F0E2552-D360-4F23-ACDD-121ADFFF487F}"/>
              </a:ext>
            </a:extLst>
          </p:cNvPr>
          <p:cNvSpPr txBox="1">
            <a:spLocks noChangeArrowheads="1"/>
          </p:cNvSpPr>
          <p:nvPr/>
        </p:nvSpPr>
        <p:spPr bwMode="auto">
          <a:xfrm>
            <a:off x="7829550" y="3376613"/>
            <a:ext cx="10350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EBP+8</a:t>
            </a:r>
          </a:p>
        </p:txBody>
      </p:sp>
      <p:sp>
        <p:nvSpPr>
          <p:cNvPr id="783376" name="Text Box 16">
            <a:extLst>
              <a:ext uri="{FF2B5EF4-FFF2-40B4-BE49-F238E27FC236}">
                <a16:creationId xmlns:a16="http://schemas.microsoft.com/office/drawing/2014/main" id="{1E491EE5-8A3F-4E10-BE7F-BE021119A259}"/>
              </a:ext>
            </a:extLst>
          </p:cNvPr>
          <p:cNvSpPr txBox="1">
            <a:spLocks noChangeArrowheads="1"/>
          </p:cNvSpPr>
          <p:nvPr/>
        </p:nvSpPr>
        <p:spPr bwMode="auto">
          <a:xfrm>
            <a:off x="7812088" y="2881313"/>
            <a:ext cx="11239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EBP+12</a:t>
            </a:r>
          </a:p>
        </p:txBody>
      </p:sp>
      <p:grpSp>
        <p:nvGrpSpPr>
          <p:cNvPr id="783377" name="Group 17">
            <a:extLst>
              <a:ext uri="{FF2B5EF4-FFF2-40B4-BE49-F238E27FC236}">
                <a16:creationId xmlns:a16="http://schemas.microsoft.com/office/drawing/2014/main" id="{A2BB2BC7-9E8E-49F9-9003-6D71DDEF1ADB}"/>
              </a:ext>
            </a:extLst>
          </p:cNvPr>
          <p:cNvGrpSpPr>
            <a:grpSpLocks/>
          </p:cNvGrpSpPr>
          <p:nvPr/>
        </p:nvGrpSpPr>
        <p:grpSpPr bwMode="auto">
          <a:xfrm>
            <a:off x="5607050" y="4503738"/>
            <a:ext cx="2249488" cy="320675"/>
            <a:chOff x="3674" y="2979"/>
            <a:chExt cx="1417" cy="202"/>
          </a:xfrm>
        </p:grpSpPr>
        <p:sp>
          <p:nvSpPr>
            <p:cNvPr id="783378" name="Line 18">
              <a:extLst>
                <a:ext uri="{FF2B5EF4-FFF2-40B4-BE49-F238E27FC236}">
                  <a16:creationId xmlns:a16="http://schemas.microsoft.com/office/drawing/2014/main" id="{F21A7FD4-7E69-4BFB-B493-D714EB8CE4B8}"/>
                </a:ext>
              </a:extLst>
            </p:cNvPr>
            <p:cNvSpPr>
              <a:spLocks noChangeShapeType="1"/>
            </p:cNvSpPr>
            <p:nvPr/>
          </p:nvSpPr>
          <p:spPr bwMode="auto">
            <a:xfrm>
              <a:off x="3674" y="3181"/>
              <a:ext cx="141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3379" name="Text Box 19">
              <a:extLst>
                <a:ext uri="{FF2B5EF4-FFF2-40B4-BE49-F238E27FC236}">
                  <a16:creationId xmlns:a16="http://schemas.microsoft.com/office/drawing/2014/main" id="{26E9C07C-F1B6-4360-8486-279F0FF8DD3E}"/>
                </a:ext>
              </a:extLst>
            </p:cNvPr>
            <p:cNvSpPr txBox="1">
              <a:spLocks noChangeArrowheads="1"/>
            </p:cNvSpPr>
            <p:nvPr/>
          </p:nvSpPr>
          <p:spPr bwMode="auto">
            <a:xfrm>
              <a:off x="3730" y="2979"/>
              <a:ext cx="1333" cy="17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EBX</a:t>
              </a:r>
              <a:r>
                <a:rPr lang="zh-CN" altLang="en-US">
                  <a:solidFill>
                    <a:srgbClr val="FF3300"/>
                  </a:solidFill>
                  <a:latin typeface="微软雅黑" panose="020B0503020204020204" pitchFamily="34" charset="-122"/>
                  <a:ea typeface="微软雅黑" panose="020B0503020204020204" pitchFamily="34" charset="-122"/>
                </a:rPr>
                <a:t>在</a:t>
              </a:r>
              <a:r>
                <a:rPr lang="en-US" altLang="zh-CN">
                  <a:solidFill>
                    <a:srgbClr val="FF3300"/>
                  </a:solidFill>
                  <a:latin typeface="微软雅黑" panose="020B0503020204020204" pitchFamily="34" charset="-122"/>
                  <a:ea typeface="微软雅黑" panose="020B0503020204020204" pitchFamily="34" charset="-122"/>
                </a:rPr>
                <a:t>main</a:t>
              </a:r>
              <a:r>
                <a:rPr lang="zh-CN" altLang="en-US">
                  <a:solidFill>
                    <a:srgbClr val="FF3300"/>
                  </a:solidFill>
                  <a:latin typeface="微软雅黑" panose="020B0503020204020204" pitchFamily="34" charset="-122"/>
                  <a:ea typeface="微软雅黑" panose="020B0503020204020204" pitchFamily="34" charset="-122"/>
                </a:rPr>
                <a:t>中的值</a:t>
              </a:r>
            </a:p>
          </p:txBody>
        </p:sp>
      </p:grpSp>
      <p:sp>
        <p:nvSpPr>
          <p:cNvPr id="783380" name="Text Box 20">
            <a:extLst>
              <a:ext uri="{FF2B5EF4-FFF2-40B4-BE49-F238E27FC236}">
                <a16:creationId xmlns:a16="http://schemas.microsoft.com/office/drawing/2014/main" id="{99BA70E9-741A-4C28-A224-61DD13E391A8}"/>
              </a:ext>
            </a:extLst>
          </p:cNvPr>
          <p:cNvSpPr txBox="1">
            <a:spLocks noChangeArrowheads="1"/>
          </p:cNvSpPr>
          <p:nvPr/>
        </p:nvSpPr>
        <p:spPr bwMode="auto">
          <a:xfrm>
            <a:off x="3446463" y="5003800"/>
            <a:ext cx="283527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3333CC"/>
                </a:solidFill>
                <a:latin typeface="微软雅黑" panose="020B0503020204020204" pitchFamily="34" charset="-122"/>
                <a:ea typeface="微软雅黑" panose="020B0503020204020204" pitchFamily="34" charset="-122"/>
              </a:rPr>
              <a:t>R[ecx]</a:t>
            </a:r>
            <a:r>
              <a:rPr lang="en-US" altLang="zh-CN">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←M[&amp;a]=</a:t>
            </a:r>
            <a:r>
              <a:rPr lang="en-US" altLang="zh-CN">
                <a:solidFill>
                  <a:srgbClr val="3333CC"/>
                </a:solidFill>
                <a:latin typeface="微软雅黑" panose="020B0503020204020204" pitchFamily="34" charset="-122"/>
                <a:ea typeface="微软雅黑" panose="020B0503020204020204" pitchFamily="34" charset="-122"/>
              </a:rPr>
              <a:t>15</a:t>
            </a:r>
          </a:p>
        </p:txBody>
      </p:sp>
      <p:sp>
        <p:nvSpPr>
          <p:cNvPr id="783381" name="Text Box 21">
            <a:extLst>
              <a:ext uri="{FF2B5EF4-FFF2-40B4-BE49-F238E27FC236}">
                <a16:creationId xmlns:a16="http://schemas.microsoft.com/office/drawing/2014/main" id="{D8F542A8-C2F5-4D55-BB70-A1533577693B}"/>
              </a:ext>
            </a:extLst>
          </p:cNvPr>
          <p:cNvSpPr txBox="1">
            <a:spLocks noChangeArrowheads="1"/>
          </p:cNvSpPr>
          <p:nvPr/>
        </p:nvSpPr>
        <p:spPr bwMode="auto">
          <a:xfrm>
            <a:off x="3627438" y="5543550"/>
            <a:ext cx="3779837"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3333CC"/>
                </a:solidFill>
                <a:latin typeface="微软雅黑" panose="020B0503020204020204" pitchFamily="34" charset="-122"/>
                <a:ea typeface="微软雅黑" panose="020B0503020204020204" pitchFamily="34" charset="-122"/>
              </a:rPr>
              <a:t>R[ebx]</a:t>
            </a:r>
            <a:r>
              <a:rPr lang="en-US" altLang="zh-CN">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←M[&amp;b]=22</a:t>
            </a:r>
            <a:endParaRPr lang="en-US" altLang="zh-CN">
              <a:solidFill>
                <a:srgbClr val="3333CC"/>
              </a:solidFill>
              <a:latin typeface="微软雅黑" panose="020B0503020204020204" pitchFamily="34" charset="-122"/>
              <a:ea typeface="微软雅黑" panose="020B0503020204020204" pitchFamily="34" charset="-122"/>
            </a:endParaRPr>
          </a:p>
        </p:txBody>
      </p:sp>
      <p:sp>
        <p:nvSpPr>
          <p:cNvPr id="783382" name="Text Box 22">
            <a:extLst>
              <a:ext uri="{FF2B5EF4-FFF2-40B4-BE49-F238E27FC236}">
                <a16:creationId xmlns:a16="http://schemas.microsoft.com/office/drawing/2014/main" id="{7F915242-9303-46CC-9956-879357718FF5}"/>
              </a:ext>
            </a:extLst>
          </p:cNvPr>
          <p:cNvSpPr txBox="1">
            <a:spLocks noChangeArrowheads="1"/>
          </p:cNvSpPr>
          <p:nvPr/>
        </p:nvSpPr>
        <p:spPr bwMode="auto">
          <a:xfrm>
            <a:off x="3446463" y="5949950"/>
            <a:ext cx="3735387"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3333CC"/>
                </a:solidFill>
                <a:latin typeface="微软雅黑" panose="020B0503020204020204" pitchFamily="34" charset="-122"/>
                <a:ea typeface="微软雅黑" panose="020B0503020204020204" pitchFamily="34" charset="-122"/>
              </a:rPr>
              <a:t>M[&amp;a] ←</a:t>
            </a:r>
            <a:r>
              <a:rPr lang="en-US" altLang="zh-CN">
                <a:latin typeface="微软雅黑" panose="020B0503020204020204" pitchFamily="34" charset="-122"/>
                <a:ea typeface="微软雅黑" panose="020B0503020204020204" pitchFamily="34" charset="-122"/>
              </a:rPr>
              <a:t> </a:t>
            </a:r>
            <a:r>
              <a:rPr lang="en-US" altLang="zh-CN">
                <a:solidFill>
                  <a:srgbClr val="3333CC"/>
                </a:solidFill>
                <a:latin typeface="微软雅黑" panose="020B0503020204020204" pitchFamily="34" charset="-122"/>
                <a:ea typeface="微软雅黑" panose="020B0503020204020204" pitchFamily="34" charset="-122"/>
              </a:rPr>
              <a:t>R[ebx] </a:t>
            </a:r>
            <a:r>
              <a:rPr lang="en-US" altLang="zh-CN">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a:solidFill>
                  <a:srgbClr val="3333CC"/>
                </a:solidFill>
                <a:latin typeface="微软雅黑" panose="020B0503020204020204" pitchFamily="34" charset="-122"/>
                <a:ea typeface="微软雅黑" panose="020B0503020204020204" pitchFamily="34" charset="-122"/>
              </a:rPr>
              <a:t>22</a:t>
            </a:r>
          </a:p>
        </p:txBody>
      </p:sp>
      <p:sp>
        <p:nvSpPr>
          <p:cNvPr id="783383" name="Text Box 23">
            <a:extLst>
              <a:ext uri="{FF2B5EF4-FFF2-40B4-BE49-F238E27FC236}">
                <a16:creationId xmlns:a16="http://schemas.microsoft.com/office/drawing/2014/main" id="{DB499E87-4C9C-40A1-9758-A76A714B94E5}"/>
              </a:ext>
            </a:extLst>
          </p:cNvPr>
          <p:cNvSpPr txBox="1">
            <a:spLocks noChangeArrowheads="1"/>
          </p:cNvSpPr>
          <p:nvPr/>
        </p:nvSpPr>
        <p:spPr bwMode="auto">
          <a:xfrm>
            <a:off x="3446463" y="6348413"/>
            <a:ext cx="3735387"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3333CC"/>
                </a:solidFill>
                <a:latin typeface="微软雅黑" panose="020B0503020204020204" pitchFamily="34" charset="-122"/>
                <a:ea typeface="微软雅黑" panose="020B0503020204020204" pitchFamily="34" charset="-122"/>
              </a:rPr>
              <a:t>M[&amp;b] ←</a:t>
            </a:r>
            <a:r>
              <a:rPr lang="en-US" altLang="zh-CN">
                <a:latin typeface="微软雅黑" panose="020B0503020204020204" pitchFamily="34" charset="-122"/>
                <a:ea typeface="微软雅黑" panose="020B0503020204020204" pitchFamily="34" charset="-122"/>
              </a:rPr>
              <a:t> </a:t>
            </a:r>
            <a:r>
              <a:rPr lang="en-US" altLang="zh-CN">
                <a:solidFill>
                  <a:srgbClr val="3333CC"/>
                </a:solidFill>
                <a:latin typeface="微软雅黑" panose="020B0503020204020204" pitchFamily="34" charset="-122"/>
                <a:ea typeface="微软雅黑" panose="020B0503020204020204" pitchFamily="34" charset="-122"/>
              </a:rPr>
              <a:t>R[ecx] </a:t>
            </a:r>
            <a:r>
              <a:rPr lang="en-US" altLang="zh-CN">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a:solidFill>
                  <a:srgbClr val="3333CC"/>
                </a:solidFill>
                <a:latin typeface="微软雅黑" panose="020B0503020204020204" pitchFamily="34" charset="-122"/>
                <a:ea typeface="微软雅黑" panose="020B0503020204020204" pitchFamily="34" charset="-122"/>
              </a:rPr>
              <a:t>15</a:t>
            </a:r>
          </a:p>
        </p:txBody>
      </p:sp>
      <p:sp>
        <p:nvSpPr>
          <p:cNvPr id="783384" name="AutoShape 24">
            <a:extLst>
              <a:ext uri="{FF2B5EF4-FFF2-40B4-BE49-F238E27FC236}">
                <a16:creationId xmlns:a16="http://schemas.microsoft.com/office/drawing/2014/main" id="{DF88A7F6-7D2C-4348-87EF-0EC96175899A}"/>
              </a:ext>
            </a:extLst>
          </p:cNvPr>
          <p:cNvSpPr>
            <a:spLocks/>
          </p:cNvSpPr>
          <p:nvPr/>
        </p:nvSpPr>
        <p:spPr bwMode="auto">
          <a:xfrm>
            <a:off x="3222625" y="4914900"/>
            <a:ext cx="223838" cy="493713"/>
          </a:xfrm>
          <a:prstGeom prst="rightBrace">
            <a:avLst>
              <a:gd name="adj1" fmla="val 18381"/>
              <a:gd name="adj2" fmla="val 50000"/>
            </a:avLst>
          </a:prstGeom>
          <a:noFill/>
          <a:ln w="28575">
            <a:solidFill>
              <a:srgbClr val="3333C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83385" name="AutoShape 25">
            <a:extLst>
              <a:ext uri="{FF2B5EF4-FFF2-40B4-BE49-F238E27FC236}">
                <a16:creationId xmlns:a16="http://schemas.microsoft.com/office/drawing/2014/main" id="{F74F5180-686A-4675-B808-BF08C8E8DAA8}"/>
              </a:ext>
            </a:extLst>
          </p:cNvPr>
          <p:cNvSpPr>
            <a:spLocks/>
          </p:cNvSpPr>
          <p:nvPr/>
        </p:nvSpPr>
        <p:spPr bwMode="auto">
          <a:xfrm>
            <a:off x="3267075" y="5499100"/>
            <a:ext cx="225425" cy="450850"/>
          </a:xfrm>
          <a:prstGeom prst="rightBrace">
            <a:avLst>
              <a:gd name="adj1" fmla="val 16667"/>
              <a:gd name="adj2" fmla="val 50000"/>
            </a:avLst>
          </a:prstGeom>
          <a:noFill/>
          <a:ln w="28575">
            <a:solidFill>
              <a:srgbClr val="3333C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83386" name="Text Box 26">
            <a:extLst>
              <a:ext uri="{FF2B5EF4-FFF2-40B4-BE49-F238E27FC236}">
                <a16:creationId xmlns:a16="http://schemas.microsoft.com/office/drawing/2014/main" id="{82485068-EE9E-4132-8D8C-8D6E99F06406}"/>
              </a:ext>
            </a:extLst>
          </p:cNvPr>
          <p:cNvSpPr txBox="1">
            <a:spLocks noChangeArrowheads="1"/>
          </p:cNvSpPr>
          <p:nvPr/>
        </p:nvSpPr>
        <p:spPr bwMode="auto">
          <a:xfrm>
            <a:off x="6686550" y="1444625"/>
            <a:ext cx="314325" cy="274638"/>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22</a:t>
            </a:r>
          </a:p>
        </p:txBody>
      </p:sp>
      <p:sp>
        <p:nvSpPr>
          <p:cNvPr id="783387" name="Text Box 27">
            <a:extLst>
              <a:ext uri="{FF2B5EF4-FFF2-40B4-BE49-F238E27FC236}">
                <a16:creationId xmlns:a16="http://schemas.microsoft.com/office/drawing/2014/main" id="{65FF4E07-62BE-42BD-A696-D8CCF09AB39E}"/>
              </a:ext>
            </a:extLst>
          </p:cNvPr>
          <p:cNvSpPr txBox="1">
            <a:spLocks noChangeArrowheads="1"/>
          </p:cNvSpPr>
          <p:nvPr/>
        </p:nvSpPr>
        <p:spPr bwMode="auto">
          <a:xfrm>
            <a:off x="6686550" y="1854200"/>
            <a:ext cx="314325" cy="274638"/>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15</a:t>
            </a:r>
          </a:p>
        </p:txBody>
      </p:sp>
      <p:sp>
        <p:nvSpPr>
          <p:cNvPr id="783388" name="Text Box 28">
            <a:extLst>
              <a:ext uri="{FF2B5EF4-FFF2-40B4-BE49-F238E27FC236}">
                <a16:creationId xmlns:a16="http://schemas.microsoft.com/office/drawing/2014/main" id="{097E49A6-330E-45A4-9B6F-D3ACDE72E557}"/>
              </a:ext>
            </a:extLst>
          </p:cNvPr>
          <p:cNvSpPr txBox="1">
            <a:spLocks noChangeArrowheads="1"/>
          </p:cNvSpPr>
          <p:nvPr/>
        </p:nvSpPr>
        <p:spPr bwMode="auto">
          <a:xfrm>
            <a:off x="6281738" y="5184775"/>
            <a:ext cx="2205037"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latin typeface="微软雅黑" panose="020B0503020204020204" pitchFamily="34" charset="-122"/>
                <a:ea typeface="微软雅黑" panose="020B0503020204020204" pitchFamily="34" charset="-122"/>
              </a:rPr>
              <a:t>     局部变量</a:t>
            </a:r>
            <a:r>
              <a:rPr lang="en-US" altLang="zh-CN" sz="2000">
                <a:latin typeface="微软雅黑" panose="020B0503020204020204" pitchFamily="34" charset="-122"/>
                <a:ea typeface="微软雅黑" panose="020B0503020204020204" pitchFamily="34" charset="-122"/>
              </a:rPr>
              <a:t>a</a:t>
            </a:r>
            <a:r>
              <a:rPr lang="zh-CN" altLang="en-US"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b</a:t>
            </a:r>
            <a:r>
              <a:rPr lang="zh-CN" altLang="en-US" sz="2000">
                <a:latin typeface="微软雅黑" panose="020B0503020204020204" pitchFamily="34" charset="-122"/>
                <a:ea typeface="微软雅黑" panose="020B0503020204020204" pitchFamily="34" charset="-122"/>
              </a:rPr>
              <a:t>进行了交换</a:t>
            </a:r>
          </a:p>
        </p:txBody>
      </p:sp>
      <p:sp>
        <p:nvSpPr>
          <p:cNvPr id="783389" name="Line 29">
            <a:extLst>
              <a:ext uri="{FF2B5EF4-FFF2-40B4-BE49-F238E27FC236}">
                <a16:creationId xmlns:a16="http://schemas.microsoft.com/office/drawing/2014/main" id="{A15BD0B4-0A8B-4B84-B5EB-1BB8A6C9D3D9}"/>
              </a:ext>
            </a:extLst>
          </p:cNvPr>
          <p:cNvSpPr>
            <a:spLocks noChangeShapeType="1"/>
          </p:cNvSpPr>
          <p:nvPr/>
        </p:nvSpPr>
        <p:spPr bwMode="auto">
          <a:xfrm>
            <a:off x="3222625" y="1854200"/>
            <a:ext cx="2384425" cy="1260475"/>
          </a:xfrm>
          <a:prstGeom prst="line">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3390" name="Line 30">
            <a:extLst>
              <a:ext uri="{FF2B5EF4-FFF2-40B4-BE49-F238E27FC236}">
                <a16:creationId xmlns:a16="http://schemas.microsoft.com/office/drawing/2014/main" id="{EFDD638F-DDD3-45F2-B210-8076E210E2BE}"/>
              </a:ext>
            </a:extLst>
          </p:cNvPr>
          <p:cNvSpPr>
            <a:spLocks noChangeShapeType="1"/>
          </p:cNvSpPr>
          <p:nvPr/>
        </p:nvSpPr>
        <p:spPr bwMode="auto">
          <a:xfrm>
            <a:off x="3041650" y="2484438"/>
            <a:ext cx="2520950" cy="1079500"/>
          </a:xfrm>
          <a:prstGeom prst="line">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3391" name="Line 31">
            <a:extLst>
              <a:ext uri="{FF2B5EF4-FFF2-40B4-BE49-F238E27FC236}">
                <a16:creationId xmlns:a16="http://schemas.microsoft.com/office/drawing/2014/main" id="{F5649C1D-54A4-4D7C-8623-C8B8F3785EB3}"/>
              </a:ext>
            </a:extLst>
          </p:cNvPr>
          <p:cNvSpPr>
            <a:spLocks noChangeShapeType="1"/>
          </p:cNvSpPr>
          <p:nvPr/>
        </p:nvSpPr>
        <p:spPr bwMode="auto">
          <a:xfrm>
            <a:off x="2322513" y="2798763"/>
            <a:ext cx="3240087" cy="1035050"/>
          </a:xfrm>
          <a:prstGeom prst="line">
            <a:avLst/>
          </a:prstGeom>
          <a:noFill/>
          <a:ln w="127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83365"/>
                                        </p:tgtEl>
                                        <p:attrNameLst>
                                          <p:attrName>style.visibility</p:attrName>
                                        </p:attrNameLst>
                                      </p:cBhvr>
                                      <p:to>
                                        <p:strVal val="visible"/>
                                      </p:to>
                                    </p:set>
                                    <p:animEffect transition="in" filter="blinds(horizontal)">
                                      <p:cBhvr>
                                        <p:cTn id="7" dur="500"/>
                                        <p:tgtEl>
                                          <p:spTgt spid="7833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83368"/>
                                        </p:tgtEl>
                                        <p:attrNameLst>
                                          <p:attrName>style.visibility</p:attrName>
                                        </p:attrNameLst>
                                      </p:cBhvr>
                                      <p:to>
                                        <p:strVal val="visible"/>
                                      </p:to>
                                    </p:set>
                                    <p:animEffect transition="in" filter="blinds(horizontal)">
                                      <p:cBhvr>
                                        <p:cTn id="12" dur="500"/>
                                        <p:tgtEl>
                                          <p:spTgt spid="7833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83371"/>
                                        </p:tgtEl>
                                        <p:attrNameLst>
                                          <p:attrName>style.visibility</p:attrName>
                                        </p:attrNameLst>
                                      </p:cBhvr>
                                      <p:to>
                                        <p:strVal val="visible"/>
                                      </p:to>
                                    </p:set>
                                    <p:animEffect transition="in" filter="blinds(horizontal)">
                                      <p:cBhvr>
                                        <p:cTn id="17" dur="500"/>
                                        <p:tgtEl>
                                          <p:spTgt spid="7833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83374"/>
                                        </p:tgtEl>
                                        <p:attrNameLst>
                                          <p:attrName>style.visibility</p:attrName>
                                        </p:attrNameLst>
                                      </p:cBhvr>
                                      <p:to>
                                        <p:strVal val="visible"/>
                                      </p:to>
                                    </p:set>
                                    <p:animEffect transition="in" filter="blinds(horizontal)">
                                      <p:cBhvr>
                                        <p:cTn id="22" dur="500"/>
                                        <p:tgtEl>
                                          <p:spTgt spid="7833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83375"/>
                                        </p:tgtEl>
                                        <p:attrNameLst>
                                          <p:attrName>style.visibility</p:attrName>
                                        </p:attrNameLst>
                                      </p:cBhvr>
                                      <p:to>
                                        <p:strVal val="visible"/>
                                      </p:to>
                                    </p:set>
                                    <p:animEffect transition="in" filter="blinds(horizontal)">
                                      <p:cBhvr>
                                        <p:cTn id="27" dur="500"/>
                                        <p:tgtEl>
                                          <p:spTgt spid="78337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83376"/>
                                        </p:tgtEl>
                                        <p:attrNameLst>
                                          <p:attrName>style.visibility</p:attrName>
                                        </p:attrNameLst>
                                      </p:cBhvr>
                                      <p:to>
                                        <p:strVal val="visible"/>
                                      </p:to>
                                    </p:set>
                                    <p:animEffect transition="in" filter="blinds(horizontal)">
                                      <p:cBhvr>
                                        <p:cTn id="32" dur="500"/>
                                        <p:tgtEl>
                                          <p:spTgt spid="78337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83377"/>
                                        </p:tgtEl>
                                        <p:attrNameLst>
                                          <p:attrName>style.visibility</p:attrName>
                                        </p:attrNameLst>
                                      </p:cBhvr>
                                      <p:to>
                                        <p:strVal val="visible"/>
                                      </p:to>
                                    </p:set>
                                    <p:animEffect transition="in" filter="blinds(horizontal)">
                                      <p:cBhvr>
                                        <p:cTn id="37" dur="500"/>
                                        <p:tgtEl>
                                          <p:spTgt spid="78337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83380"/>
                                        </p:tgtEl>
                                        <p:attrNameLst>
                                          <p:attrName>style.visibility</p:attrName>
                                        </p:attrNameLst>
                                      </p:cBhvr>
                                      <p:to>
                                        <p:strVal val="visible"/>
                                      </p:to>
                                    </p:set>
                                    <p:animEffect transition="in" filter="blinds(horizontal)">
                                      <p:cBhvr>
                                        <p:cTn id="42" dur="500"/>
                                        <p:tgtEl>
                                          <p:spTgt spid="78338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83381"/>
                                        </p:tgtEl>
                                        <p:attrNameLst>
                                          <p:attrName>style.visibility</p:attrName>
                                        </p:attrNameLst>
                                      </p:cBhvr>
                                      <p:to>
                                        <p:strVal val="visible"/>
                                      </p:to>
                                    </p:set>
                                    <p:animEffect transition="in" filter="blinds(horizontal)">
                                      <p:cBhvr>
                                        <p:cTn id="47" dur="500"/>
                                        <p:tgtEl>
                                          <p:spTgt spid="78338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83382"/>
                                        </p:tgtEl>
                                        <p:attrNameLst>
                                          <p:attrName>style.visibility</p:attrName>
                                        </p:attrNameLst>
                                      </p:cBhvr>
                                      <p:to>
                                        <p:strVal val="visible"/>
                                      </p:to>
                                    </p:set>
                                    <p:animEffect transition="in" filter="blinds(horizontal)">
                                      <p:cBhvr>
                                        <p:cTn id="52" dur="500"/>
                                        <p:tgtEl>
                                          <p:spTgt spid="78338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83386"/>
                                        </p:tgtEl>
                                        <p:attrNameLst>
                                          <p:attrName>style.visibility</p:attrName>
                                        </p:attrNameLst>
                                      </p:cBhvr>
                                      <p:to>
                                        <p:strVal val="visible"/>
                                      </p:to>
                                    </p:set>
                                    <p:animEffect transition="in" filter="blinds(horizontal)">
                                      <p:cBhvr>
                                        <p:cTn id="57" dur="500"/>
                                        <p:tgtEl>
                                          <p:spTgt spid="78338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83383"/>
                                        </p:tgtEl>
                                        <p:attrNameLst>
                                          <p:attrName>style.visibility</p:attrName>
                                        </p:attrNameLst>
                                      </p:cBhvr>
                                      <p:to>
                                        <p:strVal val="visible"/>
                                      </p:to>
                                    </p:set>
                                    <p:animEffect transition="in" filter="blinds(horizontal)">
                                      <p:cBhvr>
                                        <p:cTn id="62" dur="500"/>
                                        <p:tgtEl>
                                          <p:spTgt spid="78338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83387"/>
                                        </p:tgtEl>
                                        <p:attrNameLst>
                                          <p:attrName>style.visibility</p:attrName>
                                        </p:attrNameLst>
                                      </p:cBhvr>
                                      <p:to>
                                        <p:strVal val="visible"/>
                                      </p:to>
                                    </p:set>
                                    <p:animEffect transition="in" filter="blinds(horizontal)">
                                      <p:cBhvr>
                                        <p:cTn id="67" dur="500"/>
                                        <p:tgtEl>
                                          <p:spTgt spid="78338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783388"/>
                                        </p:tgtEl>
                                        <p:attrNameLst>
                                          <p:attrName>style.visibility</p:attrName>
                                        </p:attrNameLst>
                                      </p:cBhvr>
                                      <p:to>
                                        <p:strVal val="visible"/>
                                      </p:to>
                                    </p:set>
                                    <p:animEffect transition="in" filter="blinds(horizontal)">
                                      <p:cBhvr>
                                        <p:cTn id="72" dur="500"/>
                                        <p:tgtEl>
                                          <p:spTgt spid="783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75" grpId="0"/>
      <p:bldP spid="783376" grpId="0"/>
      <p:bldP spid="783380" grpId="0"/>
      <p:bldP spid="783381" grpId="0"/>
      <p:bldP spid="783382" grpId="0"/>
      <p:bldP spid="783383" grpId="0"/>
      <p:bldP spid="783386" grpId="0" animBg="1"/>
      <p:bldP spid="783387" grpId="0" animBg="1"/>
      <p:bldP spid="783388"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4386" name="Picture 2">
            <a:extLst>
              <a:ext uri="{FF2B5EF4-FFF2-40B4-BE49-F238E27FC236}">
                <a16:creationId xmlns:a16="http://schemas.microsoft.com/office/drawing/2014/main" id="{7DB4AAA3-420B-4206-8F12-3EA6F9F0C2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6813" y="773113"/>
            <a:ext cx="3871912" cy="4410075"/>
          </a:xfrm>
          <a:prstGeom prst="rect">
            <a:avLst/>
          </a:prstGeom>
          <a:noFill/>
          <a:extLst>
            <a:ext uri="{909E8E84-426E-40DD-AFC4-6F175D3DCCD1}">
              <a14:hiddenFill xmlns:a14="http://schemas.microsoft.com/office/drawing/2010/main">
                <a:solidFill>
                  <a:srgbClr val="FFFFFF"/>
                </a:solidFill>
              </a14:hiddenFill>
            </a:ext>
          </a:extLst>
        </p:spPr>
      </p:pic>
      <p:sp>
        <p:nvSpPr>
          <p:cNvPr id="784387" name="Rectangle 3">
            <a:extLst>
              <a:ext uri="{FF2B5EF4-FFF2-40B4-BE49-F238E27FC236}">
                <a16:creationId xmlns:a16="http://schemas.microsoft.com/office/drawing/2014/main" id="{5518554A-BE72-4C20-9CAD-A2FF2D2662F3}"/>
              </a:ext>
            </a:extLst>
          </p:cNvPr>
          <p:cNvSpPr>
            <a:spLocks noGrp="1" noChangeArrowheads="1"/>
          </p:cNvSpPr>
          <p:nvPr>
            <p:ph type="title"/>
          </p:nvPr>
        </p:nvSpPr>
        <p:spPr>
          <a:xfrm>
            <a:off x="457200" y="98425"/>
            <a:ext cx="8229600" cy="561975"/>
          </a:xfrm>
        </p:spPr>
        <p:txBody>
          <a:bodyPr/>
          <a:lstStyle/>
          <a:p>
            <a:r>
              <a:rPr lang="zh-CN" altLang="en-US" sz="3600"/>
              <a:t>过程调用参数传递举例</a:t>
            </a:r>
          </a:p>
        </p:txBody>
      </p:sp>
      <p:pic>
        <p:nvPicPr>
          <p:cNvPr id="784388" name="Picture 4">
            <a:extLst>
              <a:ext uri="{FF2B5EF4-FFF2-40B4-BE49-F238E27FC236}">
                <a16:creationId xmlns:a16="http://schemas.microsoft.com/office/drawing/2014/main" id="{70247089-6FB4-4D50-9BB9-C6F6A4F324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 y="819150"/>
            <a:ext cx="4365625" cy="5849938"/>
          </a:xfrm>
          <a:prstGeom prst="rect">
            <a:avLst/>
          </a:prstGeom>
          <a:noFill/>
          <a:extLst>
            <a:ext uri="{909E8E84-426E-40DD-AFC4-6F175D3DCCD1}">
              <a14:hiddenFill xmlns:a14="http://schemas.microsoft.com/office/drawing/2010/main">
                <a:solidFill>
                  <a:srgbClr val="FFFFFF"/>
                </a:solidFill>
              </a14:hiddenFill>
            </a:ext>
          </a:extLst>
        </p:spPr>
      </p:pic>
      <p:grpSp>
        <p:nvGrpSpPr>
          <p:cNvPr id="784389" name="Group 5">
            <a:extLst>
              <a:ext uri="{FF2B5EF4-FFF2-40B4-BE49-F238E27FC236}">
                <a16:creationId xmlns:a16="http://schemas.microsoft.com/office/drawing/2014/main" id="{45988FDD-B7AB-4AB1-9D9D-56CC1D370397}"/>
              </a:ext>
            </a:extLst>
          </p:cNvPr>
          <p:cNvGrpSpPr>
            <a:grpSpLocks/>
          </p:cNvGrpSpPr>
          <p:nvPr/>
        </p:nvGrpSpPr>
        <p:grpSpPr bwMode="auto">
          <a:xfrm>
            <a:off x="5741988" y="4192588"/>
            <a:ext cx="2249487" cy="320675"/>
            <a:chOff x="3674" y="2752"/>
            <a:chExt cx="1417" cy="202"/>
          </a:xfrm>
        </p:grpSpPr>
        <p:sp>
          <p:nvSpPr>
            <p:cNvPr id="784390" name="Line 6">
              <a:extLst>
                <a:ext uri="{FF2B5EF4-FFF2-40B4-BE49-F238E27FC236}">
                  <a16:creationId xmlns:a16="http://schemas.microsoft.com/office/drawing/2014/main" id="{2C69387F-F0BA-4B22-95E1-D63346DD5FAE}"/>
                </a:ext>
              </a:extLst>
            </p:cNvPr>
            <p:cNvSpPr>
              <a:spLocks noChangeShapeType="1"/>
            </p:cNvSpPr>
            <p:nvPr/>
          </p:nvSpPr>
          <p:spPr bwMode="auto">
            <a:xfrm>
              <a:off x="3674" y="2954"/>
              <a:ext cx="141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4391" name="Text Box 7">
              <a:extLst>
                <a:ext uri="{FF2B5EF4-FFF2-40B4-BE49-F238E27FC236}">
                  <a16:creationId xmlns:a16="http://schemas.microsoft.com/office/drawing/2014/main" id="{2D6D4509-33BD-4C07-99D1-5FC242611A15}"/>
                </a:ext>
              </a:extLst>
            </p:cNvPr>
            <p:cNvSpPr txBox="1">
              <a:spLocks noChangeArrowheads="1"/>
            </p:cNvSpPr>
            <p:nvPr/>
          </p:nvSpPr>
          <p:spPr bwMode="auto">
            <a:xfrm>
              <a:off x="4042" y="2752"/>
              <a:ext cx="709" cy="17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solidFill>
                    <a:srgbClr val="FF3300"/>
                  </a:solidFill>
                  <a:latin typeface="微软雅黑" panose="020B0503020204020204" pitchFamily="34" charset="-122"/>
                  <a:ea typeface="微软雅黑" panose="020B0503020204020204" pitchFamily="34" charset="-122"/>
                </a:rPr>
                <a:t>返回地址</a:t>
              </a:r>
            </a:p>
          </p:txBody>
        </p:sp>
      </p:grpSp>
      <p:grpSp>
        <p:nvGrpSpPr>
          <p:cNvPr id="784392" name="Group 8">
            <a:extLst>
              <a:ext uri="{FF2B5EF4-FFF2-40B4-BE49-F238E27FC236}">
                <a16:creationId xmlns:a16="http://schemas.microsoft.com/office/drawing/2014/main" id="{06C0E4DC-22FC-4607-A80F-4B71D3FBED0C}"/>
              </a:ext>
            </a:extLst>
          </p:cNvPr>
          <p:cNvGrpSpPr>
            <a:grpSpLocks/>
          </p:cNvGrpSpPr>
          <p:nvPr/>
        </p:nvGrpSpPr>
        <p:grpSpPr bwMode="auto">
          <a:xfrm>
            <a:off x="5741988" y="4552950"/>
            <a:ext cx="2249487" cy="320675"/>
            <a:chOff x="3674" y="2979"/>
            <a:chExt cx="1417" cy="202"/>
          </a:xfrm>
        </p:grpSpPr>
        <p:sp>
          <p:nvSpPr>
            <p:cNvPr id="784393" name="Line 9">
              <a:extLst>
                <a:ext uri="{FF2B5EF4-FFF2-40B4-BE49-F238E27FC236}">
                  <a16:creationId xmlns:a16="http://schemas.microsoft.com/office/drawing/2014/main" id="{49256B22-E2DD-4BAA-BF34-F91C2BD3736B}"/>
                </a:ext>
              </a:extLst>
            </p:cNvPr>
            <p:cNvSpPr>
              <a:spLocks noChangeShapeType="1"/>
            </p:cNvSpPr>
            <p:nvPr/>
          </p:nvSpPr>
          <p:spPr bwMode="auto">
            <a:xfrm>
              <a:off x="3674" y="3181"/>
              <a:ext cx="141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4394" name="Text Box 10">
              <a:extLst>
                <a:ext uri="{FF2B5EF4-FFF2-40B4-BE49-F238E27FC236}">
                  <a16:creationId xmlns:a16="http://schemas.microsoft.com/office/drawing/2014/main" id="{777B2BFD-4438-4E5B-AAC5-FB85E3ED940B}"/>
                </a:ext>
              </a:extLst>
            </p:cNvPr>
            <p:cNvSpPr txBox="1">
              <a:spLocks noChangeArrowheads="1"/>
            </p:cNvSpPr>
            <p:nvPr/>
          </p:nvSpPr>
          <p:spPr bwMode="auto">
            <a:xfrm>
              <a:off x="3730" y="2979"/>
              <a:ext cx="1333" cy="17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EBP</a:t>
              </a:r>
              <a:r>
                <a:rPr lang="zh-CN" altLang="en-US">
                  <a:solidFill>
                    <a:srgbClr val="FF3300"/>
                  </a:solidFill>
                  <a:latin typeface="微软雅黑" panose="020B0503020204020204" pitchFamily="34" charset="-122"/>
                  <a:ea typeface="微软雅黑" panose="020B0503020204020204" pitchFamily="34" charset="-122"/>
                </a:rPr>
                <a:t>在</a:t>
              </a:r>
              <a:r>
                <a:rPr lang="en-US" altLang="zh-CN">
                  <a:solidFill>
                    <a:srgbClr val="FF3300"/>
                  </a:solidFill>
                  <a:latin typeface="微软雅黑" panose="020B0503020204020204" pitchFamily="34" charset="-122"/>
                  <a:ea typeface="微软雅黑" panose="020B0503020204020204" pitchFamily="34" charset="-122"/>
                </a:rPr>
                <a:t>main</a:t>
              </a:r>
              <a:r>
                <a:rPr lang="zh-CN" altLang="en-US">
                  <a:solidFill>
                    <a:srgbClr val="FF3300"/>
                  </a:solidFill>
                  <a:latin typeface="微软雅黑" panose="020B0503020204020204" pitchFamily="34" charset="-122"/>
                  <a:ea typeface="微软雅黑" panose="020B0503020204020204" pitchFamily="34" charset="-122"/>
                </a:rPr>
                <a:t>中的值</a:t>
              </a:r>
            </a:p>
          </p:txBody>
        </p:sp>
      </p:grpSp>
      <p:grpSp>
        <p:nvGrpSpPr>
          <p:cNvPr id="784395" name="Group 11">
            <a:extLst>
              <a:ext uri="{FF2B5EF4-FFF2-40B4-BE49-F238E27FC236}">
                <a16:creationId xmlns:a16="http://schemas.microsoft.com/office/drawing/2014/main" id="{D32F3984-4037-4712-ADDF-3984F0481DFC}"/>
              </a:ext>
            </a:extLst>
          </p:cNvPr>
          <p:cNvGrpSpPr>
            <a:grpSpLocks/>
          </p:cNvGrpSpPr>
          <p:nvPr/>
        </p:nvGrpSpPr>
        <p:grpSpPr bwMode="auto">
          <a:xfrm>
            <a:off x="4841875" y="4508500"/>
            <a:ext cx="854075" cy="366713"/>
            <a:chOff x="3334" y="3861"/>
            <a:chExt cx="538" cy="231"/>
          </a:xfrm>
        </p:grpSpPr>
        <p:sp>
          <p:nvSpPr>
            <p:cNvPr id="784396" name="Text Box 12">
              <a:extLst>
                <a:ext uri="{FF2B5EF4-FFF2-40B4-BE49-F238E27FC236}">
                  <a16:creationId xmlns:a16="http://schemas.microsoft.com/office/drawing/2014/main" id="{32D36CD9-50D8-4CDC-8137-4229E764EC0D}"/>
                </a:ext>
              </a:extLst>
            </p:cNvPr>
            <p:cNvSpPr txBox="1">
              <a:spLocks noChangeArrowheads="1"/>
            </p:cNvSpPr>
            <p:nvPr/>
          </p:nvSpPr>
          <p:spPr bwMode="auto">
            <a:xfrm>
              <a:off x="3334" y="3861"/>
              <a:ext cx="453"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EBP</a:t>
              </a:r>
            </a:p>
          </p:txBody>
        </p:sp>
        <p:sp>
          <p:nvSpPr>
            <p:cNvPr id="784397" name="Line 13">
              <a:extLst>
                <a:ext uri="{FF2B5EF4-FFF2-40B4-BE49-F238E27FC236}">
                  <a16:creationId xmlns:a16="http://schemas.microsoft.com/office/drawing/2014/main" id="{4998AE42-B8FA-4F78-B139-BEF70BE866AD}"/>
                </a:ext>
              </a:extLst>
            </p:cNvPr>
            <p:cNvSpPr>
              <a:spLocks noChangeShapeType="1"/>
            </p:cNvSpPr>
            <p:nvPr/>
          </p:nvSpPr>
          <p:spPr bwMode="auto">
            <a:xfrm>
              <a:off x="3702" y="3974"/>
              <a:ext cx="17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784398" name="Text Box 14">
            <a:extLst>
              <a:ext uri="{FF2B5EF4-FFF2-40B4-BE49-F238E27FC236}">
                <a16:creationId xmlns:a16="http://schemas.microsoft.com/office/drawing/2014/main" id="{4D03484E-FEFB-42D5-9D15-842C5EDAEBDD}"/>
              </a:ext>
            </a:extLst>
          </p:cNvPr>
          <p:cNvSpPr txBox="1">
            <a:spLocks noChangeArrowheads="1"/>
          </p:cNvSpPr>
          <p:nvPr/>
        </p:nvSpPr>
        <p:spPr bwMode="auto">
          <a:xfrm>
            <a:off x="8010525" y="3697288"/>
            <a:ext cx="10350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EBP+8</a:t>
            </a:r>
          </a:p>
        </p:txBody>
      </p:sp>
      <p:sp>
        <p:nvSpPr>
          <p:cNvPr id="784399" name="Text Box 15">
            <a:extLst>
              <a:ext uri="{FF2B5EF4-FFF2-40B4-BE49-F238E27FC236}">
                <a16:creationId xmlns:a16="http://schemas.microsoft.com/office/drawing/2014/main" id="{768F5A73-E4AF-4D0B-B04A-165EFBB7F09C}"/>
              </a:ext>
            </a:extLst>
          </p:cNvPr>
          <p:cNvSpPr txBox="1">
            <a:spLocks noChangeArrowheads="1"/>
          </p:cNvSpPr>
          <p:nvPr/>
        </p:nvSpPr>
        <p:spPr bwMode="auto">
          <a:xfrm>
            <a:off x="7993063" y="3203575"/>
            <a:ext cx="11239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EBP+12</a:t>
            </a:r>
          </a:p>
        </p:txBody>
      </p:sp>
      <p:sp>
        <p:nvSpPr>
          <p:cNvPr id="784400" name="Line 16">
            <a:extLst>
              <a:ext uri="{FF2B5EF4-FFF2-40B4-BE49-F238E27FC236}">
                <a16:creationId xmlns:a16="http://schemas.microsoft.com/office/drawing/2014/main" id="{AD545809-587D-4798-A5AF-6AB986092E22}"/>
              </a:ext>
            </a:extLst>
          </p:cNvPr>
          <p:cNvSpPr>
            <a:spLocks noChangeShapeType="1"/>
          </p:cNvSpPr>
          <p:nvPr/>
        </p:nvSpPr>
        <p:spPr bwMode="auto">
          <a:xfrm flipV="1">
            <a:off x="3492500" y="4914900"/>
            <a:ext cx="1304925" cy="134938"/>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4401" name="Text Box 17">
            <a:extLst>
              <a:ext uri="{FF2B5EF4-FFF2-40B4-BE49-F238E27FC236}">
                <a16:creationId xmlns:a16="http://schemas.microsoft.com/office/drawing/2014/main" id="{97C0DB01-0A7F-45B1-AB2C-78592293595F}"/>
              </a:ext>
            </a:extLst>
          </p:cNvPr>
          <p:cNvSpPr txBox="1">
            <a:spLocks noChangeArrowheads="1"/>
          </p:cNvSpPr>
          <p:nvPr/>
        </p:nvSpPr>
        <p:spPr bwMode="auto">
          <a:xfrm>
            <a:off x="3986213" y="5184775"/>
            <a:ext cx="184467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3333CC"/>
                </a:solidFill>
                <a:latin typeface="微软雅黑" panose="020B0503020204020204" pitchFamily="34" charset="-122"/>
                <a:ea typeface="微软雅黑" panose="020B0503020204020204" pitchFamily="34" charset="-122"/>
              </a:rPr>
              <a:t>R[edx]</a:t>
            </a:r>
            <a:r>
              <a:rPr lang="en-US" altLang="zh-CN">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a:solidFill>
                  <a:srgbClr val="3333CC"/>
                </a:solidFill>
                <a:latin typeface="微软雅黑" panose="020B0503020204020204" pitchFamily="34" charset="-122"/>
                <a:ea typeface="微软雅黑" panose="020B0503020204020204" pitchFamily="34" charset="-122"/>
              </a:rPr>
              <a:t>15</a:t>
            </a:r>
          </a:p>
        </p:txBody>
      </p:sp>
      <p:sp>
        <p:nvSpPr>
          <p:cNvPr id="784402" name="Text Box 18">
            <a:extLst>
              <a:ext uri="{FF2B5EF4-FFF2-40B4-BE49-F238E27FC236}">
                <a16:creationId xmlns:a16="http://schemas.microsoft.com/office/drawing/2014/main" id="{BBA8D78A-B444-4752-B98C-40576E406A64}"/>
              </a:ext>
            </a:extLst>
          </p:cNvPr>
          <p:cNvSpPr txBox="1">
            <a:spLocks noChangeArrowheads="1"/>
          </p:cNvSpPr>
          <p:nvPr/>
        </p:nvSpPr>
        <p:spPr bwMode="auto">
          <a:xfrm>
            <a:off x="4122738" y="5543550"/>
            <a:ext cx="184467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3333CC"/>
                </a:solidFill>
                <a:latin typeface="微软雅黑" panose="020B0503020204020204" pitchFamily="34" charset="-122"/>
                <a:ea typeface="微软雅黑" panose="020B0503020204020204" pitchFamily="34" charset="-122"/>
              </a:rPr>
              <a:t>R[eax]</a:t>
            </a:r>
            <a:r>
              <a:rPr lang="en-US" altLang="zh-CN">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a:solidFill>
                  <a:srgbClr val="3333CC"/>
                </a:solidFill>
                <a:latin typeface="微软雅黑" panose="020B0503020204020204" pitchFamily="34" charset="-122"/>
                <a:ea typeface="微软雅黑" panose="020B0503020204020204" pitchFamily="34" charset="-122"/>
              </a:rPr>
              <a:t>22</a:t>
            </a:r>
          </a:p>
        </p:txBody>
      </p:sp>
      <p:sp>
        <p:nvSpPr>
          <p:cNvPr id="784403" name="Text Box 19">
            <a:extLst>
              <a:ext uri="{FF2B5EF4-FFF2-40B4-BE49-F238E27FC236}">
                <a16:creationId xmlns:a16="http://schemas.microsoft.com/office/drawing/2014/main" id="{32F3491C-02E6-4C26-A8E0-5915D335619D}"/>
              </a:ext>
            </a:extLst>
          </p:cNvPr>
          <p:cNvSpPr txBox="1">
            <a:spLocks noChangeArrowheads="1"/>
          </p:cNvSpPr>
          <p:nvPr/>
        </p:nvSpPr>
        <p:spPr bwMode="auto">
          <a:xfrm>
            <a:off x="6642100" y="3743325"/>
            <a:ext cx="676275" cy="36671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22</a:t>
            </a:r>
          </a:p>
        </p:txBody>
      </p:sp>
      <p:sp>
        <p:nvSpPr>
          <p:cNvPr id="784404" name="Text Box 20">
            <a:extLst>
              <a:ext uri="{FF2B5EF4-FFF2-40B4-BE49-F238E27FC236}">
                <a16:creationId xmlns:a16="http://schemas.microsoft.com/office/drawing/2014/main" id="{255FD267-9C66-4A62-851B-0A9B482C5322}"/>
              </a:ext>
            </a:extLst>
          </p:cNvPr>
          <p:cNvSpPr txBox="1">
            <a:spLocks noChangeArrowheads="1"/>
          </p:cNvSpPr>
          <p:nvPr/>
        </p:nvSpPr>
        <p:spPr bwMode="auto">
          <a:xfrm>
            <a:off x="6643688" y="3248025"/>
            <a:ext cx="676275" cy="36671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15</a:t>
            </a:r>
          </a:p>
        </p:txBody>
      </p:sp>
      <p:sp>
        <p:nvSpPr>
          <p:cNvPr id="784405" name="Text Box 21">
            <a:extLst>
              <a:ext uri="{FF2B5EF4-FFF2-40B4-BE49-F238E27FC236}">
                <a16:creationId xmlns:a16="http://schemas.microsoft.com/office/drawing/2014/main" id="{6D70D9B5-A00B-4123-A628-2F3428910540}"/>
              </a:ext>
            </a:extLst>
          </p:cNvPr>
          <p:cNvSpPr txBox="1">
            <a:spLocks noChangeArrowheads="1"/>
          </p:cNvSpPr>
          <p:nvPr/>
        </p:nvSpPr>
        <p:spPr bwMode="auto">
          <a:xfrm>
            <a:off x="4527550" y="5859463"/>
            <a:ext cx="373538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3333CC"/>
                </a:solidFill>
                <a:latin typeface="微软雅黑" panose="020B0503020204020204" pitchFamily="34" charset="-122"/>
                <a:ea typeface="微软雅黑" panose="020B0503020204020204" pitchFamily="34" charset="-122"/>
              </a:rPr>
              <a:t>M[R[ebp]+8] ←</a:t>
            </a:r>
            <a:r>
              <a:rPr lang="en-US" altLang="zh-CN">
                <a:latin typeface="微软雅黑" panose="020B0503020204020204" pitchFamily="34" charset="-122"/>
                <a:ea typeface="微软雅黑" panose="020B0503020204020204" pitchFamily="34" charset="-122"/>
              </a:rPr>
              <a:t> </a:t>
            </a:r>
            <a:r>
              <a:rPr lang="en-US" altLang="zh-CN">
                <a:solidFill>
                  <a:srgbClr val="3333CC"/>
                </a:solidFill>
                <a:latin typeface="微软雅黑" panose="020B0503020204020204" pitchFamily="34" charset="-122"/>
                <a:ea typeface="微软雅黑" panose="020B0503020204020204" pitchFamily="34" charset="-122"/>
              </a:rPr>
              <a:t>R[eax] </a:t>
            </a:r>
            <a:r>
              <a:rPr lang="en-US" altLang="zh-CN">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a:solidFill>
                  <a:srgbClr val="3333CC"/>
                </a:solidFill>
                <a:latin typeface="微软雅黑" panose="020B0503020204020204" pitchFamily="34" charset="-122"/>
                <a:ea typeface="微软雅黑" panose="020B0503020204020204" pitchFamily="34" charset="-122"/>
              </a:rPr>
              <a:t>22</a:t>
            </a:r>
          </a:p>
        </p:txBody>
      </p:sp>
      <p:sp>
        <p:nvSpPr>
          <p:cNvPr id="784406" name="Text Box 22">
            <a:extLst>
              <a:ext uri="{FF2B5EF4-FFF2-40B4-BE49-F238E27FC236}">
                <a16:creationId xmlns:a16="http://schemas.microsoft.com/office/drawing/2014/main" id="{9D7B8D62-E631-482A-8829-727DC3D6632C}"/>
              </a:ext>
            </a:extLst>
          </p:cNvPr>
          <p:cNvSpPr txBox="1">
            <a:spLocks noChangeArrowheads="1"/>
          </p:cNvSpPr>
          <p:nvPr/>
        </p:nvSpPr>
        <p:spPr bwMode="auto">
          <a:xfrm>
            <a:off x="4481513" y="6264275"/>
            <a:ext cx="3735387"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3333CC"/>
                </a:solidFill>
                <a:latin typeface="微软雅黑" panose="020B0503020204020204" pitchFamily="34" charset="-122"/>
                <a:ea typeface="微软雅黑" panose="020B0503020204020204" pitchFamily="34" charset="-122"/>
              </a:rPr>
              <a:t>M[R[ebp]+12] ←</a:t>
            </a:r>
            <a:r>
              <a:rPr lang="en-US" altLang="zh-CN">
                <a:latin typeface="微软雅黑" panose="020B0503020204020204" pitchFamily="34" charset="-122"/>
                <a:ea typeface="微软雅黑" panose="020B0503020204020204" pitchFamily="34" charset="-122"/>
              </a:rPr>
              <a:t> </a:t>
            </a:r>
            <a:r>
              <a:rPr lang="en-US" altLang="zh-CN">
                <a:solidFill>
                  <a:srgbClr val="3333CC"/>
                </a:solidFill>
                <a:latin typeface="微软雅黑" panose="020B0503020204020204" pitchFamily="34" charset="-122"/>
                <a:ea typeface="微软雅黑" panose="020B0503020204020204" pitchFamily="34" charset="-122"/>
              </a:rPr>
              <a:t>R[edx] </a:t>
            </a:r>
            <a:r>
              <a:rPr lang="en-US" altLang="zh-CN">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a:solidFill>
                  <a:srgbClr val="3333CC"/>
                </a:solidFill>
                <a:latin typeface="微软雅黑" panose="020B0503020204020204" pitchFamily="34" charset="-122"/>
                <a:ea typeface="微软雅黑" panose="020B0503020204020204" pitchFamily="34" charset="-122"/>
              </a:rPr>
              <a:t>15</a:t>
            </a:r>
          </a:p>
        </p:txBody>
      </p:sp>
      <p:sp>
        <p:nvSpPr>
          <p:cNvPr id="784407" name="Text Box 23">
            <a:extLst>
              <a:ext uri="{FF2B5EF4-FFF2-40B4-BE49-F238E27FC236}">
                <a16:creationId xmlns:a16="http://schemas.microsoft.com/office/drawing/2014/main" id="{63AA0FE5-F124-42EE-90DE-EFEAAAA1DC8C}"/>
              </a:ext>
            </a:extLst>
          </p:cNvPr>
          <p:cNvSpPr txBox="1">
            <a:spLocks noChangeArrowheads="1"/>
          </p:cNvSpPr>
          <p:nvPr/>
        </p:nvSpPr>
        <p:spPr bwMode="auto">
          <a:xfrm>
            <a:off x="5516563" y="5094288"/>
            <a:ext cx="3421062"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局部变量</a:t>
            </a:r>
            <a:r>
              <a:rPr lang="en-US" altLang="zh-CN" sz="2000">
                <a:latin typeface="微软雅黑" panose="020B0503020204020204" pitchFamily="34" charset="-122"/>
                <a:ea typeface="微软雅黑" panose="020B0503020204020204" pitchFamily="34" charset="-122"/>
              </a:rPr>
              <a:t>a</a:t>
            </a:r>
            <a:r>
              <a:rPr lang="zh-CN" altLang="en-US"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b</a:t>
            </a:r>
            <a:r>
              <a:rPr lang="zh-CN" altLang="en-US" sz="2000">
                <a:latin typeface="微软雅黑" panose="020B0503020204020204" pitchFamily="34" charset="-122"/>
                <a:ea typeface="微软雅黑" panose="020B0503020204020204" pitchFamily="34" charset="-122"/>
              </a:rPr>
              <a:t>没有交换，交换的仅是入口参数</a:t>
            </a:r>
          </a:p>
        </p:txBody>
      </p:sp>
      <p:sp>
        <p:nvSpPr>
          <p:cNvPr id="784408" name="Line 24">
            <a:extLst>
              <a:ext uri="{FF2B5EF4-FFF2-40B4-BE49-F238E27FC236}">
                <a16:creationId xmlns:a16="http://schemas.microsoft.com/office/drawing/2014/main" id="{F40ACDEB-1418-49E3-B00A-2580D6A34F1E}"/>
              </a:ext>
            </a:extLst>
          </p:cNvPr>
          <p:cNvSpPr>
            <a:spLocks noChangeShapeType="1"/>
          </p:cNvSpPr>
          <p:nvPr/>
        </p:nvSpPr>
        <p:spPr bwMode="auto">
          <a:xfrm>
            <a:off x="3627438" y="2079625"/>
            <a:ext cx="2159000" cy="1304925"/>
          </a:xfrm>
          <a:prstGeom prst="line">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4409" name="Line 25">
            <a:extLst>
              <a:ext uri="{FF2B5EF4-FFF2-40B4-BE49-F238E27FC236}">
                <a16:creationId xmlns:a16="http://schemas.microsoft.com/office/drawing/2014/main" id="{961773DC-E3EE-4080-BC11-5D4D776E1E3B}"/>
              </a:ext>
            </a:extLst>
          </p:cNvPr>
          <p:cNvSpPr>
            <a:spLocks noChangeShapeType="1"/>
          </p:cNvSpPr>
          <p:nvPr/>
        </p:nvSpPr>
        <p:spPr bwMode="auto">
          <a:xfrm>
            <a:off x="3446463" y="2708275"/>
            <a:ext cx="2251075" cy="1125538"/>
          </a:xfrm>
          <a:prstGeom prst="line">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84389"/>
                                        </p:tgtEl>
                                        <p:attrNameLst>
                                          <p:attrName>style.visibility</p:attrName>
                                        </p:attrNameLst>
                                      </p:cBhvr>
                                      <p:to>
                                        <p:strVal val="visible"/>
                                      </p:to>
                                    </p:set>
                                    <p:animEffect transition="in" filter="blinds(horizontal)">
                                      <p:cBhvr>
                                        <p:cTn id="7" dur="500"/>
                                        <p:tgtEl>
                                          <p:spTgt spid="7843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84392"/>
                                        </p:tgtEl>
                                        <p:attrNameLst>
                                          <p:attrName>style.visibility</p:attrName>
                                        </p:attrNameLst>
                                      </p:cBhvr>
                                      <p:to>
                                        <p:strVal val="visible"/>
                                      </p:to>
                                    </p:set>
                                    <p:animEffect transition="in" filter="blinds(horizontal)">
                                      <p:cBhvr>
                                        <p:cTn id="12" dur="500"/>
                                        <p:tgtEl>
                                          <p:spTgt spid="7843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84395"/>
                                        </p:tgtEl>
                                        <p:attrNameLst>
                                          <p:attrName>style.visibility</p:attrName>
                                        </p:attrNameLst>
                                      </p:cBhvr>
                                      <p:to>
                                        <p:strVal val="visible"/>
                                      </p:to>
                                    </p:set>
                                    <p:animEffect transition="in" filter="blinds(horizontal)">
                                      <p:cBhvr>
                                        <p:cTn id="17" dur="500"/>
                                        <p:tgtEl>
                                          <p:spTgt spid="7843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84400"/>
                                        </p:tgtEl>
                                        <p:attrNameLst>
                                          <p:attrName>style.visibility</p:attrName>
                                        </p:attrNameLst>
                                      </p:cBhvr>
                                      <p:to>
                                        <p:strVal val="visible"/>
                                      </p:to>
                                    </p:set>
                                    <p:animEffect transition="in" filter="blinds(horizontal)">
                                      <p:cBhvr>
                                        <p:cTn id="22" dur="500"/>
                                        <p:tgtEl>
                                          <p:spTgt spid="7844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84398"/>
                                        </p:tgtEl>
                                        <p:attrNameLst>
                                          <p:attrName>style.visibility</p:attrName>
                                        </p:attrNameLst>
                                      </p:cBhvr>
                                      <p:to>
                                        <p:strVal val="visible"/>
                                      </p:to>
                                    </p:set>
                                    <p:animEffect transition="in" filter="blinds(horizontal)">
                                      <p:cBhvr>
                                        <p:cTn id="27" dur="500"/>
                                        <p:tgtEl>
                                          <p:spTgt spid="78439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84399"/>
                                        </p:tgtEl>
                                        <p:attrNameLst>
                                          <p:attrName>style.visibility</p:attrName>
                                        </p:attrNameLst>
                                      </p:cBhvr>
                                      <p:to>
                                        <p:strVal val="visible"/>
                                      </p:to>
                                    </p:set>
                                    <p:animEffect transition="in" filter="blinds(horizontal)">
                                      <p:cBhvr>
                                        <p:cTn id="32" dur="500"/>
                                        <p:tgtEl>
                                          <p:spTgt spid="78439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84401"/>
                                        </p:tgtEl>
                                        <p:attrNameLst>
                                          <p:attrName>style.visibility</p:attrName>
                                        </p:attrNameLst>
                                      </p:cBhvr>
                                      <p:to>
                                        <p:strVal val="visible"/>
                                      </p:to>
                                    </p:set>
                                    <p:animEffect transition="in" filter="blinds(horizontal)">
                                      <p:cBhvr>
                                        <p:cTn id="37" dur="500"/>
                                        <p:tgtEl>
                                          <p:spTgt spid="78440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84402"/>
                                        </p:tgtEl>
                                        <p:attrNameLst>
                                          <p:attrName>style.visibility</p:attrName>
                                        </p:attrNameLst>
                                      </p:cBhvr>
                                      <p:to>
                                        <p:strVal val="visible"/>
                                      </p:to>
                                    </p:set>
                                    <p:animEffect transition="in" filter="blinds(horizontal)">
                                      <p:cBhvr>
                                        <p:cTn id="42" dur="500"/>
                                        <p:tgtEl>
                                          <p:spTgt spid="78440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84405"/>
                                        </p:tgtEl>
                                        <p:attrNameLst>
                                          <p:attrName>style.visibility</p:attrName>
                                        </p:attrNameLst>
                                      </p:cBhvr>
                                      <p:to>
                                        <p:strVal val="visible"/>
                                      </p:to>
                                    </p:set>
                                    <p:animEffect transition="in" filter="blinds(horizontal)">
                                      <p:cBhvr>
                                        <p:cTn id="47" dur="500"/>
                                        <p:tgtEl>
                                          <p:spTgt spid="78440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84403"/>
                                        </p:tgtEl>
                                        <p:attrNameLst>
                                          <p:attrName>style.visibility</p:attrName>
                                        </p:attrNameLst>
                                      </p:cBhvr>
                                      <p:to>
                                        <p:strVal val="visible"/>
                                      </p:to>
                                    </p:set>
                                    <p:animEffect transition="in" filter="blinds(horizontal)">
                                      <p:cBhvr>
                                        <p:cTn id="52" dur="500"/>
                                        <p:tgtEl>
                                          <p:spTgt spid="78440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84406"/>
                                        </p:tgtEl>
                                        <p:attrNameLst>
                                          <p:attrName>style.visibility</p:attrName>
                                        </p:attrNameLst>
                                      </p:cBhvr>
                                      <p:to>
                                        <p:strVal val="visible"/>
                                      </p:to>
                                    </p:set>
                                    <p:animEffect transition="in" filter="blinds(horizontal)">
                                      <p:cBhvr>
                                        <p:cTn id="57" dur="500"/>
                                        <p:tgtEl>
                                          <p:spTgt spid="78440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84404"/>
                                        </p:tgtEl>
                                        <p:attrNameLst>
                                          <p:attrName>style.visibility</p:attrName>
                                        </p:attrNameLst>
                                      </p:cBhvr>
                                      <p:to>
                                        <p:strVal val="visible"/>
                                      </p:to>
                                    </p:set>
                                    <p:animEffect transition="in" filter="blinds(horizontal)">
                                      <p:cBhvr>
                                        <p:cTn id="62" dur="500"/>
                                        <p:tgtEl>
                                          <p:spTgt spid="78440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84407"/>
                                        </p:tgtEl>
                                        <p:attrNameLst>
                                          <p:attrName>style.visibility</p:attrName>
                                        </p:attrNameLst>
                                      </p:cBhvr>
                                      <p:to>
                                        <p:strVal val="visible"/>
                                      </p:to>
                                    </p:set>
                                    <p:animEffect transition="in" filter="blinds(horizontal)">
                                      <p:cBhvr>
                                        <p:cTn id="67" dur="500"/>
                                        <p:tgtEl>
                                          <p:spTgt spid="784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398" grpId="0"/>
      <p:bldP spid="784399" grpId="0"/>
      <p:bldP spid="784401" grpId="0"/>
      <p:bldP spid="784402" grpId="0"/>
      <p:bldP spid="784403" grpId="0" animBg="1"/>
      <p:bldP spid="784404" grpId="0" animBg="1"/>
      <p:bldP spid="784405" grpId="0"/>
      <p:bldP spid="784406" grpId="0"/>
      <p:bldP spid="784407"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a:extLst>
              <a:ext uri="{FF2B5EF4-FFF2-40B4-BE49-F238E27FC236}">
                <a16:creationId xmlns:a16="http://schemas.microsoft.com/office/drawing/2014/main" id="{9CE8CC42-D343-45A4-87A2-061D4DE6F919}"/>
              </a:ext>
            </a:extLst>
          </p:cNvPr>
          <p:cNvSpPr>
            <a:spLocks noGrp="1" noChangeArrowheads="1"/>
          </p:cNvSpPr>
          <p:nvPr>
            <p:ph type="title"/>
          </p:nvPr>
        </p:nvSpPr>
        <p:spPr>
          <a:xfrm>
            <a:off x="457200" y="98425"/>
            <a:ext cx="8229600" cy="561975"/>
          </a:xfrm>
        </p:spPr>
        <p:txBody>
          <a:bodyPr/>
          <a:lstStyle/>
          <a:p>
            <a:r>
              <a:rPr lang="zh-CN" altLang="en-US" sz="3600"/>
              <a:t>过程调用举例</a:t>
            </a:r>
          </a:p>
        </p:txBody>
      </p:sp>
      <p:sp>
        <p:nvSpPr>
          <p:cNvPr id="785411" name="Rectangle 3">
            <a:extLst>
              <a:ext uri="{FF2B5EF4-FFF2-40B4-BE49-F238E27FC236}">
                <a16:creationId xmlns:a16="http://schemas.microsoft.com/office/drawing/2014/main" id="{978F510E-939B-45FD-9693-A4179F13DB7E}"/>
              </a:ext>
            </a:extLst>
          </p:cNvPr>
          <p:cNvSpPr>
            <a:spLocks noGrp="1" noChangeArrowheads="1"/>
          </p:cNvSpPr>
          <p:nvPr>
            <p:ph type="body" idx="1"/>
          </p:nvPr>
        </p:nvSpPr>
        <p:spPr>
          <a:xfrm>
            <a:off x="206375" y="728663"/>
            <a:ext cx="8559800" cy="5986462"/>
          </a:xfrm>
        </p:spPr>
        <p:txBody>
          <a:bodyPr/>
          <a:lstStyle/>
          <a:p>
            <a:pPr>
              <a:lnSpc>
                <a:spcPct val="90000"/>
              </a:lnSpc>
              <a:spcBef>
                <a:spcPct val="0"/>
              </a:spcBef>
              <a:buFontTx/>
              <a:buNone/>
            </a:pPr>
            <a:r>
              <a:rPr lang="en-US" altLang="zh-CN" sz="1800">
                <a:latin typeface="微软雅黑" panose="020B0503020204020204" pitchFamily="34" charset="-122"/>
                <a:ea typeface="微软雅黑" panose="020B0503020204020204" pitchFamily="34" charset="-122"/>
              </a:rPr>
              <a:t>1  void test ( int x, int *ptr ) </a:t>
            </a:r>
          </a:p>
          <a:p>
            <a:pPr>
              <a:lnSpc>
                <a:spcPct val="90000"/>
              </a:lnSpc>
              <a:spcBef>
                <a:spcPct val="0"/>
              </a:spcBef>
              <a:buFontTx/>
              <a:buNone/>
            </a:pPr>
            <a:r>
              <a:rPr lang="en-US" altLang="zh-CN" sz="1800">
                <a:latin typeface="微软雅黑" panose="020B0503020204020204" pitchFamily="34" charset="-122"/>
                <a:ea typeface="微软雅黑" panose="020B0503020204020204" pitchFamily="34" charset="-122"/>
              </a:rPr>
              <a:t>2  {  </a:t>
            </a:r>
          </a:p>
          <a:p>
            <a:pPr>
              <a:lnSpc>
                <a:spcPct val="90000"/>
              </a:lnSpc>
              <a:spcBef>
                <a:spcPct val="0"/>
              </a:spcBef>
              <a:buFontTx/>
              <a:buNone/>
            </a:pPr>
            <a:r>
              <a:rPr lang="en-US" altLang="zh-CN" sz="1800">
                <a:latin typeface="微软雅黑" panose="020B0503020204020204" pitchFamily="34" charset="-122"/>
                <a:ea typeface="微软雅黑" panose="020B0503020204020204" pitchFamily="34" charset="-122"/>
              </a:rPr>
              <a:t>3 	     if  ( x&gt;0 &amp;&amp; *ptr&gt;0 )  </a:t>
            </a:r>
          </a:p>
          <a:p>
            <a:pPr>
              <a:lnSpc>
                <a:spcPct val="90000"/>
              </a:lnSpc>
              <a:spcBef>
                <a:spcPct val="0"/>
              </a:spcBef>
              <a:buFontTx/>
              <a:buNone/>
            </a:pPr>
            <a:r>
              <a:rPr lang="en-US" altLang="zh-CN" sz="1800">
                <a:latin typeface="微软雅黑" panose="020B0503020204020204" pitchFamily="34" charset="-122"/>
                <a:ea typeface="微软雅黑" panose="020B0503020204020204" pitchFamily="34" charset="-122"/>
              </a:rPr>
              <a:t>4	     *ptr+=x;</a:t>
            </a:r>
          </a:p>
          <a:p>
            <a:pPr>
              <a:lnSpc>
                <a:spcPct val="90000"/>
              </a:lnSpc>
              <a:spcBef>
                <a:spcPct val="0"/>
              </a:spcBef>
              <a:buFontTx/>
              <a:buNone/>
            </a:pPr>
            <a:r>
              <a:rPr lang="en-US" altLang="zh-CN" sz="1800">
                <a:latin typeface="微软雅黑" panose="020B0503020204020204" pitchFamily="34" charset="-122"/>
                <a:ea typeface="微软雅黑" panose="020B0503020204020204" pitchFamily="34" charset="-122"/>
              </a:rPr>
              <a:t>5	}	</a:t>
            </a:r>
          </a:p>
          <a:p>
            <a:pPr>
              <a:lnSpc>
                <a:spcPct val="90000"/>
              </a:lnSpc>
              <a:spcBef>
                <a:spcPct val="0"/>
              </a:spcBef>
              <a:buFontTx/>
              <a:buNone/>
            </a:pPr>
            <a:r>
              <a:rPr lang="en-US" altLang="zh-CN" sz="1800">
                <a:latin typeface="微软雅黑" panose="020B0503020204020204" pitchFamily="34" charset="-122"/>
                <a:ea typeface="微软雅黑" panose="020B0503020204020204" pitchFamily="34" charset="-122"/>
              </a:rPr>
              <a:t>6				  </a:t>
            </a:r>
          </a:p>
          <a:p>
            <a:pPr>
              <a:lnSpc>
                <a:spcPct val="90000"/>
              </a:lnSpc>
              <a:spcBef>
                <a:spcPct val="0"/>
              </a:spcBef>
              <a:buFontTx/>
              <a:buNone/>
            </a:pPr>
            <a:r>
              <a:rPr lang="en-US" altLang="zh-CN" sz="1800">
                <a:latin typeface="微软雅黑" panose="020B0503020204020204" pitchFamily="34" charset="-122"/>
                <a:ea typeface="微软雅黑" panose="020B0503020204020204" pitchFamily="34" charset="-122"/>
              </a:rPr>
              <a:t>7  void caller (int a, int y )</a:t>
            </a:r>
          </a:p>
          <a:p>
            <a:pPr>
              <a:lnSpc>
                <a:spcPct val="90000"/>
              </a:lnSpc>
              <a:spcBef>
                <a:spcPct val="0"/>
              </a:spcBef>
              <a:buFontTx/>
              <a:buNone/>
            </a:pPr>
            <a:r>
              <a:rPr lang="en-US" altLang="zh-CN" sz="1800">
                <a:latin typeface="微软雅黑" panose="020B0503020204020204" pitchFamily="34" charset="-122"/>
                <a:ea typeface="微软雅黑" panose="020B0503020204020204" pitchFamily="34" charset="-122"/>
              </a:rPr>
              <a:t>8  {</a:t>
            </a:r>
          </a:p>
          <a:p>
            <a:pPr>
              <a:lnSpc>
                <a:spcPct val="90000"/>
              </a:lnSpc>
              <a:spcBef>
                <a:spcPct val="0"/>
              </a:spcBef>
              <a:buFontTx/>
              <a:buNone/>
            </a:pPr>
            <a:r>
              <a:rPr lang="en-US" altLang="zh-CN" sz="1800">
                <a:latin typeface="微软雅黑" panose="020B0503020204020204" pitchFamily="34" charset="-122"/>
                <a:ea typeface="微软雅黑" panose="020B0503020204020204" pitchFamily="34" charset="-122"/>
              </a:rPr>
              <a:t>9         int x = a&gt;0 ? a : a+100;  </a:t>
            </a:r>
          </a:p>
          <a:p>
            <a:pPr>
              <a:lnSpc>
                <a:spcPct val="90000"/>
              </a:lnSpc>
              <a:spcBef>
                <a:spcPct val="0"/>
              </a:spcBef>
              <a:buFontTx/>
              <a:buNone/>
            </a:pPr>
            <a:r>
              <a:rPr lang="en-US" altLang="zh-CN" sz="1800">
                <a:latin typeface="微软雅黑" panose="020B0503020204020204" pitchFamily="34" charset="-122"/>
                <a:ea typeface="微软雅黑" panose="020B0503020204020204" pitchFamily="34" charset="-122"/>
              </a:rPr>
              <a:t>10	      </a:t>
            </a:r>
            <a:r>
              <a:rPr lang="en-US" altLang="zh-CN" sz="1800">
                <a:solidFill>
                  <a:srgbClr val="FF3300"/>
                </a:solidFill>
                <a:latin typeface="微软雅黑" panose="020B0503020204020204" pitchFamily="34" charset="-122"/>
                <a:ea typeface="微软雅黑" panose="020B0503020204020204" pitchFamily="34" charset="-122"/>
              </a:rPr>
              <a:t>test (x, &amp;y)</a:t>
            </a:r>
            <a:r>
              <a:rPr lang="zh-CN" altLang="en-US" sz="1800">
                <a:solidFill>
                  <a:srgbClr val="FF3300"/>
                </a:solidFill>
                <a:latin typeface="微软雅黑" panose="020B0503020204020204" pitchFamily="34" charset="-122"/>
                <a:ea typeface="微软雅黑" panose="020B0503020204020204" pitchFamily="34" charset="-122"/>
              </a:rPr>
              <a:t>；</a:t>
            </a:r>
          </a:p>
          <a:p>
            <a:pPr>
              <a:lnSpc>
                <a:spcPct val="90000"/>
              </a:lnSpc>
              <a:spcBef>
                <a:spcPct val="0"/>
              </a:spcBef>
              <a:buFontTx/>
              <a:buNone/>
            </a:pPr>
            <a:r>
              <a:rPr lang="en-US" altLang="zh-CN" sz="1800">
                <a:latin typeface="微软雅黑" panose="020B0503020204020204" pitchFamily="34" charset="-122"/>
                <a:ea typeface="微软雅黑" panose="020B0503020204020204" pitchFamily="34" charset="-122"/>
              </a:rPr>
              <a:t>11  }</a:t>
            </a:r>
          </a:p>
          <a:p>
            <a:pPr>
              <a:lnSpc>
                <a:spcPct val="120000"/>
              </a:lnSpc>
              <a:buFontTx/>
              <a:buNone/>
            </a:pPr>
            <a:r>
              <a:rPr lang="zh-CN" altLang="en-US" sz="1800">
                <a:latin typeface="微软雅黑" panose="020B0503020204020204" pitchFamily="34" charset="-122"/>
                <a:ea typeface="微软雅黑" panose="020B0503020204020204" pitchFamily="34" charset="-122"/>
              </a:rPr>
              <a:t>     调用</a:t>
            </a:r>
            <a:r>
              <a:rPr lang="en-US" altLang="zh-CN" sz="1800">
                <a:latin typeface="微软雅黑" panose="020B0503020204020204" pitchFamily="34" charset="-122"/>
                <a:ea typeface="微软雅黑" panose="020B0503020204020204" pitchFamily="34" charset="-122"/>
              </a:rPr>
              <a:t>caller</a:t>
            </a:r>
            <a:r>
              <a:rPr lang="zh-CN" altLang="en-US" sz="1800">
                <a:latin typeface="微软雅黑" panose="020B0503020204020204" pitchFamily="34" charset="-122"/>
                <a:ea typeface="微软雅黑" panose="020B0503020204020204" pitchFamily="34" charset="-122"/>
              </a:rPr>
              <a:t>的过程为</a:t>
            </a:r>
            <a:r>
              <a:rPr lang="en-US" altLang="zh-CN" sz="1800">
                <a:latin typeface="微软雅黑" panose="020B0503020204020204" pitchFamily="34" charset="-122"/>
                <a:ea typeface="微软雅黑" panose="020B0503020204020204" pitchFamily="34" charset="-122"/>
              </a:rPr>
              <a:t>P</a:t>
            </a:r>
            <a:r>
              <a:rPr lang="zh-CN" altLang="en-US" sz="1800">
                <a:latin typeface="微软雅黑" panose="020B0503020204020204" pitchFamily="34" charset="-122"/>
                <a:ea typeface="微软雅黑" panose="020B0503020204020204" pitchFamily="34" charset="-122"/>
              </a:rPr>
              <a:t>，</a:t>
            </a:r>
            <a:r>
              <a:rPr lang="en-US" altLang="zh-CN" sz="1800">
                <a:latin typeface="微软雅黑" panose="020B0503020204020204" pitchFamily="34" charset="-122"/>
                <a:ea typeface="微软雅黑" panose="020B0503020204020204" pitchFamily="34" charset="-122"/>
              </a:rPr>
              <a:t>P</a:t>
            </a:r>
            <a:r>
              <a:rPr lang="zh-CN" altLang="en-US" sz="1800">
                <a:latin typeface="微软雅黑" panose="020B0503020204020204" pitchFamily="34" charset="-122"/>
                <a:ea typeface="微软雅黑" panose="020B0503020204020204" pitchFamily="34" charset="-122"/>
              </a:rPr>
              <a:t>中给出形参</a:t>
            </a:r>
            <a:r>
              <a:rPr lang="en-US" altLang="zh-CN" sz="1800">
                <a:latin typeface="微软雅黑" panose="020B0503020204020204" pitchFamily="34" charset="-122"/>
                <a:ea typeface="微软雅黑" panose="020B0503020204020204" pitchFamily="34" charset="-122"/>
              </a:rPr>
              <a:t>a</a:t>
            </a:r>
            <a:r>
              <a:rPr lang="zh-CN" altLang="en-US" sz="1800">
                <a:latin typeface="微软雅黑" panose="020B0503020204020204" pitchFamily="34" charset="-122"/>
                <a:ea typeface="微软雅黑" panose="020B0503020204020204" pitchFamily="34" charset="-122"/>
              </a:rPr>
              <a:t>和</a:t>
            </a:r>
            <a:r>
              <a:rPr lang="en-US" altLang="zh-CN" sz="1800">
                <a:latin typeface="微软雅黑" panose="020B0503020204020204" pitchFamily="34" charset="-122"/>
                <a:ea typeface="微软雅黑" panose="020B0503020204020204" pitchFamily="34" charset="-122"/>
              </a:rPr>
              <a:t>y</a:t>
            </a:r>
            <a:r>
              <a:rPr lang="zh-CN" altLang="en-US" sz="1800">
                <a:latin typeface="微软雅黑" panose="020B0503020204020204" pitchFamily="34" charset="-122"/>
                <a:ea typeface="微软雅黑" panose="020B0503020204020204" pitchFamily="34" charset="-122"/>
              </a:rPr>
              <a:t>的</a:t>
            </a:r>
          </a:p>
          <a:p>
            <a:pPr>
              <a:lnSpc>
                <a:spcPct val="120000"/>
              </a:lnSpc>
              <a:buFontTx/>
              <a:buNone/>
            </a:pPr>
            <a:r>
              <a:rPr lang="zh-CN" altLang="en-US" sz="1800">
                <a:latin typeface="微软雅黑" panose="020B0503020204020204" pitchFamily="34" charset="-122"/>
                <a:ea typeface="微软雅黑" panose="020B0503020204020204" pitchFamily="34" charset="-122"/>
              </a:rPr>
              <a:t>实参分别是</a:t>
            </a:r>
            <a:r>
              <a:rPr lang="en-US" altLang="zh-CN" sz="1800">
                <a:latin typeface="微软雅黑" panose="020B0503020204020204" pitchFamily="34" charset="-122"/>
                <a:ea typeface="微软雅黑" panose="020B0503020204020204" pitchFamily="34" charset="-122"/>
              </a:rPr>
              <a:t>100</a:t>
            </a:r>
            <a:r>
              <a:rPr lang="zh-CN" altLang="en-US" sz="1800">
                <a:latin typeface="微软雅黑" panose="020B0503020204020204" pitchFamily="34" charset="-122"/>
                <a:ea typeface="微软雅黑" panose="020B0503020204020204" pitchFamily="34" charset="-122"/>
              </a:rPr>
              <a:t>和</a:t>
            </a:r>
            <a:r>
              <a:rPr lang="en-US" altLang="zh-CN" sz="1800">
                <a:latin typeface="微软雅黑" panose="020B0503020204020204" pitchFamily="34" charset="-122"/>
                <a:ea typeface="微软雅黑" panose="020B0503020204020204" pitchFamily="34" charset="-122"/>
              </a:rPr>
              <a:t>200</a:t>
            </a:r>
            <a:r>
              <a:rPr lang="zh-CN" altLang="en-US" sz="1800">
                <a:latin typeface="微软雅黑" panose="020B0503020204020204" pitchFamily="34" charset="-122"/>
                <a:ea typeface="微软雅黑" panose="020B0503020204020204" pitchFamily="34" charset="-122"/>
              </a:rPr>
              <a:t>，画出相应栈帧中的状态，并回答下列问题。</a:t>
            </a:r>
          </a:p>
          <a:p>
            <a:pPr>
              <a:lnSpc>
                <a:spcPct val="120000"/>
              </a:lnSpc>
              <a:buFontTx/>
              <a:buNone/>
            </a:pPr>
            <a:r>
              <a:rPr lang="zh-CN" altLang="en-US" sz="1800">
                <a:latin typeface="微软雅黑" panose="020B0503020204020204" pitchFamily="34" charset="-122"/>
                <a:ea typeface="微软雅黑" panose="020B0503020204020204" pitchFamily="34" charset="-122"/>
              </a:rPr>
              <a:t>（</a:t>
            </a:r>
            <a:r>
              <a:rPr lang="en-US" altLang="zh-CN" sz="1800">
                <a:latin typeface="微软雅黑" panose="020B0503020204020204" pitchFamily="34" charset="-122"/>
                <a:ea typeface="微软雅黑" panose="020B0503020204020204" pitchFamily="34" charset="-122"/>
              </a:rPr>
              <a:t>1</a:t>
            </a:r>
            <a:r>
              <a:rPr lang="zh-CN" altLang="en-US" sz="1800">
                <a:latin typeface="微软雅黑" panose="020B0503020204020204" pitchFamily="34" charset="-122"/>
                <a:ea typeface="微软雅黑" panose="020B0503020204020204" pitchFamily="34" charset="-122"/>
              </a:rPr>
              <a:t>）</a:t>
            </a:r>
            <a:r>
              <a:rPr lang="en-US" altLang="zh-CN" sz="1800">
                <a:latin typeface="微软雅黑" panose="020B0503020204020204" pitchFamily="34" charset="-122"/>
                <a:ea typeface="微软雅黑" panose="020B0503020204020204" pitchFamily="34" charset="-122"/>
              </a:rPr>
              <a:t>test</a:t>
            </a:r>
            <a:r>
              <a:rPr lang="zh-CN" altLang="en-US" sz="1800">
                <a:latin typeface="微软雅黑" panose="020B0503020204020204" pitchFamily="34" charset="-122"/>
                <a:ea typeface="微软雅黑" panose="020B0503020204020204" pitchFamily="34" charset="-122"/>
              </a:rPr>
              <a:t>的形参是按值传递还是按地址传递？</a:t>
            </a:r>
            <a:r>
              <a:rPr lang="en-US" altLang="zh-CN" sz="1800">
                <a:latin typeface="微软雅黑" panose="020B0503020204020204" pitchFamily="34" charset="-122"/>
                <a:ea typeface="微软雅黑" panose="020B0503020204020204" pitchFamily="34" charset="-122"/>
              </a:rPr>
              <a:t>test</a:t>
            </a:r>
            <a:r>
              <a:rPr lang="zh-CN" altLang="en-US" sz="1800">
                <a:latin typeface="微软雅黑" panose="020B0503020204020204" pitchFamily="34" charset="-122"/>
                <a:ea typeface="微软雅黑" panose="020B0503020204020204" pitchFamily="34" charset="-122"/>
              </a:rPr>
              <a:t>的形参</a:t>
            </a:r>
            <a:r>
              <a:rPr lang="en-US" altLang="zh-CN" sz="1800">
                <a:latin typeface="微软雅黑" panose="020B0503020204020204" pitchFamily="34" charset="-122"/>
                <a:ea typeface="微软雅黑" panose="020B0503020204020204" pitchFamily="34" charset="-122"/>
              </a:rPr>
              <a:t>ptr</a:t>
            </a:r>
            <a:r>
              <a:rPr lang="zh-CN" altLang="en-US" sz="1800">
                <a:latin typeface="微软雅黑" panose="020B0503020204020204" pitchFamily="34" charset="-122"/>
                <a:ea typeface="微软雅黑" panose="020B0503020204020204" pitchFamily="34" charset="-122"/>
              </a:rPr>
              <a:t>对应的实参是一个 </a:t>
            </a:r>
          </a:p>
          <a:p>
            <a:pPr>
              <a:lnSpc>
                <a:spcPct val="120000"/>
              </a:lnSpc>
              <a:buFontTx/>
              <a:buNone/>
            </a:pPr>
            <a:r>
              <a:rPr lang="zh-CN" altLang="en-US" sz="1800">
                <a:latin typeface="微软雅黑" panose="020B0503020204020204" pitchFamily="34" charset="-122"/>
                <a:ea typeface="微软雅黑" panose="020B0503020204020204" pitchFamily="34" charset="-122"/>
              </a:rPr>
              <a:t>         什么类型的值？</a:t>
            </a:r>
          </a:p>
          <a:p>
            <a:pPr>
              <a:lnSpc>
                <a:spcPct val="120000"/>
              </a:lnSpc>
              <a:buFontTx/>
              <a:buNone/>
            </a:pPr>
            <a:r>
              <a:rPr lang="zh-CN" altLang="en-US" sz="1800">
                <a:latin typeface="微软雅黑" panose="020B0503020204020204" pitchFamily="34" charset="-122"/>
                <a:ea typeface="微软雅黑" panose="020B0503020204020204" pitchFamily="34" charset="-122"/>
              </a:rPr>
              <a:t>（</a:t>
            </a:r>
            <a:r>
              <a:rPr lang="en-US" altLang="zh-CN" sz="1800">
                <a:latin typeface="微软雅黑" panose="020B0503020204020204" pitchFamily="34" charset="-122"/>
                <a:ea typeface="微软雅黑" panose="020B0503020204020204" pitchFamily="34" charset="-122"/>
              </a:rPr>
              <a:t>2</a:t>
            </a:r>
            <a:r>
              <a:rPr lang="zh-CN" altLang="en-US" sz="1800">
                <a:latin typeface="微软雅黑" panose="020B0503020204020204" pitchFamily="34" charset="-122"/>
                <a:ea typeface="微软雅黑" panose="020B0503020204020204" pitchFamily="34" charset="-122"/>
              </a:rPr>
              <a:t>）</a:t>
            </a:r>
            <a:r>
              <a:rPr lang="en-US" altLang="zh-CN" sz="1800">
                <a:latin typeface="微软雅黑" panose="020B0503020204020204" pitchFamily="34" charset="-122"/>
                <a:ea typeface="微软雅黑" panose="020B0503020204020204" pitchFamily="34" charset="-122"/>
              </a:rPr>
              <a:t>test</a:t>
            </a:r>
            <a:r>
              <a:rPr lang="zh-CN" altLang="en-US" sz="1800">
                <a:latin typeface="微软雅黑" panose="020B0503020204020204" pitchFamily="34" charset="-122"/>
                <a:ea typeface="微软雅黑" panose="020B0503020204020204" pitchFamily="34" charset="-122"/>
              </a:rPr>
              <a:t>中被改变的*</a:t>
            </a:r>
            <a:r>
              <a:rPr lang="en-US" altLang="zh-CN" sz="1800">
                <a:latin typeface="微软雅黑" panose="020B0503020204020204" pitchFamily="34" charset="-122"/>
                <a:ea typeface="微软雅黑" panose="020B0503020204020204" pitchFamily="34" charset="-122"/>
              </a:rPr>
              <a:t>ptr</a:t>
            </a:r>
            <a:r>
              <a:rPr lang="zh-CN" altLang="en-US" sz="1800">
                <a:latin typeface="微软雅黑" panose="020B0503020204020204" pitchFamily="34" charset="-122"/>
                <a:ea typeface="微软雅黑" panose="020B0503020204020204" pitchFamily="34" charset="-122"/>
              </a:rPr>
              <a:t>的结果如何返回给它的调用过程</a:t>
            </a:r>
            <a:r>
              <a:rPr lang="en-US" altLang="zh-CN" sz="1800">
                <a:latin typeface="微软雅黑" panose="020B0503020204020204" pitchFamily="34" charset="-122"/>
                <a:ea typeface="微软雅黑" panose="020B0503020204020204" pitchFamily="34" charset="-122"/>
              </a:rPr>
              <a:t>caller</a:t>
            </a:r>
            <a:r>
              <a:rPr lang="zh-CN" altLang="en-US" sz="1800">
                <a:latin typeface="微软雅黑" panose="020B0503020204020204" pitchFamily="34" charset="-122"/>
                <a:ea typeface="微软雅黑" panose="020B0503020204020204" pitchFamily="34" charset="-122"/>
              </a:rPr>
              <a:t>？</a:t>
            </a:r>
          </a:p>
          <a:p>
            <a:pPr>
              <a:lnSpc>
                <a:spcPct val="120000"/>
              </a:lnSpc>
              <a:buFontTx/>
              <a:buNone/>
            </a:pPr>
            <a:endParaRPr lang="zh-CN" altLang="en-US" sz="1800">
              <a:latin typeface="微软雅黑" panose="020B0503020204020204" pitchFamily="34" charset="-122"/>
              <a:ea typeface="微软雅黑" panose="020B0503020204020204" pitchFamily="34" charset="-122"/>
            </a:endParaRPr>
          </a:p>
          <a:p>
            <a:pPr>
              <a:lnSpc>
                <a:spcPct val="120000"/>
              </a:lnSpc>
              <a:buFontTx/>
              <a:buNone/>
            </a:pPr>
            <a:r>
              <a:rPr lang="zh-CN" altLang="en-US" sz="1800">
                <a:latin typeface="微软雅黑" panose="020B0503020204020204" pitchFamily="34" charset="-122"/>
                <a:ea typeface="微软雅黑" panose="020B0503020204020204" pitchFamily="34" charset="-122"/>
              </a:rPr>
              <a:t>（</a:t>
            </a:r>
            <a:r>
              <a:rPr lang="en-US" altLang="zh-CN" sz="1800">
                <a:latin typeface="微软雅黑" panose="020B0503020204020204" pitchFamily="34" charset="-122"/>
                <a:ea typeface="微软雅黑" panose="020B0503020204020204" pitchFamily="34" charset="-122"/>
              </a:rPr>
              <a:t>3</a:t>
            </a:r>
            <a:r>
              <a:rPr lang="zh-CN" altLang="en-US" sz="1800">
                <a:latin typeface="微软雅黑" panose="020B0503020204020204" pitchFamily="34" charset="-122"/>
                <a:ea typeface="微软雅黑" panose="020B0503020204020204" pitchFamily="34" charset="-122"/>
              </a:rPr>
              <a:t>）</a:t>
            </a:r>
            <a:r>
              <a:rPr lang="en-US" altLang="zh-CN" sz="1800">
                <a:latin typeface="微软雅黑" panose="020B0503020204020204" pitchFamily="34" charset="-122"/>
                <a:ea typeface="微软雅黑" panose="020B0503020204020204" pitchFamily="34" charset="-122"/>
              </a:rPr>
              <a:t>caller</a:t>
            </a:r>
            <a:r>
              <a:rPr lang="zh-CN" altLang="en-US" sz="1800">
                <a:latin typeface="微软雅黑" panose="020B0503020204020204" pitchFamily="34" charset="-122"/>
                <a:ea typeface="微软雅黑" panose="020B0503020204020204" pitchFamily="34" charset="-122"/>
              </a:rPr>
              <a:t>中被改变的</a:t>
            </a:r>
            <a:r>
              <a:rPr lang="en-US" altLang="zh-CN" sz="1800">
                <a:latin typeface="微软雅黑" panose="020B0503020204020204" pitchFamily="34" charset="-122"/>
                <a:ea typeface="微软雅黑" panose="020B0503020204020204" pitchFamily="34" charset="-122"/>
              </a:rPr>
              <a:t>y</a:t>
            </a:r>
            <a:r>
              <a:rPr lang="zh-CN" altLang="en-US" sz="1800">
                <a:latin typeface="微软雅黑" panose="020B0503020204020204" pitchFamily="34" charset="-122"/>
                <a:ea typeface="微软雅黑" panose="020B0503020204020204" pitchFamily="34" charset="-122"/>
              </a:rPr>
              <a:t>的结果能否返回给过程</a:t>
            </a:r>
            <a:r>
              <a:rPr lang="en-US" altLang="zh-CN" sz="1800">
                <a:latin typeface="微软雅黑" panose="020B0503020204020204" pitchFamily="34" charset="-122"/>
                <a:ea typeface="微软雅黑" panose="020B0503020204020204" pitchFamily="34" charset="-122"/>
              </a:rPr>
              <a:t>P</a:t>
            </a:r>
            <a:r>
              <a:rPr lang="zh-CN" altLang="en-US" sz="1800">
                <a:latin typeface="微软雅黑" panose="020B0503020204020204" pitchFamily="34" charset="-122"/>
                <a:ea typeface="微软雅黑" panose="020B0503020204020204" pitchFamily="34" charset="-122"/>
              </a:rPr>
              <a:t>？为什么？</a:t>
            </a:r>
          </a:p>
        </p:txBody>
      </p:sp>
      <p:grpSp>
        <p:nvGrpSpPr>
          <p:cNvPr id="785412" name="Group 4">
            <a:extLst>
              <a:ext uri="{FF2B5EF4-FFF2-40B4-BE49-F238E27FC236}">
                <a16:creationId xmlns:a16="http://schemas.microsoft.com/office/drawing/2014/main" id="{5EC45E34-50CD-40B7-9CAA-0C9202766631}"/>
              </a:ext>
            </a:extLst>
          </p:cNvPr>
          <p:cNvGrpSpPr>
            <a:grpSpLocks/>
          </p:cNvGrpSpPr>
          <p:nvPr/>
        </p:nvGrpSpPr>
        <p:grpSpPr bwMode="auto">
          <a:xfrm>
            <a:off x="4076700" y="998538"/>
            <a:ext cx="1081088" cy="2151062"/>
            <a:chOff x="2171" y="119"/>
            <a:chExt cx="681" cy="1355"/>
          </a:xfrm>
        </p:grpSpPr>
        <p:sp>
          <p:nvSpPr>
            <p:cNvPr id="785413" name="Text Box 5">
              <a:extLst>
                <a:ext uri="{FF2B5EF4-FFF2-40B4-BE49-F238E27FC236}">
                  <a16:creationId xmlns:a16="http://schemas.microsoft.com/office/drawing/2014/main" id="{C92C3DCE-94DB-4DB6-AE0B-F30A8B7D024E}"/>
                </a:ext>
              </a:extLst>
            </p:cNvPr>
            <p:cNvSpPr txBox="1">
              <a:spLocks noChangeArrowheads="1"/>
            </p:cNvSpPr>
            <p:nvPr/>
          </p:nvSpPr>
          <p:spPr bwMode="auto">
            <a:xfrm>
              <a:off x="2171" y="119"/>
              <a:ext cx="681" cy="135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5000"/>
                </a:spcBef>
              </a:pPr>
              <a:r>
                <a:rPr lang="en-US" altLang="zh-CN">
                  <a:latin typeface="微软雅黑" panose="020B0503020204020204" pitchFamily="34" charset="-122"/>
                  <a:ea typeface="微软雅黑" panose="020B0503020204020204" pitchFamily="34" charset="-122"/>
                </a:rPr>
                <a:t> </a:t>
              </a:r>
              <a:r>
                <a:rPr lang="en-US" altLang="zh-CN">
                  <a:solidFill>
                    <a:srgbClr val="3333CC"/>
                  </a:solidFill>
                  <a:latin typeface="微软雅黑" panose="020B0503020204020204" pitchFamily="34" charset="-122"/>
                  <a:ea typeface="微软雅黑" panose="020B0503020204020204" pitchFamily="34" charset="-122"/>
                </a:rPr>
                <a:t>test</a:t>
              </a:r>
            </a:p>
            <a:p>
              <a:pPr>
                <a:spcBef>
                  <a:spcPct val="25000"/>
                </a:spcBef>
              </a:pPr>
              <a:endParaRPr lang="en-US" altLang="zh-CN">
                <a:solidFill>
                  <a:srgbClr val="3333CC"/>
                </a:solidFill>
                <a:latin typeface="微软雅黑" panose="020B0503020204020204" pitchFamily="34" charset="-122"/>
                <a:ea typeface="微软雅黑" panose="020B0503020204020204" pitchFamily="34" charset="-122"/>
              </a:endParaRPr>
            </a:p>
            <a:p>
              <a:pPr>
                <a:spcBef>
                  <a:spcPct val="25000"/>
                </a:spcBef>
              </a:pPr>
              <a:r>
                <a:rPr lang="en-US" altLang="zh-CN">
                  <a:solidFill>
                    <a:srgbClr val="3333CC"/>
                  </a:solidFill>
                  <a:latin typeface="微软雅黑" panose="020B0503020204020204" pitchFamily="34" charset="-122"/>
                  <a:ea typeface="微软雅黑" panose="020B0503020204020204" pitchFamily="34" charset="-122"/>
                </a:rPr>
                <a:t>caller</a:t>
              </a:r>
            </a:p>
            <a:p>
              <a:pPr>
                <a:spcBef>
                  <a:spcPct val="25000"/>
                </a:spcBef>
              </a:pPr>
              <a:endParaRPr lang="en-US" altLang="zh-CN">
                <a:solidFill>
                  <a:srgbClr val="3333CC"/>
                </a:solidFill>
                <a:latin typeface="微软雅黑" panose="020B0503020204020204" pitchFamily="34" charset="-122"/>
                <a:ea typeface="微软雅黑" panose="020B0503020204020204" pitchFamily="34" charset="-122"/>
              </a:endParaRPr>
            </a:p>
            <a:p>
              <a:pPr>
                <a:spcBef>
                  <a:spcPct val="25000"/>
                </a:spcBef>
              </a:pPr>
              <a:r>
                <a:rPr lang="en-US" altLang="zh-CN">
                  <a:solidFill>
                    <a:srgbClr val="3333CC"/>
                  </a:solidFill>
                  <a:latin typeface="微软雅黑" panose="020B0503020204020204" pitchFamily="34" charset="-122"/>
                  <a:ea typeface="微软雅黑" panose="020B0503020204020204" pitchFamily="34" charset="-122"/>
                </a:rPr>
                <a:t>  P</a:t>
              </a:r>
            </a:p>
            <a:p>
              <a:pPr>
                <a:spcBef>
                  <a:spcPct val="50000"/>
                </a:spcBef>
              </a:pPr>
              <a:endParaRPr lang="en-US" altLang="zh-CN">
                <a:latin typeface="微软雅黑" panose="020B0503020204020204" pitchFamily="34" charset="-122"/>
                <a:ea typeface="微软雅黑" panose="020B0503020204020204" pitchFamily="34" charset="-122"/>
              </a:endParaRPr>
            </a:p>
          </p:txBody>
        </p:sp>
        <p:sp>
          <p:nvSpPr>
            <p:cNvPr id="785414" name="Line 6">
              <a:extLst>
                <a:ext uri="{FF2B5EF4-FFF2-40B4-BE49-F238E27FC236}">
                  <a16:creationId xmlns:a16="http://schemas.microsoft.com/office/drawing/2014/main" id="{53443A8C-AA47-4C04-954C-485AD5C9CF24}"/>
                </a:ext>
              </a:extLst>
            </p:cNvPr>
            <p:cNvSpPr>
              <a:spLocks noChangeShapeType="1"/>
            </p:cNvSpPr>
            <p:nvPr/>
          </p:nvSpPr>
          <p:spPr bwMode="auto">
            <a:xfrm flipV="1">
              <a:off x="2370" y="743"/>
              <a:ext cx="0" cy="283"/>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5415" name="Line 7">
              <a:extLst>
                <a:ext uri="{FF2B5EF4-FFF2-40B4-BE49-F238E27FC236}">
                  <a16:creationId xmlns:a16="http://schemas.microsoft.com/office/drawing/2014/main" id="{5DE2CF64-70A3-4560-8AD0-F1D04A800665}"/>
                </a:ext>
              </a:extLst>
            </p:cNvPr>
            <p:cNvSpPr>
              <a:spLocks noChangeShapeType="1"/>
            </p:cNvSpPr>
            <p:nvPr/>
          </p:nvSpPr>
          <p:spPr bwMode="auto">
            <a:xfrm flipV="1">
              <a:off x="2370" y="289"/>
              <a:ext cx="0" cy="283"/>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pic>
        <p:nvPicPr>
          <p:cNvPr id="785416" name="Picture 8">
            <a:extLst>
              <a:ext uri="{FF2B5EF4-FFF2-40B4-BE49-F238E27FC236}">
                <a16:creationId xmlns:a16="http://schemas.microsoft.com/office/drawing/2014/main" id="{87D690B4-2747-4F36-85D3-D243236F39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854075"/>
            <a:ext cx="3375025" cy="2655888"/>
          </a:xfrm>
          <a:prstGeom prst="rect">
            <a:avLst/>
          </a:prstGeom>
          <a:noFill/>
          <a:extLst>
            <a:ext uri="{909E8E84-426E-40DD-AFC4-6F175D3DCCD1}">
              <a14:hiddenFill xmlns:a14="http://schemas.microsoft.com/office/drawing/2010/main">
                <a:solidFill>
                  <a:srgbClr val="FFFFFF"/>
                </a:solidFill>
              </a14:hiddenFill>
            </a:ext>
          </a:extLst>
        </p:spPr>
      </p:pic>
      <p:sp>
        <p:nvSpPr>
          <p:cNvPr id="785417" name="Text Box 9">
            <a:extLst>
              <a:ext uri="{FF2B5EF4-FFF2-40B4-BE49-F238E27FC236}">
                <a16:creationId xmlns:a16="http://schemas.microsoft.com/office/drawing/2014/main" id="{FFF7ABC3-B093-429D-A8B5-D9E7C7881956}"/>
              </a:ext>
            </a:extLst>
          </p:cNvPr>
          <p:cNvSpPr txBox="1">
            <a:spLocks noChangeArrowheads="1"/>
          </p:cNvSpPr>
          <p:nvPr/>
        </p:nvSpPr>
        <p:spPr bwMode="auto">
          <a:xfrm>
            <a:off x="5876925" y="2789238"/>
            <a:ext cx="2971800" cy="915987"/>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solidFill>
                  <a:srgbClr val="FF3300"/>
                </a:solidFill>
                <a:latin typeface="微软雅黑" panose="020B0503020204020204" pitchFamily="34" charset="-122"/>
                <a:ea typeface="微软雅黑" panose="020B0503020204020204" pitchFamily="34" charset="-122"/>
              </a:rPr>
              <a:t>     </a:t>
            </a:r>
            <a:r>
              <a:rPr lang="en-US" altLang="zh-CN">
                <a:solidFill>
                  <a:srgbClr val="FF3300"/>
                </a:solidFill>
                <a:latin typeface="微软雅黑" panose="020B0503020204020204" pitchFamily="34" charset="-122"/>
                <a:ea typeface="微软雅黑" panose="020B0503020204020204" pitchFamily="34" charset="-122"/>
              </a:rPr>
              <a:t>caller</a:t>
            </a:r>
            <a:r>
              <a:rPr lang="zh-CN" altLang="en-US">
                <a:solidFill>
                  <a:srgbClr val="FF3300"/>
                </a:solidFill>
                <a:latin typeface="微软雅黑" panose="020B0503020204020204" pitchFamily="34" charset="-122"/>
                <a:ea typeface="微软雅黑" panose="020B0503020204020204" pitchFamily="34" charset="-122"/>
              </a:rPr>
              <a:t>执行过程中，在进入</a:t>
            </a:r>
            <a:r>
              <a:rPr lang="en-US" altLang="zh-CN">
                <a:solidFill>
                  <a:srgbClr val="FF3300"/>
                </a:solidFill>
                <a:latin typeface="微软雅黑" panose="020B0503020204020204" pitchFamily="34" charset="-122"/>
                <a:ea typeface="微软雅黑" panose="020B0503020204020204" pitchFamily="34" charset="-122"/>
              </a:rPr>
              <a:t>test</a:t>
            </a:r>
            <a:r>
              <a:rPr lang="zh-CN" altLang="en-US">
                <a:solidFill>
                  <a:srgbClr val="FF3300"/>
                </a:solidFill>
                <a:latin typeface="微软雅黑" panose="020B0503020204020204" pitchFamily="34" charset="-122"/>
                <a:ea typeface="微软雅黑" panose="020B0503020204020204" pitchFamily="34" charset="-122"/>
              </a:rPr>
              <a:t>之前一刻栈中的状态如何？</a:t>
            </a:r>
          </a:p>
        </p:txBody>
      </p:sp>
      <p:pic>
        <p:nvPicPr>
          <p:cNvPr id="785418" name="Picture 10">
            <a:extLst>
              <a:ext uri="{FF2B5EF4-FFF2-40B4-BE49-F238E27FC236}">
                <a16:creationId xmlns:a16="http://schemas.microsoft.com/office/drawing/2014/main" id="{1B96CF00-5141-4F7C-B6E7-8682CC6682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725" y="134938"/>
            <a:ext cx="3644900" cy="3946525"/>
          </a:xfrm>
          <a:prstGeom prst="rect">
            <a:avLst/>
          </a:prstGeom>
          <a:noFill/>
          <a:extLst>
            <a:ext uri="{909E8E84-426E-40DD-AFC4-6F175D3DCCD1}">
              <a14:hiddenFill xmlns:a14="http://schemas.microsoft.com/office/drawing/2010/main">
                <a:solidFill>
                  <a:srgbClr val="FFFFFF"/>
                </a:solidFill>
              </a14:hiddenFill>
            </a:ext>
          </a:extLst>
        </p:spPr>
      </p:pic>
      <p:sp>
        <p:nvSpPr>
          <p:cNvPr id="785419" name="Text Box 11">
            <a:extLst>
              <a:ext uri="{FF2B5EF4-FFF2-40B4-BE49-F238E27FC236}">
                <a16:creationId xmlns:a16="http://schemas.microsoft.com/office/drawing/2014/main" id="{421F48F3-1C45-4F61-B5EF-9DC8D0AF00B4}"/>
              </a:ext>
            </a:extLst>
          </p:cNvPr>
          <p:cNvSpPr txBox="1">
            <a:spLocks noChangeArrowheads="1"/>
          </p:cNvSpPr>
          <p:nvPr/>
        </p:nvSpPr>
        <p:spPr bwMode="auto">
          <a:xfrm>
            <a:off x="5697538" y="3375025"/>
            <a:ext cx="2835275" cy="6413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solidFill>
                  <a:srgbClr val="FF3300"/>
                </a:solidFill>
                <a:latin typeface="微软雅黑" panose="020B0503020204020204" pitchFamily="34" charset="-122"/>
                <a:ea typeface="微软雅黑" panose="020B0503020204020204" pitchFamily="34" charset="-122"/>
              </a:rPr>
              <a:t>     进入</a:t>
            </a:r>
            <a:r>
              <a:rPr lang="en-US" altLang="zh-CN">
                <a:solidFill>
                  <a:srgbClr val="FF3300"/>
                </a:solidFill>
                <a:latin typeface="微软雅黑" panose="020B0503020204020204" pitchFamily="34" charset="-122"/>
                <a:ea typeface="微软雅黑" panose="020B0503020204020204" pitchFamily="34" charset="-122"/>
              </a:rPr>
              <a:t>test</a:t>
            </a:r>
            <a:r>
              <a:rPr lang="zh-CN" altLang="en-US">
                <a:solidFill>
                  <a:srgbClr val="FF3300"/>
                </a:solidFill>
                <a:latin typeface="微软雅黑" panose="020B0503020204020204" pitchFamily="34" charset="-122"/>
                <a:ea typeface="微软雅黑" panose="020B0503020204020204" pitchFamily="34" charset="-122"/>
              </a:rPr>
              <a:t>并生成其栈帧后，栈中状态如何？</a:t>
            </a:r>
          </a:p>
        </p:txBody>
      </p:sp>
      <p:pic>
        <p:nvPicPr>
          <p:cNvPr id="785420" name="Picture 12">
            <a:extLst>
              <a:ext uri="{FF2B5EF4-FFF2-40B4-BE49-F238E27FC236}">
                <a16:creationId xmlns:a16="http://schemas.microsoft.com/office/drawing/2014/main" id="{8718A1E1-082C-4D0E-BBC9-693AC86F4C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1750" y="179388"/>
            <a:ext cx="3781425" cy="4059237"/>
          </a:xfrm>
          <a:prstGeom prst="rect">
            <a:avLst/>
          </a:prstGeom>
          <a:noFill/>
          <a:extLst>
            <a:ext uri="{909E8E84-426E-40DD-AFC4-6F175D3DCCD1}">
              <a14:hiddenFill xmlns:a14="http://schemas.microsoft.com/office/drawing/2010/main">
                <a:solidFill>
                  <a:srgbClr val="FFFFFF"/>
                </a:solidFill>
              </a14:hiddenFill>
            </a:ext>
          </a:extLst>
        </p:spPr>
      </p:pic>
      <p:grpSp>
        <p:nvGrpSpPr>
          <p:cNvPr id="785421" name="Group 13">
            <a:extLst>
              <a:ext uri="{FF2B5EF4-FFF2-40B4-BE49-F238E27FC236}">
                <a16:creationId xmlns:a16="http://schemas.microsoft.com/office/drawing/2014/main" id="{EE2B5E28-B2AC-4C37-966A-11ACF442A671}"/>
              </a:ext>
            </a:extLst>
          </p:cNvPr>
          <p:cNvGrpSpPr>
            <a:grpSpLocks/>
          </p:cNvGrpSpPr>
          <p:nvPr/>
        </p:nvGrpSpPr>
        <p:grpSpPr bwMode="auto">
          <a:xfrm>
            <a:off x="5832475" y="584200"/>
            <a:ext cx="674688" cy="720725"/>
            <a:chOff x="3617" y="402"/>
            <a:chExt cx="425" cy="454"/>
          </a:xfrm>
        </p:grpSpPr>
        <p:sp>
          <p:nvSpPr>
            <p:cNvPr id="785422" name="Text Box 14">
              <a:extLst>
                <a:ext uri="{FF2B5EF4-FFF2-40B4-BE49-F238E27FC236}">
                  <a16:creationId xmlns:a16="http://schemas.microsoft.com/office/drawing/2014/main" id="{C7AF8457-1E2D-4285-B2ED-A392F42BB6E0}"/>
                </a:ext>
              </a:extLst>
            </p:cNvPr>
            <p:cNvSpPr txBox="1">
              <a:spLocks noChangeArrowheads="1"/>
            </p:cNvSpPr>
            <p:nvPr/>
          </p:nvSpPr>
          <p:spPr bwMode="auto">
            <a:xfrm>
              <a:off x="3617" y="402"/>
              <a:ext cx="42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&amp;y:</a:t>
              </a:r>
            </a:p>
          </p:txBody>
        </p:sp>
        <p:sp>
          <p:nvSpPr>
            <p:cNvPr id="785423" name="Text Box 15">
              <a:extLst>
                <a:ext uri="{FF2B5EF4-FFF2-40B4-BE49-F238E27FC236}">
                  <a16:creationId xmlns:a16="http://schemas.microsoft.com/office/drawing/2014/main" id="{931EFFCD-32E8-47B2-AB16-85EE035C8776}"/>
                </a:ext>
              </a:extLst>
            </p:cNvPr>
            <p:cNvSpPr txBox="1">
              <a:spLocks noChangeArrowheads="1"/>
            </p:cNvSpPr>
            <p:nvPr/>
          </p:nvSpPr>
          <p:spPr bwMode="auto">
            <a:xfrm>
              <a:off x="3617" y="625"/>
              <a:ext cx="42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&amp;a:</a:t>
              </a:r>
            </a:p>
          </p:txBody>
        </p:sp>
      </p:grpSp>
      <p:grpSp>
        <p:nvGrpSpPr>
          <p:cNvPr id="785424" name="Group 16">
            <a:extLst>
              <a:ext uri="{FF2B5EF4-FFF2-40B4-BE49-F238E27FC236}">
                <a16:creationId xmlns:a16="http://schemas.microsoft.com/office/drawing/2014/main" id="{BCF8F58D-0768-4331-AF2E-057475378348}"/>
              </a:ext>
            </a:extLst>
          </p:cNvPr>
          <p:cNvGrpSpPr>
            <a:grpSpLocks/>
          </p:cNvGrpSpPr>
          <p:nvPr/>
        </p:nvGrpSpPr>
        <p:grpSpPr bwMode="auto">
          <a:xfrm>
            <a:off x="8488363" y="539750"/>
            <a:ext cx="539750" cy="1079500"/>
            <a:chOff x="5290" y="374"/>
            <a:chExt cx="340" cy="680"/>
          </a:xfrm>
        </p:grpSpPr>
        <p:sp>
          <p:nvSpPr>
            <p:cNvPr id="785425" name="AutoShape 17">
              <a:extLst>
                <a:ext uri="{FF2B5EF4-FFF2-40B4-BE49-F238E27FC236}">
                  <a16:creationId xmlns:a16="http://schemas.microsoft.com/office/drawing/2014/main" id="{90BD7D21-9BB9-4330-8801-D3A49C0DB6C2}"/>
                </a:ext>
              </a:extLst>
            </p:cNvPr>
            <p:cNvSpPr>
              <a:spLocks/>
            </p:cNvSpPr>
            <p:nvPr/>
          </p:nvSpPr>
          <p:spPr bwMode="auto">
            <a:xfrm>
              <a:off x="5290" y="374"/>
              <a:ext cx="113" cy="680"/>
            </a:xfrm>
            <a:prstGeom prst="rightBrace">
              <a:avLst>
                <a:gd name="adj1" fmla="val 50147"/>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85426" name="Text Box 18">
              <a:extLst>
                <a:ext uri="{FF2B5EF4-FFF2-40B4-BE49-F238E27FC236}">
                  <a16:creationId xmlns:a16="http://schemas.microsoft.com/office/drawing/2014/main" id="{A135AFDB-CF8E-4857-AB27-9484EBAA8795}"/>
                </a:ext>
              </a:extLst>
            </p:cNvPr>
            <p:cNvSpPr txBox="1">
              <a:spLocks noChangeArrowheads="1"/>
            </p:cNvSpPr>
            <p:nvPr/>
          </p:nvSpPr>
          <p:spPr bwMode="auto">
            <a:xfrm>
              <a:off x="5403" y="601"/>
              <a:ext cx="227"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P</a:t>
              </a:r>
            </a:p>
          </p:txBody>
        </p:sp>
      </p:grpSp>
      <p:grpSp>
        <p:nvGrpSpPr>
          <p:cNvPr id="785427" name="Group 19">
            <a:extLst>
              <a:ext uri="{FF2B5EF4-FFF2-40B4-BE49-F238E27FC236}">
                <a16:creationId xmlns:a16="http://schemas.microsoft.com/office/drawing/2014/main" id="{B75C0354-E1C3-4EC2-B550-F7C15B292F0B}"/>
              </a:ext>
            </a:extLst>
          </p:cNvPr>
          <p:cNvGrpSpPr>
            <a:grpSpLocks/>
          </p:cNvGrpSpPr>
          <p:nvPr/>
        </p:nvGrpSpPr>
        <p:grpSpPr bwMode="auto">
          <a:xfrm>
            <a:off x="8488363" y="1754188"/>
            <a:ext cx="539750" cy="1371600"/>
            <a:chOff x="5290" y="1139"/>
            <a:chExt cx="340" cy="864"/>
          </a:xfrm>
        </p:grpSpPr>
        <p:sp>
          <p:nvSpPr>
            <p:cNvPr id="785428" name="AutoShape 20">
              <a:extLst>
                <a:ext uri="{FF2B5EF4-FFF2-40B4-BE49-F238E27FC236}">
                  <a16:creationId xmlns:a16="http://schemas.microsoft.com/office/drawing/2014/main" id="{486BB3F8-AC62-4D70-A86D-CD9A6CFAEB3F}"/>
                </a:ext>
              </a:extLst>
            </p:cNvPr>
            <p:cNvSpPr>
              <a:spLocks/>
            </p:cNvSpPr>
            <p:nvPr/>
          </p:nvSpPr>
          <p:spPr bwMode="auto">
            <a:xfrm>
              <a:off x="5290" y="1139"/>
              <a:ext cx="113" cy="794"/>
            </a:xfrm>
            <a:prstGeom prst="rightBrace">
              <a:avLst>
                <a:gd name="adj1" fmla="val 58555"/>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85429" name="Text Box 21">
              <a:extLst>
                <a:ext uri="{FF2B5EF4-FFF2-40B4-BE49-F238E27FC236}">
                  <a16:creationId xmlns:a16="http://schemas.microsoft.com/office/drawing/2014/main" id="{060606DE-65A4-4C05-9498-70C5B136D968}"/>
                </a:ext>
              </a:extLst>
            </p:cNvPr>
            <p:cNvSpPr txBox="1">
              <a:spLocks noChangeArrowheads="1"/>
            </p:cNvSpPr>
            <p:nvPr/>
          </p:nvSpPr>
          <p:spPr bwMode="auto">
            <a:xfrm>
              <a:off x="5341" y="1253"/>
              <a:ext cx="289" cy="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caller</a:t>
              </a:r>
            </a:p>
          </p:txBody>
        </p:sp>
      </p:grpSp>
      <p:sp>
        <p:nvSpPr>
          <p:cNvPr id="785430" name="Text Box 22">
            <a:extLst>
              <a:ext uri="{FF2B5EF4-FFF2-40B4-BE49-F238E27FC236}">
                <a16:creationId xmlns:a16="http://schemas.microsoft.com/office/drawing/2014/main" id="{B8AC7ED4-9D95-445B-91C0-7B4B1774B3F3}"/>
              </a:ext>
            </a:extLst>
          </p:cNvPr>
          <p:cNvSpPr txBox="1">
            <a:spLocks noChangeArrowheads="1"/>
          </p:cNvSpPr>
          <p:nvPr/>
        </p:nvSpPr>
        <p:spPr bwMode="auto">
          <a:xfrm>
            <a:off x="1827213" y="1943100"/>
            <a:ext cx="130492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100   200</a:t>
            </a:r>
          </a:p>
        </p:txBody>
      </p:sp>
      <p:sp>
        <p:nvSpPr>
          <p:cNvPr id="785431" name="Text Box 23">
            <a:extLst>
              <a:ext uri="{FF2B5EF4-FFF2-40B4-BE49-F238E27FC236}">
                <a16:creationId xmlns:a16="http://schemas.microsoft.com/office/drawing/2014/main" id="{AC439811-B241-4403-8F86-75F0CEAB3B89}"/>
              </a:ext>
            </a:extLst>
          </p:cNvPr>
          <p:cNvSpPr txBox="1">
            <a:spLocks noChangeArrowheads="1"/>
          </p:cNvSpPr>
          <p:nvPr/>
        </p:nvSpPr>
        <p:spPr bwMode="auto">
          <a:xfrm>
            <a:off x="7048500" y="630238"/>
            <a:ext cx="809625" cy="274637"/>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300</a:t>
            </a:r>
          </a:p>
        </p:txBody>
      </p:sp>
      <p:sp>
        <p:nvSpPr>
          <p:cNvPr id="785432" name="Line 24">
            <a:extLst>
              <a:ext uri="{FF2B5EF4-FFF2-40B4-BE49-F238E27FC236}">
                <a16:creationId xmlns:a16="http://schemas.microsoft.com/office/drawing/2014/main" id="{5D18EE1F-649F-431D-B81E-A2A498AB6FEF}"/>
              </a:ext>
            </a:extLst>
          </p:cNvPr>
          <p:cNvSpPr>
            <a:spLocks noChangeShapeType="1"/>
          </p:cNvSpPr>
          <p:nvPr/>
        </p:nvSpPr>
        <p:spPr bwMode="auto">
          <a:xfrm flipV="1">
            <a:off x="2097088" y="819150"/>
            <a:ext cx="4995862" cy="854075"/>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5433" name="Rectangle 25">
            <a:extLst>
              <a:ext uri="{FF2B5EF4-FFF2-40B4-BE49-F238E27FC236}">
                <a16:creationId xmlns:a16="http://schemas.microsoft.com/office/drawing/2014/main" id="{8964D1D2-8F63-4825-8282-23DF40386A1D}"/>
              </a:ext>
            </a:extLst>
          </p:cNvPr>
          <p:cNvSpPr>
            <a:spLocks noChangeArrowheads="1"/>
          </p:cNvSpPr>
          <p:nvPr/>
        </p:nvSpPr>
        <p:spPr bwMode="auto">
          <a:xfrm>
            <a:off x="2862263" y="4689475"/>
            <a:ext cx="42989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solidFill>
                  <a:srgbClr val="FF3300"/>
                </a:solidFill>
                <a:latin typeface="微软雅黑" panose="020B0503020204020204" pitchFamily="34" charset="-122"/>
                <a:ea typeface="微软雅黑" panose="020B0503020204020204" pitchFamily="34" charset="-122"/>
              </a:rPr>
              <a:t>前者按值、后者按地址。一定是一个地址</a:t>
            </a:r>
          </a:p>
        </p:txBody>
      </p:sp>
      <p:sp>
        <p:nvSpPr>
          <p:cNvPr id="785434" name="Rectangle 26">
            <a:extLst>
              <a:ext uri="{FF2B5EF4-FFF2-40B4-BE49-F238E27FC236}">
                <a16:creationId xmlns:a16="http://schemas.microsoft.com/office/drawing/2014/main" id="{9ADA8FFF-6511-4A50-84CB-6803A4FB89CF}"/>
              </a:ext>
            </a:extLst>
          </p:cNvPr>
          <p:cNvSpPr>
            <a:spLocks noChangeArrowheads="1"/>
          </p:cNvSpPr>
          <p:nvPr/>
        </p:nvSpPr>
        <p:spPr bwMode="auto">
          <a:xfrm>
            <a:off x="566738" y="5499100"/>
            <a:ext cx="81470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solidFill>
                  <a:srgbClr val="FF3300"/>
                </a:solidFill>
                <a:latin typeface="微软雅黑" panose="020B0503020204020204" pitchFamily="34" charset="-122"/>
                <a:ea typeface="微软雅黑" panose="020B0503020204020204" pitchFamily="34" charset="-122"/>
              </a:rPr>
              <a:t>第</a:t>
            </a:r>
            <a:r>
              <a:rPr lang="en-US" altLang="zh-CN">
                <a:solidFill>
                  <a:srgbClr val="FF3300"/>
                </a:solidFill>
                <a:latin typeface="微软雅黑" panose="020B0503020204020204" pitchFamily="34" charset="-122"/>
                <a:ea typeface="微软雅黑" panose="020B0503020204020204" pitchFamily="34" charset="-122"/>
              </a:rPr>
              <a:t>10</a:t>
            </a:r>
            <a:r>
              <a:rPr lang="zh-CN" altLang="en-US">
                <a:solidFill>
                  <a:srgbClr val="FF3300"/>
                </a:solidFill>
                <a:latin typeface="微软雅黑" panose="020B0503020204020204" pitchFamily="34" charset="-122"/>
                <a:ea typeface="微软雅黑" panose="020B0503020204020204" pitchFamily="34" charset="-122"/>
              </a:rPr>
              <a:t>行执行后，</a:t>
            </a:r>
            <a:r>
              <a:rPr lang="en-US" altLang="zh-CN">
                <a:solidFill>
                  <a:srgbClr val="FF3300"/>
                </a:solidFill>
                <a:latin typeface="微软雅黑" panose="020B0503020204020204" pitchFamily="34" charset="-122"/>
                <a:ea typeface="微软雅黑" panose="020B0503020204020204" pitchFamily="34" charset="-122"/>
              </a:rPr>
              <a:t>P</a:t>
            </a:r>
            <a:r>
              <a:rPr lang="zh-CN" altLang="en-US">
                <a:solidFill>
                  <a:srgbClr val="FF3300"/>
                </a:solidFill>
                <a:latin typeface="微软雅黑" panose="020B0503020204020204" pitchFamily="34" charset="-122"/>
                <a:ea typeface="微软雅黑" panose="020B0503020204020204" pitchFamily="34" charset="-122"/>
              </a:rPr>
              <a:t>帧中</a:t>
            </a:r>
            <a:r>
              <a:rPr lang="en-US" altLang="zh-CN">
                <a:solidFill>
                  <a:srgbClr val="FF3300"/>
                </a:solidFill>
                <a:latin typeface="微软雅黑" panose="020B0503020204020204" pitchFamily="34" charset="-122"/>
                <a:ea typeface="微软雅黑" panose="020B0503020204020204" pitchFamily="34" charset="-122"/>
              </a:rPr>
              <a:t>200</a:t>
            </a:r>
            <a:r>
              <a:rPr lang="zh-CN" altLang="en-US">
                <a:solidFill>
                  <a:srgbClr val="FF3300"/>
                </a:solidFill>
                <a:latin typeface="微软雅黑" panose="020B0503020204020204" pitchFamily="34" charset="-122"/>
                <a:ea typeface="微软雅黑" panose="020B0503020204020204" pitchFamily="34" charset="-122"/>
              </a:rPr>
              <a:t>变成</a:t>
            </a:r>
            <a:r>
              <a:rPr lang="en-US" altLang="zh-CN">
                <a:solidFill>
                  <a:srgbClr val="FF3300"/>
                </a:solidFill>
                <a:latin typeface="微软雅黑" panose="020B0503020204020204" pitchFamily="34" charset="-122"/>
                <a:ea typeface="微软雅黑" panose="020B0503020204020204" pitchFamily="34" charset="-122"/>
              </a:rPr>
              <a:t>300</a:t>
            </a:r>
            <a:r>
              <a:rPr lang="zh-CN" altLang="en-US">
                <a:solidFill>
                  <a:srgbClr val="FF3300"/>
                </a:solidFill>
                <a:latin typeface="微软雅黑" panose="020B0503020204020204" pitchFamily="34" charset="-122"/>
                <a:ea typeface="微软雅黑" panose="020B0503020204020204" pitchFamily="34" charset="-122"/>
              </a:rPr>
              <a:t>，</a:t>
            </a:r>
            <a:r>
              <a:rPr lang="en-US" altLang="zh-CN">
                <a:solidFill>
                  <a:srgbClr val="FF3300"/>
                </a:solidFill>
                <a:latin typeface="微软雅黑" panose="020B0503020204020204" pitchFamily="34" charset="-122"/>
                <a:ea typeface="微软雅黑" panose="020B0503020204020204" pitchFamily="34" charset="-122"/>
              </a:rPr>
              <a:t>test</a:t>
            </a:r>
            <a:r>
              <a:rPr lang="zh-CN" altLang="en-US">
                <a:solidFill>
                  <a:srgbClr val="FF3300"/>
                </a:solidFill>
                <a:latin typeface="微软雅黑" panose="020B0503020204020204" pitchFamily="34" charset="-122"/>
                <a:ea typeface="微软雅黑" panose="020B0503020204020204" pitchFamily="34" charset="-122"/>
              </a:rPr>
              <a:t>退帧后，</a:t>
            </a:r>
            <a:r>
              <a:rPr lang="en-US" altLang="zh-CN">
                <a:solidFill>
                  <a:srgbClr val="FF3300"/>
                </a:solidFill>
                <a:latin typeface="微软雅黑" panose="020B0503020204020204" pitchFamily="34" charset="-122"/>
                <a:ea typeface="微软雅黑" panose="020B0503020204020204" pitchFamily="34" charset="-122"/>
              </a:rPr>
              <a:t>caller</a:t>
            </a:r>
            <a:r>
              <a:rPr lang="zh-CN" altLang="en-US">
                <a:solidFill>
                  <a:srgbClr val="FF3300"/>
                </a:solidFill>
                <a:latin typeface="微软雅黑" panose="020B0503020204020204" pitchFamily="34" charset="-122"/>
                <a:ea typeface="微软雅黑" panose="020B0503020204020204" pitchFamily="34" charset="-122"/>
              </a:rPr>
              <a:t>中通过</a:t>
            </a:r>
            <a:r>
              <a:rPr lang="en-US" altLang="zh-CN">
                <a:solidFill>
                  <a:srgbClr val="FF3300"/>
                </a:solidFill>
                <a:latin typeface="微软雅黑" panose="020B0503020204020204" pitchFamily="34" charset="-122"/>
                <a:ea typeface="微软雅黑" panose="020B0503020204020204" pitchFamily="34" charset="-122"/>
              </a:rPr>
              <a:t>y</a:t>
            </a:r>
            <a:r>
              <a:rPr lang="zh-CN" altLang="en-US">
                <a:solidFill>
                  <a:srgbClr val="FF3300"/>
                </a:solidFill>
                <a:latin typeface="微软雅黑" panose="020B0503020204020204" pitchFamily="34" charset="-122"/>
                <a:ea typeface="微软雅黑" panose="020B0503020204020204" pitchFamily="34" charset="-122"/>
              </a:rPr>
              <a:t>引用该值</a:t>
            </a:r>
            <a:r>
              <a:rPr lang="en-US" altLang="zh-CN">
                <a:solidFill>
                  <a:srgbClr val="FF3300"/>
                </a:solidFill>
                <a:latin typeface="微软雅黑" panose="020B0503020204020204" pitchFamily="34" charset="-122"/>
                <a:ea typeface="微软雅黑" panose="020B0503020204020204" pitchFamily="34" charset="-122"/>
              </a:rPr>
              <a:t>300</a:t>
            </a:r>
          </a:p>
        </p:txBody>
      </p:sp>
      <p:sp>
        <p:nvSpPr>
          <p:cNvPr id="785435" name="Rectangle 27">
            <a:extLst>
              <a:ext uri="{FF2B5EF4-FFF2-40B4-BE49-F238E27FC236}">
                <a16:creationId xmlns:a16="http://schemas.microsoft.com/office/drawing/2014/main" id="{88F9C521-73DB-4D34-9BB6-77972380E731}"/>
              </a:ext>
            </a:extLst>
          </p:cNvPr>
          <p:cNvSpPr>
            <a:spLocks noChangeArrowheads="1"/>
          </p:cNvSpPr>
          <p:nvPr/>
        </p:nvSpPr>
        <p:spPr bwMode="auto">
          <a:xfrm>
            <a:off x="522288" y="6257925"/>
            <a:ext cx="8415337"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solidFill>
                  <a:srgbClr val="FF3300"/>
                </a:solidFill>
                <a:latin typeface="微软雅黑" panose="020B0503020204020204" pitchFamily="34" charset="-122"/>
                <a:ea typeface="微软雅黑" panose="020B0503020204020204" pitchFamily="34" charset="-122"/>
              </a:rPr>
              <a:t>第</a:t>
            </a:r>
            <a:r>
              <a:rPr lang="en-US" altLang="zh-CN">
                <a:solidFill>
                  <a:srgbClr val="FF3300"/>
                </a:solidFill>
                <a:latin typeface="微软雅黑" panose="020B0503020204020204" pitchFamily="34" charset="-122"/>
                <a:ea typeface="微软雅黑" panose="020B0503020204020204" pitchFamily="34" charset="-122"/>
              </a:rPr>
              <a:t>11</a:t>
            </a:r>
            <a:r>
              <a:rPr lang="zh-CN" altLang="en-US">
                <a:solidFill>
                  <a:srgbClr val="FF3300"/>
                </a:solidFill>
                <a:latin typeface="微软雅黑" panose="020B0503020204020204" pitchFamily="34" charset="-122"/>
                <a:ea typeface="微软雅黑" panose="020B0503020204020204" pitchFamily="34" charset="-122"/>
              </a:rPr>
              <a:t>行执行后</a:t>
            </a:r>
            <a:r>
              <a:rPr lang="en-US" altLang="zh-CN">
                <a:solidFill>
                  <a:srgbClr val="FF3300"/>
                </a:solidFill>
                <a:latin typeface="微软雅黑" panose="020B0503020204020204" pitchFamily="34" charset="-122"/>
                <a:ea typeface="微软雅黑" panose="020B0503020204020204" pitchFamily="34" charset="-122"/>
              </a:rPr>
              <a:t>caller</a:t>
            </a:r>
            <a:r>
              <a:rPr lang="zh-CN" altLang="en-US">
                <a:solidFill>
                  <a:srgbClr val="FF3300"/>
                </a:solidFill>
                <a:latin typeface="微软雅黑" panose="020B0503020204020204" pitchFamily="34" charset="-122"/>
                <a:ea typeface="微软雅黑" panose="020B0503020204020204" pitchFamily="34" charset="-122"/>
              </a:rPr>
              <a:t>退帧并返回</a:t>
            </a:r>
            <a:r>
              <a:rPr lang="en-US" altLang="zh-CN">
                <a:solidFill>
                  <a:srgbClr val="FF3300"/>
                </a:solidFill>
                <a:latin typeface="微软雅黑" panose="020B0503020204020204" pitchFamily="34" charset="-122"/>
                <a:ea typeface="微软雅黑" panose="020B0503020204020204" pitchFamily="34" charset="-122"/>
              </a:rPr>
              <a:t>P</a:t>
            </a:r>
            <a:r>
              <a:rPr lang="zh-CN" altLang="en-US">
                <a:solidFill>
                  <a:srgbClr val="FF3300"/>
                </a:solidFill>
                <a:latin typeface="微软雅黑" panose="020B0503020204020204" pitchFamily="34" charset="-122"/>
                <a:ea typeface="微软雅黑" panose="020B0503020204020204" pitchFamily="34" charset="-122"/>
              </a:rPr>
              <a:t>，因</a:t>
            </a:r>
            <a:r>
              <a:rPr lang="en-US" altLang="zh-CN">
                <a:solidFill>
                  <a:srgbClr val="FF3300"/>
                </a:solidFill>
                <a:latin typeface="微软雅黑" panose="020B0503020204020204" pitchFamily="34" charset="-122"/>
                <a:ea typeface="微软雅黑" panose="020B0503020204020204" pitchFamily="34" charset="-122"/>
              </a:rPr>
              <a:t>P</a:t>
            </a:r>
            <a:r>
              <a:rPr lang="zh-CN" altLang="en-US">
                <a:solidFill>
                  <a:srgbClr val="FF3300"/>
                </a:solidFill>
                <a:latin typeface="微软雅黑" panose="020B0503020204020204" pitchFamily="34" charset="-122"/>
                <a:ea typeface="微软雅黑" panose="020B0503020204020204" pitchFamily="34" charset="-122"/>
              </a:rPr>
              <a:t>中无变量与之对应，故无法引用该值</a:t>
            </a:r>
            <a:r>
              <a:rPr lang="en-US" altLang="zh-CN">
                <a:solidFill>
                  <a:srgbClr val="FF3300"/>
                </a:solidFill>
                <a:latin typeface="微软雅黑" panose="020B0503020204020204" pitchFamily="34" charset="-122"/>
                <a:ea typeface="微软雅黑" panose="020B0503020204020204" pitchFamily="34" charset="-122"/>
              </a:rPr>
              <a:t>300</a:t>
            </a:r>
          </a:p>
        </p:txBody>
      </p:sp>
      <p:grpSp>
        <p:nvGrpSpPr>
          <p:cNvPr id="785436" name="Group 28">
            <a:extLst>
              <a:ext uri="{FF2B5EF4-FFF2-40B4-BE49-F238E27FC236}">
                <a16:creationId xmlns:a16="http://schemas.microsoft.com/office/drawing/2014/main" id="{2EC1BBA0-41E2-40C0-9D5C-589E692EC21E}"/>
              </a:ext>
            </a:extLst>
          </p:cNvPr>
          <p:cNvGrpSpPr>
            <a:grpSpLocks/>
          </p:cNvGrpSpPr>
          <p:nvPr/>
        </p:nvGrpSpPr>
        <p:grpSpPr bwMode="auto">
          <a:xfrm>
            <a:off x="2501900" y="3114675"/>
            <a:ext cx="4679950" cy="2428875"/>
            <a:chOff x="1718" y="1962"/>
            <a:chExt cx="2806" cy="1530"/>
          </a:xfrm>
        </p:grpSpPr>
        <p:sp>
          <p:nvSpPr>
            <p:cNvPr id="785437" name="Text Box 29">
              <a:extLst>
                <a:ext uri="{FF2B5EF4-FFF2-40B4-BE49-F238E27FC236}">
                  <a16:creationId xmlns:a16="http://schemas.microsoft.com/office/drawing/2014/main" id="{B0C2F3F9-EF2A-47DE-A682-5843A52A2A2B}"/>
                </a:ext>
              </a:extLst>
            </p:cNvPr>
            <p:cNvSpPr txBox="1">
              <a:spLocks noChangeArrowheads="1"/>
            </p:cNvSpPr>
            <p:nvPr/>
          </p:nvSpPr>
          <p:spPr bwMode="auto">
            <a:xfrm>
              <a:off x="1718" y="1962"/>
              <a:ext cx="1162"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solidFill>
                    <a:srgbClr val="3333CC"/>
                  </a:solidFill>
                  <a:latin typeface="微软雅黑" panose="020B0503020204020204" pitchFamily="34" charset="-122"/>
                  <a:ea typeface="微软雅黑" panose="020B0503020204020204" pitchFamily="34" charset="-122"/>
                </a:rPr>
                <a:t>若</a:t>
              </a:r>
              <a:r>
                <a:rPr lang="en-US" altLang="zh-CN">
                  <a:solidFill>
                    <a:srgbClr val="3333CC"/>
                  </a:solidFill>
                  <a:latin typeface="微软雅黑" panose="020B0503020204020204" pitchFamily="34" charset="-122"/>
                  <a:ea typeface="微软雅黑" panose="020B0503020204020204" pitchFamily="34" charset="-122"/>
                </a:rPr>
                <a:t>return x+y</a:t>
              </a:r>
              <a:r>
                <a:rPr lang="zh-CN" altLang="en-US">
                  <a:solidFill>
                    <a:srgbClr val="3333CC"/>
                  </a:solidFill>
                  <a:latin typeface="微软雅黑" panose="020B0503020204020204" pitchFamily="34" charset="-122"/>
                  <a:ea typeface="微软雅黑" panose="020B0503020204020204" pitchFamily="34" charset="-122"/>
                </a:rPr>
                <a:t>；</a:t>
              </a:r>
            </a:p>
          </p:txBody>
        </p:sp>
        <p:sp>
          <p:nvSpPr>
            <p:cNvPr id="785438" name="Line 30">
              <a:extLst>
                <a:ext uri="{FF2B5EF4-FFF2-40B4-BE49-F238E27FC236}">
                  <a16:creationId xmlns:a16="http://schemas.microsoft.com/office/drawing/2014/main" id="{D714563A-C300-43FC-93B3-782728252CBC}"/>
                </a:ext>
              </a:extLst>
            </p:cNvPr>
            <p:cNvSpPr>
              <a:spLocks noChangeShapeType="1"/>
            </p:cNvSpPr>
            <p:nvPr/>
          </p:nvSpPr>
          <p:spPr bwMode="auto">
            <a:xfrm flipH="1" flipV="1">
              <a:off x="2228" y="2160"/>
              <a:ext cx="2296" cy="1332"/>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785439" name="Text Box 31">
            <a:extLst>
              <a:ext uri="{FF2B5EF4-FFF2-40B4-BE49-F238E27FC236}">
                <a16:creationId xmlns:a16="http://schemas.microsoft.com/office/drawing/2014/main" id="{E256342A-305B-4A36-AA81-06AE2E7BD93D}"/>
              </a:ext>
            </a:extLst>
          </p:cNvPr>
          <p:cNvSpPr txBox="1">
            <a:spLocks noChangeArrowheads="1"/>
          </p:cNvSpPr>
          <p:nvPr/>
        </p:nvSpPr>
        <p:spPr bwMode="auto">
          <a:xfrm>
            <a:off x="4122738" y="2889250"/>
            <a:ext cx="1754187"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solidFill>
                  <a:srgbClr val="3333CC"/>
                </a:solidFill>
                <a:latin typeface="微软雅黑" panose="020B0503020204020204" pitchFamily="34" charset="-122"/>
                <a:ea typeface="微软雅黑" panose="020B0503020204020204" pitchFamily="34" charset="-122"/>
              </a:rPr>
              <a:t>则函数返回</a:t>
            </a:r>
            <a:r>
              <a:rPr lang="en-US" altLang="zh-CN">
                <a:solidFill>
                  <a:srgbClr val="3333CC"/>
                </a:solidFill>
                <a:latin typeface="微软雅黑" panose="020B0503020204020204" pitchFamily="34" charset="-122"/>
                <a:ea typeface="微软雅黑" panose="020B0503020204020204" pitchFamily="34" charset="-122"/>
              </a:rPr>
              <a:t>400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85412"/>
                                        </p:tgtEl>
                                        <p:attrNameLst>
                                          <p:attrName>style.visibility</p:attrName>
                                        </p:attrNameLst>
                                      </p:cBhvr>
                                      <p:to>
                                        <p:strVal val="visible"/>
                                      </p:to>
                                    </p:set>
                                    <p:animEffect transition="in" filter="blinds(horizontal)">
                                      <p:cBhvr>
                                        <p:cTn id="7" dur="500"/>
                                        <p:tgtEl>
                                          <p:spTgt spid="7854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5430"/>
                                        </p:tgtEl>
                                        <p:attrNameLst>
                                          <p:attrName>style.visibility</p:attrName>
                                        </p:attrNameLst>
                                      </p:cBhvr>
                                      <p:to>
                                        <p:strVal val="visible"/>
                                      </p:to>
                                    </p:set>
                                    <p:animEffect transition="in" filter="blinds(horizontal)">
                                      <p:cBhvr>
                                        <p:cTn id="12" dur="500"/>
                                        <p:tgtEl>
                                          <p:spTgt spid="7854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85433"/>
                                        </p:tgtEl>
                                        <p:attrNameLst>
                                          <p:attrName>style.visibility</p:attrName>
                                        </p:attrNameLst>
                                      </p:cBhvr>
                                      <p:to>
                                        <p:strVal val="visible"/>
                                      </p:to>
                                    </p:set>
                                    <p:animEffect transition="in" filter="blinds(horizontal)">
                                      <p:cBhvr>
                                        <p:cTn id="17" dur="500"/>
                                        <p:tgtEl>
                                          <p:spTgt spid="7854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85416"/>
                                        </p:tgtEl>
                                        <p:attrNameLst>
                                          <p:attrName>style.visibility</p:attrName>
                                        </p:attrNameLst>
                                      </p:cBhvr>
                                      <p:to>
                                        <p:strVal val="visible"/>
                                      </p:to>
                                    </p:set>
                                    <p:animEffect transition="in" filter="blinds(horizontal)">
                                      <p:cBhvr>
                                        <p:cTn id="22" dur="500"/>
                                        <p:tgtEl>
                                          <p:spTgt spid="7854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85417"/>
                                        </p:tgtEl>
                                        <p:attrNameLst>
                                          <p:attrName>style.visibility</p:attrName>
                                        </p:attrNameLst>
                                      </p:cBhvr>
                                      <p:to>
                                        <p:strVal val="visible"/>
                                      </p:to>
                                    </p:set>
                                    <p:animEffect transition="in" filter="blinds(horizontal)">
                                      <p:cBhvr>
                                        <p:cTn id="27" dur="500"/>
                                        <p:tgtEl>
                                          <p:spTgt spid="7854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85418"/>
                                        </p:tgtEl>
                                        <p:attrNameLst>
                                          <p:attrName>style.visibility</p:attrName>
                                        </p:attrNameLst>
                                      </p:cBhvr>
                                      <p:to>
                                        <p:strVal val="visible"/>
                                      </p:to>
                                    </p:set>
                                    <p:animEffect transition="in" filter="blinds(horizontal)">
                                      <p:cBhvr>
                                        <p:cTn id="32" dur="500"/>
                                        <p:tgtEl>
                                          <p:spTgt spid="78541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85419"/>
                                        </p:tgtEl>
                                        <p:attrNameLst>
                                          <p:attrName>style.visibility</p:attrName>
                                        </p:attrNameLst>
                                      </p:cBhvr>
                                      <p:to>
                                        <p:strVal val="visible"/>
                                      </p:to>
                                    </p:set>
                                    <p:animEffect transition="in" filter="blinds(horizontal)">
                                      <p:cBhvr>
                                        <p:cTn id="37" dur="500"/>
                                        <p:tgtEl>
                                          <p:spTgt spid="78541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85420"/>
                                        </p:tgtEl>
                                        <p:attrNameLst>
                                          <p:attrName>style.visibility</p:attrName>
                                        </p:attrNameLst>
                                      </p:cBhvr>
                                      <p:to>
                                        <p:strVal val="visible"/>
                                      </p:to>
                                    </p:set>
                                    <p:animEffect transition="in" filter="blinds(horizontal)">
                                      <p:cBhvr>
                                        <p:cTn id="42" dur="500"/>
                                        <p:tgtEl>
                                          <p:spTgt spid="78542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85424"/>
                                        </p:tgtEl>
                                        <p:attrNameLst>
                                          <p:attrName>style.visibility</p:attrName>
                                        </p:attrNameLst>
                                      </p:cBhvr>
                                      <p:to>
                                        <p:strVal val="visible"/>
                                      </p:to>
                                    </p:set>
                                    <p:animEffect transition="in" filter="blinds(horizontal)">
                                      <p:cBhvr>
                                        <p:cTn id="47" dur="500"/>
                                        <p:tgtEl>
                                          <p:spTgt spid="78542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785421"/>
                                        </p:tgtEl>
                                        <p:attrNameLst>
                                          <p:attrName>style.visibility</p:attrName>
                                        </p:attrNameLst>
                                      </p:cBhvr>
                                      <p:to>
                                        <p:strVal val="visible"/>
                                      </p:to>
                                    </p:set>
                                    <p:animEffect transition="in" filter="blinds(horizontal)">
                                      <p:cBhvr>
                                        <p:cTn id="52" dur="500"/>
                                        <p:tgtEl>
                                          <p:spTgt spid="78542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785427"/>
                                        </p:tgtEl>
                                        <p:attrNameLst>
                                          <p:attrName>style.visibility</p:attrName>
                                        </p:attrNameLst>
                                      </p:cBhvr>
                                      <p:to>
                                        <p:strVal val="visible"/>
                                      </p:to>
                                    </p:set>
                                    <p:animEffect transition="in" filter="blinds(horizontal)">
                                      <p:cBhvr>
                                        <p:cTn id="57" dur="500"/>
                                        <p:tgtEl>
                                          <p:spTgt spid="78542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85431"/>
                                        </p:tgtEl>
                                        <p:attrNameLst>
                                          <p:attrName>style.visibility</p:attrName>
                                        </p:attrNameLst>
                                      </p:cBhvr>
                                      <p:to>
                                        <p:strVal val="visible"/>
                                      </p:to>
                                    </p:set>
                                    <p:animEffect transition="in" filter="blinds(horizontal)">
                                      <p:cBhvr>
                                        <p:cTn id="62" dur="500"/>
                                        <p:tgtEl>
                                          <p:spTgt spid="78543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785432"/>
                                        </p:tgtEl>
                                        <p:attrNameLst>
                                          <p:attrName>style.visibility</p:attrName>
                                        </p:attrNameLst>
                                      </p:cBhvr>
                                      <p:to>
                                        <p:strVal val="visible"/>
                                      </p:to>
                                    </p:set>
                                    <p:animEffect transition="in" filter="blinds(horizontal)">
                                      <p:cBhvr>
                                        <p:cTn id="67" dur="500"/>
                                        <p:tgtEl>
                                          <p:spTgt spid="78543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785434"/>
                                        </p:tgtEl>
                                        <p:attrNameLst>
                                          <p:attrName>style.visibility</p:attrName>
                                        </p:attrNameLst>
                                      </p:cBhvr>
                                      <p:to>
                                        <p:strVal val="visible"/>
                                      </p:to>
                                    </p:set>
                                    <p:animEffect transition="in" filter="blinds(horizontal)">
                                      <p:cBhvr>
                                        <p:cTn id="72" dur="500"/>
                                        <p:tgtEl>
                                          <p:spTgt spid="78543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785436"/>
                                        </p:tgtEl>
                                        <p:attrNameLst>
                                          <p:attrName>style.visibility</p:attrName>
                                        </p:attrNameLst>
                                      </p:cBhvr>
                                      <p:to>
                                        <p:strVal val="visible"/>
                                      </p:to>
                                    </p:set>
                                    <p:animEffect transition="in" filter="blinds(horizontal)">
                                      <p:cBhvr>
                                        <p:cTn id="77" dur="500"/>
                                        <p:tgtEl>
                                          <p:spTgt spid="78543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785439"/>
                                        </p:tgtEl>
                                        <p:attrNameLst>
                                          <p:attrName>style.visibility</p:attrName>
                                        </p:attrNameLst>
                                      </p:cBhvr>
                                      <p:to>
                                        <p:strVal val="visible"/>
                                      </p:to>
                                    </p:set>
                                    <p:animEffect transition="in" filter="blinds(horizontal)">
                                      <p:cBhvr>
                                        <p:cTn id="82" dur="500"/>
                                        <p:tgtEl>
                                          <p:spTgt spid="785439"/>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785435"/>
                                        </p:tgtEl>
                                        <p:attrNameLst>
                                          <p:attrName>style.visibility</p:attrName>
                                        </p:attrNameLst>
                                      </p:cBhvr>
                                      <p:to>
                                        <p:strVal val="visible"/>
                                      </p:to>
                                    </p:set>
                                    <p:animEffect transition="in" filter="blinds(horizontal)">
                                      <p:cBhvr>
                                        <p:cTn id="87" dur="500"/>
                                        <p:tgtEl>
                                          <p:spTgt spid="785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7" grpId="0" animBg="1"/>
      <p:bldP spid="785419" grpId="0" animBg="1"/>
      <p:bldP spid="785430" grpId="0"/>
      <p:bldP spid="785431" grpId="0" animBg="1"/>
      <p:bldP spid="785433" grpId="0"/>
      <p:bldP spid="785434" grpId="0"/>
      <p:bldP spid="785435" grpId="0"/>
      <p:bldP spid="785439"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a:extLst>
              <a:ext uri="{FF2B5EF4-FFF2-40B4-BE49-F238E27FC236}">
                <a16:creationId xmlns:a16="http://schemas.microsoft.com/office/drawing/2014/main" id="{AA6597FB-DD4C-4DF1-BA74-CDA5B4F125DE}"/>
              </a:ext>
            </a:extLst>
          </p:cNvPr>
          <p:cNvSpPr>
            <a:spLocks noChangeArrowheads="1"/>
          </p:cNvSpPr>
          <p:nvPr/>
        </p:nvSpPr>
        <p:spPr bwMode="auto">
          <a:xfrm>
            <a:off x="115888" y="49213"/>
            <a:ext cx="3825875" cy="24066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1900">
                <a:solidFill>
                  <a:srgbClr val="CC3300"/>
                </a:solidFill>
                <a:latin typeface="微软雅黑" panose="020B0503020204020204" pitchFamily="34" charset="-122"/>
                <a:ea typeface="微软雅黑" panose="020B0503020204020204" pitchFamily="34" charset="-122"/>
              </a:rPr>
              <a:t>int  nn_sum ( int n) </a:t>
            </a:r>
          </a:p>
          <a:p>
            <a:pPr>
              <a:lnSpc>
                <a:spcPct val="90000"/>
              </a:lnSpc>
            </a:pPr>
            <a:r>
              <a:rPr lang="en-US" altLang="zh-CN" sz="1900">
                <a:solidFill>
                  <a:srgbClr val="CC3300"/>
                </a:solidFill>
                <a:latin typeface="微软雅黑" panose="020B0503020204020204" pitchFamily="34" charset="-122"/>
                <a:ea typeface="微软雅黑" panose="020B0503020204020204" pitchFamily="34" charset="-122"/>
              </a:rPr>
              <a:t>{</a:t>
            </a:r>
          </a:p>
          <a:p>
            <a:pPr>
              <a:lnSpc>
                <a:spcPct val="90000"/>
              </a:lnSpc>
            </a:pPr>
            <a:r>
              <a:rPr lang="en-US" altLang="zh-CN" sz="1900">
                <a:solidFill>
                  <a:srgbClr val="CC3300"/>
                </a:solidFill>
                <a:latin typeface="微软雅黑" panose="020B0503020204020204" pitchFamily="34" charset="-122"/>
                <a:ea typeface="微软雅黑" panose="020B0503020204020204" pitchFamily="34" charset="-122"/>
              </a:rPr>
              <a:t>	int result;	</a:t>
            </a:r>
          </a:p>
          <a:p>
            <a:pPr>
              <a:lnSpc>
                <a:spcPct val="90000"/>
              </a:lnSpc>
            </a:pPr>
            <a:r>
              <a:rPr lang="en-US" altLang="zh-CN" sz="1900">
                <a:solidFill>
                  <a:srgbClr val="CC3300"/>
                </a:solidFill>
                <a:latin typeface="微软雅黑" panose="020B0503020204020204" pitchFamily="34" charset="-122"/>
                <a:ea typeface="微软雅黑" panose="020B0503020204020204" pitchFamily="34" charset="-122"/>
              </a:rPr>
              <a:t>	if  (n&lt;=0 )  </a:t>
            </a:r>
          </a:p>
          <a:p>
            <a:pPr>
              <a:lnSpc>
                <a:spcPct val="90000"/>
              </a:lnSpc>
            </a:pPr>
            <a:r>
              <a:rPr lang="en-US" altLang="zh-CN" sz="1900">
                <a:solidFill>
                  <a:srgbClr val="CC3300"/>
                </a:solidFill>
                <a:latin typeface="微软雅黑" panose="020B0503020204020204" pitchFamily="34" charset="-122"/>
                <a:ea typeface="微软雅黑" panose="020B0503020204020204" pitchFamily="34" charset="-122"/>
              </a:rPr>
              <a:t>	    result=0;   </a:t>
            </a:r>
          </a:p>
          <a:p>
            <a:pPr>
              <a:lnSpc>
                <a:spcPct val="90000"/>
              </a:lnSpc>
            </a:pPr>
            <a:r>
              <a:rPr lang="en-US" altLang="zh-CN" sz="1900">
                <a:solidFill>
                  <a:srgbClr val="CC3300"/>
                </a:solidFill>
                <a:latin typeface="微软雅黑" panose="020B0503020204020204" pitchFamily="34" charset="-122"/>
                <a:ea typeface="微软雅黑" panose="020B0503020204020204" pitchFamily="34" charset="-122"/>
              </a:rPr>
              <a:t>	else	</a:t>
            </a:r>
          </a:p>
          <a:p>
            <a:pPr>
              <a:lnSpc>
                <a:spcPct val="90000"/>
              </a:lnSpc>
            </a:pPr>
            <a:r>
              <a:rPr lang="en-US" altLang="zh-CN" sz="1900">
                <a:solidFill>
                  <a:srgbClr val="CC3300"/>
                </a:solidFill>
                <a:latin typeface="微软雅黑" panose="020B0503020204020204" pitchFamily="34" charset="-122"/>
                <a:ea typeface="微软雅黑" panose="020B0503020204020204" pitchFamily="34" charset="-122"/>
              </a:rPr>
              <a:t>	    result=n+nn_sum(n-1); </a:t>
            </a:r>
          </a:p>
          <a:p>
            <a:pPr>
              <a:lnSpc>
                <a:spcPct val="90000"/>
              </a:lnSpc>
            </a:pPr>
            <a:r>
              <a:rPr lang="en-US" altLang="zh-CN" sz="1900">
                <a:solidFill>
                  <a:srgbClr val="CC3300"/>
                </a:solidFill>
                <a:latin typeface="微软雅黑" panose="020B0503020204020204" pitchFamily="34" charset="-122"/>
                <a:ea typeface="微软雅黑" panose="020B0503020204020204" pitchFamily="34" charset="-122"/>
              </a:rPr>
              <a:t>	return  result</a:t>
            </a:r>
            <a:r>
              <a:rPr lang="zh-CN" altLang="en-US" sz="1900">
                <a:solidFill>
                  <a:srgbClr val="CC3300"/>
                </a:solidFill>
                <a:latin typeface="微软雅黑" panose="020B0503020204020204" pitchFamily="34" charset="-122"/>
                <a:ea typeface="微软雅黑" panose="020B0503020204020204" pitchFamily="34" charset="-122"/>
              </a:rPr>
              <a:t>；</a:t>
            </a:r>
          </a:p>
          <a:p>
            <a:pPr>
              <a:lnSpc>
                <a:spcPct val="80000"/>
              </a:lnSpc>
            </a:pPr>
            <a:r>
              <a:rPr lang="en-US" altLang="zh-CN" sz="1900">
                <a:solidFill>
                  <a:srgbClr val="CC3300"/>
                </a:solidFill>
                <a:latin typeface="微软雅黑" panose="020B0503020204020204" pitchFamily="34" charset="-122"/>
                <a:ea typeface="微软雅黑" panose="020B0503020204020204" pitchFamily="34" charset="-122"/>
              </a:rPr>
              <a:t>}</a:t>
            </a:r>
          </a:p>
        </p:txBody>
      </p:sp>
      <p:pic>
        <p:nvPicPr>
          <p:cNvPr id="786435" name="Picture 3">
            <a:extLst>
              <a:ext uri="{FF2B5EF4-FFF2-40B4-BE49-F238E27FC236}">
                <a16:creationId xmlns:a16="http://schemas.microsoft.com/office/drawing/2014/main" id="{654D2E0B-7F70-4EF3-907B-F71750D15D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 y="2393950"/>
            <a:ext cx="3267075" cy="4464050"/>
          </a:xfrm>
          <a:prstGeom prst="rect">
            <a:avLst/>
          </a:prstGeom>
          <a:noFill/>
          <a:extLst>
            <a:ext uri="{909E8E84-426E-40DD-AFC4-6F175D3DCCD1}">
              <a14:hiddenFill xmlns:a14="http://schemas.microsoft.com/office/drawing/2010/main">
                <a:solidFill>
                  <a:srgbClr val="FFFFFF"/>
                </a:solidFill>
              </a14:hiddenFill>
            </a:ext>
          </a:extLst>
        </p:spPr>
      </p:pic>
      <p:sp>
        <p:nvSpPr>
          <p:cNvPr id="786436" name="Rectangle 4">
            <a:extLst>
              <a:ext uri="{FF2B5EF4-FFF2-40B4-BE49-F238E27FC236}">
                <a16:creationId xmlns:a16="http://schemas.microsoft.com/office/drawing/2014/main" id="{5314F4B8-2EF3-4E9F-BCC5-169E1D7D4245}"/>
              </a:ext>
            </a:extLst>
          </p:cNvPr>
          <p:cNvSpPr>
            <a:spLocks noGrp="1" noChangeArrowheads="1"/>
          </p:cNvSpPr>
          <p:nvPr>
            <p:ph type="title"/>
          </p:nvPr>
        </p:nvSpPr>
        <p:spPr>
          <a:xfrm>
            <a:off x="476250" y="0"/>
            <a:ext cx="8229600" cy="561975"/>
          </a:xfrm>
        </p:spPr>
        <p:txBody>
          <a:bodyPr/>
          <a:lstStyle/>
          <a:p>
            <a:pPr algn="r"/>
            <a:r>
              <a:rPr lang="zh-CN" altLang="en-US" sz="3600"/>
              <a:t>递归过程调用举例</a:t>
            </a:r>
          </a:p>
        </p:txBody>
      </p:sp>
      <p:pic>
        <p:nvPicPr>
          <p:cNvPr id="786437" name="Picture 5">
            <a:extLst>
              <a:ext uri="{FF2B5EF4-FFF2-40B4-BE49-F238E27FC236}">
                <a16:creationId xmlns:a16="http://schemas.microsoft.com/office/drawing/2014/main" id="{60EF6031-FD1B-4E35-83F9-766B55E18D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2238" y="90488"/>
            <a:ext cx="3419475" cy="4868862"/>
          </a:xfrm>
          <a:prstGeom prst="rect">
            <a:avLst/>
          </a:prstGeom>
          <a:noFill/>
          <a:extLst>
            <a:ext uri="{909E8E84-426E-40DD-AFC4-6F175D3DCCD1}">
              <a14:hiddenFill xmlns:a14="http://schemas.microsoft.com/office/drawing/2010/main">
                <a:solidFill>
                  <a:srgbClr val="FFFFFF"/>
                </a:solidFill>
              </a14:hiddenFill>
            </a:ext>
          </a:extLst>
        </p:spPr>
      </p:pic>
      <p:grpSp>
        <p:nvGrpSpPr>
          <p:cNvPr id="786441" name="Group 9">
            <a:extLst>
              <a:ext uri="{FF2B5EF4-FFF2-40B4-BE49-F238E27FC236}">
                <a16:creationId xmlns:a16="http://schemas.microsoft.com/office/drawing/2014/main" id="{75A65302-24B6-4BEB-AB72-C358C65A2D34}"/>
              </a:ext>
            </a:extLst>
          </p:cNvPr>
          <p:cNvGrpSpPr>
            <a:grpSpLocks/>
          </p:cNvGrpSpPr>
          <p:nvPr/>
        </p:nvGrpSpPr>
        <p:grpSpPr bwMode="auto">
          <a:xfrm>
            <a:off x="3581400" y="0"/>
            <a:ext cx="1665288" cy="2363788"/>
            <a:chOff x="2171" y="119"/>
            <a:chExt cx="681" cy="1343"/>
          </a:xfrm>
        </p:grpSpPr>
        <p:sp>
          <p:nvSpPr>
            <p:cNvPr id="786442" name="Text Box 10">
              <a:extLst>
                <a:ext uri="{FF2B5EF4-FFF2-40B4-BE49-F238E27FC236}">
                  <a16:creationId xmlns:a16="http://schemas.microsoft.com/office/drawing/2014/main" id="{10357A24-B06C-4144-9D2D-3033A7BBA6C8}"/>
                </a:ext>
              </a:extLst>
            </p:cNvPr>
            <p:cNvSpPr txBox="1">
              <a:spLocks noChangeArrowheads="1"/>
            </p:cNvSpPr>
            <p:nvPr/>
          </p:nvSpPr>
          <p:spPr bwMode="auto">
            <a:xfrm>
              <a:off x="2171" y="119"/>
              <a:ext cx="681" cy="134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5000"/>
                </a:spcBef>
              </a:pPr>
              <a:r>
                <a:rPr lang="en-US" altLang="zh-CN" sz="1700">
                  <a:solidFill>
                    <a:srgbClr val="3333CC"/>
                  </a:solidFill>
                  <a:latin typeface="微软雅黑" panose="020B0503020204020204" pitchFamily="34" charset="-122"/>
                  <a:ea typeface="微软雅黑" panose="020B0503020204020204" pitchFamily="34" charset="-122"/>
                </a:rPr>
                <a:t>nn_sum(n-1)</a:t>
              </a:r>
            </a:p>
            <a:p>
              <a:pPr>
                <a:spcBef>
                  <a:spcPct val="25000"/>
                </a:spcBef>
              </a:pPr>
              <a:endParaRPr lang="en-US" altLang="zh-CN" sz="1700">
                <a:solidFill>
                  <a:srgbClr val="3333CC"/>
                </a:solidFill>
                <a:latin typeface="微软雅黑" panose="020B0503020204020204" pitchFamily="34" charset="-122"/>
                <a:ea typeface="微软雅黑" panose="020B0503020204020204" pitchFamily="34" charset="-122"/>
              </a:endParaRPr>
            </a:p>
            <a:p>
              <a:pPr>
                <a:lnSpc>
                  <a:spcPct val="120000"/>
                </a:lnSpc>
                <a:spcBef>
                  <a:spcPct val="25000"/>
                </a:spcBef>
              </a:pPr>
              <a:r>
                <a:rPr lang="en-US" altLang="zh-CN">
                  <a:solidFill>
                    <a:srgbClr val="3333CC"/>
                  </a:solidFill>
                  <a:latin typeface="微软雅黑" panose="020B0503020204020204" pitchFamily="34" charset="-122"/>
                  <a:ea typeface="微软雅黑" panose="020B0503020204020204" pitchFamily="34" charset="-122"/>
                </a:rPr>
                <a:t>nn_sum(n)</a:t>
              </a:r>
            </a:p>
            <a:p>
              <a:pPr>
                <a:spcBef>
                  <a:spcPct val="25000"/>
                </a:spcBef>
              </a:pPr>
              <a:endParaRPr lang="en-US" altLang="zh-CN">
                <a:solidFill>
                  <a:srgbClr val="3333CC"/>
                </a:solidFill>
                <a:latin typeface="微软雅黑" panose="020B0503020204020204" pitchFamily="34" charset="-122"/>
                <a:ea typeface="微软雅黑" panose="020B0503020204020204" pitchFamily="34" charset="-122"/>
              </a:endParaRPr>
            </a:p>
            <a:p>
              <a:pPr>
                <a:lnSpc>
                  <a:spcPct val="130000"/>
                </a:lnSpc>
                <a:spcBef>
                  <a:spcPct val="65000"/>
                </a:spcBef>
              </a:pPr>
              <a:r>
                <a:rPr lang="en-US" altLang="zh-CN">
                  <a:solidFill>
                    <a:srgbClr val="3333CC"/>
                  </a:solidFill>
                  <a:latin typeface="微软雅黑" panose="020B0503020204020204" pitchFamily="34" charset="-122"/>
                  <a:ea typeface="微软雅黑" panose="020B0503020204020204" pitchFamily="34" charset="-122"/>
                </a:rPr>
                <a:t>     P</a:t>
              </a:r>
            </a:p>
            <a:p>
              <a:pPr>
                <a:spcBef>
                  <a:spcPct val="50000"/>
                </a:spcBef>
              </a:pPr>
              <a:endParaRPr lang="en-US" altLang="zh-CN">
                <a:latin typeface="微软雅黑" panose="020B0503020204020204" pitchFamily="34" charset="-122"/>
                <a:ea typeface="微软雅黑" panose="020B0503020204020204" pitchFamily="34" charset="-122"/>
              </a:endParaRPr>
            </a:p>
          </p:txBody>
        </p:sp>
        <p:sp>
          <p:nvSpPr>
            <p:cNvPr id="786443" name="Line 11">
              <a:extLst>
                <a:ext uri="{FF2B5EF4-FFF2-40B4-BE49-F238E27FC236}">
                  <a16:creationId xmlns:a16="http://schemas.microsoft.com/office/drawing/2014/main" id="{A773CD47-D56E-409C-B10E-B56D57D6C102}"/>
                </a:ext>
              </a:extLst>
            </p:cNvPr>
            <p:cNvSpPr>
              <a:spLocks noChangeShapeType="1"/>
            </p:cNvSpPr>
            <p:nvPr/>
          </p:nvSpPr>
          <p:spPr bwMode="auto">
            <a:xfrm flipV="1">
              <a:off x="2370" y="743"/>
              <a:ext cx="0" cy="283"/>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6444" name="Line 12">
              <a:extLst>
                <a:ext uri="{FF2B5EF4-FFF2-40B4-BE49-F238E27FC236}">
                  <a16:creationId xmlns:a16="http://schemas.microsoft.com/office/drawing/2014/main" id="{F69CE7B3-8AAB-476F-BABA-D608A04340D9}"/>
                </a:ext>
              </a:extLst>
            </p:cNvPr>
            <p:cNvSpPr>
              <a:spLocks noChangeShapeType="1"/>
            </p:cNvSpPr>
            <p:nvPr/>
          </p:nvSpPr>
          <p:spPr bwMode="auto">
            <a:xfrm flipV="1">
              <a:off x="2370" y="289"/>
              <a:ext cx="0" cy="283"/>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786445" name="Group 13">
            <a:extLst>
              <a:ext uri="{FF2B5EF4-FFF2-40B4-BE49-F238E27FC236}">
                <a16:creationId xmlns:a16="http://schemas.microsoft.com/office/drawing/2014/main" id="{B35FBF72-2D38-4AAD-A22A-239098CF27E5}"/>
              </a:ext>
            </a:extLst>
          </p:cNvPr>
          <p:cNvGrpSpPr>
            <a:grpSpLocks/>
          </p:cNvGrpSpPr>
          <p:nvPr/>
        </p:nvGrpSpPr>
        <p:grpSpPr bwMode="auto">
          <a:xfrm>
            <a:off x="8604250" y="1584325"/>
            <a:ext cx="539750" cy="1371600"/>
            <a:chOff x="5290" y="1139"/>
            <a:chExt cx="340" cy="864"/>
          </a:xfrm>
        </p:grpSpPr>
        <p:sp>
          <p:nvSpPr>
            <p:cNvPr id="786446" name="AutoShape 14">
              <a:extLst>
                <a:ext uri="{FF2B5EF4-FFF2-40B4-BE49-F238E27FC236}">
                  <a16:creationId xmlns:a16="http://schemas.microsoft.com/office/drawing/2014/main" id="{3E329493-FECE-4FEB-B8E7-30D208154422}"/>
                </a:ext>
              </a:extLst>
            </p:cNvPr>
            <p:cNvSpPr>
              <a:spLocks/>
            </p:cNvSpPr>
            <p:nvPr/>
          </p:nvSpPr>
          <p:spPr bwMode="auto">
            <a:xfrm>
              <a:off x="5290" y="1139"/>
              <a:ext cx="113" cy="794"/>
            </a:xfrm>
            <a:prstGeom prst="rightBrace">
              <a:avLst>
                <a:gd name="adj1" fmla="val 58555"/>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86447" name="Text Box 15">
              <a:extLst>
                <a:ext uri="{FF2B5EF4-FFF2-40B4-BE49-F238E27FC236}">
                  <a16:creationId xmlns:a16="http://schemas.microsoft.com/office/drawing/2014/main" id="{A81649FB-DAAB-4A36-BEBA-DE532A58F532}"/>
                </a:ext>
              </a:extLst>
            </p:cNvPr>
            <p:cNvSpPr txBox="1">
              <a:spLocks noChangeArrowheads="1"/>
            </p:cNvSpPr>
            <p:nvPr/>
          </p:nvSpPr>
          <p:spPr bwMode="auto">
            <a:xfrm>
              <a:off x="5341" y="1253"/>
              <a:ext cx="289" cy="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Sum(n)</a:t>
              </a:r>
            </a:p>
          </p:txBody>
        </p:sp>
      </p:grpSp>
      <p:grpSp>
        <p:nvGrpSpPr>
          <p:cNvPr id="786448" name="Group 16">
            <a:extLst>
              <a:ext uri="{FF2B5EF4-FFF2-40B4-BE49-F238E27FC236}">
                <a16:creationId xmlns:a16="http://schemas.microsoft.com/office/drawing/2014/main" id="{35D45489-102D-4B7C-BC13-76437976A033}"/>
              </a:ext>
            </a:extLst>
          </p:cNvPr>
          <p:cNvGrpSpPr>
            <a:grpSpLocks/>
          </p:cNvGrpSpPr>
          <p:nvPr/>
        </p:nvGrpSpPr>
        <p:grpSpPr bwMode="auto">
          <a:xfrm>
            <a:off x="8623300" y="2933700"/>
            <a:ext cx="539750" cy="1439863"/>
            <a:chOff x="5290" y="1139"/>
            <a:chExt cx="340" cy="864"/>
          </a:xfrm>
        </p:grpSpPr>
        <p:sp>
          <p:nvSpPr>
            <p:cNvPr id="786449" name="AutoShape 17">
              <a:extLst>
                <a:ext uri="{FF2B5EF4-FFF2-40B4-BE49-F238E27FC236}">
                  <a16:creationId xmlns:a16="http://schemas.microsoft.com/office/drawing/2014/main" id="{AB6D42FB-1E63-49F3-AFBE-E0E76182493F}"/>
                </a:ext>
              </a:extLst>
            </p:cNvPr>
            <p:cNvSpPr>
              <a:spLocks/>
            </p:cNvSpPr>
            <p:nvPr/>
          </p:nvSpPr>
          <p:spPr bwMode="auto">
            <a:xfrm>
              <a:off x="5290" y="1139"/>
              <a:ext cx="113" cy="794"/>
            </a:xfrm>
            <a:prstGeom prst="rightBrace">
              <a:avLst>
                <a:gd name="adj1" fmla="val 58555"/>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86450" name="Text Box 18">
              <a:extLst>
                <a:ext uri="{FF2B5EF4-FFF2-40B4-BE49-F238E27FC236}">
                  <a16:creationId xmlns:a16="http://schemas.microsoft.com/office/drawing/2014/main" id="{3AD9B466-8968-4232-A763-CBF345CB72C5}"/>
                </a:ext>
              </a:extLst>
            </p:cNvPr>
            <p:cNvSpPr txBox="1">
              <a:spLocks noChangeArrowheads="1"/>
            </p:cNvSpPr>
            <p:nvPr/>
          </p:nvSpPr>
          <p:spPr bwMode="auto">
            <a:xfrm>
              <a:off x="5341" y="1253"/>
              <a:ext cx="289" cy="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Sum(n-1)</a:t>
              </a:r>
            </a:p>
          </p:txBody>
        </p:sp>
      </p:grpSp>
      <p:sp>
        <p:nvSpPr>
          <p:cNvPr id="786451" name="Line 19">
            <a:extLst>
              <a:ext uri="{FF2B5EF4-FFF2-40B4-BE49-F238E27FC236}">
                <a16:creationId xmlns:a16="http://schemas.microsoft.com/office/drawing/2014/main" id="{5F15F5BF-B23C-4D42-875B-3D48B48C4D40}"/>
              </a:ext>
            </a:extLst>
          </p:cNvPr>
          <p:cNvSpPr>
            <a:spLocks noChangeShapeType="1"/>
          </p:cNvSpPr>
          <p:nvPr/>
        </p:nvSpPr>
        <p:spPr bwMode="auto">
          <a:xfrm flipV="1">
            <a:off x="2232025" y="1673225"/>
            <a:ext cx="3014663" cy="811213"/>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6452" name="Line 20">
            <a:extLst>
              <a:ext uri="{FF2B5EF4-FFF2-40B4-BE49-F238E27FC236}">
                <a16:creationId xmlns:a16="http://schemas.microsoft.com/office/drawing/2014/main" id="{EE24A586-AC70-4290-ACB5-8F4779A23308}"/>
              </a:ext>
            </a:extLst>
          </p:cNvPr>
          <p:cNvSpPr>
            <a:spLocks noChangeShapeType="1"/>
          </p:cNvSpPr>
          <p:nvPr/>
        </p:nvSpPr>
        <p:spPr bwMode="auto">
          <a:xfrm flipV="1">
            <a:off x="2366963" y="2033588"/>
            <a:ext cx="2879725" cy="99060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6453" name="Text Box 21">
            <a:extLst>
              <a:ext uri="{FF2B5EF4-FFF2-40B4-BE49-F238E27FC236}">
                <a16:creationId xmlns:a16="http://schemas.microsoft.com/office/drawing/2014/main" id="{1931C49A-2ABF-4A47-903B-C9D74381F4F8}"/>
              </a:ext>
            </a:extLst>
          </p:cNvPr>
          <p:cNvSpPr txBox="1">
            <a:spLocks noChangeArrowheads="1"/>
          </p:cNvSpPr>
          <p:nvPr/>
        </p:nvSpPr>
        <p:spPr bwMode="auto">
          <a:xfrm>
            <a:off x="3492500" y="3338513"/>
            <a:ext cx="15303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R[ebx]</a:t>
            </a:r>
            <a:r>
              <a:rPr lang="en-US" altLang="zh-CN">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a:solidFill>
                  <a:srgbClr val="FF3300"/>
                </a:solidFill>
                <a:latin typeface="微软雅黑" panose="020B0503020204020204" pitchFamily="34" charset="-122"/>
                <a:ea typeface="微软雅黑" panose="020B0503020204020204" pitchFamily="34" charset="-122"/>
                <a:cs typeface="Times New Roman" panose="02020603050405020304" pitchFamily="18" charset="0"/>
              </a:rPr>
              <a:t>n</a:t>
            </a:r>
          </a:p>
        </p:txBody>
      </p:sp>
      <p:grpSp>
        <p:nvGrpSpPr>
          <p:cNvPr id="786454" name="Group 22">
            <a:extLst>
              <a:ext uri="{FF2B5EF4-FFF2-40B4-BE49-F238E27FC236}">
                <a16:creationId xmlns:a16="http://schemas.microsoft.com/office/drawing/2014/main" id="{18043DAD-1585-4E87-B399-06BBF5C74A97}"/>
              </a:ext>
            </a:extLst>
          </p:cNvPr>
          <p:cNvGrpSpPr>
            <a:grpSpLocks/>
          </p:cNvGrpSpPr>
          <p:nvPr/>
        </p:nvGrpSpPr>
        <p:grpSpPr bwMode="auto">
          <a:xfrm>
            <a:off x="2636838" y="4111625"/>
            <a:ext cx="2474912" cy="404813"/>
            <a:chOff x="1519" y="2590"/>
            <a:chExt cx="1559" cy="255"/>
          </a:xfrm>
        </p:grpSpPr>
        <p:sp>
          <p:nvSpPr>
            <p:cNvPr id="786455" name="Text Box 23">
              <a:extLst>
                <a:ext uri="{FF2B5EF4-FFF2-40B4-BE49-F238E27FC236}">
                  <a16:creationId xmlns:a16="http://schemas.microsoft.com/office/drawing/2014/main" id="{CF524747-A908-417B-9A26-D8E10B73D8B7}"/>
                </a:ext>
              </a:extLst>
            </p:cNvPr>
            <p:cNvSpPr txBox="1">
              <a:spLocks noChangeArrowheads="1"/>
            </p:cNvSpPr>
            <p:nvPr/>
          </p:nvSpPr>
          <p:spPr bwMode="auto">
            <a:xfrm>
              <a:off x="1604" y="2614"/>
              <a:ext cx="1474"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if (</a:t>
              </a:r>
              <a:r>
                <a:rPr lang="en-US" altLang="zh-CN">
                  <a:solidFill>
                    <a:srgbClr val="FF3300"/>
                  </a:solidFill>
                  <a:latin typeface="微软雅黑" panose="020B0503020204020204" pitchFamily="34" charset="-122"/>
                  <a:ea typeface="微软雅黑" panose="020B0503020204020204" pitchFamily="34" charset="-122"/>
                  <a:cs typeface="Times New Roman" panose="02020603050405020304" pitchFamily="18" charset="0"/>
                </a:rPr>
                <a:t>n≤0</a:t>
              </a:r>
              <a:r>
                <a:rPr lang="zh-CN" altLang="en-US">
                  <a:solidFill>
                    <a:srgbClr val="FF3300"/>
                  </a:solidFill>
                  <a:latin typeface="微软雅黑" panose="020B0503020204020204" pitchFamily="34" charset="-122"/>
                  <a:ea typeface="微软雅黑" panose="020B0503020204020204" pitchFamily="34" charset="-122"/>
                  <a:cs typeface="Times New Roman" panose="02020603050405020304" pitchFamily="18" charset="0"/>
                </a:rPr>
                <a:t>）转</a:t>
              </a:r>
              <a:r>
                <a:rPr lang="en-US" altLang="zh-CN">
                  <a:solidFill>
                    <a:srgbClr val="FF3300"/>
                  </a:solidFill>
                  <a:latin typeface="微软雅黑" panose="020B0503020204020204" pitchFamily="34" charset="-122"/>
                  <a:ea typeface="微软雅黑" panose="020B0503020204020204" pitchFamily="34" charset="-122"/>
                  <a:cs typeface="Times New Roman" panose="02020603050405020304" pitchFamily="18" charset="0"/>
                </a:rPr>
                <a:t>L2</a:t>
              </a:r>
            </a:p>
          </p:txBody>
        </p:sp>
        <p:sp>
          <p:nvSpPr>
            <p:cNvPr id="786456" name="AutoShape 24">
              <a:extLst>
                <a:ext uri="{FF2B5EF4-FFF2-40B4-BE49-F238E27FC236}">
                  <a16:creationId xmlns:a16="http://schemas.microsoft.com/office/drawing/2014/main" id="{9542DC87-1677-407B-9487-E2326B7DD034}"/>
                </a:ext>
              </a:extLst>
            </p:cNvPr>
            <p:cNvSpPr>
              <a:spLocks/>
            </p:cNvSpPr>
            <p:nvPr/>
          </p:nvSpPr>
          <p:spPr bwMode="auto">
            <a:xfrm>
              <a:off x="1519" y="2590"/>
              <a:ext cx="57" cy="227"/>
            </a:xfrm>
            <a:prstGeom prst="rightBracket">
              <a:avLst>
                <a:gd name="adj" fmla="val 33187"/>
              </a:avLst>
            </a:prstGeom>
            <a:noFill/>
            <a:ln w="28575">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86457" name="Text Box 25">
            <a:extLst>
              <a:ext uri="{FF2B5EF4-FFF2-40B4-BE49-F238E27FC236}">
                <a16:creationId xmlns:a16="http://schemas.microsoft.com/office/drawing/2014/main" id="{65F4F998-E80D-4A0C-BAB3-3533EC7EE3B9}"/>
              </a:ext>
            </a:extLst>
          </p:cNvPr>
          <p:cNvSpPr txBox="1">
            <a:spLocks noChangeArrowheads="1"/>
          </p:cNvSpPr>
          <p:nvPr/>
        </p:nvSpPr>
        <p:spPr bwMode="auto">
          <a:xfrm>
            <a:off x="2862263" y="3698875"/>
            <a:ext cx="15303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R[eax]</a:t>
            </a:r>
            <a:r>
              <a:rPr lang="en-US" altLang="zh-CN">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a:solidFill>
                  <a:srgbClr val="FF3300"/>
                </a:solidFill>
                <a:latin typeface="微软雅黑" panose="020B0503020204020204" pitchFamily="34" charset="-122"/>
                <a:ea typeface="微软雅黑" panose="020B0503020204020204" pitchFamily="34" charset="-122"/>
                <a:cs typeface="Times New Roman" panose="02020603050405020304" pitchFamily="18" charset="0"/>
              </a:rPr>
              <a:t>0</a:t>
            </a:r>
          </a:p>
        </p:txBody>
      </p:sp>
      <p:sp>
        <p:nvSpPr>
          <p:cNvPr id="786458" name="Text Box 26">
            <a:extLst>
              <a:ext uri="{FF2B5EF4-FFF2-40B4-BE49-F238E27FC236}">
                <a16:creationId xmlns:a16="http://schemas.microsoft.com/office/drawing/2014/main" id="{6E73F1C1-4774-4158-992C-16D30663774A}"/>
              </a:ext>
            </a:extLst>
          </p:cNvPr>
          <p:cNvSpPr txBox="1">
            <a:spLocks noChangeArrowheads="1"/>
          </p:cNvSpPr>
          <p:nvPr/>
        </p:nvSpPr>
        <p:spPr bwMode="auto">
          <a:xfrm>
            <a:off x="3492500" y="4464050"/>
            <a:ext cx="16192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R[eax]</a:t>
            </a:r>
            <a:r>
              <a:rPr lang="en-US" altLang="zh-CN">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a:solidFill>
                  <a:srgbClr val="FF3300"/>
                </a:solidFill>
                <a:latin typeface="微软雅黑" panose="020B0503020204020204" pitchFamily="34" charset="-122"/>
                <a:ea typeface="微软雅黑" panose="020B0503020204020204" pitchFamily="34" charset="-122"/>
                <a:cs typeface="Times New Roman" panose="02020603050405020304" pitchFamily="18" charset="0"/>
              </a:rPr>
              <a:t>n-1</a:t>
            </a:r>
          </a:p>
        </p:txBody>
      </p:sp>
      <p:sp>
        <p:nvSpPr>
          <p:cNvPr id="786459" name="Line 27">
            <a:extLst>
              <a:ext uri="{FF2B5EF4-FFF2-40B4-BE49-F238E27FC236}">
                <a16:creationId xmlns:a16="http://schemas.microsoft.com/office/drawing/2014/main" id="{2E4F3B9E-871D-4330-A7C4-62D157585F58}"/>
              </a:ext>
            </a:extLst>
          </p:cNvPr>
          <p:cNvSpPr>
            <a:spLocks noChangeShapeType="1"/>
          </p:cNvSpPr>
          <p:nvPr/>
        </p:nvSpPr>
        <p:spPr bwMode="auto">
          <a:xfrm flipV="1">
            <a:off x="2232025" y="2393950"/>
            <a:ext cx="3014663" cy="2430463"/>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6460" name="Line 28">
            <a:extLst>
              <a:ext uri="{FF2B5EF4-FFF2-40B4-BE49-F238E27FC236}">
                <a16:creationId xmlns:a16="http://schemas.microsoft.com/office/drawing/2014/main" id="{57624471-A1F8-4682-B828-BBE359E27EE4}"/>
              </a:ext>
            </a:extLst>
          </p:cNvPr>
          <p:cNvSpPr>
            <a:spLocks noChangeShapeType="1"/>
          </p:cNvSpPr>
          <p:nvPr/>
        </p:nvSpPr>
        <p:spPr bwMode="auto">
          <a:xfrm flipV="1">
            <a:off x="2411413" y="2754313"/>
            <a:ext cx="2835275" cy="2384425"/>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786461" name="Group 29">
            <a:extLst>
              <a:ext uri="{FF2B5EF4-FFF2-40B4-BE49-F238E27FC236}">
                <a16:creationId xmlns:a16="http://schemas.microsoft.com/office/drawing/2014/main" id="{88BCACDB-7287-4787-BE3D-4D43CE5B0DAE}"/>
              </a:ext>
            </a:extLst>
          </p:cNvPr>
          <p:cNvGrpSpPr>
            <a:grpSpLocks/>
          </p:cNvGrpSpPr>
          <p:nvPr/>
        </p:nvGrpSpPr>
        <p:grpSpPr bwMode="auto">
          <a:xfrm>
            <a:off x="206375" y="2484438"/>
            <a:ext cx="269875" cy="2700337"/>
            <a:chOff x="130" y="1565"/>
            <a:chExt cx="170" cy="1701"/>
          </a:xfrm>
        </p:grpSpPr>
        <p:sp>
          <p:nvSpPr>
            <p:cNvPr id="786462" name="Line 30">
              <a:extLst>
                <a:ext uri="{FF2B5EF4-FFF2-40B4-BE49-F238E27FC236}">
                  <a16:creationId xmlns:a16="http://schemas.microsoft.com/office/drawing/2014/main" id="{15552AE8-85FB-4003-AB6C-2C8B9DB36BCD}"/>
                </a:ext>
              </a:extLst>
            </p:cNvPr>
            <p:cNvSpPr>
              <a:spLocks noChangeShapeType="1"/>
            </p:cNvSpPr>
            <p:nvPr/>
          </p:nvSpPr>
          <p:spPr bwMode="auto">
            <a:xfrm>
              <a:off x="130" y="3266"/>
              <a:ext cx="17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6463" name="Line 31">
              <a:extLst>
                <a:ext uri="{FF2B5EF4-FFF2-40B4-BE49-F238E27FC236}">
                  <a16:creationId xmlns:a16="http://schemas.microsoft.com/office/drawing/2014/main" id="{20222EB4-AE99-4AE0-9D01-E03ACB570EDB}"/>
                </a:ext>
              </a:extLst>
            </p:cNvPr>
            <p:cNvSpPr>
              <a:spLocks noChangeShapeType="1"/>
            </p:cNvSpPr>
            <p:nvPr/>
          </p:nvSpPr>
          <p:spPr bwMode="auto">
            <a:xfrm flipH="1">
              <a:off x="130" y="1565"/>
              <a:ext cx="0" cy="1701"/>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6464" name="Line 32">
              <a:extLst>
                <a:ext uri="{FF2B5EF4-FFF2-40B4-BE49-F238E27FC236}">
                  <a16:creationId xmlns:a16="http://schemas.microsoft.com/office/drawing/2014/main" id="{1C6F72DA-B210-46A8-83F1-025B22C822FA}"/>
                </a:ext>
              </a:extLst>
            </p:cNvPr>
            <p:cNvSpPr>
              <a:spLocks noChangeShapeType="1"/>
            </p:cNvSpPr>
            <p:nvPr/>
          </p:nvSpPr>
          <p:spPr bwMode="auto">
            <a:xfrm>
              <a:off x="130" y="1565"/>
              <a:ext cx="17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786465" name="Line 33">
            <a:extLst>
              <a:ext uri="{FF2B5EF4-FFF2-40B4-BE49-F238E27FC236}">
                <a16:creationId xmlns:a16="http://schemas.microsoft.com/office/drawing/2014/main" id="{DFA3577E-EDBA-442A-A092-114D208E95AF}"/>
              </a:ext>
            </a:extLst>
          </p:cNvPr>
          <p:cNvSpPr>
            <a:spLocks noChangeShapeType="1"/>
          </p:cNvSpPr>
          <p:nvPr/>
        </p:nvSpPr>
        <p:spPr bwMode="auto">
          <a:xfrm>
            <a:off x="2232025" y="2484438"/>
            <a:ext cx="3014663" cy="53975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6466" name="Line 34">
            <a:extLst>
              <a:ext uri="{FF2B5EF4-FFF2-40B4-BE49-F238E27FC236}">
                <a16:creationId xmlns:a16="http://schemas.microsoft.com/office/drawing/2014/main" id="{9D0BA891-4921-4491-B3FF-F37600A447BF}"/>
              </a:ext>
            </a:extLst>
          </p:cNvPr>
          <p:cNvSpPr>
            <a:spLocks noChangeShapeType="1"/>
          </p:cNvSpPr>
          <p:nvPr/>
        </p:nvSpPr>
        <p:spPr bwMode="auto">
          <a:xfrm>
            <a:off x="2322513" y="3024188"/>
            <a:ext cx="2924175" cy="40481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6467" name="Line 35">
            <a:extLst>
              <a:ext uri="{FF2B5EF4-FFF2-40B4-BE49-F238E27FC236}">
                <a16:creationId xmlns:a16="http://schemas.microsoft.com/office/drawing/2014/main" id="{FE4C8546-2FAE-4AD8-BB1C-3FF2DEF1A4B6}"/>
              </a:ext>
            </a:extLst>
          </p:cNvPr>
          <p:cNvSpPr>
            <a:spLocks noChangeShapeType="1"/>
          </p:cNvSpPr>
          <p:nvPr/>
        </p:nvSpPr>
        <p:spPr bwMode="auto">
          <a:xfrm flipV="1">
            <a:off x="2232025" y="3698875"/>
            <a:ext cx="2970213" cy="1125538"/>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6468" name="Line 36">
            <a:extLst>
              <a:ext uri="{FF2B5EF4-FFF2-40B4-BE49-F238E27FC236}">
                <a16:creationId xmlns:a16="http://schemas.microsoft.com/office/drawing/2014/main" id="{9E5489B2-00D3-4528-AA7C-D24493B0FDA4}"/>
              </a:ext>
            </a:extLst>
          </p:cNvPr>
          <p:cNvSpPr>
            <a:spLocks noChangeShapeType="1"/>
          </p:cNvSpPr>
          <p:nvPr/>
        </p:nvSpPr>
        <p:spPr bwMode="auto">
          <a:xfrm flipV="1">
            <a:off x="2411413" y="4059238"/>
            <a:ext cx="2881312" cy="107950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6469" name="Text Box 37">
            <a:extLst>
              <a:ext uri="{FF2B5EF4-FFF2-40B4-BE49-F238E27FC236}">
                <a16:creationId xmlns:a16="http://schemas.microsoft.com/office/drawing/2014/main" id="{97F9D7B5-E39A-454D-BC26-8DD041C721ED}"/>
              </a:ext>
            </a:extLst>
          </p:cNvPr>
          <p:cNvSpPr txBox="1">
            <a:spLocks noChangeArrowheads="1"/>
          </p:cNvSpPr>
          <p:nvPr/>
        </p:nvSpPr>
        <p:spPr bwMode="auto">
          <a:xfrm>
            <a:off x="3086100" y="5229225"/>
            <a:ext cx="36004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R[eax] </a:t>
            </a:r>
            <a:r>
              <a:rPr lang="en-US" altLang="zh-CN">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a:solidFill>
                  <a:srgbClr val="FF3300"/>
                </a:solidFill>
                <a:latin typeface="微软雅黑" panose="020B0503020204020204" pitchFamily="34" charset="-122"/>
                <a:ea typeface="微软雅黑" panose="020B0503020204020204" pitchFamily="34" charset="-122"/>
              </a:rPr>
              <a:t>0+1+2+…+(n-1)+n</a:t>
            </a:r>
          </a:p>
        </p:txBody>
      </p:sp>
      <p:sp>
        <p:nvSpPr>
          <p:cNvPr id="786470" name="Text Box 38">
            <a:extLst>
              <a:ext uri="{FF2B5EF4-FFF2-40B4-BE49-F238E27FC236}">
                <a16:creationId xmlns:a16="http://schemas.microsoft.com/office/drawing/2014/main" id="{7B2F8F7C-4730-414E-B545-A83FEA271B63}"/>
              </a:ext>
            </a:extLst>
          </p:cNvPr>
          <p:cNvSpPr txBox="1">
            <a:spLocks noChangeArrowheads="1"/>
          </p:cNvSpPr>
          <p:nvPr/>
        </p:nvSpPr>
        <p:spPr bwMode="auto">
          <a:xfrm>
            <a:off x="8191500" y="3203575"/>
            <a:ext cx="225425" cy="27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n</a:t>
            </a:r>
          </a:p>
        </p:txBody>
      </p:sp>
      <p:grpSp>
        <p:nvGrpSpPr>
          <p:cNvPr id="786471" name="Group 39">
            <a:extLst>
              <a:ext uri="{FF2B5EF4-FFF2-40B4-BE49-F238E27FC236}">
                <a16:creationId xmlns:a16="http://schemas.microsoft.com/office/drawing/2014/main" id="{CC400B8B-C3D7-4BC9-9394-22FD5707F269}"/>
              </a:ext>
            </a:extLst>
          </p:cNvPr>
          <p:cNvGrpSpPr>
            <a:grpSpLocks/>
          </p:cNvGrpSpPr>
          <p:nvPr/>
        </p:nvGrpSpPr>
        <p:grpSpPr bwMode="auto">
          <a:xfrm>
            <a:off x="160338" y="5408613"/>
            <a:ext cx="271462" cy="1358900"/>
            <a:chOff x="130" y="1565"/>
            <a:chExt cx="170" cy="1701"/>
          </a:xfrm>
        </p:grpSpPr>
        <p:sp>
          <p:nvSpPr>
            <p:cNvPr id="786472" name="Line 40">
              <a:extLst>
                <a:ext uri="{FF2B5EF4-FFF2-40B4-BE49-F238E27FC236}">
                  <a16:creationId xmlns:a16="http://schemas.microsoft.com/office/drawing/2014/main" id="{86C5E5C2-FFFD-4455-ADA2-077CFB7E01BE}"/>
                </a:ext>
              </a:extLst>
            </p:cNvPr>
            <p:cNvSpPr>
              <a:spLocks noChangeShapeType="1"/>
            </p:cNvSpPr>
            <p:nvPr/>
          </p:nvSpPr>
          <p:spPr bwMode="auto">
            <a:xfrm>
              <a:off x="130" y="3266"/>
              <a:ext cx="17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6473" name="Line 41">
              <a:extLst>
                <a:ext uri="{FF2B5EF4-FFF2-40B4-BE49-F238E27FC236}">
                  <a16:creationId xmlns:a16="http://schemas.microsoft.com/office/drawing/2014/main" id="{CF168699-E982-4FAA-B2FB-04DD51DABAD5}"/>
                </a:ext>
              </a:extLst>
            </p:cNvPr>
            <p:cNvSpPr>
              <a:spLocks noChangeShapeType="1"/>
            </p:cNvSpPr>
            <p:nvPr/>
          </p:nvSpPr>
          <p:spPr bwMode="auto">
            <a:xfrm flipH="1">
              <a:off x="130" y="1565"/>
              <a:ext cx="0" cy="1701"/>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6474" name="Line 42">
              <a:extLst>
                <a:ext uri="{FF2B5EF4-FFF2-40B4-BE49-F238E27FC236}">
                  <a16:creationId xmlns:a16="http://schemas.microsoft.com/office/drawing/2014/main" id="{FD9D458C-E7E0-4F34-9E20-507FC3CF30FD}"/>
                </a:ext>
              </a:extLst>
            </p:cNvPr>
            <p:cNvSpPr>
              <a:spLocks noChangeShapeType="1"/>
            </p:cNvSpPr>
            <p:nvPr/>
          </p:nvSpPr>
          <p:spPr bwMode="auto">
            <a:xfrm>
              <a:off x="130" y="1565"/>
              <a:ext cx="17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786475" name="Text Box 43">
            <a:extLst>
              <a:ext uri="{FF2B5EF4-FFF2-40B4-BE49-F238E27FC236}">
                <a16:creationId xmlns:a16="http://schemas.microsoft.com/office/drawing/2014/main" id="{9AAA781B-1DB2-4D5F-8F0D-6338EB513296}"/>
              </a:ext>
            </a:extLst>
          </p:cNvPr>
          <p:cNvSpPr txBox="1">
            <a:spLocks noChangeArrowheads="1"/>
          </p:cNvSpPr>
          <p:nvPr/>
        </p:nvSpPr>
        <p:spPr bwMode="auto">
          <a:xfrm>
            <a:off x="6327775" y="5118100"/>
            <a:ext cx="2565400" cy="1311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每次递归调用都会增加一个栈帧（该例为</a:t>
            </a:r>
            <a:r>
              <a:rPr lang="en-US" altLang="zh-CN" sz="2000">
                <a:latin typeface="微软雅黑" panose="020B0503020204020204" pitchFamily="34" charset="-122"/>
                <a:ea typeface="微软雅黑" panose="020B0503020204020204" pitchFamily="34" charset="-122"/>
              </a:rPr>
              <a:t>16B</a:t>
            </a:r>
            <a:r>
              <a:rPr lang="zh-CN" altLang="en-US" sz="2000">
                <a:latin typeface="微软雅黑" panose="020B0503020204020204" pitchFamily="34" charset="-122"/>
                <a:ea typeface="微软雅黑" panose="020B0503020204020204" pitchFamily="34" charset="-122"/>
              </a:rPr>
              <a:t>），所以空间开销很大。</a:t>
            </a:r>
          </a:p>
        </p:txBody>
      </p:sp>
      <p:grpSp>
        <p:nvGrpSpPr>
          <p:cNvPr id="786438" name="Group 6">
            <a:extLst>
              <a:ext uri="{FF2B5EF4-FFF2-40B4-BE49-F238E27FC236}">
                <a16:creationId xmlns:a16="http://schemas.microsoft.com/office/drawing/2014/main" id="{EBDCDEA9-C9F3-4614-B55F-63D2C80004FC}"/>
              </a:ext>
            </a:extLst>
          </p:cNvPr>
          <p:cNvGrpSpPr>
            <a:grpSpLocks/>
          </p:cNvGrpSpPr>
          <p:nvPr/>
        </p:nvGrpSpPr>
        <p:grpSpPr bwMode="auto">
          <a:xfrm>
            <a:off x="8596313" y="368300"/>
            <a:ext cx="539750" cy="1125538"/>
            <a:chOff x="5290" y="374"/>
            <a:chExt cx="340" cy="680"/>
          </a:xfrm>
        </p:grpSpPr>
        <p:sp>
          <p:nvSpPr>
            <p:cNvPr id="786439" name="AutoShape 7">
              <a:extLst>
                <a:ext uri="{FF2B5EF4-FFF2-40B4-BE49-F238E27FC236}">
                  <a16:creationId xmlns:a16="http://schemas.microsoft.com/office/drawing/2014/main" id="{694EE5DC-D754-4431-9017-892C44DC04CB}"/>
                </a:ext>
              </a:extLst>
            </p:cNvPr>
            <p:cNvSpPr>
              <a:spLocks/>
            </p:cNvSpPr>
            <p:nvPr/>
          </p:nvSpPr>
          <p:spPr bwMode="auto">
            <a:xfrm>
              <a:off x="5290" y="374"/>
              <a:ext cx="113" cy="680"/>
            </a:xfrm>
            <a:prstGeom prst="rightBrace">
              <a:avLst>
                <a:gd name="adj1" fmla="val 50147"/>
                <a:gd name="adj2" fmla="val 50000"/>
              </a:avLst>
            </a:prstGeom>
            <a:solidFill>
              <a:schemeClr val="bg1"/>
            </a:solidFill>
            <a:ln w="28575">
              <a:solidFill>
                <a:srgbClr val="FF33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86440" name="Text Box 8">
              <a:extLst>
                <a:ext uri="{FF2B5EF4-FFF2-40B4-BE49-F238E27FC236}">
                  <a16:creationId xmlns:a16="http://schemas.microsoft.com/office/drawing/2014/main" id="{77FF168D-CE3C-47BC-9F75-A9C6B132C1FF}"/>
                </a:ext>
              </a:extLst>
            </p:cNvPr>
            <p:cNvSpPr txBox="1">
              <a:spLocks noChangeArrowheads="1"/>
            </p:cNvSpPr>
            <p:nvPr/>
          </p:nvSpPr>
          <p:spPr bwMode="auto">
            <a:xfrm>
              <a:off x="5403" y="601"/>
              <a:ext cx="227" cy="22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solidFill>
                    <a:srgbClr val="FF3300"/>
                  </a:solidFill>
                  <a:latin typeface="微软雅黑" panose="020B0503020204020204" pitchFamily="34" charset="-122"/>
                  <a:ea typeface="微软雅黑" panose="020B0503020204020204" pitchFamily="34" charset="-122"/>
                </a:rPr>
                <a:t>P</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86441"/>
                                        </p:tgtEl>
                                        <p:attrNameLst>
                                          <p:attrName>style.visibility</p:attrName>
                                        </p:attrNameLst>
                                      </p:cBhvr>
                                      <p:to>
                                        <p:strVal val="visible"/>
                                      </p:to>
                                    </p:set>
                                    <p:animEffect transition="in" filter="blinds(horizontal)">
                                      <p:cBhvr>
                                        <p:cTn id="7" dur="500"/>
                                        <p:tgtEl>
                                          <p:spTgt spid="7864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86437"/>
                                        </p:tgtEl>
                                        <p:attrNameLst>
                                          <p:attrName>style.visibility</p:attrName>
                                        </p:attrNameLst>
                                      </p:cBhvr>
                                      <p:to>
                                        <p:strVal val="visible"/>
                                      </p:to>
                                    </p:set>
                                    <p:animEffect transition="in" filter="blinds(horizontal)">
                                      <p:cBhvr>
                                        <p:cTn id="12" dur="500"/>
                                        <p:tgtEl>
                                          <p:spTgt spid="7864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86438"/>
                                        </p:tgtEl>
                                        <p:attrNameLst>
                                          <p:attrName>style.visibility</p:attrName>
                                        </p:attrNameLst>
                                      </p:cBhvr>
                                      <p:to>
                                        <p:strVal val="visible"/>
                                      </p:to>
                                    </p:set>
                                    <p:animEffect transition="in" filter="blinds(horizontal)">
                                      <p:cBhvr>
                                        <p:cTn id="17" dur="500"/>
                                        <p:tgtEl>
                                          <p:spTgt spid="7864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86445"/>
                                        </p:tgtEl>
                                        <p:attrNameLst>
                                          <p:attrName>style.visibility</p:attrName>
                                        </p:attrNameLst>
                                      </p:cBhvr>
                                      <p:to>
                                        <p:strVal val="visible"/>
                                      </p:to>
                                    </p:set>
                                    <p:animEffect transition="in" filter="blinds(horizontal)">
                                      <p:cBhvr>
                                        <p:cTn id="22" dur="500"/>
                                        <p:tgtEl>
                                          <p:spTgt spid="7864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86448"/>
                                        </p:tgtEl>
                                        <p:attrNameLst>
                                          <p:attrName>style.visibility</p:attrName>
                                        </p:attrNameLst>
                                      </p:cBhvr>
                                      <p:to>
                                        <p:strVal val="visible"/>
                                      </p:to>
                                    </p:set>
                                    <p:animEffect transition="in" filter="blinds(horizontal)">
                                      <p:cBhvr>
                                        <p:cTn id="27" dur="500"/>
                                        <p:tgtEl>
                                          <p:spTgt spid="7864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86451"/>
                                        </p:tgtEl>
                                        <p:attrNameLst>
                                          <p:attrName>style.visibility</p:attrName>
                                        </p:attrNameLst>
                                      </p:cBhvr>
                                      <p:to>
                                        <p:strVal val="visible"/>
                                      </p:to>
                                    </p:set>
                                    <p:animEffect transition="in" filter="blinds(horizontal)">
                                      <p:cBhvr>
                                        <p:cTn id="32" dur="500"/>
                                        <p:tgtEl>
                                          <p:spTgt spid="78645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86452"/>
                                        </p:tgtEl>
                                        <p:attrNameLst>
                                          <p:attrName>style.visibility</p:attrName>
                                        </p:attrNameLst>
                                      </p:cBhvr>
                                      <p:to>
                                        <p:strVal val="visible"/>
                                      </p:to>
                                    </p:set>
                                    <p:animEffect transition="in" filter="blinds(horizontal)">
                                      <p:cBhvr>
                                        <p:cTn id="37" dur="500"/>
                                        <p:tgtEl>
                                          <p:spTgt spid="78645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86453"/>
                                        </p:tgtEl>
                                        <p:attrNameLst>
                                          <p:attrName>style.visibility</p:attrName>
                                        </p:attrNameLst>
                                      </p:cBhvr>
                                      <p:to>
                                        <p:strVal val="visible"/>
                                      </p:to>
                                    </p:set>
                                    <p:animEffect transition="in" filter="blinds(horizontal)">
                                      <p:cBhvr>
                                        <p:cTn id="42" dur="500"/>
                                        <p:tgtEl>
                                          <p:spTgt spid="78645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86457"/>
                                        </p:tgtEl>
                                        <p:attrNameLst>
                                          <p:attrName>style.visibility</p:attrName>
                                        </p:attrNameLst>
                                      </p:cBhvr>
                                      <p:to>
                                        <p:strVal val="visible"/>
                                      </p:to>
                                    </p:set>
                                    <p:animEffect transition="in" filter="blinds(horizontal)">
                                      <p:cBhvr>
                                        <p:cTn id="47" dur="500"/>
                                        <p:tgtEl>
                                          <p:spTgt spid="78645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786454"/>
                                        </p:tgtEl>
                                        <p:attrNameLst>
                                          <p:attrName>style.visibility</p:attrName>
                                        </p:attrNameLst>
                                      </p:cBhvr>
                                      <p:to>
                                        <p:strVal val="visible"/>
                                      </p:to>
                                    </p:set>
                                    <p:animEffect transition="in" filter="blinds(horizontal)">
                                      <p:cBhvr>
                                        <p:cTn id="52" dur="500"/>
                                        <p:tgtEl>
                                          <p:spTgt spid="78645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86458"/>
                                        </p:tgtEl>
                                        <p:attrNameLst>
                                          <p:attrName>style.visibility</p:attrName>
                                        </p:attrNameLst>
                                      </p:cBhvr>
                                      <p:to>
                                        <p:strVal val="visible"/>
                                      </p:to>
                                    </p:set>
                                    <p:animEffect transition="in" filter="blinds(horizontal)">
                                      <p:cBhvr>
                                        <p:cTn id="57" dur="500"/>
                                        <p:tgtEl>
                                          <p:spTgt spid="78645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786459"/>
                                        </p:tgtEl>
                                        <p:attrNameLst>
                                          <p:attrName>style.visibility</p:attrName>
                                        </p:attrNameLst>
                                      </p:cBhvr>
                                      <p:to>
                                        <p:strVal val="visible"/>
                                      </p:to>
                                    </p:set>
                                    <p:animEffect transition="in" filter="blinds(horizontal)">
                                      <p:cBhvr>
                                        <p:cTn id="62" dur="500"/>
                                        <p:tgtEl>
                                          <p:spTgt spid="78645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786460"/>
                                        </p:tgtEl>
                                        <p:attrNameLst>
                                          <p:attrName>style.visibility</p:attrName>
                                        </p:attrNameLst>
                                      </p:cBhvr>
                                      <p:to>
                                        <p:strVal val="visible"/>
                                      </p:to>
                                    </p:set>
                                    <p:animEffect transition="in" filter="blinds(horizontal)">
                                      <p:cBhvr>
                                        <p:cTn id="67" dur="500"/>
                                        <p:tgtEl>
                                          <p:spTgt spid="78646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786461"/>
                                        </p:tgtEl>
                                        <p:attrNameLst>
                                          <p:attrName>style.visibility</p:attrName>
                                        </p:attrNameLst>
                                      </p:cBhvr>
                                      <p:to>
                                        <p:strVal val="visible"/>
                                      </p:to>
                                    </p:set>
                                    <p:animEffect transition="in" filter="blinds(horizontal)">
                                      <p:cBhvr>
                                        <p:cTn id="72" dur="500"/>
                                        <p:tgtEl>
                                          <p:spTgt spid="78646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786465"/>
                                        </p:tgtEl>
                                        <p:attrNameLst>
                                          <p:attrName>style.visibility</p:attrName>
                                        </p:attrNameLst>
                                      </p:cBhvr>
                                      <p:to>
                                        <p:strVal val="visible"/>
                                      </p:to>
                                    </p:set>
                                    <p:animEffect transition="in" filter="blinds(horizontal)">
                                      <p:cBhvr>
                                        <p:cTn id="77" dur="500"/>
                                        <p:tgtEl>
                                          <p:spTgt spid="78646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nodeType="clickEffect">
                                  <p:stCondLst>
                                    <p:cond delay="0"/>
                                  </p:stCondLst>
                                  <p:childTnLst>
                                    <p:set>
                                      <p:cBhvr>
                                        <p:cTn id="81" dur="1" fill="hold">
                                          <p:stCondLst>
                                            <p:cond delay="0"/>
                                          </p:stCondLst>
                                        </p:cTn>
                                        <p:tgtEl>
                                          <p:spTgt spid="786466"/>
                                        </p:tgtEl>
                                        <p:attrNameLst>
                                          <p:attrName>style.visibility</p:attrName>
                                        </p:attrNameLst>
                                      </p:cBhvr>
                                      <p:to>
                                        <p:strVal val="visible"/>
                                      </p:to>
                                    </p:set>
                                    <p:animEffect transition="in" filter="blinds(horizontal)">
                                      <p:cBhvr>
                                        <p:cTn id="82" dur="500"/>
                                        <p:tgtEl>
                                          <p:spTgt spid="78646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786470"/>
                                        </p:tgtEl>
                                        <p:attrNameLst>
                                          <p:attrName>style.visibility</p:attrName>
                                        </p:attrNameLst>
                                      </p:cBhvr>
                                      <p:to>
                                        <p:strVal val="visible"/>
                                      </p:to>
                                    </p:set>
                                    <p:animEffect transition="in" filter="blinds(horizontal)">
                                      <p:cBhvr>
                                        <p:cTn id="87" dur="500"/>
                                        <p:tgtEl>
                                          <p:spTgt spid="786470"/>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nodeType="clickEffect">
                                  <p:stCondLst>
                                    <p:cond delay="0"/>
                                  </p:stCondLst>
                                  <p:childTnLst>
                                    <p:set>
                                      <p:cBhvr>
                                        <p:cTn id="91" dur="1" fill="hold">
                                          <p:stCondLst>
                                            <p:cond delay="0"/>
                                          </p:stCondLst>
                                        </p:cTn>
                                        <p:tgtEl>
                                          <p:spTgt spid="786467"/>
                                        </p:tgtEl>
                                        <p:attrNameLst>
                                          <p:attrName>style.visibility</p:attrName>
                                        </p:attrNameLst>
                                      </p:cBhvr>
                                      <p:to>
                                        <p:strVal val="visible"/>
                                      </p:to>
                                    </p:set>
                                    <p:animEffect transition="in" filter="blinds(horizontal)">
                                      <p:cBhvr>
                                        <p:cTn id="92" dur="500"/>
                                        <p:tgtEl>
                                          <p:spTgt spid="786467"/>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nodeType="clickEffect">
                                  <p:stCondLst>
                                    <p:cond delay="0"/>
                                  </p:stCondLst>
                                  <p:childTnLst>
                                    <p:set>
                                      <p:cBhvr>
                                        <p:cTn id="96" dur="1" fill="hold">
                                          <p:stCondLst>
                                            <p:cond delay="0"/>
                                          </p:stCondLst>
                                        </p:cTn>
                                        <p:tgtEl>
                                          <p:spTgt spid="786468"/>
                                        </p:tgtEl>
                                        <p:attrNameLst>
                                          <p:attrName>style.visibility</p:attrName>
                                        </p:attrNameLst>
                                      </p:cBhvr>
                                      <p:to>
                                        <p:strVal val="visible"/>
                                      </p:to>
                                    </p:set>
                                    <p:animEffect transition="in" filter="blinds(horizontal)">
                                      <p:cBhvr>
                                        <p:cTn id="97" dur="500"/>
                                        <p:tgtEl>
                                          <p:spTgt spid="786468"/>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786469"/>
                                        </p:tgtEl>
                                        <p:attrNameLst>
                                          <p:attrName>style.visibility</p:attrName>
                                        </p:attrNameLst>
                                      </p:cBhvr>
                                      <p:to>
                                        <p:strVal val="visible"/>
                                      </p:to>
                                    </p:set>
                                    <p:animEffect transition="in" filter="blinds(horizontal)">
                                      <p:cBhvr>
                                        <p:cTn id="102" dur="500"/>
                                        <p:tgtEl>
                                          <p:spTgt spid="786469"/>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3" presetClass="entr" presetSubtype="10" fill="hold" nodeType="clickEffect">
                                  <p:stCondLst>
                                    <p:cond delay="0"/>
                                  </p:stCondLst>
                                  <p:childTnLst>
                                    <p:set>
                                      <p:cBhvr>
                                        <p:cTn id="106" dur="1" fill="hold">
                                          <p:stCondLst>
                                            <p:cond delay="0"/>
                                          </p:stCondLst>
                                        </p:cTn>
                                        <p:tgtEl>
                                          <p:spTgt spid="786471"/>
                                        </p:tgtEl>
                                        <p:attrNameLst>
                                          <p:attrName>style.visibility</p:attrName>
                                        </p:attrNameLst>
                                      </p:cBhvr>
                                      <p:to>
                                        <p:strVal val="visible"/>
                                      </p:to>
                                    </p:set>
                                    <p:animEffect transition="in" filter="blinds(horizontal)">
                                      <p:cBhvr>
                                        <p:cTn id="107" dur="500"/>
                                        <p:tgtEl>
                                          <p:spTgt spid="786471"/>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786475"/>
                                        </p:tgtEl>
                                        <p:attrNameLst>
                                          <p:attrName>style.visibility</p:attrName>
                                        </p:attrNameLst>
                                      </p:cBhvr>
                                      <p:to>
                                        <p:strVal val="visible"/>
                                      </p:to>
                                    </p:set>
                                    <p:animEffect transition="in" filter="blinds(horizontal)">
                                      <p:cBhvr>
                                        <p:cTn id="112" dur="500"/>
                                        <p:tgtEl>
                                          <p:spTgt spid="786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53" grpId="0"/>
      <p:bldP spid="786457" grpId="0"/>
      <p:bldP spid="786458" grpId="0"/>
      <p:bldP spid="786469" grpId="0"/>
      <p:bldP spid="786470" grpId="0"/>
      <p:bldP spid="786475"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32166" name="Picture 6">
            <a:extLst>
              <a:ext uri="{FF2B5EF4-FFF2-40B4-BE49-F238E27FC236}">
                <a16:creationId xmlns:a16="http://schemas.microsoft.com/office/drawing/2014/main" id="{34CF49B0-1C77-416D-A170-857A7650AD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13" y="233363"/>
            <a:ext cx="8416925" cy="6380162"/>
          </a:xfrm>
          <a:prstGeom prst="rect">
            <a:avLst/>
          </a:prstGeom>
          <a:noFill/>
          <a:extLst>
            <a:ext uri="{909E8E84-426E-40DD-AFC4-6F175D3DCCD1}">
              <a14:hiddenFill xmlns:a14="http://schemas.microsoft.com/office/drawing/2010/main">
                <a:solidFill>
                  <a:srgbClr val="FFFFFF"/>
                </a:solidFill>
              </a14:hiddenFill>
            </a:ext>
          </a:extLst>
        </p:spPr>
      </p:pic>
      <p:sp>
        <p:nvSpPr>
          <p:cNvPr id="732168" name="文本占位符 2">
            <a:extLst>
              <a:ext uri="{FF2B5EF4-FFF2-40B4-BE49-F238E27FC236}">
                <a16:creationId xmlns:a16="http://schemas.microsoft.com/office/drawing/2014/main" id="{1410A056-B0C5-4B96-BB86-02D0BA4C4E1D}"/>
              </a:ext>
            </a:extLst>
          </p:cNvPr>
          <p:cNvSpPr>
            <a:spLocks/>
          </p:cNvSpPr>
          <p:nvPr/>
        </p:nvSpPr>
        <p:spPr bwMode="auto">
          <a:xfrm>
            <a:off x="4302125" y="2393950"/>
            <a:ext cx="4500563"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buFontTx/>
              <a:buNone/>
            </a:pPr>
            <a:r>
              <a:rPr lang="zh-CN" altLang="en-US">
                <a:solidFill>
                  <a:srgbClr val="FF3300"/>
                </a:solidFill>
                <a:latin typeface="微软雅黑" panose="020B0503020204020204" pitchFamily="34" charset="-122"/>
                <a:ea typeface="微软雅黑" panose="020B0503020204020204" pitchFamily="34" charset="-122"/>
              </a:rPr>
              <a:t>如果设置了</a:t>
            </a:r>
            <a:r>
              <a:rPr lang="en-US" altLang="zh-CN">
                <a:solidFill>
                  <a:srgbClr val="FF3300"/>
                </a:solidFill>
                <a:latin typeface="微软雅黑" panose="020B0503020204020204" pitchFamily="34" charset="-122"/>
                <a:ea typeface="微软雅黑" panose="020B0503020204020204" pitchFamily="34" charset="-122"/>
              </a:rPr>
              <a:t>pragma pack(2)</a:t>
            </a:r>
            <a:r>
              <a:rPr lang="zh-CN" altLang="en-US">
                <a:solidFill>
                  <a:srgbClr val="FF3300"/>
                </a:solidFill>
                <a:latin typeface="微软雅黑" panose="020B0503020204020204" pitchFamily="34" charset="-122"/>
                <a:ea typeface="微软雅黑" panose="020B0503020204020204" pitchFamily="34" charset="-122"/>
              </a:rPr>
              <a:t>，结果又是什么？</a:t>
            </a:r>
            <a:endParaRPr lang="en-US" altLang="zh-CN">
              <a:solidFill>
                <a:srgbClr val="FF3300"/>
              </a:solidFill>
              <a:latin typeface="微软雅黑" panose="020B0503020204020204" pitchFamily="34" charset="-122"/>
              <a:ea typeface="微软雅黑" panose="020B0503020204020204" pitchFamily="34" charset="-122"/>
            </a:endParaRPr>
          </a:p>
        </p:txBody>
      </p:sp>
      <p:pic>
        <p:nvPicPr>
          <p:cNvPr id="732169" name="Picture 9">
            <a:extLst>
              <a:ext uri="{FF2B5EF4-FFF2-40B4-BE49-F238E27FC236}">
                <a16:creationId xmlns:a16="http://schemas.microsoft.com/office/drawing/2014/main" id="{7B5EA06A-0C73-49A6-A5D6-B9233A242F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1738" y="4149725"/>
            <a:ext cx="2025650" cy="1123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2168">
                                            <p:txEl>
                                              <p:pRg st="0" end="0"/>
                                            </p:txEl>
                                          </p:spTgt>
                                        </p:tgtEl>
                                        <p:attrNameLst>
                                          <p:attrName>style.visibility</p:attrName>
                                        </p:attrNameLst>
                                      </p:cBhvr>
                                      <p:to>
                                        <p:strVal val="visible"/>
                                      </p:to>
                                    </p:set>
                                    <p:animEffect transition="in" filter="blinds(horizontal)">
                                      <p:cBhvr>
                                        <p:cTn id="7" dur="500"/>
                                        <p:tgtEl>
                                          <p:spTgt spid="73216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32169"/>
                                        </p:tgtEl>
                                        <p:attrNameLst>
                                          <p:attrName>style.visibility</p:attrName>
                                        </p:attrNameLst>
                                      </p:cBhvr>
                                      <p:to>
                                        <p:strVal val="visible"/>
                                      </p:to>
                                    </p:set>
                                    <p:animEffect transition="in" filter="blinds(horizontal)">
                                      <p:cBhvr>
                                        <p:cTn id="12" dur="500"/>
                                        <p:tgtEl>
                                          <p:spTgt spid="732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8"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a:extLst>
              <a:ext uri="{FF2B5EF4-FFF2-40B4-BE49-F238E27FC236}">
                <a16:creationId xmlns:a16="http://schemas.microsoft.com/office/drawing/2014/main" id="{35EC6950-9430-4BBD-A520-01C4D789B890}"/>
              </a:ext>
            </a:extLst>
          </p:cNvPr>
          <p:cNvSpPr>
            <a:spLocks noGrp="1" noChangeArrowheads="1"/>
          </p:cNvSpPr>
          <p:nvPr>
            <p:ph type="title"/>
          </p:nvPr>
        </p:nvSpPr>
        <p:spPr>
          <a:xfrm>
            <a:off x="457200" y="98425"/>
            <a:ext cx="8229600" cy="561975"/>
          </a:xfrm>
        </p:spPr>
        <p:txBody>
          <a:bodyPr/>
          <a:lstStyle/>
          <a:p>
            <a:r>
              <a:rPr lang="zh-CN" altLang="en-US" sz="3600"/>
              <a:t>过程调用的机器级表示</a:t>
            </a:r>
          </a:p>
        </p:txBody>
      </p:sp>
      <p:sp>
        <p:nvSpPr>
          <p:cNvPr id="787459" name="Rectangle 3">
            <a:extLst>
              <a:ext uri="{FF2B5EF4-FFF2-40B4-BE49-F238E27FC236}">
                <a16:creationId xmlns:a16="http://schemas.microsoft.com/office/drawing/2014/main" id="{D03A6016-8E87-4FCB-8327-1DA7A6E0A741}"/>
              </a:ext>
            </a:extLst>
          </p:cNvPr>
          <p:cNvSpPr>
            <a:spLocks noGrp="1" noChangeArrowheads="1"/>
          </p:cNvSpPr>
          <p:nvPr>
            <p:ph type="body" idx="1"/>
          </p:nvPr>
        </p:nvSpPr>
        <p:spPr>
          <a:xfrm>
            <a:off x="468313" y="773113"/>
            <a:ext cx="8229600" cy="2592387"/>
          </a:xfrm>
        </p:spPr>
        <p:txBody>
          <a:bodyPr/>
          <a:lstStyle/>
          <a:p>
            <a:r>
              <a:rPr lang="zh-CN" altLang="en-US">
                <a:latin typeface="微软雅黑" panose="020B0503020204020204" pitchFamily="34" charset="-122"/>
                <a:ea typeface="微软雅黑" panose="020B0503020204020204" pitchFamily="34" charset="-122"/>
              </a:rPr>
              <a:t>递归函数</a:t>
            </a:r>
            <a:r>
              <a:rPr lang="en-US" altLang="zh-CN">
                <a:latin typeface="微软雅黑" panose="020B0503020204020204" pitchFamily="34" charset="-122"/>
                <a:ea typeface="微软雅黑" panose="020B0503020204020204" pitchFamily="34" charset="-122"/>
              </a:rPr>
              <a:t>nn_sum</a:t>
            </a:r>
            <a:r>
              <a:rPr lang="zh-CN" altLang="en-US">
                <a:latin typeface="微软雅黑" panose="020B0503020204020204" pitchFamily="34" charset="-122"/>
                <a:ea typeface="微软雅黑" panose="020B0503020204020204" pitchFamily="34" charset="-122"/>
              </a:rPr>
              <a:t>的执行流程</a:t>
            </a:r>
            <a:endParaRPr lang="en-US" altLang="zh-CN">
              <a:latin typeface="微软雅黑" panose="020B0503020204020204" pitchFamily="34" charset="-122"/>
              <a:ea typeface="微软雅黑" panose="020B0503020204020204" pitchFamily="34" charset="-122"/>
            </a:endParaRPr>
          </a:p>
        </p:txBody>
      </p:sp>
      <p:sp>
        <p:nvSpPr>
          <p:cNvPr id="787460" name="Rectangle 4">
            <a:extLst>
              <a:ext uri="{FF2B5EF4-FFF2-40B4-BE49-F238E27FC236}">
                <a16:creationId xmlns:a16="http://schemas.microsoft.com/office/drawing/2014/main" id="{4A805378-C590-49EB-B1C6-BF74876A31C0}"/>
              </a:ext>
            </a:extLst>
          </p:cNvPr>
          <p:cNvSpPr>
            <a:spLocks noChangeArrowheads="1"/>
          </p:cNvSpPr>
          <p:nvPr/>
        </p:nvSpPr>
        <p:spPr bwMode="auto">
          <a:xfrm>
            <a:off x="250825" y="5597525"/>
            <a:ext cx="880268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000">
                <a:solidFill>
                  <a:srgbClr val="3333CC"/>
                </a:solidFill>
              </a:rPr>
              <a:t>为支持过程调用，每个过程包含准备阶段和结束阶段。因而</a:t>
            </a:r>
            <a:r>
              <a:rPr lang="zh-CN" altLang="en-US" sz="2000">
                <a:solidFill>
                  <a:srgbClr val="FF3300"/>
                </a:solidFill>
              </a:rPr>
              <a:t>每增加一次过程调用，就要增加许多条包含在准备阶段和结束阶段的额外指令</a:t>
            </a:r>
            <a:r>
              <a:rPr lang="zh-CN" altLang="en-US" sz="2000">
                <a:solidFill>
                  <a:srgbClr val="3333CC"/>
                </a:solidFill>
              </a:rPr>
              <a:t>，它们对程序性能影响很大，应尽量避免不必要的过程调用，特别是递归调用。</a:t>
            </a:r>
            <a:r>
              <a:rPr lang="zh-CN" altLang="en-US" sz="2000">
                <a:solidFill>
                  <a:srgbClr val="FF0000"/>
                </a:solidFill>
              </a:rPr>
              <a:t> </a:t>
            </a:r>
          </a:p>
        </p:txBody>
      </p:sp>
      <p:pic>
        <p:nvPicPr>
          <p:cNvPr id="787461" name="Picture 5">
            <a:extLst>
              <a:ext uri="{FF2B5EF4-FFF2-40B4-BE49-F238E27FC236}">
                <a16:creationId xmlns:a16="http://schemas.microsoft.com/office/drawing/2014/main" id="{BD15FE29-C80A-48A4-B2AE-5F328E7255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 y="1358900"/>
            <a:ext cx="8937625" cy="42306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a:extLst>
              <a:ext uri="{FF2B5EF4-FFF2-40B4-BE49-F238E27FC236}">
                <a16:creationId xmlns:a16="http://schemas.microsoft.com/office/drawing/2014/main" id="{D0D6C3BD-E2BC-43C3-817E-B3C61600E28F}"/>
              </a:ext>
            </a:extLst>
          </p:cNvPr>
          <p:cNvSpPr>
            <a:spLocks noGrp="1" noChangeArrowheads="1"/>
          </p:cNvSpPr>
          <p:nvPr>
            <p:ph type="title"/>
          </p:nvPr>
        </p:nvSpPr>
        <p:spPr>
          <a:xfrm>
            <a:off x="457200" y="98425"/>
            <a:ext cx="8229600" cy="561975"/>
          </a:xfrm>
        </p:spPr>
        <p:txBody>
          <a:bodyPr/>
          <a:lstStyle/>
          <a:p>
            <a:r>
              <a:rPr lang="zh-CN" altLang="en-US" sz="3600"/>
              <a:t>过程调用举例</a:t>
            </a:r>
          </a:p>
        </p:txBody>
      </p:sp>
      <p:sp>
        <p:nvSpPr>
          <p:cNvPr id="788483" name="Rectangle 3">
            <a:extLst>
              <a:ext uri="{FF2B5EF4-FFF2-40B4-BE49-F238E27FC236}">
                <a16:creationId xmlns:a16="http://schemas.microsoft.com/office/drawing/2014/main" id="{16A770A3-155E-4DC8-9A93-93F4714F90A7}"/>
              </a:ext>
            </a:extLst>
          </p:cNvPr>
          <p:cNvSpPr>
            <a:spLocks noGrp="1" noChangeArrowheads="1"/>
          </p:cNvSpPr>
          <p:nvPr>
            <p:ph type="body" idx="1"/>
          </p:nvPr>
        </p:nvSpPr>
        <p:spPr>
          <a:xfrm>
            <a:off x="476250" y="819150"/>
            <a:ext cx="8229600" cy="989013"/>
          </a:xfrm>
        </p:spPr>
        <p:txBody>
          <a:bodyPr/>
          <a:lstStyle/>
          <a:p>
            <a:pPr>
              <a:buFontTx/>
              <a:buNone/>
            </a:pPr>
            <a:r>
              <a:rPr lang="zh-CN" altLang="en-US">
                <a:latin typeface="微软雅黑" panose="020B0503020204020204" pitchFamily="34" charset="-122"/>
                <a:ea typeface="微软雅黑" panose="020B0503020204020204" pitchFamily="34" charset="-122"/>
              </a:rPr>
              <a:t>例：应始终返回</a:t>
            </a:r>
            <a:r>
              <a:rPr lang="en-US" altLang="zh-CN">
                <a:latin typeface="微软雅黑" panose="020B0503020204020204" pitchFamily="34" charset="-122"/>
                <a:ea typeface="微软雅黑" panose="020B0503020204020204" pitchFamily="34" charset="-122"/>
              </a:rPr>
              <a:t>d[0]</a:t>
            </a:r>
            <a:r>
              <a:rPr lang="zh-CN" altLang="en-US">
                <a:latin typeface="微软雅黑" panose="020B0503020204020204" pitchFamily="34" charset="-122"/>
                <a:ea typeface="微软雅黑" panose="020B0503020204020204" pitchFamily="34" charset="-122"/>
              </a:rPr>
              <a:t>中的</a:t>
            </a:r>
            <a:r>
              <a:rPr lang="en-US" altLang="zh-CN">
                <a:latin typeface="微软雅黑" panose="020B0503020204020204" pitchFamily="34" charset="-122"/>
                <a:ea typeface="微软雅黑" panose="020B0503020204020204" pitchFamily="34" charset="-122"/>
              </a:rPr>
              <a:t>3.14</a:t>
            </a:r>
            <a:r>
              <a:rPr lang="zh-CN" altLang="en-US">
                <a:latin typeface="微软雅黑" panose="020B0503020204020204" pitchFamily="34" charset="-122"/>
                <a:ea typeface="微软雅黑" panose="020B0503020204020204" pitchFamily="34" charset="-122"/>
              </a:rPr>
              <a:t>，但并非如此。</a:t>
            </a:r>
            <a:r>
              <a:rPr lang="en-US" altLang="zh-CN">
                <a:solidFill>
                  <a:srgbClr val="FF0000"/>
                </a:solidFill>
                <a:latin typeface="微软雅黑" panose="020B0503020204020204" pitchFamily="34" charset="-122"/>
                <a:ea typeface="微软雅黑" panose="020B0503020204020204" pitchFamily="34" charset="-122"/>
              </a:rPr>
              <a:t>Why?</a:t>
            </a:r>
          </a:p>
        </p:txBody>
      </p:sp>
      <p:sp>
        <p:nvSpPr>
          <p:cNvPr id="788484" name="Rectangle 4">
            <a:extLst>
              <a:ext uri="{FF2B5EF4-FFF2-40B4-BE49-F238E27FC236}">
                <a16:creationId xmlns:a16="http://schemas.microsoft.com/office/drawing/2014/main" id="{4F20DE80-770D-4F49-9160-5F9642ED6D36}"/>
              </a:ext>
            </a:extLst>
          </p:cNvPr>
          <p:cNvSpPr>
            <a:spLocks/>
          </p:cNvSpPr>
          <p:nvPr/>
        </p:nvSpPr>
        <p:spPr bwMode="auto">
          <a:xfrm>
            <a:off x="431800" y="1584325"/>
            <a:ext cx="7650163" cy="2114550"/>
          </a:xfrm>
          <a:prstGeom prst="rect">
            <a:avLst/>
          </a:prstGeom>
          <a:solidFill>
            <a:srgbClr val="F8F6D9"/>
          </a:solidFill>
          <a:ln w="6350">
            <a:solidFill>
              <a:schemeClr val="tx1"/>
            </a:solidFill>
            <a:miter lim="800000"/>
            <a:headEnd/>
            <a:tailEnd/>
          </a:ln>
        </p:spPr>
        <p:txBody>
          <a:bodyPr lIns="63500" tIns="63500" rIns="63500" bIns="63500"/>
          <a:lstStyle>
            <a:lvl1pPr>
              <a:tabLst>
                <a:tab pos="914400" algn="l"/>
                <a:tab pos="2286000" algn="l"/>
              </a:tabLst>
              <a:defRPr>
                <a:solidFill>
                  <a:schemeClr val="tx1"/>
                </a:solidFill>
                <a:latin typeface="Arial" panose="020B0604020202020204" pitchFamily="34" charset="0"/>
                <a:ea typeface="宋体" panose="02010600030101010101" pitchFamily="2" charset="-122"/>
              </a:defRPr>
            </a:lvl1pPr>
            <a:lvl2pPr marL="742950" indent="-285750">
              <a:tabLst>
                <a:tab pos="914400" algn="l"/>
                <a:tab pos="2286000" algn="l"/>
              </a:tabLst>
              <a:defRPr>
                <a:solidFill>
                  <a:schemeClr val="tx1"/>
                </a:solidFill>
                <a:latin typeface="Arial" panose="020B0604020202020204" pitchFamily="34" charset="0"/>
                <a:ea typeface="宋体" panose="02010600030101010101" pitchFamily="2" charset="-122"/>
              </a:defRPr>
            </a:lvl2pPr>
            <a:lvl3pPr marL="1143000" indent="-228600">
              <a:tabLst>
                <a:tab pos="914400" algn="l"/>
                <a:tab pos="2286000" algn="l"/>
              </a:tabLst>
              <a:defRPr>
                <a:solidFill>
                  <a:schemeClr val="tx1"/>
                </a:solidFill>
                <a:latin typeface="Arial" panose="020B0604020202020204" pitchFamily="34" charset="0"/>
                <a:ea typeface="宋体" panose="02010600030101010101" pitchFamily="2" charset="-122"/>
              </a:defRPr>
            </a:lvl3pPr>
            <a:lvl4pPr marL="1600200" indent="-228600">
              <a:tabLst>
                <a:tab pos="914400" algn="l"/>
                <a:tab pos="2286000" algn="l"/>
              </a:tabLst>
              <a:defRPr>
                <a:solidFill>
                  <a:schemeClr val="tx1"/>
                </a:solidFill>
                <a:latin typeface="Arial" panose="020B0604020202020204" pitchFamily="34" charset="0"/>
                <a:ea typeface="宋体" panose="02010600030101010101" pitchFamily="2" charset="-122"/>
              </a:defRPr>
            </a:lvl4pPr>
            <a:lvl5pPr marL="2057400" indent="-228600">
              <a:tabLst>
                <a:tab pos="914400" algn="l"/>
                <a:tab pos="22860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914400" algn="l"/>
                <a:tab pos="22860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914400" algn="l"/>
                <a:tab pos="22860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914400" algn="l"/>
                <a:tab pos="22860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914400" algn="l"/>
                <a:tab pos="2286000" algn="l"/>
              </a:tabLst>
              <a:defRPr>
                <a:solidFill>
                  <a:schemeClr val="tx1"/>
                </a:solidFill>
                <a:latin typeface="Arial" panose="020B0604020202020204" pitchFamily="34" charset="0"/>
                <a:ea typeface="宋体" panose="02010600030101010101" pitchFamily="2" charset="-122"/>
              </a:defRPr>
            </a:lvl9pPr>
          </a:lstStyle>
          <a:p>
            <a:pPr eaLnBrk="1" hangingPunct="1">
              <a:lnSpc>
                <a:spcPct val="95000"/>
              </a:lnSpc>
            </a:pPr>
            <a:r>
              <a:rPr lang="en-US" altLang="zh-CN" sz="2000">
                <a:latin typeface="Courier New" panose="02070309020205020404" pitchFamily="49" charset="0"/>
                <a:ea typeface="Monaco"/>
                <a:cs typeface="Courier New" panose="02070309020205020404" pitchFamily="49" charset="0"/>
                <a:sym typeface="Monaco"/>
              </a:rPr>
              <a:t>double fun(int i)</a:t>
            </a:r>
          </a:p>
          <a:p>
            <a:pPr eaLnBrk="1" hangingPunct="1">
              <a:lnSpc>
                <a:spcPct val="95000"/>
              </a:lnSpc>
            </a:pPr>
            <a:r>
              <a:rPr lang="en-US" altLang="zh-CN" sz="2000">
                <a:latin typeface="Courier New" panose="02070309020205020404" pitchFamily="49" charset="0"/>
                <a:ea typeface="Monaco"/>
                <a:cs typeface="Courier New" panose="02070309020205020404" pitchFamily="49" charset="0"/>
                <a:sym typeface="Monaco"/>
              </a:rPr>
              <a:t>{</a:t>
            </a:r>
          </a:p>
          <a:p>
            <a:pPr eaLnBrk="1" hangingPunct="1">
              <a:lnSpc>
                <a:spcPct val="95000"/>
              </a:lnSpc>
            </a:pPr>
            <a:r>
              <a:rPr lang="en-US" altLang="zh-CN" sz="2000">
                <a:latin typeface="Courier New" panose="02070309020205020404" pitchFamily="49" charset="0"/>
                <a:ea typeface="Monaco"/>
                <a:cs typeface="Courier New" panose="02070309020205020404" pitchFamily="49" charset="0"/>
                <a:sym typeface="Monaco"/>
              </a:rPr>
              <a:t>  volatile double d[1] = {3.14};</a:t>
            </a:r>
          </a:p>
          <a:p>
            <a:pPr eaLnBrk="1" hangingPunct="1">
              <a:lnSpc>
                <a:spcPct val="95000"/>
              </a:lnSpc>
            </a:pPr>
            <a:r>
              <a:rPr lang="en-US" altLang="zh-CN" sz="2000">
                <a:latin typeface="Courier New" panose="02070309020205020404" pitchFamily="49" charset="0"/>
                <a:ea typeface="Monaco"/>
                <a:cs typeface="Courier New" panose="02070309020205020404" pitchFamily="49" charset="0"/>
                <a:sym typeface="Monaco"/>
              </a:rPr>
              <a:t>  volatile long int a[2];</a:t>
            </a:r>
          </a:p>
          <a:p>
            <a:pPr eaLnBrk="1" hangingPunct="1">
              <a:lnSpc>
                <a:spcPct val="95000"/>
              </a:lnSpc>
            </a:pPr>
            <a:r>
              <a:rPr lang="en-US" altLang="zh-CN" sz="2000">
                <a:latin typeface="Courier New" panose="02070309020205020404" pitchFamily="49" charset="0"/>
                <a:ea typeface="Monaco"/>
                <a:cs typeface="Courier New" panose="02070309020205020404" pitchFamily="49" charset="0"/>
                <a:sym typeface="Monaco"/>
              </a:rPr>
              <a:t>  a[i] = 1073741824; /* Possibly out of bounds */</a:t>
            </a:r>
          </a:p>
          <a:p>
            <a:pPr eaLnBrk="1" hangingPunct="1">
              <a:lnSpc>
                <a:spcPct val="95000"/>
              </a:lnSpc>
            </a:pPr>
            <a:r>
              <a:rPr lang="en-US" altLang="zh-CN" sz="2000">
                <a:latin typeface="Courier New" panose="02070309020205020404" pitchFamily="49" charset="0"/>
                <a:ea typeface="Monaco"/>
                <a:cs typeface="Courier New" panose="02070309020205020404" pitchFamily="49" charset="0"/>
                <a:sym typeface="Monaco"/>
              </a:rPr>
              <a:t>  return d[0];</a:t>
            </a:r>
          </a:p>
          <a:p>
            <a:pPr eaLnBrk="1" hangingPunct="1">
              <a:lnSpc>
                <a:spcPct val="95000"/>
              </a:lnSpc>
            </a:pPr>
            <a:r>
              <a:rPr lang="en-US" altLang="zh-CN" sz="2000">
                <a:latin typeface="Courier New" panose="02070309020205020404" pitchFamily="49" charset="0"/>
                <a:ea typeface="Monaco"/>
                <a:cs typeface="Courier New" panose="02070309020205020404" pitchFamily="49" charset="0"/>
                <a:sym typeface="Monaco"/>
              </a:rPr>
              <a:t>}</a:t>
            </a:r>
          </a:p>
        </p:txBody>
      </p:sp>
      <p:sp>
        <p:nvSpPr>
          <p:cNvPr id="18437" name="Rectangle 5">
            <a:extLst>
              <a:ext uri="{FF2B5EF4-FFF2-40B4-BE49-F238E27FC236}">
                <a16:creationId xmlns:a16="http://schemas.microsoft.com/office/drawing/2014/main" id="{FFEBAF04-4D00-45BF-9DDD-1D1C41C95928}"/>
              </a:ext>
            </a:extLst>
          </p:cNvPr>
          <p:cNvSpPr>
            <a:spLocks/>
          </p:cNvSpPr>
          <p:nvPr/>
        </p:nvSpPr>
        <p:spPr bwMode="auto">
          <a:xfrm>
            <a:off x="341313" y="3963988"/>
            <a:ext cx="5310187" cy="1579562"/>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38100" tIns="38100" rIns="38100" bIns="381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微软雅黑" panose="020B0503020204020204" pitchFamily="34" charset="-122"/>
                <a:ea typeface="微软雅黑" panose="020B0503020204020204" pitchFamily="34" charset="-122"/>
                <a:cs typeface="Zapf Dingbats"/>
                <a:sym typeface="Courier New" panose="02070309020205020404" pitchFamily="49" charset="0"/>
              </a:rPr>
              <a:t>fun(0)  </a:t>
            </a:r>
            <a:r>
              <a:rPr lang="en-US" altLang="zh-CN" sz="2000">
                <a:latin typeface="微软雅黑" panose="020B0503020204020204" pitchFamily="34" charset="-122"/>
                <a:ea typeface="微软雅黑" panose="020B0503020204020204" pitchFamily="34" charset="-122"/>
                <a:cs typeface="Zapf Dingbats"/>
                <a:sym typeface="Wingdings" panose="05000000000000000000" pitchFamily="2" charset="2"/>
              </a:rPr>
              <a:t></a:t>
            </a:r>
            <a:r>
              <a:rPr lang="en-US" altLang="zh-CN" sz="2000">
                <a:latin typeface="微软雅黑" panose="020B0503020204020204" pitchFamily="34" charset="-122"/>
                <a:ea typeface="微软雅黑" panose="020B0503020204020204" pitchFamily="34" charset="-122"/>
                <a:cs typeface="Zapf Dingbats"/>
                <a:sym typeface="Courier New" panose="02070309020205020404" pitchFamily="49" charset="0"/>
              </a:rPr>
              <a:t> 3.14</a:t>
            </a:r>
            <a:endParaRPr lang="en-US" altLang="zh-CN" sz="2000">
              <a:latin typeface="微软雅黑" panose="020B0503020204020204" pitchFamily="34" charset="-122"/>
              <a:ea typeface="微软雅黑" panose="020B0503020204020204" pitchFamily="34" charset="-122"/>
              <a:cs typeface="Lucida Grande"/>
              <a:sym typeface="Arial Narrow" panose="020B0606020202030204" pitchFamily="34" charset="0"/>
            </a:endParaRPr>
          </a:p>
          <a:p>
            <a:pPr eaLnBrk="1" hangingPunct="1"/>
            <a:r>
              <a:rPr lang="en-US" altLang="zh-CN" sz="2000">
                <a:latin typeface="微软雅黑" panose="020B0503020204020204" pitchFamily="34" charset="-122"/>
                <a:ea typeface="微软雅黑" panose="020B0503020204020204" pitchFamily="34" charset="-122"/>
                <a:cs typeface="Courier New" panose="02070309020205020404" pitchFamily="49" charset="0"/>
                <a:sym typeface="Courier New" panose="02070309020205020404" pitchFamily="49" charset="0"/>
              </a:rPr>
              <a:t>fun(1)  </a:t>
            </a:r>
            <a:r>
              <a:rPr lang="en-US" altLang="zh-CN" sz="2000">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 </a:t>
            </a:r>
            <a:r>
              <a:rPr lang="en-US" altLang="zh-CN" sz="2000">
                <a:latin typeface="微软雅黑" panose="020B0503020204020204" pitchFamily="34" charset="-122"/>
                <a:ea typeface="微软雅黑" panose="020B0503020204020204" pitchFamily="34" charset="-122"/>
                <a:cs typeface="Monaco"/>
                <a:sym typeface="Courier New" panose="02070309020205020404" pitchFamily="49" charset="0"/>
              </a:rPr>
              <a:t>3.14</a:t>
            </a:r>
            <a:endParaRPr lang="en-US" altLang="zh-CN" sz="2000">
              <a:latin typeface="微软雅黑" panose="020B0503020204020204" pitchFamily="34" charset="-122"/>
              <a:ea typeface="微软雅黑" panose="020B0503020204020204" pitchFamily="34" charset="-122"/>
              <a:cs typeface="Lucida Grande"/>
              <a:sym typeface="Arial Narrow" panose="020B0606020202030204" pitchFamily="34" charset="0"/>
            </a:endParaRPr>
          </a:p>
          <a:p>
            <a:pPr eaLnBrk="1" hangingPunct="1"/>
            <a:r>
              <a:rPr lang="en-US" altLang="zh-CN" sz="2000">
                <a:latin typeface="微软雅黑" panose="020B0503020204020204" pitchFamily="34" charset="-122"/>
                <a:ea typeface="微软雅黑" panose="020B0503020204020204" pitchFamily="34" charset="-122"/>
                <a:cs typeface="ヒラギノ角ゴ ProN W3"/>
                <a:sym typeface="Courier New" panose="02070309020205020404" pitchFamily="49" charset="0"/>
              </a:rPr>
              <a:t>fun(2)  </a:t>
            </a:r>
            <a:r>
              <a:rPr lang="en-US" altLang="zh-CN" sz="2000">
                <a:latin typeface="微软雅黑" panose="020B0503020204020204" pitchFamily="34" charset="-122"/>
                <a:ea typeface="微软雅黑" panose="020B0503020204020204" pitchFamily="34" charset="-122"/>
                <a:cs typeface="ヒラギノ角ゴ ProN W3"/>
                <a:sym typeface="Wingdings" panose="05000000000000000000" pitchFamily="2" charset="2"/>
              </a:rPr>
              <a:t> </a:t>
            </a:r>
            <a:r>
              <a:rPr lang="en-US" altLang="zh-CN" sz="2000">
                <a:latin typeface="微软雅黑" panose="020B0503020204020204" pitchFamily="34" charset="-122"/>
                <a:ea typeface="微软雅黑" panose="020B0503020204020204" pitchFamily="34" charset="-122"/>
                <a:cs typeface="Monaco"/>
                <a:sym typeface="Courier New" panose="02070309020205020404" pitchFamily="49" charset="0"/>
              </a:rPr>
              <a:t>3.1399998664856</a:t>
            </a:r>
            <a:endParaRPr lang="en-US" altLang="zh-CN" sz="2000">
              <a:latin typeface="微软雅黑" panose="020B0503020204020204" pitchFamily="34" charset="-122"/>
              <a:ea typeface="微软雅黑" panose="020B0503020204020204" pitchFamily="34" charset="-122"/>
              <a:cs typeface="Lucida Grande"/>
              <a:sym typeface="Arial Narrow" panose="020B0606020202030204" pitchFamily="34" charset="0"/>
            </a:endParaRPr>
          </a:p>
          <a:p>
            <a:pPr eaLnBrk="1" hangingPunct="1"/>
            <a:r>
              <a:rPr lang="en-US" altLang="zh-CN" sz="2000">
                <a:latin typeface="微软雅黑" panose="020B0503020204020204" pitchFamily="34" charset="-122"/>
                <a:ea typeface="微软雅黑" panose="020B0503020204020204" pitchFamily="34" charset="-122"/>
                <a:cs typeface="ヒラギノ角ゴ ProN W3"/>
                <a:sym typeface="Courier New" panose="02070309020205020404" pitchFamily="49" charset="0"/>
              </a:rPr>
              <a:t>fun(3)  </a:t>
            </a:r>
            <a:r>
              <a:rPr lang="en-US" altLang="zh-CN" sz="2000">
                <a:latin typeface="微软雅黑" panose="020B0503020204020204" pitchFamily="34" charset="-122"/>
                <a:ea typeface="微软雅黑" panose="020B0503020204020204" pitchFamily="34" charset="-122"/>
                <a:cs typeface="ヒラギノ角ゴ ProN W3"/>
                <a:sym typeface="Wingdings" panose="05000000000000000000" pitchFamily="2" charset="2"/>
              </a:rPr>
              <a:t> </a:t>
            </a:r>
            <a:r>
              <a:rPr lang="en-US" altLang="zh-CN" sz="2000">
                <a:latin typeface="微软雅黑" panose="020B0503020204020204" pitchFamily="34" charset="-122"/>
                <a:ea typeface="微软雅黑" panose="020B0503020204020204" pitchFamily="34" charset="-122"/>
                <a:cs typeface="Monaco"/>
                <a:sym typeface="Courier New" panose="02070309020205020404" pitchFamily="49" charset="0"/>
              </a:rPr>
              <a:t>2.00000061035156</a:t>
            </a:r>
            <a:endParaRPr lang="en-US" altLang="zh-CN" sz="2000">
              <a:latin typeface="微软雅黑" panose="020B0503020204020204" pitchFamily="34" charset="-122"/>
              <a:ea typeface="微软雅黑" panose="020B0503020204020204" pitchFamily="34" charset="-122"/>
              <a:cs typeface="Lucida Grande"/>
              <a:sym typeface="Arial Narrow" panose="020B0606020202030204" pitchFamily="34" charset="0"/>
            </a:endParaRPr>
          </a:p>
          <a:p>
            <a:pPr eaLnBrk="1" hangingPunct="1"/>
            <a:r>
              <a:rPr lang="en-US" altLang="zh-CN" sz="2000">
                <a:latin typeface="微软雅黑" panose="020B0503020204020204" pitchFamily="34" charset="-122"/>
                <a:ea typeface="微软雅黑" panose="020B0503020204020204" pitchFamily="34" charset="-122"/>
                <a:cs typeface="ヒラギノ角ゴ ProN W3"/>
                <a:sym typeface="Courier New" panose="02070309020205020404" pitchFamily="49" charset="0"/>
              </a:rPr>
              <a:t>fun(4)  </a:t>
            </a:r>
            <a:r>
              <a:rPr lang="en-US" altLang="zh-CN" sz="2000">
                <a:latin typeface="微软雅黑" panose="020B0503020204020204" pitchFamily="34" charset="-122"/>
                <a:ea typeface="微软雅黑" panose="020B0503020204020204" pitchFamily="34" charset="-122"/>
                <a:cs typeface="ヒラギノ角ゴ ProN W3"/>
                <a:sym typeface="Wingdings" panose="05000000000000000000" pitchFamily="2" charset="2"/>
              </a:rPr>
              <a:t> </a:t>
            </a:r>
            <a:r>
              <a:rPr lang="en-US" altLang="zh-CN" sz="2000">
                <a:latin typeface="微软雅黑" panose="020B0503020204020204" pitchFamily="34" charset="-122"/>
                <a:ea typeface="微软雅黑" panose="020B0503020204020204" pitchFamily="34" charset="-122"/>
                <a:cs typeface="Monaco"/>
                <a:sym typeface="Courier New" panose="02070309020205020404" pitchFamily="49" charset="0"/>
              </a:rPr>
              <a:t>3.14, </a:t>
            </a:r>
            <a:r>
              <a:rPr lang="zh-CN" altLang="en-US" sz="2000">
                <a:latin typeface="微软雅黑" panose="020B0503020204020204" pitchFamily="34" charset="-122"/>
                <a:ea typeface="微软雅黑" panose="020B0503020204020204" pitchFamily="34" charset="-122"/>
                <a:cs typeface="Monaco"/>
                <a:sym typeface="Courier New" panose="02070309020205020404" pitchFamily="49" charset="0"/>
              </a:rPr>
              <a:t>然后存储保护错</a:t>
            </a:r>
          </a:p>
        </p:txBody>
      </p:sp>
      <p:sp>
        <p:nvSpPr>
          <p:cNvPr id="788486" name="Rectangle 6">
            <a:extLst>
              <a:ext uri="{FF2B5EF4-FFF2-40B4-BE49-F238E27FC236}">
                <a16:creationId xmlns:a16="http://schemas.microsoft.com/office/drawing/2014/main" id="{658DA313-5AF5-483B-B281-8786FD8EDC5F}"/>
              </a:ext>
            </a:extLst>
          </p:cNvPr>
          <p:cNvSpPr>
            <a:spLocks noChangeArrowheads="1"/>
          </p:cNvSpPr>
          <p:nvPr/>
        </p:nvSpPr>
        <p:spPr bwMode="auto">
          <a:xfrm>
            <a:off x="161925" y="5673725"/>
            <a:ext cx="5175250"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lstStyle>
            <a:lvl1pPr marL="165100" indent="-1651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buFontTx/>
              <a:buNone/>
            </a:pPr>
            <a:r>
              <a:rPr lang="en-US" altLang="zh-CN">
                <a:solidFill>
                  <a:srgbClr val="3333CC"/>
                </a:solidFill>
              </a:rPr>
              <a:t>  </a:t>
            </a:r>
            <a:r>
              <a:rPr lang="zh-CN" altLang="en-US" sz="2000">
                <a:solidFill>
                  <a:srgbClr val="3333CC"/>
                </a:solidFill>
                <a:ea typeface="微软雅黑" panose="020B0503020204020204" pitchFamily="34" charset="-122"/>
              </a:rPr>
              <a:t>不同系统上执行结果可能不同</a:t>
            </a:r>
          </a:p>
          <a:p>
            <a:pPr eaLnBrk="1" hangingPunct="1">
              <a:buFontTx/>
              <a:buNone/>
            </a:pPr>
            <a:r>
              <a:rPr lang="zh-CN" altLang="en-US" sz="2000">
                <a:solidFill>
                  <a:srgbClr val="3333CC"/>
                </a:solidFill>
                <a:ea typeface="微软雅黑" panose="020B0503020204020204" pitchFamily="34" charset="-122"/>
              </a:rPr>
              <a:t>   例如，编译器对局部变量分配方式可能不同</a:t>
            </a:r>
          </a:p>
        </p:txBody>
      </p:sp>
      <p:sp>
        <p:nvSpPr>
          <p:cNvPr id="788487" name="Text Box 7">
            <a:extLst>
              <a:ext uri="{FF2B5EF4-FFF2-40B4-BE49-F238E27FC236}">
                <a16:creationId xmlns:a16="http://schemas.microsoft.com/office/drawing/2014/main" id="{9B69D44C-E610-4CBF-B399-F9CBC60B4DFD}"/>
              </a:ext>
            </a:extLst>
          </p:cNvPr>
          <p:cNvSpPr txBox="1">
            <a:spLocks noChangeArrowheads="1"/>
          </p:cNvSpPr>
          <p:nvPr/>
        </p:nvSpPr>
        <p:spPr bwMode="auto">
          <a:xfrm>
            <a:off x="5337175" y="4103688"/>
            <a:ext cx="3421063" cy="14493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5000"/>
              </a:lnSpc>
              <a:spcBef>
                <a:spcPct val="50000"/>
              </a:spcBef>
            </a:pPr>
            <a:r>
              <a:rPr lang="zh-CN" altLang="en-US" sz="2200">
                <a:solidFill>
                  <a:srgbClr val="3333CC"/>
                </a:solidFill>
                <a:latin typeface="微软雅黑" panose="020B0503020204020204" pitchFamily="34" charset="-122"/>
                <a:ea typeface="微软雅黑" panose="020B0503020204020204" pitchFamily="34" charset="-122"/>
              </a:rPr>
              <a:t>    为何每次返回不一样？为什么会引起保护错？栈帧中的状态如何？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8487"/>
                                        </p:tgtEl>
                                        <p:attrNameLst>
                                          <p:attrName>style.visibility</p:attrName>
                                        </p:attrNameLst>
                                      </p:cBhvr>
                                      <p:to>
                                        <p:strVal val="visible"/>
                                      </p:to>
                                    </p:set>
                                    <p:animEffect transition="in" filter="blinds(horizontal)">
                                      <p:cBhvr>
                                        <p:cTn id="7" dur="500"/>
                                        <p:tgtEl>
                                          <p:spTgt spid="788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87"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a:extLst>
              <a:ext uri="{FF2B5EF4-FFF2-40B4-BE49-F238E27FC236}">
                <a16:creationId xmlns:a16="http://schemas.microsoft.com/office/drawing/2014/main" id="{CB59C97B-E1BC-4D7F-ACE5-0A8F982D1698}"/>
              </a:ext>
            </a:extLst>
          </p:cNvPr>
          <p:cNvSpPr>
            <a:spLocks noGrp="1" noChangeArrowheads="1"/>
          </p:cNvSpPr>
          <p:nvPr>
            <p:ph type="title"/>
          </p:nvPr>
        </p:nvSpPr>
        <p:spPr/>
        <p:txBody>
          <a:bodyPr/>
          <a:lstStyle/>
          <a:p>
            <a:endParaRPr lang="zh-CN" altLang="en-US"/>
          </a:p>
        </p:txBody>
      </p:sp>
      <p:sp>
        <p:nvSpPr>
          <p:cNvPr id="789507" name="Rectangle 3">
            <a:extLst>
              <a:ext uri="{FF2B5EF4-FFF2-40B4-BE49-F238E27FC236}">
                <a16:creationId xmlns:a16="http://schemas.microsoft.com/office/drawing/2014/main" id="{1A8A5872-77AD-4C0C-B957-21CFA8B434D8}"/>
              </a:ext>
            </a:extLst>
          </p:cNvPr>
          <p:cNvSpPr>
            <a:spLocks noGrp="1" noChangeArrowheads="1"/>
          </p:cNvSpPr>
          <p:nvPr>
            <p:ph type="body" idx="1"/>
          </p:nvPr>
        </p:nvSpPr>
        <p:spPr/>
        <p:txBody>
          <a:bodyPr/>
          <a:lstStyle/>
          <a:p>
            <a:endParaRPr lang="zh-CN" altLang="en-US"/>
          </a:p>
        </p:txBody>
      </p:sp>
      <p:sp>
        <p:nvSpPr>
          <p:cNvPr id="789508" name="Rectangle 4">
            <a:extLst>
              <a:ext uri="{FF2B5EF4-FFF2-40B4-BE49-F238E27FC236}">
                <a16:creationId xmlns:a16="http://schemas.microsoft.com/office/drawing/2014/main" id="{8901F1E0-EC90-49AB-BF61-F1F8C977A16D}"/>
              </a:ext>
            </a:extLst>
          </p:cNvPr>
          <p:cNvSpPr>
            <a:spLocks/>
          </p:cNvSpPr>
          <p:nvPr/>
        </p:nvSpPr>
        <p:spPr bwMode="auto">
          <a:xfrm>
            <a:off x="160338" y="98425"/>
            <a:ext cx="4186237" cy="2257425"/>
          </a:xfrm>
          <a:prstGeom prst="rect">
            <a:avLst/>
          </a:prstGeom>
          <a:solidFill>
            <a:srgbClr val="F8F6D9"/>
          </a:solidFill>
          <a:ln w="6350">
            <a:solidFill>
              <a:schemeClr val="tx1"/>
            </a:solidFill>
            <a:miter lim="800000"/>
            <a:headEnd/>
            <a:tailEnd/>
          </a:ln>
        </p:spPr>
        <p:txBody>
          <a:bodyPr lIns="63500" tIns="63500" rIns="63500" bIns="63500"/>
          <a:lstStyle>
            <a:lvl1pPr>
              <a:tabLst>
                <a:tab pos="914400" algn="l"/>
                <a:tab pos="2286000" algn="l"/>
              </a:tabLst>
              <a:defRPr>
                <a:solidFill>
                  <a:schemeClr val="tx1"/>
                </a:solidFill>
                <a:latin typeface="Arial" panose="020B0604020202020204" pitchFamily="34" charset="0"/>
                <a:ea typeface="宋体" panose="02010600030101010101" pitchFamily="2" charset="-122"/>
              </a:defRPr>
            </a:lvl1pPr>
            <a:lvl2pPr marL="742950" indent="-285750">
              <a:tabLst>
                <a:tab pos="914400" algn="l"/>
                <a:tab pos="2286000" algn="l"/>
              </a:tabLst>
              <a:defRPr>
                <a:solidFill>
                  <a:schemeClr val="tx1"/>
                </a:solidFill>
                <a:latin typeface="Arial" panose="020B0604020202020204" pitchFamily="34" charset="0"/>
                <a:ea typeface="宋体" panose="02010600030101010101" pitchFamily="2" charset="-122"/>
              </a:defRPr>
            </a:lvl2pPr>
            <a:lvl3pPr marL="1143000" indent="-228600">
              <a:tabLst>
                <a:tab pos="914400" algn="l"/>
                <a:tab pos="2286000" algn="l"/>
              </a:tabLst>
              <a:defRPr>
                <a:solidFill>
                  <a:schemeClr val="tx1"/>
                </a:solidFill>
                <a:latin typeface="Arial" panose="020B0604020202020204" pitchFamily="34" charset="0"/>
                <a:ea typeface="宋体" panose="02010600030101010101" pitchFamily="2" charset="-122"/>
              </a:defRPr>
            </a:lvl3pPr>
            <a:lvl4pPr marL="1600200" indent="-228600">
              <a:tabLst>
                <a:tab pos="914400" algn="l"/>
                <a:tab pos="2286000" algn="l"/>
              </a:tabLst>
              <a:defRPr>
                <a:solidFill>
                  <a:schemeClr val="tx1"/>
                </a:solidFill>
                <a:latin typeface="Arial" panose="020B0604020202020204" pitchFamily="34" charset="0"/>
                <a:ea typeface="宋体" panose="02010600030101010101" pitchFamily="2" charset="-122"/>
              </a:defRPr>
            </a:lvl4pPr>
            <a:lvl5pPr marL="2057400" indent="-228600">
              <a:tabLst>
                <a:tab pos="914400" algn="l"/>
                <a:tab pos="22860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914400" algn="l"/>
                <a:tab pos="22860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914400" algn="l"/>
                <a:tab pos="22860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914400" algn="l"/>
                <a:tab pos="22860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914400" algn="l"/>
                <a:tab pos="2286000" algn="l"/>
              </a:tabLst>
              <a:defRPr>
                <a:solidFill>
                  <a:schemeClr val="tx1"/>
                </a:solidFill>
                <a:latin typeface="Arial" panose="020B0604020202020204" pitchFamily="34" charset="0"/>
                <a:ea typeface="宋体" panose="02010600030101010101" pitchFamily="2" charset="-122"/>
              </a:defRPr>
            </a:lvl9pPr>
          </a:lstStyle>
          <a:p>
            <a:pPr eaLnBrk="1" hangingPunct="1">
              <a:lnSpc>
                <a:spcPct val="95000"/>
              </a:lnSpc>
            </a:pPr>
            <a:r>
              <a:rPr lang="en-US" altLang="zh-CN" sz="2000">
                <a:latin typeface="微软雅黑" panose="020B0503020204020204" pitchFamily="34" charset="-122"/>
                <a:ea typeface="微软雅黑" panose="020B0503020204020204" pitchFamily="34" charset="-122"/>
                <a:cs typeface="Courier New" panose="02070309020205020404" pitchFamily="49" charset="0"/>
                <a:sym typeface="Monaco"/>
              </a:rPr>
              <a:t>double fun(int i)</a:t>
            </a:r>
          </a:p>
          <a:p>
            <a:pPr eaLnBrk="1" hangingPunct="1">
              <a:lnSpc>
                <a:spcPct val="95000"/>
              </a:lnSpc>
            </a:pPr>
            <a:r>
              <a:rPr lang="en-US" altLang="zh-CN" sz="2000">
                <a:latin typeface="微软雅黑" panose="020B0503020204020204" pitchFamily="34" charset="-122"/>
                <a:ea typeface="微软雅黑" panose="020B0503020204020204" pitchFamily="34" charset="-122"/>
                <a:cs typeface="Courier New" panose="02070309020205020404" pitchFamily="49" charset="0"/>
                <a:sym typeface="Monaco"/>
              </a:rPr>
              <a:t>{</a:t>
            </a:r>
          </a:p>
          <a:p>
            <a:pPr eaLnBrk="1" hangingPunct="1">
              <a:lnSpc>
                <a:spcPct val="95000"/>
              </a:lnSpc>
            </a:pPr>
            <a:r>
              <a:rPr lang="en-US" altLang="zh-CN" sz="2000">
                <a:latin typeface="微软雅黑" panose="020B0503020204020204" pitchFamily="34" charset="-122"/>
                <a:ea typeface="微软雅黑" panose="020B0503020204020204" pitchFamily="34" charset="-122"/>
                <a:cs typeface="Courier New" panose="02070309020205020404" pitchFamily="49" charset="0"/>
                <a:sym typeface="Monaco"/>
              </a:rPr>
              <a:t>  volatile double d[1] = {3.14};</a:t>
            </a:r>
          </a:p>
          <a:p>
            <a:pPr eaLnBrk="1" hangingPunct="1">
              <a:lnSpc>
                <a:spcPct val="95000"/>
              </a:lnSpc>
            </a:pPr>
            <a:r>
              <a:rPr lang="en-US" altLang="zh-CN" sz="2000">
                <a:latin typeface="微软雅黑" panose="020B0503020204020204" pitchFamily="34" charset="-122"/>
                <a:ea typeface="微软雅黑" panose="020B0503020204020204" pitchFamily="34" charset="-122"/>
                <a:cs typeface="Courier New" panose="02070309020205020404" pitchFamily="49" charset="0"/>
                <a:sym typeface="Monaco"/>
              </a:rPr>
              <a:t>  volatile long int a[2];</a:t>
            </a:r>
          </a:p>
          <a:p>
            <a:pPr eaLnBrk="1" hangingPunct="1">
              <a:lnSpc>
                <a:spcPct val="95000"/>
              </a:lnSpc>
            </a:pPr>
            <a:r>
              <a:rPr lang="en-US" altLang="zh-CN" sz="2000">
                <a:latin typeface="微软雅黑" panose="020B0503020204020204" pitchFamily="34" charset="-122"/>
                <a:ea typeface="微软雅黑" panose="020B0503020204020204" pitchFamily="34" charset="-122"/>
                <a:cs typeface="Courier New" panose="02070309020205020404" pitchFamily="49" charset="0"/>
                <a:sym typeface="Monaco"/>
              </a:rPr>
              <a:t>  a[i] = 1073741824; </a:t>
            </a:r>
          </a:p>
          <a:p>
            <a:pPr eaLnBrk="1" hangingPunct="1">
              <a:lnSpc>
                <a:spcPct val="95000"/>
              </a:lnSpc>
            </a:pPr>
            <a:r>
              <a:rPr lang="en-US" altLang="zh-CN" sz="2000">
                <a:latin typeface="微软雅黑" panose="020B0503020204020204" pitchFamily="34" charset="-122"/>
                <a:ea typeface="微软雅黑" panose="020B0503020204020204" pitchFamily="34" charset="-122"/>
                <a:cs typeface="Courier New" panose="02070309020205020404" pitchFamily="49" charset="0"/>
                <a:sym typeface="Monaco"/>
              </a:rPr>
              <a:t>  return d[0];</a:t>
            </a:r>
          </a:p>
          <a:p>
            <a:pPr eaLnBrk="1" hangingPunct="1">
              <a:lnSpc>
                <a:spcPct val="95000"/>
              </a:lnSpc>
            </a:pPr>
            <a:r>
              <a:rPr lang="en-US" altLang="zh-CN" sz="2000">
                <a:latin typeface="微软雅黑" panose="020B0503020204020204" pitchFamily="34" charset="-122"/>
                <a:ea typeface="微软雅黑" panose="020B0503020204020204" pitchFamily="34" charset="-122"/>
                <a:cs typeface="Courier New" panose="02070309020205020404" pitchFamily="49" charset="0"/>
                <a:sym typeface="Monaco"/>
              </a:rPr>
              <a:t>}</a:t>
            </a:r>
          </a:p>
        </p:txBody>
      </p:sp>
      <p:pic>
        <p:nvPicPr>
          <p:cNvPr id="789509" name="Picture 5">
            <a:extLst>
              <a:ext uri="{FF2B5EF4-FFF2-40B4-BE49-F238E27FC236}">
                <a16:creationId xmlns:a16="http://schemas.microsoft.com/office/drawing/2014/main" id="{D57BDCE5-B8D5-4AA6-8C67-EEBE298A2D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 y="2393950"/>
            <a:ext cx="5580063" cy="4049713"/>
          </a:xfrm>
          <a:prstGeom prst="rect">
            <a:avLst/>
          </a:prstGeom>
          <a:noFill/>
          <a:extLst>
            <a:ext uri="{909E8E84-426E-40DD-AFC4-6F175D3DCCD1}">
              <a14:hiddenFill xmlns:a14="http://schemas.microsoft.com/office/drawing/2010/main">
                <a:solidFill>
                  <a:srgbClr val="FFFFFF"/>
                </a:solidFill>
              </a14:hiddenFill>
            </a:ext>
          </a:extLst>
        </p:spPr>
      </p:pic>
      <p:pic>
        <p:nvPicPr>
          <p:cNvPr id="789510" name="Picture 6">
            <a:extLst>
              <a:ext uri="{FF2B5EF4-FFF2-40B4-BE49-F238E27FC236}">
                <a16:creationId xmlns:a16="http://schemas.microsoft.com/office/drawing/2014/main" id="{BA8780B6-7323-46D8-AABD-62CCD9156A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525" y="2259013"/>
            <a:ext cx="3419475" cy="2206625"/>
          </a:xfrm>
          <a:prstGeom prst="rect">
            <a:avLst/>
          </a:prstGeom>
          <a:noFill/>
          <a:extLst>
            <a:ext uri="{909E8E84-426E-40DD-AFC4-6F175D3DCCD1}">
              <a14:hiddenFill xmlns:a14="http://schemas.microsoft.com/office/drawing/2010/main">
                <a:solidFill>
                  <a:srgbClr val="FFFFFF"/>
                </a:solidFill>
              </a14:hiddenFill>
            </a:ext>
          </a:extLst>
        </p:spPr>
      </p:pic>
      <p:sp>
        <p:nvSpPr>
          <p:cNvPr id="789511" name="Line 7">
            <a:extLst>
              <a:ext uri="{FF2B5EF4-FFF2-40B4-BE49-F238E27FC236}">
                <a16:creationId xmlns:a16="http://schemas.microsoft.com/office/drawing/2014/main" id="{7770D8F1-94C6-42EE-A1AE-378FB68EC0C3}"/>
              </a:ext>
            </a:extLst>
          </p:cNvPr>
          <p:cNvSpPr>
            <a:spLocks noChangeShapeType="1"/>
          </p:cNvSpPr>
          <p:nvPr/>
        </p:nvSpPr>
        <p:spPr bwMode="auto">
          <a:xfrm>
            <a:off x="3086100" y="3743325"/>
            <a:ext cx="2611438" cy="630238"/>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9512" name="Rectangle 8">
            <a:extLst>
              <a:ext uri="{FF2B5EF4-FFF2-40B4-BE49-F238E27FC236}">
                <a16:creationId xmlns:a16="http://schemas.microsoft.com/office/drawing/2014/main" id="{CA5C5252-3D83-4075-871C-AE321D54EEF4}"/>
              </a:ext>
            </a:extLst>
          </p:cNvPr>
          <p:cNvSpPr>
            <a:spLocks noChangeArrowheads="1"/>
          </p:cNvSpPr>
          <p:nvPr/>
        </p:nvSpPr>
        <p:spPr bwMode="auto">
          <a:xfrm>
            <a:off x="746125" y="4508500"/>
            <a:ext cx="4905375" cy="719138"/>
          </a:xfrm>
          <a:prstGeom prst="rect">
            <a:avLst/>
          </a:prstGeom>
          <a:solidFill>
            <a:srgbClr val="000080">
              <a:alpha val="22000"/>
            </a:srgbClr>
          </a:solidFill>
          <a:ln>
            <a:noFill/>
          </a:ln>
          <a:effectLst/>
          <a:extLs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789513" name="Group 9">
            <a:extLst>
              <a:ext uri="{FF2B5EF4-FFF2-40B4-BE49-F238E27FC236}">
                <a16:creationId xmlns:a16="http://schemas.microsoft.com/office/drawing/2014/main" id="{F4C1D979-9FA0-4408-936A-46F80D183281}"/>
              </a:ext>
            </a:extLst>
          </p:cNvPr>
          <p:cNvGrpSpPr>
            <a:grpSpLocks/>
          </p:cNvGrpSpPr>
          <p:nvPr/>
        </p:nvGrpSpPr>
        <p:grpSpPr bwMode="auto">
          <a:xfrm>
            <a:off x="746125" y="2979738"/>
            <a:ext cx="5040313" cy="1516062"/>
            <a:chOff x="470" y="1848"/>
            <a:chExt cx="3175" cy="927"/>
          </a:xfrm>
        </p:grpSpPr>
        <p:sp>
          <p:nvSpPr>
            <p:cNvPr id="789514" name="Rectangle 10">
              <a:extLst>
                <a:ext uri="{FF2B5EF4-FFF2-40B4-BE49-F238E27FC236}">
                  <a16:creationId xmlns:a16="http://schemas.microsoft.com/office/drawing/2014/main" id="{8FA5D41C-CAF0-415B-97E1-D19C1B577DA7}"/>
                </a:ext>
              </a:extLst>
            </p:cNvPr>
            <p:cNvSpPr>
              <a:spLocks noChangeArrowheads="1"/>
            </p:cNvSpPr>
            <p:nvPr/>
          </p:nvSpPr>
          <p:spPr bwMode="auto">
            <a:xfrm>
              <a:off x="470" y="2387"/>
              <a:ext cx="1474" cy="388"/>
            </a:xfrm>
            <a:prstGeom prst="rect">
              <a:avLst/>
            </a:prstGeom>
            <a:solidFill>
              <a:srgbClr val="FF0000">
                <a:alpha val="28999"/>
              </a:srgbClr>
            </a:solidFill>
            <a:ln>
              <a:noFill/>
            </a:ln>
            <a:effectLst/>
            <a:extLs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89515" name="Line 11">
              <a:extLst>
                <a:ext uri="{FF2B5EF4-FFF2-40B4-BE49-F238E27FC236}">
                  <a16:creationId xmlns:a16="http://schemas.microsoft.com/office/drawing/2014/main" id="{57311032-A234-48E4-AB4E-7DD6AEAD8EEF}"/>
                </a:ext>
              </a:extLst>
            </p:cNvPr>
            <p:cNvSpPr>
              <a:spLocks noChangeShapeType="1"/>
            </p:cNvSpPr>
            <p:nvPr/>
          </p:nvSpPr>
          <p:spPr bwMode="auto">
            <a:xfrm flipV="1">
              <a:off x="1944" y="2047"/>
              <a:ext cx="1503" cy="51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9516" name="AutoShape 12">
              <a:extLst>
                <a:ext uri="{FF2B5EF4-FFF2-40B4-BE49-F238E27FC236}">
                  <a16:creationId xmlns:a16="http://schemas.microsoft.com/office/drawing/2014/main" id="{CF082D0E-340D-4F4D-9BFB-7D3C8A3B5E7F}"/>
                </a:ext>
              </a:extLst>
            </p:cNvPr>
            <p:cNvSpPr>
              <a:spLocks/>
            </p:cNvSpPr>
            <p:nvPr/>
          </p:nvSpPr>
          <p:spPr bwMode="auto">
            <a:xfrm>
              <a:off x="3475" y="1848"/>
              <a:ext cx="170" cy="391"/>
            </a:xfrm>
            <a:prstGeom prst="leftBrace">
              <a:avLst>
                <a:gd name="adj1" fmla="val 19167"/>
                <a:gd name="adj2" fmla="val 50000"/>
              </a:avLst>
            </a:prstGeom>
            <a:noFill/>
            <a:ln w="38100">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89517" name="Text Box 13">
            <a:extLst>
              <a:ext uri="{FF2B5EF4-FFF2-40B4-BE49-F238E27FC236}">
                <a16:creationId xmlns:a16="http://schemas.microsoft.com/office/drawing/2014/main" id="{C9A63601-DA92-4CC5-B30B-2653D9B0500C}"/>
              </a:ext>
            </a:extLst>
          </p:cNvPr>
          <p:cNvSpPr txBox="1">
            <a:spLocks noChangeArrowheads="1"/>
          </p:cNvSpPr>
          <p:nvPr/>
        </p:nvSpPr>
        <p:spPr bwMode="auto">
          <a:xfrm>
            <a:off x="5967413" y="2395538"/>
            <a:ext cx="2520950" cy="274637"/>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微软雅黑" panose="020B0503020204020204" pitchFamily="34" charset="-122"/>
                <a:ea typeface="微软雅黑" panose="020B0503020204020204" pitchFamily="34" charset="-122"/>
              </a:rPr>
              <a:t>          EBP</a:t>
            </a:r>
            <a:r>
              <a:rPr lang="zh-CN" altLang="en-US">
                <a:latin typeface="微软雅黑" panose="020B0503020204020204" pitchFamily="34" charset="-122"/>
                <a:ea typeface="微软雅黑" panose="020B0503020204020204" pitchFamily="34" charset="-122"/>
              </a:rPr>
              <a:t>的旧值</a:t>
            </a:r>
          </a:p>
        </p:txBody>
      </p:sp>
      <p:sp>
        <p:nvSpPr>
          <p:cNvPr id="789518" name="Text Box 14">
            <a:extLst>
              <a:ext uri="{FF2B5EF4-FFF2-40B4-BE49-F238E27FC236}">
                <a16:creationId xmlns:a16="http://schemas.microsoft.com/office/drawing/2014/main" id="{C5894DC9-9A7F-445D-B786-65000D1D05D6}"/>
              </a:ext>
            </a:extLst>
          </p:cNvPr>
          <p:cNvSpPr txBox="1">
            <a:spLocks noChangeArrowheads="1"/>
          </p:cNvSpPr>
          <p:nvPr/>
        </p:nvSpPr>
        <p:spPr bwMode="auto">
          <a:xfrm>
            <a:off x="5246688" y="2349500"/>
            <a:ext cx="900112"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微软雅黑" panose="020B0503020204020204" pitchFamily="34" charset="-122"/>
                <a:ea typeface="微软雅黑" panose="020B0503020204020204" pitchFamily="34" charset="-122"/>
              </a:rPr>
              <a:t>EBP</a:t>
            </a:r>
          </a:p>
        </p:txBody>
      </p:sp>
      <p:sp>
        <p:nvSpPr>
          <p:cNvPr id="789519" name="Text Box 15">
            <a:extLst>
              <a:ext uri="{FF2B5EF4-FFF2-40B4-BE49-F238E27FC236}">
                <a16:creationId xmlns:a16="http://schemas.microsoft.com/office/drawing/2014/main" id="{458CF1A2-054D-4A4A-AAB2-75467B4B5DEB}"/>
              </a:ext>
            </a:extLst>
          </p:cNvPr>
          <p:cNvSpPr txBox="1">
            <a:spLocks noChangeArrowheads="1"/>
          </p:cNvSpPr>
          <p:nvPr/>
        </p:nvSpPr>
        <p:spPr bwMode="auto">
          <a:xfrm>
            <a:off x="5292725" y="4014788"/>
            <a:ext cx="9001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微软雅黑" panose="020B0503020204020204" pitchFamily="34" charset="-122"/>
                <a:ea typeface="微软雅黑" panose="020B0503020204020204" pitchFamily="34" charset="-122"/>
              </a:rPr>
              <a:t>ESP</a:t>
            </a:r>
          </a:p>
        </p:txBody>
      </p:sp>
      <p:grpSp>
        <p:nvGrpSpPr>
          <p:cNvPr id="789520" name="Group 16">
            <a:extLst>
              <a:ext uri="{FF2B5EF4-FFF2-40B4-BE49-F238E27FC236}">
                <a16:creationId xmlns:a16="http://schemas.microsoft.com/office/drawing/2014/main" id="{83A18AE9-6155-425E-B0D5-270F5AD57BF0}"/>
              </a:ext>
            </a:extLst>
          </p:cNvPr>
          <p:cNvGrpSpPr>
            <a:grpSpLocks/>
          </p:cNvGrpSpPr>
          <p:nvPr/>
        </p:nvGrpSpPr>
        <p:grpSpPr bwMode="auto">
          <a:xfrm>
            <a:off x="5697538" y="4554538"/>
            <a:ext cx="2879725" cy="630237"/>
            <a:chOff x="3617" y="2982"/>
            <a:chExt cx="1814" cy="397"/>
          </a:xfrm>
        </p:grpSpPr>
        <p:sp>
          <p:nvSpPr>
            <p:cNvPr id="789521" name="AutoShape 17">
              <a:extLst>
                <a:ext uri="{FF2B5EF4-FFF2-40B4-BE49-F238E27FC236}">
                  <a16:creationId xmlns:a16="http://schemas.microsoft.com/office/drawing/2014/main" id="{90A46D83-08E5-44BC-B6E0-24DAFE924F36}"/>
                </a:ext>
              </a:extLst>
            </p:cNvPr>
            <p:cNvSpPr>
              <a:spLocks/>
            </p:cNvSpPr>
            <p:nvPr/>
          </p:nvSpPr>
          <p:spPr bwMode="auto">
            <a:xfrm>
              <a:off x="3617" y="2982"/>
              <a:ext cx="142" cy="397"/>
            </a:xfrm>
            <a:prstGeom prst="rightBrace">
              <a:avLst>
                <a:gd name="adj1" fmla="val 23298"/>
                <a:gd name="adj2" fmla="val 50000"/>
              </a:avLst>
            </a:prstGeom>
            <a:noFill/>
            <a:ln w="28575">
              <a:solidFill>
                <a:srgbClr val="3333C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89522" name="Text Box 18">
              <a:extLst>
                <a:ext uri="{FF2B5EF4-FFF2-40B4-BE49-F238E27FC236}">
                  <a16:creationId xmlns:a16="http://schemas.microsoft.com/office/drawing/2014/main" id="{E2AB2BE7-A4CB-4D37-A394-44EC71FD3CE5}"/>
                </a:ext>
              </a:extLst>
            </p:cNvPr>
            <p:cNvSpPr txBox="1">
              <a:spLocks noChangeArrowheads="1"/>
            </p:cNvSpPr>
            <p:nvPr/>
          </p:nvSpPr>
          <p:spPr bwMode="auto">
            <a:xfrm>
              <a:off x="3787" y="3039"/>
              <a:ext cx="164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solidFill>
                    <a:schemeClr val="accent2"/>
                  </a:solidFill>
                  <a:latin typeface="微软雅黑" panose="020B0503020204020204" pitchFamily="34" charset="-122"/>
                  <a:ea typeface="微软雅黑" panose="020B0503020204020204" pitchFamily="34" charset="-122"/>
                </a:rPr>
                <a:t>a[i]=1073741824;</a:t>
              </a:r>
            </a:p>
          </p:txBody>
        </p:sp>
      </p:grpSp>
      <p:grpSp>
        <p:nvGrpSpPr>
          <p:cNvPr id="789523" name="Group 19">
            <a:extLst>
              <a:ext uri="{FF2B5EF4-FFF2-40B4-BE49-F238E27FC236}">
                <a16:creationId xmlns:a16="http://schemas.microsoft.com/office/drawing/2014/main" id="{4F3F0A87-0E4F-42EF-B834-FDADFC40D16E}"/>
              </a:ext>
            </a:extLst>
          </p:cNvPr>
          <p:cNvGrpSpPr>
            <a:grpSpLocks/>
          </p:cNvGrpSpPr>
          <p:nvPr/>
        </p:nvGrpSpPr>
        <p:grpSpPr bwMode="auto">
          <a:xfrm>
            <a:off x="3086100" y="5273675"/>
            <a:ext cx="2879725" cy="461963"/>
            <a:chOff x="3617" y="2982"/>
            <a:chExt cx="1814" cy="407"/>
          </a:xfrm>
        </p:grpSpPr>
        <p:sp>
          <p:nvSpPr>
            <p:cNvPr id="789524" name="AutoShape 20">
              <a:extLst>
                <a:ext uri="{FF2B5EF4-FFF2-40B4-BE49-F238E27FC236}">
                  <a16:creationId xmlns:a16="http://schemas.microsoft.com/office/drawing/2014/main" id="{A9CFE3C7-A0B6-439A-A4DF-45E2ED8B90FB}"/>
                </a:ext>
              </a:extLst>
            </p:cNvPr>
            <p:cNvSpPr>
              <a:spLocks/>
            </p:cNvSpPr>
            <p:nvPr/>
          </p:nvSpPr>
          <p:spPr bwMode="auto">
            <a:xfrm>
              <a:off x="3617" y="2982"/>
              <a:ext cx="142" cy="397"/>
            </a:xfrm>
            <a:prstGeom prst="rightBrace">
              <a:avLst>
                <a:gd name="adj1" fmla="val 23298"/>
                <a:gd name="adj2" fmla="val 50000"/>
              </a:avLst>
            </a:prstGeom>
            <a:noFill/>
            <a:ln w="28575">
              <a:solidFill>
                <a:srgbClr val="3333C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89525" name="Text Box 21">
              <a:extLst>
                <a:ext uri="{FF2B5EF4-FFF2-40B4-BE49-F238E27FC236}">
                  <a16:creationId xmlns:a16="http://schemas.microsoft.com/office/drawing/2014/main" id="{8D815D6C-D061-48CA-ACE9-08F2438E34D0}"/>
                </a:ext>
              </a:extLst>
            </p:cNvPr>
            <p:cNvSpPr txBox="1">
              <a:spLocks noChangeArrowheads="1"/>
            </p:cNvSpPr>
            <p:nvPr/>
          </p:nvSpPr>
          <p:spPr bwMode="auto">
            <a:xfrm>
              <a:off x="3787" y="3039"/>
              <a:ext cx="1644" cy="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solidFill>
                    <a:schemeClr val="accent2"/>
                  </a:solidFill>
                  <a:latin typeface="微软雅黑" panose="020B0503020204020204" pitchFamily="34" charset="-122"/>
                  <a:ea typeface="微软雅黑" panose="020B0503020204020204" pitchFamily="34" charset="-122"/>
                </a:rPr>
                <a:t>return d[0];</a:t>
              </a:r>
            </a:p>
          </p:txBody>
        </p:sp>
      </p:grpSp>
      <p:sp>
        <p:nvSpPr>
          <p:cNvPr id="789526" name="Text Box 22">
            <a:extLst>
              <a:ext uri="{FF2B5EF4-FFF2-40B4-BE49-F238E27FC236}">
                <a16:creationId xmlns:a16="http://schemas.microsoft.com/office/drawing/2014/main" id="{59E7CB3C-8C7B-418A-A149-CC1C743A03BE}"/>
              </a:ext>
            </a:extLst>
          </p:cNvPr>
          <p:cNvSpPr txBox="1">
            <a:spLocks noChangeArrowheads="1"/>
          </p:cNvSpPr>
          <p:nvPr/>
        </p:nvSpPr>
        <p:spPr bwMode="auto">
          <a:xfrm>
            <a:off x="6192838" y="5094288"/>
            <a:ext cx="2744787"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latin typeface="微软雅黑" panose="020B0503020204020204" pitchFamily="34" charset="-122"/>
                <a:ea typeface="微软雅黑" panose="020B0503020204020204" pitchFamily="34" charset="-122"/>
              </a:rPr>
              <a:t>0x40000000</a:t>
            </a:r>
          </a:p>
          <a:p>
            <a:r>
              <a:rPr lang="en-US" altLang="zh-CN" sz="2000">
                <a:latin typeface="微软雅黑" panose="020B0503020204020204" pitchFamily="34" charset="-122"/>
                <a:ea typeface="微软雅黑" panose="020B0503020204020204" pitchFamily="34" charset="-122"/>
              </a:rPr>
              <a:t>=2</a:t>
            </a:r>
            <a:r>
              <a:rPr lang="en-US" altLang="zh-CN" sz="2000" baseline="30000">
                <a:latin typeface="微软雅黑" panose="020B0503020204020204" pitchFamily="34" charset="-122"/>
                <a:ea typeface="微软雅黑" panose="020B0503020204020204" pitchFamily="34" charset="-122"/>
              </a:rPr>
              <a:t>30</a:t>
            </a:r>
            <a:r>
              <a:rPr lang="en-US" altLang="zh-CN" sz="2000">
                <a:latin typeface="微软雅黑" panose="020B0503020204020204" pitchFamily="34" charset="-122"/>
                <a:ea typeface="微软雅黑" panose="020B0503020204020204" pitchFamily="34" charset="-122"/>
              </a:rPr>
              <a:t>=1073741824</a:t>
            </a:r>
          </a:p>
        </p:txBody>
      </p:sp>
      <p:grpSp>
        <p:nvGrpSpPr>
          <p:cNvPr id="789527" name="Group 23">
            <a:extLst>
              <a:ext uri="{FF2B5EF4-FFF2-40B4-BE49-F238E27FC236}">
                <a16:creationId xmlns:a16="http://schemas.microsoft.com/office/drawing/2014/main" id="{78402377-F0AF-4F25-B361-EDC995A9161D}"/>
              </a:ext>
            </a:extLst>
          </p:cNvPr>
          <p:cNvGrpSpPr>
            <a:grpSpLocks/>
          </p:cNvGrpSpPr>
          <p:nvPr/>
        </p:nvGrpSpPr>
        <p:grpSpPr bwMode="auto">
          <a:xfrm>
            <a:off x="746125" y="2708275"/>
            <a:ext cx="4456113" cy="765175"/>
            <a:chOff x="527" y="1650"/>
            <a:chExt cx="2807" cy="482"/>
          </a:xfrm>
        </p:grpSpPr>
        <p:sp>
          <p:nvSpPr>
            <p:cNvPr id="789528" name="Line 24">
              <a:extLst>
                <a:ext uri="{FF2B5EF4-FFF2-40B4-BE49-F238E27FC236}">
                  <a16:creationId xmlns:a16="http://schemas.microsoft.com/office/drawing/2014/main" id="{865E39BA-0CC2-4725-89AF-388221885916}"/>
                </a:ext>
              </a:extLst>
            </p:cNvPr>
            <p:cNvSpPr>
              <a:spLocks noChangeShapeType="1"/>
            </p:cNvSpPr>
            <p:nvPr/>
          </p:nvSpPr>
          <p:spPr bwMode="auto">
            <a:xfrm flipV="1">
              <a:off x="1831" y="1650"/>
              <a:ext cx="1503" cy="34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9529" name="Rectangle 25">
              <a:extLst>
                <a:ext uri="{FF2B5EF4-FFF2-40B4-BE49-F238E27FC236}">
                  <a16:creationId xmlns:a16="http://schemas.microsoft.com/office/drawing/2014/main" id="{1F2D02B7-240A-4B83-A555-95253832895B}"/>
                </a:ext>
              </a:extLst>
            </p:cNvPr>
            <p:cNvSpPr>
              <a:spLocks noChangeArrowheads="1"/>
            </p:cNvSpPr>
            <p:nvPr/>
          </p:nvSpPr>
          <p:spPr bwMode="auto">
            <a:xfrm>
              <a:off x="527" y="1735"/>
              <a:ext cx="1360" cy="397"/>
            </a:xfrm>
            <a:prstGeom prst="rect">
              <a:avLst/>
            </a:prstGeom>
            <a:solidFill>
              <a:srgbClr val="993366">
                <a:alpha val="17999"/>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89530" name="Text Box 26">
            <a:extLst>
              <a:ext uri="{FF2B5EF4-FFF2-40B4-BE49-F238E27FC236}">
                <a16:creationId xmlns:a16="http://schemas.microsoft.com/office/drawing/2014/main" id="{9EA59FD9-BC13-4ECE-A8FC-8498A6D1E8B2}"/>
              </a:ext>
            </a:extLst>
          </p:cNvPr>
          <p:cNvSpPr txBox="1">
            <a:spLocks noChangeArrowheads="1"/>
          </p:cNvSpPr>
          <p:nvPr/>
        </p:nvSpPr>
        <p:spPr bwMode="auto">
          <a:xfrm>
            <a:off x="5427663" y="188913"/>
            <a:ext cx="3465512" cy="19685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10000"/>
              </a:spcBef>
            </a:pPr>
            <a:r>
              <a:rPr lang="zh-CN" altLang="en-US" sz="1900">
                <a:solidFill>
                  <a:srgbClr val="CC3300"/>
                </a:solidFill>
                <a:latin typeface="微软雅黑" panose="020B0503020204020204" pitchFamily="34" charset="-122"/>
                <a:ea typeface="微软雅黑" panose="020B0503020204020204" pitchFamily="34" charset="-122"/>
              </a:rPr>
              <a:t>当</a:t>
            </a:r>
            <a:r>
              <a:rPr lang="en-US" altLang="zh-CN" sz="1900">
                <a:solidFill>
                  <a:srgbClr val="CC3300"/>
                </a:solidFill>
                <a:latin typeface="微软雅黑" panose="020B0503020204020204" pitchFamily="34" charset="-122"/>
                <a:ea typeface="微软雅黑" panose="020B0503020204020204" pitchFamily="34" charset="-122"/>
              </a:rPr>
              <a:t>i=0</a:t>
            </a:r>
            <a:r>
              <a:rPr lang="zh-CN" altLang="en-US" sz="1900">
                <a:solidFill>
                  <a:srgbClr val="CC3300"/>
                </a:solidFill>
                <a:latin typeface="微软雅黑" panose="020B0503020204020204" pitchFamily="34" charset="-122"/>
                <a:ea typeface="微软雅黑" panose="020B0503020204020204" pitchFamily="34" charset="-122"/>
              </a:rPr>
              <a:t>或</a:t>
            </a:r>
            <a:r>
              <a:rPr lang="en-US" altLang="zh-CN" sz="1900">
                <a:solidFill>
                  <a:srgbClr val="CC3300"/>
                </a:solidFill>
                <a:latin typeface="微软雅黑" panose="020B0503020204020204" pitchFamily="34" charset="-122"/>
                <a:ea typeface="微软雅黑" panose="020B0503020204020204" pitchFamily="34" charset="-122"/>
              </a:rPr>
              <a:t>1</a:t>
            </a:r>
            <a:r>
              <a:rPr lang="zh-CN" altLang="en-US" sz="1900">
                <a:solidFill>
                  <a:srgbClr val="CC3300"/>
                </a:solidFill>
                <a:latin typeface="微软雅黑" panose="020B0503020204020204" pitchFamily="34" charset="-122"/>
                <a:ea typeface="微软雅黑" panose="020B0503020204020204" pitchFamily="34" charset="-122"/>
              </a:rPr>
              <a:t>，</a:t>
            </a:r>
            <a:r>
              <a:rPr lang="en-US" altLang="zh-CN" sz="1900">
                <a:solidFill>
                  <a:srgbClr val="CC3300"/>
                </a:solidFill>
                <a:latin typeface="微软雅黑" panose="020B0503020204020204" pitchFamily="34" charset="-122"/>
                <a:ea typeface="微软雅黑" panose="020B0503020204020204" pitchFamily="34" charset="-122"/>
              </a:rPr>
              <a:t>OK</a:t>
            </a:r>
          </a:p>
          <a:p>
            <a:pPr>
              <a:spcBef>
                <a:spcPct val="10000"/>
              </a:spcBef>
            </a:pPr>
            <a:r>
              <a:rPr lang="zh-CN" altLang="en-US" sz="1900">
                <a:solidFill>
                  <a:srgbClr val="CC3300"/>
                </a:solidFill>
                <a:latin typeface="微软雅黑" panose="020B0503020204020204" pitchFamily="34" charset="-122"/>
                <a:ea typeface="微软雅黑" panose="020B0503020204020204" pitchFamily="34" charset="-122"/>
              </a:rPr>
              <a:t>当</a:t>
            </a:r>
            <a:r>
              <a:rPr lang="en-US" altLang="zh-CN" sz="1900">
                <a:solidFill>
                  <a:srgbClr val="CC3300"/>
                </a:solidFill>
                <a:latin typeface="微软雅黑" panose="020B0503020204020204" pitchFamily="34" charset="-122"/>
                <a:ea typeface="微软雅黑" panose="020B0503020204020204" pitchFamily="34" charset="-122"/>
              </a:rPr>
              <a:t>i=2, d3</a:t>
            </a:r>
            <a:r>
              <a:rPr lang="en-US" altLang="zh-CN" sz="1900">
                <a:solidFill>
                  <a:srgbClr val="CC3300"/>
                </a:solidFill>
                <a:latin typeface="微软雅黑" panose="020B0503020204020204" pitchFamily="34" charset="-122"/>
                <a:ea typeface="微软雅黑" panose="020B0503020204020204" pitchFamily="34" charset="-122"/>
                <a:cs typeface="Arial" panose="020B0604020202020204" pitchFamily="34" charset="0"/>
              </a:rPr>
              <a:t>~d0=0x40000000   </a:t>
            </a:r>
          </a:p>
          <a:p>
            <a:pPr>
              <a:spcBef>
                <a:spcPct val="10000"/>
              </a:spcBef>
            </a:pPr>
            <a:r>
              <a:rPr lang="zh-CN" altLang="en-US" sz="1900">
                <a:solidFill>
                  <a:srgbClr val="3333CC"/>
                </a:solidFill>
                <a:latin typeface="微软雅黑" panose="020B0503020204020204" pitchFamily="34" charset="-122"/>
                <a:ea typeface="微软雅黑" panose="020B0503020204020204" pitchFamily="34" charset="-122"/>
                <a:cs typeface="Arial" panose="020B0604020202020204" pitchFamily="34" charset="0"/>
              </a:rPr>
              <a:t>低位部分（尾数）被改变</a:t>
            </a:r>
            <a:endParaRPr lang="en-US" altLang="zh-CN" sz="1900">
              <a:solidFill>
                <a:srgbClr val="3333CC"/>
              </a:solidFill>
              <a:latin typeface="微软雅黑" panose="020B0503020204020204" pitchFamily="34" charset="-122"/>
              <a:ea typeface="微软雅黑" panose="020B0503020204020204" pitchFamily="34" charset="-122"/>
              <a:cs typeface="Arial" panose="020B0604020202020204" pitchFamily="34" charset="0"/>
            </a:endParaRPr>
          </a:p>
          <a:p>
            <a:pPr>
              <a:spcBef>
                <a:spcPct val="10000"/>
              </a:spcBef>
            </a:pPr>
            <a:r>
              <a:rPr lang="zh-CN" altLang="en-US" sz="1900">
                <a:solidFill>
                  <a:srgbClr val="CC3300"/>
                </a:solidFill>
                <a:latin typeface="微软雅黑" panose="020B0503020204020204" pitchFamily="34" charset="-122"/>
                <a:ea typeface="微软雅黑" panose="020B0503020204020204" pitchFamily="34" charset="-122"/>
                <a:cs typeface="Arial" panose="020B0604020202020204" pitchFamily="34" charset="0"/>
              </a:rPr>
              <a:t>当</a:t>
            </a:r>
            <a:r>
              <a:rPr lang="en-US" altLang="zh-CN" sz="1900">
                <a:solidFill>
                  <a:srgbClr val="CC3300"/>
                </a:solidFill>
                <a:latin typeface="微软雅黑" panose="020B0503020204020204" pitchFamily="34" charset="-122"/>
                <a:ea typeface="微软雅黑" panose="020B0503020204020204" pitchFamily="34" charset="-122"/>
                <a:cs typeface="Arial" panose="020B0604020202020204" pitchFamily="34" charset="0"/>
              </a:rPr>
              <a:t>i=3, d7</a:t>
            </a:r>
            <a:r>
              <a:rPr lang="en-US" altLang="zh-CN" sz="1900">
                <a:solidFill>
                  <a:srgbClr val="CC3300"/>
                </a:solidFill>
                <a:latin typeface="微软雅黑" panose="020B0503020204020204" pitchFamily="34" charset="-122"/>
                <a:ea typeface="微软雅黑" panose="020B0503020204020204" pitchFamily="34" charset="-122"/>
              </a:rPr>
              <a:t>~d3=0x40000000</a:t>
            </a:r>
          </a:p>
          <a:p>
            <a:pPr>
              <a:spcBef>
                <a:spcPct val="10000"/>
              </a:spcBef>
            </a:pPr>
            <a:r>
              <a:rPr lang="zh-CN" altLang="en-US" sz="1900">
                <a:solidFill>
                  <a:srgbClr val="3333CC"/>
                </a:solidFill>
                <a:latin typeface="微软雅黑" panose="020B0503020204020204" pitchFamily="34" charset="-122"/>
                <a:ea typeface="微软雅黑" panose="020B0503020204020204" pitchFamily="34" charset="-122"/>
              </a:rPr>
              <a:t>高位部分被改变</a:t>
            </a:r>
          </a:p>
          <a:p>
            <a:pPr>
              <a:spcBef>
                <a:spcPct val="10000"/>
              </a:spcBef>
            </a:pPr>
            <a:r>
              <a:rPr lang="zh-CN" altLang="en-US" sz="1900">
                <a:solidFill>
                  <a:srgbClr val="CC3300"/>
                </a:solidFill>
                <a:latin typeface="微软雅黑" panose="020B0503020204020204" pitchFamily="34" charset="-122"/>
                <a:ea typeface="微软雅黑" panose="020B0503020204020204" pitchFamily="34" charset="-122"/>
              </a:rPr>
              <a:t>当</a:t>
            </a:r>
            <a:r>
              <a:rPr lang="en-US" altLang="zh-CN" sz="1900">
                <a:solidFill>
                  <a:srgbClr val="CC3300"/>
                </a:solidFill>
                <a:latin typeface="微软雅黑" panose="020B0503020204020204" pitchFamily="34" charset="-122"/>
                <a:ea typeface="微软雅黑" panose="020B0503020204020204" pitchFamily="34" charset="-122"/>
              </a:rPr>
              <a:t>i=4, </a:t>
            </a:r>
            <a:r>
              <a:rPr lang="en-US" altLang="zh-CN" sz="1900">
                <a:solidFill>
                  <a:srgbClr val="3333CC"/>
                </a:solidFill>
                <a:latin typeface="微软雅黑" panose="020B0503020204020204" pitchFamily="34" charset="-122"/>
                <a:ea typeface="微软雅黑" panose="020B0503020204020204" pitchFamily="34" charset="-122"/>
              </a:rPr>
              <a:t>EBP</a:t>
            </a:r>
            <a:r>
              <a:rPr lang="zh-CN" altLang="en-US" sz="1900">
                <a:solidFill>
                  <a:srgbClr val="3333CC"/>
                </a:solidFill>
                <a:latin typeface="微软雅黑" panose="020B0503020204020204" pitchFamily="34" charset="-122"/>
                <a:ea typeface="微软雅黑" panose="020B0503020204020204" pitchFamily="34" charset="-122"/>
              </a:rPr>
              <a:t>被改变</a:t>
            </a:r>
          </a:p>
        </p:txBody>
      </p:sp>
      <p:sp>
        <p:nvSpPr>
          <p:cNvPr id="789531" name="Rectangle 27">
            <a:extLst>
              <a:ext uri="{FF2B5EF4-FFF2-40B4-BE49-F238E27FC236}">
                <a16:creationId xmlns:a16="http://schemas.microsoft.com/office/drawing/2014/main" id="{33D308E5-4FE4-486B-81F9-27AFB9C58500}"/>
              </a:ext>
            </a:extLst>
          </p:cNvPr>
          <p:cNvSpPr>
            <a:spLocks noChangeArrowheads="1"/>
          </p:cNvSpPr>
          <p:nvPr/>
        </p:nvSpPr>
        <p:spPr bwMode="auto">
          <a:xfrm>
            <a:off x="2051050" y="5724525"/>
            <a:ext cx="4572000"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solidFill>
                  <a:srgbClr val="FF3300"/>
                </a:solidFill>
                <a:latin typeface="微软雅黑" panose="020B0503020204020204" pitchFamily="34" charset="-122"/>
                <a:ea typeface="微软雅黑" panose="020B0503020204020204" pitchFamily="34" charset="-122"/>
                <a:sym typeface="Courier New" panose="02070309020205020404" pitchFamily="49" charset="0"/>
              </a:rPr>
              <a:t>fun(2) = 3.1399998664856</a:t>
            </a:r>
            <a:endParaRPr lang="en-US" altLang="zh-CN" sz="2000">
              <a:solidFill>
                <a:srgbClr val="FF3300"/>
              </a:solidFill>
              <a:latin typeface="微软雅黑" panose="020B0503020204020204" pitchFamily="34" charset="-122"/>
              <a:ea typeface="微软雅黑" panose="020B0503020204020204" pitchFamily="34" charset="-122"/>
              <a:sym typeface="Arial Narrow" panose="020B0606020202030204" pitchFamily="34" charset="0"/>
            </a:endParaRPr>
          </a:p>
          <a:p>
            <a:r>
              <a:rPr lang="en-US" altLang="zh-CN" sz="2000">
                <a:solidFill>
                  <a:srgbClr val="FF3300"/>
                </a:solidFill>
                <a:latin typeface="微软雅黑" panose="020B0503020204020204" pitchFamily="34" charset="-122"/>
                <a:ea typeface="微软雅黑" panose="020B0503020204020204" pitchFamily="34" charset="-122"/>
                <a:sym typeface="Courier New" panose="02070309020205020404" pitchFamily="49" charset="0"/>
              </a:rPr>
              <a:t>fun(3) </a:t>
            </a:r>
            <a:r>
              <a:rPr lang="en-US" altLang="zh-CN" sz="2000">
                <a:solidFill>
                  <a:srgbClr val="FF3300"/>
                </a:solidFill>
                <a:latin typeface="微软雅黑" panose="020B0503020204020204" pitchFamily="34" charset="-122"/>
                <a:ea typeface="微软雅黑" panose="020B0503020204020204" pitchFamily="34" charset="-122"/>
                <a:sym typeface="Wingdings" panose="05000000000000000000" pitchFamily="2" charset="2"/>
              </a:rPr>
              <a:t>= </a:t>
            </a:r>
            <a:r>
              <a:rPr lang="en-US" altLang="zh-CN" sz="2000">
                <a:solidFill>
                  <a:srgbClr val="FF3300"/>
                </a:solidFill>
                <a:latin typeface="微软雅黑" panose="020B0503020204020204" pitchFamily="34" charset="-122"/>
                <a:ea typeface="微软雅黑" panose="020B0503020204020204" pitchFamily="34" charset="-122"/>
                <a:sym typeface="Courier New" panose="02070309020205020404" pitchFamily="49" charset="0"/>
              </a:rPr>
              <a:t>2.00000061035156</a:t>
            </a:r>
            <a:endParaRPr lang="en-US" altLang="zh-CN" sz="2000">
              <a:solidFill>
                <a:srgbClr val="FF3300"/>
              </a:solidFill>
              <a:latin typeface="微软雅黑" panose="020B0503020204020204" pitchFamily="34" charset="-122"/>
              <a:ea typeface="微软雅黑" panose="020B0503020204020204" pitchFamily="34" charset="-122"/>
              <a:sym typeface="Arial Narrow" panose="020B0606020202030204" pitchFamily="34" charset="0"/>
            </a:endParaRPr>
          </a:p>
          <a:p>
            <a:r>
              <a:rPr lang="en-US" altLang="zh-CN" sz="2000">
                <a:solidFill>
                  <a:srgbClr val="FF3300"/>
                </a:solidFill>
                <a:latin typeface="微软雅黑" panose="020B0503020204020204" pitchFamily="34" charset="-122"/>
                <a:ea typeface="微软雅黑" panose="020B0503020204020204" pitchFamily="34" charset="-122"/>
                <a:sym typeface="Courier New" panose="02070309020205020404" pitchFamily="49" charset="0"/>
              </a:rPr>
              <a:t>fun(4) = 3.14, </a:t>
            </a:r>
            <a:r>
              <a:rPr lang="zh-CN" altLang="en-US" sz="2000">
                <a:solidFill>
                  <a:srgbClr val="FF3300"/>
                </a:solidFill>
                <a:latin typeface="微软雅黑" panose="020B0503020204020204" pitchFamily="34" charset="-122"/>
                <a:ea typeface="微软雅黑" panose="020B0503020204020204" pitchFamily="34" charset="-122"/>
                <a:sym typeface="Courier New" panose="02070309020205020404" pitchFamily="49" charset="0"/>
              </a:rPr>
              <a:t>然后存储保护错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89527"/>
                                        </p:tgtEl>
                                        <p:attrNameLst>
                                          <p:attrName>style.visibility</p:attrName>
                                        </p:attrNameLst>
                                      </p:cBhvr>
                                      <p:to>
                                        <p:strVal val="visible"/>
                                      </p:to>
                                    </p:set>
                                    <p:animEffect transition="in" filter="blinds(horizontal)">
                                      <p:cBhvr>
                                        <p:cTn id="7" dur="500"/>
                                        <p:tgtEl>
                                          <p:spTgt spid="7895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89511"/>
                                        </p:tgtEl>
                                        <p:attrNameLst>
                                          <p:attrName>style.visibility</p:attrName>
                                        </p:attrNameLst>
                                      </p:cBhvr>
                                      <p:to>
                                        <p:strVal val="visible"/>
                                      </p:to>
                                    </p:set>
                                    <p:animEffect transition="in" filter="blinds(horizontal)">
                                      <p:cBhvr>
                                        <p:cTn id="12" dur="500"/>
                                        <p:tgtEl>
                                          <p:spTgt spid="7895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89512"/>
                                        </p:tgtEl>
                                        <p:attrNameLst>
                                          <p:attrName>style.visibility</p:attrName>
                                        </p:attrNameLst>
                                      </p:cBhvr>
                                      <p:to>
                                        <p:strVal val="visible"/>
                                      </p:to>
                                    </p:set>
                                    <p:animEffect transition="in" filter="blinds(horizontal)">
                                      <p:cBhvr>
                                        <p:cTn id="17" dur="500"/>
                                        <p:tgtEl>
                                          <p:spTgt spid="7895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89520"/>
                                        </p:tgtEl>
                                        <p:attrNameLst>
                                          <p:attrName>style.visibility</p:attrName>
                                        </p:attrNameLst>
                                      </p:cBhvr>
                                      <p:to>
                                        <p:strVal val="visible"/>
                                      </p:to>
                                    </p:set>
                                    <p:animEffect transition="in" filter="blinds(horizontal)">
                                      <p:cBhvr>
                                        <p:cTn id="22" dur="500"/>
                                        <p:tgtEl>
                                          <p:spTgt spid="7895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89526"/>
                                        </p:tgtEl>
                                        <p:attrNameLst>
                                          <p:attrName>style.visibility</p:attrName>
                                        </p:attrNameLst>
                                      </p:cBhvr>
                                      <p:to>
                                        <p:strVal val="visible"/>
                                      </p:to>
                                    </p:set>
                                    <p:animEffect transition="in" filter="blinds(horizontal)">
                                      <p:cBhvr>
                                        <p:cTn id="27" dur="500"/>
                                        <p:tgtEl>
                                          <p:spTgt spid="7895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89523"/>
                                        </p:tgtEl>
                                        <p:attrNameLst>
                                          <p:attrName>style.visibility</p:attrName>
                                        </p:attrNameLst>
                                      </p:cBhvr>
                                      <p:to>
                                        <p:strVal val="visible"/>
                                      </p:to>
                                    </p:set>
                                    <p:animEffect transition="in" filter="blinds(horizontal)">
                                      <p:cBhvr>
                                        <p:cTn id="32" dur="500"/>
                                        <p:tgtEl>
                                          <p:spTgt spid="78952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89530">
                                            <p:txEl>
                                              <p:pRg st="0" end="0"/>
                                            </p:txEl>
                                          </p:spTgt>
                                        </p:tgtEl>
                                        <p:attrNameLst>
                                          <p:attrName>style.visibility</p:attrName>
                                        </p:attrNameLst>
                                      </p:cBhvr>
                                      <p:to>
                                        <p:strVal val="visible"/>
                                      </p:to>
                                    </p:set>
                                    <p:animEffect transition="in" filter="blinds(horizontal)">
                                      <p:cBhvr>
                                        <p:cTn id="37" dur="500"/>
                                        <p:tgtEl>
                                          <p:spTgt spid="789530">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89530">
                                            <p:txEl>
                                              <p:pRg st="1" end="1"/>
                                            </p:txEl>
                                          </p:spTgt>
                                        </p:tgtEl>
                                        <p:attrNameLst>
                                          <p:attrName>style.visibility</p:attrName>
                                        </p:attrNameLst>
                                      </p:cBhvr>
                                      <p:to>
                                        <p:strVal val="visible"/>
                                      </p:to>
                                    </p:set>
                                    <p:animEffect transition="in" filter="blinds(horizontal)">
                                      <p:cBhvr>
                                        <p:cTn id="42" dur="500"/>
                                        <p:tgtEl>
                                          <p:spTgt spid="789530">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89530">
                                            <p:txEl>
                                              <p:pRg st="2" end="2"/>
                                            </p:txEl>
                                          </p:spTgt>
                                        </p:tgtEl>
                                        <p:attrNameLst>
                                          <p:attrName>style.visibility</p:attrName>
                                        </p:attrNameLst>
                                      </p:cBhvr>
                                      <p:to>
                                        <p:strVal val="visible"/>
                                      </p:to>
                                    </p:set>
                                    <p:animEffect transition="in" filter="blinds(horizontal)">
                                      <p:cBhvr>
                                        <p:cTn id="47" dur="500"/>
                                        <p:tgtEl>
                                          <p:spTgt spid="789530">
                                            <p:txEl>
                                              <p:pRg st="2" end="2"/>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789530">
                                            <p:txEl>
                                              <p:pRg st="3" end="3"/>
                                            </p:txEl>
                                          </p:spTgt>
                                        </p:tgtEl>
                                        <p:attrNameLst>
                                          <p:attrName>style.visibility</p:attrName>
                                        </p:attrNameLst>
                                      </p:cBhvr>
                                      <p:to>
                                        <p:strVal val="visible"/>
                                      </p:to>
                                    </p:set>
                                    <p:animEffect transition="in" filter="blinds(horizontal)">
                                      <p:cBhvr>
                                        <p:cTn id="52" dur="500"/>
                                        <p:tgtEl>
                                          <p:spTgt spid="789530">
                                            <p:txEl>
                                              <p:pRg st="3" end="3"/>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789530">
                                            <p:txEl>
                                              <p:pRg st="4" end="4"/>
                                            </p:txEl>
                                          </p:spTgt>
                                        </p:tgtEl>
                                        <p:attrNameLst>
                                          <p:attrName>style.visibility</p:attrName>
                                        </p:attrNameLst>
                                      </p:cBhvr>
                                      <p:to>
                                        <p:strVal val="visible"/>
                                      </p:to>
                                    </p:set>
                                    <p:animEffect transition="in" filter="blinds(horizontal)">
                                      <p:cBhvr>
                                        <p:cTn id="57" dur="500"/>
                                        <p:tgtEl>
                                          <p:spTgt spid="789530">
                                            <p:txEl>
                                              <p:pRg st="4" end="4"/>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789530">
                                            <p:txEl>
                                              <p:pRg st="5" end="5"/>
                                            </p:txEl>
                                          </p:spTgt>
                                        </p:tgtEl>
                                        <p:attrNameLst>
                                          <p:attrName>style.visibility</p:attrName>
                                        </p:attrNameLst>
                                      </p:cBhvr>
                                      <p:to>
                                        <p:strVal val="visible"/>
                                      </p:to>
                                    </p:set>
                                    <p:animEffect transition="in" filter="blinds(horizontal)">
                                      <p:cBhvr>
                                        <p:cTn id="62" dur="500"/>
                                        <p:tgtEl>
                                          <p:spTgt spid="789530">
                                            <p:txEl>
                                              <p:pRg st="5" end="5"/>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89531"/>
                                        </p:tgtEl>
                                        <p:attrNameLst>
                                          <p:attrName>style.visibility</p:attrName>
                                        </p:attrNameLst>
                                      </p:cBhvr>
                                      <p:to>
                                        <p:strVal val="visible"/>
                                      </p:to>
                                    </p:set>
                                    <p:animEffect transition="in" filter="blinds(horizontal)">
                                      <p:cBhvr>
                                        <p:cTn id="67" dur="500"/>
                                        <p:tgtEl>
                                          <p:spTgt spid="789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526" grpId="0"/>
      <p:bldP spid="789531"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6900" name="Picture 52">
            <a:extLst>
              <a:ext uri="{FF2B5EF4-FFF2-40B4-BE49-F238E27FC236}">
                <a16:creationId xmlns:a16="http://schemas.microsoft.com/office/drawing/2014/main" id="{54A33A79-0FB2-4E7A-AC96-A99D665B9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484438"/>
            <a:ext cx="3735388" cy="4094162"/>
          </a:xfrm>
          <a:prstGeom prst="rect">
            <a:avLst/>
          </a:prstGeom>
          <a:noFill/>
          <a:extLst>
            <a:ext uri="{909E8E84-426E-40DD-AFC4-6F175D3DCCD1}">
              <a14:hiddenFill xmlns:a14="http://schemas.microsoft.com/office/drawing/2010/main">
                <a:solidFill>
                  <a:srgbClr val="FFFFFF"/>
                </a:solidFill>
              </a14:hiddenFill>
            </a:ext>
          </a:extLst>
        </p:spPr>
      </p:pic>
      <p:sp>
        <p:nvSpPr>
          <p:cNvPr id="846850" name="Rectangle 2">
            <a:extLst>
              <a:ext uri="{FF2B5EF4-FFF2-40B4-BE49-F238E27FC236}">
                <a16:creationId xmlns:a16="http://schemas.microsoft.com/office/drawing/2014/main" id="{202204CA-2589-4283-860D-E493941B1F24}"/>
              </a:ext>
            </a:extLst>
          </p:cNvPr>
          <p:cNvSpPr>
            <a:spLocks noChangeArrowheads="1"/>
          </p:cNvSpPr>
          <p:nvPr/>
        </p:nvSpPr>
        <p:spPr bwMode="auto">
          <a:xfrm>
            <a:off x="5002213" y="1889125"/>
            <a:ext cx="2832100" cy="7254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6851" name="Rectangle 1">
            <a:extLst>
              <a:ext uri="{FF2B5EF4-FFF2-40B4-BE49-F238E27FC236}">
                <a16:creationId xmlns:a16="http://schemas.microsoft.com/office/drawing/2014/main" id="{5CD365C8-F693-4BA5-B6B8-3B53AFD8815E}"/>
              </a:ext>
            </a:extLst>
          </p:cNvPr>
          <p:cNvSpPr>
            <a:spLocks noGrp="1" noChangeArrowheads="1"/>
          </p:cNvSpPr>
          <p:nvPr>
            <p:ph type="title" idx="4294967295"/>
          </p:nvPr>
        </p:nvSpPr>
        <p:spPr>
          <a:xfrm>
            <a:off x="427038" y="0"/>
            <a:ext cx="8716962" cy="617538"/>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a:t>IA-32/Linux</a:t>
            </a:r>
            <a:r>
              <a:rPr lang="zh-CN" altLang="en-GB"/>
              <a:t>的存储映像</a:t>
            </a:r>
          </a:p>
        </p:txBody>
      </p:sp>
      <p:grpSp>
        <p:nvGrpSpPr>
          <p:cNvPr id="846853" name="Group 5">
            <a:extLst>
              <a:ext uri="{FF2B5EF4-FFF2-40B4-BE49-F238E27FC236}">
                <a16:creationId xmlns:a16="http://schemas.microsoft.com/office/drawing/2014/main" id="{B61F68E2-7E3D-41A3-AC56-62E6C7BD8C2D}"/>
              </a:ext>
            </a:extLst>
          </p:cNvPr>
          <p:cNvGrpSpPr>
            <a:grpSpLocks/>
          </p:cNvGrpSpPr>
          <p:nvPr/>
        </p:nvGrpSpPr>
        <p:grpSpPr bwMode="auto">
          <a:xfrm>
            <a:off x="7858125" y="1735138"/>
            <a:ext cx="1138238" cy="620712"/>
            <a:chOff x="4950" y="1093"/>
            <a:chExt cx="717" cy="391"/>
          </a:xfrm>
        </p:grpSpPr>
        <p:sp>
          <p:nvSpPr>
            <p:cNvPr id="846854" name="Text Box 25">
              <a:extLst>
                <a:ext uri="{FF2B5EF4-FFF2-40B4-BE49-F238E27FC236}">
                  <a16:creationId xmlns:a16="http://schemas.microsoft.com/office/drawing/2014/main" id="{1A900CB7-C6FB-4D7D-BE04-2D93C22FFE98}"/>
                </a:ext>
              </a:extLst>
            </p:cNvPr>
            <p:cNvSpPr txBox="1">
              <a:spLocks noChangeArrowheads="1"/>
            </p:cNvSpPr>
            <p:nvPr/>
          </p:nvSpPr>
          <p:spPr bwMode="auto">
            <a:xfrm>
              <a:off x="5206" y="1093"/>
              <a:ext cx="461"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46800" rIns="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a:solidFill>
                    <a:srgbClr val="FF3300"/>
                  </a:solidFill>
                  <a:latin typeface="微软雅黑" panose="020B0503020204020204" pitchFamily="34" charset="-122"/>
                  <a:ea typeface="微软雅黑" panose="020B0503020204020204" pitchFamily="34" charset="-122"/>
                  <a:cs typeface="msgothic"/>
                </a:rPr>
                <a:t>ESP </a:t>
              </a:r>
            </a:p>
            <a:p>
              <a:pPr algn="ctr">
                <a:lnSpc>
                  <a:spcPct val="98000"/>
                </a:lnSpc>
              </a:pPr>
              <a:r>
                <a:rPr lang="en-GB" altLang="zh-CN">
                  <a:solidFill>
                    <a:srgbClr val="FF3300"/>
                  </a:solidFill>
                  <a:latin typeface="微软雅黑" panose="020B0503020204020204" pitchFamily="34" charset="-122"/>
                  <a:ea typeface="微软雅黑" panose="020B0503020204020204" pitchFamily="34" charset="-122"/>
                  <a:cs typeface="msgothic"/>
                </a:rPr>
                <a:t>(</a:t>
              </a:r>
              <a:r>
                <a:rPr lang="zh-CN" altLang="en-GB">
                  <a:solidFill>
                    <a:srgbClr val="FF3300"/>
                  </a:solidFill>
                  <a:latin typeface="微软雅黑" panose="020B0503020204020204" pitchFamily="34" charset="-122"/>
                  <a:ea typeface="微软雅黑" panose="020B0503020204020204" pitchFamily="34" charset="-122"/>
                  <a:cs typeface="msgothic"/>
                </a:rPr>
                <a:t>栈顶</a:t>
              </a:r>
              <a:r>
                <a:rPr lang="en-GB" altLang="zh-CN">
                  <a:solidFill>
                    <a:srgbClr val="FF3300"/>
                  </a:solidFill>
                  <a:latin typeface="微软雅黑" panose="020B0503020204020204" pitchFamily="34" charset="-122"/>
                  <a:ea typeface="微软雅黑" panose="020B0503020204020204" pitchFamily="34" charset="-122"/>
                  <a:cs typeface="msgothic"/>
                </a:rPr>
                <a:t>)</a:t>
              </a:r>
            </a:p>
          </p:txBody>
        </p:sp>
        <p:sp>
          <p:nvSpPr>
            <p:cNvPr id="846855" name="Line 26">
              <a:extLst>
                <a:ext uri="{FF2B5EF4-FFF2-40B4-BE49-F238E27FC236}">
                  <a16:creationId xmlns:a16="http://schemas.microsoft.com/office/drawing/2014/main" id="{7FB28455-B42E-4CC7-AB2D-50C91B411BCC}"/>
                </a:ext>
              </a:extLst>
            </p:cNvPr>
            <p:cNvSpPr>
              <a:spLocks noChangeShapeType="1"/>
            </p:cNvSpPr>
            <p:nvPr/>
          </p:nvSpPr>
          <p:spPr bwMode="auto">
            <a:xfrm flipH="1">
              <a:off x="4950" y="1196"/>
              <a:ext cx="242" cy="1"/>
            </a:xfrm>
            <a:prstGeom prst="line">
              <a:avLst/>
            </a:prstGeom>
            <a:noFill/>
            <a:ln w="38100">
              <a:solidFill>
                <a:srgbClr val="FF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846856" name="Line 28">
            <a:extLst>
              <a:ext uri="{FF2B5EF4-FFF2-40B4-BE49-F238E27FC236}">
                <a16:creationId xmlns:a16="http://schemas.microsoft.com/office/drawing/2014/main" id="{C74E70EB-F779-49AF-9CF9-04658C9AAE95}"/>
              </a:ext>
            </a:extLst>
          </p:cNvPr>
          <p:cNvSpPr>
            <a:spLocks noChangeShapeType="1"/>
          </p:cNvSpPr>
          <p:nvPr/>
        </p:nvSpPr>
        <p:spPr bwMode="auto">
          <a:xfrm flipV="1">
            <a:off x="7974013" y="830263"/>
            <a:ext cx="1587" cy="460375"/>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6857" name="Text Box 29">
            <a:extLst>
              <a:ext uri="{FF2B5EF4-FFF2-40B4-BE49-F238E27FC236}">
                <a16:creationId xmlns:a16="http://schemas.microsoft.com/office/drawing/2014/main" id="{3F632C85-A42C-425F-BB04-257B61598EC4}"/>
              </a:ext>
            </a:extLst>
          </p:cNvPr>
          <p:cNvSpPr txBox="1">
            <a:spLocks noChangeArrowheads="1"/>
          </p:cNvSpPr>
          <p:nvPr/>
        </p:nvSpPr>
        <p:spPr bwMode="auto">
          <a:xfrm>
            <a:off x="8307388" y="3968750"/>
            <a:ext cx="587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900">
                <a:latin typeface="微软雅黑" panose="020B0503020204020204" pitchFamily="34" charset="-122"/>
                <a:ea typeface="微软雅黑" panose="020B0503020204020204" pitchFamily="34" charset="-122"/>
                <a:cs typeface="msgothic"/>
              </a:rPr>
              <a:t>brk</a:t>
            </a:r>
          </a:p>
        </p:txBody>
      </p:sp>
      <p:sp>
        <p:nvSpPr>
          <p:cNvPr id="846858" name="Line 30">
            <a:extLst>
              <a:ext uri="{FF2B5EF4-FFF2-40B4-BE49-F238E27FC236}">
                <a16:creationId xmlns:a16="http://schemas.microsoft.com/office/drawing/2014/main" id="{C96C2DF3-F167-4367-97C9-639A141347BD}"/>
              </a:ext>
            </a:extLst>
          </p:cNvPr>
          <p:cNvSpPr>
            <a:spLocks noChangeShapeType="1"/>
          </p:cNvSpPr>
          <p:nvPr/>
        </p:nvSpPr>
        <p:spPr bwMode="auto">
          <a:xfrm flipH="1">
            <a:off x="7904163" y="4125913"/>
            <a:ext cx="384175" cy="1587"/>
          </a:xfrm>
          <a:prstGeom prst="line">
            <a:avLst/>
          </a:prstGeom>
          <a:noFill/>
          <a:ln w="324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6859" name="Text Box 31">
            <a:extLst>
              <a:ext uri="{FF2B5EF4-FFF2-40B4-BE49-F238E27FC236}">
                <a16:creationId xmlns:a16="http://schemas.microsoft.com/office/drawing/2014/main" id="{5A971AF7-5917-4E63-8755-E1543E2ACF63}"/>
              </a:ext>
            </a:extLst>
          </p:cNvPr>
          <p:cNvSpPr txBox="1">
            <a:spLocks noChangeArrowheads="1"/>
          </p:cNvSpPr>
          <p:nvPr/>
        </p:nvSpPr>
        <p:spPr bwMode="auto">
          <a:xfrm>
            <a:off x="3530600" y="1076325"/>
            <a:ext cx="1565275"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600">
                <a:latin typeface="微软雅黑" panose="020B0503020204020204" pitchFamily="34" charset="-122"/>
                <a:ea typeface="微软雅黑" panose="020B0503020204020204" pitchFamily="34" charset="-122"/>
                <a:cs typeface="msgothic"/>
              </a:rPr>
              <a:t>0xC00000000</a:t>
            </a:r>
          </a:p>
        </p:txBody>
      </p:sp>
      <p:sp>
        <p:nvSpPr>
          <p:cNvPr id="846860" name="Text Box 32">
            <a:extLst>
              <a:ext uri="{FF2B5EF4-FFF2-40B4-BE49-F238E27FC236}">
                <a16:creationId xmlns:a16="http://schemas.microsoft.com/office/drawing/2014/main" id="{9337C129-B087-49F8-85A5-CC2E2588FC94}"/>
              </a:ext>
            </a:extLst>
          </p:cNvPr>
          <p:cNvSpPr txBox="1">
            <a:spLocks noChangeArrowheads="1"/>
          </p:cNvSpPr>
          <p:nvPr/>
        </p:nvSpPr>
        <p:spPr bwMode="auto">
          <a:xfrm>
            <a:off x="3649663" y="5916613"/>
            <a:ext cx="142875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600">
                <a:latin typeface="微软雅黑" panose="020B0503020204020204" pitchFamily="34" charset="-122"/>
                <a:ea typeface="微软雅黑" panose="020B0503020204020204" pitchFamily="34" charset="-122"/>
                <a:cs typeface="msgothic"/>
              </a:rPr>
              <a:t>0x08048000</a:t>
            </a:r>
          </a:p>
        </p:txBody>
      </p:sp>
      <p:sp>
        <p:nvSpPr>
          <p:cNvPr id="846861" name="Rectangle 14">
            <a:extLst>
              <a:ext uri="{FF2B5EF4-FFF2-40B4-BE49-F238E27FC236}">
                <a16:creationId xmlns:a16="http://schemas.microsoft.com/office/drawing/2014/main" id="{F62B33E5-5CF0-4892-8926-71AA49FFCF58}"/>
              </a:ext>
            </a:extLst>
          </p:cNvPr>
          <p:cNvSpPr>
            <a:spLocks noChangeArrowheads="1"/>
          </p:cNvSpPr>
          <p:nvPr/>
        </p:nvSpPr>
        <p:spPr bwMode="auto">
          <a:xfrm>
            <a:off x="5003800" y="814388"/>
            <a:ext cx="2830513" cy="517525"/>
          </a:xfrm>
          <a:prstGeom prst="rect">
            <a:avLst/>
          </a:prstGeom>
          <a:solidFill>
            <a:srgbClr val="F1C7C7"/>
          </a:solidFill>
          <a:ln w="324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2000">
                <a:latin typeface="微软雅黑" panose="020B0503020204020204" pitchFamily="34" charset="-122"/>
                <a:ea typeface="微软雅黑" panose="020B0503020204020204" pitchFamily="34" charset="-122"/>
                <a:cs typeface="msgothic"/>
              </a:rPr>
              <a:t>内核虚存区</a:t>
            </a:r>
          </a:p>
        </p:txBody>
      </p:sp>
      <p:sp>
        <p:nvSpPr>
          <p:cNvPr id="846862" name="Rectangle 15">
            <a:extLst>
              <a:ext uri="{FF2B5EF4-FFF2-40B4-BE49-F238E27FC236}">
                <a16:creationId xmlns:a16="http://schemas.microsoft.com/office/drawing/2014/main" id="{F45E1781-31BF-4981-A2E7-2230F54F15F9}"/>
              </a:ext>
            </a:extLst>
          </p:cNvPr>
          <p:cNvSpPr>
            <a:spLocks noChangeArrowheads="1"/>
          </p:cNvSpPr>
          <p:nvPr/>
        </p:nvSpPr>
        <p:spPr bwMode="auto">
          <a:xfrm>
            <a:off x="5003800" y="2622550"/>
            <a:ext cx="2830513" cy="711200"/>
          </a:xfrm>
          <a:prstGeom prst="rect">
            <a:avLst/>
          </a:prstGeom>
          <a:solidFill>
            <a:srgbClr val="D5F1CF"/>
          </a:solidFill>
          <a:ln w="324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2000">
                <a:latin typeface="微软雅黑" panose="020B0503020204020204" pitchFamily="34" charset="-122"/>
                <a:ea typeface="微软雅黑" panose="020B0503020204020204" pitchFamily="34" charset="-122"/>
                <a:cs typeface="msgothic"/>
              </a:rPr>
              <a:t>共享库区域</a:t>
            </a:r>
          </a:p>
        </p:txBody>
      </p:sp>
      <p:sp>
        <p:nvSpPr>
          <p:cNvPr id="33808" name="Rectangle 16">
            <a:extLst>
              <a:ext uri="{FF2B5EF4-FFF2-40B4-BE49-F238E27FC236}">
                <a16:creationId xmlns:a16="http://schemas.microsoft.com/office/drawing/2014/main" id="{F26363E4-41EB-47F8-BFAB-D2710902391D}"/>
              </a:ext>
            </a:extLst>
          </p:cNvPr>
          <p:cNvSpPr>
            <a:spLocks noChangeArrowheads="1"/>
          </p:cNvSpPr>
          <p:nvPr/>
        </p:nvSpPr>
        <p:spPr bwMode="auto">
          <a:xfrm>
            <a:off x="5003800" y="3328988"/>
            <a:ext cx="2830513" cy="768350"/>
          </a:xfrm>
          <a:prstGeom prst="rect">
            <a:avLst/>
          </a:prstGeom>
          <a:solidFill>
            <a:schemeClr val="bg1"/>
          </a:solidFill>
          <a:ln w="3302">
            <a:solidFill>
              <a:schemeClr val="tx1"/>
            </a:solidFill>
            <a:miter lim="800000"/>
            <a:headEnd/>
            <a:tailEnd/>
          </a:ln>
        </p:spPr>
        <p:txBody>
          <a:bodyPr wrap="none" anchor="ctr"/>
          <a:lstStyle/>
          <a:p>
            <a:pPr>
              <a:defRPr/>
            </a:pPr>
            <a:endParaRPr lang="en-US" sz="2400">
              <a:latin typeface="Arial Narrow" pitchFamily="34" charset="0"/>
              <a:ea typeface="+mn-ea"/>
            </a:endParaRPr>
          </a:p>
        </p:txBody>
      </p:sp>
      <p:sp>
        <p:nvSpPr>
          <p:cNvPr id="846864" name="Rectangle 17">
            <a:extLst>
              <a:ext uri="{FF2B5EF4-FFF2-40B4-BE49-F238E27FC236}">
                <a16:creationId xmlns:a16="http://schemas.microsoft.com/office/drawing/2014/main" id="{5A96328C-5FBC-4CA3-B39A-75DCD348F8D7}"/>
              </a:ext>
            </a:extLst>
          </p:cNvPr>
          <p:cNvSpPr>
            <a:spLocks noChangeArrowheads="1"/>
          </p:cNvSpPr>
          <p:nvPr/>
        </p:nvSpPr>
        <p:spPr bwMode="auto">
          <a:xfrm>
            <a:off x="5003800" y="4095750"/>
            <a:ext cx="2830513" cy="711200"/>
          </a:xfrm>
          <a:prstGeom prst="rect">
            <a:avLst/>
          </a:prstGeom>
          <a:solidFill>
            <a:srgbClr val="D5F1CF"/>
          </a:solidFill>
          <a:ln w="324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2000">
                <a:latin typeface="微软雅黑" panose="020B0503020204020204" pitchFamily="34" charset="-122"/>
                <a:ea typeface="微软雅黑" panose="020B0503020204020204" pitchFamily="34" charset="-122"/>
                <a:cs typeface="msgothic"/>
              </a:rPr>
              <a:t>堆（</a:t>
            </a:r>
            <a:r>
              <a:rPr lang="en-GB" altLang="zh-CN" sz="2000">
                <a:latin typeface="微软雅黑" panose="020B0503020204020204" pitchFamily="34" charset="-122"/>
                <a:ea typeface="微软雅黑" panose="020B0503020204020204" pitchFamily="34" charset="-122"/>
                <a:cs typeface="msgothic"/>
              </a:rPr>
              <a:t>heap</a:t>
            </a:r>
            <a:r>
              <a:rPr lang="zh-CN" altLang="en-GB" sz="2000">
                <a:latin typeface="微软雅黑" panose="020B0503020204020204" pitchFamily="34" charset="-122"/>
                <a:ea typeface="微软雅黑" panose="020B0503020204020204" pitchFamily="34" charset="-122"/>
                <a:cs typeface="msgothic"/>
              </a:rPr>
              <a:t>）</a:t>
            </a:r>
          </a:p>
          <a:p>
            <a:pPr algn="ctr">
              <a:lnSpc>
                <a:spcPct val="98000"/>
              </a:lnSpc>
            </a:pPr>
            <a:r>
              <a:rPr lang="en-GB" altLang="zh-CN" sz="2000">
                <a:latin typeface="微软雅黑" panose="020B0503020204020204" pitchFamily="34" charset="-122"/>
                <a:ea typeface="微软雅黑" panose="020B0503020204020204" pitchFamily="34" charset="-122"/>
                <a:cs typeface="msgothic"/>
              </a:rPr>
              <a:t>(</a:t>
            </a:r>
            <a:r>
              <a:rPr lang="zh-CN" altLang="en-GB" sz="2000">
                <a:latin typeface="微软雅黑" panose="020B0503020204020204" pitchFamily="34" charset="-122"/>
                <a:ea typeface="微软雅黑" panose="020B0503020204020204" pitchFamily="34" charset="-122"/>
                <a:cs typeface="msgothic"/>
              </a:rPr>
              <a:t>由</a:t>
            </a:r>
            <a:r>
              <a:rPr lang="en-GB" altLang="zh-CN" sz="2000">
                <a:latin typeface="微软雅黑" panose="020B0503020204020204" pitchFamily="34" charset="-122"/>
                <a:ea typeface="微软雅黑" panose="020B0503020204020204" pitchFamily="34" charset="-122"/>
                <a:cs typeface="msgothic"/>
              </a:rPr>
              <a:t>malloc</a:t>
            </a:r>
            <a:r>
              <a:rPr lang="zh-CN" altLang="en-GB" sz="2000">
                <a:latin typeface="微软雅黑" panose="020B0503020204020204" pitchFamily="34" charset="-122"/>
                <a:ea typeface="微软雅黑" panose="020B0503020204020204" pitchFamily="34" charset="-122"/>
                <a:cs typeface="msgothic"/>
              </a:rPr>
              <a:t>动态生成</a:t>
            </a:r>
            <a:r>
              <a:rPr lang="en-GB" altLang="zh-CN" sz="2000">
                <a:latin typeface="Calibri" panose="020F0502020204030204" pitchFamily="34" charset="0"/>
                <a:ea typeface="微软雅黑" panose="020B0503020204020204" pitchFamily="34" charset="-122"/>
                <a:cs typeface="msgothic"/>
              </a:rPr>
              <a:t>)</a:t>
            </a:r>
          </a:p>
        </p:txBody>
      </p:sp>
      <p:sp>
        <p:nvSpPr>
          <p:cNvPr id="846865" name="Line 19">
            <a:extLst>
              <a:ext uri="{FF2B5EF4-FFF2-40B4-BE49-F238E27FC236}">
                <a16:creationId xmlns:a16="http://schemas.microsoft.com/office/drawing/2014/main" id="{571D1205-8712-43B4-BCD0-E706A6101E03}"/>
              </a:ext>
            </a:extLst>
          </p:cNvPr>
          <p:cNvSpPr>
            <a:spLocks noChangeShapeType="1"/>
          </p:cNvSpPr>
          <p:nvPr/>
        </p:nvSpPr>
        <p:spPr bwMode="auto">
          <a:xfrm flipV="1">
            <a:off x="6415088" y="3678238"/>
            <a:ext cx="1587" cy="407987"/>
          </a:xfrm>
          <a:prstGeom prst="line">
            <a:avLst/>
          </a:prstGeom>
          <a:noFill/>
          <a:ln w="324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6866" name="Rectangle 20">
            <a:extLst>
              <a:ext uri="{FF2B5EF4-FFF2-40B4-BE49-F238E27FC236}">
                <a16:creationId xmlns:a16="http://schemas.microsoft.com/office/drawing/2014/main" id="{172BFB23-18EA-4B4E-AE3B-1E1C247425C0}"/>
              </a:ext>
            </a:extLst>
          </p:cNvPr>
          <p:cNvSpPr>
            <a:spLocks noChangeArrowheads="1"/>
          </p:cNvSpPr>
          <p:nvPr/>
        </p:nvSpPr>
        <p:spPr bwMode="auto">
          <a:xfrm>
            <a:off x="5003800" y="1300163"/>
            <a:ext cx="2830513" cy="598487"/>
          </a:xfrm>
          <a:prstGeom prst="rect">
            <a:avLst/>
          </a:prstGeom>
          <a:solidFill>
            <a:srgbClr val="D5F1CF"/>
          </a:solidFill>
          <a:ln w="324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a:solidFill>
                  <a:srgbClr val="FF3300"/>
                </a:solidFill>
                <a:latin typeface="微软雅黑" panose="020B0503020204020204" pitchFamily="34" charset="-122"/>
                <a:ea typeface="微软雅黑" panose="020B0503020204020204" pitchFamily="34" charset="-122"/>
                <a:cs typeface="msgothic"/>
              </a:rPr>
              <a:t>用户栈（</a:t>
            </a:r>
            <a:r>
              <a:rPr lang="en-GB" altLang="zh-CN">
                <a:solidFill>
                  <a:srgbClr val="FF3300"/>
                </a:solidFill>
                <a:latin typeface="微软雅黑" panose="020B0503020204020204" pitchFamily="34" charset="-122"/>
                <a:ea typeface="微软雅黑" panose="020B0503020204020204" pitchFamily="34" charset="-122"/>
                <a:cs typeface="msgothic"/>
              </a:rPr>
              <a:t>User stack</a:t>
            </a:r>
            <a:r>
              <a:rPr lang="zh-CN" altLang="en-GB">
                <a:solidFill>
                  <a:srgbClr val="FF3300"/>
                </a:solidFill>
                <a:latin typeface="微软雅黑" panose="020B0503020204020204" pitchFamily="34" charset="-122"/>
                <a:ea typeface="微软雅黑" panose="020B0503020204020204" pitchFamily="34" charset="-122"/>
                <a:cs typeface="msgothic"/>
              </a:rPr>
              <a:t>）</a:t>
            </a:r>
          </a:p>
          <a:p>
            <a:pPr algn="ctr">
              <a:lnSpc>
                <a:spcPct val="98000"/>
              </a:lnSpc>
            </a:pPr>
            <a:r>
              <a:rPr lang="zh-CN" altLang="en-GB" sz="2000">
                <a:solidFill>
                  <a:srgbClr val="FF3300"/>
                </a:solidFill>
                <a:latin typeface="Calibri" panose="020F0502020204030204" pitchFamily="34" charset="0"/>
                <a:ea typeface="微软雅黑" panose="020B0503020204020204" pitchFamily="34" charset="-122"/>
                <a:cs typeface="msgothic"/>
              </a:rPr>
              <a:t>动态生成</a:t>
            </a:r>
          </a:p>
        </p:txBody>
      </p:sp>
      <p:sp>
        <p:nvSpPr>
          <p:cNvPr id="846867" name="Line 21">
            <a:extLst>
              <a:ext uri="{FF2B5EF4-FFF2-40B4-BE49-F238E27FC236}">
                <a16:creationId xmlns:a16="http://schemas.microsoft.com/office/drawing/2014/main" id="{155A01B4-3D7A-41F2-A1D0-5466935C537B}"/>
              </a:ext>
            </a:extLst>
          </p:cNvPr>
          <p:cNvSpPr>
            <a:spLocks noChangeShapeType="1"/>
          </p:cNvSpPr>
          <p:nvPr/>
        </p:nvSpPr>
        <p:spPr bwMode="auto">
          <a:xfrm flipV="1">
            <a:off x="6415088" y="2382838"/>
            <a:ext cx="1587" cy="246062"/>
          </a:xfrm>
          <a:prstGeom prst="line">
            <a:avLst/>
          </a:prstGeom>
          <a:noFill/>
          <a:ln w="324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6868" name="Line 22">
            <a:extLst>
              <a:ext uri="{FF2B5EF4-FFF2-40B4-BE49-F238E27FC236}">
                <a16:creationId xmlns:a16="http://schemas.microsoft.com/office/drawing/2014/main" id="{D2A3530D-D210-4518-930D-D941014EC707}"/>
              </a:ext>
            </a:extLst>
          </p:cNvPr>
          <p:cNvSpPr>
            <a:spLocks noChangeShapeType="1"/>
          </p:cNvSpPr>
          <p:nvPr/>
        </p:nvSpPr>
        <p:spPr bwMode="auto">
          <a:xfrm>
            <a:off x="6415088" y="1898650"/>
            <a:ext cx="1587" cy="242888"/>
          </a:xfrm>
          <a:prstGeom prst="line">
            <a:avLst/>
          </a:prstGeom>
          <a:noFill/>
          <a:ln w="324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15" name="Rectangle 23">
            <a:extLst>
              <a:ext uri="{FF2B5EF4-FFF2-40B4-BE49-F238E27FC236}">
                <a16:creationId xmlns:a16="http://schemas.microsoft.com/office/drawing/2014/main" id="{2E67C70E-CFD6-4EAF-9FD3-9551757BB0AD}"/>
              </a:ext>
            </a:extLst>
          </p:cNvPr>
          <p:cNvSpPr>
            <a:spLocks noChangeArrowheads="1"/>
          </p:cNvSpPr>
          <p:nvPr/>
        </p:nvSpPr>
        <p:spPr bwMode="auto">
          <a:xfrm>
            <a:off x="5003800" y="6180138"/>
            <a:ext cx="2830513" cy="422275"/>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a:latin typeface="微软雅黑" panose="020B0503020204020204" pitchFamily="34" charset="-122"/>
                <a:ea typeface="微软雅黑" panose="020B0503020204020204" pitchFamily="34" charset="-122"/>
                <a:cs typeface="msgothic"/>
              </a:rPr>
              <a:t>未使用</a:t>
            </a:r>
          </a:p>
        </p:txBody>
      </p:sp>
      <p:sp>
        <p:nvSpPr>
          <p:cNvPr id="846870" name="Text Box 24">
            <a:extLst>
              <a:ext uri="{FF2B5EF4-FFF2-40B4-BE49-F238E27FC236}">
                <a16:creationId xmlns:a16="http://schemas.microsoft.com/office/drawing/2014/main" id="{63A33B66-1615-40BA-819A-B1DA1C322ACF}"/>
              </a:ext>
            </a:extLst>
          </p:cNvPr>
          <p:cNvSpPr txBox="1">
            <a:spLocks noChangeArrowheads="1"/>
          </p:cNvSpPr>
          <p:nvPr/>
        </p:nvSpPr>
        <p:spPr bwMode="auto">
          <a:xfrm>
            <a:off x="4735513" y="6411913"/>
            <a:ext cx="315912"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en-GB" altLang="zh-CN" sz="1600">
                <a:latin typeface="Arial Black" panose="020B0A04020102020204" pitchFamily="34" charset="0"/>
                <a:ea typeface="msgothic"/>
                <a:cs typeface="msgothic"/>
              </a:rPr>
              <a:t>0</a:t>
            </a:r>
          </a:p>
        </p:txBody>
      </p:sp>
      <p:sp>
        <p:nvSpPr>
          <p:cNvPr id="33826" name="Rectangle 34">
            <a:extLst>
              <a:ext uri="{FF2B5EF4-FFF2-40B4-BE49-F238E27FC236}">
                <a16:creationId xmlns:a16="http://schemas.microsoft.com/office/drawing/2014/main" id="{E444A166-7572-462F-BDE0-25157BC817CA}"/>
              </a:ext>
            </a:extLst>
          </p:cNvPr>
          <p:cNvSpPr>
            <a:spLocks noChangeArrowheads="1"/>
          </p:cNvSpPr>
          <p:nvPr/>
        </p:nvSpPr>
        <p:spPr bwMode="auto">
          <a:xfrm>
            <a:off x="5003800" y="4803775"/>
            <a:ext cx="2830513" cy="712788"/>
          </a:xfrm>
          <a:prstGeom prst="rect">
            <a:avLst/>
          </a:prstGeom>
          <a:solidFill>
            <a:schemeClr val="accent2">
              <a:lumMod val="20000"/>
              <a:lumOff val="80000"/>
            </a:schemeClr>
          </a:solidFill>
          <a:ln w="324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2000">
                <a:latin typeface="微软雅黑" panose="020B0503020204020204" pitchFamily="34" charset="-122"/>
                <a:ea typeface="微软雅黑" panose="020B0503020204020204" pitchFamily="34" charset="-122"/>
                <a:cs typeface="msgothic"/>
              </a:rPr>
              <a:t>读写数据段</a:t>
            </a:r>
          </a:p>
          <a:p>
            <a:pPr algn="ctr">
              <a:lnSpc>
                <a:spcPct val="98000"/>
              </a:lnSpc>
            </a:pPr>
            <a:r>
              <a:rPr lang="en-GB" altLang="zh-CN">
                <a:latin typeface="微软雅黑" panose="020B0503020204020204" pitchFamily="34" charset="-122"/>
                <a:ea typeface="微软雅黑" panose="020B0503020204020204" pitchFamily="34" charset="-122"/>
                <a:cs typeface="msgothic"/>
              </a:rPr>
              <a:t>(.data, .bss)</a:t>
            </a:r>
          </a:p>
        </p:txBody>
      </p:sp>
      <p:sp>
        <p:nvSpPr>
          <p:cNvPr id="846872" name="Rectangle 35">
            <a:extLst>
              <a:ext uri="{FF2B5EF4-FFF2-40B4-BE49-F238E27FC236}">
                <a16:creationId xmlns:a16="http://schemas.microsoft.com/office/drawing/2014/main" id="{73F7E27B-7BD5-4FDE-BCFB-6ACE4FC4BF97}"/>
              </a:ext>
            </a:extLst>
          </p:cNvPr>
          <p:cNvSpPr>
            <a:spLocks noChangeArrowheads="1"/>
          </p:cNvSpPr>
          <p:nvPr/>
        </p:nvSpPr>
        <p:spPr bwMode="auto">
          <a:xfrm>
            <a:off x="5003800" y="5468938"/>
            <a:ext cx="2830513" cy="711200"/>
          </a:xfrm>
          <a:prstGeom prst="rect">
            <a:avLst/>
          </a:prstGeom>
          <a:solidFill>
            <a:srgbClr val="F6F5BD"/>
          </a:solidFill>
          <a:ln w="3240">
            <a:solidFill>
              <a:schemeClr val="tx1"/>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2000">
                <a:latin typeface="微软雅黑" panose="020B0503020204020204" pitchFamily="34" charset="-122"/>
                <a:ea typeface="微软雅黑" panose="020B0503020204020204" pitchFamily="34" charset="-122"/>
                <a:cs typeface="msgothic"/>
              </a:rPr>
              <a:t>只读代码段</a:t>
            </a:r>
          </a:p>
          <a:p>
            <a:pPr algn="ctr">
              <a:lnSpc>
                <a:spcPct val="98000"/>
              </a:lnSpc>
            </a:pPr>
            <a:r>
              <a:rPr lang="en-GB" altLang="zh-CN">
                <a:latin typeface="微软雅黑" panose="020B0503020204020204" pitchFamily="34" charset="-122"/>
                <a:ea typeface="微软雅黑" panose="020B0503020204020204" pitchFamily="34" charset="-122"/>
                <a:cs typeface="msgothic"/>
              </a:rPr>
              <a:t>(.init, .text</a:t>
            </a:r>
            <a:r>
              <a:rPr lang="en-GB" altLang="zh-CN" sz="1600">
                <a:latin typeface="Calibri" panose="020F0502020204030204" pitchFamily="34" charset="0"/>
                <a:ea typeface="微软雅黑" panose="020B0503020204020204" pitchFamily="34" charset="-122"/>
                <a:cs typeface="msgothic"/>
              </a:rPr>
              <a:t>, </a:t>
            </a:r>
            <a:r>
              <a:rPr lang="en-GB" altLang="zh-CN">
                <a:latin typeface="微软雅黑" panose="020B0503020204020204" pitchFamily="34" charset="-122"/>
                <a:ea typeface="微软雅黑" panose="020B0503020204020204" pitchFamily="34" charset="-122"/>
                <a:cs typeface="msgothic"/>
              </a:rPr>
              <a:t>.rodata</a:t>
            </a:r>
            <a:r>
              <a:rPr lang="en-GB" altLang="zh-CN" sz="1600">
                <a:latin typeface="Calibri" panose="020F0502020204030204" pitchFamily="34" charset="0"/>
                <a:ea typeface="微软雅黑" panose="020B0503020204020204" pitchFamily="34" charset="-122"/>
                <a:cs typeface="msgothic"/>
              </a:rPr>
              <a:t>)</a:t>
            </a:r>
          </a:p>
        </p:txBody>
      </p:sp>
      <p:grpSp>
        <p:nvGrpSpPr>
          <p:cNvPr id="846873" name="Group 25">
            <a:extLst>
              <a:ext uri="{FF2B5EF4-FFF2-40B4-BE49-F238E27FC236}">
                <a16:creationId xmlns:a16="http://schemas.microsoft.com/office/drawing/2014/main" id="{F80A62D6-F97F-4164-86A9-626F00724446}"/>
              </a:ext>
            </a:extLst>
          </p:cNvPr>
          <p:cNvGrpSpPr>
            <a:grpSpLocks/>
          </p:cNvGrpSpPr>
          <p:nvPr/>
        </p:nvGrpSpPr>
        <p:grpSpPr bwMode="auto">
          <a:xfrm>
            <a:off x="7867650" y="4879975"/>
            <a:ext cx="1071563" cy="1327150"/>
            <a:chOff x="4956" y="3074"/>
            <a:chExt cx="675" cy="836"/>
          </a:xfrm>
        </p:grpSpPr>
        <p:sp>
          <p:nvSpPr>
            <p:cNvPr id="846874" name="AutoShape 36">
              <a:extLst>
                <a:ext uri="{FF2B5EF4-FFF2-40B4-BE49-F238E27FC236}">
                  <a16:creationId xmlns:a16="http://schemas.microsoft.com/office/drawing/2014/main" id="{8990082E-7D34-4443-96E6-7238E1B73B71}"/>
                </a:ext>
              </a:extLst>
            </p:cNvPr>
            <p:cNvSpPr>
              <a:spLocks/>
            </p:cNvSpPr>
            <p:nvPr/>
          </p:nvSpPr>
          <p:spPr bwMode="auto">
            <a:xfrm>
              <a:off x="4956" y="3094"/>
              <a:ext cx="140" cy="816"/>
            </a:xfrm>
            <a:prstGeom prst="rightBrace">
              <a:avLst>
                <a:gd name="adj1" fmla="val 48571"/>
                <a:gd name="adj2" fmla="val 50000"/>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2400">
                <a:latin typeface="Arial Narrow" panose="020B0606020202030204" pitchFamily="34" charset="0"/>
              </a:endParaRPr>
            </a:p>
          </p:txBody>
        </p:sp>
        <p:sp>
          <p:nvSpPr>
            <p:cNvPr id="846875" name="Text Box 37">
              <a:extLst>
                <a:ext uri="{FF2B5EF4-FFF2-40B4-BE49-F238E27FC236}">
                  <a16:creationId xmlns:a16="http://schemas.microsoft.com/office/drawing/2014/main" id="{2CBC430E-C4BA-404D-BBD9-13197211D721}"/>
                </a:ext>
              </a:extLst>
            </p:cNvPr>
            <p:cNvSpPr txBox="1">
              <a:spLocks noChangeArrowheads="1"/>
            </p:cNvSpPr>
            <p:nvPr/>
          </p:nvSpPr>
          <p:spPr bwMode="auto">
            <a:xfrm>
              <a:off x="5161" y="3074"/>
              <a:ext cx="470" cy="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zh-CN" altLang="en-GB" sz="1900">
                  <a:solidFill>
                    <a:srgbClr val="FF0000"/>
                  </a:solidFill>
                  <a:latin typeface="Calibri" panose="020F0502020204030204" pitchFamily="34" charset="0"/>
                  <a:ea typeface="微软雅黑" panose="020B0503020204020204" pitchFamily="34" charset="-122"/>
                  <a:cs typeface="msgothic"/>
                </a:rPr>
                <a:t>从可执行文件装入</a:t>
              </a:r>
            </a:p>
          </p:txBody>
        </p:sp>
      </p:grpSp>
      <p:sp>
        <p:nvSpPr>
          <p:cNvPr id="846894" name="Text Box 46">
            <a:extLst>
              <a:ext uri="{FF2B5EF4-FFF2-40B4-BE49-F238E27FC236}">
                <a16:creationId xmlns:a16="http://schemas.microsoft.com/office/drawing/2014/main" id="{1262779A-EEFA-4A6E-A2DB-B3BEB73F6C72}"/>
              </a:ext>
            </a:extLst>
          </p:cNvPr>
          <p:cNvSpPr txBox="1">
            <a:spLocks noChangeArrowheads="1"/>
          </p:cNvSpPr>
          <p:nvPr/>
        </p:nvSpPr>
        <p:spPr bwMode="auto">
          <a:xfrm>
            <a:off x="8026400" y="898525"/>
            <a:ext cx="841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t>1GB</a:t>
            </a:r>
          </a:p>
        </p:txBody>
      </p:sp>
      <p:sp>
        <p:nvSpPr>
          <p:cNvPr id="846896" name="Text Box 48">
            <a:extLst>
              <a:ext uri="{FF2B5EF4-FFF2-40B4-BE49-F238E27FC236}">
                <a16:creationId xmlns:a16="http://schemas.microsoft.com/office/drawing/2014/main" id="{69924F6E-255A-4E93-A2A7-5F2D2DC0CA3C}"/>
              </a:ext>
            </a:extLst>
          </p:cNvPr>
          <p:cNvSpPr txBox="1">
            <a:spLocks noChangeArrowheads="1"/>
          </p:cNvSpPr>
          <p:nvPr/>
        </p:nvSpPr>
        <p:spPr bwMode="auto">
          <a:xfrm>
            <a:off x="206375" y="819150"/>
            <a:ext cx="3421063" cy="1431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200">
                <a:latin typeface="微软雅黑" panose="020B0503020204020204" pitchFamily="34" charset="-122"/>
                <a:ea typeface="微软雅黑" panose="020B0503020204020204" pitchFamily="34" charset="-122"/>
              </a:rPr>
              <a:t>只读代码段地址的特点：</a:t>
            </a:r>
          </a:p>
          <a:p>
            <a:r>
              <a:rPr lang="en-US" altLang="zh-CN" sz="2200">
                <a:solidFill>
                  <a:srgbClr val="3333CC"/>
                </a:solidFill>
                <a:latin typeface="微软雅黑" panose="020B0503020204020204" pitchFamily="34" charset="-122"/>
                <a:ea typeface="微软雅黑" panose="020B0503020204020204" pitchFamily="34" charset="-122"/>
              </a:rPr>
              <a:t>0x8048xxx</a:t>
            </a:r>
          </a:p>
          <a:p>
            <a:r>
              <a:rPr lang="zh-CN" altLang="en-US" sz="2200">
                <a:latin typeface="微软雅黑" panose="020B0503020204020204" pitchFamily="34" charset="-122"/>
                <a:ea typeface="微软雅黑" panose="020B0503020204020204" pitchFamily="34" charset="-122"/>
              </a:rPr>
              <a:t>栈区地址特点：</a:t>
            </a:r>
          </a:p>
          <a:p>
            <a:r>
              <a:rPr lang="en-US" altLang="zh-CN" sz="2200">
                <a:solidFill>
                  <a:srgbClr val="3333CC"/>
                </a:solidFill>
                <a:latin typeface="微软雅黑" panose="020B0503020204020204" pitchFamily="34" charset="-122"/>
                <a:ea typeface="微软雅黑" panose="020B0503020204020204" pitchFamily="34" charset="-122"/>
              </a:rPr>
              <a:t>0xbfffxxxx</a:t>
            </a:r>
          </a:p>
        </p:txBody>
      </p:sp>
      <p:sp>
        <p:nvSpPr>
          <p:cNvPr id="846897" name="Line 49">
            <a:extLst>
              <a:ext uri="{FF2B5EF4-FFF2-40B4-BE49-F238E27FC236}">
                <a16:creationId xmlns:a16="http://schemas.microsoft.com/office/drawing/2014/main" id="{D1700A7B-524D-4B89-9009-416A42E6CADD}"/>
              </a:ext>
            </a:extLst>
          </p:cNvPr>
          <p:cNvSpPr>
            <a:spLocks noChangeShapeType="1"/>
          </p:cNvSpPr>
          <p:nvPr/>
        </p:nvSpPr>
        <p:spPr bwMode="auto">
          <a:xfrm flipV="1">
            <a:off x="1871663" y="1538288"/>
            <a:ext cx="3149600" cy="541337"/>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6898" name="Line 50">
            <a:extLst>
              <a:ext uri="{FF2B5EF4-FFF2-40B4-BE49-F238E27FC236}">
                <a16:creationId xmlns:a16="http://schemas.microsoft.com/office/drawing/2014/main" id="{5AAF7C8B-DF65-46A4-A38A-4EC2983ADFB8}"/>
              </a:ext>
            </a:extLst>
          </p:cNvPr>
          <p:cNvSpPr>
            <a:spLocks noChangeShapeType="1"/>
          </p:cNvSpPr>
          <p:nvPr/>
        </p:nvSpPr>
        <p:spPr bwMode="auto">
          <a:xfrm>
            <a:off x="1871663" y="1449388"/>
            <a:ext cx="3014662" cy="4319587"/>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6901" name="Rectangle 53">
            <a:extLst>
              <a:ext uri="{FF2B5EF4-FFF2-40B4-BE49-F238E27FC236}">
                <a16:creationId xmlns:a16="http://schemas.microsoft.com/office/drawing/2014/main" id="{173C57F2-019D-422C-A68E-88CF39F4F9D7}"/>
              </a:ext>
            </a:extLst>
          </p:cNvPr>
          <p:cNvSpPr>
            <a:spLocks noChangeArrowheads="1"/>
          </p:cNvSpPr>
          <p:nvPr/>
        </p:nvSpPr>
        <p:spPr bwMode="auto">
          <a:xfrm>
            <a:off x="1736725" y="3924300"/>
            <a:ext cx="1530350" cy="360363"/>
          </a:xfrm>
          <a:prstGeom prst="rect">
            <a:avLst/>
          </a:prstGeom>
          <a:solidFill>
            <a:srgbClr val="FF0000">
              <a:alpha val="2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6902" name="Text Box 54">
            <a:extLst>
              <a:ext uri="{FF2B5EF4-FFF2-40B4-BE49-F238E27FC236}">
                <a16:creationId xmlns:a16="http://schemas.microsoft.com/office/drawing/2014/main" id="{43BDADB7-54D6-4A2D-9DCA-4B0A8E398762}"/>
              </a:ext>
            </a:extLst>
          </p:cNvPr>
          <p:cNvSpPr txBox="1">
            <a:spLocks noChangeArrowheads="1"/>
          </p:cNvSpPr>
          <p:nvPr/>
        </p:nvSpPr>
        <p:spPr bwMode="auto">
          <a:xfrm>
            <a:off x="3176588" y="2619375"/>
            <a:ext cx="1709737"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3333CC"/>
                </a:solidFill>
                <a:latin typeface="微软雅黑" panose="020B0503020204020204" pitchFamily="34" charset="-122"/>
                <a:ea typeface="微软雅黑" panose="020B0503020204020204" pitchFamily="34" charset="-122"/>
              </a:rPr>
              <a:t>    常数</a:t>
            </a:r>
            <a:r>
              <a:rPr lang="en-US" altLang="zh-CN" sz="2000">
                <a:solidFill>
                  <a:srgbClr val="3333CC"/>
                </a:solidFill>
                <a:latin typeface="微软雅黑" panose="020B0503020204020204" pitchFamily="34" charset="-122"/>
                <a:ea typeface="微软雅黑" panose="020B0503020204020204" pitchFamily="34" charset="-122"/>
              </a:rPr>
              <a:t>3.14</a:t>
            </a:r>
            <a:r>
              <a:rPr lang="zh-CN" altLang="en-US" sz="2000">
                <a:solidFill>
                  <a:srgbClr val="3333CC"/>
                </a:solidFill>
                <a:latin typeface="微软雅黑" panose="020B0503020204020204" pitchFamily="34" charset="-122"/>
                <a:ea typeface="微软雅黑" panose="020B0503020204020204" pitchFamily="34" charset="-122"/>
              </a:rPr>
              <a:t>存放在只读数据区</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6896"/>
                                        </p:tgtEl>
                                        <p:attrNameLst>
                                          <p:attrName>style.visibility</p:attrName>
                                        </p:attrNameLst>
                                      </p:cBhvr>
                                      <p:to>
                                        <p:strVal val="visible"/>
                                      </p:to>
                                    </p:set>
                                    <p:animEffect transition="in" filter="blinds(horizontal)">
                                      <p:cBhvr>
                                        <p:cTn id="7" dur="500"/>
                                        <p:tgtEl>
                                          <p:spTgt spid="8468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46898"/>
                                        </p:tgtEl>
                                        <p:attrNameLst>
                                          <p:attrName>style.visibility</p:attrName>
                                        </p:attrNameLst>
                                      </p:cBhvr>
                                      <p:to>
                                        <p:strVal val="visible"/>
                                      </p:to>
                                    </p:set>
                                    <p:animEffect transition="in" filter="blinds(horizontal)">
                                      <p:cBhvr>
                                        <p:cTn id="12" dur="500"/>
                                        <p:tgtEl>
                                          <p:spTgt spid="8468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46897"/>
                                        </p:tgtEl>
                                        <p:attrNameLst>
                                          <p:attrName>style.visibility</p:attrName>
                                        </p:attrNameLst>
                                      </p:cBhvr>
                                      <p:to>
                                        <p:strVal val="visible"/>
                                      </p:to>
                                    </p:set>
                                    <p:animEffect transition="in" filter="blinds(horizontal)">
                                      <p:cBhvr>
                                        <p:cTn id="17" dur="500"/>
                                        <p:tgtEl>
                                          <p:spTgt spid="8468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46900"/>
                                        </p:tgtEl>
                                        <p:attrNameLst>
                                          <p:attrName>style.visibility</p:attrName>
                                        </p:attrNameLst>
                                      </p:cBhvr>
                                      <p:to>
                                        <p:strVal val="visible"/>
                                      </p:to>
                                    </p:set>
                                    <p:animEffect transition="in" filter="blinds(horizontal)">
                                      <p:cBhvr>
                                        <p:cTn id="22" dur="500"/>
                                        <p:tgtEl>
                                          <p:spTgt spid="8469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46901"/>
                                        </p:tgtEl>
                                        <p:attrNameLst>
                                          <p:attrName>style.visibility</p:attrName>
                                        </p:attrNameLst>
                                      </p:cBhvr>
                                      <p:to>
                                        <p:strVal val="visible"/>
                                      </p:to>
                                    </p:set>
                                    <p:animEffect transition="in" filter="blinds(horizontal)">
                                      <p:cBhvr>
                                        <p:cTn id="27" dur="500"/>
                                        <p:tgtEl>
                                          <p:spTgt spid="84690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46902"/>
                                        </p:tgtEl>
                                        <p:attrNameLst>
                                          <p:attrName>style.visibility</p:attrName>
                                        </p:attrNameLst>
                                      </p:cBhvr>
                                      <p:to>
                                        <p:strVal val="visible"/>
                                      </p:to>
                                    </p:set>
                                    <p:animEffect transition="in" filter="blinds(horizontal)">
                                      <p:cBhvr>
                                        <p:cTn id="32" dur="500"/>
                                        <p:tgtEl>
                                          <p:spTgt spid="846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6896" grpId="0"/>
      <p:bldP spid="84690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Rectangle 2">
            <a:extLst>
              <a:ext uri="{FF2B5EF4-FFF2-40B4-BE49-F238E27FC236}">
                <a16:creationId xmlns:a16="http://schemas.microsoft.com/office/drawing/2014/main" id="{335828E3-EF66-49C6-9FAC-3335D8064992}"/>
              </a:ext>
            </a:extLst>
          </p:cNvPr>
          <p:cNvSpPr>
            <a:spLocks noGrp="1" noChangeArrowheads="1"/>
          </p:cNvSpPr>
          <p:nvPr>
            <p:ph type="title"/>
          </p:nvPr>
        </p:nvSpPr>
        <p:spPr>
          <a:xfrm>
            <a:off x="457200" y="98425"/>
            <a:ext cx="8229600" cy="561975"/>
          </a:xfrm>
        </p:spPr>
        <p:txBody>
          <a:bodyPr/>
          <a:lstStyle/>
          <a:p>
            <a:r>
              <a:rPr lang="en-US" altLang="zh-CN" sz="3600"/>
              <a:t>Windows</a:t>
            </a:r>
            <a:r>
              <a:rPr lang="zh-CN" altLang="en-US" sz="3600"/>
              <a:t>中的存储映像</a:t>
            </a:r>
          </a:p>
        </p:txBody>
      </p:sp>
      <p:sp>
        <p:nvSpPr>
          <p:cNvPr id="843779" name="Rectangle 3">
            <a:extLst>
              <a:ext uri="{FF2B5EF4-FFF2-40B4-BE49-F238E27FC236}">
                <a16:creationId xmlns:a16="http://schemas.microsoft.com/office/drawing/2014/main" id="{7899FF61-FCAB-4B54-87F2-FA12BDDE072F}"/>
              </a:ext>
            </a:extLst>
          </p:cNvPr>
          <p:cNvSpPr>
            <a:spLocks noGrp="1" noChangeArrowheads="1"/>
          </p:cNvSpPr>
          <p:nvPr>
            <p:ph type="body" idx="1"/>
          </p:nvPr>
        </p:nvSpPr>
        <p:spPr>
          <a:xfrm>
            <a:off x="115888" y="836613"/>
            <a:ext cx="4329112" cy="5788025"/>
          </a:xfrm>
        </p:spPr>
        <p:txBody>
          <a:bodyPr/>
          <a:lstStyle/>
          <a:p>
            <a:pPr>
              <a:lnSpc>
                <a:spcPct val="95000"/>
              </a:lnSpc>
              <a:buFontTx/>
              <a:buNone/>
            </a:pPr>
            <a:r>
              <a:rPr lang="en-US" altLang="zh-CN" sz="2000">
                <a:latin typeface="微软雅黑" panose="020B0503020204020204" pitchFamily="34" charset="-122"/>
                <a:ea typeface="微软雅黑" panose="020B0503020204020204" pitchFamily="34" charset="-122"/>
              </a:rPr>
              <a:t>#include  ….</a:t>
            </a:r>
          </a:p>
          <a:p>
            <a:pPr>
              <a:lnSpc>
                <a:spcPct val="95000"/>
              </a:lnSpc>
              <a:buFontTx/>
              <a:buNone/>
            </a:pPr>
            <a:r>
              <a:rPr lang="en-US" altLang="zh-CN" sz="2000">
                <a:latin typeface="微软雅黑" panose="020B0503020204020204" pitchFamily="34" charset="-122"/>
                <a:ea typeface="微软雅黑" panose="020B0503020204020204" pitchFamily="34" charset="-122"/>
              </a:rPr>
              <a:t>int g1=0, g2=0, g3=0; </a:t>
            </a:r>
          </a:p>
          <a:p>
            <a:pPr>
              <a:lnSpc>
                <a:spcPct val="95000"/>
              </a:lnSpc>
              <a:buFontTx/>
              <a:buNone/>
            </a:pPr>
            <a:r>
              <a:rPr lang="en-US" altLang="zh-CN" sz="2000">
                <a:latin typeface="微软雅黑" panose="020B0503020204020204" pitchFamily="34" charset="-122"/>
                <a:ea typeface="微软雅黑" panose="020B0503020204020204" pitchFamily="34" charset="-122"/>
              </a:rPr>
              <a:t>int main() </a:t>
            </a:r>
          </a:p>
          <a:p>
            <a:pPr>
              <a:lnSpc>
                <a:spcPct val="105000"/>
              </a:lnSpc>
              <a:buFontTx/>
              <a:buNone/>
            </a:pPr>
            <a:r>
              <a:rPr lang="en-US" altLang="zh-CN" sz="2000">
                <a:latin typeface="微软雅黑" panose="020B0503020204020204" pitchFamily="34" charset="-122"/>
                <a:ea typeface="微软雅黑" panose="020B0503020204020204" pitchFamily="34" charset="-122"/>
              </a:rPr>
              <a:t>{ </a:t>
            </a:r>
            <a:br>
              <a:rPr lang="en-US" altLang="zh-CN" sz="2000">
                <a:latin typeface="微软雅黑" panose="020B0503020204020204" pitchFamily="34" charset="-122"/>
                <a:ea typeface="微软雅黑" panose="020B0503020204020204" pitchFamily="34" charset="-122"/>
              </a:rPr>
            </a:br>
            <a:r>
              <a:rPr lang="en-US" altLang="zh-CN" sz="2000">
                <a:latin typeface="微软雅黑" panose="020B0503020204020204" pitchFamily="34" charset="-122"/>
                <a:ea typeface="微软雅黑" panose="020B0503020204020204" pitchFamily="34" charset="-122"/>
              </a:rPr>
              <a:t>static int s1=0, s2=0, s3=0; </a:t>
            </a:r>
            <a:br>
              <a:rPr lang="en-US" altLang="zh-CN" sz="2000">
                <a:latin typeface="微软雅黑" panose="020B0503020204020204" pitchFamily="34" charset="-122"/>
                <a:ea typeface="微软雅黑" panose="020B0503020204020204" pitchFamily="34" charset="-122"/>
              </a:rPr>
            </a:br>
            <a:r>
              <a:rPr lang="en-US" altLang="zh-CN" sz="2000">
                <a:latin typeface="微软雅黑" panose="020B0503020204020204" pitchFamily="34" charset="-122"/>
                <a:ea typeface="微软雅黑" panose="020B0503020204020204" pitchFamily="34" charset="-122"/>
              </a:rPr>
              <a:t>int v1=0, v2=0, v3=0; </a:t>
            </a:r>
          </a:p>
          <a:p>
            <a:pPr>
              <a:lnSpc>
                <a:spcPct val="105000"/>
              </a:lnSpc>
              <a:buFontTx/>
              <a:buNone/>
            </a:pPr>
            <a:r>
              <a:rPr lang="en-US" altLang="zh-CN" sz="2000">
                <a:latin typeface="微软雅黑" panose="020B0503020204020204" pitchFamily="34" charset="-122"/>
                <a:ea typeface="微软雅黑" panose="020B0503020204020204" pitchFamily="34" charset="-122"/>
              </a:rPr>
              <a:t>     printf("0x%08x\n",&amp;v1); </a:t>
            </a:r>
            <a:br>
              <a:rPr lang="zh-CN" altLang="en-US" sz="2000">
                <a:latin typeface="微软雅黑" panose="020B0503020204020204" pitchFamily="34" charset="-122"/>
                <a:ea typeface="微软雅黑" panose="020B0503020204020204" pitchFamily="34" charset="-122"/>
              </a:rPr>
            </a:br>
            <a:r>
              <a:rPr lang="en-US" altLang="zh-CN" sz="2000">
                <a:latin typeface="微软雅黑" panose="020B0503020204020204" pitchFamily="34" charset="-122"/>
                <a:ea typeface="微软雅黑" panose="020B0503020204020204" pitchFamily="34" charset="-122"/>
              </a:rPr>
              <a:t>printf("0x%08x\n",&amp;v2); </a:t>
            </a:r>
            <a:br>
              <a:rPr lang="en-US" altLang="zh-CN" sz="2000">
                <a:latin typeface="微软雅黑" panose="020B0503020204020204" pitchFamily="34" charset="-122"/>
                <a:ea typeface="微软雅黑" panose="020B0503020204020204" pitchFamily="34" charset="-122"/>
              </a:rPr>
            </a:br>
            <a:r>
              <a:rPr lang="en-US" altLang="zh-CN" sz="2000">
                <a:latin typeface="微软雅黑" panose="020B0503020204020204" pitchFamily="34" charset="-122"/>
                <a:ea typeface="微软雅黑" panose="020B0503020204020204" pitchFamily="34" charset="-122"/>
              </a:rPr>
              <a:t>printf("0x%08x\n\n",&amp;v3); </a:t>
            </a:r>
            <a:br>
              <a:rPr lang="en-US" altLang="zh-CN" sz="2000">
                <a:latin typeface="微软雅黑" panose="020B0503020204020204" pitchFamily="34" charset="-122"/>
                <a:ea typeface="微软雅黑" panose="020B0503020204020204" pitchFamily="34" charset="-122"/>
              </a:rPr>
            </a:br>
            <a:r>
              <a:rPr lang="en-US" altLang="zh-CN" sz="2000">
                <a:solidFill>
                  <a:srgbClr val="3333CC"/>
                </a:solidFill>
                <a:latin typeface="微软雅黑" panose="020B0503020204020204" pitchFamily="34" charset="-122"/>
                <a:ea typeface="微软雅黑" panose="020B0503020204020204" pitchFamily="34" charset="-122"/>
              </a:rPr>
              <a:t>printf("0x%08x\n",&amp;g1); </a:t>
            </a:r>
            <a:r>
              <a:rPr lang="zh-CN" altLang="en-US" sz="2000">
                <a:solidFill>
                  <a:srgbClr val="3333CC"/>
                </a:solidFill>
                <a:latin typeface="微软雅黑" panose="020B0503020204020204" pitchFamily="34" charset="-122"/>
                <a:ea typeface="微软雅黑" panose="020B0503020204020204" pitchFamily="34" charset="-122"/>
              </a:rPr>
              <a:t> </a:t>
            </a:r>
            <a:br>
              <a:rPr lang="zh-CN" altLang="en-US" sz="2000">
                <a:solidFill>
                  <a:srgbClr val="3333CC"/>
                </a:solidFill>
                <a:latin typeface="微软雅黑" panose="020B0503020204020204" pitchFamily="34" charset="-122"/>
                <a:ea typeface="微软雅黑" panose="020B0503020204020204" pitchFamily="34" charset="-122"/>
              </a:rPr>
            </a:br>
            <a:r>
              <a:rPr lang="en-US" altLang="zh-CN" sz="2000">
                <a:solidFill>
                  <a:srgbClr val="3333CC"/>
                </a:solidFill>
                <a:latin typeface="微软雅黑" panose="020B0503020204020204" pitchFamily="34" charset="-122"/>
                <a:ea typeface="微软雅黑" panose="020B0503020204020204" pitchFamily="34" charset="-122"/>
              </a:rPr>
              <a:t>printf("0x%08x\n",&amp;g2); </a:t>
            </a:r>
            <a:br>
              <a:rPr lang="en-US" altLang="zh-CN" sz="2000">
                <a:solidFill>
                  <a:srgbClr val="3333CC"/>
                </a:solidFill>
                <a:latin typeface="微软雅黑" panose="020B0503020204020204" pitchFamily="34" charset="-122"/>
                <a:ea typeface="微软雅黑" panose="020B0503020204020204" pitchFamily="34" charset="-122"/>
              </a:rPr>
            </a:br>
            <a:r>
              <a:rPr lang="en-US" altLang="zh-CN" sz="2000">
                <a:solidFill>
                  <a:srgbClr val="3333CC"/>
                </a:solidFill>
                <a:latin typeface="微软雅黑" panose="020B0503020204020204" pitchFamily="34" charset="-122"/>
                <a:ea typeface="微软雅黑" panose="020B0503020204020204" pitchFamily="34" charset="-122"/>
              </a:rPr>
              <a:t>printf("0x%08x\n\n",&amp;g3); </a:t>
            </a:r>
            <a:br>
              <a:rPr lang="en-US" altLang="zh-CN" sz="2000">
                <a:latin typeface="微软雅黑" panose="020B0503020204020204" pitchFamily="34" charset="-122"/>
                <a:ea typeface="微软雅黑" panose="020B0503020204020204" pitchFamily="34" charset="-122"/>
              </a:rPr>
            </a:br>
            <a:r>
              <a:rPr lang="en-US" altLang="zh-CN" sz="2000">
                <a:solidFill>
                  <a:srgbClr val="CC3300"/>
                </a:solidFill>
                <a:latin typeface="微软雅黑" panose="020B0503020204020204" pitchFamily="34" charset="-122"/>
                <a:ea typeface="微软雅黑" panose="020B0503020204020204" pitchFamily="34" charset="-122"/>
              </a:rPr>
              <a:t>printf("0x%08x\n",&amp;s1); </a:t>
            </a:r>
          </a:p>
          <a:p>
            <a:pPr>
              <a:lnSpc>
                <a:spcPct val="105000"/>
              </a:lnSpc>
              <a:buFontTx/>
              <a:buNone/>
            </a:pPr>
            <a:r>
              <a:rPr lang="en-US" altLang="zh-CN" sz="2000">
                <a:solidFill>
                  <a:srgbClr val="CC3300"/>
                </a:solidFill>
                <a:latin typeface="微软雅黑" panose="020B0503020204020204" pitchFamily="34" charset="-122"/>
                <a:ea typeface="微软雅黑" panose="020B0503020204020204" pitchFamily="34" charset="-122"/>
              </a:rPr>
              <a:t>     printf("0x%08x\n",&amp;s2); </a:t>
            </a:r>
            <a:br>
              <a:rPr lang="en-US" altLang="zh-CN" sz="2000">
                <a:solidFill>
                  <a:srgbClr val="CC3300"/>
                </a:solidFill>
                <a:latin typeface="微软雅黑" panose="020B0503020204020204" pitchFamily="34" charset="-122"/>
                <a:ea typeface="微软雅黑" panose="020B0503020204020204" pitchFamily="34" charset="-122"/>
              </a:rPr>
            </a:br>
            <a:r>
              <a:rPr lang="en-US" altLang="zh-CN" sz="2000">
                <a:solidFill>
                  <a:srgbClr val="CC3300"/>
                </a:solidFill>
                <a:latin typeface="微软雅黑" panose="020B0503020204020204" pitchFamily="34" charset="-122"/>
                <a:ea typeface="微软雅黑" panose="020B0503020204020204" pitchFamily="34" charset="-122"/>
              </a:rPr>
              <a:t>printf("0x%08x\n\n",&amp;s3); </a:t>
            </a:r>
            <a:br>
              <a:rPr lang="en-US" altLang="zh-CN" sz="2000">
                <a:latin typeface="微软雅黑" panose="020B0503020204020204" pitchFamily="34" charset="-122"/>
                <a:ea typeface="微软雅黑" panose="020B0503020204020204" pitchFamily="34" charset="-122"/>
              </a:rPr>
            </a:br>
            <a:r>
              <a:rPr lang="en-US" altLang="zh-CN" sz="2000">
                <a:latin typeface="微软雅黑" panose="020B0503020204020204" pitchFamily="34" charset="-122"/>
                <a:ea typeface="微软雅黑" panose="020B0503020204020204" pitchFamily="34" charset="-122"/>
              </a:rPr>
              <a:t>return 0; </a:t>
            </a:r>
          </a:p>
          <a:p>
            <a:pPr>
              <a:lnSpc>
                <a:spcPct val="95000"/>
              </a:lnSpc>
              <a:buFontTx/>
              <a:buNone/>
            </a:pPr>
            <a:r>
              <a:rPr lang="en-US" altLang="zh-CN" sz="2000">
                <a:latin typeface="微软雅黑" panose="020B0503020204020204" pitchFamily="34" charset="-122"/>
                <a:ea typeface="微软雅黑" panose="020B0503020204020204" pitchFamily="34" charset="-122"/>
              </a:rPr>
              <a:t>} </a:t>
            </a:r>
            <a:endParaRPr lang="zh-CN" altLang="en-US" sz="2000">
              <a:latin typeface="微软雅黑" panose="020B0503020204020204" pitchFamily="34" charset="-122"/>
              <a:ea typeface="微软雅黑" panose="020B0503020204020204" pitchFamily="34" charset="-122"/>
            </a:endParaRPr>
          </a:p>
        </p:txBody>
      </p:sp>
      <p:sp>
        <p:nvSpPr>
          <p:cNvPr id="843780" name="Rectangle 4">
            <a:extLst>
              <a:ext uri="{FF2B5EF4-FFF2-40B4-BE49-F238E27FC236}">
                <a16:creationId xmlns:a16="http://schemas.microsoft.com/office/drawing/2014/main" id="{821B3AC6-181B-4A25-AB38-9687F797AB98}"/>
              </a:ext>
            </a:extLst>
          </p:cNvPr>
          <p:cNvSpPr>
            <a:spLocks noChangeArrowheads="1"/>
          </p:cNvSpPr>
          <p:nvPr/>
        </p:nvSpPr>
        <p:spPr bwMode="auto">
          <a:xfrm>
            <a:off x="4302125" y="2079625"/>
            <a:ext cx="1962150" cy="4203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nSpc>
                <a:spcPct val="135000"/>
              </a:lnSpc>
            </a:pPr>
            <a:r>
              <a:rPr lang="zh-CN" altLang="en-US" sz="2000">
                <a:solidFill>
                  <a:srgbClr val="FF3300"/>
                </a:solidFill>
              </a:rPr>
              <a:t>执行结果如下：</a:t>
            </a:r>
          </a:p>
          <a:p>
            <a:pPr>
              <a:lnSpc>
                <a:spcPct val="135000"/>
              </a:lnSpc>
            </a:pPr>
            <a:r>
              <a:rPr lang="en-US" altLang="zh-CN" sz="2000"/>
              <a:t>0x</a:t>
            </a:r>
            <a:r>
              <a:rPr lang="en-US" altLang="zh-CN" sz="2000">
                <a:solidFill>
                  <a:srgbClr val="FF3300"/>
                </a:solidFill>
              </a:rPr>
              <a:t>0012</a:t>
            </a:r>
            <a:r>
              <a:rPr lang="en-US" altLang="zh-CN" sz="2000">
                <a:solidFill>
                  <a:schemeClr val="tx2"/>
                </a:solidFill>
              </a:rPr>
              <a:t>ff</a:t>
            </a:r>
            <a:r>
              <a:rPr lang="en-US" altLang="zh-CN" sz="2000"/>
              <a:t>78 </a:t>
            </a:r>
          </a:p>
          <a:p>
            <a:pPr>
              <a:lnSpc>
                <a:spcPct val="135000"/>
              </a:lnSpc>
            </a:pPr>
            <a:r>
              <a:rPr lang="en-US" altLang="zh-CN" sz="2000"/>
              <a:t>0x</a:t>
            </a:r>
            <a:r>
              <a:rPr lang="en-US" altLang="zh-CN" sz="2000">
                <a:solidFill>
                  <a:srgbClr val="FF3300"/>
                </a:solidFill>
              </a:rPr>
              <a:t>0012</a:t>
            </a:r>
            <a:r>
              <a:rPr lang="en-US" altLang="zh-CN" sz="2000">
                <a:solidFill>
                  <a:schemeClr val="tx2"/>
                </a:solidFill>
              </a:rPr>
              <a:t>ff</a:t>
            </a:r>
            <a:r>
              <a:rPr lang="en-US" altLang="zh-CN" sz="2000"/>
              <a:t>7c </a:t>
            </a:r>
          </a:p>
          <a:p>
            <a:pPr>
              <a:lnSpc>
                <a:spcPct val="135000"/>
              </a:lnSpc>
            </a:pPr>
            <a:r>
              <a:rPr lang="en-US" altLang="zh-CN" sz="2000"/>
              <a:t>0x</a:t>
            </a:r>
            <a:r>
              <a:rPr lang="en-US" altLang="zh-CN" sz="2000">
                <a:solidFill>
                  <a:srgbClr val="FF3300"/>
                </a:solidFill>
              </a:rPr>
              <a:t>0012</a:t>
            </a:r>
            <a:r>
              <a:rPr lang="en-US" altLang="zh-CN" sz="2000">
                <a:solidFill>
                  <a:schemeClr val="tx2"/>
                </a:solidFill>
              </a:rPr>
              <a:t>ff</a:t>
            </a:r>
            <a:r>
              <a:rPr lang="en-US" altLang="zh-CN" sz="2000"/>
              <a:t>80 </a:t>
            </a:r>
          </a:p>
          <a:p>
            <a:pPr>
              <a:lnSpc>
                <a:spcPct val="135000"/>
              </a:lnSpc>
            </a:pPr>
            <a:r>
              <a:rPr lang="en-US" altLang="zh-CN" sz="2000">
                <a:solidFill>
                  <a:srgbClr val="3333CC"/>
                </a:solidFill>
              </a:rPr>
              <a:t>0x</a:t>
            </a:r>
            <a:r>
              <a:rPr lang="en-US" altLang="zh-CN" sz="2000">
                <a:solidFill>
                  <a:schemeClr val="tx2"/>
                </a:solidFill>
              </a:rPr>
              <a:t>0040</a:t>
            </a:r>
            <a:r>
              <a:rPr lang="en-US" altLang="zh-CN" sz="2000">
                <a:solidFill>
                  <a:srgbClr val="3333CC"/>
                </a:solidFill>
              </a:rPr>
              <a:t>68d0 </a:t>
            </a:r>
          </a:p>
          <a:p>
            <a:pPr>
              <a:lnSpc>
                <a:spcPct val="135000"/>
              </a:lnSpc>
            </a:pPr>
            <a:r>
              <a:rPr lang="en-US" altLang="zh-CN" sz="2000">
                <a:solidFill>
                  <a:srgbClr val="3333CC"/>
                </a:solidFill>
              </a:rPr>
              <a:t>0x</a:t>
            </a:r>
            <a:r>
              <a:rPr lang="en-US" altLang="zh-CN" sz="2000">
                <a:solidFill>
                  <a:schemeClr val="tx2"/>
                </a:solidFill>
              </a:rPr>
              <a:t>0040</a:t>
            </a:r>
            <a:r>
              <a:rPr lang="en-US" altLang="zh-CN" sz="2000">
                <a:solidFill>
                  <a:srgbClr val="3333CC"/>
                </a:solidFill>
              </a:rPr>
              <a:t>68d4 </a:t>
            </a:r>
          </a:p>
          <a:p>
            <a:pPr>
              <a:lnSpc>
                <a:spcPct val="135000"/>
              </a:lnSpc>
            </a:pPr>
            <a:r>
              <a:rPr lang="en-US" altLang="zh-CN" sz="2000">
                <a:solidFill>
                  <a:srgbClr val="3333CC"/>
                </a:solidFill>
              </a:rPr>
              <a:t>0x</a:t>
            </a:r>
            <a:r>
              <a:rPr lang="en-US" altLang="zh-CN" sz="2000">
                <a:solidFill>
                  <a:schemeClr val="tx2"/>
                </a:solidFill>
              </a:rPr>
              <a:t>0040</a:t>
            </a:r>
            <a:r>
              <a:rPr lang="en-US" altLang="zh-CN" sz="2000">
                <a:solidFill>
                  <a:srgbClr val="3333CC"/>
                </a:solidFill>
              </a:rPr>
              <a:t>68d8</a:t>
            </a:r>
            <a:r>
              <a:rPr lang="en-US" altLang="zh-CN" sz="2000"/>
              <a:t> </a:t>
            </a:r>
          </a:p>
          <a:p>
            <a:pPr>
              <a:lnSpc>
                <a:spcPct val="135000"/>
              </a:lnSpc>
            </a:pPr>
            <a:r>
              <a:rPr lang="en-US" altLang="zh-CN" sz="2000">
                <a:solidFill>
                  <a:srgbClr val="CC3300"/>
                </a:solidFill>
              </a:rPr>
              <a:t>0x</a:t>
            </a:r>
            <a:r>
              <a:rPr lang="en-US" altLang="zh-CN" sz="2000">
                <a:solidFill>
                  <a:schemeClr val="tx2"/>
                </a:solidFill>
              </a:rPr>
              <a:t>0040</a:t>
            </a:r>
            <a:r>
              <a:rPr lang="en-US" altLang="zh-CN" sz="2000">
                <a:solidFill>
                  <a:srgbClr val="CC3300"/>
                </a:solidFill>
              </a:rPr>
              <a:t>68dc </a:t>
            </a:r>
          </a:p>
          <a:p>
            <a:pPr>
              <a:lnSpc>
                <a:spcPct val="135000"/>
              </a:lnSpc>
            </a:pPr>
            <a:r>
              <a:rPr lang="en-US" altLang="zh-CN" sz="2000">
                <a:solidFill>
                  <a:srgbClr val="CC3300"/>
                </a:solidFill>
              </a:rPr>
              <a:t>0x</a:t>
            </a:r>
            <a:r>
              <a:rPr lang="en-US" altLang="zh-CN" sz="2000">
                <a:solidFill>
                  <a:schemeClr val="tx2"/>
                </a:solidFill>
              </a:rPr>
              <a:t>0040</a:t>
            </a:r>
            <a:r>
              <a:rPr lang="en-US" altLang="zh-CN" sz="2000">
                <a:solidFill>
                  <a:srgbClr val="CC3300"/>
                </a:solidFill>
              </a:rPr>
              <a:t>68e0 </a:t>
            </a:r>
          </a:p>
          <a:p>
            <a:pPr>
              <a:lnSpc>
                <a:spcPct val="135000"/>
              </a:lnSpc>
            </a:pPr>
            <a:r>
              <a:rPr lang="en-US" altLang="zh-CN" sz="2000">
                <a:solidFill>
                  <a:srgbClr val="CC3300"/>
                </a:solidFill>
              </a:rPr>
              <a:t>0x</a:t>
            </a:r>
            <a:r>
              <a:rPr lang="en-US" altLang="zh-CN" sz="2000">
                <a:solidFill>
                  <a:schemeClr val="tx2"/>
                </a:solidFill>
              </a:rPr>
              <a:t>0040</a:t>
            </a:r>
            <a:r>
              <a:rPr lang="en-US" altLang="zh-CN" sz="2000">
                <a:solidFill>
                  <a:srgbClr val="CC3300"/>
                </a:solidFill>
              </a:rPr>
              <a:t>68e4</a:t>
            </a:r>
          </a:p>
        </p:txBody>
      </p:sp>
      <p:sp>
        <p:nvSpPr>
          <p:cNvPr id="843781" name="Text Box 5">
            <a:extLst>
              <a:ext uri="{FF2B5EF4-FFF2-40B4-BE49-F238E27FC236}">
                <a16:creationId xmlns:a16="http://schemas.microsoft.com/office/drawing/2014/main" id="{FC8A5A0F-2AD1-4A58-9168-E07ADCEEBEFF}"/>
              </a:ext>
            </a:extLst>
          </p:cNvPr>
          <p:cNvSpPr txBox="1">
            <a:spLocks noChangeArrowheads="1"/>
          </p:cNvSpPr>
          <p:nvPr/>
        </p:nvSpPr>
        <p:spPr bwMode="auto">
          <a:xfrm>
            <a:off x="3627438" y="954088"/>
            <a:ext cx="4949825" cy="854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0066FF"/>
                </a:solidFill>
                <a:latin typeface="微软雅黑" panose="020B0503020204020204" pitchFamily="34" charset="-122"/>
                <a:ea typeface="微软雅黑" panose="020B0503020204020204" pitchFamily="34" charset="-122"/>
              </a:rPr>
              <a:t>说明了什么？</a:t>
            </a:r>
          </a:p>
          <a:p>
            <a:pPr>
              <a:spcBef>
                <a:spcPct val="50000"/>
              </a:spcBef>
            </a:pPr>
            <a:r>
              <a:rPr lang="zh-CN" altLang="en-US" sz="2000">
                <a:solidFill>
                  <a:srgbClr val="0066FF"/>
                </a:solidFill>
                <a:latin typeface="微软雅黑" panose="020B0503020204020204" pitchFamily="34" charset="-122"/>
                <a:ea typeface="微软雅黑" panose="020B0503020204020204" pitchFamily="34" charset="-122"/>
              </a:rPr>
              <a:t>注意：每个存储区地址的特征！</a:t>
            </a:r>
          </a:p>
        </p:txBody>
      </p:sp>
      <p:grpSp>
        <p:nvGrpSpPr>
          <p:cNvPr id="843786" name="Group 10">
            <a:extLst>
              <a:ext uri="{FF2B5EF4-FFF2-40B4-BE49-F238E27FC236}">
                <a16:creationId xmlns:a16="http://schemas.microsoft.com/office/drawing/2014/main" id="{A03A7F4F-3634-4F7D-B451-C1536117798F}"/>
              </a:ext>
            </a:extLst>
          </p:cNvPr>
          <p:cNvGrpSpPr>
            <a:grpSpLocks/>
          </p:cNvGrpSpPr>
          <p:nvPr/>
        </p:nvGrpSpPr>
        <p:grpSpPr bwMode="auto">
          <a:xfrm>
            <a:off x="5967413" y="3968750"/>
            <a:ext cx="2879725" cy="2160588"/>
            <a:chOff x="3759" y="2500"/>
            <a:chExt cx="1814" cy="1361"/>
          </a:xfrm>
        </p:grpSpPr>
        <p:sp>
          <p:nvSpPr>
            <p:cNvPr id="843782" name="AutoShape 6">
              <a:extLst>
                <a:ext uri="{FF2B5EF4-FFF2-40B4-BE49-F238E27FC236}">
                  <a16:creationId xmlns:a16="http://schemas.microsoft.com/office/drawing/2014/main" id="{3A0CE175-0771-4B31-8630-07940E486471}"/>
                </a:ext>
              </a:extLst>
            </p:cNvPr>
            <p:cNvSpPr>
              <a:spLocks/>
            </p:cNvSpPr>
            <p:nvPr/>
          </p:nvSpPr>
          <p:spPr bwMode="auto">
            <a:xfrm>
              <a:off x="3816" y="2500"/>
              <a:ext cx="170" cy="1361"/>
            </a:xfrm>
            <a:prstGeom prst="rightBrace">
              <a:avLst>
                <a:gd name="adj1" fmla="val 6671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3783" name="Text Box 7">
              <a:extLst>
                <a:ext uri="{FF2B5EF4-FFF2-40B4-BE49-F238E27FC236}">
                  <a16:creationId xmlns:a16="http://schemas.microsoft.com/office/drawing/2014/main" id="{0513F931-939C-4FDC-B0F9-6C20A9697D47}"/>
                </a:ext>
              </a:extLst>
            </p:cNvPr>
            <p:cNvSpPr txBox="1">
              <a:spLocks noChangeArrowheads="1"/>
            </p:cNvSpPr>
            <p:nvPr/>
          </p:nvSpPr>
          <p:spPr bwMode="auto">
            <a:xfrm>
              <a:off x="3759" y="2869"/>
              <a:ext cx="1814" cy="6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全局变量和静态变量连续存放在同一个存储区：</a:t>
              </a:r>
              <a:r>
                <a:rPr lang="zh-CN" altLang="en-US" sz="2000">
                  <a:solidFill>
                    <a:srgbClr val="CC3300"/>
                  </a:solidFill>
                  <a:latin typeface="微软雅黑" panose="020B0503020204020204" pitchFamily="34" charset="-122"/>
                  <a:ea typeface="微软雅黑" panose="020B0503020204020204" pitchFamily="34" charset="-122"/>
                </a:rPr>
                <a:t>可读写数据区</a:t>
              </a:r>
            </a:p>
          </p:txBody>
        </p:sp>
      </p:grpSp>
      <p:grpSp>
        <p:nvGrpSpPr>
          <p:cNvPr id="843787" name="Group 11">
            <a:extLst>
              <a:ext uri="{FF2B5EF4-FFF2-40B4-BE49-F238E27FC236}">
                <a16:creationId xmlns:a16="http://schemas.microsoft.com/office/drawing/2014/main" id="{41EDF7E0-EB38-41C8-8B58-9EEB4D8A9F5F}"/>
              </a:ext>
            </a:extLst>
          </p:cNvPr>
          <p:cNvGrpSpPr>
            <a:grpSpLocks/>
          </p:cNvGrpSpPr>
          <p:nvPr/>
        </p:nvGrpSpPr>
        <p:grpSpPr bwMode="auto">
          <a:xfrm>
            <a:off x="5921375" y="2708275"/>
            <a:ext cx="2879725" cy="944563"/>
            <a:chOff x="3730" y="1706"/>
            <a:chExt cx="1814" cy="595"/>
          </a:xfrm>
        </p:grpSpPr>
        <p:sp>
          <p:nvSpPr>
            <p:cNvPr id="843784" name="AutoShape 8">
              <a:extLst>
                <a:ext uri="{FF2B5EF4-FFF2-40B4-BE49-F238E27FC236}">
                  <a16:creationId xmlns:a16="http://schemas.microsoft.com/office/drawing/2014/main" id="{651F737C-713B-4AE8-A297-95A7D1012793}"/>
                </a:ext>
              </a:extLst>
            </p:cNvPr>
            <p:cNvSpPr>
              <a:spLocks/>
            </p:cNvSpPr>
            <p:nvPr/>
          </p:nvSpPr>
          <p:spPr bwMode="auto">
            <a:xfrm>
              <a:off x="3759" y="1706"/>
              <a:ext cx="198" cy="595"/>
            </a:xfrm>
            <a:prstGeom prst="rightBrace">
              <a:avLst>
                <a:gd name="adj1" fmla="val 2504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3785" name="Text Box 9">
              <a:extLst>
                <a:ext uri="{FF2B5EF4-FFF2-40B4-BE49-F238E27FC236}">
                  <a16:creationId xmlns:a16="http://schemas.microsoft.com/office/drawing/2014/main" id="{1FC0D36E-9697-4FC3-BD1C-0D283A91F7DC}"/>
                </a:ext>
              </a:extLst>
            </p:cNvPr>
            <p:cNvSpPr txBox="1">
              <a:spLocks noChangeArrowheads="1"/>
            </p:cNvSpPr>
            <p:nvPr/>
          </p:nvSpPr>
          <p:spPr bwMode="auto">
            <a:xfrm>
              <a:off x="3730" y="1791"/>
              <a:ext cx="1814" cy="44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latin typeface="微软雅黑" panose="020B0503020204020204" pitchFamily="34" charset="-122"/>
                  <a:ea typeface="微软雅黑" panose="020B0503020204020204" pitchFamily="34" charset="-122"/>
                </a:rPr>
                <a:t>     局部变量存放在另一个存储区：</a:t>
              </a:r>
              <a:r>
                <a:rPr lang="zh-CN" altLang="en-US" sz="2000">
                  <a:solidFill>
                    <a:srgbClr val="CC3300"/>
                  </a:solidFill>
                  <a:latin typeface="微软雅黑" panose="020B0503020204020204" pitchFamily="34" charset="-122"/>
                  <a:ea typeface="微软雅黑" panose="020B0503020204020204" pitchFamily="34" charset="-122"/>
                </a:rPr>
                <a:t>栈区</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43786"/>
                                        </p:tgtEl>
                                        <p:attrNameLst>
                                          <p:attrName>style.visibility</p:attrName>
                                        </p:attrNameLst>
                                      </p:cBhvr>
                                      <p:to>
                                        <p:strVal val="visible"/>
                                      </p:to>
                                    </p:set>
                                    <p:animEffect transition="in" filter="blinds(horizontal)">
                                      <p:cBhvr>
                                        <p:cTn id="7" dur="500"/>
                                        <p:tgtEl>
                                          <p:spTgt spid="8437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43787"/>
                                        </p:tgtEl>
                                        <p:attrNameLst>
                                          <p:attrName>style.visibility</p:attrName>
                                        </p:attrNameLst>
                                      </p:cBhvr>
                                      <p:to>
                                        <p:strVal val="visible"/>
                                      </p:to>
                                    </p:set>
                                    <p:animEffect transition="in" filter="blinds(horizontal)">
                                      <p:cBhvr>
                                        <p:cTn id="12" dur="500"/>
                                        <p:tgtEl>
                                          <p:spTgt spid="843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2">
            <a:extLst>
              <a:ext uri="{FF2B5EF4-FFF2-40B4-BE49-F238E27FC236}">
                <a16:creationId xmlns:a16="http://schemas.microsoft.com/office/drawing/2014/main" id="{626E5A6A-24CD-4AD5-9106-55315FCE25C6}"/>
              </a:ext>
            </a:extLst>
          </p:cNvPr>
          <p:cNvSpPr>
            <a:spLocks noGrp="1" noChangeArrowheads="1"/>
          </p:cNvSpPr>
          <p:nvPr>
            <p:ph type="title"/>
          </p:nvPr>
        </p:nvSpPr>
        <p:spPr>
          <a:xfrm>
            <a:off x="457200" y="98425"/>
            <a:ext cx="8229600" cy="561975"/>
          </a:xfrm>
        </p:spPr>
        <p:txBody>
          <a:bodyPr/>
          <a:lstStyle/>
          <a:p>
            <a:r>
              <a:rPr lang="en-US" altLang="zh-CN"/>
              <a:t>Windows</a:t>
            </a:r>
            <a:r>
              <a:rPr lang="zh-CN" altLang="en-US"/>
              <a:t>中的存储映像</a:t>
            </a:r>
          </a:p>
        </p:txBody>
      </p:sp>
      <p:sp>
        <p:nvSpPr>
          <p:cNvPr id="844803" name="Rectangle 3">
            <a:extLst>
              <a:ext uri="{FF2B5EF4-FFF2-40B4-BE49-F238E27FC236}">
                <a16:creationId xmlns:a16="http://schemas.microsoft.com/office/drawing/2014/main" id="{DAC901C4-43FD-46AC-BFF7-480B675905B7}"/>
              </a:ext>
            </a:extLst>
          </p:cNvPr>
          <p:cNvSpPr>
            <a:spLocks noGrp="1" noChangeArrowheads="1"/>
          </p:cNvSpPr>
          <p:nvPr>
            <p:ph type="body" idx="1"/>
          </p:nvPr>
        </p:nvSpPr>
        <p:spPr>
          <a:xfrm>
            <a:off x="161925" y="684213"/>
            <a:ext cx="8229600" cy="5697537"/>
          </a:xfrm>
        </p:spPr>
        <p:txBody>
          <a:bodyPr/>
          <a:lstStyle/>
          <a:p>
            <a:pPr>
              <a:lnSpc>
                <a:spcPct val="95000"/>
              </a:lnSpc>
              <a:buFontTx/>
              <a:buNone/>
            </a:pPr>
            <a:r>
              <a:rPr lang="en-US" altLang="zh-CN" sz="2000">
                <a:latin typeface="微软雅黑" panose="020B0503020204020204" pitchFamily="34" charset="-122"/>
                <a:ea typeface="微软雅黑" panose="020B0503020204020204" pitchFamily="34" charset="-122"/>
              </a:rPr>
              <a:t>#include  ……</a:t>
            </a:r>
            <a:endParaRPr lang="zh-CN" altLang="en-US" sz="2000">
              <a:latin typeface="微软雅黑" panose="020B0503020204020204" pitchFamily="34" charset="-122"/>
              <a:ea typeface="微软雅黑" panose="020B0503020204020204" pitchFamily="34" charset="-122"/>
            </a:endParaRPr>
          </a:p>
          <a:p>
            <a:pPr>
              <a:lnSpc>
                <a:spcPct val="95000"/>
              </a:lnSpc>
              <a:buFontTx/>
              <a:buNone/>
            </a:pPr>
            <a:r>
              <a:rPr lang="en-US" altLang="zh-CN" sz="2000">
                <a:latin typeface="微软雅黑" panose="020B0503020204020204" pitchFamily="34" charset="-122"/>
                <a:ea typeface="微软雅黑" panose="020B0503020204020204" pitchFamily="34" charset="-122"/>
              </a:rPr>
              <a:t>void __stdcall func(int param1,int param2,int param3) </a:t>
            </a:r>
          </a:p>
          <a:p>
            <a:pPr>
              <a:lnSpc>
                <a:spcPct val="105000"/>
              </a:lnSpc>
              <a:spcBef>
                <a:spcPct val="0"/>
              </a:spcBef>
              <a:buFontTx/>
              <a:buNone/>
            </a:pPr>
            <a:r>
              <a:rPr lang="en-US" altLang="zh-CN" sz="2000">
                <a:latin typeface="微软雅黑" panose="020B0503020204020204" pitchFamily="34" charset="-122"/>
                <a:ea typeface="微软雅黑" panose="020B0503020204020204" pitchFamily="34" charset="-122"/>
              </a:rPr>
              <a:t>{ </a:t>
            </a:r>
            <a:br>
              <a:rPr lang="en-US" altLang="zh-CN" sz="2000">
                <a:latin typeface="微软雅黑" panose="020B0503020204020204" pitchFamily="34" charset="-122"/>
                <a:ea typeface="微软雅黑" panose="020B0503020204020204" pitchFamily="34" charset="-122"/>
              </a:rPr>
            </a:br>
            <a:r>
              <a:rPr lang="en-US" altLang="zh-CN" sz="2000">
                <a:latin typeface="微软雅黑" panose="020B0503020204020204" pitchFamily="34" charset="-122"/>
                <a:ea typeface="微软雅黑" panose="020B0503020204020204" pitchFamily="34" charset="-122"/>
              </a:rPr>
              <a:t>int var1=param1; </a:t>
            </a:r>
            <a:br>
              <a:rPr lang="en-US" altLang="zh-CN" sz="2000">
                <a:latin typeface="微软雅黑" panose="020B0503020204020204" pitchFamily="34" charset="-122"/>
                <a:ea typeface="微软雅黑" panose="020B0503020204020204" pitchFamily="34" charset="-122"/>
              </a:rPr>
            </a:br>
            <a:r>
              <a:rPr lang="en-US" altLang="zh-CN" sz="2000">
                <a:latin typeface="微软雅黑" panose="020B0503020204020204" pitchFamily="34" charset="-122"/>
                <a:ea typeface="微软雅黑" panose="020B0503020204020204" pitchFamily="34" charset="-122"/>
              </a:rPr>
              <a:t>int var2=param2; </a:t>
            </a:r>
            <a:br>
              <a:rPr lang="en-US" altLang="zh-CN" sz="2000">
                <a:latin typeface="微软雅黑" panose="020B0503020204020204" pitchFamily="34" charset="-122"/>
                <a:ea typeface="微软雅黑" panose="020B0503020204020204" pitchFamily="34" charset="-122"/>
              </a:rPr>
            </a:br>
            <a:r>
              <a:rPr lang="en-US" altLang="zh-CN" sz="2000">
                <a:latin typeface="微软雅黑" panose="020B0503020204020204" pitchFamily="34" charset="-122"/>
                <a:ea typeface="微软雅黑" panose="020B0503020204020204" pitchFamily="34" charset="-122"/>
              </a:rPr>
              <a:t>int var3=param3; </a:t>
            </a:r>
            <a:br>
              <a:rPr lang="en-US" altLang="zh-CN" sz="2000">
                <a:latin typeface="微软雅黑" panose="020B0503020204020204" pitchFamily="34" charset="-122"/>
                <a:ea typeface="微软雅黑" panose="020B0503020204020204" pitchFamily="34" charset="-122"/>
              </a:rPr>
            </a:br>
            <a:r>
              <a:rPr lang="en-US" altLang="zh-CN" sz="2000">
                <a:latin typeface="微软雅黑" panose="020B0503020204020204" pitchFamily="34" charset="-122"/>
                <a:ea typeface="微软雅黑" panose="020B0503020204020204" pitchFamily="34" charset="-122"/>
              </a:rPr>
              <a:t>printf(“0x%08x\n</a:t>
            </a:r>
            <a:r>
              <a:rPr lang="en-US" altLang="zh-CN" sz="2000">
                <a:solidFill>
                  <a:srgbClr val="3333CC"/>
                </a:solidFill>
                <a:latin typeface="微软雅黑" panose="020B0503020204020204" pitchFamily="34" charset="-122"/>
                <a:ea typeface="微软雅黑" panose="020B0503020204020204" pitchFamily="34" charset="-122"/>
              </a:rPr>
              <a:t>”,&amp;param1</a:t>
            </a:r>
            <a:r>
              <a:rPr lang="en-US" altLang="zh-CN" sz="2000">
                <a:latin typeface="微软雅黑" panose="020B0503020204020204" pitchFamily="34" charset="-122"/>
                <a:ea typeface="微软雅黑" panose="020B0503020204020204" pitchFamily="34" charset="-122"/>
              </a:rPr>
              <a:t>);</a:t>
            </a:r>
            <a:br>
              <a:rPr lang="zh-CN" altLang="en-US" sz="2000">
                <a:latin typeface="微软雅黑" panose="020B0503020204020204" pitchFamily="34" charset="-122"/>
                <a:ea typeface="微软雅黑" panose="020B0503020204020204" pitchFamily="34" charset="-122"/>
              </a:rPr>
            </a:br>
            <a:r>
              <a:rPr lang="en-US" altLang="zh-CN" sz="2000">
                <a:latin typeface="微软雅黑" panose="020B0503020204020204" pitchFamily="34" charset="-122"/>
                <a:ea typeface="微软雅黑" panose="020B0503020204020204" pitchFamily="34" charset="-122"/>
              </a:rPr>
              <a:t>printf("0x%08x\n", </a:t>
            </a:r>
            <a:r>
              <a:rPr lang="en-US" altLang="zh-CN" sz="2000">
                <a:solidFill>
                  <a:srgbClr val="3333CC"/>
                </a:solidFill>
                <a:latin typeface="微软雅黑" panose="020B0503020204020204" pitchFamily="34" charset="-122"/>
                <a:ea typeface="微软雅黑" panose="020B0503020204020204" pitchFamily="34" charset="-122"/>
              </a:rPr>
              <a:t>&amp;param2</a:t>
            </a:r>
            <a:r>
              <a:rPr lang="en-US" altLang="zh-CN" sz="2000">
                <a:latin typeface="微软雅黑" panose="020B0503020204020204" pitchFamily="34" charset="-122"/>
                <a:ea typeface="微软雅黑" panose="020B0503020204020204" pitchFamily="34" charset="-122"/>
              </a:rPr>
              <a:t>); </a:t>
            </a:r>
            <a:br>
              <a:rPr lang="en-US" altLang="zh-CN" sz="2000">
                <a:latin typeface="微软雅黑" panose="020B0503020204020204" pitchFamily="34" charset="-122"/>
                <a:ea typeface="微软雅黑" panose="020B0503020204020204" pitchFamily="34" charset="-122"/>
              </a:rPr>
            </a:br>
            <a:r>
              <a:rPr lang="en-US" altLang="zh-CN" sz="2000">
                <a:latin typeface="微软雅黑" panose="020B0503020204020204" pitchFamily="34" charset="-122"/>
                <a:ea typeface="微软雅黑" panose="020B0503020204020204" pitchFamily="34" charset="-122"/>
              </a:rPr>
              <a:t>printf("0x%08x\n\n", </a:t>
            </a:r>
            <a:r>
              <a:rPr lang="en-US" altLang="zh-CN" sz="2000">
                <a:solidFill>
                  <a:srgbClr val="3333CC"/>
                </a:solidFill>
                <a:latin typeface="微软雅黑" panose="020B0503020204020204" pitchFamily="34" charset="-122"/>
                <a:ea typeface="微软雅黑" panose="020B0503020204020204" pitchFamily="34" charset="-122"/>
              </a:rPr>
              <a:t>&amp;param3</a:t>
            </a:r>
            <a:r>
              <a:rPr lang="en-US" altLang="zh-CN" sz="2000">
                <a:latin typeface="微软雅黑" panose="020B0503020204020204" pitchFamily="34" charset="-122"/>
                <a:ea typeface="微软雅黑" panose="020B0503020204020204" pitchFamily="34" charset="-122"/>
              </a:rPr>
              <a:t>); </a:t>
            </a:r>
            <a:br>
              <a:rPr lang="en-US" altLang="zh-CN" sz="2000">
                <a:latin typeface="微软雅黑" panose="020B0503020204020204" pitchFamily="34" charset="-122"/>
                <a:ea typeface="微软雅黑" panose="020B0503020204020204" pitchFamily="34" charset="-122"/>
              </a:rPr>
            </a:br>
            <a:r>
              <a:rPr lang="en-US" altLang="zh-CN" sz="2000">
                <a:latin typeface="微软雅黑" panose="020B0503020204020204" pitchFamily="34" charset="-122"/>
                <a:ea typeface="微软雅黑" panose="020B0503020204020204" pitchFamily="34" charset="-122"/>
              </a:rPr>
              <a:t>printf("0x%08x\n",</a:t>
            </a:r>
            <a:r>
              <a:rPr lang="en-US" altLang="zh-CN" sz="2000">
                <a:solidFill>
                  <a:srgbClr val="CC3300"/>
                </a:solidFill>
                <a:latin typeface="微软雅黑" panose="020B0503020204020204" pitchFamily="34" charset="-122"/>
                <a:ea typeface="微软雅黑" panose="020B0503020204020204" pitchFamily="34" charset="-122"/>
              </a:rPr>
              <a:t>&amp;var1</a:t>
            </a:r>
            <a:r>
              <a:rPr lang="en-US" altLang="zh-CN" sz="2000">
                <a:latin typeface="微软雅黑" panose="020B0503020204020204" pitchFamily="34" charset="-122"/>
                <a:ea typeface="微软雅黑" panose="020B0503020204020204" pitchFamily="34" charset="-122"/>
              </a:rPr>
              <a:t>); </a:t>
            </a:r>
            <a:br>
              <a:rPr lang="en-US" altLang="zh-CN" sz="2000">
                <a:latin typeface="微软雅黑" panose="020B0503020204020204" pitchFamily="34" charset="-122"/>
                <a:ea typeface="微软雅黑" panose="020B0503020204020204" pitchFamily="34" charset="-122"/>
              </a:rPr>
            </a:br>
            <a:r>
              <a:rPr lang="en-US" altLang="zh-CN" sz="2000">
                <a:latin typeface="微软雅黑" panose="020B0503020204020204" pitchFamily="34" charset="-122"/>
                <a:ea typeface="微软雅黑" panose="020B0503020204020204" pitchFamily="34" charset="-122"/>
              </a:rPr>
              <a:t>printf("0x%08x\n",</a:t>
            </a:r>
            <a:r>
              <a:rPr lang="en-US" altLang="zh-CN" sz="2000">
                <a:solidFill>
                  <a:srgbClr val="CC3300"/>
                </a:solidFill>
                <a:latin typeface="微软雅黑" panose="020B0503020204020204" pitchFamily="34" charset="-122"/>
                <a:ea typeface="微软雅黑" panose="020B0503020204020204" pitchFamily="34" charset="-122"/>
              </a:rPr>
              <a:t>&amp;var2</a:t>
            </a:r>
            <a:r>
              <a:rPr lang="en-US" altLang="zh-CN" sz="2000">
                <a:latin typeface="微软雅黑" panose="020B0503020204020204" pitchFamily="34" charset="-122"/>
                <a:ea typeface="微软雅黑" panose="020B0503020204020204" pitchFamily="34" charset="-122"/>
              </a:rPr>
              <a:t>); </a:t>
            </a:r>
            <a:br>
              <a:rPr lang="en-US" altLang="zh-CN" sz="2000">
                <a:latin typeface="微软雅黑" panose="020B0503020204020204" pitchFamily="34" charset="-122"/>
                <a:ea typeface="微软雅黑" panose="020B0503020204020204" pitchFamily="34" charset="-122"/>
              </a:rPr>
            </a:br>
            <a:r>
              <a:rPr lang="en-US" altLang="zh-CN" sz="2000">
                <a:latin typeface="微软雅黑" panose="020B0503020204020204" pitchFamily="34" charset="-122"/>
                <a:ea typeface="微软雅黑" panose="020B0503020204020204" pitchFamily="34" charset="-122"/>
              </a:rPr>
              <a:t>printf("0x%08x\n\n",</a:t>
            </a:r>
            <a:r>
              <a:rPr lang="en-US" altLang="zh-CN" sz="2000">
                <a:solidFill>
                  <a:srgbClr val="CC3300"/>
                </a:solidFill>
                <a:latin typeface="微软雅黑" panose="020B0503020204020204" pitchFamily="34" charset="-122"/>
                <a:ea typeface="微软雅黑" panose="020B0503020204020204" pitchFamily="34" charset="-122"/>
              </a:rPr>
              <a:t>&amp;var3</a:t>
            </a:r>
            <a:r>
              <a:rPr lang="en-US" altLang="zh-CN" sz="2000">
                <a:latin typeface="微软雅黑" panose="020B0503020204020204" pitchFamily="34" charset="-122"/>
                <a:ea typeface="微软雅黑" panose="020B0503020204020204" pitchFamily="34" charset="-122"/>
              </a:rPr>
              <a:t>); </a:t>
            </a:r>
            <a:br>
              <a:rPr lang="en-US" altLang="zh-CN" sz="2000">
                <a:latin typeface="微软雅黑" panose="020B0503020204020204" pitchFamily="34" charset="-122"/>
                <a:ea typeface="微软雅黑" panose="020B0503020204020204" pitchFamily="34" charset="-122"/>
              </a:rPr>
            </a:br>
            <a:r>
              <a:rPr lang="en-US" altLang="zh-CN" sz="2000">
                <a:latin typeface="微软雅黑" panose="020B0503020204020204" pitchFamily="34" charset="-122"/>
                <a:ea typeface="微软雅黑" panose="020B0503020204020204" pitchFamily="34" charset="-122"/>
              </a:rPr>
              <a:t>return; </a:t>
            </a:r>
          </a:p>
          <a:p>
            <a:pPr>
              <a:lnSpc>
                <a:spcPct val="95000"/>
              </a:lnSpc>
              <a:buFontTx/>
              <a:buNone/>
            </a:pPr>
            <a:r>
              <a:rPr lang="en-US" altLang="zh-CN" sz="2000">
                <a:latin typeface="微软雅黑" panose="020B0503020204020204" pitchFamily="34" charset="-122"/>
                <a:ea typeface="微软雅黑" panose="020B0503020204020204" pitchFamily="34" charset="-122"/>
              </a:rPr>
              <a:t>} </a:t>
            </a:r>
          </a:p>
          <a:p>
            <a:pPr>
              <a:lnSpc>
                <a:spcPct val="95000"/>
              </a:lnSpc>
              <a:spcBef>
                <a:spcPct val="10000"/>
              </a:spcBef>
              <a:buFontTx/>
              <a:buNone/>
            </a:pPr>
            <a:r>
              <a:rPr lang="en-US" altLang="zh-CN" sz="2000">
                <a:latin typeface="微软雅黑" panose="020B0503020204020204" pitchFamily="34" charset="-122"/>
                <a:ea typeface="微软雅黑" panose="020B0503020204020204" pitchFamily="34" charset="-122"/>
              </a:rPr>
              <a:t>int main() </a:t>
            </a:r>
          </a:p>
          <a:p>
            <a:pPr>
              <a:lnSpc>
                <a:spcPct val="95000"/>
              </a:lnSpc>
              <a:spcBef>
                <a:spcPct val="10000"/>
              </a:spcBef>
              <a:buFontTx/>
              <a:buNone/>
            </a:pPr>
            <a:r>
              <a:rPr lang="en-US" altLang="zh-CN" sz="2000">
                <a:latin typeface="微软雅黑" panose="020B0503020204020204" pitchFamily="34" charset="-122"/>
                <a:ea typeface="微软雅黑" panose="020B0503020204020204" pitchFamily="34" charset="-122"/>
              </a:rPr>
              <a:t>{ </a:t>
            </a:r>
            <a:br>
              <a:rPr lang="en-US" altLang="zh-CN" sz="2000">
                <a:latin typeface="微软雅黑" panose="020B0503020204020204" pitchFamily="34" charset="-122"/>
                <a:ea typeface="微软雅黑" panose="020B0503020204020204" pitchFamily="34" charset="-122"/>
              </a:rPr>
            </a:br>
            <a:r>
              <a:rPr lang="en-US" altLang="zh-CN" sz="2000">
                <a:solidFill>
                  <a:srgbClr val="FF3300"/>
                </a:solidFill>
                <a:latin typeface="微软雅黑" panose="020B0503020204020204" pitchFamily="34" charset="-122"/>
                <a:ea typeface="微软雅黑" panose="020B0503020204020204" pitchFamily="34" charset="-122"/>
              </a:rPr>
              <a:t>func(1,2,3); </a:t>
            </a:r>
            <a:br>
              <a:rPr lang="en-US" altLang="zh-CN" sz="2000">
                <a:solidFill>
                  <a:srgbClr val="FF3300"/>
                </a:solidFill>
                <a:latin typeface="微软雅黑" panose="020B0503020204020204" pitchFamily="34" charset="-122"/>
                <a:ea typeface="微软雅黑" panose="020B0503020204020204" pitchFamily="34" charset="-122"/>
              </a:rPr>
            </a:br>
            <a:r>
              <a:rPr lang="en-US" altLang="zh-CN" sz="2000">
                <a:latin typeface="微软雅黑" panose="020B0503020204020204" pitchFamily="34" charset="-122"/>
                <a:ea typeface="微软雅黑" panose="020B0503020204020204" pitchFamily="34" charset="-122"/>
              </a:rPr>
              <a:t>return 0; </a:t>
            </a:r>
          </a:p>
          <a:p>
            <a:pPr>
              <a:lnSpc>
                <a:spcPct val="95000"/>
              </a:lnSpc>
              <a:spcBef>
                <a:spcPct val="10000"/>
              </a:spcBef>
              <a:buFontTx/>
              <a:buNone/>
            </a:pPr>
            <a:r>
              <a:rPr lang="en-US" altLang="zh-CN" sz="2000">
                <a:latin typeface="微软雅黑" panose="020B0503020204020204" pitchFamily="34" charset="-122"/>
                <a:ea typeface="微软雅黑" panose="020B0503020204020204" pitchFamily="34" charset="-122"/>
              </a:rPr>
              <a:t>} </a:t>
            </a:r>
            <a:endParaRPr lang="zh-CN" altLang="en-US" sz="2000">
              <a:latin typeface="微软雅黑" panose="020B0503020204020204" pitchFamily="34" charset="-122"/>
              <a:ea typeface="微软雅黑" panose="020B0503020204020204" pitchFamily="34" charset="-122"/>
            </a:endParaRPr>
          </a:p>
        </p:txBody>
      </p:sp>
      <p:sp>
        <p:nvSpPr>
          <p:cNvPr id="844804" name="Rectangle 4">
            <a:extLst>
              <a:ext uri="{FF2B5EF4-FFF2-40B4-BE49-F238E27FC236}">
                <a16:creationId xmlns:a16="http://schemas.microsoft.com/office/drawing/2014/main" id="{B8B9F8A4-0962-40B6-8B03-5ED13AB5A940}"/>
              </a:ext>
            </a:extLst>
          </p:cNvPr>
          <p:cNvSpPr>
            <a:spLocks noChangeArrowheads="1"/>
          </p:cNvSpPr>
          <p:nvPr/>
        </p:nvSpPr>
        <p:spPr bwMode="auto">
          <a:xfrm>
            <a:off x="4797425" y="2168525"/>
            <a:ext cx="2038350" cy="2759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nSpc>
                <a:spcPct val="125000"/>
              </a:lnSpc>
            </a:pPr>
            <a:r>
              <a:rPr lang="zh-CN" altLang="en-US" sz="2000">
                <a:solidFill>
                  <a:srgbClr val="FF3300"/>
                </a:solidFill>
              </a:rPr>
              <a:t>执行结果如下：</a:t>
            </a:r>
            <a:r>
              <a:rPr lang="en-US" altLang="zh-CN" sz="2000"/>
              <a:t> </a:t>
            </a:r>
          </a:p>
          <a:p>
            <a:pPr>
              <a:lnSpc>
                <a:spcPct val="125000"/>
              </a:lnSpc>
            </a:pPr>
            <a:r>
              <a:rPr lang="en-US" altLang="zh-CN" sz="2000">
                <a:solidFill>
                  <a:srgbClr val="3333CC"/>
                </a:solidFill>
              </a:rPr>
              <a:t>0x0012ff78 </a:t>
            </a:r>
          </a:p>
          <a:p>
            <a:pPr>
              <a:lnSpc>
                <a:spcPct val="125000"/>
              </a:lnSpc>
            </a:pPr>
            <a:r>
              <a:rPr lang="en-US" altLang="zh-CN" sz="2000">
                <a:solidFill>
                  <a:srgbClr val="3333CC"/>
                </a:solidFill>
              </a:rPr>
              <a:t>0x0012ff7c </a:t>
            </a:r>
          </a:p>
          <a:p>
            <a:pPr>
              <a:lnSpc>
                <a:spcPct val="125000"/>
              </a:lnSpc>
            </a:pPr>
            <a:r>
              <a:rPr lang="en-US" altLang="zh-CN" sz="2000">
                <a:solidFill>
                  <a:srgbClr val="3333CC"/>
                </a:solidFill>
              </a:rPr>
              <a:t>0x0012ff80</a:t>
            </a:r>
            <a:r>
              <a:rPr lang="en-US" altLang="zh-CN" sz="2000"/>
              <a:t> </a:t>
            </a:r>
          </a:p>
          <a:p>
            <a:pPr>
              <a:lnSpc>
                <a:spcPct val="125000"/>
              </a:lnSpc>
            </a:pPr>
            <a:r>
              <a:rPr lang="en-US" altLang="zh-CN" sz="2000">
                <a:solidFill>
                  <a:srgbClr val="CC3300"/>
                </a:solidFill>
              </a:rPr>
              <a:t>0x0012ff68 </a:t>
            </a:r>
          </a:p>
          <a:p>
            <a:pPr>
              <a:lnSpc>
                <a:spcPct val="125000"/>
              </a:lnSpc>
            </a:pPr>
            <a:r>
              <a:rPr lang="en-US" altLang="zh-CN" sz="2000">
                <a:solidFill>
                  <a:srgbClr val="CC3300"/>
                </a:solidFill>
              </a:rPr>
              <a:t>0x0012ff6c </a:t>
            </a:r>
          </a:p>
          <a:p>
            <a:pPr>
              <a:lnSpc>
                <a:spcPct val="125000"/>
              </a:lnSpc>
            </a:pPr>
            <a:r>
              <a:rPr lang="en-US" altLang="zh-CN" sz="2000">
                <a:solidFill>
                  <a:srgbClr val="CC3300"/>
                </a:solidFill>
              </a:rPr>
              <a:t>0x0012ff70</a:t>
            </a:r>
            <a:r>
              <a:rPr lang="en-US" altLang="zh-CN" sz="2000"/>
              <a:t> </a:t>
            </a:r>
          </a:p>
        </p:txBody>
      </p:sp>
      <p:sp>
        <p:nvSpPr>
          <p:cNvPr id="844805" name="Text Box 5">
            <a:extLst>
              <a:ext uri="{FF2B5EF4-FFF2-40B4-BE49-F238E27FC236}">
                <a16:creationId xmlns:a16="http://schemas.microsoft.com/office/drawing/2014/main" id="{BF52CD68-DAFA-4791-98FC-52B00D141912}"/>
              </a:ext>
            </a:extLst>
          </p:cNvPr>
          <p:cNvSpPr txBox="1">
            <a:spLocks noChangeArrowheads="1"/>
          </p:cNvSpPr>
          <p:nvPr/>
        </p:nvSpPr>
        <p:spPr bwMode="auto">
          <a:xfrm>
            <a:off x="3671888" y="1584325"/>
            <a:ext cx="494982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0066FF"/>
                </a:solidFill>
                <a:latin typeface="微软雅黑" panose="020B0503020204020204" pitchFamily="34" charset="-122"/>
                <a:ea typeface="微软雅黑" panose="020B0503020204020204" pitchFamily="34" charset="-122"/>
              </a:rPr>
              <a:t>说明了什么？</a:t>
            </a:r>
          </a:p>
        </p:txBody>
      </p:sp>
      <p:sp>
        <p:nvSpPr>
          <p:cNvPr id="844806" name="Text Box 6">
            <a:extLst>
              <a:ext uri="{FF2B5EF4-FFF2-40B4-BE49-F238E27FC236}">
                <a16:creationId xmlns:a16="http://schemas.microsoft.com/office/drawing/2014/main" id="{92411F5E-DF6B-4766-8A8A-EC41F6FFF0AD}"/>
              </a:ext>
            </a:extLst>
          </p:cNvPr>
          <p:cNvSpPr txBox="1">
            <a:spLocks noChangeArrowheads="1"/>
          </p:cNvSpPr>
          <p:nvPr/>
        </p:nvSpPr>
        <p:spPr bwMode="auto">
          <a:xfrm>
            <a:off x="5876925" y="1538288"/>
            <a:ext cx="3106738"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latin typeface="微软雅黑" panose="020B0503020204020204" pitchFamily="34" charset="-122"/>
                <a:ea typeface="微软雅黑" panose="020B0503020204020204" pitchFamily="34" charset="-122"/>
              </a:rPr>
              <a:t>     </a:t>
            </a:r>
            <a:r>
              <a:rPr lang="en-US" altLang="zh-CN" sz="2000">
                <a:solidFill>
                  <a:srgbClr val="007635"/>
                </a:solidFill>
                <a:latin typeface="微软雅黑" panose="020B0503020204020204" pitchFamily="34" charset="-122"/>
                <a:ea typeface="微软雅黑" panose="020B0503020204020204" pitchFamily="34" charset="-122"/>
              </a:rPr>
              <a:t>Windows</a:t>
            </a:r>
            <a:r>
              <a:rPr lang="zh-CN" altLang="en-US" sz="2000">
                <a:solidFill>
                  <a:srgbClr val="007635"/>
                </a:solidFill>
                <a:latin typeface="微软雅黑" panose="020B0503020204020204" pitchFamily="34" charset="-122"/>
                <a:ea typeface="微软雅黑" panose="020B0503020204020204" pitchFamily="34" charset="-122"/>
              </a:rPr>
              <a:t>中栈区也是高地址向低地址生长！</a:t>
            </a:r>
          </a:p>
        </p:txBody>
      </p:sp>
      <p:grpSp>
        <p:nvGrpSpPr>
          <p:cNvPr id="844823" name="Group 23">
            <a:extLst>
              <a:ext uri="{FF2B5EF4-FFF2-40B4-BE49-F238E27FC236}">
                <a16:creationId xmlns:a16="http://schemas.microsoft.com/office/drawing/2014/main" id="{62961315-C48B-41B5-B87E-8B84E76A36FA}"/>
              </a:ext>
            </a:extLst>
          </p:cNvPr>
          <p:cNvGrpSpPr>
            <a:grpSpLocks/>
          </p:cNvGrpSpPr>
          <p:nvPr/>
        </p:nvGrpSpPr>
        <p:grpSpPr bwMode="auto">
          <a:xfrm>
            <a:off x="7453313" y="2798763"/>
            <a:ext cx="1414462" cy="3330575"/>
            <a:chOff x="4468" y="1763"/>
            <a:chExt cx="1162" cy="2098"/>
          </a:xfrm>
        </p:grpSpPr>
        <p:sp>
          <p:nvSpPr>
            <p:cNvPr id="844807" name="Rectangle 7">
              <a:extLst>
                <a:ext uri="{FF2B5EF4-FFF2-40B4-BE49-F238E27FC236}">
                  <a16:creationId xmlns:a16="http://schemas.microsoft.com/office/drawing/2014/main" id="{71A0CBDF-82BF-40D1-92BF-7C6C02F02E20}"/>
                </a:ext>
              </a:extLst>
            </p:cNvPr>
            <p:cNvSpPr>
              <a:spLocks noChangeArrowheads="1"/>
            </p:cNvSpPr>
            <p:nvPr/>
          </p:nvSpPr>
          <p:spPr bwMode="auto">
            <a:xfrm>
              <a:off x="4468" y="1763"/>
              <a:ext cx="1162" cy="2098"/>
            </a:xfrm>
            <a:prstGeom prst="rect">
              <a:avLst/>
            </a:prstGeom>
            <a:solidFill>
              <a:schemeClr val="bg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4808" name="Line 8">
              <a:extLst>
                <a:ext uri="{FF2B5EF4-FFF2-40B4-BE49-F238E27FC236}">
                  <a16:creationId xmlns:a16="http://schemas.microsoft.com/office/drawing/2014/main" id="{2CF9EBAA-A802-455C-9132-BF197C62F06B}"/>
                </a:ext>
              </a:extLst>
            </p:cNvPr>
            <p:cNvSpPr>
              <a:spLocks noChangeShapeType="1"/>
            </p:cNvSpPr>
            <p:nvPr/>
          </p:nvSpPr>
          <p:spPr bwMode="auto">
            <a:xfrm>
              <a:off x="4468" y="2075"/>
              <a:ext cx="116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4810" name="Line 10">
              <a:extLst>
                <a:ext uri="{FF2B5EF4-FFF2-40B4-BE49-F238E27FC236}">
                  <a16:creationId xmlns:a16="http://schemas.microsoft.com/office/drawing/2014/main" id="{8A112F41-097A-4EBE-9779-9E09E3118FD2}"/>
                </a:ext>
              </a:extLst>
            </p:cNvPr>
            <p:cNvSpPr>
              <a:spLocks noChangeShapeType="1"/>
            </p:cNvSpPr>
            <p:nvPr/>
          </p:nvSpPr>
          <p:spPr bwMode="auto">
            <a:xfrm>
              <a:off x="4468" y="2358"/>
              <a:ext cx="116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4812" name="Line 12">
              <a:extLst>
                <a:ext uri="{FF2B5EF4-FFF2-40B4-BE49-F238E27FC236}">
                  <a16:creationId xmlns:a16="http://schemas.microsoft.com/office/drawing/2014/main" id="{065CA868-CC5D-4F28-8D67-C14B276A019D}"/>
                </a:ext>
              </a:extLst>
            </p:cNvPr>
            <p:cNvSpPr>
              <a:spLocks noChangeShapeType="1"/>
            </p:cNvSpPr>
            <p:nvPr/>
          </p:nvSpPr>
          <p:spPr bwMode="auto">
            <a:xfrm>
              <a:off x="4468" y="2670"/>
              <a:ext cx="116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4814" name="Line 14">
              <a:extLst>
                <a:ext uri="{FF2B5EF4-FFF2-40B4-BE49-F238E27FC236}">
                  <a16:creationId xmlns:a16="http://schemas.microsoft.com/office/drawing/2014/main" id="{B60624D1-D4AD-4582-969A-42EB12273C88}"/>
                </a:ext>
              </a:extLst>
            </p:cNvPr>
            <p:cNvSpPr>
              <a:spLocks noChangeShapeType="1"/>
            </p:cNvSpPr>
            <p:nvPr/>
          </p:nvSpPr>
          <p:spPr bwMode="auto">
            <a:xfrm>
              <a:off x="4468" y="3010"/>
              <a:ext cx="116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4816" name="Line 16">
              <a:extLst>
                <a:ext uri="{FF2B5EF4-FFF2-40B4-BE49-F238E27FC236}">
                  <a16:creationId xmlns:a16="http://schemas.microsoft.com/office/drawing/2014/main" id="{AA2CC5D8-BDE3-4CAA-BF97-BF006F6D47B9}"/>
                </a:ext>
              </a:extLst>
            </p:cNvPr>
            <p:cNvSpPr>
              <a:spLocks noChangeShapeType="1"/>
            </p:cNvSpPr>
            <p:nvPr/>
          </p:nvSpPr>
          <p:spPr bwMode="auto">
            <a:xfrm>
              <a:off x="4468" y="3294"/>
              <a:ext cx="116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4818" name="Line 18">
              <a:extLst>
                <a:ext uri="{FF2B5EF4-FFF2-40B4-BE49-F238E27FC236}">
                  <a16:creationId xmlns:a16="http://schemas.microsoft.com/office/drawing/2014/main" id="{1B6F16F9-C217-47F0-91D4-4157C6CDC5B6}"/>
                </a:ext>
              </a:extLst>
            </p:cNvPr>
            <p:cNvSpPr>
              <a:spLocks noChangeShapeType="1"/>
            </p:cNvSpPr>
            <p:nvPr/>
          </p:nvSpPr>
          <p:spPr bwMode="auto">
            <a:xfrm>
              <a:off x="4468" y="3577"/>
              <a:ext cx="116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844809" name="Text Box 9">
            <a:extLst>
              <a:ext uri="{FF2B5EF4-FFF2-40B4-BE49-F238E27FC236}">
                <a16:creationId xmlns:a16="http://schemas.microsoft.com/office/drawing/2014/main" id="{BE2D3B75-726A-4242-AD43-A6CAE3D580A2}"/>
              </a:ext>
            </a:extLst>
          </p:cNvPr>
          <p:cNvSpPr txBox="1">
            <a:spLocks noChangeArrowheads="1"/>
          </p:cNvSpPr>
          <p:nvPr/>
        </p:nvSpPr>
        <p:spPr bwMode="auto">
          <a:xfrm>
            <a:off x="7434263" y="2889250"/>
            <a:ext cx="1458912"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微软雅黑" panose="020B0503020204020204" pitchFamily="34" charset="-122"/>
                <a:ea typeface="微软雅黑" panose="020B0503020204020204" pitchFamily="34" charset="-122"/>
              </a:rPr>
              <a:t>param3=3</a:t>
            </a:r>
          </a:p>
        </p:txBody>
      </p:sp>
      <p:sp>
        <p:nvSpPr>
          <p:cNvPr id="844811" name="Text Box 11">
            <a:extLst>
              <a:ext uri="{FF2B5EF4-FFF2-40B4-BE49-F238E27FC236}">
                <a16:creationId xmlns:a16="http://schemas.microsoft.com/office/drawing/2014/main" id="{E312EAEA-A510-49D6-A7E8-4226E6393D8A}"/>
              </a:ext>
            </a:extLst>
          </p:cNvPr>
          <p:cNvSpPr txBox="1">
            <a:spLocks noChangeArrowheads="1"/>
          </p:cNvSpPr>
          <p:nvPr/>
        </p:nvSpPr>
        <p:spPr bwMode="auto">
          <a:xfrm>
            <a:off x="7434263" y="3338513"/>
            <a:ext cx="1458912"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微软雅黑" panose="020B0503020204020204" pitchFamily="34" charset="-122"/>
                <a:ea typeface="微软雅黑" panose="020B0503020204020204" pitchFamily="34" charset="-122"/>
              </a:rPr>
              <a:t>param2=2</a:t>
            </a:r>
          </a:p>
        </p:txBody>
      </p:sp>
      <p:sp>
        <p:nvSpPr>
          <p:cNvPr id="844813" name="Text Box 13">
            <a:extLst>
              <a:ext uri="{FF2B5EF4-FFF2-40B4-BE49-F238E27FC236}">
                <a16:creationId xmlns:a16="http://schemas.microsoft.com/office/drawing/2014/main" id="{7DA994EF-9EFB-469E-9A6B-97B68276FD6A}"/>
              </a:ext>
            </a:extLst>
          </p:cNvPr>
          <p:cNvSpPr txBox="1">
            <a:spLocks noChangeArrowheads="1"/>
          </p:cNvSpPr>
          <p:nvPr/>
        </p:nvSpPr>
        <p:spPr bwMode="auto">
          <a:xfrm>
            <a:off x="7434263" y="3833813"/>
            <a:ext cx="1414462"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微软雅黑" panose="020B0503020204020204" pitchFamily="34" charset="-122"/>
                <a:ea typeface="微软雅黑" panose="020B0503020204020204" pitchFamily="34" charset="-122"/>
              </a:rPr>
              <a:t>param1=1</a:t>
            </a:r>
          </a:p>
        </p:txBody>
      </p:sp>
      <p:sp>
        <p:nvSpPr>
          <p:cNvPr id="844815" name="Text Box 15">
            <a:extLst>
              <a:ext uri="{FF2B5EF4-FFF2-40B4-BE49-F238E27FC236}">
                <a16:creationId xmlns:a16="http://schemas.microsoft.com/office/drawing/2014/main" id="{DA5F982E-1476-469C-B584-6729B50B2B6A}"/>
              </a:ext>
            </a:extLst>
          </p:cNvPr>
          <p:cNvSpPr txBox="1">
            <a:spLocks noChangeArrowheads="1"/>
          </p:cNvSpPr>
          <p:nvPr/>
        </p:nvSpPr>
        <p:spPr bwMode="auto">
          <a:xfrm>
            <a:off x="7318375" y="4329113"/>
            <a:ext cx="143986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latin typeface="微软雅黑" panose="020B0503020204020204" pitchFamily="34" charset="-122"/>
                <a:ea typeface="微软雅黑" panose="020B0503020204020204" pitchFamily="34" charset="-122"/>
              </a:rPr>
              <a:t>   </a:t>
            </a:r>
            <a:r>
              <a:rPr lang="zh-CN" altLang="en-US" sz="2000">
                <a:solidFill>
                  <a:srgbClr val="FF3300"/>
                </a:solidFill>
                <a:latin typeface="微软雅黑" panose="020B0503020204020204" pitchFamily="34" charset="-122"/>
                <a:ea typeface="微软雅黑" panose="020B0503020204020204" pitchFamily="34" charset="-122"/>
              </a:rPr>
              <a:t>返回地址</a:t>
            </a:r>
          </a:p>
        </p:txBody>
      </p:sp>
      <p:sp>
        <p:nvSpPr>
          <p:cNvPr id="844817" name="Text Box 17">
            <a:extLst>
              <a:ext uri="{FF2B5EF4-FFF2-40B4-BE49-F238E27FC236}">
                <a16:creationId xmlns:a16="http://schemas.microsoft.com/office/drawing/2014/main" id="{8C8D9079-874B-4D3F-8BD5-D7FA4BAD5D4F}"/>
              </a:ext>
            </a:extLst>
          </p:cNvPr>
          <p:cNvSpPr txBox="1">
            <a:spLocks noChangeArrowheads="1"/>
          </p:cNvSpPr>
          <p:nvPr/>
        </p:nvSpPr>
        <p:spPr bwMode="auto">
          <a:xfrm>
            <a:off x="7434263" y="4824413"/>
            <a:ext cx="127952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微软雅黑" panose="020B0503020204020204" pitchFamily="34" charset="-122"/>
                <a:ea typeface="微软雅黑" panose="020B0503020204020204" pitchFamily="34" charset="-122"/>
              </a:rPr>
              <a:t>var3=3</a:t>
            </a:r>
          </a:p>
        </p:txBody>
      </p:sp>
      <p:sp>
        <p:nvSpPr>
          <p:cNvPr id="844819" name="Text Box 19">
            <a:extLst>
              <a:ext uri="{FF2B5EF4-FFF2-40B4-BE49-F238E27FC236}">
                <a16:creationId xmlns:a16="http://schemas.microsoft.com/office/drawing/2014/main" id="{0F73DA3A-27BD-4132-B34D-0EAD43BB0F04}"/>
              </a:ext>
            </a:extLst>
          </p:cNvPr>
          <p:cNvSpPr txBox="1">
            <a:spLocks noChangeArrowheads="1"/>
          </p:cNvSpPr>
          <p:nvPr/>
        </p:nvSpPr>
        <p:spPr bwMode="auto">
          <a:xfrm>
            <a:off x="7434263" y="5273675"/>
            <a:ext cx="1414462"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微软雅黑" panose="020B0503020204020204" pitchFamily="34" charset="-122"/>
                <a:ea typeface="微软雅黑" panose="020B0503020204020204" pitchFamily="34" charset="-122"/>
              </a:rPr>
              <a:t>var2=2</a:t>
            </a:r>
          </a:p>
        </p:txBody>
      </p:sp>
      <p:sp>
        <p:nvSpPr>
          <p:cNvPr id="844821" name="Text Box 21">
            <a:extLst>
              <a:ext uri="{FF2B5EF4-FFF2-40B4-BE49-F238E27FC236}">
                <a16:creationId xmlns:a16="http://schemas.microsoft.com/office/drawing/2014/main" id="{E531EA21-AB46-4888-B26C-FEE20B72413D}"/>
              </a:ext>
            </a:extLst>
          </p:cNvPr>
          <p:cNvSpPr txBox="1">
            <a:spLocks noChangeArrowheads="1"/>
          </p:cNvSpPr>
          <p:nvPr/>
        </p:nvSpPr>
        <p:spPr bwMode="auto">
          <a:xfrm>
            <a:off x="7434263" y="5768975"/>
            <a:ext cx="123507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latin typeface="微软雅黑" panose="020B0503020204020204" pitchFamily="34" charset="-122"/>
                <a:ea typeface="微软雅黑" panose="020B0503020204020204" pitchFamily="34" charset="-122"/>
              </a:rPr>
              <a:t>var1=1</a:t>
            </a:r>
          </a:p>
        </p:txBody>
      </p:sp>
      <p:sp>
        <p:nvSpPr>
          <p:cNvPr id="844824" name="Line 24">
            <a:extLst>
              <a:ext uri="{FF2B5EF4-FFF2-40B4-BE49-F238E27FC236}">
                <a16:creationId xmlns:a16="http://schemas.microsoft.com/office/drawing/2014/main" id="{50B4178B-EB5B-4CC2-93E2-F993C295B8DF}"/>
              </a:ext>
            </a:extLst>
          </p:cNvPr>
          <p:cNvSpPr>
            <a:spLocks noChangeShapeType="1"/>
          </p:cNvSpPr>
          <p:nvPr/>
        </p:nvSpPr>
        <p:spPr bwMode="auto">
          <a:xfrm>
            <a:off x="6372225" y="3968750"/>
            <a:ext cx="1035050" cy="21605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4825" name="Line 25">
            <a:extLst>
              <a:ext uri="{FF2B5EF4-FFF2-40B4-BE49-F238E27FC236}">
                <a16:creationId xmlns:a16="http://schemas.microsoft.com/office/drawing/2014/main" id="{C46E0868-9C90-44CE-8214-44393F4342ED}"/>
              </a:ext>
            </a:extLst>
          </p:cNvPr>
          <p:cNvSpPr>
            <a:spLocks noChangeShapeType="1"/>
          </p:cNvSpPr>
          <p:nvPr/>
        </p:nvSpPr>
        <p:spPr bwMode="auto">
          <a:xfrm>
            <a:off x="6372225" y="4373563"/>
            <a:ext cx="1035050" cy="1304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4826" name="Line 26">
            <a:extLst>
              <a:ext uri="{FF2B5EF4-FFF2-40B4-BE49-F238E27FC236}">
                <a16:creationId xmlns:a16="http://schemas.microsoft.com/office/drawing/2014/main" id="{B679910D-3E02-41C5-8FFA-4894736B6A54}"/>
              </a:ext>
            </a:extLst>
          </p:cNvPr>
          <p:cNvSpPr>
            <a:spLocks noChangeShapeType="1"/>
          </p:cNvSpPr>
          <p:nvPr/>
        </p:nvSpPr>
        <p:spPr bwMode="auto">
          <a:xfrm>
            <a:off x="6372225" y="4689475"/>
            <a:ext cx="1035050" cy="5397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4827" name="Line 27">
            <a:extLst>
              <a:ext uri="{FF2B5EF4-FFF2-40B4-BE49-F238E27FC236}">
                <a16:creationId xmlns:a16="http://schemas.microsoft.com/office/drawing/2014/main" id="{57C3015D-F683-48F6-B242-4BF9362B7D91}"/>
              </a:ext>
            </a:extLst>
          </p:cNvPr>
          <p:cNvSpPr>
            <a:spLocks noChangeShapeType="1"/>
          </p:cNvSpPr>
          <p:nvPr/>
        </p:nvSpPr>
        <p:spPr bwMode="auto">
          <a:xfrm>
            <a:off x="6372225" y="2843213"/>
            <a:ext cx="1035050" cy="14414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4828" name="Line 28">
            <a:extLst>
              <a:ext uri="{FF2B5EF4-FFF2-40B4-BE49-F238E27FC236}">
                <a16:creationId xmlns:a16="http://schemas.microsoft.com/office/drawing/2014/main" id="{9DDFC771-7F0E-4D3F-95F6-249457C8301B}"/>
              </a:ext>
            </a:extLst>
          </p:cNvPr>
          <p:cNvSpPr>
            <a:spLocks noChangeShapeType="1"/>
          </p:cNvSpPr>
          <p:nvPr/>
        </p:nvSpPr>
        <p:spPr bwMode="auto">
          <a:xfrm>
            <a:off x="6372225" y="3203575"/>
            <a:ext cx="1035050" cy="5397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4837" name="Line 37">
            <a:extLst>
              <a:ext uri="{FF2B5EF4-FFF2-40B4-BE49-F238E27FC236}">
                <a16:creationId xmlns:a16="http://schemas.microsoft.com/office/drawing/2014/main" id="{AC3F68E2-A1DC-4E75-9AAB-88EAB7CEDA56}"/>
              </a:ext>
            </a:extLst>
          </p:cNvPr>
          <p:cNvSpPr>
            <a:spLocks noChangeShapeType="1"/>
          </p:cNvSpPr>
          <p:nvPr/>
        </p:nvSpPr>
        <p:spPr bwMode="auto">
          <a:xfrm flipV="1">
            <a:off x="6372225" y="3294063"/>
            <a:ext cx="1035050" cy="26987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844841" name="Group 41">
            <a:extLst>
              <a:ext uri="{FF2B5EF4-FFF2-40B4-BE49-F238E27FC236}">
                <a16:creationId xmlns:a16="http://schemas.microsoft.com/office/drawing/2014/main" id="{DF7D555D-EF34-432B-93F8-6B41D373BF08}"/>
              </a:ext>
            </a:extLst>
          </p:cNvPr>
          <p:cNvGrpSpPr>
            <a:grpSpLocks/>
          </p:cNvGrpSpPr>
          <p:nvPr/>
        </p:nvGrpSpPr>
        <p:grpSpPr bwMode="auto">
          <a:xfrm>
            <a:off x="3086100" y="4508500"/>
            <a:ext cx="4365625" cy="1477963"/>
            <a:chOff x="1916" y="2840"/>
            <a:chExt cx="2750" cy="931"/>
          </a:xfrm>
        </p:grpSpPr>
        <p:sp>
          <p:nvSpPr>
            <p:cNvPr id="844839" name="Text Box 39">
              <a:extLst>
                <a:ext uri="{FF2B5EF4-FFF2-40B4-BE49-F238E27FC236}">
                  <a16:creationId xmlns:a16="http://schemas.microsoft.com/office/drawing/2014/main" id="{772FCB2D-65E7-436F-B5C5-EA59C3FAFAFE}"/>
                </a:ext>
              </a:extLst>
            </p:cNvPr>
            <p:cNvSpPr txBox="1">
              <a:spLocks noChangeArrowheads="1"/>
            </p:cNvSpPr>
            <p:nvPr/>
          </p:nvSpPr>
          <p:spPr bwMode="auto">
            <a:xfrm>
              <a:off x="1916" y="3521"/>
              <a:ext cx="141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FF3300"/>
                  </a:solidFill>
                  <a:latin typeface="微软雅黑" panose="020B0503020204020204" pitchFamily="34" charset="-122"/>
                  <a:ea typeface="微软雅黑" panose="020B0503020204020204" pitchFamily="34" charset="-122"/>
                </a:rPr>
                <a:t>猜猜这里是什么？</a:t>
              </a:r>
            </a:p>
          </p:txBody>
        </p:sp>
        <p:sp>
          <p:nvSpPr>
            <p:cNvPr id="844840" name="Line 40">
              <a:extLst>
                <a:ext uri="{FF2B5EF4-FFF2-40B4-BE49-F238E27FC236}">
                  <a16:creationId xmlns:a16="http://schemas.microsoft.com/office/drawing/2014/main" id="{C4CD8F72-31BC-4F00-83BA-0B22DBC83D2E}"/>
                </a:ext>
              </a:extLst>
            </p:cNvPr>
            <p:cNvSpPr>
              <a:spLocks noChangeShapeType="1"/>
            </p:cNvSpPr>
            <p:nvPr/>
          </p:nvSpPr>
          <p:spPr bwMode="auto">
            <a:xfrm flipV="1">
              <a:off x="3249" y="2840"/>
              <a:ext cx="1417" cy="794"/>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844842" name="Text Box 42">
            <a:extLst>
              <a:ext uri="{FF2B5EF4-FFF2-40B4-BE49-F238E27FC236}">
                <a16:creationId xmlns:a16="http://schemas.microsoft.com/office/drawing/2014/main" id="{0AAB749E-4033-4236-B811-E339D9437915}"/>
              </a:ext>
            </a:extLst>
          </p:cNvPr>
          <p:cNvSpPr txBox="1">
            <a:spLocks noChangeArrowheads="1"/>
          </p:cNvSpPr>
          <p:nvPr/>
        </p:nvSpPr>
        <p:spPr bwMode="auto">
          <a:xfrm>
            <a:off x="2592388" y="6129338"/>
            <a:ext cx="35099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CC3300"/>
                </a:solidFill>
                <a:latin typeface="微软雅黑" panose="020B0503020204020204" pitchFamily="34" charset="-122"/>
                <a:ea typeface="微软雅黑" panose="020B0503020204020204" pitchFamily="34" charset="-122"/>
              </a:rPr>
              <a:t>这里与</a:t>
            </a:r>
            <a:r>
              <a:rPr lang="en-US" altLang="zh-CN" sz="2000">
                <a:solidFill>
                  <a:srgbClr val="CC3300"/>
                </a:solidFill>
                <a:latin typeface="微软雅黑" panose="020B0503020204020204" pitchFamily="34" charset="-122"/>
                <a:ea typeface="微软雅黑" panose="020B0503020204020204" pitchFamily="34" charset="-122"/>
              </a:rPr>
              <a:t>Linux</a:t>
            </a:r>
            <a:r>
              <a:rPr lang="zh-CN" altLang="en-US" sz="2000">
                <a:solidFill>
                  <a:srgbClr val="CC3300"/>
                </a:solidFill>
                <a:latin typeface="微软雅黑" panose="020B0503020204020204" pitchFamily="34" charset="-122"/>
                <a:ea typeface="微软雅黑" panose="020B0503020204020204" pitchFamily="34" charset="-122"/>
              </a:rPr>
              <a:t>的差别是什么？</a:t>
            </a:r>
          </a:p>
        </p:txBody>
      </p:sp>
      <p:sp>
        <p:nvSpPr>
          <p:cNvPr id="844843" name="Text Box 43">
            <a:extLst>
              <a:ext uri="{FF2B5EF4-FFF2-40B4-BE49-F238E27FC236}">
                <a16:creationId xmlns:a16="http://schemas.microsoft.com/office/drawing/2014/main" id="{9486B27A-A90B-45AB-A0BA-59A345852D2B}"/>
              </a:ext>
            </a:extLst>
          </p:cNvPr>
          <p:cNvSpPr txBox="1">
            <a:spLocks noChangeArrowheads="1"/>
          </p:cNvSpPr>
          <p:nvPr/>
        </p:nvSpPr>
        <p:spPr bwMode="auto">
          <a:xfrm>
            <a:off x="6011863" y="6129338"/>
            <a:ext cx="1081087"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a:latin typeface="微软雅黑" panose="020B0503020204020204" pitchFamily="34" charset="-122"/>
                <a:ea typeface="微软雅黑" panose="020B0503020204020204" pitchFamily="34" charset="-122"/>
              </a:rPr>
              <a:t>EBP</a:t>
            </a:r>
            <a:r>
              <a:rPr lang="zh-CN" altLang="en-US" sz="2000">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4806"/>
                                        </p:tgtEl>
                                        <p:attrNameLst>
                                          <p:attrName>style.visibility</p:attrName>
                                        </p:attrNameLst>
                                      </p:cBhvr>
                                      <p:to>
                                        <p:strVal val="visible"/>
                                      </p:to>
                                    </p:set>
                                    <p:animEffect transition="in" filter="blinds(horizontal)">
                                      <p:cBhvr>
                                        <p:cTn id="7" dur="500"/>
                                        <p:tgtEl>
                                          <p:spTgt spid="8448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44837"/>
                                        </p:tgtEl>
                                        <p:attrNameLst>
                                          <p:attrName>style.visibility</p:attrName>
                                        </p:attrNameLst>
                                      </p:cBhvr>
                                      <p:to>
                                        <p:strVal val="visible"/>
                                      </p:to>
                                    </p:set>
                                    <p:animEffect transition="in" filter="blinds(horizontal)">
                                      <p:cBhvr>
                                        <p:cTn id="12" dur="500"/>
                                        <p:tgtEl>
                                          <p:spTgt spid="8448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44828"/>
                                        </p:tgtEl>
                                        <p:attrNameLst>
                                          <p:attrName>style.visibility</p:attrName>
                                        </p:attrNameLst>
                                      </p:cBhvr>
                                      <p:to>
                                        <p:strVal val="visible"/>
                                      </p:to>
                                    </p:set>
                                    <p:animEffect transition="in" filter="blinds(horizontal)">
                                      <p:cBhvr>
                                        <p:cTn id="17" dur="500"/>
                                        <p:tgtEl>
                                          <p:spTgt spid="8448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44827"/>
                                        </p:tgtEl>
                                        <p:attrNameLst>
                                          <p:attrName>style.visibility</p:attrName>
                                        </p:attrNameLst>
                                      </p:cBhvr>
                                      <p:to>
                                        <p:strVal val="visible"/>
                                      </p:to>
                                    </p:set>
                                    <p:animEffect transition="in" filter="blinds(horizontal)">
                                      <p:cBhvr>
                                        <p:cTn id="22" dur="500"/>
                                        <p:tgtEl>
                                          <p:spTgt spid="8448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44824"/>
                                        </p:tgtEl>
                                        <p:attrNameLst>
                                          <p:attrName>style.visibility</p:attrName>
                                        </p:attrNameLst>
                                      </p:cBhvr>
                                      <p:to>
                                        <p:strVal val="visible"/>
                                      </p:to>
                                    </p:set>
                                    <p:animEffect transition="in" filter="blinds(horizontal)">
                                      <p:cBhvr>
                                        <p:cTn id="27" dur="500"/>
                                        <p:tgtEl>
                                          <p:spTgt spid="8448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44825"/>
                                        </p:tgtEl>
                                        <p:attrNameLst>
                                          <p:attrName>style.visibility</p:attrName>
                                        </p:attrNameLst>
                                      </p:cBhvr>
                                      <p:to>
                                        <p:strVal val="visible"/>
                                      </p:to>
                                    </p:set>
                                    <p:animEffect transition="in" filter="blinds(horizontal)">
                                      <p:cBhvr>
                                        <p:cTn id="32" dur="500"/>
                                        <p:tgtEl>
                                          <p:spTgt spid="84482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844826"/>
                                        </p:tgtEl>
                                        <p:attrNameLst>
                                          <p:attrName>style.visibility</p:attrName>
                                        </p:attrNameLst>
                                      </p:cBhvr>
                                      <p:to>
                                        <p:strVal val="visible"/>
                                      </p:to>
                                    </p:set>
                                    <p:animEffect transition="in" filter="blinds(horizontal)">
                                      <p:cBhvr>
                                        <p:cTn id="37" dur="500"/>
                                        <p:tgtEl>
                                          <p:spTgt spid="84482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844841"/>
                                        </p:tgtEl>
                                        <p:attrNameLst>
                                          <p:attrName>style.visibility</p:attrName>
                                        </p:attrNameLst>
                                      </p:cBhvr>
                                      <p:to>
                                        <p:strVal val="visible"/>
                                      </p:to>
                                    </p:set>
                                    <p:animEffect transition="in" filter="blinds(horizontal)">
                                      <p:cBhvr>
                                        <p:cTn id="42" dur="500"/>
                                        <p:tgtEl>
                                          <p:spTgt spid="84484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44815"/>
                                        </p:tgtEl>
                                        <p:attrNameLst>
                                          <p:attrName>style.visibility</p:attrName>
                                        </p:attrNameLst>
                                      </p:cBhvr>
                                      <p:to>
                                        <p:strVal val="visible"/>
                                      </p:to>
                                    </p:set>
                                    <p:animEffect transition="in" filter="blinds(horizontal)">
                                      <p:cBhvr>
                                        <p:cTn id="47" dur="500"/>
                                        <p:tgtEl>
                                          <p:spTgt spid="84481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44842"/>
                                        </p:tgtEl>
                                        <p:attrNameLst>
                                          <p:attrName>style.visibility</p:attrName>
                                        </p:attrNameLst>
                                      </p:cBhvr>
                                      <p:to>
                                        <p:strVal val="visible"/>
                                      </p:to>
                                    </p:set>
                                    <p:animEffect transition="in" filter="blinds(horizontal)">
                                      <p:cBhvr>
                                        <p:cTn id="52" dur="500"/>
                                        <p:tgtEl>
                                          <p:spTgt spid="84484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44843"/>
                                        </p:tgtEl>
                                        <p:attrNameLst>
                                          <p:attrName>style.visibility</p:attrName>
                                        </p:attrNameLst>
                                      </p:cBhvr>
                                      <p:to>
                                        <p:strVal val="visible"/>
                                      </p:to>
                                    </p:set>
                                    <p:animEffect transition="in" filter="blinds(horizontal)">
                                      <p:cBhvr>
                                        <p:cTn id="57" dur="500"/>
                                        <p:tgtEl>
                                          <p:spTgt spid="844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806" grpId="0"/>
      <p:bldP spid="844815" grpId="0"/>
      <p:bldP spid="844842" grpId="0"/>
      <p:bldP spid="844843"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a:extLst>
              <a:ext uri="{FF2B5EF4-FFF2-40B4-BE49-F238E27FC236}">
                <a16:creationId xmlns:a16="http://schemas.microsoft.com/office/drawing/2014/main" id="{1E38DCFC-D767-4CEF-BDD4-A7309047988C}"/>
              </a:ext>
            </a:extLst>
          </p:cNvPr>
          <p:cNvSpPr>
            <a:spLocks noGrp="1" noChangeArrowheads="1"/>
          </p:cNvSpPr>
          <p:nvPr>
            <p:ph type="title"/>
          </p:nvPr>
        </p:nvSpPr>
        <p:spPr>
          <a:xfrm>
            <a:off x="457200" y="53975"/>
            <a:ext cx="8229600" cy="561975"/>
          </a:xfrm>
        </p:spPr>
        <p:txBody>
          <a:bodyPr/>
          <a:lstStyle/>
          <a:p>
            <a:r>
              <a:rPr lang="zh-CN" altLang="en-US" sz="3600"/>
              <a:t>有关</a:t>
            </a:r>
            <a:r>
              <a:rPr lang="zh-CN" altLang="en-US" sz="3600">
                <a:latin typeface="黑体" panose="02010609060101010101" pitchFamily="49" charset="-122"/>
              </a:rPr>
              <a:t>“</a:t>
            </a:r>
            <a:r>
              <a:rPr lang="zh-CN" altLang="en-US" sz="3600"/>
              <a:t>过程调用</a:t>
            </a:r>
            <a:r>
              <a:rPr lang="zh-CN" altLang="en-US" sz="3600">
                <a:latin typeface="黑体" panose="02010609060101010101" pitchFamily="49" charset="-122"/>
              </a:rPr>
              <a:t>”</a:t>
            </a:r>
            <a:r>
              <a:rPr lang="zh-CN" altLang="en-US" sz="3600"/>
              <a:t>的练习</a:t>
            </a:r>
          </a:p>
        </p:txBody>
      </p:sp>
      <p:sp>
        <p:nvSpPr>
          <p:cNvPr id="812035" name="Rectangle 3">
            <a:extLst>
              <a:ext uri="{FF2B5EF4-FFF2-40B4-BE49-F238E27FC236}">
                <a16:creationId xmlns:a16="http://schemas.microsoft.com/office/drawing/2014/main" id="{F3A44B08-811B-44F0-85D1-701E36D1EBFE}"/>
              </a:ext>
            </a:extLst>
          </p:cNvPr>
          <p:cNvSpPr>
            <a:spLocks noGrp="1" noChangeArrowheads="1"/>
          </p:cNvSpPr>
          <p:nvPr>
            <p:ph type="body" idx="1"/>
          </p:nvPr>
        </p:nvSpPr>
        <p:spPr>
          <a:xfrm>
            <a:off x="476250" y="819150"/>
            <a:ext cx="8416925" cy="5218113"/>
          </a:xfrm>
        </p:spPr>
        <p:txBody>
          <a:bodyPr/>
          <a:lstStyle/>
          <a:p>
            <a:pPr marL="457200" indent="-457200">
              <a:lnSpc>
                <a:spcPct val="135000"/>
              </a:lnSpc>
              <a:spcBef>
                <a:spcPct val="30000"/>
              </a:spcBef>
              <a:buFontTx/>
              <a:buNone/>
            </a:pPr>
            <a:r>
              <a:rPr lang="zh-CN" altLang="en-US">
                <a:latin typeface="微软雅黑" panose="020B0503020204020204" pitchFamily="34" charset="-122"/>
                <a:ea typeface="微软雅黑" panose="020B0503020204020204" pitchFamily="34" charset="-122"/>
              </a:rPr>
              <a:t>     假设</a:t>
            </a:r>
            <a:r>
              <a:rPr lang="en-US" altLang="zh-CN">
                <a:latin typeface="微软雅黑" panose="020B0503020204020204" pitchFamily="34" charset="-122"/>
                <a:ea typeface="微软雅黑" panose="020B0503020204020204" pitchFamily="34" charset="-122"/>
              </a:rPr>
              <a:t>P</a:t>
            </a:r>
            <a:r>
              <a:rPr lang="zh-CN" altLang="en-US">
                <a:latin typeface="微软雅黑" panose="020B0503020204020204" pitchFamily="34" charset="-122"/>
                <a:ea typeface="微软雅黑" panose="020B0503020204020204" pitchFamily="34" charset="-122"/>
              </a:rPr>
              <a:t>为调用过程，</a:t>
            </a:r>
            <a:r>
              <a:rPr lang="en-US" altLang="zh-CN">
                <a:latin typeface="微软雅黑" panose="020B0503020204020204" pitchFamily="34" charset="-122"/>
                <a:ea typeface="微软雅黑" panose="020B0503020204020204" pitchFamily="34" charset="-122"/>
              </a:rPr>
              <a:t>Q</a:t>
            </a:r>
            <a:r>
              <a:rPr lang="zh-CN" altLang="en-US">
                <a:latin typeface="微软雅黑" panose="020B0503020204020204" pitchFamily="34" charset="-122"/>
                <a:ea typeface="微软雅黑" panose="020B0503020204020204" pitchFamily="34" charset="-122"/>
              </a:rPr>
              <a:t>为被调用过程，程序在</a:t>
            </a:r>
            <a:r>
              <a:rPr lang="en-US" altLang="zh-CN">
                <a:latin typeface="微软雅黑" panose="020B0503020204020204" pitchFamily="34" charset="-122"/>
                <a:ea typeface="微软雅黑" panose="020B0503020204020204" pitchFamily="34" charset="-122"/>
              </a:rPr>
              <a:t>IA-32</a:t>
            </a:r>
            <a:r>
              <a:rPr lang="zh-CN" altLang="en-US">
                <a:latin typeface="微软雅黑" panose="020B0503020204020204" pitchFamily="34" charset="-122"/>
                <a:ea typeface="微软雅黑" panose="020B0503020204020204" pitchFamily="34" charset="-122"/>
              </a:rPr>
              <a:t>处理器上执行，以下有关过程调用的叙述中，错误的是（ ）。</a:t>
            </a:r>
          </a:p>
          <a:p>
            <a:pPr marL="457200" indent="-457200">
              <a:lnSpc>
                <a:spcPct val="135000"/>
              </a:lnSpc>
              <a:spcBef>
                <a:spcPct val="30000"/>
              </a:spcBef>
              <a:buFontTx/>
              <a:buNone/>
            </a:pPr>
            <a:r>
              <a:rPr lang="en-US" altLang="zh-CN">
                <a:latin typeface="微软雅黑" panose="020B0503020204020204" pitchFamily="34" charset="-122"/>
                <a:ea typeface="微软雅黑" panose="020B0503020204020204" pitchFamily="34" charset="-122"/>
              </a:rPr>
              <a:t>	</a:t>
            </a:r>
            <a:r>
              <a:rPr lang="en-US" altLang="zh-CN">
                <a:solidFill>
                  <a:srgbClr val="3333CC"/>
                </a:solidFill>
                <a:latin typeface="微软雅黑" panose="020B0503020204020204" pitchFamily="34" charset="-122"/>
                <a:ea typeface="微软雅黑" panose="020B0503020204020204" pitchFamily="34" charset="-122"/>
              </a:rPr>
              <a:t>A. C</a:t>
            </a:r>
            <a:r>
              <a:rPr lang="zh-CN" altLang="en-US">
                <a:solidFill>
                  <a:srgbClr val="3333CC"/>
                </a:solidFill>
                <a:latin typeface="微软雅黑" panose="020B0503020204020204" pitchFamily="34" charset="-122"/>
                <a:ea typeface="微软雅黑" panose="020B0503020204020204" pitchFamily="34" charset="-122"/>
              </a:rPr>
              <a:t>语言程序中的函数调用就是过程调用</a:t>
            </a:r>
          </a:p>
          <a:p>
            <a:pPr marL="457200" indent="-457200">
              <a:lnSpc>
                <a:spcPct val="135000"/>
              </a:lnSpc>
              <a:spcBef>
                <a:spcPct val="30000"/>
              </a:spcBef>
              <a:buFontTx/>
              <a:buNone/>
            </a:pPr>
            <a:r>
              <a:rPr lang="en-US" altLang="zh-CN">
                <a:solidFill>
                  <a:srgbClr val="3333CC"/>
                </a:solidFill>
                <a:latin typeface="微软雅黑" panose="020B0503020204020204" pitchFamily="34" charset="-122"/>
                <a:ea typeface="微软雅黑" panose="020B0503020204020204" pitchFamily="34" charset="-122"/>
              </a:rPr>
              <a:t>	B. </a:t>
            </a:r>
            <a:r>
              <a:rPr lang="zh-CN" altLang="en-US">
                <a:solidFill>
                  <a:srgbClr val="3333CC"/>
                </a:solidFill>
                <a:latin typeface="微软雅黑" panose="020B0503020204020204" pitchFamily="34" charset="-122"/>
                <a:ea typeface="微软雅黑" panose="020B0503020204020204" pitchFamily="34" charset="-122"/>
              </a:rPr>
              <a:t>从</a:t>
            </a:r>
            <a:r>
              <a:rPr lang="en-US" altLang="zh-CN">
                <a:solidFill>
                  <a:srgbClr val="3333CC"/>
                </a:solidFill>
                <a:latin typeface="微软雅黑" panose="020B0503020204020204" pitchFamily="34" charset="-122"/>
                <a:ea typeface="微软雅黑" panose="020B0503020204020204" pitchFamily="34" charset="-122"/>
              </a:rPr>
              <a:t>P</a:t>
            </a:r>
            <a:r>
              <a:rPr lang="zh-CN" altLang="en-US">
                <a:solidFill>
                  <a:srgbClr val="3333CC"/>
                </a:solidFill>
                <a:latin typeface="微软雅黑" panose="020B0503020204020204" pitchFamily="34" charset="-122"/>
                <a:ea typeface="微软雅黑" panose="020B0503020204020204" pitchFamily="34" charset="-122"/>
              </a:rPr>
              <a:t>传到</a:t>
            </a:r>
            <a:r>
              <a:rPr lang="en-US" altLang="zh-CN">
                <a:solidFill>
                  <a:srgbClr val="3333CC"/>
                </a:solidFill>
                <a:latin typeface="微软雅黑" panose="020B0503020204020204" pitchFamily="34" charset="-122"/>
                <a:ea typeface="微软雅黑" panose="020B0503020204020204" pitchFamily="34" charset="-122"/>
              </a:rPr>
              <a:t>Q</a:t>
            </a:r>
            <a:r>
              <a:rPr lang="zh-CN" altLang="en-US">
                <a:solidFill>
                  <a:srgbClr val="3333CC"/>
                </a:solidFill>
                <a:latin typeface="微软雅黑" panose="020B0503020204020204" pitchFamily="34" charset="-122"/>
                <a:ea typeface="微软雅黑" panose="020B0503020204020204" pitchFamily="34" charset="-122"/>
              </a:rPr>
              <a:t>的实参无需重新分配空间存放</a:t>
            </a:r>
          </a:p>
          <a:p>
            <a:pPr marL="457200" indent="-457200">
              <a:lnSpc>
                <a:spcPct val="135000"/>
              </a:lnSpc>
              <a:spcBef>
                <a:spcPct val="30000"/>
              </a:spcBef>
              <a:buFontTx/>
              <a:buNone/>
            </a:pPr>
            <a:r>
              <a:rPr lang="en-US" altLang="zh-CN">
                <a:solidFill>
                  <a:srgbClr val="3333CC"/>
                </a:solidFill>
                <a:latin typeface="微软雅黑" panose="020B0503020204020204" pitchFamily="34" charset="-122"/>
                <a:ea typeface="微软雅黑" panose="020B0503020204020204" pitchFamily="34" charset="-122"/>
              </a:rPr>
              <a:t>	C. </a:t>
            </a:r>
            <a:r>
              <a:rPr lang="zh-CN" altLang="en-US">
                <a:solidFill>
                  <a:srgbClr val="3333CC"/>
                </a:solidFill>
                <a:latin typeface="微软雅黑" panose="020B0503020204020204" pitchFamily="34" charset="-122"/>
                <a:ea typeface="微软雅黑" panose="020B0503020204020204" pitchFamily="34" charset="-122"/>
              </a:rPr>
              <a:t>从</a:t>
            </a:r>
            <a:r>
              <a:rPr lang="en-US" altLang="zh-CN">
                <a:solidFill>
                  <a:srgbClr val="3333CC"/>
                </a:solidFill>
                <a:latin typeface="微软雅黑" panose="020B0503020204020204" pitchFamily="34" charset="-122"/>
                <a:ea typeface="微软雅黑" panose="020B0503020204020204" pitchFamily="34" charset="-122"/>
              </a:rPr>
              <a:t>P</a:t>
            </a:r>
            <a:r>
              <a:rPr lang="zh-CN" altLang="en-US">
                <a:solidFill>
                  <a:srgbClr val="3333CC"/>
                </a:solidFill>
                <a:latin typeface="微软雅黑" panose="020B0503020204020204" pitchFamily="34" charset="-122"/>
                <a:ea typeface="微软雅黑" panose="020B0503020204020204" pitchFamily="34" charset="-122"/>
              </a:rPr>
              <a:t>跳转到</a:t>
            </a:r>
            <a:r>
              <a:rPr lang="en-US" altLang="zh-CN">
                <a:solidFill>
                  <a:srgbClr val="3333CC"/>
                </a:solidFill>
                <a:latin typeface="微软雅黑" panose="020B0503020204020204" pitchFamily="34" charset="-122"/>
                <a:ea typeface="微软雅黑" panose="020B0503020204020204" pitchFamily="34" charset="-122"/>
              </a:rPr>
              <a:t>Q</a:t>
            </a:r>
            <a:r>
              <a:rPr lang="zh-CN" altLang="en-US">
                <a:solidFill>
                  <a:srgbClr val="3333CC"/>
                </a:solidFill>
                <a:latin typeface="微软雅黑" panose="020B0503020204020204" pitchFamily="34" charset="-122"/>
                <a:ea typeface="微软雅黑" panose="020B0503020204020204" pitchFamily="34" charset="-122"/>
              </a:rPr>
              <a:t>执行应使用</a:t>
            </a:r>
            <a:r>
              <a:rPr lang="en-US" altLang="zh-CN">
                <a:solidFill>
                  <a:srgbClr val="3333CC"/>
                </a:solidFill>
                <a:latin typeface="微软雅黑" panose="020B0503020204020204" pitchFamily="34" charset="-122"/>
                <a:ea typeface="微软雅黑" panose="020B0503020204020204" pitchFamily="34" charset="-122"/>
              </a:rPr>
              <a:t>CALL</a:t>
            </a:r>
            <a:r>
              <a:rPr lang="zh-CN" altLang="en-US">
                <a:solidFill>
                  <a:srgbClr val="3333CC"/>
                </a:solidFill>
                <a:latin typeface="微软雅黑" panose="020B0503020204020204" pitchFamily="34" charset="-122"/>
                <a:ea typeface="微软雅黑" panose="020B0503020204020204" pitchFamily="34" charset="-122"/>
              </a:rPr>
              <a:t>指令</a:t>
            </a:r>
          </a:p>
          <a:p>
            <a:pPr marL="457200" indent="-457200">
              <a:lnSpc>
                <a:spcPct val="135000"/>
              </a:lnSpc>
              <a:spcBef>
                <a:spcPct val="30000"/>
              </a:spcBef>
              <a:buFontTx/>
              <a:buNone/>
            </a:pPr>
            <a:r>
              <a:rPr lang="en-US" altLang="zh-CN">
                <a:solidFill>
                  <a:srgbClr val="3333CC"/>
                </a:solidFill>
                <a:latin typeface="微软雅黑" panose="020B0503020204020204" pitchFamily="34" charset="-122"/>
                <a:ea typeface="微软雅黑" panose="020B0503020204020204" pitchFamily="34" charset="-122"/>
              </a:rPr>
              <a:t>	D. </a:t>
            </a:r>
            <a:r>
              <a:rPr lang="zh-CN" altLang="en-US">
                <a:solidFill>
                  <a:srgbClr val="3333CC"/>
                </a:solidFill>
                <a:latin typeface="微软雅黑" panose="020B0503020204020204" pitchFamily="34" charset="-122"/>
                <a:ea typeface="微软雅黑" panose="020B0503020204020204" pitchFamily="34" charset="-122"/>
              </a:rPr>
              <a:t>从</a:t>
            </a:r>
            <a:r>
              <a:rPr lang="en-US" altLang="zh-CN">
                <a:solidFill>
                  <a:srgbClr val="3333CC"/>
                </a:solidFill>
                <a:latin typeface="微软雅黑" panose="020B0503020204020204" pitchFamily="34" charset="-122"/>
                <a:ea typeface="微软雅黑" panose="020B0503020204020204" pitchFamily="34" charset="-122"/>
              </a:rPr>
              <a:t>Q</a:t>
            </a:r>
            <a:r>
              <a:rPr lang="zh-CN" altLang="en-US">
                <a:solidFill>
                  <a:srgbClr val="3333CC"/>
                </a:solidFill>
                <a:latin typeface="微软雅黑" panose="020B0503020204020204" pitchFamily="34" charset="-122"/>
                <a:ea typeface="微软雅黑" panose="020B0503020204020204" pitchFamily="34" charset="-122"/>
              </a:rPr>
              <a:t>跳回到</a:t>
            </a:r>
            <a:r>
              <a:rPr lang="en-US" altLang="zh-CN">
                <a:solidFill>
                  <a:srgbClr val="3333CC"/>
                </a:solidFill>
                <a:latin typeface="微软雅黑" panose="020B0503020204020204" pitchFamily="34" charset="-122"/>
                <a:ea typeface="微软雅黑" panose="020B0503020204020204" pitchFamily="34" charset="-122"/>
              </a:rPr>
              <a:t>P</a:t>
            </a:r>
            <a:r>
              <a:rPr lang="zh-CN" altLang="en-US">
                <a:solidFill>
                  <a:srgbClr val="3333CC"/>
                </a:solidFill>
                <a:latin typeface="微软雅黑" panose="020B0503020204020204" pitchFamily="34" charset="-122"/>
                <a:ea typeface="微软雅黑" panose="020B0503020204020204" pitchFamily="34" charset="-122"/>
              </a:rPr>
              <a:t>执行应使用</a:t>
            </a:r>
            <a:r>
              <a:rPr lang="en-US" altLang="zh-CN">
                <a:solidFill>
                  <a:srgbClr val="3333CC"/>
                </a:solidFill>
                <a:latin typeface="微软雅黑" panose="020B0503020204020204" pitchFamily="34" charset="-122"/>
                <a:ea typeface="微软雅黑" panose="020B0503020204020204" pitchFamily="34" charset="-122"/>
              </a:rPr>
              <a:t>RET</a:t>
            </a:r>
            <a:r>
              <a:rPr lang="zh-CN" altLang="en-US">
                <a:solidFill>
                  <a:srgbClr val="3333CC"/>
                </a:solidFill>
                <a:latin typeface="微软雅黑" panose="020B0503020204020204" pitchFamily="34" charset="-122"/>
                <a:ea typeface="微软雅黑" panose="020B0503020204020204" pitchFamily="34" charset="-122"/>
              </a:rPr>
              <a:t>指令</a:t>
            </a:r>
          </a:p>
        </p:txBody>
      </p:sp>
      <p:sp>
        <p:nvSpPr>
          <p:cNvPr id="812036" name="Rectangle 4">
            <a:extLst>
              <a:ext uri="{FF2B5EF4-FFF2-40B4-BE49-F238E27FC236}">
                <a16:creationId xmlns:a16="http://schemas.microsoft.com/office/drawing/2014/main" id="{F4AB0275-BBCA-4920-BD76-9A751FC35771}"/>
              </a:ext>
            </a:extLst>
          </p:cNvPr>
          <p:cNvSpPr>
            <a:spLocks noChangeArrowheads="1"/>
          </p:cNvSpPr>
          <p:nvPr/>
        </p:nvSpPr>
        <p:spPr bwMode="auto">
          <a:xfrm>
            <a:off x="1150938" y="4868863"/>
            <a:ext cx="461962"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a:solidFill>
                  <a:srgbClr val="FF3300"/>
                </a:solidFill>
                <a:latin typeface="微软雅黑" panose="020B0503020204020204" pitchFamily="34" charset="-122"/>
                <a:ea typeface="微软雅黑" panose="020B0503020204020204" pitchFamily="34" charset="-122"/>
              </a:rPr>
              <a:t>B</a:t>
            </a:r>
            <a:endParaRPr lang="zh-CN" altLang="en-US" sz="3200">
              <a:solidFill>
                <a:srgbClr val="FF33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2036"/>
                                        </p:tgtEl>
                                        <p:attrNameLst>
                                          <p:attrName>style.visibility</p:attrName>
                                        </p:attrNameLst>
                                      </p:cBhvr>
                                      <p:to>
                                        <p:strVal val="visible"/>
                                      </p:to>
                                    </p:set>
                                    <p:animEffect transition="in" filter="blinds(horizontal)">
                                      <p:cBhvr>
                                        <p:cTn id="7" dur="500"/>
                                        <p:tgtEl>
                                          <p:spTgt spid="812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2036"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a:extLst>
              <a:ext uri="{FF2B5EF4-FFF2-40B4-BE49-F238E27FC236}">
                <a16:creationId xmlns:a16="http://schemas.microsoft.com/office/drawing/2014/main" id="{5E2F9C66-5AC7-4FA4-AA2A-7C27089B4600}"/>
              </a:ext>
            </a:extLst>
          </p:cNvPr>
          <p:cNvSpPr>
            <a:spLocks noGrp="1" noChangeArrowheads="1"/>
          </p:cNvSpPr>
          <p:nvPr>
            <p:ph type="title"/>
          </p:nvPr>
        </p:nvSpPr>
        <p:spPr>
          <a:xfrm>
            <a:off x="457200" y="98425"/>
            <a:ext cx="8229600" cy="561975"/>
          </a:xfrm>
        </p:spPr>
        <p:txBody>
          <a:bodyPr/>
          <a:lstStyle/>
          <a:p>
            <a:r>
              <a:rPr lang="zh-CN" altLang="en-US" sz="3600"/>
              <a:t>有关</a:t>
            </a:r>
            <a:r>
              <a:rPr lang="zh-CN" altLang="en-US" sz="3600">
                <a:latin typeface="黑体" panose="02010609060101010101" pitchFamily="49" charset="-122"/>
              </a:rPr>
              <a:t>“</a:t>
            </a:r>
            <a:r>
              <a:rPr lang="zh-CN" altLang="en-US" sz="3600"/>
              <a:t>过程调用</a:t>
            </a:r>
            <a:r>
              <a:rPr lang="zh-CN" altLang="en-US" sz="3600">
                <a:latin typeface="黑体" panose="02010609060101010101" pitchFamily="49" charset="-122"/>
              </a:rPr>
              <a:t>”</a:t>
            </a:r>
            <a:r>
              <a:rPr lang="zh-CN" altLang="en-US" sz="3600"/>
              <a:t>的练习</a:t>
            </a:r>
          </a:p>
        </p:txBody>
      </p:sp>
      <p:sp>
        <p:nvSpPr>
          <p:cNvPr id="813059" name="Rectangle 3">
            <a:extLst>
              <a:ext uri="{FF2B5EF4-FFF2-40B4-BE49-F238E27FC236}">
                <a16:creationId xmlns:a16="http://schemas.microsoft.com/office/drawing/2014/main" id="{52ECD168-667B-49FA-A554-EED40A7D4130}"/>
              </a:ext>
            </a:extLst>
          </p:cNvPr>
          <p:cNvSpPr>
            <a:spLocks noGrp="1" noChangeArrowheads="1"/>
          </p:cNvSpPr>
          <p:nvPr>
            <p:ph type="body" idx="1"/>
          </p:nvPr>
        </p:nvSpPr>
        <p:spPr>
          <a:xfrm>
            <a:off x="468313" y="836613"/>
            <a:ext cx="8229600" cy="5607050"/>
          </a:xfrm>
        </p:spPr>
        <p:txBody>
          <a:bodyPr/>
          <a:lstStyle/>
          <a:p>
            <a:pPr marL="457200" indent="-457200">
              <a:lnSpc>
                <a:spcPct val="120000"/>
              </a:lnSpc>
              <a:buFontTx/>
              <a:buNone/>
            </a:pPr>
            <a:r>
              <a:rPr lang="zh-CN" altLang="en-US" sz="1800"/>
              <a:t>      </a:t>
            </a:r>
            <a:r>
              <a:rPr lang="zh-CN" altLang="en-US" sz="2000">
                <a:latin typeface="微软雅黑" panose="020B0503020204020204" pitchFamily="34" charset="-122"/>
                <a:ea typeface="微软雅黑" panose="020B0503020204020204" pitchFamily="34" charset="-122"/>
              </a:rPr>
              <a:t>假设</a:t>
            </a:r>
            <a:r>
              <a:rPr lang="en-US" altLang="zh-CN" sz="2000">
                <a:latin typeface="微软雅黑" panose="020B0503020204020204" pitchFamily="34" charset="-122"/>
                <a:ea typeface="微软雅黑" panose="020B0503020204020204" pitchFamily="34" charset="-122"/>
              </a:rPr>
              <a:t>P</a:t>
            </a:r>
            <a:r>
              <a:rPr lang="zh-CN" altLang="en-US" sz="2000">
                <a:latin typeface="微软雅黑" panose="020B0503020204020204" pitchFamily="34" charset="-122"/>
                <a:ea typeface="微软雅黑" panose="020B0503020204020204" pitchFamily="34" charset="-122"/>
              </a:rPr>
              <a:t>为调用过程，</a:t>
            </a:r>
            <a:r>
              <a:rPr lang="en-US" altLang="zh-CN" sz="2000">
                <a:latin typeface="微软雅黑" panose="020B0503020204020204" pitchFamily="34" charset="-122"/>
                <a:ea typeface="微软雅黑" panose="020B0503020204020204" pitchFamily="34" charset="-122"/>
              </a:rPr>
              <a:t>Q</a:t>
            </a:r>
            <a:r>
              <a:rPr lang="zh-CN" altLang="en-US" sz="2000">
                <a:latin typeface="微软雅黑" panose="020B0503020204020204" pitchFamily="34" charset="-122"/>
                <a:ea typeface="微软雅黑" panose="020B0503020204020204" pitchFamily="34" charset="-122"/>
              </a:rPr>
              <a:t>为被调用过程，程序在</a:t>
            </a:r>
            <a:r>
              <a:rPr lang="en-US" altLang="zh-CN" sz="2000">
                <a:latin typeface="微软雅黑" panose="020B0503020204020204" pitchFamily="34" charset="-122"/>
                <a:ea typeface="微软雅黑" panose="020B0503020204020204" pitchFamily="34" charset="-122"/>
              </a:rPr>
              <a:t>IA-32</a:t>
            </a:r>
            <a:r>
              <a:rPr lang="zh-CN" altLang="en-US" sz="2000">
                <a:latin typeface="微软雅黑" panose="020B0503020204020204" pitchFamily="34" charset="-122"/>
                <a:ea typeface="微软雅黑" panose="020B0503020204020204" pitchFamily="34" charset="-122"/>
              </a:rPr>
              <a:t>处理器上执行，以下是</a:t>
            </a:r>
            <a:r>
              <a:rPr lang="en-US" altLang="zh-CN" sz="2000">
                <a:latin typeface="微软雅黑" panose="020B0503020204020204" pitchFamily="34" charset="-122"/>
                <a:ea typeface="微软雅黑" panose="020B0503020204020204" pitchFamily="34" charset="-122"/>
              </a:rPr>
              <a:t>C</a:t>
            </a:r>
            <a:r>
              <a:rPr lang="zh-CN" altLang="en-US" sz="2000">
                <a:latin typeface="微软雅黑" panose="020B0503020204020204" pitchFamily="34" charset="-122"/>
                <a:ea typeface="微软雅黑" panose="020B0503020204020204" pitchFamily="34" charset="-122"/>
              </a:rPr>
              <a:t>语言程序中过程调用所涉及的操作：</a:t>
            </a:r>
          </a:p>
          <a:p>
            <a:pPr marL="457200" indent="-457200">
              <a:lnSpc>
                <a:spcPct val="120000"/>
              </a:lnSpc>
              <a:buFontTx/>
              <a:buNone/>
            </a:pPr>
            <a:r>
              <a:rPr lang="zh-CN" altLang="en-US" sz="2000">
                <a:latin typeface="微软雅黑" panose="020B0503020204020204" pitchFamily="34" charset="-122"/>
                <a:ea typeface="微软雅黑" panose="020B0503020204020204" pitchFamily="34" charset="-122"/>
              </a:rPr>
              <a:t>	① 过程</a:t>
            </a:r>
            <a:r>
              <a:rPr lang="en-US" altLang="zh-CN" sz="2000">
                <a:latin typeface="微软雅黑" panose="020B0503020204020204" pitchFamily="34" charset="-122"/>
                <a:ea typeface="微软雅黑" panose="020B0503020204020204" pitchFamily="34" charset="-122"/>
              </a:rPr>
              <a:t>Q</a:t>
            </a:r>
            <a:r>
              <a:rPr lang="zh-CN" altLang="en-US" sz="2000">
                <a:latin typeface="微软雅黑" panose="020B0503020204020204" pitchFamily="34" charset="-122"/>
                <a:ea typeface="微软雅黑" panose="020B0503020204020204" pitchFamily="34" charset="-122"/>
              </a:rPr>
              <a:t>保存</a:t>
            </a:r>
            <a:r>
              <a:rPr lang="en-US" altLang="zh-CN" sz="2000">
                <a:latin typeface="微软雅黑" panose="020B0503020204020204" pitchFamily="34" charset="-122"/>
                <a:ea typeface="微软雅黑" panose="020B0503020204020204" pitchFamily="34" charset="-122"/>
              </a:rPr>
              <a:t>P</a:t>
            </a:r>
            <a:r>
              <a:rPr lang="zh-CN" altLang="en-US" sz="2000">
                <a:latin typeface="微软雅黑" panose="020B0503020204020204" pitchFamily="34" charset="-122"/>
                <a:ea typeface="微软雅黑" panose="020B0503020204020204" pitchFamily="34" charset="-122"/>
              </a:rPr>
              <a:t>的现场，并为非静态局部变量分配空间</a:t>
            </a:r>
          </a:p>
          <a:p>
            <a:pPr marL="457200" indent="-457200">
              <a:lnSpc>
                <a:spcPct val="120000"/>
              </a:lnSpc>
              <a:buFontTx/>
              <a:buNone/>
            </a:pPr>
            <a:r>
              <a:rPr lang="zh-CN" altLang="en-US" sz="2000">
                <a:latin typeface="微软雅黑" panose="020B0503020204020204" pitchFamily="34" charset="-122"/>
                <a:ea typeface="微软雅黑" panose="020B0503020204020204" pitchFamily="34" charset="-122"/>
              </a:rPr>
              <a:t>	</a:t>
            </a:r>
            <a:r>
              <a:rPr lang="zh-CN" altLang="en-US" sz="2000">
                <a:solidFill>
                  <a:srgbClr val="CC3300"/>
                </a:solidFill>
                <a:latin typeface="微软雅黑" panose="020B0503020204020204" pitchFamily="34" charset="-122"/>
                <a:ea typeface="微软雅黑" panose="020B0503020204020204" pitchFamily="34" charset="-122"/>
              </a:rPr>
              <a:t>② 过程</a:t>
            </a:r>
            <a:r>
              <a:rPr lang="en-US" altLang="zh-CN" sz="2000">
                <a:solidFill>
                  <a:srgbClr val="CC3300"/>
                </a:solidFill>
                <a:latin typeface="微软雅黑" panose="020B0503020204020204" pitchFamily="34" charset="-122"/>
                <a:ea typeface="微软雅黑" panose="020B0503020204020204" pitchFamily="34" charset="-122"/>
              </a:rPr>
              <a:t>P</a:t>
            </a:r>
            <a:r>
              <a:rPr lang="zh-CN" altLang="en-US" sz="2000">
                <a:solidFill>
                  <a:srgbClr val="CC3300"/>
                </a:solidFill>
                <a:latin typeface="微软雅黑" panose="020B0503020204020204" pitchFamily="34" charset="-122"/>
                <a:ea typeface="微软雅黑" panose="020B0503020204020204" pitchFamily="34" charset="-122"/>
              </a:rPr>
              <a:t>将实参存放到</a:t>
            </a:r>
            <a:r>
              <a:rPr lang="en-US" altLang="zh-CN" sz="2000">
                <a:solidFill>
                  <a:srgbClr val="CC3300"/>
                </a:solidFill>
                <a:latin typeface="微软雅黑" panose="020B0503020204020204" pitchFamily="34" charset="-122"/>
                <a:ea typeface="微软雅黑" panose="020B0503020204020204" pitchFamily="34" charset="-122"/>
              </a:rPr>
              <a:t>Q</a:t>
            </a:r>
            <a:r>
              <a:rPr lang="zh-CN" altLang="en-US" sz="2000">
                <a:solidFill>
                  <a:srgbClr val="CC3300"/>
                </a:solidFill>
                <a:latin typeface="微软雅黑" panose="020B0503020204020204" pitchFamily="34" charset="-122"/>
                <a:ea typeface="微软雅黑" panose="020B0503020204020204" pitchFamily="34" charset="-122"/>
              </a:rPr>
              <a:t>能访问到的地方</a:t>
            </a:r>
          </a:p>
          <a:p>
            <a:pPr marL="457200" indent="-457200">
              <a:lnSpc>
                <a:spcPct val="120000"/>
              </a:lnSpc>
              <a:buFontTx/>
              <a:buNone/>
            </a:pPr>
            <a:r>
              <a:rPr lang="zh-CN" altLang="en-US" sz="2000">
                <a:solidFill>
                  <a:srgbClr val="CC3300"/>
                </a:solidFill>
                <a:latin typeface="微软雅黑" panose="020B0503020204020204" pitchFamily="34" charset="-122"/>
                <a:ea typeface="微软雅黑" panose="020B0503020204020204" pitchFamily="34" charset="-122"/>
              </a:rPr>
              <a:t>	③ 过程</a:t>
            </a:r>
            <a:r>
              <a:rPr lang="en-US" altLang="zh-CN" sz="2000">
                <a:solidFill>
                  <a:srgbClr val="CC3300"/>
                </a:solidFill>
                <a:latin typeface="微软雅黑" panose="020B0503020204020204" pitchFamily="34" charset="-122"/>
                <a:ea typeface="微软雅黑" panose="020B0503020204020204" pitchFamily="34" charset="-122"/>
              </a:rPr>
              <a:t>P</a:t>
            </a:r>
            <a:r>
              <a:rPr lang="zh-CN" altLang="en-US" sz="2000">
                <a:solidFill>
                  <a:srgbClr val="CC3300"/>
                </a:solidFill>
                <a:latin typeface="微软雅黑" panose="020B0503020204020204" pitchFamily="34" charset="-122"/>
                <a:ea typeface="微软雅黑" panose="020B0503020204020204" pitchFamily="34" charset="-122"/>
              </a:rPr>
              <a:t>将返回地址存放到特定处，并跳转到</a:t>
            </a:r>
            <a:r>
              <a:rPr lang="en-US" altLang="zh-CN" sz="2000">
                <a:solidFill>
                  <a:srgbClr val="CC3300"/>
                </a:solidFill>
                <a:latin typeface="微软雅黑" panose="020B0503020204020204" pitchFamily="34" charset="-122"/>
                <a:ea typeface="微软雅黑" panose="020B0503020204020204" pitchFamily="34" charset="-122"/>
              </a:rPr>
              <a:t>Q</a:t>
            </a:r>
            <a:r>
              <a:rPr lang="zh-CN" altLang="en-US" sz="2000">
                <a:solidFill>
                  <a:srgbClr val="CC3300"/>
                </a:solidFill>
                <a:latin typeface="微软雅黑" panose="020B0503020204020204" pitchFamily="34" charset="-122"/>
                <a:ea typeface="微软雅黑" panose="020B0503020204020204" pitchFamily="34" charset="-122"/>
              </a:rPr>
              <a:t>执行</a:t>
            </a:r>
          </a:p>
          <a:p>
            <a:pPr marL="457200" indent="-457200">
              <a:lnSpc>
                <a:spcPct val="120000"/>
              </a:lnSpc>
              <a:buFontTx/>
              <a:buNone/>
            </a:pPr>
            <a:r>
              <a:rPr lang="zh-CN" altLang="en-US" sz="2000">
                <a:latin typeface="微软雅黑" panose="020B0503020204020204" pitchFamily="34" charset="-122"/>
                <a:ea typeface="微软雅黑" panose="020B0503020204020204" pitchFamily="34" charset="-122"/>
              </a:rPr>
              <a:t>	④ 过程</a:t>
            </a:r>
            <a:r>
              <a:rPr lang="en-US" altLang="zh-CN" sz="2000">
                <a:latin typeface="微软雅黑" panose="020B0503020204020204" pitchFamily="34" charset="-122"/>
                <a:ea typeface="微软雅黑" panose="020B0503020204020204" pitchFamily="34" charset="-122"/>
              </a:rPr>
              <a:t>Q</a:t>
            </a:r>
            <a:r>
              <a:rPr lang="zh-CN" altLang="en-US" sz="2000">
                <a:latin typeface="微软雅黑" panose="020B0503020204020204" pitchFamily="34" charset="-122"/>
                <a:ea typeface="微软雅黑" panose="020B0503020204020204" pitchFamily="34" charset="-122"/>
              </a:rPr>
              <a:t>取出返回地址，并跳转回到过程</a:t>
            </a:r>
            <a:r>
              <a:rPr lang="en-US" altLang="zh-CN" sz="2000">
                <a:latin typeface="微软雅黑" panose="020B0503020204020204" pitchFamily="34" charset="-122"/>
                <a:ea typeface="微软雅黑" panose="020B0503020204020204" pitchFamily="34" charset="-122"/>
              </a:rPr>
              <a:t>P</a:t>
            </a:r>
            <a:r>
              <a:rPr lang="zh-CN" altLang="en-US" sz="2000">
                <a:latin typeface="微软雅黑" panose="020B0503020204020204" pitchFamily="34" charset="-122"/>
                <a:ea typeface="微软雅黑" panose="020B0503020204020204" pitchFamily="34" charset="-122"/>
              </a:rPr>
              <a:t>执行</a:t>
            </a:r>
          </a:p>
          <a:p>
            <a:pPr marL="457200" indent="-457200">
              <a:lnSpc>
                <a:spcPct val="120000"/>
              </a:lnSpc>
              <a:buFontTx/>
              <a:buNone/>
            </a:pPr>
            <a:r>
              <a:rPr lang="zh-CN" altLang="en-US" sz="2000">
                <a:latin typeface="微软雅黑" panose="020B0503020204020204" pitchFamily="34" charset="-122"/>
                <a:ea typeface="微软雅黑" panose="020B0503020204020204" pitchFamily="34" charset="-122"/>
              </a:rPr>
              <a:t>	⑤ 过程</a:t>
            </a:r>
            <a:r>
              <a:rPr lang="en-US" altLang="zh-CN" sz="2000">
                <a:latin typeface="微软雅黑" panose="020B0503020204020204" pitchFamily="34" charset="-122"/>
                <a:ea typeface="微软雅黑" panose="020B0503020204020204" pitchFamily="34" charset="-122"/>
              </a:rPr>
              <a:t>Q</a:t>
            </a:r>
            <a:r>
              <a:rPr lang="zh-CN" altLang="en-US" sz="2000">
                <a:latin typeface="微软雅黑" panose="020B0503020204020204" pitchFamily="34" charset="-122"/>
                <a:ea typeface="微软雅黑" panose="020B0503020204020204" pitchFamily="34" charset="-122"/>
              </a:rPr>
              <a:t>恢复</a:t>
            </a:r>
            <a:r>
              <a:rPr lang="en-US" altLang="zh-CN" sz="2000">
                <a:latin typeface="微软雅黑" panose="020B0503020204020204" pitchFamily="34" charset="-122"/>
                <a:ea typeface="微软雅黑" panose="020B0503020204020204" pitchFamily="34" charset="-122"/>
              </a:rPr>
              <a:t>P</a:t>
            </a:r>
            <a:r>
              <a:rPr lang="zh-CN" altLang="en-US" sz="2000">
                <a:latin typeface="微软雅黑" panose="020B0503020204020204" pitchFamily="34" charset="-122"/>
                <a:ea typeface="微软雅黑" panose="020B0503020204020204" pitchFamily="34" charset="-122"/>
              </a:rPr>
              <a:t>的现场，并释放局部变量所占空间</a:t>
            </a:r>
          </a:p>
          <a:p>
            <a:pPr marL="457200" indent="-457200">
              <a:lnSpc>
                <a:spcPct val="120000"/>
              </a:lnSpc>
              <a:buFontTx/>
              <a:buNone/>
            </a:pPr>
            <a:r>
              <a:rPr lang="zh-CN" altLang="en-US" sz="2000">
                <a:latin typeface="微软雅黑" panose="020B0503020204020204" pitchFamily="34" charset="-122"/>
                <a:ea typeface="微软雅黑" panose="020B0503020204020204" pitchFamily="34" charset="-122"/>
              </a:rPr>
              <a:t>	⑥ 执行过程</a:t>
            </a:r>
            <a:r>
              <a:rPr lang="en-US" altLang="zh-CN" sz="2000">
                <a:latin typeface="微软雅黑" panose="020B0503020204020204" pitchFamily="34" charset="-122"/>
                <a:ea typeface="微软雅黑" panose="020B0503020204020204" pitchFamily="34" charset="-122"/>
              </a:rPr>
              <a:t>Q</a:t>
            </a:r>
            <a:r>
              <a:rPr lang="zh-CN" altLang="en-US" sz="2000">
                <a:latin typeface="微软雅黑" panose="020B0503020204020204" pitchFamily="34" charset="-122"/>
                <a:ea typeface="微软雅黑" panose="020B0503020204020204" pitchFamily="34" charset="-122"/>
              </a:rPr>
              <a:t>的函数体</a:t>
            </a:r>
          </a:p>
          <a:p>
            <a:pPr marL="457200" indent="-457200">
              <a:lnSpc>
                <a:spcPct val="120000"/>
              </a:lnSpc>
              <a:buFontTx/>
              <a:buNone/>
            </a:pPr>
            <a:r>
              <a:rPr lang="zh-CN" altLang="en-US" sz="2000">
                <a:latin typeface="微软雅黑" panose="020B0503020204020204" pitchFamily="34" charset="-122"/>
                <a:ea typeface="微软雅黑" panose="020B0503020204020204" pitchFamily="34" charset="-122"/>
              </a:rPr>
              <a:t>	过程调用的正确执行步骤是（ ）。</a:t>
            </a:r>
          </a:p>
          <a:p>
            <a:pPr marL="457200" indent="-457200">
              <a:lnSpc>
                <a:spcPct val="120000"/>
              </a:lnSpc>
              <a:buFontTx/>
              <a:buNone/>
            </a:pPr>
            <a:r>
              <a:rPr lang="en-US" altLang="zh-CN" sz="2000">
                <a:latin typeface="微软雅黑" panose="020B0503020204020204" pitchFamily="34" charset="-122"/>
                <a:ea typeface="微软雅黑" panose="020B0503020204020204" pitchFamily="34" charset="-122"/>
              </a:rPr>
              <a:t>      </a:t>
            </a:r>
            <a:r>
              <a:rPr lang="en-US" altLang="zh-CN" sz="2000">
                <a:solidFill>
                  <a:srgbClr val="3333CC"/>
                </a:solidFill>
                <a:latin typeface="微软雅黑" panose="020B0503020204020204" pitchFamily="34" charset="-122"/>
                <a:ea typeface="微软雅黑" panose="020B0503020204020204" pitchFamily="34" charset="-122"/>
              </a:rPr>
              <a:t>A. </a:t>
            </a:r>
            <a:r>
              <a:rPr lang="en-US" altLang="zh-CN" sz="2000">
                <a:solidFill>
                  <a:srgbClr val="CC3300"/>
                </a:solidFill>
                <a:latin typeface="微软雅黑" panose="020B0503020204020204" pitchFamily="34" charset="-122"/>
                <a:ea typeface="微软雅黑" panose="020B0503020204020204" pitchFamily="34" charset="-122"/>
              </a:rPr>
              <a:t>②→③→</a:t>
            </a:r>
            <a:r>
              <a:rPr lang="en-US" altLang="zh-CN" sz="2000">
                <a:solidFill>
                  <a:srgbClr val="3333CC"/>
                </a:solidFill>
                <a:latin typeface="微软雅黑" panose="020B0503020204020204" pitchFamily="34" charset="-122"/>
                <a:ea typeface="微软雅黑" panose="020B0503020204020204" pitchFamily="34" charset="-122"/>
              </a:rPr>
              <a:t>④→①→⑤→⑥					</a:t>
            </a:r>
          </a:p>
          <a:p>
            <a:pPr marL="457200" indent="-457200">
              <a:lnSpc>
                <a:spcPct val="120000"/>
              </a:lnSpc>
              <a:buFontTx/>
              <a:buNone/>
            </a:pPr>
            <a:r>
              <a:rPr lang="en-US" altLang="zh-CN" sz="2000">
                <a:solidFill>
                  <a:srgbClr val="3333CC"/>
                </a:solidFill>
                <a:latin typeface="微软雅黑" panose="020B0503020204020204" pitchFamily="34" charset="-122"/>
                <a:ea typeface="微软雅黑" panose="020B0503020204020204" pitchFamily="34" charset="-122"/>
              </a:rPr>
              <a:t>      B. </a:t>
            </a:r>
            <a:r>
              <a:rPr lang="en-US" altLang="zh-CN" sz="2000">
                <a:solidFill>
                  <a:srgbClr val="CC3300"/>
                </a:solidFill>
                <a:latin typeface="微软雅黑" panose="020B0503020204020204" pitchFamily="34" charset="-122"/>
                <a:ea typeface="微软雅黑" panose="020B0503020204020204" pitchFamily="34" charset="-122"/>
              </a:rPr>
              <a:t>②→③→</a:t>
            </a:r>
            <a:r>
              <a:rPr lang="en-US" altLang="zh-CN" sz="2000">
                <a:solidFill>
                  <a:srgbClr val="3333CC"/>
                </a:solidFill>
                <a:latin typeface="微软雅黑" panose="020B0503020204020204" pitchFamily="34" charset="-122"/>
                <a:ea typeface="微软雅黑" panose="020B0503020204020204" pitchFamily="34" charset="-122"/>
              </a:rPr>
              <a:t>①→④→⑥→⑤</a:t>
            </a:r>
          </a:p>
          <a:p>
            <a:pPr marL="457200" indent="-457200">
              <a:lnSpc>
                <a:spcPct val="120000"/>
              </a:lnSpc>
              <a:buFontTx/>
              <a:buNone/>
            </a:pPr>
            <a:r>
              <a:rPr lang="en-US" altLang="zh-CN" sz="2000">
                <a:solidFill>
                  <a:srgbClr val="3333CC"/>
                </a:solidFill>
                <a:latin typeface="微软雅黑" panose="020B0503020204020204" pitchFamily="34" charset="-122"/>
                <a:ea typeface="微软雅黑" panose="020B0503020204020204" pitchFamily="34" charset="-122"/>
              </a:rPr>
              <a:t>      C. </a:t>
            </a:r>
            <a:r>
              <a:rPr lang="en-US" altLang="zh-CN" sz="2000">
                <a:solidFill>
                  <a:srgbClr val="CC3300"/>
                </a:solidFill>
                <a:latin typeface="微软雅黑" panose="020B0503020204020204" pitchFamily="34" charset="-122"/>
                <a:ea typeface="微软雅黑" panose="020B0503020204020204" pitchFamily="34" charset="-122"/>
              </a:rPr>
              <a:t>②→③→</a:t>
            </a:r>
            <a:r>
              <a:rPr lang="en-US" altLang="zh-CN" sz="2000">
                <a:solidFill>
                  <a:srgbClr val="3333CC"/>
                </a:solidFill>
                <a:latin typeface="微软雅黑" panose="020B0503020204020204" pitchFamily="34" charset="-122"/>
                <a:ea typeface="微软雅黑" panose="020B0503020204020204" pitchFamily="34" charset="-122"/>
              </a:rPr>
              <a:t>①→⑥→⑤→④					</a:t>
            </a:r>
          </a:p>
          <a:p>
            <a:pPr marL="457200" indent="-457200">
              <a:lnSpc>
                <a:spcPct val="120000"/>
              </a:lnSpc>
              <a:buFontTx/>
              <a:buNone/>
            </a:pPr>
            <a:r>
              <a:rPr lang="en-US" altLang="zh-CN" sz="2000">
                <a:solidFill>
                  <a:srgbClr val="3333CC"/>
                </a:solidFill>
                <a:latin typeface="微软雅黑" panose="020B0503020204020204" pitchFamily="34" charset="-122"/>
                <a:ea typeface="微软雅黑" panose="020B0503020204020204" pitchFamily="34" charset="-122"/>
              </a:rPr>
              <a:t>      D. </a:t>
            </a:r>
            <a:r>
              <a:rPr lang="en-US" altLang="zh-CN" sz="2000">
                <a:solidFill>
                  <a:srgbClr val="CC3300"/>
                </a:solidFill>
                <a:latin typeface="微软雅黑" panose="020B0503020204020204" pitchFamily="34" charset="-122"/>
                <a:ea typeface="微软雅黑" panose="020B0503020204020204" pitchFamily="34" charset="-122"/>
              </a:rPr>
              <a:t>②→③→</a:t>
            </a:r>
            <a:r>
              <a:rPr lang="en-US" altLang="zh-CN" sz="2000">
                <a:solidFill>
                  <a:srgbClr val="3333CC"/>
                </a:solidFill>
                <a:latin typeface="微软雅黑" panose="020B0503020204020204" pitchFamily="34" charset="-122"/>
                <a:ea typeface="微软雅黑" panose="020B0503020204020204" pitchFamily="34" charset="-122"/>
              </a:rPr>
              <a:t>①→⑤→⑥→④</a:t>
            </a:r>
            <a:endParaRPr lang="zh-CN" altLang="en-US" sz="2000">
              <a:solidFill>
                <a:srgbClr val="3333CC"/>
              </a:solidFill>
              <a:latin typeface="微软雅黑" panose="020B0503020204020204" pitchFamily="34" charset="-122"/>
              <a:ea typeface="微软雅黑" panose="020B0503020204020204" pitchFamily="34" charset="-122"/>
            </a:endParaRPr>
          </a:p>
        </p:txBody>
      </p:sp>
      <p:sp>
        <p:nvSpPr>
          <p:cNvPr id="813060" name="Rectangle 4">
            <a:extLst>
              <a:ext uri="{FF2B5EF4-FFF2-40B4-BE49-F238E27FC236}">
                <a16:creationId xmlns:a16="http://schemas.microsoft.com/office/drawing/2014/main" id="{FF34F8AA-8ED4-4664-A889-CB88FD5787E6}"/>
              </a:ext>
            </a:extLst>
          </p:cNvPr>
          <p:cNvSpPr>
            <a:spLocks noChangeArrowheads="1"/>
          </p:cNvSpPr>
          <p:nvPr/>
        </p:nvSpPr>
        <p:spPr bwMode="auto">
          <a:xfrm>
            <a:off x="7002463" y="5507038"/>
            <a:ext cx="457200"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a:solidFill>
                  <a:srgbClr val="FF3300"/>
                </a:solidFill>
                <a:latin typeface="微软雅黑" panose="020B0503020204020204" pitchFamily="34" charset="-122"/>
                <a:ea typeface="微软雅黑" panose="020B0503020204020204" pitchFamily="34" charset="-122"/>
              </a:rPr>
              <a:t>C</a:t>
            </a:r>
            <a:endParaRPr lang="zh-CN" altLang="en-US" sz="3200">
              <a:solidFill>
                <a:srgbClr val="FF33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3060"/>
                                        </p:tgtEl>
                                        <p:attrNameLst>
                                          <p:attrName>style.visibility</p:attrName>
                                        </p:attrNameLst>
                                      </p:cBhvr>
                                      <p:to>
                                        <p:strVal val="visible"/>
                                      </p:to>
                                    </p:set>
                                    <p:animEffect transition="in" filter="blinds(horizontal)">
                                      <p:cBhvr>
                                        <p:cTn id="7" dur="500"/>
                                        <p:tgtEl>
                                          <p:spTgt spid="813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3060"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2" name="Rectangle 2">
            <a:extLst>
              <a:ext uri="{FF2B5EF4-FFF2-40B4-BE49-F238E27FC236}">
                <a16:creationId xmlns:a16="http://schemas.microsoft.com/office/drawing/2014/main" id="{3478F09C-4EDB-4BA9-AA60-92CE92D6FAA5}"/>
              </a:ext>
            </a:extLst>
          </p:cNvPr>
          <p:cNvSpPr>
            <a:spLocks noGrp="1" noChangeArrowheads="1"/>
          </p:cNvSpPr>
          <p:nvPr>
            <p:ph type="title"/>
          </p:nvPr>
        </p:nvSpPr>
        <p:spPr/>
        <p:txBody>
          <a:bodyPr/>
          <a:lstStyle/>
          <a:p>
            <a:endParaRPr lang="zh-CN" altLang="en-US"/>
          </a:p>
        </p:txBody>
      </p:sp>
      <p:sp>
        <p:nvSpPr>
          <p:cNvPr id="814083" name="Rectangle 3">
            <a:extLst>
              <a:ext uri="{FF2B5EF4-FFF2-40B4-BE49-F238E27FC236}">
                <a16:creationId xmlns:a16="http://schemas.microsoft.com/office/drawing/2014/main" id="{30FA2599-F27E-4E27-9BB3-346594D67BC5}"/>
              </a:ext>
            </a:extLst>
          </p:cNvPr>
          <p:cNvSpPr>
            <a:spLocks noGrp="1" noChangeArrowheads="1"/>
          </p:cNvSpPr>
          <p:nvPr>
            <p:ph type="body" idx="1"/>
          </p:nvPr>
        </p:nvSpPr>
        <p:spPr>
          <a:xfrm>
            <a:off x="468313" y="836613"/>
            <a:ext cx="8334375" cy="5218112"/>
          </a:xfrm>
        </p:spPr>
        <p:txBody>
          <a:bodyPr/>
          <a:lstStyle/>
          <a:p>
            <a:pPr marL="457200" indent="-457200">
              <a:buFontTx/>
              <a:buNone/>
            </a:pPr>
            <a:r>
              <a:rPr lang="zh-CN" altLang="en-US" sz="2000">
                <a:latin typeface="微软雅黑" panose="020B0503020204020204" pitchFamily="34" charset="-122"/>
                <a:ea typeface="微软雅黑" panose="020B0503020204020204" pitchFamily="34" charset="-122"/>
              </a:rPr>
              <a:t>以下是有关</a:t>
            </a:r>
            <a:r>
              <a:rPr lang="en-US" altLang="zh-CN" sz="2000">
                <a:latin typeface="微软雅黑" panose="020B0503020204020204" pitchFamily="34" charset="-122"/>
                <a:ea typeface="微软雅黑" panose="020B0503020204020204" pitchFamily="34" charset="-122"/>
              </a:rPr>
              <a:t>IA-32/Linux</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GCC</a:t>
            </a:r>
            <a:r>
              <a:rPr lang="zh-CN" altLang="en-US" sz="2000">
                <a:latin typeface="微软雅黑" panose="020B0503020204020204" pitchFamily="34" charset="-122"/>
                <a:ea typeface="微软雅黑" panose="020B0503020204020204" pitchFamily="34" charset="-122"/>
              </a:rPr>
              <a:t>）的过程调用的叙述，错误的是（ ）。</a:t>
            </a:r>
          </a:p>
          <a:p>
            <a:pPr marL="457200" indent="-457200">
              <a:buFontTx/>
              <a:buNone/>
            </a:pPr>
            <a:r>
              <a:rPr lang="en-US" altLang="zh-CN" sz="2000">
                <a:solidFill>
                  <a:srgbClr val="3333CC"/>
                </a:solidFill>
                <a:latin typeface="微软雅黑" panose="020B0503020204020204" pitchFamily="34" charset="-122"/>
                <a:ea typeface="微软雅黑" panose="020B0503020204020204" pitchFamily="34" charset="-122"/>
              </a:rPr>
              <a:t>A. </a:t>
            </a:r>
            <a:r>
              <a:rPr lang="zh-CN" altLang="en-US" sz="2000">
                <a:solidFill>
                  <a:srgbClr val="3333CC"/>
                </a:solidFill>
                <a:latin typeface="微软雅黑" panose="020B0503020204020204" pitchFamily="34" charset="-122"/>
                <a:ea typeface="微软雅黑" panose="020B0503020204020204" pitchFamily="34" charset="-122"/>
              </a:rPr>
              <a:t>在过程中通常先使用被调用者保存寄存器</a:t>
            </a:r>
          </a:p>
          <a:p>
            <a:pPr marL="457200" indent="-457200">
              <a:buFontTx/>
              <a:buNone/>
            </a:pPr>
            <a:r>
              <a:rPr lang="en-US" altLang="zh-CN" sz="2000">
                <a:solidFill>
                  <a:srgbClr val="3333CC"/>
                </a:solidFill>
                <a:latin typeface="微软雅黑" panose="020B0503020204020204" pitchFamily="34" charset="-122"/>
                <a:ea typeface="微软雅黑" panose="020B0503020204020204" pitchFamily="34" charset="-122"/>
              </a:rPr>
              <a:t>B. </a:t>
            </a:r>
            <a:r>
              <a:rPr lang="zh-CN" altLang="en-US" sz="2000">
                <a:solidFill>
                  <a:srgbClr val="3333CC"/>
                </a:solidFill>
                <a:latin typeface="微软雅黑" panose="020B0503020204020204" pitchFamily="34" charset="-122"/>
                <a:ea typeface="微软雅黑" panose="020B0503020204020204" pitchFamily="34" charset="-122"/>
              </a:rPr>
              <a:t>每个非叶子过程都有一个栈帧，其大小为</a:t>
            </a:r>
            <a:r>
              <a:rPr lang="en-US" altLang="zh-CN" sz="2000">
                <a:solidFill>
                  <a:srgbClr val="3333CC"/>
                </a:solidFill>
                <a:latin typeface="微软雅黑" panose="020B0503020204020204" pitchFamily="34" charset="-122"/>
                <a:ea typeface="微软雅黑" panose="020B0503020204020204" pitchFamily="34" charset="-122"/>
              </a:rPr>
              <a:t>16B</a:t>
            </a:r>
            <a:r>
              <a:rPr lang="zh-CN" altLang="en-US" sz="2000">
                <a:solidFill>
                  <a:srgbClr val="3333CC"/>
                </a:solidFill>
                <a:latin typeface="微软雅黑" panose="020B0503020204020204" pitchFamily="34" charset="-122"/>
                <a:ea typeface="微软雅黑" panose="020B0503020204020204" pitchFamily="34" charset="-122"/>
              </a:rPr>
              <a:t>的倍数</a:t>
            </a:r>
          </a:p>
          <a:p>
            <a:pPr marL="457200" indent="-457200">
              <a:buFontTx/>
              <a:buNone/>
            </a:pPr>
            <a:r>
              <a:rPr lang="en-US" altLang="zh-CN" sz="2000">
                <a:solidFill>
                  <a:srgbClr val="3333CC"/>
                </a:solidFill>
                <a:latin typeface="微软雅黑" panose="020B0503020204020204" pitchFamily="34" charset="-122"/>
                <a:ea typeface="微软雅黑" panose="020B0503020204020204" pitchFamily="34" charset="-122"/>
              </a:rPr>
              <a:t>C. EBP</a:t>
            </a:r>
            <a:r>
              <a:rPr lang="zh-CN" altLang="en-US" sz="2000">
                <a:solidFill>
                  <a:srgbClr val="3333CC"/>
                </a:solidFill>
                <a:latin typeface="微软雅黑" panose="020B0503020204020204" pitchFamily="34" charset="-122"/>
                <a:ea typeface="微软雅黑" panose="020B0503020204020204" pitchFamily="34" charset="-122"/>
              </a:rPr>
              <a:t>寄存器中的内容指向对应栈帧（</a:t>
            </a:r>
            <a:r>
              <a:rPr lang="en-US" altLang="zh-CN" sz="2000">
                <a:solidFill>
                  <a:srgbClr val="3333CC"/>
                </a:solidFill>
                <a:latin typeface="微软雅黑" panose="020B0503020204020204" pitchFamily="34" charset="-122"/>
                <a:ea typeface="微软雅黑" panose="020B0503020204020204" pitchFamily="34" charset="-122"/>
              </a:rPr>
              <a:t>stack frame</a:t>
            </a:r>
            <a:r>
              <a:rPr lang="zh-CN" altLang="en-US" sz="2000">
                <a:solidFill>
                  <a:srgbClr val="3333CC"/>
                </a:solidFill>
                <a:latin typeface="微软雅黑" panose="020B0503020204020204" pitchFamily="34" charset="-122"/>
                <a:ea typeface="微软雅黑" panose="020B0503020204020204" pitchFamily="34" charset="-122"/>
              </a:rPr>
              <a:t>）的底部</a:t>
            </a:r>
          </a:p>
          <a:p>
            <a:pPr marL="457200" indent="-457200">
              <a:buFontTx/>
              <a:buNone/>
            </a:pPr>
            <a:r>
              <a:rPr lang="en-US" altLang="zh-CN" sz="2000">
                <a:solidFill>
                  <a:srgbClr val="3333CC"/>
                </a:solidFill>
                <a:latin typeface="微软雅黑" panose="020B0503020204020204" pitchFamily="34" charset="-122"/>
                <a:ea typeface="微软雅黑" panose="020B0503020204020204" pitchFamily="34" charset="-122"/>
              </a:rPr>
              <a:t>D. </a:t>
            </a:r>
            <a:r>
              <a:rPr lang="zh-CN" altLang="en-US" sz="2000">
                <a:solidFill>
                  <a:srgbClr val="3333CC"/>
                </a:solidFill>
                <a:latin typeface="微软雅黑" panose="020B0503020204020204" pitchFamily="34" charset="-122"/>
                <a:ea typeface="微软雅黑" panose="020B0503020204020204" pitchFamily="34" charset="-122"/>
              </a:rPr>
              <a:t>每个栈帧底部单元中存放其调用过程的</a:t>
            </a:r>
            <a:r>
              <a:rPr lang="en-US" altLang="zh-CN" sz="2000">
                <a:solidFill>
                  <a:srgbClr val="3333CC"/>
                </a:solidFill>
                <a:latin typeface="微软雅黑" panose="020B0503020204020204" pitchFamily="34" charset="-122"/>
                <a:ea typeface="微软雅黑" panose="020B0503020204020204" pitchFamily="34" charset="-122"/>
              </a:rPr>
              <a:t>EBP</a:t>
            </a:r>
            <a:r>
              <a:rPr lang="zh-CN" altLang="en-US" sz="2000">
                <a:solidFill>
                  <a:srgbClr val="3333CC"/>
                </a:solidFill>
                <a:latin typeface="微软雅黑" panose="020B0503020204020204" pitchFamily="34" charset="-122"/>
                <a:ea typeface="微软雅黑" panose="020B0503020204020204" pitchFamily="34" charset="-122"/>
              </a:rPr>
              <a:t>内容</a:t>
            </a:r>
          </a:p>
          <a:p>
            <a:pPr marL="457200" indent="-457200">
              <a:buFontTx/>
              <a:buNone/>
            </a:pPr>
            <a:endParaRPr lang="zh-CN" altLang="en-US" sz="2000">
              <a:solidFill>
                <a:srgbClr val="3333CC"/>
              </a:solidFill>
              <a:latin typeface="微软雅黑" panose="020B0503020204020204" pitchFamily="34" charset="-122"/>
              <a:ea typeface="微软雅黑" panose="020B0503020204020204" pitchFamily="34" charset="-122"/>
            </a:endParaRPr>
          </a:p>
          <a:p>
            <a:pPr marL="457200" indent="-457200">
              <a:buFontTx/>
              <a:buNone/>
            </a:pPr>
            <a:r>
              <a:rPr lang="zh-CN" altLang="en-US" sz="2000">
                <a:latin typeface="微软雅黑" panose="020B0503020204020204" pitchFamily="34" charset="-122"/>
                <a:ea typeface="微软雅黑" panose="020B0503020204020204" pitchFamily="34" charset="-122"/>
              </a:rPr>
              <a:t>以下是有关</a:t>
            </a:r>
            <a:r>
              <a:rPr lang="en-US" altLang="zh-CN" sz="2000">
                <a:latin typeface="微软雅黑" panose="020B0503020204020204" pitchFamily="34" charset="-122"/>
                <a:ea typeface="微软雅黑" panose="020B0503020204020204" pitchFamily="34" charset="-122"/>
              </a:rPr>
              <a:t>IA-32/Linux</a:t>
            </a:r>
            <a:r>
              <a:rPr lang="zh-CN" altLang="en-US" sz="2000">
                <a:latin typeface="微软雅黑" panose="020B0503020204020204" pitchFamily="34" charset="-122"/>
                <a:ea typeface="微软雅黑" panose="020B0503020204020204" pitchFamily="34" charset="-122"/>
              </a:rPr>
              <a:t>的过程调用的叙述，错误的是（ ）。</a:t>
            </a:r>
          </a:p>
          <a:p>
            <a:pPr marL="457200" indent="-457200">
              <a:buFontTx/>
              <a:buNone/>
            </a:pPr>
            <a:r>
              <a:rPr lang="en-US" altLang="zh-CN" sz="2000">
                <a:solidFill>
                  <a:srgbClr val="3333CC"/>
                </a:solidFill>
                <a:latin typeface="微软雅黑" panose="020B0503020204020204" pitchFamily="34" charset="-122"/>
                <a:ea typeface="微软雅黑" panose="020B0503020204020204" pitchFamily="34" charset="-122"/>
              </a:rPr>
              <a:t>A. </a:t>
            </a:r>
            <a:r>
              <a:rPr lang="zh-CN" altLang="en-US" sz="2000">
                <a:solidFill>
                  <a:srgbClr val="3333CC"/>
                </a:solidFill>
                <a:latin typeface="微软雅黑" panose="020B0503020204020204" pitchFamily="34" charset="-122"/>
                <a:ea typeface="微软雅黑" panose="020B0503020204020204" pitchFamily="34" charset="-122"/>
              </a:rPr>
              <a:t>每进行一次过程调用，用户栈从高地址向低地址增长出一个栈帧</a:t>
            </a:r>
          </a:p>
          <a:p>
            <a:pPr marL="457200" indent="-457200">
              <a:buFontTx/>
              <a:buNone/>
            </a:pPr>
            <a:r>
              <a:rPr lang="en-US" altLang="zh-CN" sz="2000">
                <a:solidFill>
                  <a:srgbClr val="3333CC"/>
                </a:solidFill>
                <a:latin typeface="微软雅黑" panose="020B0503020204020204" pitchFamily="34" charset="-122"/>
                <a:ea typeface="微软雅黑" panose="020B0503020204020204" pitchFamily="34" charset="-122"/>
              </a:rPr>
              <a:t>B. </a:t>
            </a:r>
            <a:r>
              <a:rPr lang="zh-CN" altLang="en-US" sz="2000">
                <a:solidFill>
                  <a:srgbClr val="3333CC"/>
                </a:solidFill>
                <a:latin typeface="微软雅黑" panose="020B0503020204020204" pitchFamily="34" charset="-122"/>
                <a:ea typeface="微软雅黑" panose="020B0503020204020204" pitchFamily="34" charset="-122"/>
              </a:rPr>
              <a:t>从被调用过程返回调用过程之前，被调用过程会释放自己的栈帧</a:t>
            </a:r>
          </a:p>
          <a:p>
            <a:pPr marL="457200" indent="-457200">
              <a:buFontTx/>
              <a:buNone/>
            </a:pPr>
            <a:r>
              <a:rPr lang="en-US" altLang="zh-CN" sz="2000">
                <a:solidFill>
                  <a:srgbClr val="3333CC"/>
                </a:solidFill>
                <a:latin typeface="微软雅黑" panose="020B0503020204020204" pitchFamily="34" charset="-122"/>
                <a:ea typeface="微软雅黑" panose="020B0503020204020204" pitchFamily="34" charset="-122"/>
              </a:rPr>
              <a:t>C. </a:t>
            </a:r>
            <a:r>
              <a:rPr lang="zh-CN" altLang="en-US" sz="2000">
                <a:solidFill>
                  <a:srgbClr val="3333CC"/>
                </a:solidFill>
                <a:latin typeface="微软雅黑" panose="020B0503020204020204" pitchFamily="34" charset="-122"/>
                <a:ea typeface="微软雅黑" panose="020B0503020204020204" pitchFamily="34" charset="-122"/>
              </a:rPr>
              <a:t>只能通过将栈指针</a:t>
            </a:r>
            <a:r>
              <a:rPr lang="en-US" altLang="zh-CN" sz="2000">
                <a:solidFill>
                  <a:srgbClr val="3333CC"/>
                </a:solidFill>
                <a:latin typeface="微软雅黑" panose="020B0503020204020204" pitchFamily="34" charset="-122"/>
                <a:ea typeface="微软雅黑" panose="020B0503020204020204" pitchFamily="34" charset="-122"/>
              </a:rPr>
              <a:t>ESP</a:t>
            </a:r>
            <a:r>
              <a:rPr lang="zh-CN" altLang="en-US" sz="2000">
                <a:solidFill>
                  <a:srgbClr val="3333CC"/>
                </a:solidFill>
                <a:latin typeface="微软雅黑" panose="020B0503020204020204" pitchFamily="34" charset="-122"/>
                <a:ea typeface="微软雅黑" panose="020B0503020204020204" pitchFamily="34" charset="-122"/>
              </a:rPr>
              <a:t>作为基址寄存器来访问用户栈中的数据</a:t>
            </a:r>
          </a:p>
          <a:p>
            <a:pPr marL="457200" indent="-457200">
              <a:buFontTx/>
              <a:buNone/>
            </a:pPr>
            <a:r>
              <a:rPr lang="en-US" altLang="zh-CN" sz="2000">
                <a:solidFill>
                  <a:srgbClr val="3333CC"/>
                </a:solidFill>
                <a:latin typeface="微软雅黑" panose="020B0503020204020204" pitchFamily="34" charset="-122"/>
                <a:ea typeface="微软雅黑" panose="020B0503020204020204" pitchFamily="34" charset="-122"/>
              </a:rPr>
              <a:t>D. </a:t>
            </a:r>
            <a:r>
              <a:rPr lang="zh-CN" altLang="en-US" sz="2000">
                <a:solidFill>
                  <a:srgbClr val="3333CC"/>
                </a:solidFill>
                <a:latin typeface="微软雅黑" panose="020B0503020204020204" pitchFamily="34" charset="-122"/>
                <a:ea typeface="微软雅黑" panose="020B0503020204020204" pitchFamily="34" charset="-122"/>
              </a:rPr>
              <a:t>过程嵌套调用深度越深，栈中栈帧个数越多，严重时会发生栈溢出</a:t>
            </a:r>
          </a:p>
        </p:txBody>
      </p:sp>
      <p:sp>
        <p:nvSpPr>
          <p:cNvPr id="814084" name="Rectangle 4">
            <a:extLst>
              <a:ext uri="{FF2B5EF4-FFF2-40B4-BE49-F238E27FC236}">
                <a16:creationId xmlns:a16="http://schemas.microsoft.com/office/drawing/2014/main" id="{BD141AC4-FEF7-4687-9FC9-AFD3A60E7798}"/>
              </a:ext>
            </a:extLst>
          </p:cNvPr>
          <p:cNvSpPr>
            <a:spLocks noChangeArrowheads="1"/>
          </p:cNvSpPr>
          <p:nvPr/>
        </p:nvSpPr>
        <p:spPr bwMode="auto">
          <a:xfrm>
            <a:off x="7902575" y="1366838"/>
            <a:ext cx="490538"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a:solidFill>
                  <a:srgbClr val="CC3300"/>
                </a:solidFill>
                <a:latin typeface="微软雅黑" panose="020B0503020204020204" pitchFamily="34" charset="-122"/>
                <a:ea typeface="微软雅黑" panose="020B0503020204020204" pitchFamily="34" charset="-122"/>
              </a:rPr>
              <a:t>A</a:t>
            </a:r>
            <a:endParaRPr lang="zh-CN" altLang="en-US" sz="3200">
              <a:solidFill>
                <a:srgbClr val="CC3300"/>
              </a:solidFill>
              <a:latin typeface="微软雅黑" panose="020B0503020204020204" pitchFamily="34" charset="-122"/>
              <a:ea typeface="微软雅黑" panose="020B0503020204020204" pitchFamily="34" charset="-122"/>
            </a:endParaRPr>
          </a:p>
        </p:txBody>
      </p:sp>
      <p:sp>
        <p:nvSpPr>
          <p:cNvPr id="814085" name="Rectangle 5">
            <a:extLst>
              <a:ext uri="{FF2B5EF4-FFF2-40B4-BE49-F238E27FC236}">
                <a16:creationId xmlns:a16="http://schemas.microsoft.com/office/drawing/2014/main" id="{7D8458F6-6FF6-4BB0-B6B9-90D2B8CDD4DB}"/>
              </a:ext>
            </a:extLst>
          </p:cNvPr>
          <p:cNvSpPr>
            <a:spLocks noChangeArrowheads="1"/>
          </p:cNvSpPr>
          <p:nvPr/>
        </p:nvSpPr>
        <p:spPr bwMode="auto">
          <a:xfrm>
            <a:off x="457200" y="98425"/>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a:defRPr sz="4000" b="1">
                <a:solidFill>
                  <a:srgbClr val="CC3300"/>
                </a:solidFill>
                <a:latin typeface="Arial" panose="020B0604020202020204" pitchFamily="34" charset="0"/>
                <a:ea typeface="黑体" panose="02010609060101010101" pitchFamily="49" charset="-122"/>
              </a:defRPr>
            </a:lvl1pPr>
            <a:lvl2pPr algn="ctr">
              <a:defRPr sz="4000" b="1">
                <a:solidFill>
                  <a:srgbClr val="CC3300"/>
                </a:solidFill>
                <a:latin typeface="Arial" panose="020B0604020202020204" pitchFamily="34" charset="0"/>
                <a:ea typeface="黑体" panose="02010609060101010101" pitchFamily="49" charset="-122"/>
              </a:defRPr>
            </a:lvl2pPr>
            <a:lvl3pPr algn="ctr">
              <a:defRPr sz="4000" b="1">
                <a:solidFill>
                  <a:srgbClr val="CC3300"/>
                </a:solidFill>
                <a:latin typeface="Arial" panose="020B0604020202020204" pitchFamily="34" charset="0"/>
                <a:ea typeface="黑体" panose="02010609060101010101" pitchFamily="49" charset="-122"/>
              </a:defRPr>
            </a:lvl3pPr>
            <a:lvl4pPr algn="ctr">
              <a:defRPr sz="4000" b="1">
                <a:solidFill>
                  <a:srgbClr val="CC3300"/>
                </a:solidFill>
                <a:latin typeface="Arial" panose="020B0604020202020204" pitchFamily="34" charset="0"/>
                <a:ea typeface="黑体" panose="02010609060101010101" pitchFamily="49" charset="-122"/>
              </a:defRPr>
            </a:lvl4pPr>
            <a:lvl5pPr algn="ctr">
              <a:defRPr sz="4000" b="1">
                <a:solidFill>
                  <a:srgbClr val="CC3300"/>
                </a:solidFill>
                <a:latin typeface="Arial" panose="020B0604020202020204" pitchFamily="34" charset="0"/>
                <a:ea typeface="黑体" panose="02010609060101010101" pitchFamily="49" charset="-122"/>
              </a:defRPr>
            </a:lvl5pPr>
            <a:lvl6pPr marL="457200" algn="ctr"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6pPr>
            <a:lvl7pPr marL="914400" algn="ctr"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7pPr>
            <a:lvl8pPr marL="1371600" algn="ctr"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8pPr>
            <a:lvl9pPr marL="1828800" algn="ctr"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9pPr>
          </a:lstStyle>
          <a:p>
            <a:r>
              <a:rPr lang="zh-CN" altLang="en-US" sz="3600"/>
              <a:t>有关</a:t>
            </a:r>
            <a:r>
              <a:rPr lang="zh-CN" altLang="en-US" sz="3600">
                <a:latin typeface="黑体" panose="02010609060101010101" pitchFamily="49" charset="-122"/>
              </a:rPr>
              <a:t>“</a:t>
            </a:r>
            <a:r>
              <a:rPr lang="zh-CN" altLang="en-US" sz="3600"/>
              <a:t>过程调用</a:t>
            </a:r>
            <a:r>
              <a:rPr lang="zh-CN" altLang="en-US" sz="3600">
                <a:latin typeface="黑体" panose="02010609060101010101" pitchFamily="49" charset="-122"/>
              </a:rPr>
              <a:t>”</a:t>
            </a:r>
            <a:r>
              <a:rPr lang="zh-CN" altLang="en-US" sz="3600"/>
              <a:t>的练习</a:t>
            </a:r>
          </a:p>
        </p:txBody>
      </p:sp>
      <p:sp>
        <p:nvSpPr>
          <p:cNvPr id="814086" name="Rectangle 6">
            <a:extLst>
              <a:ext uri="{FF2B5EF4-FFF2-40B4-BE49-F238E27FC236}">
                <a16:creationId xmlns:a16="http://schemas.microsoft.com/office/drawing/2014/main" id="{DDA3E335-FAF5-4D32-A0AA-E3DD86AC74BC}"/>
              </a:ext>
            </a:extLst>
          </p:cNvPr>
          <p:cNvSpPr>
            <a:spLocks noChangeArrowheads="1"/>
          </p:cNvSpPr>
          <p:nvPr/>
        </p:nvSpPr>
        <p:spPr bwMode="auto">
          <a:xfrm>
            <a:off x="8442325" y="4022725"/>
            <a:ext cx="457200"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a:solidFill>
                  <a:srgbClr val="CC3300"/>
                </a:solidFill>
                <a:latin typeface="微软雅黑" panose="020B0503020204020204" pitchFamily="34" charset="-122"/>
                <a:ea typeface="微软雅黑" panose="020B0503020204020204" pitchFamily="34" charset="-122"/>
              </a:rPr>
              <a:t>C</a:t>
            </a:r>
            <a:endParaRPr lang="zh-CN" altLang="en-US" sz="3200">
              <a:solidFill>
                <a:srgbClr val="CC33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4084"/>
                                        </p:tgtEl>
                                        <p:attrNameLst>
                                          <p:attrName>style.visibility</p:attrName>
                                        </p:attrNameLst>
                                      </p:cBhvr>
                                      <p:to>
                                        <p:strVal val="visible"/>
                                      </p:to>
                                    </p:set>
                                    <p:animEffect transition="in" filter="blinds(horizontal)">
                                      <p:cBhvr>
                                        <p:cTn id="7" dur="500"/>
                                        <p:tgtEl>
                                          <p:spTgt spid="8140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14083">
                                            <p:txEl>
                                              <p:pRg st="6" end="6"/>
                                            </p:txEl>
                                          </p:spTgt>
                                        </p:tgtEl>
                                        <p:attrNameLst>
                                          <p:attrName>style.visibility</p:attrName>
                                        </p:attrNameLst>
                                      </p:cBhvr>
                                      <p:to>
                                        <p:strVal val="visible"/>
                                      </p:to>
                                    </p:set>
                                    <p:animEffect transition="in" filter="blinds(horizontal)">
                                      <p:cBhvr>
                                        <p:cTn id="12" dur="500"/>
                                        <p:tgtEl>
                                          <p:spTgt spid="814083">
                                            <p:txEl>
                                              <p:pRg st="6" end="6"/>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814083">
                                            <p:txEl>
                                              <p:pRg st="7" end="7"/>
                                            </p:txEl>
                                          </p:spTgt>
                                        </p:tgtEl>
                                        <p:attrNameLst>
                                          <p:attrName>style.visibility</p:attrName>
                                        </p:attrNameLst>
                                      </p:cBhvr>
                                      <p:to>
                                        <p:strVal val="visible"/>
                                      </p:to>
                                    </p:set>
                                    <p:animEffect transition="in" filter="blinds(horizontal)">
                                      <p:cBhvr>
                                        <p:cTn id="15" dur="500"/>
                                        <p:tgtEl>
                                          <p:spTgt spid="814083">
                                            <p:txEl>
                                              <p:pRg st="7" end="7"/>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814083">
                                            <p:txEl>
                                              <p:pRg st="8" end="8"/>
                                            </p:txEl>
                                          </p:spTgt>
                                        </p:tgtEl>
                                        <p:attrNameLst>
                                          <p:attrName>style.visibility</p:attrName>
                                        </p:attrNameLst>
                                      </p:cBhvr>
                                      <p:to>
                                        <p:strVal val="visible"/>
                                      </p:to>
                                    </p:set>
                                    <p:animEffect transition="in" filter="blinds(horizontal)">
                                      <p:cBhvr>
                                        <p:cTn id="18" dur="500"/>
                                        <p:tgtEl>
                                          <p:spTgt spid="814083">
                                            <p:txEl>
                                              <p:pRg st="8" end="8"/>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814083">
                                            <p:txEl>
                                              <p:pRg st="9" end="9"/>
                                            </p:txEl>
                                          </p:spTgt>
                                        </p:tgtEl>
                                        <p:attrNameLst>
                                          <p:attrName>style.visibility</p:attrName>
                                        </p:attrNameLst>
                                      </p:cBhvr>
                                      <p:to>
                                        <p:strVal val="visible"/>
                                      </p:to>
                                    </p:set>
                                    <p:animEffect transition="in" filter="blinds(horizontal)">
                                      <p:cBhvr>
                                        <p:cTn id="21" dur="500"/>
                                        <p:tgtEl>
                                          <p:spTgt spid="814083">
                                            <p:txEl>
                                              <p:pRg st="9" end="9"/>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814083">
                                            <p:txEl>
                                              <p:pRg st="10" end="10"/>
                                            </p:txEl>
                                          </p:spTgt>
                                        </p:tgtEl>
                                        <p:attrNameLst>
                                          <p:attrName>style.visibility</p:attrName>
                                        </p:attrNameLst>
                                      </p:cBhvr>
                                      <p:to>
                                        <p:strVal val="visible"/>
                                      </p:to>
                                    </p:set>
                                    <p:animEffect transition="in" filter="blinds(horizontal)">
                                      <p:cBhvr>
                                        <p:cTn id="24" dur="500"/>
                                        <p:tgtEl>
                                          <p:spTgt spid="814083">
                                            <p:txEl>
                                              <p:pRg st="10" end="10"/>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814086"/>
                                        </p:tgtEl>
                                        <p:attrNameLst>
                                          <p:attrName>style.visibility</p:attrName>
                                        </p:attrNameLst>
                                      </p:cBhvr>
                                      <p:to>
                                        <p:strVal val="visible"/>
                                      </p:to>
                                    </p:set>
                                    <p:animEffect transition="in" filter="blinds(horizontal)">
                                      <p:cBhvr>
                                        <p:cTn id="29" dur="500"/>
                                        <p:tgtEl>
                                          <p:spTgt spid="814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4084" grpId="0"/>
      <p:bldP spid="814086"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Rectangle 2">
            <a:extLst>
              <a:ext uri="{FF2B5EF4-FFF2-40B4-BE49-F238E27FC236}">
                <a16:creationId xmlns:a16="http://schemas.microsoft.com/office/drawing/2014/main" id="{31228820-0DD7-4AA0-8A7F-D2EF165FDC62}"/>
              </a:ext>
            </a:extLst>
          </p:cNvPr>
          <p:cNvSpPr>
            <a:spLocks noGrp="1" noChangeArrowheads="1"/>
          </p:cNvSpPr>
          <p:nvPr>
            <p:ph type="title"/>
          </p:nvPr>
        </p:nvSpPr>
        <p:spPr>
          <a:xfrm>
            <a:off x="457200" y="53975"/>
            <a:ext cx="8229600" cy="561975"/>
          </a:xfrm>
        </p:spPr>
        <p:txBody>
          <a:bodyPr/>
          <a:lstStyle/>
          <a:p>
            <a:r>
              <a:rPr lang="zh-CN" altLang="en-US" sz="3600"/>
              <a:t>有关</a:t>
            </a:r>
            <a:r>
              <a:rPr lang="zh-CN" altLang="en-US" sz="3600">
                <a:latin typeface="黑体" panose="02010609060101010101" pitchFamily="49" charset="-122"/>
              </a:rPr>
              <a:t>“</a:t>
            </a:r>
            <a:r>
              <a:rPr lang="zh-CN" altLang="en-US" sz="3600"/>
              <a:t>过程调用</a:t>
            </a:r>
            <a:r>
              <a:rPr lang="zh-CN" altLang="en-US" sz="3600">
                <a:latin typeface="黑体" panose="02010609060101010101" pitchFamily="49" charset="-122"/>
              </a:rPr>
              <a:t>”</a:t>
            </a:r>
            <a:r>
              <a:rPr lang="zh-CN" altLang="en-US" sz="3600"/>
              <a:t>的练习</a:t>
            </a:r>
          </a:p>
        </p:txBody>
      </p:sp>
      <p:sp>
        <p:nvSpPr>
          <p:cNvPr id="815107" name="Rectangle 3">
            <a:extLst>
              <a:ext uri="{FF2B5EF4-FFF2-40B4-BE49-F238E27FC236}">
                <a16:creationId xmlns:a16="http://schemas.microsoft.com/office/drawing/2014/main" id="{10E4D937-B7B7-47DD-A275-A8B6C3D66C6C}"/>
              </a:ext>
            </a:extLst>
          </p:cNvPr>
          <p:cNvSpPr>
            <a:spLocks noGrp="1" noChangeArrowheads="1"/>
          </p:cNvSpPr>
          <p:nvPr>
            <p:ph type="body" idx="1"/>
          </p:nvPr>
        </p:nvSpPr>
        <p:spPr>
          <a:xfrm>
            <a:off x="206375" y="836613"/>
            <a:ext cx="8640763" cy="5218112"/>
          </a:xfrm>
        </p:spPr>
        <p:txBody>
          <a:bodyPr/>
          <a:lstStyle/>
          <a:p>
            <a:pPr marL="457200" indent="-457200">
              <a:buFontTx/>
              <a:buNone/>
            </a:pPr>
            <a:r>
              <a:rPr lang="zh-CN" altLang="en-US" sz="2100">
                <a:latin typeface="微软雅黑" panose="020B0503020204020204" pitchFamily="34" charset="-122"/>
                <a:ea typeface="微软雅黑" panose="020B0503020204020204" pitchFamily="34" charset="-122"/>
              </a:rPr>
              <a:t>以下是有关</a:t>
            </a:r>
            <a:r>
              <a:rPr lang="en-US" altLang="zh-CN" sz="2100">
                <a:latin typeface="微软雅黑" panose="020B0503020204020204" pitchFamily="34" charset="-122"/>
                <a:ea typeface="微软雅黑" panose="020B0503020204020204" pitchFamily="34" charset="-122"/>
              </a:rPr>
              <a:t>C</a:t>
            </a:r>
            <a:r>
              <a:rPr lang="zh-CN" altLang="en-US" sz="2100">
                <a:latin typeface="微软雅黑" panose="020B0503020204020204" pitchFamily="34" charset="-122"/>
                <a:ea typeface="微软雅黑" panose="020B0503020204020204" pitchFamily="34" charset="-122"/>
              </a:rPr>
              <a:t>程序的变量作用域和生存期的叙述，错误的是（ ）。</a:t>
            </a:r>
          </a:p>
          <a:p>
            <a:pPr marL="457200" indent="-457200">
              <a:buFontTx/>
              <a:buNone/>
            </a:pPr>
            <a:r>
              <a:rPr lang="en-US" altLang="zh-CN" sz="2100">
                <a:solidFill>
                  <a:srgbClr val="3333CC"/>
                </a:solidFill>
                <a:latin typeface="微软雅黑" panose="020B0503020204020204" pitchFamily="34" charset="-122"/>
                <a:ea typeface="微软雅黑" panose="020B0503020204020204" pitchFamily="34" charset="-122"/>
              </a:rPr>
              <a:t>A. </a:t>
            </a:r>
            <a:r>
              <a:rPr lang="zh-CN" altLang="en-US" sz="2100">
                <a:solidFill>
                  <a:srgbClr val="3333CC"/>
                </a:solidFill>
                <a:latin typeface="微软雅黑" panose="020B0503020204020204" pitchFamily="34" charset="-122"/>
                <a:ea typeface="微软雅黑" panose="020B0503020204020204" pitchFamily="34" charset="-122"/>
              </a:rPr>
              <a:t>静态（</a:t>
            </a:r>
            <a:r>
              <a:rPr lang="en-US" altLang="zh-CN" sz="2100">
                <a:solidFill>
                  <a:srgbClr val="3333CC"/>
                </a:solidFill>
                <a:latin typeface="微软雅黑" panose="020B0503020204020204" pitchFamily="34" charset="-122"/>
                <a:ea typeface="微软雅黑" panose="020B0503020204020204" pitchFamily="34" charset="-122"/>
              </a:rPr>
              <a:t>static</a:t>
            </a:r>
            <a:r>
              <a:rPr lang="zh-CN" altLang="en-US" sz="2100">
                <a:solidFill>
                  <a:srgbClr val="3333CC"/>
                </a:solidFill>
                <a:latin typeface="微软雅黑" panose="020B0503020204020204" pitchFamily="34" charset="-122"/>
                <a:ea typeface="微软雅黑" panose="020B0503020204020204" pitchFamily="34" charset="-122"/>
              </a:rPr>
              <a:t>型）变量和非静态局部变量都分配在对应栈帧中</a:t>
            </a:r>
          </a:p>
          <a:p>
            <a:pPr marL="457200" indent="-457200">
              <a:buFontTx/>
              <a:buNone/>
            </a:pPr>
            <a:r>
              <a:rPr lang="en-US" altLang="zh-CN" sz="2100">
                <a:solidFill>
                  <a:srgbClr val="3333CC"/>
                </a:solidFill>
                <a:latin typeface="微软雅黑" panose="020B0503020204020204" pitchFamily="34" charset="-122"/>
                <a:ea typeface="微软雅黑" panose="020B0503020204020204" pitchFamily="34" charset="-122"/>
              </a:rPr>
              <a:t>B. </a:t>
            </a:r>
            <a:r>
              <a:rPr lang="zh-CN" altLang="en-US" sz="2100">
                <a:solidFill>
                  <a:srgbClr val="3333CC"/>
                </a:solidFill>
                <a:latin typeface="微软雅黑" panose="020B0503020204020204" pitchFamily="34" charset="-122"/>
                <a:ea typeface="微软雅黑" panose="020B0503020204020204" pitchFamily="34" charset="-122"/>
              </a:rPr>
              <a:t>因为非静态局部变量被分配在栈中，所以其作用域仅在过程体内</a:t>
            </a:r>
          </a:p>
          <a:p>
            <a:pPr marL="457200" indent="-457200">
              <a:buFontTx/>
              <a:buNone/>
            </a:pPr>
            <a:r>
              <a:rPr lang="en-US" altLang="zh-CN" sz="2100">
                <a:solidFill>
                  <a:srgbClr val="3333CC"/>
                </a:solidFill>
                <a:latin typeface="微软雅黑" panose="020B0503020204020204" pitchFamily="34" charset="-122"/>
                <a:ea typeface="微软雅黑" panose="020B0503020204020204" pitchFamily="34" charset="-122"/>
              </a:rPr>
              <a:t>C. </a:t>
            </a:r>
            <a:r>
              <a:rPr lang="zh-CN" altLang="en-US" sz="2100">
                <a:solidFill>
                  <a:srgbClr val="3333CC"/>
                </a:solidFill>
                <a:latin typeface="微软雅黑" panose="020B0503020204020204" pitchFamily="34" charset="-122"/>
                <a:ea typeface="微软雅黑" panose="020B0503020204020204" pitchFamily="34" charset="-122"/>
              </a:rPr>
              <a:t>非静态局部变量可以与全局变量同名，因为它们被分配在不同存储区</a:t>
            </a:r>
          </a:p>
          <a:p>
            <a:pPr marL="457200" indent="-457200">
              <a:buFontTx/>
              <a:buNone/>
            </a:pPr>
            <a:r>
              <a:rPr lang="en-US" altLang="zh-CN" sz="2100">
                <a:solidFill>
                  <a:srgbClr val="3333CC"/>
                </a:solidFill>
                <a:latin typeface="微软雅黑" panose="020B0503020204020204" pitchFamily="34" charset="-122"/>
                <a:ea typeface="微软雅黑" panose="020B0503020204020204" pitchFamily="34" charset="-122"/>
              </a:rPr>
              <a:t>D. </a:t>
            </a:r>
            <a:r>
              <a:rPr lang="zh-CN" altLang="en-US" sz="2100">
                <a:solidFill>
                  <a:srgbClr val="3333CC"/>
                </a:solidFill>
                <a:latin typeface="微软雅黑" panose="020B0503020204020204" pitchFamily="34" charset="-122"/>
                <a:ea typeface="微软雅黑" panose="020B0503020204020204" pitchFamily="34" charset="-122"/>
              </a:rPr>
              <a:t>不同函数中非静态局部变量可以同名，因为它们被分配在不同栈帧中</a:t>
            </a:r>
          </a:p>
        </p:txBody>
      </p:sp>
      <p:sp>
        <p:nvSpPr>
          <p:cNvPr id="815108" name="Rectangle 4">
            <a:extLst>
              <a:ext uri="{FF2B5EF4-FFF2-40B4-BE49-F238E27FC236}">
                <a16:creationId xmlns:a16="http://schemas.microsoft.com/office/drawing/2014/main" id="{6A91B708-C82B-47A1-A8B7-825F96728D72}"/>
              </a:ext>
            </a:extLst>
          </p:cNvPr>
          <p:cNvSpPr>
            <a:spLocks noChangeArrowheads="1"/>
          </p:cNvSpPr>
          <p:nvPr/>
        </p:nvSpPr>
        <p:spPr bwMode="auto">
          <a:xfrm>
            <a:off x="8172450" y="1179513"/>
            <a:ext cx="490538"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a:solidFill>
                  <a:srgbClr val="CC3300"/>
                </a:solidFill>
                <a:latin typeface="微软雅黑" panose="020B0503020204020204" pitchFamily="34" charset="-122"/>
                <a:ea typeface="微软雅黑" panose="020B0503020204020204" pitchFamily="34" charset="-122"/>
              </a:rPr>
              <a:t>A</a:t>
            </a:r>
            <a:endParaRPr lang="zh-CN" altLang="en-US" sz="3200">
              <a:solidFill>
                <a:srgbClr val="CC3300"/>
              </a:solidFill>
              <a:latin typeface="微软雅黑" panose="020B0503020204020204" pitchFamily="34" charset="-122"/>
              <a:ea typeface="微软雅黑" panose="020B0503020204020204" pitchFamily="34" charset="-122"/>
            </a:endParaRPr>
          </a:p>
        </p:txBody>
      </p:sp>
      <p:sp>
        <p:nvSpPr>
          <p:cNvPr id="815109" name="Rectangle 5">
            <a:extLst>
              <a:ext uri="{FF2B5EF4-FFF2-40B4-BE49-F238E27FC236}">
                <a16:creationId xmlns:a16="http://schemas.microsoft.com/office/drawing/2014/main" id="{C9FBD70C-FD76-4320-B6A4-1AF39332CC99}"/>
              </a:ext>
            </a:extLst>
          </p:cNvPr>
          <p:cNvSpPr>
            <a:spLocks noChangeArrowheads="1"/>
          </p:cNvSpPr>
          <p:nvPr/>
        </p:nvSpPr>
        <p:spPr bwMode="auto">
          <a:xfrm>
            <a:off x="250825" y="3473450"/>
            <a:ext cx="7261225" cy="22669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indent="276225">
              <a:tabLst>
                <a:tab pos="266700" algn="l"/>
              </a:tabLst>
              <a:defRPr>
                <a:solidFill>
                  <a:schemeClr val="tx1"/>
                </a:solidFill>
                <a:latin typeface="Arial" panose="020B0604020202020204" pitchFamily="34" charset="0"/>
                <a:ea typeface="宋体" panose="02010600030101010101" pitchFamily="2" charset="-122"/>
              </a:defRPr>
            </a:lvl1pPr>
            <a:lvl2pPr>
              <a:tabLst>
                <a:tab pos="266700" algn="l"/>
              </a:tabLst>
              <a:defRPr>
                <a:solidFill>
                  <a:schemeClr val="tx1"/>
                </a:solidFill>
                <a:latin typeface="Arial" panose="020B0604020202020204" pitchFamily="34" charset="0"/>
                <a:ea typeface="宋体" panose="02010600030101010101" pitchFamily="2" charset="-122"/>
              </a:defRPr>
            </a:lvl2pPr>
            <a:lvl3pPr>
              <a:tabLst>
                <a:tab pos="266700" algn="l"/>
              </a:tabLst>
              <a:defRPr>
                <a:solidFill>
                  <a:schemeClr val="tx1"/>
                </a:solidFill>
                <a:latin typeface="Arial" panose="020B0604020202020204" pitchFamily="34" charset="0"/>
                <a:ea typeface="宋体" panose="02010600030101010101" pitchFamily="2" charset="-122"/>
              </a:defRPr>
            </a:lvl3pPr>
            <a:lvl4pPr>
              <a:tabLst>
                <a:tab pos="266700" algn="l"/>
              </a:tabLst>
              <a:defRPr>
                <a:solidFill>
                  <a:schemeClr val="tx1"/>
                </a:solidFill>
                <a:latin typeface="Arial" panose="020B0604020202020204" pitchFamily="34" charset="0"/>
                <a:ea typeface="宋体" panose="02010600030101010101" pitchFamily="2" charset="-122"/>
              </a:defRPr>
            </a:lvl4pPr>
            <a:lvl5pPr>
              <a:tabLst>
                <a:tab pos="266700" algn="l"/>
              </a:tabLst>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tabLst>
                <a:tab pos="266700" algn="l"/>
              </a:tabLs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tabLst>
                <a:tab pos="266700" algn="l"/>
              </a:tabLs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tabLst>
                <a:tab pos="266700" algn="l"/>
              </a:tabLs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tabLst>
                <a:tab pos="266700" algn="l"/>
              </a:tabLst>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2200">
                <a:latin typeface="微软雅黑" panose="020B0503020204020204" pitchFamily="34" charset="-122"/>
                <a:ea typeface="微软雅黑" panose="020B0503020204020204" pitchFamily="34" charset="-122"/>
              </a:rPr>
              <a:t>以下有关递归过程调用的叙述中，错误的是（ ）。</a:t>
            </a:r>
          </a:p>
          <a:p>
            <a:pPr>
              <a:lnSpc>
                <a:spcPct val="130000"/>
              </a:lnSpc>
            </a:pPr>
            <a:r>
              <a:rPr lang="en-US" altLang="zh-CN" sz="2200">
                <a:solidFill>
                  <a:srgbClr val="3333CC"/>
                </a:solidFill>
                <a:latin typeface="微软雅黑" panose="020B0503020204020204" pitchFamily="34" charset="-122"/>
                <a:ea typeface="微软雅黑" panose="020B0503020204020204" pitchFamily="34" charset="-122"/>
              </a:rPr>
              <a:t>A. </a:t>
            </a:r>
            <a:r>
              <a:rPr lang="zh-CN" altLang="en-US" sz="2200">
                <a:solidFill>
                  <a:srgbClr val="3333CC"/>
                </a:solidFill>
                <a:latin typeface="微软雅黑" panose="020B0503020204020204" pitchFamily="34" charset="-122"/>
                <a:ea typeface="微软雅黑" panose="020B0503020204020204" pitchFamily="34" charset="-122"/>
              </a:rPr>
              <a:t>每次递归调用都会额外执行多条指令，因而时间开销大</a:t>
            </a:r>
          </a:p>
          <a:p>
            <a:pPr>
              <a:lnSpc>
                <a:spcPct val="130000"/>
              </a:lnSpc>
            </a:pPr>
            <a:r>
              <a:rPr lang="en-US" altLang="zh-CN" sz="2200">
                <a:solidFill>
                  <a:srgbClr val="3333CC"/>
                </a:solidFill>
                <a:latin typeface="微软雅黑" panose="020B0503020204020204" pitchFamily="34" charset="-122"/>
                <a:ea typeface="微软雅黑" panose="020B0503020204020204" pitchFamily="34" charset="-122"/>
              </a:rPr>
              <a:t>B. </a:t>
            </a:r>
            <a:r>
              <a:rPr lang="zh-CN" altLang="en-US" sz="2200">
                <a:solidFill>
                  <a:srgbClr val="3333CC"/>
                </a:solidFill>
                <a:latin typeface="微软雅黑" panose="020B0503020204020204" pitchFamily="34" charset="-122"/>
                <a:ea typeface="微软雅黑" panose="020B0503020204020204" pitchFamily="34" charset="-122"/>
              </a:rPr>
              <a:t>每次递归调用都会生成一个新的栈帧，因而空间开销大</a:t>
            </a:r>
          </a:p>
          <a:p>
            <a:pPr>
              <a:lnSpc>
                <a:spcPct val="130000"/>
              </a:lnSpc>
            </a:pPr>
            <a:r>
              <a:rPr lang="en-US" altLang="zh-CN" sz="2200">
                <a:solidFill>
                  <a:srgbClr val="3333CC"/>
                </a:solidFill>
                <a:latin typeface="微软雅黑" panose="020B0503020204020204" pitchFamily="34" charset="-122"/>
                <a:ea typeface="微软雅黑" panose="020B0503020204020204" pitchFamily="34" charset="-122"/>
              </a:rPr>
              <a:t>C. </a:t>
            </a:r>
            <a:r>
              <a:rPr lang="zh-CN" altLang="en-US" sz="2200">
                <a:solidFill>
                  <a:srgbClr val="3333CC"/>
                </a:solidFill>
                <a:latin typeface="微软雅黑" panose="020B0503020204020204" pitchFamily="34" charset="-122"/>
                <a:ea typeface="微软雅黑" panose="020B0503020204020204" pitchFamily="34" charset="-122"/>
              </a:rPr>
              <a:t>每次递归调用在栈帧中保存的返回地址都不相同</a:t>
            </a:r>
          </a:p>
          <a:p>
            <a:pPr>
              <a:lnSpc>
                <a:spcPct val="130000"/>
              </a:lnSpc>
            </a:pPr>
            <a:r>
              <a:rPr lang="en-US" altLang="zh-CN" sz="2200">
                <a:solidFill>
                  <a:srgbClr val="3333CC"/>
                </a:solidFill>
                <a:latin typeface="微软雅黑" panose="020B0503020204020204" pitchFamily="34" charset="-122"/>
                <a:ea typeface="微软雅黑" panose="020B0503020204020204" pitchFamily="34" charset="-122"/>
              </a:rPr>
              <a:t>D. </a:t>
            </a:r>
            <a:r>
              <a:rPr lang="zh-CN" altLang="en-US" sz="2200">
                <a:solidFill>
                  <a:srgbClr val="3333CC"/>
                </a:solidFill>
                <a:latin typeface="微软雅黑" panose="020B0503020204020204" pitchFamily="34" charset="-122"/>
                <a:ea typeface="微软雅黑" panose="020B0503020204020204" pitchFamily="34" charset="-122"/>
              </a:rPr>
              <a:t>递归过程第一个参数的有效地址为</a:t>
            </a:r>
            <a:r>
              <a:rPr lang="en-US" altLang="zh-CN" sz="2200">
                <a:solidFill>
                  <a:srgbClr val="3333CC"/>
                </a:solidFill>
                <a:latin typeface="微软雅黑" panose="020B0503020204020204" pitchFamily="34" charset="-122"/>
                <a:ea typeface="微软雅黑" panose="020B0503020204020204" pitchFamily="34" charset="-122"/>
              </a:rPr>
              <a:t>R[ebp]+8 </a:t>
            </a:r>
          </a:p>
        </p:txBody>
      </p:sp>
      <p:sp>
        <p:nvSpPr>
          <p:cNvPr id="815110" name="Rectangle 6">
            <a:extLst>
              <a:ext uri="{FF2B5EF4-FFF2-40B4-BE49-F238E27FC236}">
                <a16:creationId xmlns:a16="http://schemas.microsoft.com/office/drawing/2014/main" id="{325CC61D-520C-4557-B02A-094D43E15F6E}"/>
              </a:ext>
            </a:extLst>
          </p:cNvPr>
          <p:cNvSpPr>
            <a:spLocks noChangeArrowheads="1"/>
          </p:cNvSpPr>
          <p:nvPr/>
        </p:nvSpPr>
        <p:spPr bwMode="auto">
          <a:xfrm>
            <a:off x="7896225" y="4951413"/>
            <a:ext cx="457200"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a:solidFill>
                  <a:srgbClr val="FF3300"/>
                </a:solidFill>
                <a:latin typeface="微软雅黑" panose="020B0503020204020204" pitchFamily="34" charset="-122"/>
                <a:ea typeface="微软雅黑" panose="020B0503020204020204" pitchFamily="34" charset="-122"/>
              </a:rPr>
              <a:t>C</a:t>
            </a:r>
            <a:endParaRPr lang="zh-CN" altLang="en-US" sz="3200">
              <a:solidFill>
                <a:srgbClr val="FF33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5108"/>
                                        </p:tgtEl>
                                        <p:attrNameLst>
                                          <p:attrName>style.visibility</p:attrName>
                                        </p:attrNameLst>
                                      </p:cBhvr>
                                      <p:to>
                                        <p:strVal val="visible"/>
                                      </p:to>
                                    </p:set>
                                    <p:animEffect transition="in" filter="blinds(horizontal)">
                                      <p:cBhvr>
                                        <p:cTn id="7" dur="500"/>
                                        <p:tgtEl>
                                          <p:spTgt spid="8151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5109"/>
                                        </p:tgtEl>
                                        <p:attrNameLst>
                                          <p:attrName>style.visibility</p:attrName>
                                        </p:attrNameLst>
                                      </p:cBhvr>
                                      <p:to>
                                        <p:strVal val="visible"/>
                                      </p:to>
                                    </p:set>
                                    <p:animEffect transition="in" filter="blinds(horizontal)">
                                      <p:cBhvr>
                                        <p:cTn id="12" dur="500"/>
                                        <p:tgtEl>
                                          <p:spTgt spid="8151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15110"/>
                                        </p:tgtEl>
                                        <p:attrNameLst>
                                          <p:attrName>style.visibility</p:attrName>
                                        </p:attrNameLst>
                                      </p:cBhvr>
                                      <p:to>
                                        <p:strVal val="visible"/>
                                      </p:to>
                                    </p:set>
                                    <p:animEffect transition="in" filter="blinds(horizontal)">
                                      <p:cBhvr>
                                        <p:cTn id="17" dur="500"/>
                                        <p:tgtEl>
                                          <p:spTgt spid="815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5108" grpId="0"/>
      <p:bldP spid="815109" grpId="0"/>
      <p:bldP spid="815110"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31540</TotalTime>
  <Words>21094</Words>
  <Application>Microsoft Office PowerPoint</Application>
  <PresentationFormat>全屏显示(4:3)</PresentationFormat>
  <Paragraphs>2942</Paragraphs>
  <Slides>176</Slides>
  <Notes>13</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vt:i4>
      </vt:variant>
      <vt:variant>
        <vt:lpstr>幻灯片标题</vt:lpstr>
      </vt:variant>
      <vt:variant>
        <vt:i4>176</vt:i4>
      </vt:variant>
    </vt:vector>
  </HeadingPairs>
  <TitlesOfParts>
    <vt:vector size="196" baseType="lpstr">
      <vt:lpstr>Arial</vt:lpstr>
      <vt:lpstr>宋体</vt:lpstr>
      <vt:lpstr>黑体</vt:lpstr>
      <vt:lpstr>微软雅黑</vt:lpstr>
      <vt:lpstr>Wingdings</vt:lpstr>
      <vt:lpstr>Times New Roman</vt:lpstr>
      <vt:lpstr>msgothic</vt:lpstr>
      <vt:lpstr>Arial Narrow</vt:lpstr>
      <vt:lpstr>Calibri</vt:lpstr>
      <vt:lpstr>Arial Black</vt:lpstr>
      <vt:lpstr>Symbol</vt:lpstr>
      <vt:lpstr>Courier New</vt:lpstr>
      <vt:lpstr>Monaco</vt:lpstr>
      <vt:lpstr>Zapf Dingbats</vt:lpstr>
      <vt:lpstr>Lucida Grande</vt:lpstr>
      <vt:lpstr>ヒラギノ角ゴ ProN W3</vt:lpstr>
      <vt:lpstr>Helvetica</vt:lpstr>
      <vt:lpstr>华文新魏</vt:lpstr>
      <vt:lpstr>默认设计模板</vt:lpstr>
      <vt:lpstr>Visio.Drawing.5</vt:lpstr>
      <vt:lpstr>复习第二章内容</vt:lpstr>
      <vt:lpstr>编译器处理常量时默认的类型</vt:lpstr>
      <vt:lpstr>PowerPoint 演示文稿</vt:lpstr>
      <vt:lpstr>检测系统的字节顺序</vt:lpstr>
      <vt:lpstr>对齐方式的设定</vt:lpstr>
      <vt:lpstr>对齐方式的设定</vt:lpstr>
      <vt:lpstr>PowerPoint 演示文稿</vt:lpstr>
      <vt:lpstr>PowerPoint 演示文稿</vt:lpstr>
      <vt:lpstr>PowerPoint 演示文稿</vt:lpstr>
      <vt:lpstr>C表达式类型转换顺序</vt:lpstr>
      <vt:lpstr>PowerPoint 演示文稿</vt:lpstr>
      <vt:lpstr>  第三章 程序的转换与机器级表示  程序转换概述 IA-32 /x86-64指令系统 C语言程序的机器级表示 复杂数据类型的分配和访问 越界访问和缓冲区溢出、x86-64架构</vt:lpstr>
      <vt:lpstr>程序的转换与机器级表示</vt:lpstr>
      <vt:lpstr>程序的机器级表示</vt:lpstr>
      <vt:lpstr>“指令”的概念</vt:lpstr>
      <vt:lpstr>回顾：Hardware/Software  Interface</vt:lpstr>
      <vt:lpstr>机器级指令</vt:lpstr>
      <vt:lpstr>PowerPoint 演示文稿</vt:lpstr>
      <vt:lpstr>PowerPoint 演示文稿</vt:lpstr>
      <vt:lpstr>回顾：计算机中数据的存储</vt:lpstr>
      <vt:lpstr>回顾：指令集体系结构ISA</vt:lpstr>
      <vt:lpstr>高级语言程序转换为机器代码的过程 </vt:lpstr>
      <vt:lpstr>                GCC使用举例</vt:lpstr>
      <vt:lpstr>       两种目标文件</vt:lpstr>
      <vt:lpstr>可执行文件的存储器映像</vt:lpstr>
      <vt:lpstr>程序的机器级表示</vt:lpstr>
      <vt:lpstr>IA-32/x64指令系统概述</vt:lpstr>
      <vt:lpstr>IA-32支持的数据类型及格式</vt:lpstr>
      <vt:lpstr>IA-32的寄存器组织</vt:lpstr>
      <vt:lpstr>IA-32的标志寄存器</vt:lpstr>
      <vt:lpstr>IA-32的寻址方式</vt:lpstr>
      <vt:lpstr>保护模式下的寻址方式</vt:lpstr>
      <vt:lpstr>存储器操作数的寻址方式</vt:lpstr>
      <vt:lpstr>存储器操作数的寻址方式</vt:lpstr>
      <vt:lpstr>IA-32常用指令类型</vt:lpstr>
      <vt:lpstr>“入栈”和“出栈”操作</vt:lpstr>
      <vt:lpstr>传送指令举例</vt:lpstr>
      <vt:lpstr>IA-32常用指令类型</vt:lpstr>
      <vt:lpstr>整数乘除指令</vt:lpstr>
      <vt:lpstr>定点算术运算指令汇总 </vt:lpstr>
      <vt:lpstr>定点加法指令举例</vt:lpstr>
      <vt:lpstr>定点乘法指令举例</vt:lpstr>
      <vt:lpstr>定点乘法指令举例</vt:lpstr>
      <vt:lpstr>定点乘法指令举例</vt:lpstr>
      <vt:lpstr>整数乘除指令</vt:lpstr>
      <vt:lpstr>IA-32常用指令类型</vt:lpstr>
      <vt:lpstr>按位运算指令举例</vt:lpstr>
      <vt:lpstr>移位指令举例</vt:lpstr>
      <vt:lpstr>IA-32常用指令类型</vt:lpstr>
      <vt:lpstr>条件转移指令</vt:lpstr>
      <vt:lpstr>标志信息是干什么的？</vt:lpstr>
      <vt:lpstr>例子：C表达式类型转换顺序</vt:lpstr>
      <vt:lpstr>PowerPoint 演示文稿</vt:lpstr>
      <vt:lpstr>例子：程序的机器级表示与执行</vt:lpstr>
      <vt:lpstr>subl $1, %edx指令的执行结果</vt:lpstr>
      <vt:lpstr>cpml %edx,%eax指令的执行结果</vt:lpstr>
      <vt:lpstr>jbe .L3指令的执行结果</vt:lpstr>
      <vt:lpstr>例子：程序的机器级表示与执行</vt:lpstr>
      <vt:lpstr>jle .L3指令的执行结果</vt:lpstr>
      <vt:lpstr>X87浮点指令、MMX和SSE指令 </vt:lpstr>
      <vt:lpstr>IA-32中通用寄存器中的编号</vt:lpstr>
      <vt:lpstr>SSE指令（SIMD操作）</vt:lpstr>
      <vt:lpstr>SSE指令（SIMD操作）</vt:lpstr>
      <vt:lpstr>浮点操作与SIMD指令</vt:lpstr>
      <vt:lpstr>X87 FPU指令</vt:lpstr>
      <vt:lpstr>X87 FPU指令</vt:lpstr>
      <vt:lpstr>X87 FPU指令</vt:lpstr>
      <vt:lpstr>X87 FPU指令</vt:lpstr>
      <vt:lpstr>IA-32浮点操作举例</vt:lpstr>
      <vt:lpstr>IA-32浮点操作举例</vt:lpstr>
      <vt:lpstr>IA-32浮点操作举例</vt:lpstr>
      <vt:lpstr>IA-32浮点操作举例</vt:lpstr>
      <vt:lpstr>IA-32浮点操作举例</vt:lpstr>
      <vt:lpstr>第一、二讲总结</vt:lpstr>
      <vt:lpstr>程序的机器级表示</vt:lpstr>
      <vt:lpstr>过程调用的机器级表示</vt:lpstr>
      <vt:lpstr>可执行文件的存储器映像</vt:lpstr>
      <vt:lpstr>过程调用的机器级表示</vt:lpstr>
      <vt:lpstr>过程调用的机器级表示</vt:lpstr>
      <vt:lpstr>过程调用的机器级表示</vt:lpstr>
      <vt:lpstr>Linux可执行文件的存储映像</vt:lpstr>
      <vt:lpstr>一个简单的过程调用例子</vt:lpstr>
      <vt:lpstr>过程（函数）的结构</vt:lpstr>
      <vt:lpstr>入口参数的位置</vt:lpstr>
      <vt:lpstr>过程调用参数传递举例</vt:lpstr>
      <vt:lpstr>过程调用参数传递举例</vt:lpstr>
      <vt:lpstr>过程调用参数传递举例</vt:lpstr>
      <vt:lpstr>过程调用举例</vt:lpstr>
      <vt:lpstr>递归过程调用举例</vt:lpstr>
      <vt:lpstr>过程调用的机器级表示</vt:lpstr>
      <vt:lpstr>过程调用举例</vt:lpstr>
      <vt:lpstr>PowerPoint 演示文稿</vt:lpstr>
      <vt:lpstr>IA-32/Linux的存储映像</vt:lpstr>
      <vt:lpstr>Windows中的存储映像</vt:lpstr>
      <vt:lpstr>Windows中的存储映像</vt:lpstr>
      <vt:lpstr>有关“过程调用”的练习</vt:lpstr>
      <vt:lpstr>有关“过程调用”的练习</vt:lpstr>
      <vt:lpstr>PowerPoint 演示文稿</vt:lpstr>
      <vt:lpstr>有关“过程调用”的练习</vt:lpstr>
      <vt:lpstr>有关“过程调用”的练习</vt:lpstr>
      <vt:lpstr>一个简单的过程调用例子</vt:lpstr>
      <vt:lpstr>有关“过程调用”的练习</vt:lpstr>
      <vt:lpstr>IA-32/Linux的存储映像</vt:lpstr>
      <vt:lpstr>一个简单的过程调用例子</vt:lpstr>
      <vt:lpstr>有关“过程调用”的讨论</vt:lpstr>
      <vt:lpstr>PowerPoint 演示文稿</vt:lpstr>
      <vt:lpstr>PowerPoint 演示文稿</vt:lpstr>
      <vt:lpstr>PowerPoint 演示文稿</vt:lpstr>
      <vt:lpstr>有关“过程调用”的讨论</vt:lpstr>
      <vt:lpstr>有关“过程调用”的讨论</vt:lpstr>
      <vt:lpstr>有关“过程调用”的讨论</vt:lpstr>
      <vt:lpstr>IA-32过程调用参数传递</vt:lpstr>
      <vt:lpstr>X86-64过程调用参数传递</vt:lpstr>
      <vt:lpstr>选择结构的机器级表示</vt:lpstr>
      <vt:lpstr>If-else语句举例</vt:lpstr>
      <vt:lpstr>    switch-case语句举例</vt:lpstr>
      <vt:lpstr>         循环结构的机器级表示 </vt:lpstr>
      <vt:lpstr>循环结构与递归的比较</vt:lpstr>
      <vt:lpstr>                                  递归过程调用举例</vt:lpstr>
      <vt:lpstr>逆向工程举例</vt:lpstr>
      <vt:lpstr>程序的机器级表示</vt:lpstr>
      <vt:lpstr>数组的分配和访问</vt:lpstr>
      <vt:lpstr>数组元素在内存的存放和访问</vt:lpstr>
      <vt:lpstr>可执行文件的存储器映像</vt:lpstr>
      <vt:lpstr>数组元素在内存的存放和访问</vt:lpstr>
      <vt:lpstr>数组元素在内存的存放和访问</vt:lpstr>
      <vt:lpstr>数组元素在内存的存放和访问</vt:lpstr>
      <vt:lpstr>数组元素在内存的存放和访问</vt:lpstr>
      <vt:lpstr>数组元素在内存的存放和访问</vt:lpstr>
      <vt:lpstr>数组元素在内存的存放和访问</vt:lpstr>
      <vt:lpstr>可执行文件的存储器映像</vt:lpstr>
      <vt:lpstr>结构体数据的分配和访问 </vt:lpstr>
      <vt:lpstr>结构体数据的分配和访问</vt:lpstr>
      <vt:lpstr>结构体数据的分配和访问</vt:lpstr>
      <vt:lpstr>结构体数据的分配和访问</vt:lpstr>
      <vt:lpstr>结构体数据的分配和访问</vt:lpstr>
      <vt:lpstr>联合体数据的分配和访问</vt:lpstr>
      <vt:lpstr>联合体数据的分配和访问</vt:lpstr>
      <vt:lpstr>IA-32的寄存器组织</vt:lpstr>
      <vt:lpstr>IA-32的寄存器组织</vt:lpstr>
      <vt:lpstr>PA中模拟的 IA-32的寄存器组织</vt:lpstr>
      <vt:lpstr>联合体数据的分配和访问</vt:lpstr>
      <vt:lpstr>数据的对齐 </vt:lpstr>
      <vt:lpstr>主存储器的结构</vt:lpstr>
      <vt:lpstr>Windows中的对齐和分配顺序</vt:lpstr>
      <vt:lpstr>程序的机器级表示</vt:lpstr>
      <vt:lpstr>越界访问和缓冲区溢出</vt:lpstr>
      <vt:lpstr>越界访问和缓冲区溢出 </vt:lpstr>
      <vt:lpstr>main()函数的原型</vt:lpstr>
      <vt:lpstr>越界访问和缓冲区溢出</vt:lpstr>
      <vt:lpstr>越界访问和缓冲区溢出</vt:lpstr>
      <vt:lpstr>程序的加载和运行</vt:lpstr>
      <vt:lpstr>缓冲区溢出攻击</vt:lpstr>
      <vt:lpstr>越界访问和缓冲区溢出</vt:lpstr>
      <vt:lpstr>缓冲区溢出攻击的防范（自学）</vt:lpstr>
      <vt:lpstr>缓冲溢出攻击防范（自学）</vt:lpstr>
      <vt:lpstr>缓冲区溢出攻击的防范（自学）</vt:lpstr>
      <vt:lpstr>缓冲区溢出攻击的防范（自学）</vt:lpstr>
      <vt:lpstr>X86-64架构（自学）</vt:lpstr>
      <vt:lpstr>X86-64架构（自学）</vt:lpstr>
      <vt:lpstr>X86-64架构（自学）</vt:lpstr>
      <vt:lpstr>X86-64架构（自学）</vt:lpstr>
      <vt:lpstr>X86-64架构（自学）</vt:lpstr>
      <vt:lpstr>X86-64架构（自学）</vt:lpstr>
      <vt:lpstr>X86-64架构（自学）</vt:lpstr>
      <vt:lpstr>X86-64架构过程调用举例（自学）</vt:lpstr>
      <vt:lpstr>X86-64架构过程调用举例（自学）</vt:lpstr>
      <vt:lpstr>X86-64架构过程调用举例（自学）</vt:lpstr>
      <vt:lpstr>X86-64架构过程调用举例（自学）</vt:lpstr>
      <vt:lpstr>浮点操作与SIMD指令（自学）</vt:lpstr>
      <vt:lpstr>IA-32和x86-64的比较（自学）</vt:lpstr>
      <vt:lpstr>IA-32过程调用参数传递（自学）</vt:lpstr>
      <vt:lpstr>X86-64过程调用参数传递（自学）</vt:lpstr>
      <vt:lpstr>X86-64架构（自学）</vt:lpstr>
      <vt:lpstr>本章总结</vt:lpstr>
      <vt:lpstr>PowerPoint 演示文稿</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幽弥狂</cp:lastModifiedBy>
  <cp:revision>3343</cp:revision>
  <dcterms:created xsi:type="dcterms:W3CDTF">2008-04-26T09:05:28Z</dcterms:created>
  <dcterms:modified xsi:type="dcterms:W3CDTF">2019-09-17T18:27:18Z</dcterms:modified>
</cp:coreProperties>
</file>