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1"/>
  </p:notesMasterIdLst>
  <p:handoutMasterIdLst>
    <p:handoutMasterId r:id="rId82"/>
  </p:handoutMasterIdLst>
  <p:sldIdLst>
    <p:sldId id="498" r:id="rId2"/>
    <p:sldId id="500" r:id="rId3"/>
    <p:sldId id="609" r:id="rId4"/>
    <p:sldId id="504" r:id="rId5"/>
    <p:sldId id="503" r:id="rId6"/>
    <p:sldId id="507" r:id="rId7"/>
    <p:sldId id="508" r:id="rId8"/>
    <p:sldId id="505" r:id="rId9"/>
    <p:sldId id="509" r:id="rId10"/>
    <p:sldId id="502" r:id="rId11"/>
    <p:sldId id="510" r:id="rId12"/>
    <p:sldId id="461" r:id="rId13"/>
    <p:sldId id="584" r:id="rId14"/>
    <p:sldId id="585" r:id="rId15"/>
    <p:sldId id="586" r:id="rId16"/>
    <p:sldId id="587" r:id="rId17"/>
    <p:sldId id="588" r:id="rId18"/>
    <p:sldId id="589" r:id="rId19"/>
    <p:sldId id="590" r:id="rId20"/>
    <p:sldId id="591" r:id="rId21"/>
    <p:sldId id="592" r:id="rId22"/>
    <p:sldId id="593" r:id="rId23"/>
    <p:sldId id="594" r:id="rId24"/>
    <p:sldId id="595" r:id="rId25"/>
    <p:sldId id="596" r:id="rId26"/>
    <p:sldId id="597" r:id="rId27"/>
    <p:sldId id="598" r:id="rId28"/>
    <p:sldId id="599" r:id="rId29"/>
    <p:sldId id="600" r:id="rId30"/>
    <p:sldId id="601" r:id="rId31"/>
    <p:sldId id="602" r:id="rId32"/>
    <p:sldId id="603" r:id="rId33"/>
    <p:sldId id="604" r:id="rId34"/>
    <p:sldId id="605" r:id="rId35"/>
    <p:sldId id="606" r:id="rId36"/>
    <p:sldId id="607" r:id="rId37"/>
    <p:sldId id="608" r:id="rId38"/>
    <p:sldId id="556" r:id="rId39"/>
    <p:sldId id="339" r:id="rId40"/>
    <p:sldId id="463" r:id="rId41"/>
    <p:sldId id="344" r:id="rId42"/>
    <p:sldId id="402" r:id="rId43"/>
    <p:sldId id="346" r:id="rId44"/>
    <p:sldId id="403" r:id="rId45"/>
    <p:sldId id="468" r:id="rId46"/>
    <p:sldId id="467" r:id="rId47"/>
    <p:sldId id="466" r:id="rId48"/>
    <p:sldId id="521" r:id="rId49"/>
    <p:sldId id="525" r:id="rId50"/>
    <p:sldId id="527" r:id="rId51"/>
    <p:sldId id="530" r:id="rId52"/>
    <p:sldId id="557" r:id="rId53"/>
    <p:sldId id="558" r:id="rId54"/>
    <p:sldId id="548" r:id="rId55"/>
    <p:sldId id="559" r:id="rId56"/>
    <p:sldId id="564" r:id="rId57"/>
    <p:sldId id="565" r:id="rId58"/>
    <p:sldId id="566" r:id="rId59"/>
    <p:sldId id="560" r:id="rId60"/>
    <p:sldId id="561" r:id="rId61"/>
    <p:sldId id="563" r:id="rId62"/>
    <p:sldId id="567" r:id="rId63"/>
    <p:sldId id="568" r:id="rId64"/>
    <p:sldId id="569" r:id="rId65"/>
    <p:sldId id="570" r:id="rId66"/>
    <p:sldId id="571" r:id="rId67"/>
    <p:sldId id="573" r:id="rId68"/>
    <p:sldId id="572" r:id="rId69"/>
    <p:sldId id="551" r:id="rId70"/>
    <p:sldId id="574" r:id="rId71"/>
    <p:sldId id="575" r:id="rId72"/>
    <p:sldId id="579" r:id="rId73"/>
    <p:sldId id="581" r:id="rId74"/>
    <p:sldId id="580" r:id="rId75"/>
    <p:sldId id="576" r:id="rId76"/>
    <p:sldId id="577" r:id="rId77"/>
    <p:sldId id="578" r:id="rId78"/>
    <p:sldId id="582" r:id="rId79"/>
    <p:sldId id="583" r:id="rId80"/>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398"/>
    <a:srgbClr val="A50021"/>
    <a:srgbClr val="993300"/>
    <a:srgbClr val="6D6D6D"/>
    <a:srgbClr val="818181"/>
    <a:srgbClr val="469CDC"/>
    <a:srgbClr val="CC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0" autoAdjust="0"/>
    <p:restoredTop sz="91858" autoAdjust="0"/>
  </p:normalViewPr>
  <p:slideViewPr>
    <p:cSldViewPr snapToGrid="0">
      <p:cViewPr varScale="1">
        <p:scale>
          <a:sx n="79" d="100"/>
          <a:sy n="79" d="100"/>
        </p:scale>
        <p:origin x="131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56"/>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D012EC0-EF78-4A55-9BA0-F19B0B9EED4B}"/>
              </a:ext>
            </a:extLst>
          </p:cNvPr>
          <p:cNvSpPr>
            <a:spLocks noGrp="1" noRot="1" noChangeAspect="1"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E8A127A7-4955-47B3-9C90-5693053E45B5}"/>
              </a:ext>
            </a:extLst>
          </p:cNvPr>
          <p:cNvSpPr>
            <a:spLocks noGrp="1" noChangeArrowheads="1"/>
          </p:cNvSpPr>
          <p:nvPr>
            <p:ph type="body" sz="quarter" idx="3"/>
          </p:nvPr>
        </p:nvSpPr>
        <p:spPr bwMode="auto">
          <a:xfrm>
            <a:off x="533400" y="4860925"/>
            <a:ext cx="61182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269" tIns="49255" rIns="100269" bIns="49255" numCol="1" anchor="t" anchorCtr="0" compatLnSpc="1">
            <a:prstTxWarp prst="textNoShape">
              <a:avLst/>
            </a:prstTxWarp>
          </a:bodyPr>
          <a:lstStyle/>
          <a:p>
            <a:pPr lvl="0"/>
            <a:r>
              <a:rPr lang="en-US" altLang="zh-CN"/>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3DC7F0A1-D5C1-4C5A-8AD2-13EAD4D2EC8A}"/>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Before we go any further, let’s step back for a second and take a look at the big picture.</a:t>
            </a:r>
          </a:p>
          <a:p>
            <a:r>
              <a:rPr lang="en-US" altLang="zh-CN">
                <a:ea typeface="宋体" panose="02010600030101010101" pitchFamily="2" charset="-122"/>
              </a:rPr>
              <a:t>All computer consist of five components: (1) Input and (2) output devices. (3) The Memory System. And the (4) Control and (5) Datapath of the Processor.</a:t>
            </a:r>
          </a:p>
          <a:p>
            <a:r>
              <a:rPr lang="en-US" altLang="zh-CN">
                <a:ea typeface="宋体" panose="02010600030101010101" pitchFamily="2" charset="-122"/>
              </a:rPr>
              <a:t>Today’s lecture covers the datapath design.</a:t>
            </a:r>
          </a:p>
          <a:p>
            <a:r>
              <a:rPr lang="en-US" altLang="zh-CN">
                <a:ea typeface="宋体" panose="02010600030101010101" pitchFamily="2" charset="-122"/>
              </a:rPr>
              <a:t>In the next lecture, I will show you how to design the processor’s control unit.</a:t>
            </a:r>
          </a:p>
          <a:p>
            <a:endParaRPr lang="en-US" altLang="zh-CN">
              <a:ea typeface="宋体" panose="02010600030101010101" pitchFamily="2" charset="-122"/>
            </a:endParaRPr>
          </a:p>
          <a:p>
            <a:r>
              <a:rPr lang="en-US" altLang="zh-CN">
                <a:ea typeface="宋体" panose="02010600030101010101" pitchFamily="2" charset="-122"/>
              </a:rPr>
              <a:t>+1 = 5 min. (X:45)</a:t>
            </a:r>
          </a:p>
        </p:txBody>
      </p:sp>
      <p:sp>
        <p:nvSpPr>
          <p:cNvPr id="178179" name="Rectangle 3">
            <a:extLst>
              <a:ext uri="{FF2B5EF4-FFF2-40B4-BE49-F238E27FC236}">
                <a16:creationId xmlns:a16="http://schemas.microsoft.com/office/drawing/2014/main" id="{C7AB27A9-25FF-4DCC-8B95-7FB226816990}"/>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7BBD6007-7147-4865-8D6F-1000EEE59847}"/>
              </a:ext>
            </a:extLst>
          </p:cNvPr>
          <p:cNvSpPr>
            <a:spLocks noGrp="1" noChangeArrowheads="1"/>
          </p:cNvSpPr>
          <p:nvPr>
            <p:ph type="body" idx="1"/>
          </p:nvPr>
        </p:nvSpPr>
        <p:spPr>
          <a:xfrm>
            <a:off x="533400" y="4651375"/>
            <a:ext cx="6118225" cy="4816475"/>
          </a:xfrm>
          <a:noFill/>
          <a:ln/>
        </p:spPr>
        <p:txBody>
          <a:bodyPr lIns="100277" tIns="49259" rIns="100277" bIns="49259"/>
          <a:lstStyle/>
          <a:p>
            <a:r>
              <a:rPr lang="en-US" altLang="zh-CN">
                <a:ea typeface="宋体" panose="02010600030101010101" pitchFamily="2" charset="-122"/>
              </a:rPr>
              <a:t>Here are the timing diagrams showing the differences between the single cycle, multiple cycle, and pipeline implementations.</a:t>
            </a:r>
          </a:p>
          <a:p>
            <a:r>
              <a:rPr lang="en-US" altLang="zh-CN">
                <a:ea typeface="宋体" panose="02010600030101010101" pitchFamily="2" charset="-122"/>
              </a:rPr>
              <a:t>For example, in the pipeline implementation, we can finish executing the Load, Store, and R-type instruction sequence in seven cycles.</a:t>
            </a:r>
          </a:p>
          <a:p>
            <a:r>
              <a:rPr lang="en-US" altLang="zh-CN">
                <a:ea typeface="宋体" panose="02010600030101010101" pitchFamily="2" charset="-122"/>
              </a:rPr>
              <a:t>In the multiple clock cycle implementation, however, we cannot start executing the store until Cycle 6 because we must wait for the load instruction to  complete.</a:t>
            </a:r>
          </a:p>
          <a:p>
            <a:r>
              <a:rPr lang="en-US" altLang="zh-CN">
                <a:ea typeface="宋体" panose="02010600030101010101" pitchFamily="2" charset="-122"/>
              </a:rPr>
              <a:t>Similarly, we cannot start the execution of the R-type instruction until the store instruction has completed its execution in Cycle 9.</a:t>
            </a:r>
          </a:p>
          <a:p>
            <a:r>
              <a:rPr lang="en-US" altLang="zh-CN">
                <a:ea typeface="宋体" panose="02010600030101010101" pitchFamily="2" charset="-122"/>
              </a:rPr>
              <a:t>In the Single Cycle implementation, the cycle time is set to accommodate the longest instruction, the Load instruction.</a:t>
            </a:r>
          </a:p>
          <a:p>
            <a:r>
              <a:rPr lang="en-US" altLang="zh-CN">
                <a:ea typeface="宋体" panose="02010600030101010101" pitchFamily="2" charset="-122"/>
              </a:rPr>
              <a:t>Consequently, the cycle time for the Single Cycle implementation can be five times longer than the multiple cycle implementation.</a:t>
            </a:r>
          </a:p>
          <a:p>
            <a:r>
              <a:rPr lang="en-US" altLang="zh-CN">
                <a:ea typeface="宋体" panose="02010600030101010101" pitchFamily="2" charset="-122"/>
              </a:rPr>
              <a:t>But may be more importantly, since the cycle time has to be long enough for the load instruction, it is too long for the store instruction so the last part of the cycle here is wasted.</a:t>
            </a:r>
          </a:p>
          <a:p>
            <a:endParaRPr lang="en-US" altLang="zh-CN">
              <a:ea typeface="宋体" panose="02010600030101010101" pitchFamily="2" charset="-122"/>
            </a:endParaRPr>
          </a:p>
          <a:p>
            <a:r>
              <a:rPr lang="en-US" altLang="zh-CN">
                <a:ea typeface="宋体" panose="02010600030101010101" pitchFamily="2" charset="-122"/>
              </a:rPr>
              <a:t>+2 = 77 min. (X:57)</a:t>
            </a:r>
          </a:p>
        </p:txBody>
      </p:sp>
      <p:sp>
        <p:nvSpPr>
          <p:cNvPr id="529411" name="Rectangle 3">
            <a:extLst>
              <a:ext uri="{FF2B5EF4-FFF2-40B4-BE49-F238E27FC236}">
                <a16:creationId xmlns:a16="http://schemas.microsoft.com/office/drawing/2014/main" id="{352C3916-D0CA-42A0-B892-C737AC478DC0}"/>
              </a:ext>
            </a:extLst>
          </p:cNvPr>
          <p:cNvSpPr>
            <a:spLocks noGrp="1" noRot="1" noChangeAspect="1"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4A90BDA9-A50F-417F-8697-DC7A2C484F0C}"/>
              </a:ext>
            </a:extLst>
          </p:cNvPr>
          <p:cNvSpPr>
            <a:spLocks noGrp="1" noChangeArrowheads="1"/>
          </p:cNvSpPr>
          <p:nvPr>
            <p:ph type="body" idx="1"/>
          </p:nvPr>
        </p:nvSpPr>
        <p:spPr>
          <a:xfrm>
            <a:off x="533400" y="4651375"/>
            <a:ext cx="6118225" cy="4816475"/>
          </a:xfrm>
          <a:noFill/>
          <a:ln/>
        </p:spPr>
        <p:txBody>
          <a:bodyPr lIns="100277" tIns="49259" rIns="100277" bIns="49259"/>
          <a:lstStyle/>
          <a:p>
            <a:r>
              <a:rPr lang="en-US" altLang="zh-CN">
                <a:ea typeface="宋体" panose="02010600030101010101" pitchFamily="2" charset="-122"/>
              </a:rPr>
              <a:t>The pipelined datapath consists of combination logic blocks separated by pipeline registers. If you get rid of all these registers (not the PC), this pipelined datapath is reduced to the single-cycle datapath.</a:t>
            </a:r>
          </a:p>
          <a:p>
            <a:r>
              <a:rPr lang="en-US" altLang="zh-CN">
                <a:ea typeface="宋体" panose="02010600030101010101" pitchFamily="2" charset="-122"/>
              </a:rPr>
              <a:t>This should give you extra incentive to do a good job on your single cycle processor design homework because you can build your pipeline design based on your single cycle design.</a:t>
            </a:r>
          </a:p>
          <a:p>
            <a:r>
              <a:rPr lang="en-US" altLang="zh-CN">
                <a:ea typeface="宋体" panose="02010600030101010101" pitchFamily="2" charset="-122"/>
              </a:rPr>
              <a:t>Anyway, the registers mark the beginning and the end of a pipe stage.</a:t>
            </a:r>
          </a:p>
          <a:p>
            <a:r>
              <a:rPr lang="en-US" altLang="zh-CN">
                <a:ea typeface="宋体" panose="02010600030101010101" pitchFamily="2" charset="-122"/>
              </a:rPr>
              <a:t>In the multiple clock cycle lecture, I recommended that the best way to think about a logic clock cycle is that it begins slightly after the clock tick and ends right at the next clock tick.</a:t>
            </a:r>
          </a:p>
          <a:p>
            <a:r>
              <a:rPr lang="en-US" altLang="zh-CN">
                <a:ea typeface="宋体" panose="02010600030101010101" pitchFamily="2" charset="-122"/>
              </a:rPr>
              <a:t>For example here, the Reg/Decode stage begins slightly after this clock tick when the output of the IF/ID register has  stabilized to its new value AND ends RIGHT at the next clock tick when the output of the register file is clocked into the ID/Exec register.</a:t>
            </a:r>
          </a:p>
          <a:p>
            <a:r>
              <a:rPr lang="en-US" altLang="zh-CN">
                <a:ea typeface="宋体" panose="02010600030101010101" pitchFamily="2" charset="-122"/>
              </a:rPr>
              <a:t>At the end of the Reg/Decode stage, the register output that just clocked into the ID/Exec register has NOT yet propagate to the register output yet.  It takes a Clk-to-Q delay.</a:t>
            </a:r>
          </a:p>
          <a:p>
            <a:r>
              <a:rPr lang="en-US" altLang="zh-CN">
                <a:ea typeface="宋体" panose="02010600030101010101" pitchFamily="2" charset="-122"/>
              </a:rPr>
              <a:t>When the new value we just clocked in (points to the clock tick) has propagate to the register output, then we have reach the beginning of the Exec stage.</a:t>
            </a:r>
          </a:p>
          <a:p>
            <a:r>
              <a:rPr lang="en-US" altLang="zh-CN">
                <a:ea typeface="宋体" panose="02010600030101010101" pitchFamily="2" charset="-122"/>
              </a:rPr>
              <a:t>Notice that the Wr stage of the pipeline starts here (last cycle) but there is no corresponding datapath underneath it because the Wr stage of the pipeline is handled by the same part of the pipeline that handles the Register Read stage.</a:t>
            </a:r>
          </a:p>
          <a:p>
            <a:r>
              <a:rPr lang="en-US" altLang="zh-CN">
                <a:ea typeface="宋体" panose="02010600030101010101" pitchFamily="2" charset="-122"/>
              </a:rPr>
              <a:t>This part of the datapath (Reg File) is the only part that is used by more than one stage of the pipeline. This is OK because the register file has independent Read and Write ports.</a:t>
            </a:r>
          </a:p>
          <a:p>
            <a:r>
              <a:rPr lang="en-US" altLang="zh-CN">
                <a:ea typeface="宋体" panose="02010600030101010101" pitchFamily="2" charset="-122"/>
              </a:rPr>
              <a:t>More specifically, the Reg/Decode stage of the pipeline uses the register file’s read port while the Write Back stage of the pipeline uses the register file’s write port.</a:t>
            </a:r>
          </a:p>
          <a:p>
            <a:endParaRPr lang="en-US" altLang="zh-CN">
              <a:ea typeface="宋体" panose="02010600030101010101" pitchFamily="2" charset="-122"/>
            </a:endParaRPr>
          </a:p>
          <a:p>
            <a:r>
              <a:rPr lang="en-US" altLang="zh-CN">
                <a:ea typeface="宋体" panose="02010600030101010101" pitchFamily="2" charset="-122"/>
              </a:rPr>
              <a:t>+3 = 32 min. (Y:12) </a:t>
            </a:r>
            <a:endParaRPr lang="en-US" altLang="zh-CN" b="1">
              <a:ea typeface="宋体" panose="02010600030101010101" pitchFamily="2" charset="-122"/>
            </a:endParaRPr>
          </a:p>
        </p:txBody>
      </p:sp>
      <p:sp>
        <p:nvSpPr>
          <p:cNvPr id="565251" name="Rectangle 3">
            <a:extLst>
              <a:ext uri="{FF2B5EF4-FFF2-40B4-BE49-F238E27FC236}">
                <a16:creationId xmlns:a16="http://schemas.microsoft.com/office/drawing/2014/main" id="{1ED8CA25-2C19-40EF-993B-8BEEDB47F428}"/>
              </a:ext>
            </a:extLst>
          </p:cNvPr>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201B13A9-7508-45F6-8BEA-320D62B8C1E1}"/>
              </a:ext>
            </a:extLst>
          </p:cNvPr>
          <p:cNvSpPr>
            <a:spLocks noGrp="1" noChangeArrowheads="1"/>
          </p:cNvSpPr>
          <p:nvPr>
            <p:ph type="body" idx="1"/>
          </p:nvPr>
        </p:nvSpPr>
        <p:spPr>
          <a:xfrm>
            <a:off x="533400" y="4651375"/>
            <a:ext cx="6118225" cy="4816475"/>
          </a:xfrm>
          <a:noFill/>
          <a:ln/>
        </p:spPr>
        <p:txBody>
          <a:bodyPr lIns="100277" tIns="49259" rIns="100277" bIns="49259"/>
          <a:lstStyle/>
          <a:p>
            <a:r>
              <a:rPr lang="en-US" altLang="zh-CN">
                <a:ea typeface="宋体" panose="02010600030101010101" pitchFamily="2" charset="-122"/>
              </a:rPr>
              <a:t>Well, let’s look at a more complex example so I can show you how different instructions at different stages of execution can be processed by our pipelined datapath simultaneously.</a:t>
            </a:r>
          </a:p>
          <a:p>
            <a:r>
              <a:rPr lang="en-US" altLang="zh-CN">
                <a:ea typeface="宋体" panose="02010600030101010101" pitchFamily="2" charset="-122"/>
              </a:rPr>
              <a:t>Let’s consider the following instruction sequence: Load, R-type, Store, and then Branch on equal to target address 1000.</a:t>
            </a:r>
          </a:p>
          <a:p>
            <a:r>
              <a:rPr lang="en-US" altLang="zh-CN">
                <a:ea typeface="宋体" panose="02010600030101010101" pitchFamily="2" charset="-122"/>
              </a:rPr>
              <a:t>In the next four slides, I will show you the state of the datapath at the end of Cycle 4, Cycle 5, Cycle 6 and Cycle 7.</a:t>
            </a:r>
          </a:p>
          <a:p>
            <a:r>
              <a:rPr lang="en-US" altLang="zh-CN">
                <a:ea typeface="宋体" panose="02010600030101010101" pitchFamily="2" charset="-122"/>
              </a:rPr>
              <a:t>First let’s take a look at the end of Cycle 4 where:</a:t>
            </a:r>
          </a:p>
          <a:p>
            <a:r>
              <a:rPr lang="en-US" altLang="zh-CN">
                <a:ea typeface="宋体" panose="02010600030101010101" pitchFamily="2" charset="-122"/>
              </a:rPr>
              <a:t>(a) The Load instruction has just finished its Mem stage.</a:t>
            </a:r>
          </a:p>
          <a:p>
            <a:r>
              <a:rPr lang="en-US" altLang="zh-CN">
                <a:ea typeface="宋体" panose="02010600030101010101" pitchFamily="2" charset="-122"/>
              </a:rPr>
              <a:t>(b) The R-type instruction has just finished its Exec stage.</a:t>
            </a:r>
          </a:p>
          <a:p>
            <a:r>
              <a:rPr lang="en-US" altLang="zh-CN">
                <a:ea typeface="宋体" panose="02010600030101010101" pitchFamily="2" charset="-122"/>
              </a:rPr>
              <a:t>(c) The Store instruction has just finished its Register Fetch slash Instruction Decode stage.</a:t>
            </a:r>
          </a:p>
          <a:p>
            <a:r>
              <a:rPr lang="en-US" altLang="zh-CN">
                <a:ea typeface="宋体" panose="02010600030101010101" pitchFamily="2" charset="-122"/>
              </a:rPr>
              <a:t>(d) And finally, the Branch instruction has just finish fetching the instruction.</a:t>
            </a:r>
          </a:p>
          <a:p>
            <a:r>
              <a:rPr lang="en-US" altLang="zh-CN">
                <a:ea typeface="宋体" panose="02010600030101010101" pitchFamily="2" charset="-122"/>
              </a:rPr>
              <a:t>Remember now, the next four pictures we will be looking at are at the end of a clock cycle.  That is right at the clock tick.</a:t>
            </a:r>
          </a:p>
          <a:p>
            <a:endParaRPr lang="en-US" altLang="zh-CN">
              <a:ea typeface="宋体" panose="02010600030101010101" pitchFamily="2" charset="-122"/>
            </a:endParaRPr>
          </a:p>
          <a:p>
            <a:r>
              <a:rPr lang="en-US" altLang="zh-CN">
                <a:ea typeface="宋体" panose="02010600030101010101" pitchFamily="2" charset="-122"/>
              </a:rPr>
              <a:t>+2 = 59 min. (Y:39)</a:t>
            </a:r>
          </a:p>
        </p:txBody>
      </p:sp>
      <p:sp>
        <p:nvSpPr>
          <p:cNvPr id="535555" name="Rectangle 3">
            <a:extLst>
              <a:ext uri="{FF2B5EF4-FFF2-40B4-BE49-F238E27FC236}">
                <a16:creationId xmlns:a16="http://schemas.microsoft.com/office/drawing/2014/main" id="{07C3299E-319A-41A6-AF7E-273B7D658BE2}"/>
              </a:ext>
            </a:extLst>
          </p:cNvPr>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2D126B8A-241E-4C40-999B-493422B0D951}"/>
              </a:ext>
            </a:extLst>
          </p:cNvPr>
          <p:cNvSpPr>
            <a:spLocks noGrp="1" noRot="1" noChangeAspect="1" noChangeArrowheads="1" noTextEdit="1"/>
          </p:cNvSpPr>
          <p:nvPr>
            <p:ph type="sldImg"/>
          </p:nvPr>
        </p:nvSpPr>
        <p:spPr>
          <a:xfrm>
            <a:off x="989013" y="644525"/>
            <a:ext cx="5133975" cy="3851275"/>
          </a:xfrm>
        </p:spPr>
      </p:sp>
      <p:sp>
        <p:nvSpPr>
          <p:cNvPr id="573443" name="Rectangle 3">
            <a:extLst>
              <a:ext uri="{FF2B5EF4-FFF2-40B4-BE49-F238E27FC236}">
                <a16:creationId xmlns:a16="http://schemas.microsoft.com/office/drawing/2014/main" id="{E4900A45-568F-4115-8460-BA1F0810BA97}"/>
              </a:ext>
            </a:extLst>
          </p:cNvPr>
          <p:cNvSpPr>
            <a:spLocks noGrp="1" noChangeArrowheads="1"/>
          </p:cNvSpPr>
          <p:nvPr>
            <p:ph type="body" idx="1"/>
          </p:nvPr>
        </p:nvSpPr>
        <p:spPr>
          <a:xfrm>
            <a:off x="533400" y="4605338"/>
            <a:ext cx="6118225" cy="4862512"/>
          </a:xfrm>
        </p:spPr>
        <p:txBody>
          <a:bodyPr/>
          <a:lstStyle/>
          <a:p>
            <a:endParaRPr lang="zh-CN" altLang="en-US">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974EC996-8E7B-4D23-8D64-B96FA18A02AC}"/>
              </a:ext>
            </a:extLst>
          </p:cNvPr>
          <p:cNvSpPr>
            <a:spLocks noGrp="1" noRot="1" noChangeAspect="1" noChangeArrowheads="1" noTextEdit="1"/>
          </p:cNvSpPr>
          <p:nvPr>
            <p:ph type="sldImg"/>
          </p:nvPr>
        </p:nvSpPr>
        <p:spPr>
          <a:xfrm>
            <a:off x="989013" y="644525"/>
            <a:ext cx="5133975" cy="3851275"/>
          </a:xfrm>
        </p:spPr>
      </p:sp>
      <p:sp>
        <p:nvSpPr>
          <p:cNvPr id="576515" name="Rectangle 3">
            <a:extLst>
              <a:ext uri="{FF2B5EF4-FFF2-40B4-BE49-F238E27FC236}">
                <a16:creationId xmlns:a16="http://schemas.microsoft.com/office/drawing/2014/main" id="{3E25C42A-42A7-4837-AC71-6C1AC98C503C}"/>
              </a:ext>
            </a:extLst>
          </p:cNvPr>
          <p:cNvSpPr>
            <a:spLocks noGrp="1" noChangeArrowheads="1"/>
          </p:cNvSpPr>
          <p:nvPr>
            <p:ph type="body" idx="1"/>
          </p:nvPr>
        </p:nvSpPr>
        <p:spPr>
          <a:xfrm>
            <a:off x="533400" y="4605338"/>
            <a:ext cx="6118225" cy="4862512"/>
          </a:xfrm>
        </p:spPr>
        <p:txBody>
          <a:bodyPr/>
          <a:lstStyle/>
          <a:p>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C772C520-94B3-4AE7-99D7-0E946099A5F5}"/>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Based on the Register Transfer Language examples we have so far, we know we will need the following combinational logic elements.</a:t>
            </a:r>
          </a:p>
          <a:p>
            <a:r>
              <a:rPr lang="en-US" altLang="zh-CN">
                <a:ea typeface="宋体" panose="02010600030101010101" pitchFamily="2" charset="-122"/>
              </a:rPr>
              <a:t>We will need an adder to update the program counter.</a:t>
            </a:r>
          </a:p>
          <a:p>
            <a:r>
              <a:rPr lang="en-US" altLang="zh-CN">
                <a:ea typeface="宋体" panose="02010600030101010101" pitchFamily="2" charset="-122"/>
              </a:rPr>
              <a:t>A MUX to select the results.</a:t>
            </a:r>
          </a:p>
          <a:p>
            <a:r>
              <a:rPr lang="en-US" altLang="zh-CN">
                <a:ea typeface="宋体" panose="02010600030101010101" pitchFamily="2" charset="-122"/>
              </a:rPr>
              <a:t>And finally, an ALU to do various arithmetic and logic operation.</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+1 = 30 min. (Y:10)</a:t>
            </a:r>
          </a:p>
        </p:txBody>
      </p:sp>
      <p:sp>
        <p:nvSpPr>
          <p:cNvPr id="188419" name="Rectangle 3">
            <a:extLst>
              <a:ext uri="{FF2B5EF4-FFF2-40B4-BE49-F238E27FC236}">
                <a16:creationId xmlns:a16="http://schemas.microsoft.com/office/drawing/2014/main" id="{CDFC8F44-DEE2-4309-8C5D-91D196F1B99F}"/>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D29667DD-7F26-4931-99DD-E07425A9478E}"/>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Remember, we will be using a clocking methodology where all storage elements are clocked by the same clock edge.</a:t>
            </a:r>
          </a:p>
          <a:p>
            <a:r>
              <a:rPr lang="en-US" altLang="zh-CN">
                <a:ea typeface="宋体" panose="02010600030101010101" pitchFamily="2" charset="-122"/>
              </a:rPr>
              <a:t>Consequently, our cycle time will be the sum of:</a:t>
            </a:r>
          </a:p>
          <a:p>
            <a:r>
              <a:rPr lang="en-US" altLang="zh-CN">
                <a:ea typeface="宋体" panose="02010600030101010101" pitchFamily="2" charset="-122"/>
              </a:rPr>
              <a:t>(a) The Clock-to-Q ( or latch propagation) time of the input registers.</a:t>
            </a:r>
          </a:p>
          <a:p>
            <a:r>
              <a:rPr lang="en-US" altLang="zh-CN">
                <a:ea typeface="宋体" panose="02010600030101010101" pitchFamily="2" charset="-122"/>
              </a:rPr>
              <a:t>(b) The longest delay path through the combinational logic block.</a:t>
            </a:r>
          </a:p>
          <a:p>
            <a:r>
              <a:rPr lang="en-US" altLang="zh-CN">
                <a:ea typeface="宋体" panose="02010600030101010101" pitchFamily="2" charset="-122"/>
              </a:rPr>
              <a:t>(c)  The set up time of the output register.</a:t>
            </a:r>
          </a:p>
          <a:p>
            <a:r>
              <a:rPr lang="en-US" altLang="zh-CN">
                <a:ea typeface="宋体" panose="02010600030101010101" pitchFamily="2" charset="-122"/>
              </a:rPr>
              <a:t>(d) And finally the clock skew.</a:t>
            </a:r>
          </a:p>
          <a:p>
            <a:r>
              <a:rPr lang="en-US" altLang="zh-CN">
                <a:ea typeface="宋体" panose="02010600030101010101" pitchFamily="2" charset="-122"/>
              </a:rPr>
              <a:t>In order to avoid hold time violation, you have to make sure this inequality is fulfilled.</a:t>
            </a:r>
          </a:p>
          <a:p>
            <a:endParaRPr lang="en-US" altLang="zh-CN">
              <a:ea typeface="宋体" panose="02010600030101010101" pitchFamily="2" charset="-122"/>
            </a:endParaRPr>
          </a:p>
          <a:p>
            <a:r>
              <a:rPr lang="en-US" altLang="zh-CN">
                <a:ea typeface="宋体" panose="02010600030101010101" pitchFamily="2" charset="-122"/>
              </a:rPr>
              <a:t>+2 = 18 min. (X:58)</a:t>
            </a:r>
          </a:p>
          <a:p>
            <a:endParaRPr lang="en-US" altLang="zh-CN">
              <a:ea typeface="宋体" panose="02010600030101010101" pitchFamily="2" charset="-122"/>
            </a:endParaRPr>
          </a:p>
          <a:p>
            <a:r>
              <a:rPr lang="en-US" altLang="zh-CN" b="1">
                <a:ea typeface="宋体" panose="02010600030101010101" pitchFamily="2" charset="-122"/>
              </a:rPr>
              <a:t>Complements:</a:t>
            </a:r>
          </a:p>
          <a:p>
            <a:r>
              <a:rPr lang="en-US" altLang="zh-CN" b="1">
                <a:ea typeface="宋体" panose="02010600030101010101" pitchFamily="2" charset="-122"/>
              </a:rPr>
              <a:t>Why use edge-triggerd clocking methodology? simpler to explain in contrast to level-triggered.</a:t>
            </a:r>
          </a:p>
          <a:p>
            <a:r>
              <a:rPr lang="en-US" altLang="zh-CN" b="1">
                <a:ea typeface="宋体" panose="02010600030101010101" pitchFamily="2" charset="-122"/>
              </a:rPr>
              <a:t>Clock skew: </a:t>
            </a:r>
            <a:r>
              <a:rPr lang="en-US" altLang="zh-CN">
                <a:ea typeface="宋体" panose="02010600030101010101" pitchFamily="2" charset="-122"/>
              </a:rPr>
              <a:t>difference in absolute time between the times when two state elements see a clock edge. It arises because the clock signal often follows different paths, with slightly delays, to reach two different state elements. Clock skew may cause a forward race of new inputs to the next flip-flop, leading to incorrect operation. (see Fig.B.31 at page B-41).</a:t>
            </a:r>
          </a:p>
          <a:p>
            <a:r>
              <a:rPr lang="en-US" altLang="zh-CN" b="1">
                <a:ea typeface="宋体" panose="02010600030101010101" pitchFamily="2" charset="-122"/>
              </a:rPr>
              <a:t>Clock-to-Q(or latch propagation): </a:t>
            </a:r>
            <a:r>
              <a:rPr lang="en-US" altLang="zh-CN">
                <a:ea typeface="宋体" panose="02010600030101010101" pitchFamily="2" charset="-122"/>
              </a:rPr>
              <a:t>the propagation time of signal through a flip-flop from clock to the output Q. That is why it is called clock to Q time.</a:t>
            </a:r>
          </a:p>
          <a:p>
            <a:r>
              <a:rPr lang="en-US" altLang="zh-CN" b="1">
                <a:ea typeface="宋体" panose="02010600030101010101" pitchFamily="2" charset="-122"/>
              </a:rPr>
              <a:t>Setup time/hold time of flip-flop:</a:t>
            </a:r>
            <a:r>
              <a:rPr lang="en-US" altLang="zh-CN">
                <a:ea typeface="宋体" panose="02010600030101010101" pitchFamily="2" charset="-122"/>
              </a:rPr>
              <a:t> the minimum time during which the input must be valid( or stable) before/after the clock edge.(page B-24)</a:t>
            </a:r>
          </a:p>
          <a:p>
            <a:r>
              <a:rPr lang="en-US" altLang="zh-CN" b="1">
                <a:ea typeface="宋体" panose="02010600030101010101" pitchFamily="2" charset="-122"/>
              </a:rPr>
              <a:t>(Latch Prop + Shortest Delay Path - Clock Skew)  &gt;  Hold Time  </a:t>
            </a:r>
            <a:r>
              <a:rPr lang="en-US" altLang="zh-CN">
                <a:ea typeface="宋体" panose="02010600030101010101" pitchFamily="2" charset="-122"/>
              </a:rPr>
              <a:t>: this might be difficult to explain, but otherwise it will cause the race problem as shown in Fig.B.31. </a:t>
            </a:r>
          </a:p>
        </p:txBody>
      </p:sp>
      <p:sp>
        <p:nvSpPr>
          <p:cNvPr id="303107" name="Rectangle 3">
            <a:extLst>
              <a:ext uri="{FF2B5EF4-FFF2-40B4-BE49-F238E27FC236}">
                <a16:creationId xmlns:a16="http://schemas.microsoft.com/office/drawing/2014/main" id="{2498BF2D-3BD2-4C9E-A189-50B85E96D3CD}"/>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87CF0380-63B1-4A0C-B1C3-D2AB36BCFBDB}"/>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In today’s lecture, I will show you how to implement the following subset of MIPS instructions: add, subtract, or immediate, load, store, branch, and the jump instruction.</a:t>
            </a:r>
          </a:p>
          <a:p>
            <a:r>
              <a:rPr lang="en-US" altLang="zh-CN">
                <a:ea typeface="宋体" panose="02010600030101010101" pitchFamily="2" charset="-122"/>
              </a:rPr>
              <a:t>The Add and Subtract instructions use the R format.  The Op together with the Func fields together specified all the different kinds of add and subtract instructions.</a:t>
            </a:r>
          </a:p>
          <a:p>
            <a:r>
              <a:rPr lang="en-US" altLang="zh-CN">
                <a:ea typeface="宋体" panose="02010600030101010101" pitchFamily="2" charset="-122"/>
              </a:rPr>
              <a:t>Rs and Rt specifies the source registers.  And the Rd field specifies the destination register.</a:t>
            </a:r>
          </a:p>
          <a:p>
            <a:r>
              <a:rPr lang="en-US" altLang="zh-CN">
                <a:ea typeface="宋体" panose="02010600030101010101" pitchFamily="2" charset="-122"/>
              </a:rPr>
              <a:t>The Or immediate instruction uses the I format.  It only uses one source register, Rs.  The other operand comes from the immediate field. The Rt field is used to specified the destination register.</a:t>
            </a:r>
          </a:p>
          <a:p>
            <a:r>
              <a:rPr lang="en-US" altLang="zh-CN">
                <a:ea typeface="宋体" panose="02010600030101010101" pitchFamily="2" charset="-122"/>
              </a:rPr>
              <a:t>Both the load and store instructions use the I format and both add the Rs and the immediate filed together to form the memory address.</a:t>
            </a:r>
          </a:p>
          <a:p>
            <a:r>
              <a:rPr lang="en-US" altLang="zh-CN">
                <a:ea typeface="宋体" panose="02010600030101010101" pitchFamily="2" charset="-122"/>
              </a:rPr>
              <a:t>The difference is that the load instruction will load the data from memory into Rt while the store instruction will store the data in Rt into the memory.</a:t>
            </a:r>
          </a:p>
          <a:p>
            <a:r>
              <a:rPr lang="en-US" altLang="zh-CN">
                <a:ea typeface="宋体" panose="02010600030101010101" pitchFamily="2" charset="-122"/>
              </a:rPr>
              <a:t>The branch on equal instruction also uses the I format.  Here Rs and Rt are used to specify the registers we need to compare.</a:t>
            </a:r>
          </a:p>
          <a:p>
            <a:r>
              <a:rPr lang="en-US" altLang="zh-CN">
                <a:ea typeface="宋体" panose="02010600030101010101" pitchFamily="2" charset="-122"/>
              </a:rPr>
              <a:t>If these two registers are equal, we will branch to a location specified by the immediate field.</a:t>
            </a:r>
          </a:p>
          <a:p>
            <a:r>
              <a:rPr lang="en-US" altLang="zh-CN">
                <a:ea typeface="宋体" panose="02010600030101010101" pitchFamily="2" charset="-122"/>
              </a:rPr>
              <a:t>Finally, the jump instruction uses the J format and always causes the program to jump to a memory location specified in the address field. </a:t>
            </a:r>
          </a:p>
          <a:p>
            <a:r>
              <a:rPr lang="en-US" altLang="zh-CN">
                <a:ea typeface="宋体" panose="02010600030101010101" pitchFamily="2" charset="-122"/>
              </a:rPr>
              <a:t>I know I went over this rather quickly and you may have missed something.  But don’t worry, this is just an overview.  You will keep seeing these (point to the format) all day today.</a:t>
            </a:r>
          </a:p>
          <a:p>
            <a:endParaRPr lang="en-US" altLang="zh-CN">
              <a:ea typeface="宋体" panose="02010600030101010101" pitchFamily="2" charset="-122"/>
            </a:endParaRPr>
          </a:p>
          <a:p>
            <a:r>
              <a:rPr lang="en-US" altLang="zh-CN">
                <a:ea typeface="宋体" panose="02010600030101010101" pitchFamily="2" charset="-122"/>
              </a:rPr>
              <a:t>+3 = 13 min. (X:53)</a:t>
            </a:r>
          </a:p>
        </p:txBody>
      </p:sp>
      <p:sp>
        <p:nvSpPr>
          <p:cNvPr id="473091" name="Rectangle 3">
            <a:extLst>
              <a:ext uri="{FF2B5EF4-FFF2-40B4-BE49-F238E27FC236}">
                <a16:creationId xmlns:a16="http://schemas.microsoft.com/office/drawing/2014/main" id="{D5B4A884-E66C-430F-A560-CD686AF8BD52}"/>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31DE18A1-DE69-4B64-B89A-42116AF957EC}"/>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Now let’s take a look at the first major component of the datapath: the instruction fetch unit.</a:t>
            </a:r>
          </a:p>
          <a:p>
            <a:r>
              <a:rPr lang="en-US" altLang="zh-CN">
                <a:ea typeface="宋体" panose="02010600030101010101" pitchFamily="2" charset="-122"/>
              </a:rPr>
              <a:t>The common RTL operations for all instructions are:</a:t>
            </a:r>
          </a:p>
          <a:p>
            <a:r>
              <a:rPr lang="en-US" altLang="zh-CN">
                <a:ea typeface="宋体" panose="02010600030101010101" pitchFamily="2" charset="-122"/>
              </a:rPr>
              <a:t>(a) Fetch the instruction using the Program Counter (PC) at the beginning of an</a:t>
            </a:r>
          </a:p>
          <a:p>
            <a:r>
              <a:rPr lang="en-US" altLang="zh-CN">
                <a:ea typeface="宋体" panose="02010600030101010101" pitchFamily="2" charset="-122"/>
              </a:rPr>
              <a:t>     instruction’s execution (PC -&gt; Instruction Memory -&gt; Instruction Word).</a:t>
            </a:r>
          </a:p>
          <a:p>
            <a:r>
              <a:rPr lang="en-US" altLang="zh-CN">
                <a:ea typeface="宋体" panose="02010600030101010101" pitchFamily="2" charset="-122"/>
              </a:rPr>
              <a:t>(b) Then at the end of the instruction’s execution, you need to update the</a:t>
            </a:r>
          </a:p>
          <a:p>
            <a:r>
              <a:rPr lang="en-US" altLang="zh-CN">
                <a:ea typeface="宋体" panose="02010600030101010101" pitchFamily="2" charset="-122"/>
              </a:rPr>
              <a:t>     Program Counter (PC -&gt; Next Address Logic -&gt; PC).</a:t>
            </a:r>
          </a:p>
          <a:p>
            <a:r>
              <a:rPr lang="en-US" altLang="zh-CN">
                <a:ea typeface="宋体" panose="02010600030101010101" pitchFamily="2" charset="-122"/>
              </a:rPr>
              <a:t>More specifically, you need to increment the PC by 4 if you are executing sequential code.</a:t>
            </a:r>
          </a:p>
          <a:p>
            <a:r>
              <a:rPr lang="en-US" altLang="zh-CN">
                <a:ea typeface="宋体" panose="02010600030101010101" pitchFamily="2" charset="-122"/>
              </a:rPr>
              <a:t>For Branch and Jump instructions, you need to update the program counter to “something else” other than plus 4.</a:t>
            </a:r>
          </a:p>
          <a:p>
            <a:r>
              <a:rPr lang="en-US" altLang="zh-CN">
                <a:ea typeface="宋体" panose="02010600030101010101" pitchFamily="2" charset="-122"/>
              </a:rPr>
              <a:t>I will show you what is inside this Next Address Logic block when we talked about the Branch and Jump instructions.</a:t>
            </a:r>
          </a:p>
          <a:p>
            <a:r>
              <a:rPr lang="en-US" altLang="zh-CN">
                <a:ea typeface="宋体" panose="02010600030101010101" pitchFamily="2" charset="-122"/>
              </a:rPr>
              <a:t>For now, let’s focus our attention to the Add and Subtract instructions.</a:t>
            </a:r>
          </a:p>
          <a:p>
            <a:endParaRPr lang="en-US" altLang="zh-CN">
              <a:ea typeface="宋体" panose="02010600030101010101" pitchFamily="2" charset="-122"/>
            </a:endParaRPr>
          </a:p>
          <a:p>
            <a:r>
              <a:rPr lang="en-US" altLang="zh-CN">
                <a:ea typeface="宋体" panose="02010600030101010101" pitchFamily="2" charset="-122"/>
              </a:rPr>
              <a:t>+2 = 37 min. (Y:17)</a:t>
            </a:r>
          </a:p>
        </p:txBody>
      </p:sp>
      <p:sp>
        <p:nvSpPr>
          <p:cNvPr id="481283" name="Rectangle 3">
            <a:extLst>
              <a:ext uri="{FF2B5EF4-FFF2-40B4-BE49-F238E27FC236}">
                <a16:creationId xmlns:a16="http://schemas.microsoft.com/office/drawing/2014/main" id="{E8C6763D-B5C2-45E5-A0FC-026C5A7BEDC6}"/>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2E45B233-646A-4EC3-8523-C20017BCCA0E}"/>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And here is the datapath that can do the trick.</a:t>
            </a:r>
          </a:p>
          <a:p>
            <a:r>
              <a:rPr lang="en-US" altLang="zh-CN">
                <a:ea typeface="宋体" panose="02010600030101010101" pitchFamily="2" charset="-122"/>
              </a:rPr>
              <a:t>First of all, we connect the register file’s Ra, Rb, and Rw input to the Rd, Rs, and Rt fields of the instruction bus (points to the format diagram).</a:t>
            </a:r>
          </a:p>
          <a:p>
            <a:r>
              <a:rPr lang="en-US" altLang="zh-CN">
                <a:ea typeface="宋体" panose="02010600030101010101" pitchFamily="2" charset="-122"/>
              </a:rPr>
              <a:t>Then we need to connect  busA and busB of the register file to the ALU.</a:t>
            </a:r>
          </a:p>
          <a:p>
            <a:r>
              <a:rPr lang="en-US" altLang="zh-CN">
                <a:ea typeface="宋体" panose="02010600030101010101" pitchFamily="2" charset="-122"/>
              </a:rPr>
              <a:t>Finally, we need to connect the output of the ALU to the input bus of the  register file.</a:t>
            </a:r>
          </a:p>
          <a:p>
            <a:r>
              <a:rPr lang="en-US" altLang="zh-CN">
                <a:ea typeface="宋体" panose="02010600030101010101" pitchFamily="2" charset="-122"/>
              </a:rPr>
              <a:t>Conceptually, this is how it works.</a:t>
            </a:r>
          </a:p>
          <a:p>
            <a:r>
              <a:rPr lang="en-US" altLang="zh-CN">
                <a:ea typeface="宋体" panose="02010600030101010101" pitchFamily="2" charset="-122"/>
              </a:rPr>
              <a:t>The instruction bus coming out of the Instruction memory will set the Ra and Rb to the register specifiers Rs and Rt.</a:t>
            </a:r>
          </a:p>
          <a:p>
            <a:r>
              <a:rPr lang="en-US" altLang="zh-CN">
                <a:ea typeface="宋体" panose="02010600030101010101" pitchFamily="2" charset="-122"/>
              </a:rPr>
              <a:t>This causes the register file to put the value of register Rs onto busA and the value of register Rt onto busB, respectively.</a:t>
            </a:r>
          </a:p>
          <a:p>
            <a:r>
              <a:rPr lang="en-US" altLang="zh-CN">
                <a:ea typeface="宋体" panose="02010600030101010101" pitchFamily="2" charset="-122"/>
              </a:rPr>
              <a:t>But setting the ALUctr appropriately, the ALU will perform either the Add and Subtract for us.</a:t>
            </a:r>
          </a:p>
          <a:p>
            <a:r>
              <a:rPr lang="en-US" altLang="zh-CN">
                <a:ea typeface="宋体" panose="02010600030101010101" pitchFamily="2" charset="-122"/>
              </a:rPr>
              <a:t>The result is then fed back to the register file where the register specifier Rw should already be set to the instruction bus’s Rd field.</a:t>
            </a:r>
          </a:p>
          <a:p>
            <a:r>
              <a:rPr lang="en-US" altLang="zh-CN">
                <a:ea typeface="宋体" panose="02010600030101010101" pitchFamily="2" charset="-122"/>
              </a:rPr>
              <a:t>Since the control, which we will design in our next lecture, should have already set the RegWr signal to 1, the result will be written back to the register file at the next clock tick (points to the Clk input).</a:t>
            </a:r>
          </a:p>
          <a:p>
            <a:endParaRPr lang="en-US" altLang="zh-CN">
              <a:ea typeface="宋体" panose="02010600030101010101" pitchFamily="2" charset="-122"/>
            </a:endParaRPr>
          </a:p>
          <a:p>
            <a:r>
              <a:rPr lang="en-US" altLang="zh-CN">
                <a:ea typeface="宋体" panose="02010600030101010101" pitchFamily="2" charset="-122"/>
              </a:rPr>
              <a:t>+3 = 42 min. (Y:22)</a:t>
            </a:r>
          </a:p>
        </p:txBody>
      </p:sp>
      <p:sp>
        <p:nvSpPr>
          <p:cNvPr id="485379" name="Rectangle 3">
            <a:extLst>
              <a:ext uri="{FF2B5EF4-FFF2-40B4-BE49-F238E27FC236}">
                <a16:creationId xmlns:a16="http://schemas.microsoft.com/office/drawing/2014/main" id="{A04D03D3-7956-44F3-B2BE-1EE7BE666C5A}"/>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6DB61996-8079-400A-B472-241B62927C8A}"/>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Here is the datapath for the Or immediate instructions.</a:t>
            </a:r>
          </a:p>
          <a:p>
            <a:r>
              <a:rPr lang="en-US" altLang="zh-CN">
                <a:ea typeface="宋体" panose="02010600030101010101" pitchFamily="2" charset="-122"/>
              </a:rPr>
              <a:t>We cannot use the Rd field here (Rw) because in this instruction format, we don’t have a Rd field. The Rd field in the R-type is used here as part of the immediate field.</a:t>
            </a:r>
          </a:p>
          <a:p>
            <a:r>
              <a:rPr lang="en-US" altLang="zh-CN">
                <a:ea typeface="宋体" panose="02010600030101010101" pitchFamily="2" charset="-122"/>
              </a:rPr>
              <a:t>For this instruction type, Rw input of the register file, that is the address of the register to be written, comes from the Rt field of the instruction.</a:t>
            </a:r>
          </a:p>
          <a:p>
            <a:r>
              <a:rPr lang="en-US" altLang="zh-CN">
                <a:ea typeface="宋体" panose="02010600030101010101" pitchFamily="2" charset="-122"/>
              </a:rPr>
              <a:t>Recalled from earlier slide that for R-type instruction, the Rw comes from the Rd field.</a:t>
            </a:r>
          </a:p>
          <a:p>
            <a:r>
              <a:rPr lang="en-US" altLang="zh-CN">
                <a:ea typeface="宋体" panose="02010600030101010101" pitchFamily="2" charset="-122"/>
              </a:rPr>
              <a:t>That’s why we need a MUX here to put Rd onto Rw for R-type instructions and to put Rt onto Rw for the I-type instruction.</a:t>
            </a:r>
          </a:p>
          <a:p>
            <a:r>
              <a:rPr lang="en-US" altLang="zh-CN">
                <a:ea typeface="宋体" panose="02010600030101010101" pitchFamily="2" charset="-122"/>
              </a:rPr>
              <a:t>Since the second operation of this instruction will be the immediate field zero extended to 32 bits, we also need a MUX here to block off bus B from the register file.</a:t>
            </a:r>
          </a:p>
          <a:p>
            <a:r>
              <a:rPr lang="en-US" altLang="zh-CN">
                <a:ea typeface="宋体" panose="02010600030101010101" pitchFamily="2" charset="-122"/>
              </a:rPr>
              <a:t>Since bus B is blocked off by the MUX, the value on bus B is don’t care. Therefore we do not have to worry about what ends up on  the register file’s Rb register specifier.</a:t>
            </a:r>
          </a:p>
          <a:p>
            <a:r>
              <a:rPr lang="en-US" altLang="zh-CN">
                <a:ea typeface="宋体" panose="02010600030101010101" pitchFamily="2" charset="-122"/>
              </a:rPr>
              <a:t>To keep things simple, we may just as well keep it the same as the R-type instruction and put the Rt field here.</a:t>
            </a:r>
          </a:p>
          <a:p>
            <a:r>
              <a:rPr lang="en-US" altLang="zh-CN">
                <a:ea typeface="宋体" panose="02010600030101010101" pitchFamily="2" charset="-122"/>
              </a:rPr>
              <a:t>So to summarize, this is how this datapath works.  With Rs on Register File’s Ra input, bus A will get the value of Rs as the first ALU operand.</a:t>
            </a:r>
          </a:p>
          <a:p>
            <a:r>
              <a:rPr lang="en-US" altLang="zh-CN">
                <a:ea typeface="宋体" panose="02010600030101010101" pitchFamily="2" charset="-122"/>
              </a:rPr>
              <a:t>The second operand will come from the immediate field of the instruction.</a:t>
            </a:r>
          </a:p>
          <a:p>
            <a:r>
              <a:rPr lang="en-US" altLang="zh-CN">
                <a:ea typeface="宋体" panose="02010600030101010101" pitchFamily="2" charset="-122"/>
              </a:rPr>
              <a:t>Once the ALU complete the OR operation, the result will be written into the register specified by the instruction’s Rt field.</a:t>
            </a:r>
          </a:p>
          <a:p>
            <a:endParaRPr lang="en-US" altLang="zh-CN">
              <a:ea typeface="宋体" panose="02010600030101010101" pitchFamily="2" charset="-122"/>
            </a:endParaRPr>
          </a:p>
          <a:p>
            <a:r>
              <a:rPr lang="en-US" altLang="zh-CN">
                <a:ea typeface="宋体" panose="02010600030101010101" pitchFamily="2" charset="-122"/>
              </a:rPr>
              <a:t>+3 = 50 min. (Y:30)</a:t>
            </a:r>
          </a:p>
        </p:txBody>
      </p:sp>
      <p:sp>
        <p:nvSpPr>
          <p:cNvPr id="491523" name="Rectangle 3">
            <a:extLst>
              <a:ext uri="{FF2B5EF4-FFF2-40B4-BE49-F238E27FC236}">
                <a16:creationId xmlns:a16="http://schemas.microsoft.com/office/drawing/2014/main" id="{AB86D469-6AD3-4610-ACE9-68B0AF427AEC}"/>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5A8D5E04-51B8-4D87-A8AE-7FE54D4ED078}"/>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So here is the single cycle datapath we just built.</a:t>
            </a:r>
          </a:p>
          <a:p>
            <a:r>
              <a:rPr lang="en-US" altLang="zh-CN">
                <a:ea typeface="宋体" panose="02010600030101010101" pitchFamily="2" charset="-122"/>
              </a:rPr>
              <a:t>If you push into the Instruction Fetch Unit, you will see the last slide showing the PC, the next address logic, and the Instruction Memory.</a:t>
            </a:r>
          </a:p>
          <a:p>
            <a:r>
              <a:rPr lang="en-US" altLang="zh-CN">
                <a:ea typeface="宋体" panose="02010600030101010101" pitchFamily="2" charset="-122"/>
              </a:rPr>
              <a:t>Here I have shown how we can get the Rt, Rs, Rd, and Imm16 fields out of the 32-bit instruction word.</a:t>
            </a:r>
          </a:p>
          <a:p>
            <a:r>
              <a:rPr lang="en-US" altLang="zh-CN">
                <a:ea typeface="宋体" panose="02010600030101010101" pitchFamily="2" charset="-122"/>
              </a:rPr>
              <a:t>The Rt, Rs, and Rd fields will go to the register file as register specifiers while the Imm16 field will go to the Extender where it is either Zero and Sign extended to 32 bits.</a:t>
            </a:r>
          </a:p>
          <a:p>
            <a:r>
              <a:rPr lang="en-US" altLang="zh-CN">
                <a:ea typeface="宋体" panose="02010600030101010101" pitchFamily="2" charset="-122"/>
              </a:rPr>
              <a:t>The signals ExtOp, ALUSrc, ALUctr, MemWr, MemtoReg, RegDst, RegWr, Branch, and Jump  are control signals.</a:t>
            </a:r>
          </a:p>
          <a:p>
            <a:r>
              <a:rPr lang="en-US" altLang="zh-CN">
                <a:ea typeface="宋体" panose="02010600030101010101" pitchFamily="2" charset="-122"/>
              </a:rPr>
              <a:t>And I will show you how to generate them in the next class..</a:t>
            </a:r>
          </a:p>
          <a:p>
            <a:endParaRPr lang="en-US" altLang="zh-CN">
              <a:ea typeface="宋体" panose="02010600030101010101" pitchFamily="2" charset="-122"/>
            </a:endParaRPr>
          </a:p>
          <a:p>
            <a:r>
              <a:rPr lang="en-US" altLang="zh-CN">
                <a:ea typeface="宋体" panose="02010600030101010101" pitchFamily="2" charset="-122"/>
              </a:rPr>
              <a:t>+2 = 80 min. (Z:00)</a:t>
            </a:r>
          </a:p>
        </p:txBody>
      </p:sp>
      <p:sp>
        <p:nvSpPr>
          <p:cNvPr id="547843" name="Rectangle 3">
            <a:extLst>
              <a:ext uri="{FF2B5EF4-FFF2-40B4-BE49-F238E27FC236}">
                <a16:creationId xmlns:a16="http://schemas.microsoft.com/office/drawing/2014/main" id="{808CC16E-FA2D-4364-95EB-18B69612F5F8}"/>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DCDB3FC5-F282-457B-B758-67176C87D822}"/>
              </a:ext>
            </a:extLst>
          </p:cNvPr>
          <p:cNvSpPr>
            <a:spLocks noGrp="1" noChangeArrowheads="1"/>
          </p:cNvSpPr>
          <p:nvPr>
            <p:ph type="body" idx="1"/>
          </p:nvPr>
        </p:nvSpPr>
        <p:spPr>
          <a:xfrm>
            <a:off x="533400" y="4094163"/>
            <a:ext cx="6118225" cy="5373687"/>
          </a:xfrm>
          <a:noFill/>
          <a:ln/>
        </p:spPr>
        <p:txBody>
          <a:bodyPr lIns="100753" tIns="49493" rIns="100753" bIns="49493"/>
          <a:lstStyle/>
          <a:p>
            <a:r>
              <a:rPr lang="en-US" altLang="zh-CN">
                <a:ea typeface="宋体" panose="02010600030101010101" pitchFamily="2" charset="-122"/>
              </a:rPr>
              <a:t>Now with the clocking methodology back in your mind, we can think about how the critical path of our “abstract” datapath may look like.</a:t>
            </a:r>
          </a:p>
          <a:p>
            <a:r>
              <a:rPr lang="en-US" altLang="zh-CN">
                <a:ea typeface="宋体" panose="02010600030101010101" pitchFamily="2" charset="-122"/>
              </a:rPr>
              <a:t>One thing to keep in mind about the Register File and Ideal Memory (points to both Instruction and Data) is that the Clock input is a factor ONLY during the write operation.</a:t>
            </a:r>
          </a:p>
          <a:p>
            <a:r>
              <a:rPr lang="en-US" altLang="zh-CN">
                <a:ea typeface="宋体" panose="02010600030101010101" pitchFamily="2" charset="-122"/>
              </a:rPr>
              <a:t>For read operation, the CLK input is not a factor.  The register file and the ideal memory behave as if they are combinational logic.</a:t>
            </a:r>
          </a:p>
          <a:p>
            <a:r>
              <a:rPr lang="en-US" altLang="zh-CN">
                <a:ea typeface="宋体" panose="02010600030101010101" pitchFamily="2" charset="-122"/>
              </a:rPr>
              <a:t>That is you apply an address to the input, then after certain delay, which we called access time, the output is valid.</a:t>
            </a:r>
          </a:p>
          <a:p>
            <a:r>
              <a:rPr lang="en-US" altLang="zh-CN">
                <a:ea typeface="宋体" panose="02010600030101010101" pitchFamily="2" charset="-122"/>
              </a:rPr>
              <a:t>We will come back to these points (point to the “behave” bullets) later in this lecture.</a:t>
            </a:r>
          </a:p>
          <a:p>
            <a:r>
              <a:rPr lang="en-US" altLang="zh-CN">
                <a:ea typeface="宋体" panose="02010600030101010101" pitchFamily="2" charset="-122"/>
              </a:rPr>
              <a:t>But for now, let’s look at this “abstract” datapath’s critical path which occurs when the datapath tries to execute the Load instruction.</a:t>
            </a:r>
          </a:p>
          <a:p>
            <a:r>
              <a:rPr lang="en-US" altLang="zh-CN">
                <a:ea typeface="宋体" panose="02010600030101010101" pitchFamily="2" charset="-122"/>
              </a:rPr>
              <a:t>The time it takes to execute the load instruction are the sum of:</a:t>
            </a:r>
          </a:p>
          <a:p>
            <a:r>
              <a:rPr lang="en-US" altLang="zh-CN">
                <a:ea typeface="宋体" panose="02010600030101010101" pitchFamily="2" charset="-122"/>
              </a:rPr>
              <a:t>(a) The PC’s clock-to-Q time.</a:t>
            </a:r>
          </a:p>
          <a:p>
            <a:r>
              <a:rPr lang="en-US" altLang="zh-CN">
                <a:ea typeface="宋体" panose="02010600030101010101" pitchFamily="2" charset="-122"/>
              </a:rPr>
              <a:t>(b) The instruction memory access time.</a:t>
            </a:r>
          </a:p>
          <a:p>
            <a:r>
              <a:rPr lang="en-US" altLang="zh-CN">
                <a:ea typeface="宋体" panose="02010600030101010101" pitchFamily="2" charset="-122"/>
              </a:rPr>
              <a:t>(c) The time it takes to read the register file.</a:t>
            </a:r>
          </a:p>
          <a:p>
            <a:r>
              <a:rPr lang="en-US" altLang="zh-CN">
                <a:ea typeface="宋体" panose="02010600030101010101" pitchFamily="2" charset="-122"/>
              </a:rPr>
              <a:t>(d) The ALU delay in calculating the Data Memory Address.</a:t>
            </a:r>
          </a:p>
          <a:p>
            <a:r>
              <a:rPr lang="en-US" altLang="zh-CN">
                <a:ea typeface="宋体" panose="02010600030101010101" pitchFamily="2" charset="-122"/>
              </a:rPr>
              <a:t>(e) The time it takes to read the Data Memory.</a:t>
            </a:r>
          </a:p>
          <a:p>
            <a:r>
              <a:rPr lang="en-US" altLang="zh-CN">
                <a:ea typeface="宋体" panose="02010600030101010101" pitchFamily="2" charset="-122"/>
              </a:rPr>
              <a:t>(f) And finally, the setup time for the register file and clock skew.</a:t>
            </a:r>
          </a:p>
          <a:p>
            <a:endParaRPr lang="en-US" altLang="zh-CN">
              <a:ea typeface="宋体" panose="02010600030101010101" pitchFamily="2" charset="-122"/>
            </a:endParaRPr>
          </a:p>
          <a:p>
            <a:r>
              <a:rPr lang="en-US" altLang="zh-CN">
                <a:ea typeface="宋体" panose="02010600030101010101" pitchFamily="2" charset="-122"/>
              </a:rPr>
              <a:t>+3 = 21 (Y:01)</a:t>
            </a:r>
          </a:p>
          <a:p>
            <a:endParaRPr lang="en-US" altLang="zh-CN">
              <a:ea typeface="宋体" panose="02010600030101010101" pitchFamily="2" charset="-122"/>
            </a:endParaRPr>
          </a:p>
          <a:p>
            <a:r>
              <a:rPr lang="en-US" altLang="zh-CN">
                <a:ea typeface="宋体" panose="02010600030101010101" pitchFamily="2" charset="-122"/>
              </a:rPr>
              <a:t>Complement:</a:t>
            </a:r>
          </a:p>
          <a:p>
            <a:r>
              <a:rPr lang="en-US" altLang="zh-CN">
                <a:ea typeface="宋体" panose="02010600030101010101" pitchFamily="2" charset="-122"/>
              </a:rPr>
              <a:t>Clock skew(B-40): </a:t>
            </a:r>
          </a:p>
        </p:txBody>
      </p:sp>
      <p:sp>
        <p:nvSpPr>
          <p:cNvPr id="549891" name="Rectangle 3">
            <a:extLst>
              <a:ext uri="{FF2B5EF4-FFF2-40B4-BE49-F238E27FC236}">
                <a16:creationId xmlns:a16="http://schemas.microsoft.com/office/drawing/2014/main" id="{4FC85FCA-00EF-4C77-9E3E-625D626FDFFA}"/>
              </a:ext>
            </a:extLst>
          </p:cNvPr>
          <p:cNvSpPr>
            <a:spLocks noGrp="1" noRot="1" noChangeAspect="1" noChangeArrowheads="1" noTextEdit="1"/>
          </p:cNvSpPr>
          <p:nvPr>
            <p:ph type="sldImg"/>
          </p:nvPr>
        </p:nvSpPr>
        <p:spPr>
          <a:xfrm>
            <a:off x="1427163" y="644525"/>
            <a:ext cx="4259262" cy="319405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0E09E-7013-4257-BB89-E21434E51C47}"/>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0F0443A-EAF1-496E-BCD2-5FF874B737D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extLst>
      <p:ext uri="{BB962C8B-B14F-4D97-AF65-F5344CB8AC3E}">
        <p14:creationId xmlns:p14="http://schemas.microsoft.com/office/powerpoint/2010/main" val="153611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DA399-FDA2-4610-9465-23D7C8F28E18}"/>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9F2A4D3-D58F-4987-85C1-12D0B0F556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347206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4370C5-6316-42F8-8922-F289DACA7FE0}"/>
              </a:ext>
            </a:extLst>
          </p:cNvPr>
          <p:cNvSpPr>
            <a:spLocks noGrp="1"/>
          </p:cNvSpPr>
          <p:nvPr>
            <p:ph type="title" orient="vert"/>
          </p:nvPr>
        </p:nvSpPr>
        <p:spPr>
          <a:xfrm>
            <a:off x="6842125" y="128588"/>
            <a:ext cx="2201863" cy="3349625"/>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CB2D78E-EFDA-4C5F-AF37-A6C011C2583F}"/>
              </a:ext>
            </a:extLst>
          </p:cNvPr>
          <p:cNvSpPr>
            <a:spLocks noGrp="1"/>
          </p:cNvSpPr>
          <p:nvPr>
            <p:ph type="body" orient="vert" idx="1"/>
          </p:nvPr>
        </p:nvSpPr>
        <p:spPr>
          <a:xfrm>
            <a:off x="236538" y="128588"/>
            <a:ext cx="6453187" cy="33496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25232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96ED6-B7DC-48A5-90D1-246C160E2026}"/>
              </a:ext>
            </a:extLst>
          </p:cNvPr>
          <p:cNvSpPr>
            <a:spLocks noGrp="1"/>
          </p:cNvSpPr>
          <p:nvPr>
            <p:ph type="title"/>
          </p:nvPr>
        </p:nvSpPr>
        <p:spPr>
          <a:xfrm>
            <a:off x="236538" y="128588"/>
            <a:ext cx="8807450" cy="528637"/>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56F4C35-772C-4ED1-86FB-CC42EF9D21B3}"/>
              </a:ext>
            </a:extLst>
          </p:cNvPr>
          <p:cNvSpPr>
            <a:spLocks noGrp="1"/>
          </p:cNvSpPr>
          <p:nvPr>
            <p:ph type="body" sz="half" idx="1"/>
          </p:nvPr>
        </p:nvSpPr>
        <p:spPr>
          <a:xfrm>
            <a:off x="495300" y="1295400"/>
            <a:ext cx="4019550" cy="21828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36BE3AC-DC42-4A61-9A88-DD8A08AB6BBE}"/>
              </a:ext>
            </a:extLst>
          </p:cNvPr>
          <p:cNvSpPr>
            <a:spLocks noGrp="1"/>
          </p:cNvSpPr>
          <p:nvPr>
            <p:ph sz="half" idx="2"/>
          </p:nvPr>
        </p:nvSpPr>
        <p:spPr>
          <a:xfrm>
            <a:off x="4667250" y="1295400"/>
            <a:ext cx="4019550" cy="21828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90402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E1D4D-5D86-46A6-8DF7-5E2C0F91B98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8FCE2B0-7CEA-437F-8489-F1CA0E7913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5059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3890-B0E6-4198-9E98-6CB7B21DD65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FA1049B-EEDB-437A-BDB0-69E134A75F4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77932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8A4DC-FAB4-4988-AE71-E6D394E9CEEC}"/>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5B98794-859C-423A-82AB-B37FA7EB28B9}"/>
              </a:ext>
            </a:extLst>
          </p:cNvPr>
          <p:cNvSpPr>
            <a:spLocks noGrp="1"/>
          </p:cNvSpPr>
          <p:nvPr>
            <p:ph sz="half" idx="1"/>
          </p:nvPr>
        </p:nvSpPr>
        <p:spPr>
          <a:xfrm>
            <a:off x="495300" y="1295400"/>
            <a:ext cx="4019550" cy="21828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DA9D8E5-3493-439B-B650-CA53975A6B26}"/>
              </a:ext>
            </a:extLst>
          </p:cNvPr>
          <p:cNvSpPr>
            <a:spLocks noGrp="1"/>
          </p:cNvSpPr>
          <p:nvPr>
            <p:ph sz="half" idx="2"/>
          </p:nvPr>
        </p:nvSpPr>
        <p:spPr>
          <a:xfrm>
            <a:off x="4667250" y="1295400"/>
            <a:ext cx="4019550" cy="21828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355783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850EF-CCE7-4440-ABE6-42E631E9D94E}"/>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A96A918-C494-4592-88A2-10661767156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FF13076-5557-4F75-805B-9FBF7AEBC342}"/>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271B77E9-ED25-457E-B808-449E8D08C9E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6F9E6F-D674-4614-8048-A1B13FB5AB21}"/>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40709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99D46-0675-45C0-A30F-E998A452A7E2}"/>
              </a:ext>
            </a:extLst>
          </p:cNvPr>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71462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D8DAE-2EB3-40DD-8F02-15756D5B21A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2C9F9FE-673B-46FB-9F62-923CAC931E4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50658AD9-CACF-4510-96E9-3D651A4B352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1060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603E2-C940-426D-A7B7-D34A6DB49A2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675048D-1146-449F-88F1-8B63E271401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C8009846-28E3-40D1-BF0D-098E7E168F9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1140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2994998-EC3C-4A8C-B608-0BB17EF3487A}"/>
              </a:ext>
            </a:extLst>
          </p:cNvPr>
          <p:cNvSpPr>
            <a:spLocks noGrp="1" noChangeArrowheads="1"/>
          </p:cNvSpPr>
          <p:nvPr>
            <p:ph type="title"/>
          </p:nvPr>
        </p:nvSpPr>
        <p:spPr bwMode="auto">
          <a:xfrm>
            <a:off x="236538" y="128588"/>
            <a:ext cx="88074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9" name="Rectangle 5">
            <a:extLst>
              <a:ext uri="{FF2B5EF4-FFF2-40B4-BE49-F238E27FC236}">
                <a16:creationId xmlns:a16="http://schemas.microsoft.com/office/drawing/2014/main" id="{0FD94968-BA20-4900-B52E-00BF0AA212EC}"/>
              </a:ext>
            </a:extLst>
          </p:cNvPr>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0" name="Line 6">
            <a:extLst>
              <a:ext uri="{FF2B5EF4-FFF2-40B4-BE49-F238E27FC236}">
                <a16:creationId xmlns:a16="http://schemas.microsoft.com/office/drawing/2014/main" id="{D91813BC-9C28-4D21-A50C-F513797505E9}"/>
              </a:ext>
            </a:extLst>
          </p:cNvPr>
          <p:cNvSpPr>
            <a:spLocks noChangeShapeType="1"/>
          </p:cNvSpPr>
          <p:nvPr userDrawn="1"/>
        </p:nvSpPr>
        <p:spPr bwMode="auto">
          <a:xfrm>
            <a:off x="246063" y="682625"/>
            <a:ext cx="8651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p:titleStyle>
    <p:body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35838;&#31243;&#24314;&#35774;&#25253;&#21578;/2015&#24180;&#25104;&#37117;&#35199;&#21335;&#27665;&#26063;&#22823;&#23398;&#20250;&#35758;/&#31532;2&#29256;&#20869;&#23481;&#20462;&#35746;.do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C59ED8DE-E316-4F82-A167-731FA65C86FC}"/>
              </a:ext>
            </a:extLst>
          </p:cNvPr>
          <p:cNvSpPr>
            <a:spLocks noGrp="1" noChangeArrowheads="1"/>
          </p:cNvSpPr>
          <p:nvPr>
            <p:ph type="ctrTitle" idx="4294967295"/>
          </p:nvPr>
        </p:nvSpPr>
        <p:spPr>
          <a:xfrm>
            <a:off x="476250" y="487363"/>
            <a:ext cx="8145463" cy="5402262"/>
          </a:xfrm>
        </p:spPr>
        <p:txBody>
          <a:bodyPr lIns="91440" tIns="45720" rIns="91440" bIns="45720" anchor="ctr"/>
          <a:lstStyle/>
          <a:p>
            <a:pPr eaLnBrk="1" hangingPunct="1">
              <a:lnSpc>
                <a:spcPct val="130000"/>
              </a:lnSpc>
              <a:spcBef>
                <a:spcPct val="5000"/>
              </a:spcBef>
            </a:pPr>
            <a:br>
              <a:rPr lang="en-US" altLang="zh-CN" dirty="0"/>
            </a:br>
            <a:br>
              <a:rPr lang="zh-CN" altLang="en-US">
                <a:solidFill>
                  <a:srgbClr val="FF0000"/>
                </a:solidFill>
              </a:rPr>
            </a:br>
            <a:r>
              <a:rPr lang="zh-CN" altLang="en-US" sz="4000">
                <a:solidFill>
                  <a:srgbClr val="FF0000"/>
                </a:solidFill>
              </a:rPr>
              <a:t>程序的执行</a:t>
            </a:r>
            <a:br>
              <a:rPr lang="zh-CN" altLang="en-US" sz="4000">
                <a:solidFill>
                  <a:srgbClr val="FF0000"/>
                </a:solidFill>
              </a:rPr>
            </a:br>
            <a:br>
              <a:rPr lang="zh-CN" altLang="en-US"/>
            </a:br>
            <a:r>
              <a:rPr lang="zh-CN" altLang="en-US" sz="3000">
                <a:solidFill>
                  <a:schemeClr val="accent2"/>
                </a:solidFill>
                <a:latin typeface="微软雅黑" panose="020B0503020204020204" pitchFamily="34" charset="-122"/>
                <a:ea typeface="微软雅黑" panose="020B0503020204020204" pitchFamily="34" charset="-122"/>
              </a:rPr>
              <a:t>程序执行和指令执行概述 </a:t>
            </a:r>
            <a:br>
              <a:rPr lang="zh-CN" altLang="en-US" sz="3000">
                <a:solidFill>
                  <a:schemeClr val="accent2"/>
                </a:solidFill>
                <a:latin typeface="微软雅黑" panose="020B0503020204020204" pitchFamily="34" charset="-122"/>
                <a:ea typeface="微软雅黑" panose="020B0503020204020204" pitchFamily="34" charset="-122"/>
              </a:rPr>
            </a:br>
            <a:r>
              <a:rPr lang="zh-CN" altLang="en-US" sz="3000">
                <a:solidFill>
                  <a:schemeClr val="accent2"/>
                </a:solidFill>
                <a:latin typeface="微软雅黑" panose="020B0503020204020204" pitchFamily="34" charset="-122"/>
                <a:ea typeface="微软雅黑" panose="020B0503020204020204" pitchFamily="34" charset="-122"/>
              </a:rPr>
              <a:t>数据通路基本结构和工作原理</a:t>
            </a:r>
            <a:br>
              <a:rPr lang="zh-CN" altLang="en-US" sz="3000">
                <a:solidFill>
                  <a:schemeClr val="accent2"/>
                </a:solidFill>
                <a:latin typeface="微软雅黑" panose="020B0503020204020204" pitchFamily="34" charset="-122"/>
                <a:ea typeface="微软雅黑" panose="020B0503020204020204" pitchFamily="34" charset="-122"/>
              </a:rPr>
            </a:br>
            <a:r>
              <a:rPr lang="zh-CN" altLang="en-US" sz="3000">
                <a:solidFill>
                  <a:schemeClr val="accent2"/>
                </a:solidFill>
                <a:latin typeface="微软雅黑" panose="020B0503020204020204" pitchFamily="34" charset="-122"/>
                <a:ea typeface="微软雅黑" panose="020B0503020204020204" pitchFamily="34" charset="-122"/>
              </a:rPr>
              <a:t>流水线方式下指令的执行 </a:t>
            </a:r>
            <a:br>
              <a:rPr lang="zh-CN" altLang="en-US" sz="3000">
                <a:solidFill>
                  <a:schemeClr val="accent2"/>
                </a:solidFill>
                <a:latin typeface="微软雅黑" panose="020B0503020204020204" pitchFamily="34" charset="-122"/>
                <a:ea typeface="微软雅黑" panose="020B0503020204020204" pitchFamily="34" charset="-122"/>
              </a:rPr>
            </a:br>
            <a:endParaRPr lang="en-US" altLang="zh-CN" sz="30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C93623F0-8AD6-4244-B95C-2BAB15A5E3DE}"/>
              </a:ext>
            </a:extLst>
          </p:cNvPr>
          <p:cNvSpPr>
            <a:spLocks noGrp="1" noChangeArrowheads="1"/>
          </p:cNvSpPr>
          <p:nvPr>
            <p:ph type="title"/>
          </p:nvPr>
        </p:nvSpPr>
        <p:spPr>
          <a:xfrm>
            <a:off x="454025" y="160338"/>
            <a:ext cx="7948613" cy="528637"/>
          </a:xfrm>
        </p:spPr>
        <p:txBody>
          <a:bodyPr/>
          <a:lstStyle/>
          <a:p>
            <a:r>
              <a:rPr lang="zh-CN" altLang="en-US"/>
              <a:t>机器指令的执行过程 </a:t>
            </a:r>
          </a:p>
        </p:txBody>
      </p:sp>
      <p:sp>
        <p:nvSpPr>
          <p:cNvPr id="449539" name="Rectangle 3">
            <a:extLst>
              <a:ext uri="{FF2B5EF4-FFF2-40B4-BE49-F238E27FC236}">
                <a16:creationId xmlns:a16="http://schemas.microsoft.com/office/drawing/2014/main" id="{924984CB-0773-4239-9C36-345F70AFF3E6}"/>
              </a:ext>
            </a:extLst>
          </p:cNvPr>
          <p:cNvSpPr>
            <a:spLocks noGrp="1" noChangeArrowheads="1"/>
          </p:cNvSpPr>
          <p:nvPr>
            <p:ph type="body" idx="1"/>
          </p:nvPr>
        </p:nvSpPr>
        <p:spPr>
          <a:xfrm>
            <a:off x="185738" y="749300"/>
            <a:ext cx="8191500" cy="4006850"/>
          </a:xfrm>
        </p:spPr>
        <p:txBody>
          <a:bodyPr/>
          <a:lstStyle/>
          <a:p>
            <a:pPr>
              <a:spcBef>
                <a:spcPct val="10000"/>
              </a:spcBef>
            </a:pP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执行指令的过程</a:t>
            </a:r>
          </a:p>
          <a:p>
            <a:pPr lvl="2">
              <a:spcBef>
                <a:spcPct val="20000"/>
              </a:spcBef>
            </a:pPr>
            <a:r>
              <a:rPr lang="zh-CN" altLang="en-US" sz="2000">
                <a:latin typeface="微软雅黑" panose="020B0503020204020204" pitchFamily="34" charset="-122"/>
                <a:ea typeface="微软雅黑" panose="020B0503020204020204" pitchFamily="34" charset="-122"/>
              </a:rPr>
              <a:t>取指令</a:t>
            </a:r>
          </a:p>
          <a:p>
            <a:pPr lvl="2">
              <a:spcBef>
                <a:spcPct val="20000"/>
              </a:spcBef>
            </a:pPr>
            <a:r>
              <a:rPr lang="en-US" altLang="zh-CN" sz="2000">
                <a:latin typeface="微软雅黑" panose="020B0503020204020204" pitchFamily="34" charset="-122"/>
                <a:ea typeface="微软雅黑" panose="020B0503020204020204" pitchFamily="34" charset="-122"/>
              </a:rPr>
              <a:t>PC+“1”</a:t>
            </a:r>
            <a:endParaRPr lang="zh-CN" altLang="en-US" sz="2000">
              <a:latin typeface="微软雅黑" panose="020B0503020204020204" pitchFamily="34" charset="-122"/>
              <a:ea typeface="微软雅黑" panose="020B0503020204020204" pitchFamily="34" charset="-122"/>
            </a:endParaRPr>
          </a:p>
          <a:p>
            <a:pPr lvl="2">
              <a:spcBef>
                <a:spcPct val="20000"/>
              </a:spcBef>
            </a:pPr>
            <a:r>
              <a:rPr lang="zh-CN" altLang="en-US" sz="2000">
                <a:solidFill>
                  <a:schemeClr val="tx1"/>
                </a:solidFill>
                <a:latin typeface="微软雅黑" panose="020B0503020204020204" pitchFamily="34" charset="-122"/>
                <a:ea typeface="微软雅黑" panose="020B0503020204020204" pitchFamily="34" charset="-122"/>
              </a:rPr>
              <a:t>指令译码</a:t>
            </a:r>
          </a:p>
          <a:p>
            <a:pPr lvl="2">
              <a:spcBef>
                <a:spcPct val="20000"/>
              </a:spcBef>
            </a:pPr>
            <a:r>
              <a:rPr lang="zh-CN" altLang="en-US" sz="2000">
                <a:latin typeface="微软雅黑" panose="020B0503020204020204" pitchFamily="34" charset="-122"/>
                <a:ea typeface="微软雅黑" panose="020B0503020204020204" pitchFamily="34" charset="-122"/>
              </a:rPr>
              <a:t>进行主存地址运算</a:t>
            </a:r>
          </a:p>
          <a:p>
            <a:pPr lvl="2">
              <a:spcBef>
                <a:spcPct val="20000"/>
              </a:spcBef>
            </a:pPr>
            <a:r>
              <a:rPr lang="zh-CN" altLang="en-US" sz="2000">
                <a:latin typeface="微软雅黑" panose="020B0503020204020204" pitchFamily="34" charset="-122"/>
                <a:ea typeface="微软雅黑" panose="020B0503020204020204" pitchFamily="34" charset="-122"/>
              </a:rPr>
              <a:t>取操作数</a:t>
            </a:r>
          </a:p>
          <a:p>
            <a:pPr lvl="2">
              <a:spcBef>
                <a:spcPct val="20000"/>
              </a:spcBef>
            </a:pPr>
            <a:r>
              <a:rPr lang="zh-CN" altLang="en-US" sz="2000">
                <a:latin typeface="微软雅黑" panose="020B0503020204020204" pitchFamily="34" charset="-122"/>
                <a:ea typeface="微软雅黑" panose="020B0503020204020204" pitchFamily="34" charset="-122"/>
              </a:rPr>
              <a:t>进行算术 </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逻辑运算</a:t>
            </a:r>
          </a:p>
          <a:p>
            <a:pPr lvl="2">
              <a:spcBef>
                <a:spcPct val="20000"/>
              </a:spcBef>
            </a:pPr>
            <a:r>
              <a:rPr lang="zh-CN" altLang="en-US" sz="2000">
                <a:latin typeface="微软雅黑" panose="020B0503020204020204" pitchFamily="34" charset="-122"/>
                <a:ea typeface="微软雅黑" panose="020B0503020204020204" pitchFamily="34" charset="-122"/>
              </a:rPr>
              <a:t>存结果</a:t>
            </a:r>
          </a:p>
          <a:p>
            <a:pPr lvl="2">
              <a:spcBef>
                <a:spcPct val="20000"/>
              </a:spcBef>
            </a:pPr>
            <a:r>
              <a:rPr lang="zh-CN" altLang="en-US" sz="2000">
                <a:solidFill>
                  <a:schemeClr val="accent2"/>
                </a:solidFill>
                <a:latin typeface="微软雅黑" panose="020B0503020204020204" pitchFamily="34" charset="-122"/>
                <a:ea typeface="微软雅黑" panose="020B0503020204020204" pitchFamily="34" charset="-122"/>
              </a:rPr>
              <a:t>以上每步都需检测“异常”</a:t>
            </a:r>
          </a:p>
          <a:p>
            <a:pPr lvl="2">
              <a:spcBef>
                <a:spcPct val="20000"/>
              </a:spcBef>
            </a:pPr>
            <a:r>
              <a:rPr lang="zh-CN" altLang="en-US" sz="2000">
                <a:solidFill>
                  <a:schemeClr val="accent2"/>
                </a:solidFill>
                <a:latin typeface="微软雅黑" panose="020B0503020204020204" pitchFamily="34" charset="-122"/>
                <a:ea typeface="微软雅黑" panose="020B0503020204020204" pitchFamily="34" charset="-122"/>
              </a:rPr>
              <a:t>若有异常，则自动切换到异常处理程序</a:t>
            </a:r>
          </a:p>
          <a:p>
            <a:pPr lvl="2">
              <a:spcBef>
                <a:spcPct val="20000"/>
              </a:spcBef>
            </a:pPr>
            <a:r>
              <a:rPr lang="zh-CN" altLang="en-US" sz="2000">
                <a:solidFill>
                  <a:srgbClr val="006600"/>
                </a:solidFill>
                <a:latin typeface="微软雅黑" panose="020B0503020204020204" pitchFamily="34" charset="-122"/>
                <a:ea typeface="微软雅黑" panose="020B0503020204020204" pitchFamily="34" charset="-122"/>
              </a:rPr>
              <a:t>检测是否有“中断”请求，有则转中断处理</a:t>
            </a:r>
          </a:p>
        </p:txBody>
      </p:sp>
      <p:sp>
        <p:nvSpPr>
          <p:cNvPr id="449542" name="AutoShape 6">
            <a:extLst>
              <a:ext uri="{FF2B5EF4-FFF2-40B4-BE49-F238E27FC236}">
                <a16:creationId xmlns:a16="http://schemas.microsoft.com/office/drawing/2014/main" id="{19E8A3CF-F270-4278-82FE-C580E94C502F}"/>
              </a:ext>
            </a:extLst>
          </p:cNvPr>
          <p:cNvSpPr>
            <a:spLocks/>
          </p:cNvSpPr>
          <p:nvPr/>
        </p:nvSpPr>
        <p:spPr bwMode="auto">
          <a:xfrm>
            <a:off x="6862763" y="1206500"/>
            <a:ext cx="401637" cy="3267075"/>
          </a:xfrm>
          <a:prstGeom prst="rightBrace">
            <a:avLst>
              <a:gd name="adj1" fmla="val 6778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43" name="Text Box 7">
            <a:extLst>
              <a:ext uri="{FF2B5EF4-FFF2-40B4-BE49-F238E27FC236}">
                <a16:creationId xmlns:a16="http://schemas.microsoft.com/office/drawing/2014/main" id="{90751714-D188-420E-A4D0-378747CE102D}"/>
              </a:ext>
            </a:extLst>
          </p:cNvPr>
          <p:cNvSpPr txBox="1">
            <a:spLocks noChangeArrowheads="1"/>
          </p:cNvSpPr>
          <p:nvPr/>
        </p:nvSpPr>
        <p:spPr bwMode="auto">
          <a:xfrm>
            <a:off x="7239000" y="1858963"/>
            <a:ext cx="4016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latin typeface="Times New Roman" panose="02020603050405020304" pitchFamily="18" charset="0"/>
                <a:ea typeface="微软雅黑" panose="020B0503020204020204" pitchFamily="34" charset="-122"/>
              </a:rPr>
              <a:t>指令执行过程</a:t>
            </a:r>
          </a:p>
        </p:txBody>
      </p:sp>
      <p:sp>
        <p:nvSpPr>
          <p:cNvPr id="449544" name="Text Box 8">
            <a:extLst>
              <a:ext uri="{FF2B5EF4-FFF2-40B4-BE49-F238E27FC236}">
                <a16:creationId xmlns:a16="http://schemas.microsoft.com/office/drawing/2014/main" id="{905837B1-0C09-4A52-8F8E-AC46D1421CD2}"/>
              </a:ext>
            </a:extLst>
          </p:cNvPr>
          <p:cNvSpPr txBox="1">
            <a:spLocks noChangeArrowheads="1"/>
          </p:cNvSpPr>
          <p:nvPr/>
        </p:nvSpPr>
        <p:spPr bwMode="auto">
          <a:xfrm>
            <a:off x="76200" y="4673600"/>
            <a:ext cx="77231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a:solidFill>
                  <a:schemeClr val="accent1"/>
                </a:solidFill>
                <a:latin typeface="微软雅黑" panose="020B0503020204020204" pitchFamily="34" charset="-122"/>
                <a:ea typeface="微软雅黑" panose="020B0503020204020204" pitchFamily="34" charset="-122"/>
              </a:rPr>
              <a:t>问题：</a:t>
            </a:r>
          </a:p>
          <a:p>
            <a:pPr>
              <a:lnSpc>
                <a:spcPct val="120000"/>
              </a:lnSpc>
            </a:pPr>
            <a:r>
              <a:rPr lang="zh-CN" altLang="en-US" sz="2000">
                <a:solidFill>
                  <a:schemeClr val="accent2"/>
                </a:solidFill>
                <a:latin typeface="微软雅黑" panose="020B0503020204020204" pitchFamily="34" charset="-122"/>
                <a:ea typeface="微软雅黑" panose="020B0503020204020204" pitchFamily="34" charset="-122"/>
              </a:rPr>
              <a:t>“取指令”一定在最开始做吗？</a:t>
            </a:r>
            <a:r>
              <a:rPr lang="en-US" altLang="zh-CN" sz="2000">
                <a:solidFill>
                  <a:schemeClr val="accent2"/>
                </a:solidFill>
                <a:latin typeface="微软雅黑" panose="020B0503020204020204" pitchFamily="34" charset="-122"/>
                <a:ea typeface="微软雅黑" panose="020B0503020204020204" pitchFamily="34" charset="-122"/>
              </a:rPr>
              <a:t>PC+“1</a:t>
            </a:r>
            <a:r>
              <a:rPr lang="zh-CN" altLang="en-US" sz="2000">
                <a:solidFill>
                  <a:schemeClr val="accent2"/>
                </a:solidFill>
                <a:latin typeface="微软雅黑" panose="020B0503020204020204" pitchFamily="34" charset="-122"/>
                <a:ea typeface="微软雅黑" panose="020B0503020204020204" pitchFamily="34" charset="-122"/>
              </a:rPr>
              <a:t>”一定在译码之前做吗？</a:t>
            </a:r>
          </a:p>
          <a:p>
            <a:pPr>
              <a:lnSpc>
                <a:spcPct val="120000"/>
              </a:lnSpc>
            </a:pPr>
            <a:r>
              <a:rPr lang="zh-CN" altLang="en-US" sz="2000">
                <a:solidFill>
                  <a:schemeClr val="accent2"/>
                </a:solidFill>
                <a:latin typeface="微软雅黑" panose="020B0503020204020204" pitchFamily="34" charset="-122"/>
                <a:ea typeface="微软雅黑" panose="020B0503020204020204" pitchFamily="34" charset="-122"/>
              </a:rPr>
              <a:t>“译码”须在指令执行前做吗？</a:t>
            </a:r>
          </a:p>
          <a:p>
            <a:pPr>
              <a:lnSpc>
                <a:spcPct val="120000"/>
              </a:lnSpc>
            </a:pPr>
            <a:r>
              <a:rPr lang="zh-CN" altLang="en-US" sz="2000">
                <a:solidFill>
                  <a:schemeClr val="accent2"/>
                </a:solidFill>
                <a:latin typeface="微软雅黑" panose="020B0503020204020204" pitchFamily="34" charset="-122"/>
                <a:ea typeface="微软雅黑" panose="020B0503020204020204" pitchFamily="34" charset="-122"/>
              </a:rPr>
              <a:t>你能说出几种“异常”事件？“异常”和“中断”的差别是什么？</a:t>
            </a:r>
          </a:p>
          <a:p>
            <a:pPr>
              <a:lnSpc>
                <a:spcPct val="120000"/>
              </a:lnSpc>
            </a:pPr>
            <a:r>
              <a:rPr lang="zh-CN" altLang="en-US" sz="2000">
                <a:solidFill>
                  <a:srgbClr val="006600"/>
                </a:solidFill>
                <a:latin typeface="微软雅黑" panose="020B0503020204020204" pitchFamily="34" charset="-122"/>
                <a:ea typeface="微软雅黑" panose="020B0503020204020204" pitchFamily="34" charset="-122"/>
              </a:rPr>
              <a:t>异常是在</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内部发生的，中断是由外部事件引起的</a:t>
            </a:r>
          </a:p>
        </p:txBody>
      </p:sp>
      <p:grpSp>
        <p:nvGrpSpPr>
          <p:cNvPr id="449545" name="Group 9">
            <a:extLst>
              <a:ext uri="{FF2B5EF4-FFF2-40B4-BE49-F238E27FC236}">
                <a16:creationId xmlns:a16="http://schemas.microsoft.com/office/drawing/2014/main" id="{8F941BF4-6A23-4266-83D9-01999FB5B094}"/>
              </a:ext>
            </a:extLst>
          </p:cNvPr>
          <p:cNvGrpSpPr>
            <a:grpSpLocks/>
          </p:cNvGrpSpPr>
          <p:nvPr/>
        </p:nvGrpSpPr>
        <p:grpSpPr bwMode="auto">
          <a:xfrm>
            <a:off x="2770188" y="1262063"/>
            <a:ext cx="979487" cy="669925"/>
            <a:chOff x="1865" y="899"/>
            <a:chExt cx="588" cy="460"/>
          </a:xfrm>
        </p:grpSpPr>
        <p:sp>
          <p:nvSpPr>
            <p:cNvPr id="449546" name="AutoShape 10">
              <a:extLst>
                <a:ext uri="{FF2B5EF4-FFF2-40B4-BE49-F238E27FC236}">
                  <a16:creationId xmlns:a16="http://schemas.microsoft.com/office/drawing/2014/main" id="{9D08A05E-3C65-4486-9837-FE0596C5A4DE}"/>
                </a:ext>
              </a:extLst>
            </p:cNvPr>
            <p:cNvSpPr>
              <a:spLocks/>
            </p:cNvSpPr>
            <p:nvPr/>
          </p:nvSpPr>
          <p:spPr bwMode="auto">
            <a:xfrm>
              <a:off x="1865" y="899"/>
              <a:ext cx="186" cy="366"/>
            </a:xfrm>
            <a:prstGeom prst="rightBrace">
              <a:avLst>
                <a:gd name="adj1" fmla="val 1639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47" name="Text Box 11">
              <a:extLst>
                <a:ext uri="{FF2B5EF4-FFF2-40B4-BE49-F238E27FC236}">
                  <a16:creationId xmlns:a16="http://schemas.microsoft.com/office/drawing/2014/main" id="{2B1D9544-2BD1-4809-A330-F165018BC088}"/>
                </a:ext>
              </a:extLst>
            </p:cNvPr>
            <p:cNvSpPr txBox="1">
              <a:spLocks noChangeArrowheads="1"/>
            </p:cNvSpPr>
            <p:nvPr/>
          </p:nvSpPr>
          <p:spPr bwMode="auto">
            <a:xfrm>
              <a:off x="2019" y="899"/>
              <a:ext cx="4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0">
                  <a:latin typeface="Times New Roman" panose="02020603050405020304" pitchFamily="18" charset="0"/>
                  <a:ea typeface="微软雅黑" panose="020B0503020204020204" pitchFamily="34" charset="-122"/>
                </a:rPr>
                <a:t>取指阶段</a:t>
              </a:r>
            </a:p>
          </p:txBody>
        </p:sp>
      </p:grpSp>
      <p:grpSp>
        <p:nvGrpSpPr>
          <p:cNvPr id="449548" name="Group 12">
            <a:extLst>
              <a:ext uri="{FF2B5EF4-FFF2-40B4-BE49-F238E27FC236}">
                <a16:creationId xmlns:a16="http://schemas.microsoft.com/office/drawing/2014/main" id="{FEC43718-B7CC-4DC2-9914-C889F422313B}"/>
              </a:ext>
            </a:extLst>
          </p:cNvPr>
          <p:cNvGrpSpPr>
            <a:grpSpLocks/>
          </p:cNvGrpSpPr>
          <p:nvPr/>
        </p:nvGrpSpPr>
        <p:grpSpPr bwMode="auto">
          <a:xfrm>
            <a:off x="6032500" y="2393950"/>
            <a:ext cx="1020763" cy="1995488"/>
            <a:chOff x="2386" y="1390"/>
            <a:chExt cx="588" cy="1428"/>
          </a:xfrm>
        </p:grpSpPr>
        <p:sp>
          <p:nvSpPr>
            <p:cNvPr id="449549" name="AutoShape 13">
              <a:extLst>
                <a:ext uri="{FF2B5EF4-FFF2-40B4-BE49-F238E27FC236}">
                  <a16:creationId xmlns:a16="http://schemas.microsoft.com/office/drawing/2014/main" id="{239DA68C-91EF-48F2-9BF5-A14C4F5C7A43}"/>
                </a:ext>
              </a:extLst>
            </p:cNvPr>
            <p:cNvSpPr>
              <a:spLocks/>
            </p:cNvSpPr>
            <p:nvPr/>
          </p:nvSpPr>
          <p:spPr bwMode="auto">
            <a:xfrm>
              <a:off x="2386" y="1390"/>
              <a:ext cx="216" cy="1428"/>
            </a:xfrm>
            <a:prstGeom prst="rightBrace">
              <a:avLst>
                <a:gd name="adj1" fmla="val 5509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50" name="Text Box 14">
              <a:extLst>
                <a:ext uri="{FF2B5EF4-FFF2-40B4-BE49-F238E27FC236}">
                  <a16:creationId xmlns:a16="http://schemas.microsoft.com/office/drawing/2014/main" id="{A4576B44-36FD-44CD-9289-CAB75517AF26}"/>
                </a:ext>
              </a:extLst>
            </p:cNvPr>
            <p:cNvSpPr txBox="1">
              <a:spLocks noChangeArrowheads="1"/>
            </p:cNvSpPr>
            <p:nvPr/>
          </p:nvSpPr>
          <p:spPr bwMode="auto">
            <a:xfrm>
              <a:off x="2540" y="1846"/>
              <a:ext cx="434"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a:latin typeface="Times New Roman" panose="02020603050405020304" pitchFamily="18" charset="0"/>
                  <a:ea typeface="黑体" panose="02010609060101010101" pitchFamily="49" charset="-122"/>
                </a:rPr>
                <a:t>执行阶段</a:t>
              </a:r>
            </a:p>
          </p:txBody>
        </p:sp>
      </p:grpSp>
      <p:sp>
        <p:nvSpPr>
          <p:cNvPr id="449551" name="Text Box 15">
            <a:extLst>
              <a:ext uri="{FF2B5EF4-FFF2-40B4-BE49-F238E27FC236}">
                <a16:creationId xmlns:a16="http://schemas.microsoft.com/office/drawing/2014/main" id="{3C4D5CF0-7B36-424B-A6F8-2A6BC2884037}"/>
              </a:ext>
            </a:extLst>
          </p:cNvPr>
          <p:cNvSpPr txBox="1">
            <a:spLocks noChangeArrowheads="1"/>
          </p:cNvSpPr>
          <p:nvPr/>
        </p:nvSpPr>
        <p:spPr bwMode="auto">
          <a:xfrm>
            <a:off x="4268788" y="900113"/>
            <a:ext cx="1743075" cy="1831975"/>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120000"/>
              </a:lnSpc>
              <a:spcBef>
                <a:spcPct val="50000"/>
              </a:spcBef>
            </a:pPr>
            <a:r>
              <a:rPr lang="zh-CN" altLang="en-US" sz="1900">
                <a:solidFill>
                  <a:schemeClr val="accent1"/>
                </a:solidFill>
                <a:latin typeface="微软雅黑" panose="020B0503020204020204" pitchFamily="34" charset="-122"/>
                <a:ea typeface="微软雅黑" panose="020B0503020204020204" pitchFamily="34" charset="-122"/>
              </a:rPr>
              <a:t>“</a:t>
            </a:r>
            <a:r>
              <a:rPr lang="en-US" altLang="zh-CN" sz="1900">
                <a:solidFill>
                  <a:schemeClr val="accent1"/>
                </a:solidFill>
                <a:latin typeface="微软雅黑" panose="020B0503020204020204" pitchFamily="34" charset="-122"/>
                <a:ea typeface="微软雅黑" panose="020B0503020204020204" pitchFamily="34" charset="-122"/>
              </a:rPr>
              <a:t>1”</a:t>
            </a:r>
            <a:r>
              <a:rPr lang="zh-CN" altLang="en-US" sz="1900">
                <a:solidFill>
                  <a:schemeClr val="accent1"/>
                </a:solidFill>
                <a:latin typeface="微软雅黑" panose="020B0503020204020204" pitchFamily="34" charset="-122"/>
                <a:ea typeface="微软雅黑" panose="020B0503020204020204" pitchFamily="34" charset="-122"/>
              </a:rPr>
              <a:t>：</a:t>
            </a:r>
            <a:r>
              <a:rPr lang="zh-CN" altLang="en-US" sz="1900">
                <a:solidFill>
                  <a:srgbClr val="993300"/>
                </a:solidFill>
                <a:latin typeface="微软雅黑" panose="020B0503020204020204" pitchFamily="34" charset="-122"/>
                <a:ea typeface="微软雅黑" panose="020B0503020204020204" pitchFamily="34" charset="-122"/>
              </a:rPr>
              <a:t>指一条指令的长度，定长指令字每次都一样；变长指令字每次可能不同</a:t>
            </a:r>
          </a:p>
        </p:txBody>
      </p:sp>
      <p:grpSp>
        <p:nvGrpSpPr>
          <p:cNvPr id="449554" name="Group 18">
            <a:extLst>
              <a:ext uri="{FF2B5EF4-FFF2-40B4-BE49-F238E27FC236}">
                <a16:creationId xmlns:a16="http://schemas.microsoft.com/office/drawing/2014/main" id="{968C47E4-C9AA-4FE6-A148-4A4702D3E7C6}"/>
              </a:ext>
            </a:extLst>
          </p:cNvPr>
          <p:cNvGrpSpPr>
            <a:grpSpLocks/>
          </p:cNvGrpSpPr>
          <p:nvPr/>
        </p:nvGrpSpPr>
        <p:grpSpPr bwMode="auto">
          <a:xfrm>
            <a:off x="4402138" y="4065588"/>
            <a:ext cx="4584700" cy="1257300"/>
            <a:chOff x="2998" y="2862"/>
            <a:chExt cx="2531" cy="444"/>
          </a:xfrm>
        </p:grpSpPr>
        <p:sp>
          <p:nvSpPr>
            <p:cNvPr id="449552" name="Text Box 16">
              <a:extLst>
                <a:ext uri="{FF2B5EF4-FFF2-40B4-BE49-F238E27FC236}">
                  <a16:creationId xmlns:a16="http://schemas.microsoft.com/office/drawing/2014/main" id="{FAD12F04-7F2C-4388-9519-49518EA2F509}"/>
                </a:ext>
              </a:extLst>
            </p:cNvPr>
            <p:cNvSpPr txBox="1">
              <a:spLocks noChangeArrowheads="1"/>
            </p:cNvSpPr>
            <p:nvPr/>
          </p:nvSpPr>
          <p:spPr bwMode="auto">
            <a:xfrm>
              <a:off x="4679" y="2862"/>
              <a:ext cx="850" cy="444"/>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zh-CN" altLang="en-US" sz="1900">
                  <a:latin typeface="微软雅黑" panose="020B0503020204020204" pitchFamily="34" charset="-122"/>
                  <a:ea typeface="微软雅黑" panose="020B0503020204020204" pitchFamily="34" charset="-122"/>
                </a:rPr>
                <a:t>定长指令字通常在译码前做，变长指令字在译码后做！</a:t>
              </a:r>
            </a:p>
          </p:txBody>
        </p:sp>
        <p:sp>
          <p:nvSpPr>
            <p:cNvPr id="449553" name="Line 17">
              <a:extLst>
                <a:ext uri="{FF2B5EF4-FFF2-40B4-BE49-F238E27FC236}">
                  <a16:creationId xmlns:a16="http://schemas.microsoft.com/office/drawing/2014/main" id="{2DA011BF-20B2-4B7A-88EB-7E7275C1528A}"/>
                </a:ext>
              </a:extLst>
            </p:cNvPr>
            <p:cNvSpPr>
              <a:spLocks noChangeShapeType="1"/>
            </p:cNvSpPr>
            <p:nvPr/>
          </p:nvSpPr>
          <p:spPr bwMode="auto">
            <a:xfrm flipH="1">
              <a:off x="2998" y="3016"/>
              <a:ext cx="1701" cy="211"/>
            </a:xfrm>
            <a:prstGeom prst="line">
              <a:avLst/>
            </a:prstGeom>
            <a:noFill/>
            <a:ln w="190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0" dur="500"/>
                                        <p:tgtEl>
                                          <p:spTgt spid="4495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3" dur="500"/>
                                        <p:tgtEl>
                                          <p:spTgt spid="4495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16" dur="500"/>
                                        <p:tgtEl>
                                          <p:spTgt spid="4495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19" dur="500"/>
                                        <p:tgtEl>
                                          <p:spTgt spid="4495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22" dur="500"/>
                                        <p:tgtEl>
                                          <p:spTgt spid="4495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9539">
                                            <p:txEl>
                                              <p:pRg st="6" end="6"/>
                                            </p:txEl>
                                          </p:spTgt>
                                        </p:tgtEl>
                                        <p:attrNameLst>
                                          <p:attrName>style.visibility</p:attrName>
                                        </p:attrNameLst>
                                      </p:cBhvr>
                                      <p:to>
                                        <p:strVal val="visible"/>
                                      </p:to>
                                    </p:set>
                                    <p:animEffect transition="in" filter="blinds(horizontal)">
                                      <p:cBhvr>
                                        <p:cTn id="25" dur="500"/>
                                        <p:tgtEl>
                                          <p:spTgt spid="44953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9539">
                                            <p:txEl>
                                              <p:pRg st="7" end="7"/>
                                            </p:txEl>
                                          </p:spTgt>
                                        </p:tgtEl>
                                        <p:attrNameLst>
                                          <p:attrName>style.visibility</p:attrName>
                                        </p:attrNameLst>
                                      </p:cBhvr>
                                      <p:to>
                                        <p:strVal val="visible"/>
                                      </p:to>
                                    </p:set>
                                    <p:animEffect transition="in" filter="blinds(horizontal)">
                                      <p:cBhvr>
                                        <p:cTn id="28" dur="500"/>
                                        <p:tgtEl>
                                          <p:spTgt spid="44953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9539">
                                            <p:txEl>
                                              <p:pRg st="8" end="8"/>
                                            </p:txEl>
                                          </p:spTgt>
                                        </p:tgtEl>
                                        <p:attrNameLst>
                                          <p:attrName>style.visibility</p:attrName>
                                        </p:attrNameLst>
                                      </p:cBhvr>
                                      <p:to>
                                        <p:strVal val="visible"/>
                                      </p:to>
                                    </p:set>
                                    <p:animEffect transition="in" filter="blinds(horizontal)">
                                      <p:cBhvr>
                                        <p:cTn id="31" dur="500"/>
                                        <p:tgtEl>
                                          <p:spTgt spid="449539">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9539">
                                            <p:txEl>
                                              <p:pRg st="9" end="9"/>
                                            </p:txEl>
                                          </p:spTgt>
                                        </p:tgtEl>
                                        <p:attrNameLst>
                                          <p:attrName>style.visibility</p:attrName>
                                        </p:attrNameLst>
                                      </p:cBhvr>
                                      <p:to>
                                        <p:strVal val="visible"/>
                                      </p:to>
                                    </p:set>
                                    <p:animEffect transition="in" filter="blinds(horizontal)">
                                      <p:cBhvr>
                                        <p:cTn id="34" dur="500"/>
                                        <p:tgtEl>
                                          <p:spTgt spid="449539">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9539">
                                            <p:txEl>
                                              <p:pRg st="10" end="10"/>
                                            </p:txEl>
                                          </p:spTgt>
                                        </p:tgtEl>
                                        <p:attrNameLst>
                                          <p:attrName>style.visibility</p:attrName>
                                        </p:attrNameLst>
                                      </p:cBhvr>
                                      <p:to>
                                        <p:strVal val="visible"/>
                                      </p:to>
                                    </p:set>
                                    <p:animEffect transition="in" filter="blinds(horizontal)">
                                      <p:cBhvr>
                                        <p:cTn id="37" dur="500"/>
                                        <p:tgtEl>
                                          <p:spTgt spid="449539">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9551"/>
                                        </p:tgtEl>
                                        <p:attrNameLst>
                                          <p:attrName>style.visibility</p:attrName>
                                        </p:attrNameLst>
                                      </p:cBhvr>
                                      <p:to>
                                        <p:strVal val="visible"/>
                                      </p:to>
                                    </p:set>
                                    <p:animEffect transition="in" filter="blinds(horizontal)">
                                      <p:cBhvr>
                                        <p:cTn id="42" dur="500"/>
                                        <p:tgtEl>
                                          <p:spTgt spid="4495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49545"/>
                                        </p:tgtEl>
                                        <p:attrNameLst>
                                          <p:attrName>style.visibility</p:attrName>
                                        </p:attrNameLst>
                                      </p:cBhvr>
                                      <p:to>
                                        <p:strVal val="visible"/>
                                      </p:to>
                                    </p:set>
                                    <p:animEffect transition="in" filter="blinds(horizontal)">
                                      <p:cBhvr>
                                        <p:cTn id="47" dur="500"/>
                                        <p:tgtEl>
                                          <p:spTgt spid="4495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49548"/>
                                        </p:tgtEl>
                                        <p:attrNameLst>
                                          <p:attrName>style.visibility</p:attrName>
                                        </p:attrNameLst>
                                      </p:cBhvr>
                                      <p:to>
                                        <p:strVal val="visible"/>
                                      </p:to>
                                    </p:set>
                                    <p:animEffect transition="in" filter="blinds(horizontal)">
                                      <p:cBhvr>
                                        <p:cTn id="52" dur="500"/>
                                        <p:tgtEl>
                                          <p:spTgt spid="4495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49544">
                                            <p:txEl>
                                              <p:pRg st="0" end="0"/>
                                            </p:txEl>
                                          </p:spTgt>
                                        </p:tgtEl>
                                        <p:attrNameLst>
                                          <p:attrName>style.visibility</p:attrName>
                                        </p:attrNameLst>
                                      </p:cBhvr>
                                      <p:to>
                                        <p:strVal val="visible"/>
                                      </p:to>
                                    </p:set>
                                    <p:animEffect transition="in" filter="blinds(horizontal)">
                                      <p:cBhvr>
                                        <p:cTn id="57" dur="500"/>
                                        <p:tgtEl>
                                          <p:spTgt spid="44954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49544">
                                            <p:txEl>
                                              <p:pRg st="1" end="1"/>
                                            </p:txEl>
                                          </p:spTgt>
                                        </p:tgtEl>
                                        <p:attrNameLst>
                                          <p:attrName>style.visibility</p:attrName>
                                        </p:attrNameLst>
                                      </p:cBhvr>
                                      <p:to>
                                        <p:strVal val="visible"/>
                                      </p:to>
                                    </p:set>
                                    <p:animEffect transition="in" filter="blinds(horizontal)">
                                      <p:cBhvr>
                                        <p:cTn id="62" dur="500"/>
                                        <p:tgtEl>
                                          <p:spTgt spid="449544">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49554"/>
                                        </p:tgtEl>
                                        <p:attrNameLst>
                                          <p:attrName>style.visibility</p:attrName>
                                        </p:attrNameLst>
                                      </p:cBhvr>
                                      <p:to>
                                        <p:strVal val="visible"/>
                                      </p:to>
                                    </p:set>
                                    <p:animEffect transition="in" filter="blinds(horizontal)">
                                      <p:cBhvr>
                                        <p:cTn id="67" dur="500"/>
                                        <p:tgtEl>
                                          <p:spTgt spid="4495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49544">
                                            <p:txEl>
                                              <p:pRg st="2" end="2"/>
                                            </p:txEl>
                                          </p:spTgt>
                                        </p:tgtEl>
                                        <p:attrNameLst>
                                          <p:attrName>style.visibility</p:attrName>
                                        </p:attrNameLst>
                                      </p:cBhvr>
                                      <p:to>
                                        <p:strVal val="visible"/>
                                      </p:to>
                                    </p:set>
                                    <p:animEffect transition="in" filter="blinds(horizontal)">
                                      <p:cBhvr>
                                        <p:cTn id="72" dur="500"/>
                                        <p:tgtEl>
                                          <p:spTgt spid="449544">
                                            <p:txEl>
                                              <p:pRg st="2" end="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49544">
                                            <p:txEl>
                                              <p:pRg st="3" end="3"/>
                                            </p:txEl>
                                          </p:spTgt>
                                        </p:tgtEl>
                                        <p:attrNameLst>
                                          <p:attrName>style.visibility</p:attrName>
                                        </p:attrNameLst>
                                      </p:cBhvr>
                                      <p:to>
                                        <p:strVal val="visible"/>
                                      </p:to>
                                    </p:set>
                                    <p:animEffect transition="in" filter="blinds(horizontal)">
                                      <p:cBhvr>
                                        <p:cTn id="77" dur="500"/>
                                        <p:tgtEl>
                                          <p:spTgt spid="449544">
                                            <p:txEl>
                                              <p:pRg st="3" end="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49544">
                                            <p:txEl>
                                              <p:pRg st="4" end="4"/>
                                            </p:txEl>
                                          </p:spTgt>
                                        </p:tgtEl>
                                        <p:attrNameLst>
                                          <p:attrName>style.visibility</p:attrName>
                                        </p:attrNameLst>
                                      </p:cBhvr>
                                      <p:to>
                                        <p:strVal val="visible"/>
                                      </p:to>
                                    </p:set>
                                    <p:animEffect transition="in" filter="blinds(horizontal)">
                                      <p:cBhvr>
                                        <p:cTn id="82" dur="500"/>
                                        <p:tgtEl>
                                          <p:spTgt spid="4495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P spid="4495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24ABEBD4-43A2-42F2-8B6E-1F8541D1BB8C}"/>
              </a:ext>
            </a:extLst>
          </p:cNvPr>
          <p:cNvSpPr>
            <a:spLocks noGrp="1" noChangeArrowheads="1"/>
          </p:cNvSpPr>
          <p:nvPr>
            <p:ph type="title"/>
          </p:nvPr>
        </p:nvSpPr>
        <p:spPr/>
        <p:txBody>
          <a:bodyPr/>
          <a:lstStyle/>
          <a:p>
            <a:r>
              <a:rPr lang="zh-CN" altLang="en-US"/>
              <a:t>机器指令的执行过程</a:t>
            </a:r>
          </a:p>
        </p:txBody>
      </p:sp>
      <p:sp>
        <p:nvSpPr>
          <p:cNvPr id="457731" name="Rectangle 3">
            <a:extLst>
              <a:ext uri="{FF2B5EF4-FFF2-40B4-BE49-F238E27FC236}">
                <a16:creationId xmlns:a16="http://schemas.microsoft.com/office/drawing/2014/main" id="{3A3FBCAC-3DE8-41E0-9265-27359F7DFC5C}"/>
              </a:ext>
            </a:extLst>
          </p:cNvPr>
          <p:cNvSpPr>
            <a:spLocks noGrp="1" noChangeArrowheads="1"/>
          </p:cNvSpPr>
          <p:nvPr>
            <p:ph type="body" idx="1"/>
          </p:nvPr>
        </p:nvSpPr>
        <p:spPr>
          <a:xfrm>
            <a:off x="334963" y="760413"/>
            <a:ext cx="8510587" cy="5641975"/>
          </a:xfrm>
        </p:spPr>
        <p:txBody>
          <a:bodyPr/>
          <a:lstStyle/>
          <a:p>
            <a:pPr>
              <a:lnSpc>
                <a:spcPct val="110000"/>
              </a:lnSpc>
              <a:spcBef>
                <a:spcPct val="25000"/>
              </a:spcBef>
            </a:pPr>
            <a:r>
              <a:rPr lang="zh-CN" altLang="en-US" sz="1900">
                <a:solidFill>
                  <a:schemeClr val="accent1"/>
                </a:solidFill>
                <a:latin typeface="微软雅黑" panose="020B0503020204020204" pitchFamily="34" charset="-122"/>
                <a:ea typeface="微软雅黑" panose="020B0503020204020204" pitchFamily="34" charset="-122"/>
              </a:rPr>
              <a:t>取指令：</a:t>
            </a:r>
            <a:r>
              <a:rPr lang="zh-CN" altLang="en-US" sz="1900">
                <a:latin typeface="微软雅黑" panose="020B0503020204020204" pitchFamily="34" charset="-122"/>
                <a:ea typeface="微软雅黑" panose="020B0503020204020204" pitchFamily="34" charset="-122"/>
              </a:rPr>
              <a:t>从</a:t>
            </a:r>
            <a:r>
              <a:rPr lang="en-US" altLang="zh-CN" sz="1900">
                <a:latin typeface="微软雅黑" panose="020B0503020204020204" pitchFamily="34" charset="-122"/>
                <a:ea typeface="微软雅黑" panose="020B0503020204020204" pitchFamily="34" charset="-122"/>
              </a:rPr>
              <a:t>PC</a:t>
            </a:r>
            <a:r>
              <a:rPr lang="zh-CN" altLang="en-US" sz="1900">
                <a:latin typeface="微软雅黑" panose="020B0503020204020204" pitchFamily="34" charset="-122"/>
                <a:ea typeface="微软雅黑" panose="020B0503020204020204" pitchFamily="34" charset="-122"/>
              </a:rPr>
              <a:t>所指单元取出指令送指令寄存器（</a:t>
            </a:r>
            <a:r>
              <a:rPr lang="en-US" altLang="zh-CN" sz="1900">
                <a:latin typeface="微软雅黑" panose="020B0503020204020204" pitchFamily="34" charset="-122"/>
                <a:ea typeface="微软雅黑" panose="020B0503020204020204" pitchFamily="34" charset="-122"/>
              </a:rPr>
              <a:t>IR</a:t>
            </a:r>
            <a:r>
              <a:rPr lang="zh-CN" altLang="en-US" sz="1900">
                <a:latin typeface="微软雅黑" panose="020B0503020204020204" pitchFamily="34" charset="-122"/>
                <a:ea typeface="微软雅黑" panose="020B0503020204020204" pitchFamily="34" charset="-122"/>
              </a:rPr>
              <a:t>），并增量</a:t>
            </a:r>
            <a:r>
              <a:rPr lang="en-US" altLang="zh-CN" sz="1900">
                <a:latin typeface="微软雅黑" panose="020B0503020204020204" pitchFamily="34" charset="-122"/>
                <a:ea typeface="微软雅黑" panose="020B0503020204020204" pitchFamily="34" charset="-122"/>
              </a:rPr>
              <a:t>PC</a:t>
            </a:r>
            <a:r>
              <a:rPr lang="zh-CN" altLang="en-US" sz="1900">
                <a:latin typeface="微软雅黑" panose="020B0503020204020204" pitchFamily="34" charset="-122"/>
                <a:ea typeface="微软雅黑" panose="020B0503020204020204" pitchFamily="34" charset="-122"/>
              </a:rPr>
              <a:t>。</a:t>
            </a:r>
          </a:p>
          <a:p>
            <a:pPr lvl="1">
              <a:lnSpc>
                <a:spcPct val="110000"/>
              </a:lnSpc>
              <a:spcBef>
                <a:spcPct val="25000"/>
              </a:spcBef>
            </a:pPr>
            <a:r>
              <a:rPr lang="zh-CN" altLang="en-US" sz="1900">
                <a:latin typeface="微软雅黑" panose="020B0503020204020204" pitchFamily="34" charset="-122"/>
                <a:ea typeface="微软雅黑" panose="020B0503020204020204" pitchFamily="34" charset="-122"/>
              </a:rPr>
              <a:t>如</a:t>
            </a:r>
            <a:r>
              <a:rPr lang="en-US" altLang="zh-CN" sz="1900">
                <a:latin typeface="微软雅黑" panose="020B0503020204020204" pitchFamily="34" charset="-122"/>
                <a:ea typeface="微软雅黑" panose="020B0503020204020204" pitchFamily="34" charset="-122"/>
              </a:rPr>
              <a:t>add</a:t>
            </a:r>
            <a:r>
              <a:rPr lang="zh-CN" altLang="en-US" sz="1900">
                <a:latin typeface="微软雅黑" panose="020B0503020204020204" pitchFamily="34" charset="-122"/>
                <a:ea typeface="微软雅黑" panose="020B0503020204020204" pitchFamily="34" charset="-122"/>
              </a:rPr>
              <a:t>函数，开始</a:t>
            </a:r>
            <a:r>
              <a:rPr lang="en-US" altLang="zh-CN" sz="1900">
                <a:latin typeface="微软雅黑" panose="020B0503020204020204" pitchFamily="34" charset="-122"/>
                <a:ea typeface="微软雅黑" panose="020B0503020204020204" pitchFamily="34" charset="-122"/>
              </a:rPr>
              <a:t>PC</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IA-32</a:t>
            </a:r>
            <a:r>
              <a:rPr lang="zh-CN" altLang="en-US" sz="1900">
                <a:latin typeface="微软雅黑" panose="020B0503020204020204" pitchFamily="34" charset="-122"/>
                <a:ea typeface="微软雅黑" panose="020B0503020204020204" pitchFamily="34" charset="-122"/>
              </a:rPr>
              <a:t>的</a:t>
            </a:r>
            <a:r>
              <a:rPr lang="en-US" altLang="zh-CN" sz="1900">
                <a:latin typeface="微软雅黑" panose="020B0503020204020204" pitchFamily="34" charset="-122"/>
                <a:ea typeface="微软雅黑" panose="020B0503020204020204" pitchFamily="34" charset="-122"/>
              </a:rPr>
              <a:t>EIP</a:t>
            </a:r>
            <a:r>
              <a:rPr lang="zh-CN" altLang="en-US" sz="1900">
                <a:latin typeface="微软雅黑" panose="020B0503020204020204" pitchFamily="34" charset="-122"/>
                <a:ea typeface="微软雅黑" panose="020B0503020204020204" pitchFamily="34" charset="-122"/>
              </a:rPr>
              <a:t>）中存放的是</a:t>
            </a:r>
            <a:r>
              <a:rPr lang="en-US" altLang="zh-CN" sz="1900">
                <a:latin typeface="微软雅黑" panose="020B0503020204020204" pitchFamily="34" charset="-122"/>
                <a:ea typeface="微软雅黑" panose="020B0503020204020204" pitchFamily="34" charset="-122"/>
              </a:rPr>
              <a:t>0x0848394</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根据</a:t>
            </a:r>
            <a:r>
              <a:rPr lang="en-US" altLang="zh-CN" sz="1900">
                <a:latin typeface="微软雅黑" panose="020B0503020204020204" pitchFamily="34" charset="-122"/>
                <a:ea typeface="微软雅黑" panose="020B0503020204020204" pitchFamily="34" charset="-122"/>
              </a:rPr>
              <a:t>PC</a:t>
            </a:r>
            <a:r>
              <a:rPr lang="zh-CN" altLang="en-US" sz="1900">
                <a:latin typeface="微软雅黑" panose="020B0503020204020204" pitchFamily="34" charset="-122"/>
                <a:ea typeface="微软雅黑" panose="020B0503020204020204" pitchFamily="34" charset="-122"/>
              </a:rPr>
              <a:t>取指令送</a:t>
            </a:r>
            <a:r>
              <a:rPr lang="en-US" altLang="zh-CN" sz="1900">
                <a:latin typeface="微软雅黑" panose="020B0503020204020204" pitchFamily="34" charset="-122"/>
                <a:ea typeface="微软雅黑" panose="020B0503020204020204" pitchFamily="34" charset="-122"/>
              </a:rPr>
              <a:t>IR</a:t>
            </a:r>
            <a:r>
              <a:rPr lang="zh-CN" altLang="en-US" sz="1900">
                <a:latin typeface="微软雅黑" panose="020B0503020204020204" pitchFamily="34" charset="-122"/>
                <a:ea typeface="微软雅黑" panose="020B0503020204020204" pitchFamily="34" charset="-122"/>
              </a:rPr>
              <a:t>，每次总是取最长指令字节数，假定最长指令是</a:t>
            </a:r>
            <a:r>
              <a:rPr lang="en-US" altLang="zh-CN" sz="1900">
                <a:latin typeface="微软雅黑" panose="020B0503020204020204" pitchFamily="34" charset="-122"/>
                <a:ea typeface="微软雅黑" panose="020B0503020204020204" pitchFamily="34" charset="-122"/>
              </a:rPr>
              <a:t>4</a:t>
            </a:r>
            <a:r>
              <a:rPr lang="zh-CN" altLang="en-US" sz="1900">
                <a:latin typeface="微软雅黑" panose="020B0503020204020204" pitchFamily="34" charset="-122"/>
                <a:ea typeface="微软雅黑" panose="020B0503020204020204" pitchFamily="34" charset="-122"/>
              </a:rPr>
              <a:t>个字节，即</a:t>
            </a:r>
            <a:r>
              <a:rPr lang="en-US" altLang="zh-CN" sz="1900">
                <a:latin typeface="微软雅黑" panose="020B0503020204020204" pitchFamily="34" charset="-122"/>
                <a:ea typeface="微软雅黑" panose="020B0503020204020204" pitchFamily="34" charset="-122"/>
              </a:rPr>
              <a:t>IR</a:t>
            </a:r>
            <a:r>
              <a:rPr lang="zh-CN" altLang="en-US" sz="1900">
                <a:latin typeface="微软雅黑" panose="020B0503020204020204" pitchFamily="34" charset="-122"/>
                <a:ea typeface="微软雅黑" panose="020B0503020204020204" pitchFamily="34" charset="-122"/>
              </a:rPr>
              <a:t>为</a:t>
            </a:r>
            <a:r>
              <a:rPr lang="en-US" altLang="zh-CN" sz="1900">
                <a:latin typeface="微软雅黑" panose="020B0503020204020204" pitchFamily="34" charset="-122"/>
                <a:ea typeface="微软雅黑" panose="020B0503020204020204" pitchFamily="34" charset="-122"/>
              </a:rPr>
              <a:t>32</a:t>
            </a:r>
            <a:r>
              <a:rPr lang="zh-CN" altLang="en-US" sz="1900">
                <a:latin typeface="微软雅黑" panose="020B0503020204020204" pitchFamily="34" charset="-122"/>
                <a:ea typeface="微软雅黑" panose="020B0503020204020204" pitchFamily="34" charset="-122"/>
              </a:rPr>
              <a:t>位，此时，也即</a:t>
            </a:r>
            <a:r>
              <a:rPr lang="en-US" altLang="zh-CN" sz="1900">
                <a:latin typeface="微软雅黑" panose="020B0503020204020204" pitchFamily="34" charset="-122"/>
                <a:ea typeface="微软雅黑" panose="020B0503020204020204" pitchFamily="34" charset="-122"/>
              </a:rPr>
              <a:t>55 89 E5 8BH</a:t>
            </a:r>
            <a:r>
              <a:rPr lang="zh-CN" altLang="en-US" sz="1900">
                <a:latin typeface="微软雅黑" panose="020B0503020204020204" pitchFamily="34" charset="-122"/>
                <a:ea typeface="微软雅黑" panose="020B0503020204020204" pitchFamily="34" charset="-122"/>
              </a:rPr>
              <a:t>被取到</a:t>
            </a:r>
            <a:r>
              <a:rPr lang="en-US" altLang="zh-CN" sz="1900">
                <a:latin typeface="微软雅黑" panose="020B0503020204020204" pitchFamily="34" charset="-122"/>
                <a:ea typeface="微软雅黑" panose="020B0503020204020204" pitchFamily="34" charset="-122"/>
              </a:rPr>
              <a:t>IR</a:t>
            </a:r>
            <a:r>
              <a:rPr lang="zh-CN" altLang="en-US" sz="1900">
                <a:latin typeface="微软雅黑" panose="020B0503020204020204" pitchFamily="34" charset="-122"/>
                <a:ea typeface="微软雅黑" panose="020B0503020204020204" pitchFamily="34" charset="-122"/>
              </a:rPr>
              <a:t>中。 </a:t>
            </a:r>
          </a:p>
          <a:p>
            <a:pPr>
              <a:lnSpc>
                <a:spcPct val="110000"/>
              </a:lnSpc>
              <a:spcBef>
                <a:spcPct val="25000"/>
              </a:spcBef>
            </a:pPr>
            <a:r>
              <a:rPr lang="zh-CN" altLang="en-US" sz="1900">
                <a:solidFill>
                  <a:schemeClr val="accent1"/>
                </a:solidFill>
                <a:latin typeface="微软雅黑" panose="020B0503020204020204" pitchFamily="34" charset="-122"/>
                <a:ea typeface="微软雅黑" panose="020B0503020204020204" pitchFamily="34" charset="-122"/>
              </a:rPr>
              <a:t>指令译码：</a:t>
            </a:r>
            <a:r>
              <a:rPr lang="zh-CN" altLang="en-US" sz="1900">
                <a:latin typeface="微软雅黑" panose="020B0503020204020204" pitchFamily="34" charset="-122"/>
                <a:ea typeface="微软雅黑" panose="020B0503020204020204" pitchFamily="34" charset="-122"/>
              </a:rPr>
              <a:t>不同指令其功能不同，因而需要不同的操作控制信号。</a:t>
            </a:r>
          </a:p>
          <a:p>
            <a:pPr lvl="1">
              <a:lnSpc>
                <a:spcPct val="110000"/>
              </a:lnSpc>
              <a:spcBef>
                <a:spcPct val="25000"/>
              </a:spcBef>
            </a:pP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根据不同操作码译出不同控制信号。对于上述取到</a:t>
            </a:r>
            <a:r>
              <a:rPr lang="en-US" altLang="zh-CN" sz="1900">
                <a:latin typeface="微软雅黑" panose="020B0503020204020204" pitchFamily="34" charset="-122"/>
                <a:ea typeface="微软雅黑" panose="020B0503020204020204" pitchFamily="34" charset="-122"/>
              </a:rPr>
              <a:t>IR</a:t>
            </a:r>
            <a:r>
              <a:rPr lang="zh-CN" altLang="en-US" sz="1900">
                <a:latin typeface="微软雅黑" panose="020B0503020204020204" pitchFamily="34" charset="-122"/>
                <a:ea typeface="微软雅黑" panose="020B0503020204020204" pitchFamily="34" charset="-122"/>
              </a:rPr>
              <a:t>中的</a:t>
            </a:r>
            <a:r>
              <a:rPr lang="en-US" altLang="zh-CN" sz="1900">
                <a:latin typeface="微软雅黑" panose="020B0503020204020204" pitchFamily="34" charset="-122"/>
                <a:ea typeface="微软雅黑" panose="020B0503020204020204" pitchFamily="34" charset="-122"/>
              </a:rPr>
              <a:t>55 89 E5 8BH</a:t>
            </a:r>
            <a:r>
              <a:rPr lang="zh-CN" altLang="en-US" sz="1900">
                <a:latin typeface="微软雅黑" panose="020B0503020204020204" pitchFamily="34" charset="-122"/>
                <a:ea typeface="微软雅黑" panose="020B0503020204020204" pitchFamily="34" charset="-122"/>
              </a:rPr>
              <a:t>译码时，可根据高</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位</a:t>
            </a:r>
            <a:r>
              <a:rPr lang="en-US" altLang="zh-CN" sz="1900">
                <a:solidFill>
                  <a:schemeClr val="accent1"/>
                </a:solidFill>
                <a:latin typeface="微软雅黑" panose="020B0503020204020204" pitchFamily="34" charset="-122"/>
                <a:ea typeface="微软雅黑" panose="020B0503020204020204" pitchFamily="34" charset="-122"/>
              </a:rPr>
              <a:t>01010</a:t>
            </a:r>
            <a:r>
              <a:rPr lang="zh-CN" altLang="en-US" sz="1900">
                <a:latin typeface="微软雅黑" panose="020B0503020204020204" pitchFamily="34" charset="-122"/>
                <a:ea typeface="微软雅黑" panose="020B0503020204020204" pitchFamily="34" charset="-122"/>
              </a:rPr>
              <a:t>译码得到</a:t>
            </a:r>
            <a:r>
              <a:rPr lang="en-US" altLang="zh-CN" sz="1900">
                <a:latin typeface="微软雅黑" panose="020B0503020204020204" pitchFamily="34" charset="-122"/>
                <a:ea typeface="微软雅黑" panose="020B0503020204020204" pitchFamily="34" charset="-122"/>
              </a:rPr>
              <a:t>push</a:t>
            </a:r>
            <a:r>
              <a:rPr lang="zh-CN" altLang="en-US" sz="1900">
                <a:latin typeface="微软雅黑" panose="020B0503020204020204" pitchFamily="34" charset="-122"/>
                <a:ea typeface="微软雅黑" panose="020B0503020204020204" pitchFamily="34" charset="-122"/>
              </a:rPr>
              <a:t>指令的控制信号。</a:t>
            </a:r>
          </a:p>
          <a:p>
            <a:pPr>
              <a:lnSpc>
                <a:spcPct val="110000"/>
              </a:lnSpc>
              <a:spcBef>
                <a:spcPct val="25000"/>
              </a:spcBef>
            </a:pPr>
            <a:r>
              <a:rPr lang="zh-CN" altLang="en-US" sz="1900">
                <a:solidFill>
                  <a:schemeClr val="accent1"/>
                </a:solidFill>
                <a:latin typeface="微软雅黑" panose="020B0503020204020204" pitchFamily="34" charset="-122"/>
                <a:ea typeface="微软雅黑" panose="020B0503020204020204" pitchFamily="34" charset="-122"/>
              </a:rPr>
              <a:t>源操作数地址计算并取操作数：</a:t>
            </a:r>
            <a:r>
              <a:rPr lang="zh-CN" altLang="en-US" sz="1900">
                <a:latin typeface="微软雅黑" panose="020B0503020204020204" pitchFamily="34" charset="-122"/>
                <a:ea typeface="微软雅黑" panose="020B0503020204020204" pitchFamily="34" charset="-122"/>
              </a:rPr>
              <a:t>根据寻址方式确定源操作数地址计算方式，若是存储器数据，则需一次或多次访存；若为间接寻址或两操作数都在存储器的双目运算，则需多次访存；若是寄存器数据，则直接从寄存器取数。</a:t>
            </a:r>
          </a:p>
          <a:p>
            <a:pPr>
              <a:lnSpc>
                <a:spcPct val="110000"/>
              </a:lnSpc>
              <a:spcBef>
                <a:spcPct val="25000"/>
              </a:spcBef>
            </a:pPr>
            <a:r>
              <a:rPr lang="zh-CN" altLang="en-US" sz="1900">
                <a:solidFill>
                  <a:schemeClr val="accent1"/>
                </a:solidFill>
                <a:latin typeface="微软雅黑" panose="020B0503020204020204" pitchFamily="34" charset="-122"/>
                <a:ea typeface="微软雅黑" panose="020B0503020204020204" pitchFamily="34" charset="-122"/>
              </a:rPr>
              <a:t>执行数据操作：</a:t>
            </a:r>
            <a:r>
              <a:rPr lang="zh-CN" altLang="en-US" sz="1900">
                <a:latin typeface="微软雅黑" panose="020B0503020204020204" pitchFamily="34" charset="-122"/>
                <a:ea typeface="微软雅黑" panose="020B0503020204020204" pitchFamily="34" charset="-122"/>
              </a:rPr>
              <a:t>在</a:t>
            </a:r>
            <a:r>
              <a:rPr lang="en-US" altLang="zh-CN" sz="1900">
                <a:latin typeface="微软雅黑" panose="020B0503020204020204" pitchFamily="34" charset="-122"/>
                <a:ea typeface="微软雅黑" panose="020B0503020204020204" pitchFamily="34" charset="-122"/>
              </a:rPr>
              <a:t>ALU</a:t>
            </a:r>
            <a:r>
              <a:rPr lang="zh-CN" altLang="en-US" sz="1900">
                <a:latin typeface="微软雅黑" panose="020B0503020204020204" pitchFamily="34" charset="-122"/>
                <a:ea typeface="微软雅黑" panose="020B0503020204020204" pitchFamily="34" charset="-122"/>
              </a:rPr>
              <a:t>或加法器等运算部件中对取出的源操作数进行运算。</a:t>
            </a:r>
          </a:p>
          <a:p>
            <a:pPr>
              <a:lnSpc>
                <a:spcPct val="110000"/>
              </a:lnSpc>
              <a:spcBef>
                <a:spcPct val="25000"/>
              </a:spcBef>
            </a:pPr>
            <a:r>
              <a:rPr lang="zh-CN" altLang="en-US" sz="1900">
                <a:solidFill>
                  <a:schemeClr val="accent1"/>
                </a:solidFill>
                <a:latin typeface="微软雅黑" panose="020B0503020204020204" pitchFamily="34" charset="-122"/>
                <a:ea typeface="微软雅黑" panose="020B0503020204020204" pitchFamily="34" charset="-122"/>
              </a:rPr>
              <a:t>目的操作数地址计算并存结果：</a:t>
            </a:r>
            <a:r>
              <a:rPr lang="zh-CN" altLang="en-US" sz="1900">
                <a:latin typeface="微软雅黑" panose="020B0503020204020204" pitchFamily="34" charset="-122"/>
                <a:ea typeface="微软雅黑" panose="020B0503020204020204" pitchFamily="34" charset="-122"/>
              </a:rPr>
              <a:t>根据寻址方式确定目的操作数地址计算方式，若是存储器数据，则需要一次或多次访存（间接寻址时）；若是寄存器数据，则在进行数据操作时直接存结果到寄存器。</a:t>
            </a:r>
          </a:p>
          <a:p>
            <a:pPr>
              <a:lnSpc>
                <a:spcPct val="110000"/>
              </a:lnSpc>
              <a:spcBef>
                <a:spcPct val="25000"/>
              </a:spcBef>
            </a:pPr>
            <a:r>
              <a:rPr lang="zh-CN" altLang="en-US" sz="1900">
                <a:solidFill>
                  <a:schemeClr val="accent1"/>
                </a:solidFill>
                <a:latin typeface="微软雅黑" panose="020B0503020204020204" pitchFamily="34" charset="-122"/>
                <a:ea typeface="微软雅黑" panose="020B0503020204020204" pitchFamily="34" charset="-122"/>
              </a:rPr>
              <a:t>指令地址计算并将其送</a:t>
            </a:r>
            <a:r>
              <a:rPr lang="en-US" altLang="zh-CN" sz="1900">
                <a:solidFill>
                  <a:schemeClr val="accent1"/>
                </a:solidFill>
                <a:latin typeface="微软雅黑" panose="020B0503020204020204" pitchFamily="34" charset="-122"/>
                <a:ea typeface="微软雅黑" panose="020B0503020204020204" pitchFamily="34" charset="-122"/>
              </a:rPr>
              <a:t>PC</a:t>
            </a:r>
            <a:r>
              <a:rPr lang="zh-CN" altLang="en-US" sz="1900">
                <a:solidFill>
                  <a:schemeClr val="accent1"/>
                </a:solidFill>
                <a:latin typeface="微软雅黑" panose="020B0503020204020204" pitchFamily="34" charset="-122"/>
                <a:ea typeface="微软雅黑" panose="020B0503020204020204" pitchFamily="34" charset="-122"/>
              </a:rPr>
              <a:t>。</a:t>
            </a:r>
            <a:r>
              <a:rPr lang="zh-CN" altLang="en-US" sz="1900">
                <a:latin typeface="微软雅黑" panose="020B0503020204020204" pitchFamily="34" charset="-122"/>
                <a:ea typeface="微软雅黑" panose="020B0503020204020204" pitchFamily="34" charset="-122"/>
              </a:rPr>
              <a:t>顺序执行时，</a:t>
            </a:r>
            <a:r>
              <a:rPr lang="en-US" altLang="zh-CN" sz="1900">
                <a:latin typeface="微软雅黑" panose="020B0503020204020204" pitchFamily="34" charset="-122"/>
                <a:ea typeface="微软雅黑" panose="020B0503020204020204" pitchFamily="34" charset="-122"/>
              </a:rPr>
              <a:t>PC</a:t>
            </a:r>
            <a:r>
              <a:rPr lang="zh-CN" altLang="en-US" sz="1900">
                <a:latin typeface="微软雅黑" panose="020B0503020204020204" pitchFamily="34" charset="-122"/>
                <a:ea typeface="微软雅黑" panose="020B0503020204020204" pitchFamily="34" charset="-122"/>
              </a:rPr>
              <a:t>加上当前指令长度；遇到转移类指令时，则需要根据条件码、操作码和寻址方式等确定下条指令地址。</a:t>
            </a:r>
            <a:r>
              <a:rPr lang="zh-CN" altLang="en-US">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Effect transition="in" filter="blinds(horizontal)">
                                      <p:cBhvr>
                                        <p:cTn id="7" dur="500"/>
                                        <p:tgtEl>
                                          <p:spTgt spid="4577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7731">
                                            <p:txEl>
                                              <p:pRg st="1" end="1"/>
                                            </p:txEl>
                                          </p:spTgt>
                                        </p:tgtEl>
                                        <p:attrNameLst>
                                          <p:attrName>style.visibility</p:attrName>
                                        </p:attrNameLst>
                                      </p:cBhvr>
                                      <p:to>
                                        <p:strVal val="visible"/>
                                      </p:to>
                                    </p:set>
                                    <p:animEffect transition="in" filter="blinds(horizontal)">
                                      <p:cBhvr>
                                        <p:cTn id="10" dur="500"/>
                                        <p:tgtEl>
                                          <p:spTgt spid="4577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animEffect transition="in" filter="blinds(horizontal)">
                                      <p:cBhvr>
                                        <p:cTn id="15" dur="500"/>
                                        <p:tgtEl>
                                          <p:spTgt spid="457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7731">
                                            <p:txEl>
                                              <p:pRg st="3" end="3"/>
                                            </p:txEl>
                                          </p:spTgt>
                                        </p:tgtEl>
                                        <p:attrNameLst>
                                          <p:attrName>style.visibility</p:attrName>
                                        </p:attrNameLst>
                                      </p:cBhvr>
                                      <p:to>
                                        <p:strVal val="visible"/>
                                      </p:to>
                                    </p:set>
                                    <p:animEffect transition="in" filter="blinds(horizontal)">
                                      <p:cBhvr>
                                        <p:cTn id="18" dur="500"/>
                                        <p:tgtEl>
                                          <p:spTgt spid="4577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animEffect transition="in" filter="blinds(horizontal)">
                                      <p:cBhvr>
                                        <p:cTn id="23" dur="500"/>
                                        <p:tgtEl>
                                          <p:spTgt spid="4577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57731">
                                            <p:txEl>
                                              <p:pRg st="5" end="5"/>
                                            </p:txEl>
                                          </p:spTgt>
                                        </p:tgtEl>
                                        <p:attrNameLst>
                                          <p:attrName>style.visibility</p:attrName>
                                        </p:attrNameLst>
                                      </p:cBhvr>
                                      <p:to>
                                        <p:strVal val="visible"/>
                                      </p:to>
                                    </p:set>
                                    <p:animEffect transition="in" filter="blinds(horizontal)">
                                      <p:cBhvr>
                                        <p:cTn id="28" dur="500"/>
                                        <p:tgtEl>
                                          <p:spTgt spid="45773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57731">
                                            <p:txEl>
                                              <p:pRg st="6" end="6"/>
                                            </p:txEl>
                                          </p:spTgt>
                                        </p:tgtEl>
                                        <p:attrNameLst>
                                          <p:attrName>style.visibility</p:attrName>
                                        </p:attrNameLst>
                                      </p:cBhvr>
                                      <p:to>
                                        <p:strVal val="visible"/>
                                      </p:to>
                                    </p:set>
                                    <p:animEffect transition="in" filter="blinds(horizontal)">
                                      <p:cBhvr>
                                        <p:cTn id="33" dur="500"/>
                                        <p:tgtEl>
                                          <p:spTgt spid="45773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57731">
                                            <p:txEl>
                                              <p:pRg st="7" end="7"/>
                                            </p:txEl>
                                          </p:spTgt>
                                        </p:tgtEl>
                                        <p:attrNameLst>
                                          <p:attrName>style.visibility</p:attrName>
                                        </p:attrNameLst>
                                      </p:cBhvr>
                                      <p:to>
                                        <p:strVal val="visible"/>
                                      </p:to>
                                    </p:set>
                                    <p:animEffect transition="in" filter="blinds(horizontal)">
                                      <p:cBhvr>
                                        <p:cTn id="38" dur="500"/>
                                        <p:tgtEl>
                                          <p:spTgt spid="457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9DE5A7CF-D0E1-4FC4-8C2E-6097F4F15433}"/>
              </a:ext>
            </a:extLst>
          </p:cNvPr>
          <p:cNvSpPr>
            <a:spLocks noGrp="1" noChangeArrowheads="1"/>
          </p:cNvSpPr>
          <p:nvPr>
            <p:ph type="title"/>
          </p:nvPr>
        </p:nvSpPr>
        <p:spPr>
          <a:xfrm>
            <a:off x="236538" y="171450"/>
            <a:ext cx="8807450" cy="528638"/>
          </a:xfrm>
        </p:spPr>
        <p:txBody>
          <a:bodyPr/>
          <a:lstStyle/>
          <a:p>
            <a:r>
              <a:rPr lang="zh-CN" altLang="en-US"/>
              <a:t>机器指令的执行过程</a:t>
            </a:r>
          </a:p>
        </p:txBody>
      </p:sp>
      <p:sp>
        <p:nvSpPr>
          <p:cNvPr id="392195" name="Rectangle 3">
            <a:extLst>
              <a:ext uri="{FF2B5EF4-FFF2-40B4-BE49-F238E27FC236}">
                <a16:creationId xmlns:a16="http://schemas.microsoft.com/office/drawing/2014/main" id="{2E7507E4-B832-42B7-A9AC-786CB2F5E997}"/>
              </a:ext>
            </a:extLst>
          </p:cNvPr>
          <p:cNvSpPr>
            <a:spLocks noGrp="1" noChangeArrowheads="1"/>
          </p:cNvSpPr>
          <p:nvPr>
            <p:ph type="body" idx="1"/>
          </p:nvPr>
        </p:nvSpPr>
        <p:spPr>
          <a:xfrm>
            <a:off x="128588" y="896938"/>
            <a:ext cx="8902700" cy="5051425"/>
          </a:xfrm>
        </p:spPr>
        <p:txBody>
          <a:bodyPr/>
          <a:lstStyle/>
          <a:p>
            <a:pPr>
              <a:lnSpc>
                <a:spcPct val="115000"/>
              </a:lnSpc>
              <a:spcBef>
                <a:spcPct val="25000"/>
              </a:spcBef>
            </a:pPr>
            <a:r>
              <a:rPr lang="zh-CN" altLang="en-US" sz="2200">
                <a:latin typeface="微软雅黑" panose="020B0503020204020204" pitchFamily="34" charset="-122"/>
                <a:ea typeface="微软雅黑" panose="020B0503020204020204" pitchFamily="34" charset="-122"/>
              </a:rPr>
              <a:t>每条指令的功能总是由以下四种基本操作来实现：</a:t>
            </a:r>
          </a:p>
          <a:p>
            <a:pPr lvl="1">
              <a:lnSpc>
                <a:spcPct val="115000"/>
              </a:lnSpc>
              <a:spcBef>
                <a:spcPct val="25000"/>
              </a:spcBef>
              <a:buFontTx/>
              <a:buNone/>
            </a:pPr>
            <a:r>
              <a:rPr lang="zh-CN" altLang="en-US" sz="2200">
                <a:latin typeface="微软雅黑" panose="020B0503020204020204" pitchFamily="34" charset="-122"/>
                <a:ea typeface="微软雅黑" panose="020B0503020204020204" pitchFamily="34" charset="-122"/>
              </a:rPr>
              <a:t>读取某一主存单元的内容，并将其装入某个寄存器</a:t>
            </a:r>
            <a:r>
              <a:rPr lang="zh-CN" altLang="en-US" sz="2200">
                <a:solidFill>
                  <a:srgbClr val="993300"/>
                </a:solidFill>
                <a:latin typeface="微软雅黑" panose="020B0503020204020204" pitchFamily="34" charset="-122"/>
                <a:ea typeface="微软雅黑" panose="020B0503020204020204" pitchFamily="34" charset="-122"/>
              </a:rPr>
              <a:t>（取指， 取数）</a:t>
            </a:r>
          </a:p>
          <a:p>
            <a:pPr lvl="1">
              <a:lnSpc>
                <a:spcPct val="115000"/>
              </a:lnSpc>
              <a:spcBef>
                <a:spcPct val="25000"/>
              </a:spcBef>
              <a:buFontTx/>
              <a:buNone/>
            </a:pPr>
            <a:r>
              <a:rPr lang="zh-CN" altLang="en-US" sz="2200">
                <a:latin typeface="微软雅黑" panose="020B0503020204020204" pitchFamily="34" charset="-122"/>
                <a:ea typeface="微软雅黑" panose="020B0503020204020204" pitchFamily="34" charset="-122"/>
              </a:rPr>
              <a:t>把一个数据从某个寄存器存入给定的主存单元中</a:t>
            </a:r>
            <a:r>
              <a:rPr lang="zh-CN" altLang="en-US" sz="2200">
                <a:solidFill>
                  <a:srgbClr val="993300"/>
                </a:solidFill>
                <a:latin typeface="微软雅黑" panose="020B0503020204020204" pitchFamily="34" charset="-122"/>
                <a:ea typeface="微软雅黑" panose="020B0503020204020204" pitchFamily="34" charset="-122"/>
              </a:rPr>
              <a:t>（存结果）</a:t>
            </a:r>
          </a:p>
          <a:p>
            <a:pPr lvl="1">
              <a:lnSpc>
                <a:spcPct val="115000"/>
              </a:lnSpc>
              <a:spcBef>
                <a:spcPct val="25000"/>
              </a:spcBef>
              <a:buFontTx/>
              <a:buNone/>
            </a:pPr>
            <a:r>
              <a:rPr lang="zh-CN" altLang="en-US" sz="2200">
                <a:latin typeface="微软雅黑" panose="020B0503020204020204" pitchFamily="34" charset="-122"/>
                <a:ea typeface="微软雅黑" panose="020B0503020204020204" pitchFamily="34" charset="-122"/>
              </a:rPr>
              <a:t>把一个数据从某寄存器送到另一寄存器或者</a:t>
            </a:r>
            <a:r>
              <a:rPr lang="en-US" altLang="zh-CN" sz="2200">
                <a:latin typeface="微软雅黑" panose="020B0503020204020204" pitchFamily="34" charset="-122"/>
                <a:ea typeface="微软雅黑" panose="020B0503020204020204" pitchFamily="34" charset="-122"/>
              </a:rPr>
              <a:t>ALU</a:t>
            </a:r>
            <a:r>
              <a:rPr lang="zh-CN" altLang="en-US" sz="2200">
                <a:solidFill>
                  <a:srgbClr val="993300"/>
                </a:solidFill>
                <a:latin typeface="微软雅黑" panose="020B0503020204020204" pitchFamily="34" charset="-122"/>
                <a:ea typeface="微软雅黑" panose="020B0503020204020204" pitchFamily="34" charset="-122"/>
              </a:rPr>
              <a:t>（取数，存结果）</a:t>
            </a:r>
          </a:p>
          <a:p>
            <a:pPr lvl="1">
              <a:lnSpc>
                <a:spcPct val="115000"/>
              </a:lnSpc>
              <a:spcBef>
                <a:spcPct val="25000"/>
              </a:spcBef>
              <a:buFontTx/>
              <a:buNone/>
            </a:pPr>
            <a:r>
              <a:rPr lang="zh-CN" altLang="en-US" sz="2200">
                <a:latin typeface="微软雅黑" panose="020B0503020204020204" pitchFamily="34" charset="-122"/>
                <a:ea typeface="微软雅黑" panose="020B0503020204020204" pitchFamily="34" charset="-122"/>
              </a:rPr>
              <a:t>进行算术或逻辑运算</a:t>
            </a:r>
            <a:r>
              <a:rPr lang="zh-CN" altLang="en-US" sz="2200">
                <a:solidFill>
                  <a:srgbClr val="993300"/>
                </a:solidFill>
                <a:latin typeface="微软雅黑" panose="020B0503020204020204" pitchFamily="34" charset="-122"/>
                <a:ea typeface="微软雅黑" panose="020B0503020204020204" pitchFamily="34" charset="-122"/>
              </a:rPr>
              <a:t>（</a:t>
            </a:r>
            <a:r>
              <a:rPr lang="en-US" altLang="zh-CN" sz="2200">
                <a:solidFill>
                  <a:srgbClr val="993300"/>
                </a:solidFill>
                <a:latin typeface="微软雅黑" panose="020B0503020204020204" pitchFamily="34" charset="-122"/>
                <a:ea typeface="微软雅黑" panose="020B0503020204020204" pitchFamily="34" charset="-122"/>
              </a:rPr>
              <a:t>PC+”1”</a:t>
            </a:r>
            <a:r>
              <a:rPr lang="zh-CN" altLang="en-US" sz="2200">
                <a:solidFill>
                  <a:srgbClr val="993300"/>
                </a:solidFill>
                <a:latin typeface="微软雅黑" panose="020B0503020204020204" pitchFamily="34" charset="-122"/>
                <a:ea typeface="微软雅黑" panose="020B0503020204020204" pitchFamily="34" charset="-122"/>
              </a:rPr>
              <a:t>，计算地址，运算）</a:t>
            </a:r>
          </a:p>
          <a:p>
            <a:pPr lvl="1">
              <a:lnSpc>
                <a:spcPct val="115000"/>
              </a:lnSpc>
              <a:spcBef>
                <a:spcPct val="25000"/>
              </a:spcBef>
              <a:buFontTx/>
              <a:buNone/>
            </a:pPr>
            <a:r>
              <a:rPr lang="zh-CN" altLang="en-US" sz="2200">
                <a:solidFill>
                  <a:srgbClr val="006600"/>
                </a:solidFill>
                <a:latin typeface="微软雅黑" panose="020B0503020204020204" pitchFamily="34" charset="-122"/>
                <a:ea typeface="微软雅黑" panose="020B0503020204020204" pitchFamily="34" charset="-122"/>
              </a:rPr>
              <a:t>指令执行过程中查询各种异常情况，并在发现异常时转异常处理</a:t>
            </a:r>
          </a:p>
          <a:p>
            <a:pPr lvl="1">
              <a:lnSpc>
                <a:spcPct val="115000"/>
              </a:lnSpc>
              <a:spcBef>
                <a:spcPct val="25000"/>
              </a:spcBef>
              <a:buFontTx/>
              <a:buNone/>
            </a:pPr>
            <a:r>
              <a:rPr lang="zh-CN" altLang="en-US" sz="2200">
                <a:solidFill>
                  <a:srgbClr val="006600"/>
                </a:solidFill>
                <a:latin typeface="微软雅黑" panose="020B0503020204020204" pitchFamily="34" charset="-122"/>
                <a:ea typeface="微软雅黑" panose="020B0503020204020204" pitchFamily="34" charset="-122"/>
              </a:rPr>
              <a:t>指令执行结束时查询中断请求，并在发现中断请求时响应中断</a:t>
            </a:r>
          </a:p>
          <a:p>
            <a:pPr>
              <a:lnSpc>
                <a:spcPct val="115000"/>
              </a:lnSpc>
              <a:spcBef>
                <a:spcPct val="25000"/>
              </a:spcBef>
            </a:pPr>
            <a:r>
              <a:rPr lang="zh-CN" altLang="en-US" sz="2200">
                <a:latin typeface="微软雅黑" panose="020B0503020204020204" pitchFamily="34" charset="-122"/>
                <a:ea typeface="微软雅黑" panose="020B0503020204020204" pitchFamily="34" charset="-122"/>
              </a:rPr>
              <a:t>操作功能可形式化描述</a:t>
            </a:r>
          </a:p>
          <a:p>
            <a:pPr lvl="1">
              <a:lnSpc>
                <a:spcPct val="115000"/>
              </a:lnSpc>
              <a:spcBef>
                <a:spcPct val="25000"/>
              </a:spcBef>
              <a:buFontTx/>
              <a:buNone/>
            </a:pPr>
            <a:r>
              <a:rPr lang="zh-CN" altLang="en-US" sz="2200">
                <a:latin typeface="微软雅黑" panose="020B0503020204020204" pitchFamily="34" charset="-122"/>
                <a:ea typeface="微软雅黑" panose="020B0503020204020204" pitchFamily="34" charset="-122"/>
              </a:rPr>
              <a:t>描述语言称为寄存器传送语言</a:t>
            </a:r>
            <a:r>
              <a:rPr lang="en-US" altLang="zh-CN" sz="2200">
                <a:latin typeface="微软雅黑" panose="020B0503020204020204" pitchFamily="34" charset="-122"/>
                <a:ea typeface="微软雅黑" panose="020B0503020204020204" pitchFamily="34" charset="-122"/>
              </a:rPr>
              <a:t>RTL (Register Transfer Language)</a:t>
            </a:r>
            <a:endParaRPr lang="zh-CN" altLang="en-US" sz="2200">
              <a:latin typeface="微软雅黑" panose="020B0503020204020204" pitchFamily="34" charset="-122"/>
              <a:ea typeface="微软雅黑" panose="020B0503020204020204" pitchFamily="34" charset="-122"/>
            </a:endParaRPr>
          </a:p>
          <a:p>
            <a:pPr lvl="1">
              <a:lnSpc>
                <a:spcPct val="115000"/>
              </a:lnSpc>
              <a:spcBef>
                <a:spcPct val="25000"/>
              </a:spcBef>
              <a:buFontTx/>
              <a:buNone/>
            </a:pPr>
            <a:endParaRPr lang="zh-CN" altLang="en-US"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xEl>
                                              <p:pRg st="1" end="1"/>
                                            </p:txEl>
                                          </p:spTgt>
                                        </p:tgtEl>
                                        <p:attrNameLst>
                                          <p:attrName>style.visibility</p:attrName>
                                        </p:attrNameLst>
                                      </p:cBhvr>
                                      <p:to>
                                        <p:strVal val="visible"/>
                                      </p:to>
                                    </p:set>
                                    <p:animEffect transition="in" filter="blinds(horizontal)">
                                      <p:cBhvr>
                                        <p:cTn id="7" dur="500"/>
                                        <p:tgtEl>
                                          <p:spTgt spid="392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2195">
                                            <p:txEl>
                                              <p:pRg st="2" end="2"/>
                                            </p:txEl>
                                          </p:spTgt>
                                        </p:tgtEl>
                                        <p:attrNameLst>
                                          <p:attrName>style.visibility</p:attrName>
                                        </p:attrNameLst>
                                      </p:cBhvr>
                                      <p:to>
                                        <p:strVal val="visible"/>
                                      </p:to>
                                    </p:set>
                                    <p:animEffect transition="in" filter="blinds(horizontal)">
                                      <p:cBhvr>
                                        <p:cTn id="12" dur="500"/>
                                        <p:tgtEl>
                                          <p:spTgt spid="3921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2195">
                                            <p:txEl>
                                              <p:pRg st="3" end="3"/>
                                            </p:txEl>
                                          </p:spTgt>
                                        </p:tgtEl>
                                        <p:attrNameLst>
                                          <p:attrName>style.visibility</p:attrName>
                                        </p:attrNameLst>
                                      </p:cBhvr>
                                      <p:to>
                                        <p:strVal val="visible"/>
                                      </p:to>
                                    </p:set>
                                    <p:animEffect transition="in" filter="blinds(horizontal)">
                                      <p:cBhvr>
                                        <p:cTn id="17" dur="500"/>
                                        <p:tgtEl>
                                          <p:spTgt spid="3921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2195">
                                            <p:txEl>
                                              <p:pRg st="4" end="4"/>
                                            </p:txEl>
                                          </p:spTgt>
                                        </p:tgtEl>
                                        <p:attrNameLst>
                                          <p:attrName>style.visibility</p:attrName>
                                        </p:attrNameLst>
                                      </p:cBhvr>
                                      <p:to>
                                        <p:strVal val="visible"/>
                                      </p:to>
                                    </p:set>
                                    <p:animEffect transition="in" filter="blinds(horizontal)">
                                      <p:cBhvr>
                                        <p:cTn id="22" dur="500"/>
                                        <p:tgtEl>
                                          <p:spTgt spid="3921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2195">
                                            <p:txEl>
                                              <p:pRg st="5" end="5"/>
                                            </p:txEl>
                                          </p:spTgt>
                                        </p:tgtEl>
                                        <p:attrNameLst>
                                          <p:attrName>style.visibility</p:attrName>
                                        </p:attrNameLst>
                                      </p:cBhvr>
                                      <p:to>
                                        <p:strVal val="visible"/>
                                      </p:to>
                                    </p:set>
                                    <p:animEffect transition="in" filter="blinds(horizontal)">
                                      <p:cBhvr>
                                        <p:cTn id="27" dur="500"/>
                                        <p:tgtEl>
                                          <p:spTgt spid="3921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2195">
                                            <p:txEl>
                                              <p:pRg st="6" end="6"/>
                                            </p:txEl>
                                          </p:spTgt>
                                        </p:tgtEl>
                                        <p:attrNameLst>
                                          <p:attrName>style.visibility</p:attrName>
                                        </p:attrNameLst>
                                      </p:cBhvr>
                                      <p:to>
                                        <p:strVal val="visible"/>
                                      </p:to>
                                    </p:set>
                                    <p:animEffect transition="in" filter="blinds(horizontal)">
                                      <p:cBhvr>
                                        <p:cTn id="32" dur="500"/>
                                        <p:tgtEl>
                                          <p:spTgt spid="39219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92195">
                                            <p:txEl>
                                              <p:pRg st="8" end="8"/>
                                            </p:txEl>
                                          </p:spTgt>
                                        </p:tgtEl>
                                        <p:attrNameLst>
                                          <p:attrName>style.visibility</p:attrName>
                                        </p:attrNameLst>
                                      </p:cBhvr>
                                      <p:to>
                                        <p:strVal val="visible"/>
                                      </p:to>
                                    </p:set>
                                    <p:animEffect transition="in" filter="blinds(horizontal)">
                                      <p:cBhvr>
                                        <p:cTn id="37" dur="500"/>
                                        <p:tgtEl>
                                          <p:spTgt spid="392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2BD39773-7D0E-465A-846A-362F76C3BAEF}"/>
              </a:ext>
            </a:extLst>
          </p:cNvPr>
          <p:cNvSpPr>
            <a:spLocks noGrp="1" noChangeArrowheads="1"/>
          </p:cNvSpPr>
          <p:nvPr>
            <p:ph type="title"/>
          </p:nvPr>
        </p:nvSpPr>
        <p:spPr>
          <a:xfrm>
            <a:off x="457200" y="122238"/>
            <a:ext cx="8229600" cy="561975"/>
          </a:xfrm>
        </p:spPr>
        <p:txBody>
          <a:bodyPr/>
          <a:lstStyle/>
          <a:p>
            <a:r>
              <a:rPr lang="zh-CN" altLang="en-US" sz="3200"/>
              <a:t>回顾：冯</a:t>
            </a:r>
            <a:r>
              <a:rPr lang="en-US" altLang="zh-CN" sz="3200"/>
              <a:t>.</a:t>
            </a:r>
            <a:r>
              <a:rPr lang="zh-CN" altLang="en-US" sz="3200"/>
              <a:t>诺依曼结构模型机</a:t>
            </a:r>
          </a:p>
        </p:txBody>
      </p:sp>
      <p:sp>
        <p:nvSpPr>
          <p:cNvPr id="579587" name="Text Box 3">
            <a:extLst>
              <a:ext uri="{FF2B5EF4-FFF2-40B4-BE49-F238E27FC236}">
                <a16:creationId xmlns:a16="http://schemas.microsoft.com/office/drawing/2014/main" id="{260218CB-099A-4AC4-9425-D26C2C57E758}"/>
              </a:ext>
            </a:extLst>
          </p:cNvPr>
          <p:cNvSpPr txBox="1">
            <a:spLocks noChangeArrowheads="1"/>
          </p:cNvSpPr>
          <p:nvPr/>
        </p:nvSpPr>
        <p:spPr bwMode="auto">
          <a:xfrm>
            <a:off x="657225" y="2978150"/>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grpSp>
        <p:nvGrpSpPr>
          <p:cNvPr id="579588" name="Group 4">
            <a:extLst>
              <a:ext uri="{FF2B5EF4-FFF2-40B4-BE49-F238E27FC236}">
                <a16:creationId xmlns:a16="http://schemas.microsoft.com/office/drawing/2014/main" id="{19BEE453-DD2D-4DEE-BC9C-AF549DF5FC28}"/>
              </a:ext>
            </a:extLst>
          </p:cNvPr>
          <p:cNvGrpSpPr>
            <a:grpSpLocks/>
          </p:cNvGrpSpPr>
          <p:nvPr/>
        </p:nvGrpSpPr>
        <p:grpSpPr bwMode="auto">
          <a:xfrm>
            <a:off x="341313" y="2168525"/>
            <a:ext cx="4949825" cy="4591050"/>
            <a:chOff x="215" y="1338"/>
            <a:chExt cx="3118" cy="2892"/>
          </a:xfrm>
        </p:grpSpPr>
        <p:sp>
          <p:nvSpPr>
            <p:cNvPr id="579589" name="Rectangle 5">
              <a:extLst>
                <a:ext uri="{FF2B5EF4-FFF2-40B4-BE49-F238E27FC236}">
                  <a16:creationId xmlns:a16="http://schemas.microsoft.com/office/drawing/2014/main" id="{74F126BD-5227-4CCF-B014-D7681E1414E2}"/>
                </a:ext>
              </a:extLst>
            </p:cNvPr>
            <p:cNvSpPr>
              <a:spLocks noChangeArrowheads="1"/>
            </p:cNvSpPr>
            <p:nvPr/>
          </p:nvSpPr>
          <p:spPr bwMode="auto">
            <a:xfrm>
              <a:off x="215" y="1650"/>
              <a:ext cx="3118" cy="2580"/>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9590" name="Text Box 6">
              <a:extLst>
                <a:ext uri="{FF2B5EF4-FFF2-40B4-BE49-F238E27FC236}">
                  <a16:creationId xmlns:a16="http://schemas.microsoft.com/office/drawing/2014/main" id="{91B3FF0B-FD1E-4A7D-A113-63B526279409}"/>
                </a:ext>
              </a:extLst>
            </p:cNvPr>
            <p:cNvSpPr txBox="1">
              <a:spLocks noChangeArrowheads="1"/>
            </p:cNvSpPr>
            <p:nvPr/>
          </p:nvSpPr>
          <p:spPr bwMode="auto">
            <a:xfrm>
              <a:off x="385" y="1338"/>
              <a:ext cx="538"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CPU</a:t>
              </a:r>
            </a:p>
          </p:txBody>
        </p:sp>
      </p:grpSp>
      <p:sp>
        <p:nvSpPr>
          <p:cNvPr id="579591" name="Text Box 7">
            <a:extLst>
              <a:ext uri="{FF2B5EF4-FFF2-40B4-BE49-F238E27FC236}">
                <a16:creationId xmlns:a16="http://schemas.microsoft.com/office/drawing/2014/main" id="{EFD28911-73A4-4E8E-B1C9-7DB66E8224D7}"/>
              </a:ext>
            </a:extLst>
          </p:cNvPr>
          <p:cNvSpPr txBox="1">
            <a:spLocks noChangeArrowheads="1"/>
          </p:cNvSpPr>
          <p:nvPr/>
        </p:nvSpPr>
        <p:spPr bwMode="auto">
          <a:xfrm>
            <a:off x="2681288" y="3068638"/>
            <a:ext cx="103505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PC</a:t>
            </a:r>
          </a:p>
        </p:txBody>
      </p:sp>
      <p:grpSp>
        <p:nvGrpSpPr>
          <p:cNvPr id="579592" name="Group 8">
            <a:extLst>
              <a:ext uri="{FF2B5EF4-FFF2-40B4-BE49-F238E27FC236}">
                <a16:creationId xmlns:a16="http://schemas.microsoft.com/office/drawing/2014/main" id="{A4EEF9DB-CCA6-4E5F-B5EC-335326CE406F}"/>
              </a:ext>
            </a:extLst>
          </p:cNvPr>
          <p:cNvGrpSpPr>
            <a:grpSpLocks/>
          </p:cNvGrpSpPr>
          <p:nvPr/>
        </p:nvGrpSpPr>
        <p:grpSpPr bwMode="auto">
          <a:xfrm>
            <a:off x="7767638" y="3429000"/>
            <a:ext cx="1125537" cy="831850"/>
            <a:chOff x="4893" y="2132"/>
            <a:chExt cx="709" cy="524"/>
          </a:xfrm>
        </p:grpSpPr>
        <p:sp>
          <p:nvSpPr>
            <p:cNvPr id="579593" name="Text Box 9">
              <a:extLst>
                <a:ext uri="{FF2B5EF4-FFF2-40B4-BE49-F238E27FC236}">
                  <a16:creationId xmlns:a16="http://schemas.microsoft.com/office/drawing/2014/main" id="{BC22F2CE-4CCE-4877-BCFB-96C457590036}"/>
                </a:ext>
              </a:extLst>
            </p:cNvPr>
            <p:cNvSpPr txBox="1">
              <a:spLocks noChangeArrowheads="1"/>
            </p:cNvSpPr>
            <p:nvPr/>
          </p:nvSpPr>
          <p:spPr bwMode="auto">
            <a:xfrm>
              <a:off x="5205" y="2132"/>
              <a:ext cx="397"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solidFill>
                    <a:srgbClr val="CC3300"/>
                  </a:solidFill>
                  <a:latin typeface="微软雅黑" panose="020B0503020204020204" pitchFamily="34" charset="-122"/>
                  <a:ea typeface="微软雅黑" panose="020B0503020204020204" pitchFamily="34" charset="-122"/>
                </a:rPr>
                <a:t>输入</a:t>
              </a:r>
            </a:p>
            <a:p>
              <a:r>
                <a:rPr lang="zh-CN" altLang="en-US">
                  <a:solidFill>
                    <a:srgbClr val="CC3300"/>
                  </a:solidFill>
                  <a:latin typeface="微软雅黑" panose="020B0503020204020204" pitchFamily="34" charset="-122"/>
                  <a:ea typeface="微软雅黑" panose="020B0503020204020204" pitchFamily="34" charset="-122"/>
                </a:rPr>
                <a:t>设备</a:t>
              </a:r>
            </a:p>
          </p:txBody>
        </p:sp>
        <p:sp>
          <p:nvSpPr>
            <p:cNvPr id="579594" name="AutoShape 10">
              <a:extLst>
                <a:ext uri="{FF2B5EF4-FFF2-40B4-BE49-F238E27FC236}">
                  <a16:creationId xmlns:a16="http://schemas.microsoft.com/office/drawing/2014/main" id="{EEC476C1-73AA-417E-BED6-BC2C49E8B3DA}"/>
                </a:ext>
              </a:extLst>
            </p:cNvPr>
            <p:cNvSpPr>
              <a:spLocks noChangeArrowheads="1"/>
            </p:cNvSpPr>
            <p:nvPr/>
          </p:nvSpPr>
          <p:spPr bwMode="auto">
            <a:xfrm>
              <a:off x="4893" y="2358"/>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zh-CN" altLang="en-US" sz="1800">
                <a:solidFill>
                  <a:srgbClr val="CC3300"/>
                </a:solidFill>
                <a:latin typeface="微软雅黑" panose="020B0503020204020204" pitchFamily="34" charset="-122"/>
                <a:ea typeface="微软雅黑" panose="020B0503020204020204" pitchFamily="34" charset="-122"/>
              </a:endParaRPr>
            </a:p>
          </p:txBody>
        </p:sp>
      </p:grpSp>
      <p:grpSp>
        <p:nvGrpSpPr>
          <p:cNvPr id="579595" name="Group 11">
            <a:extLst>
              <a:ext uri="{FF2B5EF4-FFF2-40B4-BE49-F238E27FC236}">
                <a16:creationId xmlns:a16="http://schemas.microsoft.com/office/drawing/2014/main" id="{A186597C-E4B7-482B-9045-3936A8DB7426}"/>
              </a:ext>
            </a:extLst>
          </p:cNvPr>
          <p:cNvGrpSpPr>
            <a:grpSpLocks/>
          </p:cNvGrpSpPr>
          <p:nvPr/>
        </p:nvGrpSpPr>
        <p:grpSpPr bwMode="auto">
          <a:xfrm>
            <a:off x="7767638" y="4822825"/>
            <a:ext cx="1125537" cy="831850"/>
            <a:chOff x="4893" y="3010"/>
            <a:chExt cx="709" cy="524"/>
          </a:xfrm>
        </p:grpSpPr>
        <p:sp>
          <p:nvSpPr>
            <p:cNvPr id="579596" name="Text Box 12">
              <a:extLst>
                <a:ext uri="{FF2B5EF4-FFF2-40B4-BE49-F238E27FC236}">
                  <a16:creationId xmlns:a16="http://schemas.microsoft.com/office/drawing/2014/main" id="{6C32C79C-1C02-49BF-BB59-146C57919616}"/>
                </a:ext>
              </a:extLst>
            </p:cNvPr>
            <p:cNvSpPr txBox="1">
              <a:spLocks noChangeArrowheads="1"/>
            </p:cNvSpPr>
            <p:nvPr/>
          </p:nvSpPr>
          <p:spPr bwMode="auto">
            <a:xfrm>
              <a:off x="5205" y="3010"/>
              <a:ext cx="397" cy="524"/>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solidFill>
                    <a:srgbClr val="CC3300"/>
                  </a:solidFill>
                  <a:latin typeface="微软雅黑" panose="020B0503020204020204" pitchFamily="34" charset="-122"/>
                  <a:ea typeface="微软雅黑" panose="020B0503020204020204" pitchFamily="34" charset="-122"/>
                </a:rPr>
                <a:t>输出</a:t>
              </a:r>
              <a:endParaRPr lang="en-US" altLang="zh-CN">
                <a:solidFill>
                  <a:srgbClr val="CC3300"/>
                </a:solidFill>
                <a:latin typeface="微软雅黑" panose="020B0503020204020204" pitchFamily="34" charset="-122"/>
                <a:ea typeface="微软雅黑" panose="020B0503020204020204" pitchFamily="34" charset="-122"/>
              </a:endParaRPr>
            </a:p>
            <a:p>
              <a:r>
                <a:rPr lang="zh-CN" altLang="en-US">
                  <a:solidFill>
                    <a:srgbClr val="CC3300"/>
                  </a:solidFill>
                  <a:latin typeface="微软雅黑" panose="020B0503020204020204" pitchFamily="34" charset="-122"/>
                  <a:ea typeface="微软雅黑" panose="020B0503020204020204" pitchFamily="34" charset="-122"/>
                </a:rPr>
                <a:t>设备</a:t>
              </a:r>
            </a:p>
          </p:txBody>
        </p:sp>
        <p:sp>
          <p:nvSpPr>
            <p:cNvPr id="579597" name="AutoShape 13">
              <a:extLst>
                <a:ext uri="{FF2B5EF4-FFF2-40B4-BE49-F238E27FC236}">
                  <a16:creationId xmlns:a16="http://schemas.microsoft.com/office/drawing/2014/main" id="{735E64BF-4264-4612-B3C9-81FA15CBC24B}"/>
                </a:ext>
              </a:extLst>
            </p:cNvPr>
            <p:cNvSpPr>
              <a:spLocks noChangeArrowheads="1"/>
            </p:cNvSpPr>
            <p:nvPr/>
          </p:nvSpPr>
          <p:spPr bwMode="auto">
            <a:xfrm>
              <a:off x="4893" y="3180"/>
              <a:ext cx="283" cy="141"/>
            </a:xfrm>
            <a:prstGeom prst="leftRightArrow">
              <a:avLst>
                <a:gd name="adj1" fmla="val 50000"/>
                <a:gd name="adj2" fmla="val 40142"/>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79598" name="Text Box 14">
            <a:extLst>
              <a:ext uri="{FF2B5EF4-FFF2-40B4-BE49-F238E27FC236}">
                <a16:creationId xmlns:a16="http://schemas.microsoft.com/office/drawing/2014/main" id="{B1C80C02-10AA-4DC7-A1D3-3394915767F7}"/>
              </a:ext>
            </a:extLst>
          </p:cNvPr>
          <p:cNvSpPr txBox="1">
            <a:spLocks noChangeArrowheads="1"/>
          </p:cNvSpPr>
          <p:nvPr/>
        </p:nvSpPr>
        <p:spPr bwMode="auto">
          <a:xfrm>
            <a:off x="3986213" y="306863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MAR</a:t>
            </a:r>
          </a:p>
        </p:txBody>
      </p:sp>
      <p:sp>
        <p:nvSpPr>
          <p:cNvPr id="579599" name="Text Box 15">
            <a:extLst>
              <a:ext uri="{FF2B5EF4-FFF2-40B4-BE49-F238E27FC236}">
                <a16:creationId xmlns:a16="http://schemas.microsoft.com/office/drawing/2014/main" id="{50BDFEE6-BF36-4043-B392-6161517B65AF}"/>
              </a:ext>
            </a:extLst>
          </p:cNvPr>
          <p:cNvSpPr txBox="1">
            <a:spLocks noChangeArrowheads="1"/>
          </p:cNvSpPr>
          <p:nvPr/>
        </p:nvSpPr>
        <p:spPr bwMode="auto">
          <a:xfrm>
            <a:off x="4032250" y="6083300"/>
            <a:ext cx="107950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MDR</a:t>
            </a:r>
          </a:p>
        </p:txBody>
      </p:sp>
      <p:sp>
        <p:nvSpPr>
          <p:cNvPr id="579600" name="Line 16">
            <a:extLst>
              <a:ext uri="{FF2B5EF4-FFF2-40B4-BE49-F238E27FC236}">
                <a16:creationId xmlns:a16="http://schemas.microsoft.com/office/drawing/2014/main" id="{A06AEC17-F550-4510-AB35-945B08B54F51}"/>
              </a:ext>
            </a:extLst>
          </p:cNvPr>
          <p:cNvSpPr>
            <a:spLocks noChangeShapeType="1"/>
          </p:cNvSpPr>
          <p:nvPr/>
        </p:nvSpPr>
        <p:spPr bwMode="auto">
          <a:xfrm>
            <a:off x="2141538" y="3248025"/>
            <a:ext cx="5397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01" name="Line 17">
            <a:extLst>
              <a:ext uri="{FF2B5EF4-FFF2-40B4-BE49-F238E27FC236}">
                <a16:creationId xmlns:a16="http://schemas.microsoft.com/office/drawing/2014/main" id="{13D7CE08-179C-4E8E-B7F6-09834B6A1802}"/>
              </a:ext>
            </a:extLst>
          </p:cNvPr>
          <p:cNvSpPr>
            <a:spLocks noChangeShapeType="1"/>
          </p:cNvSpPr>
          <p:nvPr/>
        </p:nvSpPr>
        <p:spPr bwMode="auto">
          <a:xfrm>
            <a:off x="3716338" y="3248025"/>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02" name="Line 18">
            <a:extLst>
              <a:ext uri="{FF2B5EF4-FFF2-40B4-BE49-F238E27FC236}">
                <a16:creationId xmlns:a16="http://schemas.microsoft.com/office/drawing/2014/main" id="{7CC3FF3F-4937-4932-87F9-313DF5440E79}"/>
              </a:ext>
            </a:extLst>
          </p:cNvPr>
          <p:cNvSpPr>
            <a:spLocks noChangeShapeType="1"/>
          </p:cNvSpPr>
          <p:nvPr/>
        </p:nvSpPr>
        <p:spPr bwMode="auto">
          <a:xfrm>
            <a:off x="4392613" y="5588000"/>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79603" name="Group 19">
            <a:extLst>
              <a:ext uri="{FF2B5EF4-FFF2-40B4-BE49-F238E27FC236}">
                <a16:creationId xmlns:a16="http://schemas.microsoft.com/office/drawing/2014/main" id="{FACC9CFA-C406-40BD-A26D-1EEFA456422B}"/>
              </a:ext>
            </a:extLst>
          </p:cNvPr>
          <p:cNvGrpSpPr>
            <a:grpSpLocks/>
          </p:cNvGrpSpPr>
          <p:nvPr/>
        </p:nvGrpSpPr>
        <p:grpSpPr bwMode="auto">
          <a:xfrm>
            <a:off x="2771775" y="3833813"/>
            <a:ext cx="765175" cy="1484312"/>
            <a:chOff x="3135" y="2472"/>
            <a:chExt cx="454" cy="935"/>
          </a:xfrm>
        </p:grpSpPr>
        <p:grpSp>
          <p:nvGrpSpPr>
            <p:cNvPr id="579604" name="Group 20">
              <a:extLst>
                <a:ext uri="{FF2B5EF4-FFF2-40B4-BE49-F238E27FC236}">
                  <a16:creationId xmlns:a16="http://schemas.microsoft.com/office/drawing/2014/main" id="{E036183C-4607-49CB-9971-9C177E2E25BF}"/>
                </a:ext>
              </a:extLst>
            </p:cNvPr>
            <p:cNvGrpSpPr>
              <a:grpSpLocks/>
            </p:cNvGrpSpPr>
            <p:nvPr/>
          </p:nvGrpSpPr>
          <p:grpSpPr bwMode="auto">
            <a:xfrm flipH="1">
              <a:off x="3135" y="2472"/>
              <a:ext cx="454" cy="935"/>
              <a:chOff x="3078" y="2330"/>
              <a:chExt cx="625" cy="1580"/>
            </a:xfrm>
          </p:grpSpPr>
          <p:sp>
            <p:nvSpPr>
              <p:cNvPr id="579605" name="Line 12">
                <a:extLst>
                  <a:ext uri="{FF2B5EF4-FFF2-40B4-BE49-F238E27FC236}">
                    <a16:creationId xmlns:a16="http://schemas.microsoft.com/office/drawing/2014/main" id="{8EDBB548-8C05-46A1-96F7-775D5B7F9BE4}"/>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9606" name="Line 13">
                <a:extLst>
                  <a:ext uri="{FF2B5EF4-FFF2-40B4-BE49-F238E27FC236}">
                    <a16:creationId xmlns:a16="http://schemas.microsoft.com/office/drawing/2014/main" id="{9BC6FA93-9B8E-4E52-8D3C-D39DB3914557}"/>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9607" name="Line 14">
                <a:extLst>
                  <a:ext uri="{FF2B5EF4-FFF2-40B4-BE49-F238E27FC236}">
                    <a16:creationId xmlns:a16="http://schemas.microsoft.com/office/drawing/2014/main" id="{7C59E8D5-00A3-4174-B6AE-70A6FAEBA973}"/>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9608" name="Line 16">
                <a:extLst>
                  <a:ext uri="{FF2B5EF4-FFF2-40B4-BE49-F238E27FC236}">
                    <a16:creationId xmlns:a16="http://schemas.microsoft.com/office/drawing/2014/main" id="{715C8057-F25B-4C0F-94BC-FA039178931D}"/>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9609" name="Line 18">
                <a:extLst>
                  <a:ext uri="{FF2B5EF4-FFF2-40B4-BE49-F238E27FC236}">
                    <a16:creationId xmlns:a16="http://schemas.microsoft.com/office/drawing/2014/main" id="{BA71DA6A-4E5A-41C1-B4F4-894C5DD92F2C}"/>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9610" name="Line 19">
                <a:extLst>
                  <a:ext uri="{FF2B5EF4-FFF2-40B4-BE49-F238E27FC236}">
                    <a16:creationId xmlns:a16="http://schemas.microsoft.com/office/drawing/2014/main" id="{99606ACB-B989-48ED-93DF-69A11321A4BD}"/>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9611" name="Line 20">
                <a:extLst>
                  <a:ext uri="{FF2B5EF4-FFF2-40B4-BE49-F238E27FC236}">
                    <a16:creationId xmlns:a16="http://schemas.microsoft.com/office/drawing/2014/main" id="{01F35430-4AF4-4885-B941-47E6B174940F}"/>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9612" name="Line 22">
                <a:extLst>
                  <a:ext uri="{FF2B5EF4-FFF2-40B4-BE49-F238E27FC236}">
                    <a16:creationId xmlns:a16="http://schemas.microsoft.com/office/drawing/2014/main" id="{DD500E9F-61F0-4CB7-B6E3-61BE833F61F1}"/>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9613" name="Rectangle 25">
              <a:extLst>
                <a:ext uri="{FF2B5EF4-FFF2-40B4-BE49-F238E27FC236}">
                  <a16:creationId xmlns:a16="http://schemas.microsoft.com/office/drawing/2014/main" id="{E946514A-65BA-4997-BC20-C95D12D80368}"/>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79614" name="Group 30">
            <a:extLst>
              <a:ext uri="{FF2B5EF4-FFF2-40B4-BE49-F238E27FC236}">
                <a16:creationId xmlns:a16="http://schemas.microsoft.com/office/drawing/2014/main" id="{8D7B6AA2-F443-4C5C-963A-C877E450ECA0}"/>
              </a:ext>
            </a:extLst>
          </p:cNvPr>
          <p:cNvGrpSpPr>
            <a:grpSpLocks/>
          </p:cNvGrpSpPr>
          <p:nvPr/>
        </p:nvGrpSpPr>
        <p:grpSpPr bwMode="auto">
          <a:xfrm>
            <a:off x="3492500" y="4238625"/>
            <a:ext cx="404813" cy="809625"/>
            <a:chOff x="2030" y="2415"/>
            <a:chExt cx="341" cy="510"/>
          </a:xfrm>
        </p:grpSpPr>
        <p:sp>
          <p:nvSpPr>
            <p:cNvPr id="579615" name="Line 31">
              <a:extLst>
                <a:ext uri="{FF2B5EF4-FFF2-40B4-BE49-F238E27FC236}">
                  <a16:creationId xmlns:a16="http://schemas.microsoft.com/office/drawing/2014/main" id="{A72C0A38-89E7-4079-A20A-55DC5F9E726E}"/>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16" name="Line 32">
              <a:extLst>
                <a:ext uri="{FF2B5EF4-FFF2-40B4-BE49-F238E27FC236}">
                  <a16:creationId xmlns:a16="http://schemas.microsoft.com/office/drawing/2014/main" id="{1B08FF7C-D250-4FA2-BF61-52F8A2F0B9C3}"/>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9617" name="Text Box 33">
            <a:extLst>
              <a:ext uri="{FF2B5EF4-FFF2-40B4-BE49-F238E27FC236}">
                <a16:creationId xmlns:a16="http://schemas.microsoft.com/office/drawing/2014/main" id="{C81AA8FD-C88E-4DEC-936B-6BF9858CDED0}"/>
              </a:ext>
            </a:extLst>
          </p:cNvPr>
          <p:cNvSpPr txBox="1">
            <a:spLocks noChangeArrowheads="1"/>
          </p:cNvSpPr>
          <p:nvPr/>
        </p:nvSpPr>
        <p:spPr bwMode="auto">
          <a:xfrm>
            <a:off x="1781175" y="3743325"/>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79618" name="Line 34">
            <a:extLst>
              <a:ext uri="{FF2B5EF4-FFF2-40B4-BE49-F238E27FC236}">
                <a16:creationId xmlns:a16="http://schemas.microsoft.com/office/drawing/2014/main" id="{848AE0F8-5FB4-4810-8DD1-C765C33D6E08}"/>
              </a:ext>
            </a:extLst>
          </p:cNvPr>
          <p:cNvSpPr>
            <a:spLocks noChangeShapeType="1"/>
          </p:cNvSpPr>
          <p:nvPr/>
        </p:nvSpPr>
        <p:spPr bwMode="auto">
          <a:xfrm flipH="1">
            <a:off x="2232025" y="4329113"/>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79619" name="Group 35">
            <a:extLst>
              <a:ext uri="{FF2B5EF4-FFF2-40B4-BE49-F238E27FC236}">
                <a16:creationId xmlns:a16="http://schemas.microsoft.com/office/drawing/2014/main" id="{E9E89762-BE44-45DB-8B08-A56D07654490}"/>
              </a:ext>
            </a:extLst>
          </p:cNvPr>
          <p:cNvGrpSpPr>
            <a:grpSpLocks/>
          </p:cNvGrpSpPr>
          <p:nvPr/>
        </p:nvGrpSpPr>
        <p:grpSpPr bwMode="auto">
          <a:xfrm>
            <a:off x="1511300" y="3429000"/>
            <a:ext cx="227013" cy="855663"/>
            <a:chOff x="895" y="1905"/>
            <a:chExt cx="143" cy="539"/>
          </a:xfrm>
        </p:grpSpPr>
        <p:sp>
          <p:nvSpPr>
            <p:cNvPr id="579620" name="Line 36">
              <a:extLst>
                <a:ext uri="{FF2B5EF4-FFF2-40B4-BE49-F238E27FC236}">
                  <a16:creationId xmlns:a16="http://schemas.microsoft.com/office/drawing/2014/main" id="{DAE68DBC-9F70-463F-BDF1-56F361E3F85E}"/>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21" name="Line 37">
              <a:extLst>
                <a:ext uri="{FF2B5EF4-FFF2-40B4-BE49-F238E27FC236}">
                  <a16:creationId xmlns:a16="http://schemas.microsoft.com/office/drawing/2014/main" id="{245238B2-FAA1-4CB2-BD04-DCCE234C2708}"/>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9622" name="Line 38">
            <a:extLst>
              <a:ext uri="{FF2B5EF4-FFF2-40B4-BE49-F238E27FC236}">
                <a16:creationId xmlns:a16="http://schemas.microsoft.com/office/drawing/2014/main" id="{0018F0D4-43FC-4C9D-ACE0-854EFCA70399}"/>
              </a:ext>
            </a:extLst>
          </p:cNvPr>
          <p:cNvSpPr>
            <a:spLocks noChangeShapeType="1"/>
          </p:cNvSpPr>
          <p:nvPr/>
        </p:nvSpPr>
        <p:spPr bwMode="auto">
          <a:xfrm flipV="1">
            <a:off x="4527550" y="3473450"/>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79623" name="Group 39">
            <a:extLst>
              <a:ext uri="{FF2B5EF4-FFF2-40B4-BE49-F238E27FC236}">
                <a16:creationId xmlns:a16="http://schemas.microsoft.com/office/drawing/2014/main" id="{4AD836E7-2026-4E75-8163-5D85670B7E9E}"/>
              </a:ext>
            </a:extLst>
          </p:cNvPr>
          <p:cNvGrpSpPr>
            <a:grpSpLocks/>
          </p:cNvGrpSpPr>
          <p:nvPr/>
        </p:nvGrpSpPr>
        <p:grpSpPr bwMode="auto">
          <a:xfrm>
            <a:off x="2501900" y="4686300"/>
            <a:ext cx="1530350" cy="1487488"/>
            <a:chOff x="1576" y="2924"/>
            <a:chExt cx="964" cy="937"/>
          </a:xfrm>
        </p:grpSpPr>
        <p:sp>
          <p:nvSpPr>
            <p:cNvPr id="579624" name="Line 40">
              <a:extLst>
                <a:ext uri="{FF2B5EF4-FFF2-40B4-BE49-F238E27FC236}">
                  <a16:creationId xmlns:a16="http://schemas.microsoft.com/office/drawing/2014/main" id="{2D944F43-5490-4088-ACA5-DFABF250C8CB}"/>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25" name="Line 41">
              <a:extLst>
                <a:ext uri="{FF2B5EF4-FFF2-40B4-BE49-F238E27FC236}">
                  <a16:creationId xmlns:a16="http://schemas.microsoft.com/office/drawing/2014/main" id="{8D231247-BF85-4496-8149-EF1EAD528DD1}"/>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26" name="Line 42">
              <a:extLst>
                <a:ext uri="{FF2B5EF4-FFF2-40B4-BE49-F238E27FC236}">
                  <a16:creationId xmlns:a16="http://schemas.microsoft.com/office/drawing/2014/main" id="{61490449-8D7F-4E3D-B17E-4D65A8C0784C}"/>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79627" name="Group 43">
            <a:extLst>
              <a:ext uri="{FF2B5EF4-FFF2-40B4-BE49-F238E27FC236}">
                <a16:creationId xmlns:a16="http://schemas.microsoft.com/office/drawing/2014/main" id="{46C57916-6777-48AF-A4D1-D76C12A1A8DF}"/>
              </a:ext>
            </a:extLst>
          </p:cNvPr>
          <p:cNvGrpSpPr>
            <a:grpSpLocks/>
          </p:cNvGrpSpPr>
          <p:nvPr/>
        </p:nvGrpSpPr>
        <p:grpSpPr bwMode="auto">
          <a:xfrm>
            <a:off x="3357563" y="5453063"/>
            <a:ext cx="493712" cy="719137"/>
            <a:chOff x="2115" y="3405"/>
            <a:chExt cx="311" cy="453"/>
          </a:xfrm>
        </p:grpSpPr>
        <p:sp>
          <p:nvSpPr>
            <p:cNvPr id="579628" name="Line 44">
              <a:extLst>
                <a:ext uri="{FF2B5EF4-FFF2-40B4-BE49-F238E27FC236}">
                  <a16:creationId xmlns:a16="http://schemas.microsoft.com/office/drawing/2014/main" id="{9C85EB3E-8787-447A-B11A-1FB958CEB865}"/>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29" name="Line 45">
              <a:extLst>
                <a:ext uri="{FF2B5EF4-FFF2-40B4-BE49-F238E27FC236}">
                  <a16:creationId xmlns:a16="http://schemas.microsoft.com/office/drawing/2014/main" id="{9FC2D528-F1B1-4D75-AF09-B7D0C5D2A18A}"/>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79630" name="Group 46">
            <a:extLst>
              <a:ext uri="{FF2B5EF4-FFF2-40B4-BE49-F238E27FC236}">
                <a16:creationId xmlns:a16="http://schemas.microsoft.com/office/drawing/2014/main" id="{DBD05628-D704-42EB-BF43-F084BF89D26F}"/>
              </a:ext>
            </a:extLst>
          </p:cNvPr>
          <p:cNvGrpSpPr>
            <a:grpSpLocks/>
          </p:cNvGrpSpPr>
          <p:nvPr/>
        </p:nvGrpSpPr>
        <p:grpSpPr bwMode="auto">
          <a:xfrm>
            <a:off x="1150938" y="3470275"/>
            <a:ext cx="4725987" cy="2298700"/>
            <a:chOff x="725" y="2158"/>
            <a:chExt cx="2977" cy="1448"/>
          </a:xfrm>
        </p:grpSpPr>
        <p:sp>
          <p:nvSpPr>
            <p:cNvPr id="579631" name="Line 47">
              <a:extLst>
                <a:ext uri="{FF2B5EF4-FFF2-40B4-BE49-F238E27FC236}">
                  <a16:creationId xmlns:a16="http://schemas.microsoft.com/office/drawing/2014/main" id="{D6483D65-ED29-4497-9B12-C1AADC3E43FF}"/>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32" name="Line 48">
              <a:extLst>
                <a:ext uri="{FF2B5EF4-FFF2-40B4-BE49-F238E27FC236}">
                  <a16:creationId xmlns:a16="http://schemas.microsoft.com/office/drawing/2014/main" id="{31CF2A0E-2CF5-44C1-8411-20DF1B137801}"/>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33" name="Line 49">
              <a:extLst>
                <a:ext uri="{FF2B5EF4-FFF2-40B4-BE49-F238E27FC236}">
                  <a16:creationId xmlns:a16="http://schemas.microsoft.com/office/drawing/2014/main" id="{163656CC-82FF-41E2-85B0-AC18A152B19A}"/>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9634" name="Text Box 50">
            <a:extLst>
              <a:ext uri="{FF2B5EF4-FFF2-40B4-BE49-F238E27FC236}">
                <a16:creationId xmlns:a16="http://schemas.microsoft.com/office/drawing/2014/main" id="{4E3B335F-3875-462C-84A1-F5826870FDF6}"/>
              </a:ext>
            </a:extLst>
          </p:cNvPr>
          <p:cNvSpPr txBox="1">
            <a:spLocks noChangeArrowheads="1"/>
          </p:cNvSpPr>
          <p:nvPr/>
        </p:nvSpPr>
        <p:spPr bwMode="auto">
          <a:xfrm>
            <a:off x="657225" y="6129338"/>
            <a:ext cx="103505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r>
              <a:rPr lang="en-US" altLang="zh-CN" sz="1800">
                <a:solidFill>
                  <a:schemeClr val="hlink"/>
                </a:solidFill>
                <a:latin typeface="微软雅黑" panose="020B0503020204020204" pitchFamily="34" charset="-122"/>
                <a:ea typeface="微软雅黑" panose="020B0503020204020204" pitchFamily="34" charset="-122"/>
              </a:rPr>
              <a:t>IR</a:t>
            </a:r>
          </a:p>
        </p:txBody>
      </p:sp>
      <p:sp>
        <p:nvSpPr>
          <p:cNvPr id="579635" name="Line 51">
            <a:extLst>
              <a:ext uri="{FF2B5EF4-FFF2-40B4-BE49-F238E27FC236}">
                <a16:creationId xmlns:a16="http://schemas.microsoft.com/office/drawing/2014/main" id="{67F282B0-D087-4CE6-9AC5-4CEF8EBE496F}"/>
              </a:ext>
            </a:extLst>
          </p:cNvPr>
          <p:cNvSpPr>
            <a:spLocks noChangeShapeType="1"/>
          </p:cNvSpPr>
          <p:nvPr/>
        </p:nvSpPr>
        <p:spPr bwMode="auto">
          <a:xfrm flipH="1">
            <a:off x="1692275" y="6353175"/>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36" name="Line 52">
            <a:extLst>
              <a:ext uri="{FF2B5EF4-FFF2-40B4-BE49-F238E27FC236}">
                <a16:creationId xmlns:a16="http://schemas.microsoft.com/office/drawing/2014/main" id="{FBE10182-869C-4716-9FB5-8D2B7030D06E}"/>
              </a:ext>
            </a:extLst>
          </p:cNvPr>
          <p:cNvSpPr>
            <a:spLocks noChangeShapeType="1"/>
          </p:cNvSpPr>
          <p:nvPr/>
        </p:nvSpPr>
        <p:spPr bwMode="auto">
          <a:xfrm flipV="1">
            <a:off x="836613" y="3429000"/>
            <a:ext cx="0" cy="270033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79637" name="Group 53">
            <a:extLst>
              <a:ext uri="{FF2B5EF4-FFF2-40B4-BE49-F238E27FC236}">
                <a16:creationId xmlns:a16="http://schemas.microsoft.com/office/drawing/2014/main" id="{E2E8F417-6D90-42D0-A612-154678590947}"/>
              </a:ext>
            </a:extLst>
          </p:cNvPr>
          <p:cNvGrpSpPr>
            <a:grpSpLocks/>
          </p:cNvGrpSpPr>
          <p:nvPr/>
        </p:nvGrpSpPr>
        <p:grpSpPr bwMode="auto">
          <a:xfrm>
            <a:off x="5292725" y="2663825"/>
            <a:ext cx="1262063" cy="3870325"/>
            <a:chOff x="3333" y="1650"/>
            <a:chExt cx="795" cy="2438"/>
          </a:xfrm>
        </p:grpSpPr>
        <p:sp>
          <p:nvSpPr>
            <p:cNvPr id="579638" name="Text Box 54">
              <a:extLst>
                <a:ext uri="{FF2B5EF4-FFF2-40B4-BE49-F238E27FC236}">
                  <a16:creationId xmlns:a16="http://schemas.microsoft.com/office/drawing/2014/main" id="{F3E33B92-0117-4164-93DA-98257F03FAB9}"/>
                </a:ext>
              </a:extLst>
            </p:cNvPr>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79639" name="AutoShape 55">
              <a:extLst>
                <a:ext uri="{FF2B5EF4-FFF2-40B4-BE49-F238E27FC236}">
                  <a16:creationId xmlns:a16="http://schemas.microsoft.com/office/drawing/2014/main" id="{38A0DA92-DC0F-4CE5-B7D4-78355BC21577}"/>
                </a:ext>
              </a:extLst>
            </p:cNvPr>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9640" name="Text Box 56">
              <a:extLst>
                <a:ext uri="{FF2B5EF4-FFF2-40B4-BE49-F238E27FC236}">
                  <a16:creationId xmlns:a16="http://schemas.microsoft.com/office/drawing/2014/main" id="{448B110A-5DD9-4E2F-9CBD-3C4A1BC8BE55}"/>
                </a:ext>
              </a:extLst>
            </p:cNvPr>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79641" name="AutoShape 57">
              <a:extLst>
                <a:ext uri="{FF2B5EF4-FFF2-40B4-BE49-F238E27FC236}">
                  <a16:creationId xmlns:a16="http://schemas.microsoft.com/office/drawing/2014/main" id="{9DBCE5BE-3F73-4995-9FE8-8FD09DC2A932}"/>
                </a:ext>
              </a:extLst>
            </p:cNvPr>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9642" name="Text Box 58">
              <a:extLst>
                <a:ext uri="{FF2B5EF4-FFF2-40B4-BE49-F238E27FC236}">
                  <a16:creationId xmlns:a16="http://schemas.microsoft.com/office/drawing/2014/main" id="{250A9DB4-9088-485B-8112-5C3D2238E743}"/>
                </a:ext>
              </a:extLst>
            </p:cNvPr>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79643" name="AutoShape 59">
              <a:extLst>
                <a:ext uri="{FF2B5EF4-FFF2-40B4-BE49-F238E27FC236}">
                  <a16:creationId xmlns:a16="http://schemas.microsoft.com/office/drawing/2014/main" id="{C090566B-214D-4FD6-BC13-78C35DCA87E5}"/>
                </a:ext>
              </a:extLst>
            </p:cNvPr>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9644" name="Line 60">
              <a:extLst>
                <a:ext uri="{FF2B5EF4-FFF2-40B4-BE49-F238E27FC236}">
                  <a16:creationId xmlns:a16="http://schemas.microsoft.com/office/drawing/2014/main" id="{4A9C9D19-429B-4ABE-A37C-9E799E7E4E1A}"/>
                </a:ext>
              </a:extLst>
            </p:cNvPr>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79645" name="Group 61">
            <a:extLst>
              <a:ext uri="{FF2B5EF4-FFF2-40B4-BE49-F238E27FC236}">
                <a16:creationId xmlns:a16="http://schemas.microsoft.com/office/drawing/2014/main" id="{1CFCA586-1334-4D8B-84CE-6719E48AA15E}"/>
              </a:ext>
            </a:extLst>
          </p:cNvPr>
          <p:cNvGrpSpPr>
            <a:grpSpLocks/>
          </p:cNvGrpSpPr>
          <p:nvPr/>
        </p:nvGrpSpPr>
        <p:grpSpPr bwMode="auto">
          <a:xfrm>
            <a:off x="3490913" y="3513138"/>
            <a:ext cx="1755775" cy="2127250"/>
            <a:chOff x="2199" y="2185"/>
            <a:chExt cx="1106" cy="1340"/>
          </a:xfrm>
        </p:grpSpPr>
        <p:sp>
          <p:nvSpPr>
            <p:cNvPr id="579646" name="Text Box 62">
              <a:extLst>
                <a:ext uri="{FF2B5EF4-FFF2-40B4-BE49-F238E27FC236}">
                  <a16:creationId xmlns:a16="http://schemas.microsoft.com/office/drawing/2014/main" id="{0604DB90-11A5-4F99-BBCF-BBF44ACC8338}"/>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GPRs</a:t>
              </a:r>
            </a:p>
          </p:txBody>
        </p:sp>
        <p:grpSp>
          <p:nvGrpSpPr>
            <p:cNvPr id="579647" name="Group 63">
              <a:extLst>
                <a:ext uri="{FF2B5EF4-FFF2-40B4-BE49-F238E27FC236}">
                  <a16:creationId xmlns:a16="http://schemas.microsoft.com/office/drawing/2014/main" id="{291FD97B-13F4-48D1-9030-A16D47E9DB8F}"/>
                </a:ext>
              </a:extLst>
            </p:cNvPr>
            <p:cNvGrpSpPr>
              <a:grpSpLocks/>
            </p:cNvGrpSpPr>
            <p:nvPr/>
          </p:nvGrpSpPr>
          <p:grpSpPr bwMode="auto">
            <a:xfrm>
              <a:off x="2452" y="2500"/>
              <a:ext cx="853" cy="1025"/>
              <a:chOff x="2398" y="2273"/>
              <a:chExt cx="853" cy="1025"/>
            </a:xfrm>
          </p:grpSpPr>
          <p:grpSp>
            <p:nvGrpSpPr>
              <p:cNvPr id="579648" name="Group 64">
                <a:extLst>
                  <a:ext uri="{FF2B5EF4-FFF2-40B4-BE49-F238E27FC236}">
                    <a16:creationId xmlns:a16="http://schemas.microsoft.com/office/drawing/2014/main" id="{FBA58CFF-BD0D-4A14-B209-5027CC60FF9B}"/>
                  </a:ext>
                </a:extLst>
              </p:cNvPr>
              <p:cNvGrpSpPr>
                <a:grpSpLocks/>
              </p:cNvGrpSpPr>
              <p:nvPr/>
            </p:nvGrpSpPr>
            <p:grpSpPr bwMode="auto">
              <a:xfrm>
                <a:off x="2398" y="2273"/>
                <a:ext cx="652" cy="992"/>
                <a:chOff x="2228" y="1678"/>
                <a:chExt cx="737" cy="992"/>
              </a:xfrm>
            </p:grpSpPr>
            <p:sp>
              <p:nvSpPr>
                <p:cNvPr id="579649" name="Rectangle 65">
                  <a:extLst>
                    <a:ext uri="{FF2B5EF4-FFF2-40B4-BE49-F238E27FC236}">
                      <a16:creationId xmlns:a16="http://schemas.microsoft.com/office/drawing/2014/main" id="{7A2E45BF-5230-464A-BBC7-8FA67DF14F93}"/>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9650" name="Line 66">
                  <a:extLst>
                    <a:ext uri="{FF2B5EF4-FFF2-40B4-BE49-F238E27FC236}">
                      <a16:creationId xmlns:a16="http://schemas.microsoft.com/office/drawing/2014/main" id="{5604C9D0-202B-4657-A508-75C4BC6296D4}"/>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51" name="Line 67">
                  <a:extLst>
                    <a:ext uri="{FF2B5EF4-FFF2-40B4-BE49-F238E27FC236}">
                      <a16:creationId xmlns:a16="http://schemas.microsoft.com/office/drawing/2014/main" id="{2AB90DFA-AD4F-4724-891A-AC9C0A5E9FD5}"/>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52" name="Line 68">
                  <a:extLst>
                    <a:ext uri="{FF2B5EF4-FFF2-40B4-BE49-F238E27FC236}">
                      <a16:creationId xmlns:a16="http://schemas.microsoft.com/office/drawing/2014/main" id="{277A27C8-9C37-44C5-A356-04AB82AAFED5}"/>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9653" name="Text Box 69">
                <a:extLst>
                  <a:ext uri="{FF2B5EF4-FFF2-40B4-BE49-F238E27FC236}">
                    <a16:creationId xmlns:a16="http://schemas.microsoft.com/office/drawing/2014/main" id="{8A04460D-C5A6-4247-9D0A-FAE7588AE6EB}"/>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79654" name="Text Box 70">
                <a:extLst>
                  <a:ext uri="{FF2B5EF4-FFF2-40B4-BE49-F238E27FC236}">
                    <a16:creationId xmlns:a16="http://schemas.microsoft.com/office/drawing/2014/main" id="{1968728E-9672-434E-AFCE-7A84BBEA93CC}"/>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79655" name="Text Box 71">
                <a:extLst>
                  <a:ext uri="{FF2B5EF4-FFF2-40B4-BE49-F238E27FC236}">
                    <a16:creationId xmlns:a16="http://schemas.microsoft.com/office/drawing/2014/main" id="{ECF01D1F-2EB3-4864-9140-0751A99EA086}"/>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2</a:t>
                </a:r>
              </a:p>
            </p:txBody>
          </p:sp>
          <p:sp>
            <p:nvSpPr>
              <p:cNvPr id="579656" name="Text Box 72">
                <a:extLst>
                  <a:ext uri="{FF2B5EF4-FFF2-40B4-BE49-F238E27FC236}">
                    <a16:creationId xmlns:a16="http://schemas.microsoft.com/office/drawing/2014/main" id="{380C2B5C-746F-49AE-9E37-3B68A8876E3D}"/>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3</a:t>
                </a:r>
              </a:p>
            </p:txBody>
          </p:sp>
        </p:grpSp>
        <p:sp>
          <p:nvSpPr>
            <p:cNvPr id="579657" name="Rectangle 73">
              <a:extLst>
                <a:ext uri="{FF2B5EF4-FFF2-40B4-BE49-F238E27FC236}">
                  <a16:creationId xmlns:a16="http://schemas.microsoft.com/office/drawing/2014/main" id="{F891BABC-6D39-42FC-8B43-55FED8E8A1C8}"/>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79658" name="Group 74">
            <a:extLst>
              <a:ext uri="{FF2B5EF4-FFF2-40B4-BE49-F238E27FC236}">
                <a16:creationId xmlns:a16="http://schemas.microsoft.com/office/drawing/2014/main" id="{7E0FE4DD-2D73-4C31-AD6A-ADAACE79C280}"/>
              </a:ext>
            </a:extLst>
          </p:cNvPr>
          <p:cNvGrpSpPr>
            <a:grpSpLocks/>
          </p:cNvGrpSpPr>
          <p:nvPr/>
        </p:nvGrpSpPr>
        <p:grpSpPr bwMode="auto">
          <a:xfrm>
            <a:off x="6551613" y="2528888"/>
            <a:ext cx="1397000" cy="4049712"/>
            <a:chOff x="4127" y="1565"/>
            <a:chExt cx="880" cy="2551"/>
          </a:xfrm>
        </p:grpSpPr>
        <p:grpSp>
          <p:nvGrpSpPr>
            <p:cNvPr id="579659" name="Group 75">
              <a:extLst>
                <a:ext uri="{FF2B5EF4-FFF2-40B4-BE49-F238E27FC236}">
                  <a16:creationId xmlns:a16="http://schemas.microsoft.com/office/drawing/2014/main" id="{CB318A94-3D60-4E40-A4C3-BFF53B135717}"/>
                </a:ext>
              </a:extLst>
            </p:cNvPr>
            <p:cNvGrpSpPr>
              <a:grpSpLocks/>
            </p:cNvGrpSpPr>
            <p:nvPr/>
          </p:nvGrpSpPr>
          <p:grpSpPr bwMode="auto">
            <a:xfrm>
              <a:off x="4127" y="1565"/>
              <a:ext cx="880" cy="2551"/>
              <a:chOff x="4156" y="1565"/>
              <a:chExt cx="908" cy="2551"/>
            </a:xfrm>
          </p:grpSpPr>
          <p:sp>
            <p:nvSpPr>
              <p:cNvPr id="579660" name="Text Box 76">
                <a:extLst>
                  <a:ext uri="{FF2B5EF4-FFF2-40B4-BE49-F238E27FC236}">
                    <a16:creationId xmlns:a16="http://schemas.microsoft.com/office/drawing/2014/main" id="{0BB5BA33-605D-46DB-9ACE-4BED4BE02812}"/>
                  </a:ext>
                </a:extLst>
              </p:cNvPr>
              <p:cNvSpPr txBox="1">
                <a:spLocks noChangeArrowheads="1"/>
              </p:cNvSpPr>
              <p:nvPr/>
            </p:nvSpPr>
            <p:spPr bwMode="auto">
              <a:xfrm>
                <a:off x="4156" y="1565"/>
                <a:ext cx="737" cy="288"/>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latin typeface="微软雅黑" panose="020B0503020204020204" pitchFamily="34" charset="-122"/>
                    <a:ea typeface="微软雅黑" panose="020B0503020204020204" pitchFamily="34" charset="-122"/>
                  </a:rPr>
                  <a:t>存储器</a:t>
                </a:r>
              </a:p>
            </p:txBody>
          </p:sp>
          <p:grpSp>
            <p:nvGrpSpPr>
              <p:cNvPr id="579661" name="Group 77">
                <a:extLst>
                  <a:ext uri="{FF2B5EF4-FFF2-40B4-BE49-F238E27FC236}">
                    <a16:creationId xmlns:a16="http://schemas.microsoft.com/office/drawing/2014/main" id="{A748A4B8-2BEF-4BB3-955D-0E8EEBB333F5}"/>
                  </a:ext>
                </a:extLst>
              </p:cNvPr>
              <p:cNvGrpSpPr>
                <a:grpSpLocks/>
              </p:cNvGrpSpPr>
              <p:nvPr/>
            </p:nvGrpSpPr>
            <p:grpSpPr bwMode="auto">
              <a:xfrm>
                <a:off x="4156" y="1877"/>
                <a:ext cx="737" cy="2211"/>
                <a:chOff x="3447" y="1423"/>
                <a:chExt cx="879" cy="2211"/>
              </a:xfrm>
            </p:grpSpPr>
            <p:sp>
              <p:nvSpPr>
                <p:cNvPr id="579662" name="Rectangle 78">
                  <a:extLst>
                    <a:ext uri="{FF2B5EF4-FFF2-40B4-BE49-F238E27FC236}">
                      <a16:creationId xmlns:a16="http://schemas.microsoft.com/office/drawing/2014/main" id="{6CE0914C-DE64-4156-80FA-9AE033315C75}"/>
                    </a:ext>
                  </a:extLst>
                </p:cNvPr>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9663" name="Line 79">
                  <a:extLst>
                    <a:ext uri="{FF2B5EF4-FFF2-40B4-BE49-F238E27FC236}">
                      <a16:creationId xmlns:a16="http://schemas.microsoft.com/office/drawing/2014/main" id="{1569B86B-1F9B-45BE-8F31-2010DC3B7B80}"/>
                    </a:ext>
                  </a:extLst>
                </p:cNvPr>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64" name="Line 80">
                  <a:extLst>
                    <a:ext uri="{FF2B5EF4-FFF2-40B4-BE49-F238E27FC236}">
                      <a16:creationId xmlns:a16="http://schemas.microsoft.com/office/drawing/2014/main" id="{BA8B0325-6776-4C74-876A-6E4ED375093A}"/>
                    </a:ext>
                  </a:extLst>
                </p:cNvPr>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65" name="Line 81">
                  <a:extLst>
                    <a:ext uri="{FF2B5EF4-FFF2-40B4-BE49-F238E27FC236}">
                      <a16:creationId xmlns:a16="http://schemas.microsoft.com/office/drawing/2014/main" id="{7787AC65-630C-4F8F-8DD6-EA4CD973934F}"/>
                    </a:ext>
                  </a:extLst>
                </p:cNvPr>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66" name="Line 82">
                  <a:extLst>
                    <a:ext uri="{FF2B5EF4-FFF2-40B4-BE49-F238E27FC236}">
                      <a16:creationId xmlns:a16="http://schemas.microsoft.com/office/drawing/2014/main" id="{A5BB8988-9085-4CA5-8BD4-82F9138B634B}"/>
                    </a:ext>
                  </a:extLst>
                </p:cNvPr>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67" name="Line 83">
                  <a:extLst>
                    <a:ext uri="{FF2B5EF4-FFF2-40B4-BE49-F238E27FC236}">
                      <a16:creationId xmlns:a16="http://schemas.microsoft.com/office/drawing/2014/main" id="{53960BCC-BAB1-4DDC-9B8A-559DE5D31028}"/>
                    </a:ext>
                  </a:extLst>
                </p:cNvPr>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68" name="Line 84">
                  <a:extLst>
                    <a:ext uri="{FF2B5EF4-FFF2-40B4-BE49-F238E27FC236}">
                      <a16:creationId xmlns:a16="http://schemas.microsoft.com/office/drawing/2014/main" id="{D2AD9F25-E611-4FC8-A669-0FF0B8D09191}"/>
                    </a:ext>
                  </a:extLst>
                </p:cNvPr>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69" name="Line 85">
                  <a:extLst>
                    <a:ext uri="{FF2B5EF4-FFF2-40B4-BE49-F238E27FC236}">
                      <a16:creationId xmlns:a16="http://schemas.microsoft.com/office/drawing/2014/main" id="{2DCEDA24-BF1D-451A-861E-9274227DF514}"/>
                    </a:ext>
                  </a:extLst>
                </p:cNvPr>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9670" name="Text Box 86">
                <a:extLst>
                  <a:ext uri="{FF2B5EF4-FFF2-40B4-BE49-F238E27FC236}">
                    <a16:creationId xmlns:a16="http://schemas.microsoft.com/office/drawing/2014/main" id="{1875E90E-5B6D-4C26-8135-D88F614DE3EB}"/>
                  </a:ext>
                </a:extLst>
              </p:cNvPr>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79671" name="Text Box 87">
                <a:extLst>
                  <a:ext uri="{FF2B5EF4-FFF2-40B4-BE49-F238E27FC236}">
                    <a16:creationId xmlns:a16="http://schemas.microsoft.com/office/drawing/2014/main" id="{DB51D9D6-D0D4-4865-A721-6E6297FB71B2}"/>
                  </a:ext>
                </a:extLst>
              </p:cNvPr>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1</a:t>
                </a:r>
              </a:p>
            </p:txBody>
          </p:sp>
          <p:sp>
            <p:nvSpPr>
              <p:cNvPr id="579672" name="Text Box 88">
                <a:extLst>
                  <a:ext uri="{FF2B5EF4-FFF2-40B4-BE49-F238E27FC236}">
                    <a16:creationId xmlns:a16="http://schemas.microsoft.com/office/drawing/2014/main" id="{378BA47A-1376-4BF5-81A6-2FE734D0C72D}"/>
                  </a:ext>
                </a:extLst>
              </p:cNvPr>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2</a:t>
                </a:r>
              </a:p>
            </p:txBody>
          </p:sp>
          <p:sp>
            <p:nvSpPr>
              <p:cNvPr id="579673" name="Text Box 89">
                <a:extLst>
                  <a:ext uri="{FF2B5EF4-FFF2-40B4-BE49-F238E27FC236}">
                    <a16:creationId xmlns:a16="http://schemas.microsoft.com/office/drawing/2014/main" id="{CD9445FC-8858-4096-89C4-716534D29357}"/>
                  </a:ext>
                </a:extLst>
              </p:cNvPr>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3</a:t>
                </a:r>
              </a:p>
            </p:txBody>
          </p:sp>
          <p:sp>
            <p:nvSpPr>
              <p:cNvPr id="579674" name="Text Box 90">
                <a:extLst>
                  <a:ext uri="{FF2B5EF4-FFF2-40B4-BE49-F238E27FC236}">
                    <a16:creationId xmlns:a16="http://schemas.microsoft.com/office/drawing/2014/main" id="{FF3B3F7B-41ED-4F6B-9420-BCC18CDB3A50}"/>
                  </a:ext>
                </a:extLst>
              </p:cNvPr>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4</a:t>
                </a:r>
              </a:p>
            </p:txBody>
          </p:sp>
          <p:sp>
            <p:nvSpPr>
              <p:cNvPr id="579675" name="Text Box 91">
                <a:extLst>
                  <a:ext uri="{FF2B5EF4-FFF2-40B4-BE49-F238E27FC236}">
                    <a16:creationId xmlns:a16="http://schemas.microsoft.com/office/drawing/2014/main" id="{AAF1EAA8-CD4E-42A2-9A1C-0DA16FDCCC86}"/>
                  </a:ext>
                </a:extLst>
              </p:cNvPr>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5</a:t>
                </a:r>
              </a:p>
            </p:txBody>
          </p:sp>
          <p:sp>
            <p:nvSpPr>
              <p:cNvPr id="579676" name="Text Box 92">
                <a:extLst>
                  <a:ext uri="{FF2B5EF4-FFF2-40B4-BE49-F238E27FC236}">
                    <a16:creationId xmlns:a16="http://schemas.microsoft.com/office/drawing/2014/main" id="{EE6500EC-5591-4579-B712-7AF069A901DC}"/>
                  </a:ext>
                </a:extLst>
              </p:cNvPr>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6</a:t>
                </a:r>
              </a:p>
            </p:txBody>
          </p:sp>
          <p:sp>
            <p:nvSpPr>
              <p:cNvPr id="579677" name="Text Box 93">
                <a:extLst>
                  <a:ext uri="{FF2B5EF4-FFF2-40B4-BE49-F238E27FC236}">
                    <a16:creationId xmlns:a16="http://schemas.microsoft.com/office/drawing/2014/main" id="{6FEFAD1E-AE11-4EF6-92FC-36E11A9BC415}"/>
                  </a:ext>
                </a:extLst>
              </p:cNvPr>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7</a:t>
                </a:r>
              </a:p>
            </p:txBody>
          </p:sp>
        </p:grpSp>
        <p:sp>
          <p:nvSpPr>
            <p:cNvPr id="579678" name="Rectangle 94">
              <a:extLst>
                <a:ext uri="{FF2B5EF4-FFF2-40B4-BE49-F238E27FC236}">
                  <a16:creationId xmlns:a16="http://schemas.microsoft.com/office/drawing/2014/main" id="{832E41C4-86D6-450D-8AE8-C738D7C56C53}"/>
                </a:ext>
              </a:extLst>
            </p:cNvPr>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79679" name="Text Box 95">
            <a:extLst>
              <a:ext uri="{FF2B5EF4-FFF2-40B4-BE49-F238E27FC236}">
                <a16:creationId xmlns:a16="http://schemas.microsoft.com/office/drawing/2014/main" id="{194F2D6A-7FCE-4D54-BFEE-6126832B0F60}"/>
              </a:ext>
            </a:extLst>
          </p:cNvPr>
          <p:cNvSpPr txBox="1">
            <a:spLocks noChangeArrowheads="1"/>
          </p:cNvSpPr>
          <p:nvPr/>
        </p:nvSpPr>
        <p:spPr bwMode="auto">
          <a:xfrm>
            <a:off x="115888"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79680" name="Text Box 96">
            <a:extLst>
              <a:ext uri="{FF2B5EF4-FFF2-40B4-BE49-F238E27FC236}">
                <a16:creationId xmlns:a16="http://schemas.microsoft.com/office/drawing/2014/main" id="{B1DCE990-A2AD-4265-A431-6E3DB46EFAC1}"/>
              </a:ext>
            </a:extLst>
          </p:cNvPr>
          <p:cNvSpPr txBox="1">
            <a:spLocks noChangeArrowheads="1"/>
          </p:cNvSpPr>
          <p:nvPr/>
        </p:nvSpPr>
        <p:spPr bwMode="auto">
          <a:xfrm>
            <a:off x="161925" y="863600"/>
            <a:ext cx="8893175" cy="123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200">
                <a:latin typeface="微软雅黑" panose="020B0503020204020204" pitchFamily="34" charset="-122"/>
                <a:ea typeface="微软雅黑" panose="020B0503020204020204" pitchFamily="34" charset="-122"/>
              </a:rPr>
              <a:t>你妈会做的菜和厨师会做的菜不一样，同一个菜谱的做法也可能不同</a:t>
            </a:r>
          </a:p>
          <a:p>
            <a:pPr algn="ctr">
              <a:spcBef>
                <a:spcPct val="20000"/>
              </a:spcBef>
            </a:pPr>
            <a:r>
              <a:rPr lang="zh-CN" altLang="en-US" sz="2200">
                <a:solidFill>
                  <a:srgbClr val="0066FF"/>
                </a:solidFill>
                <a:latin typeface="微软雅黑" panose="020B0503020204020204" pitchFamily="34" charset="-122"/>
                <a:ea typeface="微软雅黑" panose="020B0503020204020204" pitchFamily="34" charset="-122"/>
              </a:rPr>
              <a:t>如同</a:t>
            </a:r>
          </a:p>
          <a:p>
            <a:pPr>
              <a:spcBef>
                <a:spcPct val="20000"/>
              </a:spcBef>
            </a:pPr>
            <a:r>
              <a:rPr lang="zh-CN" altLang="en-US" sz="2200">
                <a:solidFill>
                  <a:srgbClr val="FF3300"/>
                </a:solidFill>
                <a:latin typeface="微软雅黑" panose="020B0503020204020204" pitchFamily="34" charset="-122"/>
                <a:ea typeface="微软雅黑" panose="020B0503020204020204" pitchFamily="34" charset="-122"/>
              </a:rPr>
              <a:t>不同架构支持的指令集不同，同一种指令的实现方式和功能也可能不同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680">
                                            <p:txEl>
                                              <p:pRg st="0" end="0"/>
                                            </p:txEl>
                                          </p:spTgt>
                                        </p:tgtEl>
                                        <p:attrNameLst>
                                          <p:attrName>style.visibility</p:attrName>
                                        </p:attrNameLst>
                                      </p:cBhvr>
                                      <p:to>
                                        <p:strVal val="visible"/>
                                      </p:to>
                                    </p:set>
                                    <p:animEffect transition="in" filter="blinds(horizontal)">
                                      <p:cBhvr>
                                        <p:cTn id="7" dur="500"/>
                                        <p:tgtEl>
                                          <p:spTgt spid="5796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9680">
                                            <p:txEl>
                                              <p:pRg st="1" end="1"/>
                                            </p:txEl>
                                          </p:spTgt>
                                        </p:tgtEl>
                                        <p:attrNameLst>
                                          <p:attrName>style.visibility</p:attrName>
                                        </p:attrNameLst>
                                      </p:cBhvr>
                                      <p:to>
                                        <p:strVal val="visible"/>
                                      </p:to>
                                    </p:set>
                                    <p:animEffect transition="in" filter="blinds(horizontal)">
                                      <p:cBhvr>
                                        <p:cTn id="12" dur="500"/>
                                        <p:tgtEl>
                                          <p:spTgt spid="5796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9680">
                                            <p:txEl>
                                              <p:pRg st="2" end="2"/>
                                            </p:txEl>
                                          </p:spTgt>
                                        </p:tgtEl>
                                        <p:attrNameLst>
                                          <p:attrName>style.visibility</p:attrName>
                                        </p:attrNameLst>
                                      </p:cBhvr>
                                      <p:to>
                                        <p:strVal val="visible"/>
                                      </p:to>
                                    </p:set>
                                    <p:animEffect transition="in" filter="blinds(horizontal)">
                                      <p:cBhvr>
                                        <p:cTn id="17" dur="500"/>
                                        <p:tgtEl>
                                          <p:spTgt spid="5796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a:extLst>
              <a:ext uri="{FF2B5EF4-FFF2-40B4-BE49-F238E27FC236}">
                <a16:creationId xmlns:a16="http://schemas.microsoft.com/office/drawing/2014/main" id="{D64E1872-EDF1-40D1-B2CC-69D0A07B2455}"/>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80611" name="Rectangle 3">
            <a:extLst>
              <a:ext uri="{FF2B5EF4-FFF2-40B4-BE49-F238E27FC236}">
                <a16:creationId xmlns:a16="http://schemas.microsoft.com/office/drawing/2014/main" id="{4C452C3A-4E45-49F3-B5A9-5851AA7D9F6C}"/>
              </a:ext>
            </a:extLst>
          </p:cNvPr>
          <p:cNvSpPr>
            <a:spLocks noChangeArrowheads="1"/>
          </p:cNvSpPr>
          <p:nvPr/>
        </p:nvSpPr>
        <p:spPr bwMode="auto">
          <a:xfrm>
            <a:off x="341313" y="2709863"/>
            <a:ext cx="4949825" cy="4005262"/>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0612" name="Text Box 4">
            <a:extLst>
              <a:ext uri="{FF2B5EF4-FFF2-40B4-BE49-F238E27FC236}">
                <a16:creationId xmlns:a16="http://schemas.microsoft.com/office/drawing/2014/main" id="{0E8D29F8-3650-4CBE-A4D7-0C5EEEEC5C7F}"/>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80613" name="Text Box 5">
            <a:extLst>
              <a:ext uri="{FF2B5EF4-FFF2-40B4-BE49-F238E27FC236}">
                <a16:creationId xmlns:a16="http://schemas.microsoft.com/office/drawing/2014/main" id="{C75C62C5-A8EA-4070-991E-2281A4E4399C}"/>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80614" name="Text Box 6">
            <a:extLst>
              <a:ext uri="{FF2B5EF4-FFF2-40B4-BE49-F238E27FC236}">
                <a16:creationId xmlns:a16="http://schemas.microsoft.com/office/drawing/2014/main" id="{62270A3D-7F7F-4C37-AED3-8FF2D7A0A908}"/>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80615" name="Line 7">
            <a:extLst>
              <a:ext uri="{FF2B5EF4-FFF2-40B4-BE49-F238E27FC236}">
                <a16:creationId xmlns:a16="http://schemas.microsoft.com/office/drawing/2014/main" id="{E6E3CEB1-EF3E-4D90-825D-D9EFDA0B9194}"/>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16" name="Line 8">
            <a:extLst>
              <a:ext uri="{FF2B5EF4-FFF2-40B4-BE49-F238E27FC236}">
                <a16:creationId xmlns:a16="http://schemas.microsoft.com/office/drawing/2014/main" id="{FDF9F702-5F0A-48AD-95E3-1149B4D1F60A}"/>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17" name="Line 9">
            <a:extLst>
              <a:ext uri="{FF2B5EF4-FFF2-40B4-BE49-F238E27FC236}">
                <a16:creationId xmlns:a16="http://schemas.microsoft.com/office/drawing/2014/main" id="{FE8AD10E-F017-4024-B20A-970F61FE90CE}"/>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0618" name="Group 10">
            <a:extLst>
              <a:ext uri="{FF2B5EF4-FFF2-40B4-BE49-F238E27FC236}">
                <a16:creationId xmlns:a16="http://schemas.microsoft.com/office/drawing/2014/main" id="{E7C5C9E5-EE98-47F8-A076-F9121B9B9D5E}"/>
              </a:ext>
            </a:extLst>
          </p:cNvPr>
          <p:cNvGrpSpPr>
            <a:grpSpLocks/>
          </p:cNvGrpSpPr>
          <p:nvPr/>
        </p:nvGrpSpPr>
        <p:grpSpPr bwMode="auto">
          <a:xfrm>
            <a:off x="2771775" y="3924300"/>
            <a:ext cx="765175" cy="1484313"/>
            <a:chOff x="3135" y="2472"/>
            <a:chExt cx="454" cy="935"/>
          </a:xfrm>
        </p:grpSpPr>
        <p:grpSp>
          <p:nvGrpSpPr>
            <p:cNvPr id="580619" name="Group 11">
              <a:extLst>
                <a:ext uri="{FF2B5EF4-FFF2-40B4-BE49-F238E27FC236}">
                  <a16:creationId xmlns:a16="http://schemas.microsoft.com/office/drawing/2014/main" id="{26871765-2ED4-4427-BE66-4271BF406234}"/>
                </a:ext>
              </a:extLst>
            </p:cNvPr>
            <p:cNvGrpSpPr>
              <a:grpSpLocks/>
            </p:cNvGrpSpPr>
            <p:nvPr/>
          </p:nvGrpSpPr>
          <p:grpSpPr bwMode="auto">
            <a:xfrm flipH="1">
              <a:off x="3135" y="2472"/>
              <a:ext cx="454" cy="935"/>
              <a:chOff x="3078" y="2330"/>
              <a:chExt cx="625" cy="1580"/>
            </a:xfrm>
          </p:grpSpPr>
          <p:sp>
            <p:nvSpPr>
              <p:cNvPr id="580620" name="Line 12">
                <a:extLst>
                  <a:ext uri="{FF2B5EF4-FFF2-40B4-BE49-F238E27FC236}">
                    <a16:creationId xmlns:a16="http://schemas.microsoft.com/office/drawing/2014/main" id="{89156A0B-41B8-4DE6-BE38-9B2564555F12}"/>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0621" name="Line 13">
                <a:extLst>
                  <a:ext uri="{FF2B5EF4-FFF2-40B4-BE49-F238E27FC236}">
                    <a16:creationId xmlns:a16="http://schemas.microsoft.com/office/drawing/2014/main" id="{061321A9-9314-40DC-A1CD-DAC3527219D7}"/>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0622" name="Line 14">
                <a:extLst>
                  <a:ext uri="{FF2B5EF4-FFF2-40B4-BE49-F238E27FC236}">
                    <a16:creationId xmlns:a16="http://schemas.microsoft.com/office/drawing/2014/main" id="{ACDEEB66-FCAD-4C16-ABF1-1FFC32F81B6C}"/>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0623" name="Line 16">
                <a:extLst>
                  <a:ext uri="{FF2B5EF4-FFF2-40B4-BE49-F238E27FC236}">
                    <a16:creationId xmlns:a16="http://schemas.microsoft.com/office/drawing/2014/main" id="{11740F9E-4FBC-4E7E-B25E-10BEA5248710}"/>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0624" name="Line 18">
                <a:extLst>
                  <a:ext uri="{FF2B5EF4-FFF2-40B4-BE49-F238E27FC236}">
                    <a16:creationId xmlns:a16="http://schemas.microsoft.com/office/drawing/2014/main" id="{0861EDA7-50BF-4CBC-9FC3-84C5AFFC4958}"/>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0625" name="Line 19">
                <a:extLst>
                  <a:ext uri="{FF2B5EF4-FFF2-40B4-BE49-F238E27FC236}">
                    <a16:creationId xmlns:a16="http://schemas.microsoft.com/office/drawing/2014/main" id="{72CDB913-1FDE-42A4-8597-F9FB01D0F3BE}"/>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0626" name="Line 20">
                <a:extLst>
                  <a:ext uri="{FF2B5EF4-FFF2-40B4-BE49-F238E27FC236}">
                    <a16:creationId xmlns:a16="http://schemas.microsoft.com/office/drawing/2014/main" id="{54973EBE-A19D-4A09-A705-B779874DBC89}"/>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0627" name="Line 22">
                <a:extLst>
                  <a:ext uri="{FF2B5EF4-FFF2-40B4-BE49-F238E27FC236}">
                    <a16:creationId xmlns:a16="http://schemas.microsoft.com/office/drawing/2014/main" id="{9CC3E971-434D-4679-8A2B-917373E8D6F9}"/>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0628" name="Rectangle 25">
              <a:extLst>
                <a:ext uri="{FF2B5EF4-FFF2-40B4-BE49-F238E27FC236}">
                  <a16:creationId xmlns:a16="http://schemas.microsoft.com/office/drawing/2014/main" id="{117F9322-C50F-4E15-AB7A-04554E0E0EF3}"/>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80629" name="Group 21">
            <a:extLst>
              <a:ext uri="{FF2B5EF4-FFF2-40B4-BE49-F238E27FC236}">
                <a16:creationId xmlns:a16="http://schemas.microsoft.com/office/drawing/2014/main" id="{1ABB6570-ADCD-47F6-939D-BA6898104681}"/>
              </a:ext>
            </a:extLst>
          </p:cNvPr>
          <p:cNvGrpSpPr>
            <a:grpSpLocks/>
          </p:cNvGrpSpPr>
          <p:nvPr/>
        </p:nvGrpSpPr>
        <p:grpSpPr bwMode="auto">
          <a:xfrm>
            <a:off x="3492500" y="4329113"/>
            <a:ext cx="404813" cy="809625"/>
            <a:chOff x="2030" y="2415"/>
            <a:chExt cx="341" cy="510"/>
          </a:xfrm>
        </p:grpSpPr>
        <p:sp>
          <p:nvSpPr>
            <p:cNvPr id="580630" name="Line 22">
              <a:extLst>
                <a:ext uri="{FF2B5EF4-FFF2-40B4-BE49-F238E27FC236}">
                  <a16:creationId xmlns:a16="http://schemas.microsoft.com/office/drawing/2014/main" id="{2DEA5FD6-5C85-4CC1-B6AE-D17A7BA27D3A}"/>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31" name="Line 23">
              <a:extLst>
                <a:ext uri="{FF2B5EF4-FFF2-40B4-BE49-F238E27FC236}">
                  <a16:creationId xmlns:a16="http://schemas.microsoft.com/office/drawing/2014/main" id="{CABEDFB0-C914-47AF-9A69-CDD82E964A84}"/>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0632" name="Text Box 24">
            <a:extLst>
              <a:ext uri="{FF2B5EF4-FFF2-40B4-BE49-F238E27FC236}">
                <a16:creationId xmlns:a16="http://schemas.microsoft.com/office/drawing/2014/main" id="{DBCF3ECC-1F6D-47F2-BD5F-91DD53E07233}"/>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80633" name="Line 25">
            <a:extLst>
              <a:ext uri="{FF2B5EF4-FFF2-40B4-BE49-F238E27FC236}">
                <a16:creationId xmlns:a16="http://schemas.microsoft.com/office/drawing/2014/main" id="{2F6AB370-DA7C-4611-8FC0-015F0956EE3B}"/>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0634" name="Group 26">
            <a:extLst>
              <a:ext uri="{FF2B5EF4-FFF2-40B4-BE49-F238E27FC236}">
                <a16:creationId xmlns:a16="http://schemas.microsoft.com/office/drawing/2014/main" id="{7DBA15FB-439D-4FCE-9E09-413FA2AFEB01}"/>
              </a:ext>
            </a:extLst>
          </p:cNvPr>
          <p:cNvGrpSpPr>
            <a:grpSpLocks/>
          </p:cNvGrpSpPr>
          <p:nvPr/>
        </p:nvGrpSpPr>
        <p:grpSpPr bwMode="auto">
          <a:xfrm>
            <a:off x="1511300" y="3519488"/>
            <a:ext cx="227013" cy="855662"/>
            <a:chOff x="895" y="1905"/>
            <a:chExt cx="143" cy="539"/>
          </a:xfrm>
        </p:grpSpPr>
        <p:sp>
          <p:nvSpPr>
            <p:cNvPr id="580635" name="Line 27">
              <a:extLst>
                <a:ext uri="{FF2B5EF4-FFF2-40B4-BE49-F238E27FC236}">
                  <a16:creationId xmlns:a16="http://schemas.microsoft.com/office/drawing/2014/main" id="{FEB044B9-6DA8-49EF-B3A0-39BFAC55436F}"/>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36" name="Line 28">
              <a:extLst>
                <a:ext uri="{FF2B5EF4-FFF2-40B4-BE49-F238E27FC236}">
                  <a16:creationId xmlns:a16="http://schemas.microsoft.com/office/drawing/2014/main" id="{893A40FC-540E-4661-8D93-3364ED66B5A4}"/>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0637" name="Line 29">
            <a:extLst>
              <a:ext uri="{FF2B5EF4-FFF2-40B4-BE49-F238E27FC236}">
                <a16:creationId xmlns:a16="http://schemas.microsoft.com/office/drawing/2014/main" id="{F8C7F690-89AD-4EBA-BF95-642D4BAF6467}"/>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0638" name="Group 30">
            <a:extLst>
              <a:ext uri="{FF2B5EF4-FFF2-40B4-BE49-F238E27FC236}">
                <a16:creationId xmlns:a16="http://schemas.microsoft.com/office/drawing/2014/main" id="{07901E6E-CEB4-4CDB-8084-C323E1DA236B}"/>
              </a:ext>
            </a:extLst>
          </p:cNvPr>
          <p:cNvGrpSpPr>
            <a:grpSpLocks/>
          </p:cNvGrpSpPr>
          <p:nvPr/>
        </p:nvGrpSpPr>
        <p:grpSpPr bwMode="auto">
          <a:xfrm>
            <a:off x="2501900" y="4776788"/>
            <a:ext cx="1530350" cy="1487487"/>
            <a:chOff x="1576" y="2924"/>
            <a:chExt cx="964" cy="937"/>
          </a:xfrm>
        </p:grpSpPr>
        <p:sp>
          <p:nvSpPr>
            <p:cNvPr id="580639" name="Line 31">
              <a:extLst>
                <a:ext uri="{FF2B5EF4-FFF2-40B4-BE49-F238E27FC236}">
                  <a16:creationId xmlns:a16="http://schemas.microsoft.com/office/drawing/2014/main" id="{0C10286D-FCFE-48D1-A900-A1BB59C2B2B7}"/>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40" name="Line 32">
              <a:extLst>
                <a:ext uri="{FF2B5EF4-FFF2-40B4-BE49-F238E27FC236}">
                  <a16:creationId xmlns:a16="http://schemas.microsoft.com/office/drawing/2014/main" id="{B9ACA445-010E-4C33-A814-B1EFD99981AE}"/>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41" name="Line 33">
              <a:extLst>
                <a:ext uri="{FF2B5EF4-FFF2-40B4-BE49-F238E27FC236}">
                  <a16:creationId xmlns:a16="http://schemas.microsoft.com/office/drawing/2014/main" id="{023C3427-0346-4720-A29A-A079DB31D8BD}"/>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0642" name="Group 34">
            <a:extLst>
              <a:ext uri="{FF2B5EF4-FFF2-40B4-BE49-F238E27FC236}">
                <a16:creationId xmlns:a16="http://schemas.microsoft.com/office/drawing/2014/main" id="{E78DA7C2-3ACE-4EB0-A3CA-2D9CD952F260}"/>
              </a:ext>
            </a:extLst>
          </p:cNvPr>
          <p:cNvGrpSpPr>
            <a:grpSpLocks/>
          </p:cNvGrpSpPr>
          <p:nvPr/>
        </p:nvGrpSpPr>
        <p:grpSpPr bwMode="auto">
          <a:xfrm>
            <a:off x="3357563" y="5543550"/>
            <a:ext cx="493712" cy="719138"/>
            <a:chOff x="2115" y="3405"/>
            <a:chExt cx="311" cy="453"/>
          </a:xfrm>
        </p:grpSpPr>
        <p:sp>
          <p:nvSpPr>
            <p:cNvPr id="580643" name="Line 35">
              <a:extLst>
                <a:ext uri="{FF2B5EF4-FFF2-40B4-BE49-F238E27FC236}">
                  <a16:creationId xmlns:a16="http://schemas.microsoft.com/office/drawing/2014/main" id="{C630DBC8-6C13-408F-A3B2-61A4B0E1A66E}"/>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44" name="Line 36">
              <a:extLst>
                <a:ext uri="{FF2B5EF4-FFF2-40B4-BE49-F238E27FC236}">
                  <a16:creationId xmlns:a16="http://schemas.microsoft.com/office/drawing/2014/main" id="{4711673F-5881-4CF0-BF3E-E2E0DF585BBE}"/>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0645" name="Group 37">
            <a:extLst>
              <a:ext uri="{FF2B5EF4-FFF2-40B4-BE49-F238E27FC236}">
                <a16:creationId xmlns:a16="http://schemas.microsoft.com/office/drawing/2014/main" id="{C62F80B6-AA05-4EC7-BA45-B98A9EEF7F07}"/>
              </a:ext>
            </a:extLst>
          </p:cNvPr>
          <p:cNvGrpSpPr>
            <a:grpSpLocks/>
          </p:cNvGrpSpPr>
          <p:nvPr/>
        </p:nvGrpSpPr>
        <p:grpSpPr bwMode="auto">
          <a:xfrm>
            <a:off x="1150938" y="3606800"/>
            <a:ext cx="4725987" cy="2208213"/>
            <a:chOff x="725" y="2158"/>
            <a:chExt cx="2977" cy="1448"/>
          </a:xfrm>
        </p:grpSpPr>
        <p:sp>
          <p:nvSpPr>
            <p:cNvPr id="580646" name="Line 38">
              <a:extLst>
                <a:ext uri="{FF2B5EF4-FFF2-40B4-BE49-F238E27FC236}">
                  <a16:creationId xmlns:a16="http://schemas.microsoft.com/office/drawing/2014/main" id="{8A873125-E706-4A24-9EA5-EB84D70F1F6C}"/>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47" name="Line 39">
              <a:extLst>
                <a:ext uri="{FF2B5EF4-FFF2-40B4-BE49-F238E27FC236}">
                  <a16:creationId xmlns:a16="http://schemas.microsoft.com/office/drawing/2014/main" id="{0C4F6072-04EA-4A73-8E44-3E2283371817}"/>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48" name="Line 40">
              <a:extLst>
                <a:ext uri="{FF2B5EF4-FFF2-40B4-BE49-F238E27FC236}">
                  <a16:creationId xmlns:a16="http://schemas.microsoft.com/office/drawing/2014/main" id="{0598817A-0B95-4F8C-A6F5-3036C27D7E0A}"/>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0649" name="Text Box 41">
            <a:extLst>
              <a:ext uri="{FF2B5EF4-FFF2-40B4-BE49-F238E27FC236}">
                <a16:creationId xmlns:a16="http://schemas.microsoft.com/office/drawing/2014/main" id="{C5B08774-D8E1-441A-90A8-F95150702A5C}"/>
              </a:ext>
            </a:extLst>
          </p:cNvPr>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80650" name="Line 42">
            <a:extLst>
              <a:ext uri="{FF2B5EF4-FFF2-40B4-BE49-F238E27FC236}">
                <a16:creationId xmlns:a16="http://schemas.microsoft.com/office/drawing/2014/main" id="{F994DDEA-C0B9-4B37-914D-73C0EA647CDD}"/>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51" name="Line 43">
            <a:extLst>
              <a:ext uri="{FF2B5EF4-FFF2-40B4-BE49-F238E27FC236}">
                <a16:creationId xmlns:a16="http://schemas.microsoft.com/office/drawing/2014/main" id="{24AF34B4-56A1-4E82-8677-C3FAAF1942DF}"/>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52" name="Text Box 44">
            <a:extLst>
              <a:ext uri="{FF2B5EF4-FFF2-40B4-BE49-F238E27FC236}">
                <a16:creationId xmlns:a16="http://schemas.microsoft.com/office/drawing/2014/main" id="{5FD72E39-D9F4-4965-8675-C10D20A5DCD1}"/>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80653" name="AutoShape 45">
            <a:extLst>
              <a:ext uri="{FF2B5EF4-FFF2-40B4-BE49-F238E27FC236}">
                <a16:creationId xmlns:a16="http://schemas.microsoft.com/office/drawing/2014/main" id="{620BD670-58D4-4170-A060-C02BDD181DC1}"/>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0654" name="Text Box 46">
            <a:extLst>
              <a:ext uri="{FF2B5EF4-FFF2-40B4-BE49-F238E27FC236}">
                <a16:creationId xmlns:a16="http://schemas.microsoft.com/office/drawing/2014/main" id="{30D61389-1AF2-4867-A902-8AC5E858BAF3}"/>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80655" name="AutoShape 47">
            <a:extLst>
              <a:ext uri="{FF2B5EF4-FFF2-40B4-BE49-F238E27FC236}">
                <a16:creationId xmlns:a16="http://schemas.microsoft.com/office/drawing/2014/main" id="{7BBB32D4-15E5-4959-BB77-BC1FB58FB478}"/>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0656" name="Text Box 48">
            <a:extLst>
              <a:ext uri="{FF2B5EF4-FFF2-40B4-BE49-F238E27FC236}">
                <a16:creationId xmlns:a16="http://schemas.microsoft.com/office/drawing/2014/main" id="{859B6EBF-42F9-45C1-9D92-0A2F68856C8B}"/>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80657" name="AutoShape 49">
            <a:extLst>
              <a:ext uri="{FF2B5EF4-FFF2-40B4-BE49-F238E27FC236}">
                <a16:creationId xmlns:a16="http://schemas.microsoft.com/office/drawing/2014/main" id="{3F9AD6BD-803A-45F6-A331-0264F5AEB4CF}"/>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0658" name="Line 50">
            <a:extLst>
              <a:ext uri="{FF2B5EF4-FFF2-40B4-BE49-F238E27FC236}">
                <a16:creationId xmlns:a16="http://schemas.microsoft.com/office/drawing/2014/main" id="{C21DE11C-92A5-43AB-BA22-6EAA0CC5932C}"/>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0659" name="Group 51">
            <a:extLst>
              <a:ext uri="{FF2B5EF4-FFF2-40B4-BE49-F238E27FC236}">
                <a16:creationId xmlns:a16="http://schemas.microsoft.com/office/drawing/2014/main" id="{6AE76657-6F2F-4A97-B370-4DE143C469EA}"/>
              </a:ext>
            </a:extLst>
          </p:cNvPr>
          <p:cNvGrpSpPr>
            <a:grpSpLocks/>
          </p:cNvGrpSpPr>
          <p:nvPr/>
        </p:nvGrpSpPr>
        <p:grpSpPr bwMode="auto">
          <a:xfrm>
            <a:off x="3490913" y="3603625"/>
            <a:ext cx="1755775" cy="2127250"/>
            <a:chOff x="2199" y="2185"/>
            <a:chExt cx="1106" cy="1340"/>
          </a:xfrm>
        </p:grpSpPr>
        <p:sp>
          <p:nvSpPr>
            <p:cNvPr id="580660" name="Text Box 52">
              <a:extLst>
                <a:ext uri="{FF2B5EF4-FFF2-40B4-BE49-F238E27FC236}">
                  <a16:creationId xmlns:a16="http://schemas.microsoft.com/office/drawing/2014/main" id="{2F417880-C9C7-4622-B183-7E4D5AE4A913}"/>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grpSp>
          <p:nvGrpSpPr>
            <p:cNvPr id="580661" name="Group 53">
              <a:extLst>
                <a:ext uri="{FF2B5EF4-FFF2-40B4-BE49-F238E27FC236}">
                  <a16:creationId xmlns:a16="http://schemas.microsoft.com/office/drawing/2014/main" id="{F6F883AD-3106-4E5A-BEF5-13FCB7A52247}"/>
                </a:ext>
              </a:extLst>
            </p:cNvPr>
            <p:cNvGrpSpPr>
              <a:grpSpLocks/>
            </p:cNvGrpSpPr>
            <p:nvPr/>
          </p:nvGrpSpPr>
          <p:grpSpPr bwMode="auto">
            <a:xfrm>
              <a:off x="2452" y="2500"/>
              <a:ext cx="853" cy="1025"/>
              <a:chOff x="2398" y="2273"/>
              <a:chExt cx="853" cy="1025"/>
            </a:xfrm>
          </p:grpSpPr>
          <p:grpSp>
            <p:nvGrpSpPr>
              <p:cNvPr id="580662" name="Group 54">
                <a:extLst>
                  <a:ext uri="{FF2B5EF4-FFF2-40B4-BE49-F238E27FC236}">
                    <a16:creationId xmlns:a16="http://schemas.microsoft.com/office/drawing/2014/main" id="{F0AC20E6-390E-4F83-92AA-9A3AD835141B}"/>
                  </a:ext>
                </a:extLst>
              </p:cNvPr>
              <p:cNvGrpSpPr>
                <a:grpSpLocks/>
              </p:cNvGrpSpPr>
              <p:nvPr/>
            </p:nvGrpSpPr>
            <p:grpSpPr bwMode="auto">
              <a:xfrm>
                <a:off x="2398" y="2273"/>
                <a:ext cx="652" cy="992"/>
                <a:chOff x="2228" y="1678"/>
                <a:chExt cx="737" cy="992"/>
              </a:xfrm>
            </p:grpSpPr>
            <p:sp>
              <p:nvSpPr>
                <p:cNvPr id="580663" name="Rectangle 55">
                  <a:extLst>
                    <a:ext uri="{FF2B5EF4-FFF2-40B4-BE49-F238E27FC236}">
                      <a16:creationId xmlns:a16="http://schemas.microsoft.com/office/drawing/2014/main" id="{864A2E7A-7AFC-4EA0-AD6C-E8E2A95ADA5C}"/>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0664" name="Line 56">
                  <a:extLst>
                    <a:ext uri="{FF2B5EF4-FFF2-40B4-BE49-F238E27FC236}">
                      <a16:creationId xmlns:a16="http://schemas.microsoft.com/office/drawing/2014/main" id="{0B8DDE3C-7520-4653-A3E0-8F65B118EDDA}"/>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65" name="Line 57">
                  <a:extLst>
                    <a:ext uri="{FF2B5EF4-FFF2-40B4-BE49-F238E27FC236}">
                      <a16:creationId xmlns:a16="http://schemas.microsoft.com/office/drawing/2014/main" id="{02780DEC-951C-467F-9393-6DCFA3DC87DF}"/>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66" name="Line 58">
                  <a:extLst>
                    <a:ext uri="{FF2B5EF4-FFF2-40B4-BE49-F238E27FC236}">
                      <a16:creationId xmlns:a16="http://schemas.microsoft.com/office/drawing/2014/main" id="{6A09BD60-B7A5-47AA-A58E-92A6BE9E84BE}"/>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0667" name="Text Box 59">
                <a:extLst>
                  <a:ext uri="{FF2B5EF4-FFF2-40B4-BE49-F238E27FC236}">
                    <a16:creationId xmlns:a16="http://schemas.microsoft.com/office/drawing/2014/main" id="{2D9F4124-C38A-4EE4-897D-C432CC3545FB}"/>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80668" name="Text Box 60">
                <a:extLst>
                  <a:ext uri="{FF2B5EF4-FFF2-40B4-BE49-F238E27FC236}">
                    <a16:creationId xmlns:a16="http://schemas.microsoft.com/office/drawing/2014/main" id="{02C52D8F-1A6C-4FDD-93B7-47954E087537}"/>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80669" name="Text Box 61">
                <a:extLst>
                  <a:ext uri="{FF2B5EF4-FFF2-40B4-BE49-F238E27FC236}">
                    <a16:creationId xmlns:a16="http://schemas.microsoft.com/office/drawing/2014/main" id="{1530A3F9-0DA7-432F-85A4-89AAF144A76C}"/>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80670" name="Text Box 62">
                <a:extLst>
                  <a:ext uri="{FF2B5EF4-FFF2-40B4-BE49-F238E27FC236}">
                    <a16:creationId xmlns:a16="http://schemas.microsoft.com/office/drawing/2014/main" id="{D9CB83DC-7C9A-4F38-A12F-7488AFB22958}"/>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grpSp>
        <p:sp>
          <p:nvSpPr>
            <p:cNvPr id="580671" name="Rectangle 63">
              <a:extLst>
                <a:ext uri="{FF2B5EF4-FFF2-40B4-BE49-F238E27FC236}">
                  <a16:creationId xmlns:a16="http://schemas.microsoft.com/office/drawing/2014/main" id="{05BCB4C0-C15D-427D-9FBB-744DF36B4F67}"/>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80672" name="Rectangle 64">
            <a:extLst>
              <a:ext uri="{FF2B5EF4-FFF2-40B4-BE49-F238E27FC236}">
                <a16:creationId xmlns:a16="http://schemas.microsoft.com/office/drawing/2014/main" id="{0B28D93E-2865-403F-8DC3-57A7C734EEB4}"/>
              </a:ext>
            </a:extLst>
          </p:cNvPr>
          <p:cNvSpPr>
            <a:spLocks noChangeArrowheads="1"/>
          </p:cNvSpPr>
          <p:nvPr/>
        </p:nvSpPr>
        <p:spPr bwMode="auto">
          <a:xfrm>
            <a:off x="6551613" y="1719263"/>
            <a:ext cx="1133475" cy="4814887"/>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0673" name="Line 65">
            <a:extLst>
              <a:ext uri="{FF2B5EF4-FFF2-40B4-BE49-F238E27FC236}">
                <a16:creationId xmlns:a16="http://schemas.microsoft.com/office/drawing/2014/main" id="{69D0E337-5848-412E-8546-EFEE44269EB3}"/>
              </a:ext>
            </a:extLst>
          </p:cNvPr>
          <p:cNvSpPr>
            <a:spLocks noChangeShapeType="1"/>
          </p:cNvSpPr>
          <p:nvPr/>
        </p:nvSpPr>
        <p:spPr bwMode="auto">
          <a:xfrm>
            <a:off x="6551613" y="32416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74" name="Line 66">
            <a:extLst>
              <a:ext uri="{FF2B5EF4-FFF2-40B4-BE49-F238E27FC236}">
                <a16:creationId xmlns:a16="http://schemas.microsoft.com/office/drawing/2014/main" id="{5F721187-C2AF-43FE-9EAF-93378495252D}"/>
              </a:ext>
            </a:extLst>
          </p:cNvPr>
          <p:cNvSpPr>
            <a:spLocks noChangeShapeType="1"/>
          </p:cNvSpPr>
          <p:nvPr/>
        </p:nvSpPr>
        <p:spPr bwMode="auto">
          <a:xfrm>
            <a:off x="6551613" y="35560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75" name="Line 67">
            <a:extLst>
              <a:ext uri="{FF2B5EF4-FFF2-40B4-BE49-F238E27FC236}">
                <a16:creationId xmlns:a16="http://schemas.microsoft.com/office/drawing/2014/main" id="{4D06ECC8-0119-4F3E-9E76-2EC803E7B0FE}"/>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76" name="Line 68">
            <a:extLst>
              <a:ext uri="{FF2B5EF4-FFF2-40B4-BE49-F238E27FC236}">
                <a16:creationId xmlns:a16="http://schemas.microsoft.com/office/drawing/2014/main" id="{B11E7249-71E3-4921-82BF-A30E9C3B7BCD}"/>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77" name="Line 69">
            <a:extLst>
              <a:ext uri="{FF2B5EF4-FFF2-40B4-BE49-F238E27FC236}">
                <a16:creationId xmlns:a16="http://schemas.microsoft.com/office/drawing/2014/main" id="{C14EC680-B615-42AF-BE36-5ACEA7805087}"/>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78" name="Line 70">
            <a:extLst>
              <a:ext uri="{FF2B5EF4-FFF2-40B4-BE49-F238E27FC236}">
                <a16:creationId xmlns:a16="http://schemas.microsoft.com/office/drawing/2014/main" id="{3F0AEA23-0536-4F06-9CA7-7E045CE119DF}"/>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79" name="Line 71">
            <a:extLst>
              <a:ext uri="{FF2B5EF4-FFF2-40B4-BE49-F238E27FC236}">
                <a16:creationId xmlns:a16="http://schemas.microsoft.com/office/drawing/2014/main" id="{572BCCFF-68DE-413B-99C8-BF85876DF748}"/>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80" name="Text Box 72">
            <a:extLst>
              <a:ext uri="{FF2B5EF4-FFF2-40B4-BE49-F238E27FC236}">
                <a16:creationId xmlns:a16="http://schemas.microsoft.com/office/drawing/2014/main" id="{B18F73AF-C9D6-4F25-A391-9315CB280E33}"/>
              </a:ext>
            </a:extLst>
          </p:cNvPr>
          <p:cNvSpPr txBox="1">
            <a:spLocks noChangeArrowheads="1"/>
          </p:cNvSpPr>
          <p:nvPr/>
        </p:nvSpPr>
        <p:spPr bwMode="auto">
          <a:xfrm>
            <a:off x="7677150" y="17637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ffffffff</a:t>
            </a:r>
          </a:p>
        </p:txBody>
      </p:sp>
      <p:sp>
        <p:nvSpPr>
          <p:cNvPr id="580681" name="Text Box 73">
            <a:extLst>
              <a:ext uri="{FF2B5EF4-FFF2-40B4-BE49-F238E27FC236}">
                <a16:creationId xmlns:a16="http://schemas.microsoft.com/office/drawing/2014/main" id="{E122FCC6-B63C-4FF5-B719-A1B454CC61F5}"/>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80682" name="Text Box 74">
            <a:extLst>
              <a:ext uri="{FF2B5EF4-FFF2-40B4-BE49-F238E27FC236}">
                <a16:creationId xmlns:a16="http://schemas.microsoft.com/office/drawing/2014/main" id="{F7295574-663F-44F8-A045-5D1C15F2B255}"/>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80683" name="Text Box 75">
            <a:extLst>
              <a:ext uri="{FF2B5EF4-FFF2-40B4-BE49-F238E27FC236}">
                <a16:creationId xmlns:a16="http://schemas.microsoft.com/office/drawing/2014/main" id="{63B2D26D-E145-41B4-9A28-15E0A4E9D2C1}"/>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80684" name="Text Box 76">
            <a:extLst>
              <a:ext uri="{FF2B5EF4-FFF2-40B4-BE49-F238E27FC236}">
                <a16:creationId xmlns:a16="http://schemas.microsoft.com/office/drawing/2014/main" id="{7FA26298-EE50-458B-8C2A-34AEA723EFC8}"/>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80685" name="Line 77">
            <a:extLst>
              <a:ext uri="{FF2B5EF4-FFF2-40B4-BE49-F238E27FC236}">
                <a16:creationId xmlns:a16="http://schemas.microsoft.com/office/drawing/2014/main" id="{90A0E139-F30E-497B-84E6-8B9E470F52C0}"/>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86" name="Line 78">
            <a:extLst>
              <a:ext uri="{FF2B5EF4-FFF2-40B4-BE49-F238E27FC236}">
                <a16:creationId xmlns:a16="http://schemas.microsoft.com/office/drawing/2014/main" id="{7814FF5A-FAD3-4F63-B591-72B90E33CD4A}"/>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87" name="Text Box 79">
            <a:extLst>
              <a:ext uri="{FF2B5EF4-FFF2-40B4-BE49-F238E27FC236}">
                <a16:creationId xmlns:a16="http://schemas.microsoft.com/office/drawing/2014/main" id="{DE4AACC3-5C4C-41B9-9C57-D9BA9A8E929E}"/>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hlink"/>
                </a:solidFill>
                <a:latin typeface="微软雅黑" panose="020B0503020204020204" pitchFamily="34" charset="-122"/>
                <a:ea typeface="微软雅黑" panose="020B0503020204020204" pitchFamily="34" charset="-122"/>
              </a:rPr>
              <a:t>55</a:t>
            </a:r>
          </a:p>
        </p:txBody>
      </p:sp>
      <p:sp>
        <p:nvSpPr>
          <p:cNvPr id="580688" name="Text Box 80">
            <a:extLst>
              <a:ext uri="{FF2B5EF4-FFF2-40B4-BE49-F238E27FC236}">
                <a16:creationId xmlns:a16="http://schemas.microsoft.com/office/drawing/2014/main" id="{79C47F7D-02FF-4501-ACFA-E11BE001FDEC}"/>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hlink"/>
                </a:solidFill>
                <a:latin typeface="微软雅黑" panose="020B0503020204020204" pitchFamily="34" charset="-122"/>
                <a:ea typeface="微软雅黑" panose="020B0503020204020204" pitchFamily="34" charset="-122"/>
              </a:rPr>
              <a:t>89</a:t>
            </a:r>
          </a:p>
        </p:txBody>
      </p:sp>
      <p:sp>
        <p:nvSpPr>
          <p:cNvPr id="580689" name="Text Box 81">
            <a:extLst>
              <a:ext uri="{FF2B5EF4-FFF2-40B4-BE49-F238E27FC236}">
                <a16:creationId xmlns:a16="http://schemas.microsoft.com/office/drawing/2014/main" id="{B244DFFD-A4C5-4EE2-A617-D353EDE5EC65}"/>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hlink"/>
                </a:solidFill>
                <a:latin typeface="微软雅黑" panose="020B0503020204020204" pitchFamily="34" charset="-122"/>
                <a:ea typeface="微软雅黑" panose="020B0503020204020204" pitchFamily="34" charset="-122"/>
              </a:rPr>
              <a:t>e5</a:t>
            </a:r>
          </a:p>
        </p:txBody>
      </p:sp>
      <p:sp>
        <p:nvSpPr>
          <p:cNvPr id="580690" name="Line 82">
            <a:extLst>
              <a:ext uri="{FF2B5EF4-FFF2-40B4-BE49-F238E27FC236}">
                <a16:creationId xmlns:a16="http://schemas.microsoft.com/office/drawing/2014/main" id="{A0661F13-6C47-4647-93E2-23B6F6DE7F18}"/>
              </a:ext>
            </a:extLst>
          </p:cNvPr>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91" name="Rectangle 83">
            <a:extLst>
              <a:ext uri="{FF2B5EF4-FFF2-40B4-BE49-F238E27FC236}">
                <a16:creationId xmlns:a16="http://schemas.microsoft.com/office/drawing/2014/main" id="{BC349697-A26F-4DA4-B7CB-E75A5F172294}"/>
              </a:ext>
            </a:extLst>
          </p:cNvPr>
          <p:cNvSpPr>
            <a:spLocks noChangeArrowheads="1"/>
          </p:cNvSpPr>
          <p:nvPr/>
        </p:nvSpPr>
        <p:spPr bwMode="auto">
          <a:xfrm>
            <a:off x="28654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80692" name="Line 84">
            <a:extLst>
              <a:ext uri="{FF2B5EF4-FFF2-40B4-BE49-F238E27FC236}">
                <a16:creationId xmlns:a16="http://schemas.microsoft.com/office/drawing/2014/main" id="{4A28885C-B846-4216-99C8-BA9B959A3936}"/>
              </a:ext>
            </a:extLst>
          </p:cNvPr>
          <p:cNvSpPr>
            <a:spLocks noChangeShapeType="1"/>
          </p:cNvSpPr>
          <p:nvPr/>
        </p:nvSpPr>
        <p:spPr bwMode="auto">
          <a:xfrm>
            <a:off x="6551613" y="20780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93" name="Text Box 85">
            <a:extLst>
              <a:ext uri="{FF2B5EF4-FFF2-40B4-BE49-F238E27FC236}">
                <a16:creationId xmlns:a16="http://schemas.microsoft.com/office/drawing/2014/main" id="{F7765D58-7809-4710-91B2-941FFCB4E1B5}"/>
              </a:ext>
            </a:extLst>
          </p:cNvPr>
          <p:cNvSpPr txBox="1">
            <a:spLocks noChangeArrowheads="1"/>
          </p:cNvSpPr>
          <p:nvPr/>
        </p:nvSpPr>
        <p:spPr bwMode="auto">
          <a:xfrm>
            <a:off x="7677150" y="2611438"/>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80694" name="Line 86">
            <a:extLst>
              <a:ext uri="{FF2B5EF4-FFF2-40B4-BE49-F238E27FC236}">
                <a16:creationId xmlns:a16="http://schemas.microsoft.com/office/drawing/2014/main" id="{52E679DE-3291-4535-9685-76FBA95FA35B}"/>
              </a:ext>
            </a:extLst>
          </p:cNvPr>
          <p:cNvSpPr>
            <a:spLocks noChangeShapeType="1"/>
          </p:cNvSpPr>
          <p:nvPr/>
        </p:nvSpPr>
        <p:spPr bwMode="auto">
          <a:xfrm>
            <a:off x="6551613" y="2655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95" name="Line 87">
            <a:extLst>
              <a:ext uri="{FF2B5EF4-FFF2-40B4-BE49-F238E27FC236}">
                <a16:creationId xmlns:a16="http://schemas.microsoft.com/office/drawing/2014/main" id="{515D3FFB-2EEF-4CE6-97EF-98D690007539}"/>
              </a:ext>
            </a:extLst>
          </p:cNvPr>
          <p:cNvSpPr>
            <a:spLocks noChangeShapeType="1"/>
          </p:cNvSpPr>
          <p:nvPr/>
        </p:nvSpPr>
        <p:spPr bwMode="auto">
          <a:xfrm>
            <a:off x="6551613" y="29257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96" name="Line 88">
            <a:extLst>
              <a:ext uri="{FF2B5EF4-FFF2-40B4-BE49-F238E27FC236}">
                <a16:creationId xmlns:a16="http://schemas.microsoft.com/office/drawing/2014/main" id="{3982F0C3-9C6E-4F8B-AD35-A6E3FEAA7BD0}"/>
              </a:ext>
            </a:extLst>
          </p:cNvPr>
          <p:cNvSpPr>
            <a:spLocks noChangeShapeType="1"/>
          </p:cNvSpPr>
          <p:nvPr/>
        </p:nvSpPr>
        <p:spPr bwMode="auto">
          <a:xfrm>
            <a:off x="7137400" y="22145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97" name="Line 89">
            <a:extLst>
              <a:ext uri="{FF2B5EF4-FFF2-40B4-BE49-F238E27FC236}">
                <a16:creationId xmlns:a16="http://schemas.microsoft.com/office/drawing/2014/main" id="{361FD4B2-1A34-4AB0-8294-50FB72B0BCEF}"/>
              </a:ext>
            </a:extLst>
          </p:cNvPr>
          <p:cNvSpPr>
            <a:spLocks noChangeShapeType="1"/>
          </p:cNvSpPr>
          <p:nvPr/>
        </p:nvSpPr>
        <p:spPr bwMode="auto">
          <a:xfrm>
            <a:off x="6551613" y="38719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98" name="Line 90">
            <a:extLst>
              <a:ext uri="{FF2B5EF4-FFF2-40B4-BE49-F238E27FC236}">
                <a16:creationId xmlns:a16="http://schemas.microsoft.com/office/drawing/2014/main" id="{4E155CBE-C708-40C1-861D-F2994CFAC7A0}"/>
              </a:ext>
            </a:extLst>
          </p:cNvPr>
          <p:cNvSpPr>
            <a:spLocks noChangeShapeType="1"/>
          </p:cNvSpPr>
          <p:nvPr/>
        </p:nvSpPr>
        <p:spPr bwMode="auto">
          <a:xfrm>
            <a:off x="6551613" y="41862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0699" name="Rectangle 91">
            <a:extLst>
              <a:ext uri="{FF2B5EF4-FFF2-40B4-BE49-F238E27FC236}">
                <a16:creationId xmlns:a16="http://schemas.microsoft.com/office/drawing/2014/main" id="{4BBEB8C6-3BC1-4925-81B2-7F2377EAD42F}"/>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80700" name="Rectangle 92">
            <a:extLst>
              <a:ext uri="{FF2B5EF4-FFF2-40B4-BE49-F238E27FC236}">
                <a16:creationId xmlns:a16="http://schemas.microsoft.com/office/drawing/2014/main" id="{36505E5A-8041-4DC1-90BD-A09CBA8016B9}"/>
              </a:ext>
            </a:extLst>
          </p:cNvPr>
          <p:cNvSpPr>
            <a:spLocks noChangeArrowheads="1"/>
          </p:cNvSpPr>
          <p:nvPr/>
        </p:nvSpPr>
        <p:spPr bwMode="auto">
          <a:xfrm>
            <a:off x="1016000" y="589756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hlink"/>
                </a:solidFill>
                <a:latin typeface="微软雅黑" panose="020B0503020204020204" pitchFamily="34" charset="-122"/>
                <a:ea typeface="微软雅黑" panose="020B0503020204020204" pitchFamily="34" charset="-122"/>
              </a:rPr>
              <a:t>IR</a:t>
            </a:r>
            <a:endParaRPr lang="zh-CN" altLang="en-US" sz="1800">
              <a:solidFill>
                <a:schemeClr val="hlink"/>
              </a:solidFill>
              <a:latin typeface="微软雅黑" panose="020B0503020204020204" pitchFamily="34" charset="-122"/>
              <a:ea typeface="微软雅黑" panose="020B0503020204020204" pitchFamily="34" charset="-122"/>
            </a:endParaRPr>
          </a:p>
        </p:txBody>
      </p:sp>
      <p:sp>
        <p:nvSpPr>
          <p:cNvPr id="580701" name="Rectangle 93">
            <a:extLst>
              <a:ext uri="{FF2B5EF4-FFF2-40B4-BE49-F238E27FC236}">
                <a16:creationId xmlns:a16="http://schemas.microsoft.com/office/drawing/2014/main" id="{5FE2757D-388A-4C33-85CF-12DC3681FC33}"/>
              </a:ext>
            </a:extLst>
          </p:cNvPr>
          <p:cNvSpPr>
            <a:spLocks noChangeArrowheads="1"/>
          </p:cNvSpPr>
          <p:nvPr/>
        </p:nvSpPr>
        <p:spPr bwMode="auto">
          <a:xfrm>
            <a:off x="4135438" y="2798763"/>
            <a:ext cx="75088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80702" name="Text Box 94">
            <a:extLst>
              <a:ext uri="{FF2B5EF4-FFF2-40B4-BE49-F238E27FC236}">
                <a16:creationId xmlns:a16="http://schemas.microsoft.com/office/drawing/2014/main" id="{DD122B1B-8FD7-4045-BD7B-EE2E20CF2DA9}"/>
              </a:ext>
            </a:extLst>
          </p:cNvPr>
          <p:cNvSpPr txBox="1">
            <a:spLocks noChangeArrowheads="1"/>
          </p:cNvSpPr>
          <p:nvPr/>
        </p:nvSpPr>
        <p:spPr bwMode="auto">
          <a:xfrm>
            <a:off x="7677150" y="3827463"/>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80703" name="Rectangle 95">
            <a:extLst>
              <a:ext uri="{FF2B5EF4-FFF2-40B4-BE49-F238E27FC236}">
                <a16:creationId xmlns:a16="http://schemas.microsoft.com/office/drawing/2014/main" id="{AD37034F-1AF9-4816-AA6C-889975A43AB2}"/>
              </a:ext>
            </a:extLst>
          </p:cNvPr>
          <p:cNvSpPr>
            <a:spLocks noGrp="1" noChangeArrowheads="1"/>
          </p:cNvSpPr>
          <p:nvPr>
            <p:ph type="title"/>
          </p:nvPr>
        </p:nvSpPr>
        <p:spPr>
          <a:xfrm>
            <a:off x="296863" y="142875"/>
            <a:ext cx="8847137" cy="561975"/>
          </a:xfrm>
          <a:noFill/>
          <a:ln/>
        </p:spPr>
        <p:txBody>
          <a:bodyPr lIns="91440" tIns="45720" rIns="91440" bIns="45720" anchor="ctr"/>
          <a:lstStyle/>
          <a:p>
            <a:r>
              <a:rPr lang="zh-CN" altLang="en-US"/>
              <a:t>回顾：</a:t>
            </a:r>
            <a:r>
              <a:rPr lang="en-US" altLang="zh-CN"/>
              <a:t> IA-32</a:t>
            </a:r>
            <a:r>
              <a:rPr lang="zh-CN" altLang="en-US"/>
              <a:t>的体系结构是怎样的呢？</a:t>
            </a:r>
          </a:p>
        </p:txBody>
      </p:sp>
      <p:sp>
        <p:nvSpPr>
          <p:cNvPr id="580704" name="Text Box 96">
            <a:extLst>
              <a:ext uri="{FF2B5EF4-FFF2-40B4-BE49-F238E27FC236}">
                <a16:creationId xmlns:a16="http://schemas.microsoft.com/office/drawing/2014/main" id="{28CC8FCB-2797-46E6-8DD9-AA48CD37680A}"/>
              </a:ext>
            </a:extLst>
          </p:cNvPr>
          <p:cNvSpPr txBox="1">
            <a:spLocks noChangeArrowheads="1"/>
          </p:cNvSpPr>
          <p:nvPr/>
        </p:nvSpPr>
        <p:spPr bwMode="auto">
          <a:xfrm>
            <a:off x="252413" y="852488"/>
            <a:ext cx="5849937" cy="1631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zh-CN" sz="2200">
                <a:solidFill>
                  <a:srgbClr val="FF3300"/>
                </a:solidFill>
                <a:latin typeface="微软雅黑" panose="020B0503020204020204" pitchFamily="34" charset="-122"/>
                <a:ea typeface="微软雅黑" panose="020B0503020204020204" pitchFamily="34" charset="-122"/>
              </a:rPr>
              <a:t>8</a:t>
            </a:r>
            <a:r>
              <a:rPr lang="zh-CN" altLang="en-US" sz="2200">
                <a:solidFill>
                  <a:srgbClr val="FF3300"/>
                </a:solidFill>
                <a:latin typeface="微软雅黑" panose="020B0503020204020204" pitchFamily="34" charset="-122"/>
                <a:ea typeface="微软雅黑" panose="020B0503020204020204" pitchFamily="34" charset="-122"/>
              </a:rPr>
              <a:t>个</a:t>
            </a:r>
            <a:r>
              <a:rPr lang="en-US" altLang="zh-CN" sz="2200">
                <a:solidFill>
                  <a:srgbClr val="FF3300"/>
                </a:solidFill>
                <a:latin typeface="微软雅黑" panose="020B0503020204020204" pitchFamily="34" charset="-122"/>
                <a:ea typeface="微软雅黑" panose="020B0503020204020204" pitchFamily="34" charset="-122"/>
              </a:rPr>
              <a:t>GPR</a:t>
            </a:r>
            <a:r>
              <a:rPr lang="zh-CN"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0</a:t>
            </a:r>
            <a:r>
              <a:rPr lang="en-US" altLang="zh-CN" sz="2200">
                <a:solidFill>
                  <a:srgbClr val="FF3300"/>
                </a:solidFill>
                <a:latin typeface="Arial" panose="020B0604020202020204" pitchFamily="34" charset="0"/>
                <a:ea typeface="微软雅黑" panose="020B0503020204020204" pitchFamily="34" charset="-122"/>
                <a:cs typeface="Arial" panose="020B0604020202020204" pitchFamily="34" charset="0"/>
              </a:rPr>
              <a:t>~7</a:t>
            </a:r>
            <a:r>
              <a:rPr lang="zh-CN" altLang="en-US" sz="2200">
                <a:solidFill>
                  <a:srgbClr val="FF3300"/>
                </a:solidFill>
                <a:latin typeface="微软雅黑" panose="020B0503020204020204" pitchFamily="34" charset="-122"/>
                <a:ea typeface="微软雅黑" panose="020B0503020204020204" pitchFamily="34" charset="-122"/>
              </a:rPr>
              <a:t>），一个</a:t>
            </a:r>
            <a:r>
              <a:rPr lang="en-US" altLang="zh-CN" sz="2200">
                <a:solidFill>
                  <a:srgbClr val="FF3300"/>
                </a:solidFill>
                <a:latin typeface="微软雅黑" panose="020B0503020204020204" pitchFamily="34" charset="-122"/>
                <a:ea typeface="微软雅黑" panose="020B0503020204020204" pitchFamily="34" charset="-122"/>
              </a:rPr>
              <a:t>EFLAGs</a:t>
            </a:r>
            <a:r>
              <a:rPr lang="zh-CN"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PC</a:t>
            </a:r>
            <a:r>
              <a:rPr lang="zh-CN" altLang="en-US" sz="2200">
                <a:solidFill>
                  <a:srgbClr val="FF3300"/>
                </a:solidFill>
                <a:latin typeface="微软雅黑" panose="020B0503020204020204" pitchFamily="34" charset="-122"/>
                <a:ea typeface="微软雅黑" panose="020B0503020204020204" pitchFamily="34" charset="-122"/>
              </a:rPr>
              <a:t>为</a:t>
            </a:r>
            <a:r>
              <a:rPr lang="en-US" altLang="zh-CN" sz="2200">
                <a:solidFill>
                  <a:srgbClr val="FF3300"/>
                </a:solidFill>
                <a:latin typeface="微软雅黑" panose="020B0503020204020204" pitchFamily="34" charset="-122"/>
                <a:ea typeface="微软雅黑" panose="020B0503020204020204" pitchFamily="34" charset="-122"/>
              </a:rPr>
              <a:t>EIP</a:t>
            </a:r>
          </a:p>
          <a:p>
            <a:pPr>
              <a:spcBef>
                <a:spcPct val="20000"/>
              </a:spcBef>
            </a:pPr>
            <a:r>
              <a:rPr lang="zh-CN" altLang="en-US" sz="2200">
                <a:solidFill>
                  <a:srgbClr val="FF3300"/>
                </a:solidFill>
                <a:latin typeface="微软雅黑" panose="020B0503020204020204" pitchFamily="34" charset="-122"/>
                <a:ea typeface="微软雅黑" panose="020B0503020204020204" pitchFamily="34" charset="-122"/>
              </a:rPr>
              <a:t>可寻址空间</a:t>
            </a:r>
            <a:r>
              <a:rPr lang="en-US" altLang="zh-CN" sz="2200">
                <a:solidFill>
                  <a:srgbClr val="FF3300"/>
                </a:solidFill>
                <a:latin typeface="微软雅黑" panose="020B0503020204020204" pitchFamily="34" charset="-122"/>
                <a:ea typeface="微软雅黑" panose="020B0503020204020204" pitchFamily="34" charset="-122"/>
              </a:rPr>
              <a:t>4GB</a:t>
            </a:r>
            <a:r>
              <a:rPr lang="zh-CN" altLang="en-US" sz="2200">
                <a:solidFill>
                  <a:srgbClr val="FF3300"/>
                </a:solidFill>
                <a:latin typeface="微软雅黑" panose="020B0503020204020204" pitchFamily="34" charset="-122"/>
                <a:ea typeface="微软雅黑" panose="020B0503020204020204" pitchFamily="34" charset="-122"/>
              </a:rPr>
              <a:t>（编号为</a:t>
            </a:r>
            <a:r>
              <a:rPr lang="en-US" altLang="zh-CN" sz="2200">
                <a:solidFill>
                  <a:srgbClr val="FF3300"/>
                </a:solidFill>
                <a:latin typeface="微软雅黑" panose="020B0503020204020204" pitchFamily="34" charset="-122"/>
                <a:ea typeface="微软雅黑" panose="020B0503020204020204" pitchFamily="34" charset="-122"/>
              </a:rPr>
              <a:t>0~0xFFFFFFFF</a:t>
            </a:r>
            <a:r>
              <a:rPr lang="zh-CN" altLang="en-US" sz="2200">
                <a:solidFill>
                  <a:srgbClr val="FF3300"/>
                </a:solidFill>
                <a:latin typeface="微软雅黑" panose="020B0503020204020204" pitchFamily="34" charset="-122"/>
                <a:ea typeface="微软雅黑" panose="020B0503020204020204" pitchFamily="34" charset="-122"/>
              </a:rPr>
              <a:t>）</a:t>
            </a:r>
          </a:p>
          <a:p>
            <a:pPr>
              <a:spcBef>
                <a:spcPct val="20000"/>
              </a:spcBef>
            </a:pPr>
            <a:r>
              <a:rPr lang="zh-CN" altLang="en-US" sz="2200">
                <a:solidFill>
                  <a:srgbClr val="FF3300"/>
                </a:solidFill>
                <a:latin typeface="微软雅黑" panose="020B0503020204020204" pitchFamily="34" charset="-122"/>
                <a:ea typeface="微软雅黑" panose="020B0503020204020204" pitchFamily="34" charset="-122"/>
              </a:rPr>
              <a:t>指令格式变长，操作码变长</a:t>
            </a:r>
          </a:p>
          <a:p>
            <a:pPr>
              <a:spcBef>
                <a:spcPct val="20000"/>
              </a:spcBef>
            </a:pPr>
            <a:r>
              <a:rPr lang="zh-CN" altLang="en-US" sz="2200">
                <a:solidFill>
                  <a:srgbClr val="FF3300"/>
                </a:solidFill>
                <a:latin typeface="微软雅黑" panose="020B0503020204020204" pitchFamily="34" charset="-122"/>
                <a:ea typeface="微软雅黑" panose="020B0503020204020204" pitchFamily="34" charset="-122"/>
              </a:rPr>
              <a:t>由若干字段（</a:t>
            </a:r>
            <a:r>
              <a:rPr lang="en-US" altLang="zh-CN" sz="2200">
                <a:solidFill>
                  <a:srgbClr val="FF3300"/>
                </a:solidFill>
                <a:latin typeface="微软雅黑" panose="020B0503020204020204" pitchFamily="34" charset="-122"/>
                <a:ea typeface="微软雅黑" panose="020B0503020204020204" pitchFamily="34" charset="-122"/>
              </a:rPr>
              <a:t>OP</a:t>
            </a:r>
            <a:r>
              <a:rPr lang="zh-CN"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Mod</a:t>
            </a:r>
            <a:r>
              <a:rPr lang="zh-CN"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SIB</a:t>
            </a:r>
            <a:r>
              <a:rPr lang="zh-CN" altLang="en-US" sz="2200">
                <a:solidFill>
                  <a:srgbClr val="FF3300"/>
                </a:solidFill>
                <a:latin typeface="微软雅黑" panose="020B0503020204020204" pitchFamily="34" charset="-122"/>
                <a:ea typeface="微软雅黑" panose="020B0503020204020204" pitchFamily="34" charset="-122"/>
              </a:rPr>
              <a:t>等）组成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704">
                                            <p:txEl>
                                              <p:pRg st="0" end="0"/>
                                            </p:txEl>
                                          </p:spTgt>
                                        </p:tgtEl>
                                        <p:attrNameLst>
                                          <p:attrName>style.visibility</p:attrName>
                                        </p:attrNameLst>
                                      </p:cBhvr>
                                      <p:to>
                                        <p:strVal val="visible"/>
                                      </p:to>
                                    </p:set>
                                    <p:animEffect transition="in" filter="blinds(horizontal)">
                                      <p:cBhvr>
                                        <p:cTn id="7" dur="500"/>
                                        <p:tgtEl>
                                          <p:spTgt spid="5807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0704">
                                            <p:txEl>
                                              <p:pRg st="1" end="1"/>
                                            </p:txEl>
                                          </p:spTgt>
                                        </p:tgtEl>
                                        <p:attrNameLst>
                                          <p:attrName>style.visibility</p:attrName>
                                        </p:attrNameLst>
                                      </p:cBhvr>
                                      <p:to>
                                        <p:strVal val="visible"/>
                                      </p:to>
                                    </p:set>
                                    <p:animEffect transition="in" filter="blinds(horizontal)">
                                      <p:cBhvr>
                                        <p:cTn id="12" dur="500"/>
                                        <p:tgtEl>
                                          <p:spTgt spid="5807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704">
                                            <p:txEl>
                                              <p:pRg st="2" end="2"/>
                                            </p:txEl>
                                          </p:spTgt>
                                        </p:tgtEl>
                                        <p:attrNameLst>
                                          <p:attrName>style.visibility</p:attrName>
                                        </p:attrNameLst>
                                      </p:cBhvr>
                                      <p:to>
                                        <p:strVal val="visible"/>
                                      </p:to>
                                    </p:set>
                                    <p:animEffect transition="in" filter="blinds(horizontal)">
                                      <p:cBhvr>
                                        <p:cTn id="17" dur="500"/>
                                        <p:tgtEl>
                                          <p:spTgt spid="5807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0704">
                                            <p:txEl>
                                              <p:pRg st="3" end="3"/>
                                            </p:txEl>
                                          </p:spTgt>
                                        </p:tgtEl>
                                        <p:attrNameLst>
                                          <p:attrName>style.visibility</p:attrName>
                                        </p:attrNameLst>
                                      </p:cBhvr>
                                      <p:to>
                                        <p:strVal val="visible"/>
                                      </p:to>
                                    </p:set>
                                    <p:animEffect transition="in" filter="blinds(horizontal)">
                                      <p:cBhvr>
                                        <p:cTn id="22" dur="500"/>
                                        <p:tgtEl>
                                          <p:spTgt spid="5807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551A0E3D-770B-486C-A3A6-40710BF6D7A2}"/>
              </a:ext>
            </a:extLst>
          </p:cNvPr>
          <p:cNvSpPr>
            <a:spLocks noGrp="1" noChangeArrowheads="1"/>
          </p:cNvSpPr>
          <p:nvPr>
            <p:ph type="title"/>
          </p:nvPr>
        </p:nvSpPr>
        <p:spPr>
          <a:xfrm>
            <a:off x="457200" y="142875"/>
            <a:ext cx="8229600" cy="561975"/>
          </a:xfrm>
        </p:spPr>
        <p:txBody>
          <a:bodyPr/>
          <a:lstStyle/>
          <a:p>
            <a:r>
              <a:rPr lang="zh-CN" altLang="en-US" sz="3200"/>
              <a:t>回顾：</a:t>
            </a:r>
            <a:r>
              <a:rPr lang="en-US" altLang="zh-CN" sz="3200"/>
              <a:t> IA-32</a:t>
            </a:r>
            <a:r>
              <a:rPr lang="zh-CN" altLang="en-US" sz="3200"/>
              <a:t>的寄存器组织</a:t>
            </a:r>
          </a:p>
        </p:txBody>
      </p:sp>
      <p:sp>
        <p:nvSpPr>
          <p:cNvPr id="581635" name="Rectangle 3">
            <a:extLst>
              <a:ext uri="{FF2B5EF4-FFF2-40B4-BE49-F238E27FC236}">
                <a16:creationId xmlns:a16="http://schemas.microsoft.com/office/drawing/2014/main" id="{43D5A6AA-758D-40B3-BE1F-7B23318FD972}"/>
              </a:ext>
            </a:extLst>
          </p:cNvPr>
          <p:cNvSpPr>
            <a:spLocks noGrp="1" noChangeArrowheads="1"/>
          </p:cNvSpPr>
          <p:nvPr>
            <p:ph type="body" idx="1"/>
          </p:nvPr>
        </p:nvSpPr>
        <p:spPr/>
        <p:txBody>
          <a:bodyPr/>
          <a:lstStyle/>
          <a:p>
            <a:endParaRPr lang="zh-CN" altLang="en-US">
              <a:ea typeface="宋体" panose="02010600030101010101" pitchFamily="2" charset="-122"/>
            </a:endParaRPr>
          </a:p>
        </p:txBody>
      </p:sp>
      <p:pic>
        <p:nvPicPr>
          <p:cNvPr id="581636" name="Picture 4">
            <a:extLst>
              <a:ext uri="{FF2B5EF4-FFF2-40B4-BE49-F238E27FC236}">
                <a16:creationId xmlns:a16="http://schemas.microsoft.com/office/drawing/2014/main" id="{1B08D4D0-E291-4A12-9577-2DBF14FBD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819150"/>
            <a:ext cx="8731250"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1637" name="Rectangle 5">
            <a:extLst>
              <a:ext uri="{FF2B5EF4-FFF2-40B4-BE49-F238E27FC236}">
                <a16:creationId xmlns:a16="http://schemas.microsoft.com/office/drawing/2014/main" id="{1CA725EE-3C9A-4B49-8112-DF97A1B73897}"/>
              </a:ext>
            </a:extLst>
          </p:cNvPr>
          <p:cNvSpPr>
            <a:spLocks noChangeArrowheads="1"/>
          </p:cNvSpPr>
          <p:nvPr/>
        </p:nvSpPr>
        <p:spPr bwMode="auto">
          <a:xfrm>
            <a:off x="5246688" y="1179513"/>
            <a:ext cx="1350962" cy="1214437"/>
          </a:xfrm>
          <a:prstGeom prst="rect">
            <a:avLst/>
          </a:prstGeom>
          <a:solidFill>
            <a:schemeClr val="accent2">
              <a:alpha val="2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38" name="Rectangle 6">
            <a:extLst>
              <a:ext uri="{FF2B5EF4-FFF2-40B4-BE49-F238E27FC236}">
                <a16:creationId xmlns:a16="http://schemas.microsoft.com/office/drawing/2014/main" id="{7BFE4378-E40B-46D9-8856-E3AEAD478AE9}"/>
              </a:ext>
            </a:extLst>
          </p:cNvPr>
          <p:cNvSpPr>
            <a:spLocks noChangeArrowheads="1"/>
          </p:cNvSpPr>
          <p:nvPr/>
        </p:nvSpPr>
        <p:spPr bwMode="auto">
          <a:xfrm>
            <a:off x="3851275" y="1179513"/>
            <a:ext cx="1395413" cy="1214437"/>
          </a:xfrm>
          <a:prstGeom prst="rect">
            <a:avLst/>
          </a:prstGeom>
          <a:solidFill>
            <a:srgbClr val="FF0000">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39" name="Rectangle 7">
            <a:extLst>
              <a:ext uri="{FF2B5EF4-FFF2-40B4-BE49-F238E27FC236}">
                <a16:creationId xmlns:a16="http://schemas.microsoft.com/office/drawing/2014/main" id="{F6B67A7C-BF23-4578-877A-2B4942D0B940}"/>
              </a:ext>
            </a:extLst>
          </p:cNvPr>
          <p:cNvSpPr>
            <a:spLocks noChangeArrowheads="1"/>
          </p:cNvSpPr>
          <p:nvPr/>
        </p:nvSpPr>
        <p:spPr bwMode="auto">
          <a:xfrm>
            <a:off x="1016000" y="1179513"/>
            <a:ext cx="2835275" cy="2428875"/>
          </a:xfrm>
          <a:prstGeom prst="rect">
            <a:avLst/>
          </a:prstGeom>
          <a:solidFill>
            <a:srgbClr val="FFFF00">
              <a:alpha val="3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40" name="Rectangle 8">
            <a:extLst>
              <a:ext uri="{FF2B5EF4-FFF2-40B4-BE49-F238E27FC236}">
                <a16:creationId xmlns:a16="http://schemas.microsoft.com/office/drawing/2014/main" id="{37ADE908-425E-4B46-80AF-6076A27B2EC0}"/>
              </a:ext>
            </a:extLst>
          </p:cNvPr>
          <p:cNvSpPr>
            <a:spLocks noChangeArrowheads="1"/>
          </p:cNvSpPr>
          <p:nvPr/>
        </p:nvSpPr>
        <p:spPr bwMode="auto">
          <a:xfrm>
            <a:off x="3851275" y="1179513"/>
            <a:ext cx="2746375" cy="2428875"/>
          </a:xfrm>
          <a:prstGeom prst="rect">
            <a:avLst/>
          </a:prstGeom>
          <a:solidFill>
            <a:srgbClr val="008000">
              <a:alpha val="39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41" name="Rectangle 9">
            <a:extLst>
              <a:ext uri="{FF2B5EF4-FFF2-40B4-BE49-F238E27FC236}">
                <a16:creationId xmlns:a16="http://schemas.microsoft.com/office/drawing/2014/main" id="{16D1652B-0ADD-42FE-A47B-9C66C33A7877}"/>
              </a:ext>
            </a:extLst>
          </p:cNvPr>
          <p:cNvSpPr>
            <a:spLocks noChangeArrowheads="1"/>
          </p:cNvSpPr>
          <p:nvPr/>
        </p:nvSpPr>
        <p:spPr bwMode="auto">
          <a:xfrm>
            <a:off x="1062038" y="3789363"/>
            <a:ext cx="5535612" cy="269875"/>
          </a:xfrm>
          <a:prstGeom prst="rect">
            <a:avLst/>
          </a:prstGeom>
          <a:solidFill>
            <a:srgbClr val="0000FF">
              <a:alpha val="5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1642" name="Rectangle 10">
            <a:extLst>
              <a:ext uri="{FF2B5EF4-FFF2-40B4-BE49-F238E27FC236}">
                <a16:creationId xmlns:a16="http://schemas.microsoft.com/office/drawing/2014/main" id="{6F015ADB-FE45-451A-B866-CEE7006CA542}"/>
              </a:ext>
            </a:extLst>
          </p:cNvPr>
          <p:cNvSpPr>
            <a:spLocks noChangeArrowheads="1"/>
          </p:cNvSpPr>
          <p:nvPr/>
        </p:nvSpPr>
        <p:spPr bwMode="auto">
          <a:xfrm>
            <a:off x="1062038" y="4103688"/>
            <a:ext cx="5535612" cy="269875"/>
          </a:xfrm>
          <a:prstGeom prst="rect">
            <a:avLst/>
          </a:prstGeom>
          <a:solidFill>
            <a:srgbClr val="FF00FF">
              <a:alpha val="5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7"/>
                                        </p:tgtEl>
                                        <p:attrNameLst>
                                          <p:attrName>style.visibility</p:attrName>
                                        </p:attrNameLst>
                                      </p:cBhvr>
                                      <p:to>
                                        <p:strVal val="visible"/>
                                      </p:to>
                                    </p:set>
                                    <p:animEffect transition="in" filter="blinds(horizontal)">
                                      <p:cBhvr>
                                        <p:cTn id="7" dur="500"/>
                                        <p:tgtEl>
                                          <p:spTgt spid="581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8"/>
                                        </p:tgtEl>
                                        <p:attrNameLst>
                                          <p:attrName>style.visibility</p:attrName>
                                        </p:attrNameLst>
                                      </p:cBhvr>
                                      <p:to>
                                        <p:strVal val="visible"/>
                                      </p:to>
                                    </p:set>
                                    <p:animEffect transition="in" filter="blinds(horizontal)">
                                      <p:cBhvr>
                                        <p:cTn id="12" dur="500"/>
                                        <p:tgtEl>
                                          <p:spTgt spid="581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1640"/>
                                        </p:tgtEl>
                                        <p:attrNameLst>
                                          <p:attrName>style.visibility</p:attrName>
                                        </p:attrNameLst>
                                      </p:cBhvr>
                                      <p:to>
                                        <p:strVal val="visible"/>
                                      </p:to>
                                    </p:set>
                                    <p:animEffect transition="in" filter="blinds(horizontal)">
                                      <p:cBhvr>
                                        <p:cTn id="17" dur="500"/>
                                        <p:tgtEl>
                                          <p:spTgt spid="5816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1639"/>
                                        </p:tgtEl>
                                        <p:attrNameLst>
                                          <p:attrName>style.visibility</p:attrName>
                                        </p:attrNameLst>
                                      </p:cBhvr>
                                      <p:to>
                                        <p:strVal val="visible"/>
                                      </p:to>
                                    </p:set>
                                    <p:animEffect transition="in" filter="blinds(horizontal)">
                                      <p:cBhvr>
                                        <p:cTn id="22" dur="500"/>
                                        <p:tgtEl>
                                          <p:spTgt spid="5816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1641"/>
                                        </p:tgtEl>
                                        <p:attrNameLst>
                                          <p:attrName>style.visibility</p:attrName>
                                        </p:attrNameLst>
                                      </p:cBhvr>
                                      <p:to>
                                        <p:strVal val="visible"/>
                                      </p:to>
                                    </p:set>
                                    <p:animEffect transition="in" filter="blinds(horizontal)">
                                      <p:cBhvr>
                                        <p:cTn id="27" dur="500"/>
                                        <p:tgtEl>
                                          <p:spTgt spid="5816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1642"/>
                                        </p:tgtEl>
                                        <p:attrNameLst>
                                          <p:attrName>style.visibility</p:attrName>
                                        </p:attrNameLst>
                                      </p:cBhvr>
                                      <p:to>
                                        <p:strVal val="visible"/>
                                      </p:to>
                                    </p:set>
                                    <p:animEffect transition="in" filter="blinds(horizontal)">
                                      <p:cBhvr>
                                        <p:cTn id="32" dur="500"/>
                                        <p:tgtEl>
                                          <p:spTgt spid="581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9F645F58-7AA6-40A9-A68F-26F3291D2CDF}"/>
              </a:ext>
            </a:extLst>
          </p:cNvPr>
          <p:cNvSpPr>
            <a:spLocks noGrp="1" noChangeArrowheads="1"/>
          </p:cNvSpPr>
          <p:nvPr>
            <p:ph type="title"/>
          </p:nvPr>
        </p:nvSpPr>
        <p:spPr>
          <a:xfrm>
            <a:off x="457200" y="98425"/>
            <a:ext cx="8229600" cy="561975"/>
          </a:xfrm>
        </p:spPr>
        <p:txBody>
          <a:bodyPr/>
          <a:lstStyle/>
          <a:p>
            <a:r>
              <a:rPr lang="zh-CN" altLang="en-US" sz="3200"/>
              <a:t>回顾：</a:t>
            </a:r>
            <a:r>
              <a:rPr lang="en-US" altLang="zh-CN" sz="3200"/>
              <a:t> IA-32</a:t>
            </a:r>
            <a:r>
              <a:rPr lang="zh-CN" altLang="en-US" sz="3200"/>
              <a:t>的寄存器组织</a:t>
            </a:r>
          </a:p>
        </p:txBody>
      </p:sp>
      <p:sp>
        <p:nvSpPr>
          <p:cNvPr id="582659" name="Rectangle 3">
            <a:extLst>
              <a:ext uri="{FF2B5EF4-FFF2-40B4-BE49-F238E27FC236}">
                <a16:creationId xmlns:a16="http://schemas.microsoft.com/office/drawing/2014/main" id="{9FF66A0E-01A8-4836-A8AD-EF0B644D251B}"/>
              </a:ext>
            </a:extLst>
          </p:cNvPr>
          <p:cNvSpPr>
            <a:spLocks noGrp="1" noChangeArrowheads="1"/>
          </p:cNvSpPr>
          <p:nvPr>
            <p:ph type="body" idx="1"/>
          </p:nvPr>
        </p:nvSpPr>
        <p:spPr>
          <a:xfrm>
            <a:off x="296863" y="5589588"/>
            <a:ext cx="8505825" cy="900112"/>
          </a:xfrm>
        </p:spPr>
        <p:txBody>
          <a:bodyPr/>
          <a:lstStyle/>
          <a:p>
            <a:pPr>
              <a:buFontTx/>
              <a:buNone/>
            </a:pPr>
            <a:r>
              <a:rPr lang="zh-CN" altLang="en-US">
                <a:solidFill>
                  <a:srgbClr val="FF3300"/>
                </a:solidFill>
                <a:ea typeface="微软雅黑" panose="020B0503020204020204" pitchFamily="34" charset="-122"/>
              </a:rPr>
              <a:t>反映了体系结构发展的轨迹，字长不断扩充，指令保持兼容</a:t>
            </a:r>
          </a:p>
          <a:p>
            <a:pPr>
              <a:buFontTx/>
              <a:buNone/>
            </a:pPr>
            <a:r>
              <a:rPr lang="en-US" altLang="zh-CN">
                <a:solidFill>
                  <a:srgbClr val="FF3300"/>
                </a:solidFill>
                <a:ea typeface="微软雅黑" panose="020B0503020204020204" pitchFamily="34" charset="-122"/>
              </a:rPr>
              <a:t>ST</a:t>
            </a:r>
            <a:r>
              <a:rPr lang="zh-CN" altLang="en-US">
                <a:solidFill>
                  <a:srgbClr val="FF3300"/>
                </a:solidFill>
                <a:ea typeface="微软雅黑" panose="020B0503020204020204" pitchFamily="34" charset="-122"/>
              </a:rPr>
              <a:t>（</a:t>
            </a:r>
            <a:r>
              <a:rPr lang="en-US" altLang="zh-CN">
                <a:solidFill>
                  <a:srgbClr val="FF3300"/>
                </a:solidFill>
                <a:ea typeface="微软雅黑" panose="020B0503020204020204" pitchFamily="34" charset="-122"/>
              </a:rPr>
              <a:t>0</a:t>
            </a:r>
            <a:r>
              <a:rPr lang="zh-CN" altLang="en-US">
                <a:solidFill>
                  <a:srgbClr val="FF3300"/>
                </a:solidFill>
                <a:ea typeface="微软雅黑" panose="020B0503020204020204" pitchFamily="34" charset="-122"/>
              </a:rPr>
              <a:t>）</a:t>
            </a:r>
            <a:r>
              <a:rPr lang="en-US" altLang="zh-CN">
                <a:solidFill>
                  <a:srgbClr val="FF3300"/>
                </a:solidFill>
                <a:ea typeface="微软雅黑" panose="020B0503020204020204" pitchFamily="34" charset="-122"/>
                <a:cs typeface="Arial" panose="020B0604020202020204" pitchFamily="34" charset="0"/>
              </a:rPr>
              <a:t>~ ST</a:t>
            </a:r>
            <a:r>
              <a:rPr lang="zh-CN" altLang="en-US">
                <a:solidFill>
                  <a:srgbClr val="FF3300"/>
                </a:solidFill>
                <a:ea typeface="微软雅黑" panose="020B0503020204020204" pitchFamily="34" charset="-122"/>
                <a:cs typeface="Arial" panose="020B0604020202020204" pitchFamily="34" charset="0"/>
              </a:rPr>
              <a:t>（</a:t>
            </a:r>
            <a:r>
              <a:rPr lang="en-US" altLang="zh-CN">
                <a:solidFill>
                  <a:srgbClr val="FF3300"/>
                </a:solidFill>
                <a:ea typeface="微软雅黑" panose="020B0503020204020204" pitchFamily="34" charset="-122"/>
                <a:cs typeface="Arial" panose="020B0604020202020204" pitchFamily="34" charset="0"/>
              </a:rPr>
              <a:t>7</a:t>
            </a:r>
            <a:r>
              <a:rPr lang="zh-CN" altLang="en-US">
                <a:solidFill>
                  <a:srgbClr val="FF3300"/>
                </a:solidFill>
                <a:ea typeface="微软雅黑" panose="020B0503020204020204" pitchFamily="34" charset="-122"/>
                <a:cs typeface="Arial" panose="020B0604020202020204" pitchFamily="34" charset="0"/>
              </a:rPr>
              <a:t>）是</a:t>
            </a:r>
            <a:r>
              <a:rPr lang="en-US" altLang="zh-CN">
                <a:solidFill>
                  <a:srgbClr val="FF3300"/>
                </a:solidFill>
                <a:ea typeface="微软雅黑" panose="020B0503020204020204" pitchFamily="34" charset="-122"/>
                <a:cs typeface="Arial" panose="020B0604020202020204" pitchFamily="34" charset="0"/>
              </a:rPr>
              <a:t>80</a:t>
            </a:r>
            <a:r>
              <a:rPr lang="zh-CN" altLang="en-US">
                <a:solidFill>
                  <a:srgbClr val="FF3300"/>
                </a:solidFill>
                <a:ea typeface="微软雅黑" panose="020B0503020204020204" pitchFamily="34" charset="-122"/>
                <a:cs typeface="Arial" panose="020B0604020202020204" pitchFamily="34" charset="0"/>
              </a:rPr>
              <a:t>位，</a:t>
            </a:r>
            <a:r>
              <a:rPr lang="en-US" altLang="zh-CN">
                <a:solidFill>
                  <a:srgbClr val="FF3300"/>
                </a:solidFill>
                <a:ea typeface="微软雅黑" panose="020B0503020204020204" pitchFamily="34" charset="-122"/>
                <a:cs typeface="Arial" panose="020B0604020202020204" pitchFamily="34" charset="0"/>
              </a:rPr>
              <a:t>MM0 ~MM7</a:t>
            </a:r>
            <a:r>
              <a:rPr lang="zh-CN" altLang="en-US">
                <a:solidFill>
                  <a:srgbClr val="FF3300"/>
                </a:solidFill>
                <a:ea typeface="微软雅黑" panose="020B0503020204020204" pitchFamily="34" charset="-122"/>
                <a:cs typeface="Arial" panose="020B0604020202020204" pitchFamily="34" charset="0"/>
              </a:rPr>
              <a:t>使用其低</a:t>
            </a:r>
            <a:r>
              <a:rPr lang="en-US" altLang="zh-CN">
                <a:solidFill>
                  <a:srgbClr val="FF3300"/>
                </a:solidFill>
                <a:ea typeface="微软雅黑" panose="020B0503020204020204" pitchFamily="34" charset="-122"/>
                <a:cs typeface="Arial" panose="020B0604020202020204" pitchFamily="34" charset="0"/>
              </a:rPr>
              <a:t>64</a:t>
            </a:r>
            <a:r>
              <a:rPr lang="zh-CN" altLang="en-US">
                <a:solidFill>
                  <a:srgbClr val="FF3300"/>
                </a:solidFill>
                <a:ea typeface="微软雅黑" panose="020B0503020204020204" pitchFamily="34" charset="-122"/>
                <a:cs typeface="Arial" panose="020B0604020202020204" pitchFamily="34" charset="0"/>
              </a:rPr>
              <a:t>位</a:t>
            </a:r>
          </a:p>
        </p:txBody>
      </p:sp>
      <p:pic>
        <p:nvPicPr>
          <p:cNvPr id="582660" name="Picture 4">
            <a:extLst>
              <a:ext uri="{FF2B5EF4-FFF2-40B4-BE49-F238E27FC236}">
                <a16:creationId xmlns:a16="http://schemas.microsoft.com/office/drawing/2014/main" id="{16E31AE7-23CC-4013-A80F-246A5A620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8596313" cy="4725988"/>
          </a:xfrm>
          <a:prstGeom prst="rect">
            <a:avLst/>
          </a:prstGeom>
          <a:noFill/>
          <a:extLst>
            <a:ext uri="{909E8E84-426E-40DD-AFC4-6F175D3DCCD1}">
              <a14:hiddenFill xmlns:a14="http://schemas.microsoft.com/office/drawing/2010/main">
                <a:solidFill>
                  <a:srgbClr val="FFFFFF"/>
                </a:solidFill>
              </a14:hiddenFill>
            </a:ext>
          </a:extLst>
        </p:spPr>
      </p:pic>
      <p:sp>
        <p:nvSpPr>
          <p:cNvPr id="582661" name="Rectangle 5">
            <a:extLst>
              <a:ext uri="{FF2B5EF4-FFF2-40B4-BE49-F238E27FC236}">
                <a16:creationId xmlns:a16="http://schemas.microsoft.com/office/drawing/2014/main" id="{99402BEA-0128-40C1-BD95-A75638DCF4F3}"/>
              </a:ext>
            </a:extLst>
          </p:cNvPr>
          <p:cNvSpPr>
            <a:spLocks noChangeArrowheads="1"/>
          </p:cNvSpPr>
          <p:nvPr/>
        </p:nvSpPr>
        <p:spPr bwMode="auto">
          <a:xfrm>
            <a:off x="250825" y="954088"/>
            <a:ext cx="5086350" cy="4454525"/>
          </a:xfrm>
          <a:prstGeom prst="rect">
            <a:avLst/>
          </a:prstGeom>
          <a:solidFill>
            <a:srgbClr val="3366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2661"/>
                                        </p:tgtEl>
                                        <p:attrNameLst>
                                          <p:attrName>style.visibility</p:attrName>
                                        </p:attrNameLst>
                                      </p:cBhvr>
                                      <p:to>
                                        <p:strVal val="visible"/>
                                      </p:to>
                                    </p:set>
                                    <p:animEffect transition="in" filter="blinds(horizontal)">
                                      <p:cBhvr>
                                        <p:cTn id="7" dur="500"/>
                                        <p:tgtEl>
                                          <p:spTgt spid="58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6CE988F6-C106-4B41-9D51-2BFDE0962CAB}"/>
              </a:ext>
            </a:extLst>
          </p:cNvPr>
          <p:cNvSpPr>
            <a:spLocks noGrp="1" noChangeArrowheads="1"/>
          </p:cNvSpPr>
          <p:nvPr>
            <p:ph type="body" idx="1"/>
          </p:nvPr>
        </p:nvSpPr>
        <p:spPr>
          <a:xfrm>
            <a:off x="206375" y="411163"/>
            <a:ext cx="8280400" cy="6308725"/>
          </a:xfrm>
        </p:spPr>
        <p:txBody>
          <a:bodyPr/>
          <a:lstStyle/>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typedef struct{</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union{</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a:t>
            </a:r>
            <a:r>
              <a:rPr lang="en-US" altLang="zh-CN" sz="1600">
                <a:solidFill>
                  <a:srgbClr val="3333CC"/>
                </a:solidFill>
                <a:latin typeface="微软雅黑" panose="020B0503020204020204" pitchFamily="34" charset="-122"/>
                <a:ea typeface="微软雅黑" panose="020B0503020204020204" pitchFamily="34" charset="-122"/>
              </a:rPr>
              <a:t>struct {              uint32_t  eax;</a:t>
            </a:r>
          </a:p>
          <a:p>
            <a:pPr>
              <a:lnSpc>
                <a:spcPct val="95000"/>
              </a:lnSpc>
              <a:spcBef>
                <a:spcPct val="0"/>
              </a:spcBef>
              <a:buFontTx/>
              <a:buNone/>
            </a:pPr>
            <a:r>
              <a:rPr lang="en-US" altLang="zh-CN" sz="1600">
                <a:solidFill>
                  <a:srgbClr val="3333CC"/>
                </a:solidFill>
                <a:latin typeface="微软雅黑" panose="020B0503020204020204" pitchFamily="34" charset="-122"/>
                <a:ea typeface="微软雅黑" panose="020B0503020204020204" pitchFamily="34" charset="-122"/>
              </a:rPr>
              <a:t>			uint32_t  ecx;</a:t>
            </a:r>
          </a:p>
          <a:p>
            <a:pPr>
              <a:lnSpc>
                <a:spcPct val="95000"/>
              </a:lnSpc>
              <a:spcBef>
                <a:spcPct val="0"/>
              </a:spcBef>
              <a:buFontTx/>
              <a:buNone/>
            </a:pPr>
            <a:r>
              <a:rPr lang="en-US" altLang="zh-CN" sz="1600">
                <a:solidFill>
                  <a:srgbClr val="3333CC"/>
                </a:solidFill>
                <a:latin typeface="微软雅黑" panose="020B0503020204020204" pitchFamily="34" charset="-122"/>
                <a:ea typeface="微软雅黑" panose="020B0503020204020204" pitchFamily="34" charset="-122"/>
              </a:rPr>
              <a:t>			uint32_t  edx;</a:t>
            </a:r>
          </a:p>
          <a:p>
            <a:pPr>
              <a:lnSpc>
                <a:spcPct val="95000"/>
              </a:lnSpc>
              <a:spcBef>
                <a:spcPct val="0"/>
              </a:spcBef>
              <a:buFontTx/>
              <a:buNone/>
            </a:pPr>
            <a:r>
              <a:rPr lang="en-US" altLang="zh-CN" sz="1600">
                <a:solidFill>
                  <a:srgbClr val="3333CC"/>
                </a:solidFill>
                <a:latin typeface="微软雅黑" panose="020B0503020204020204" pitchFamily="34" charset="-122"/>
                <a:ea typeface="微软雅黑" panose="020B0503020204020204" pitchFamily="34" charset="-122"/>
              </a:rPr>
              <a:t>			uint32_t  ebx;</a:t>
            </a:r>
          </a:p>
          <a:p>
            <a:pPr>
              <a:lnSpc>
                <a:spcPct val="95000"/>
              </a:lnSpc>
              <a:spcBef>
                <a:spcPct val="0"/>
              </a:spcBef>
              <a:buFontTx/>
              <a:buNone/>
            </a:pPr>
            <a:r>
              <a:rPr lang="en-US" altLang="zh-CN" sz="1600">
                <a:solidFill>
                  <a:srgbClr val="3333CC"/>
                </a:solidFill>
                <a:latin typeface="微软雅黑" panose="020B0503020204020204" pitchFamily="34" charset="-122"/>
                <a:ea typeface="微软雅黑" panose="020B0503020204020204" pitchFamily="34" charset="-122"/>
              </a:rPr>
              <a:t>			uint32_t  esp;</a:t>
            </a:r>
          </a:p>
          <a:p>
            <a:pPr>
              <a:lnSpc>
                <a:spcPct val="95000"/>
              </a:lnSpc>
              <a:spcBef>
                <a:spcPct val="0"/>
              </a:spcBef>
              <a:buFontTx/>
              <a:buNone/>
            </a:pPr>
            <a:r>
              <a:rPr lang="en-US" altLang="zh-CN" sz="1600">
                <a:solidFill>
                  <a:srgbClr val="3333CC"/>
                </a:solidFill>
                <a:latin typeface="微软雅黑" panose="020B0503020204020204" pitchFamily="34" charset="-122"/>
                <a:ea typeface="微软雅黑" panose="020B0503020204020204" pitchFamily="34" charset="-122"/>
              </a:rPr>
              <a:t>			uint32_t  ebp;</a:t>
            </a:r>
          </a:p>
          <a:p>
            <a:pPr>
              <a:lnSpc>
                <a:spcPct val="95000"/>
              </a:lnSpc>
              <a:spcBef>
                <a:spcPct val="0"/>
              </a:spcBef>
              <a:buFontTx/>
              <a:buNone/>
            </a:pPr>
            <a:r>
              <a:rPr lang="en-US" altLang="zh-CN" sz="1600">
                <a:solidFill>
                  <a:srgbClr val="3333CC"/>
                </a:solidFill>
                <a:latin typeface="微软雅黑" panose="020B0503020204020204" pitchFamily="34" charset="-122"/>
                <a:ea typeface="微软雅黑" panose="020B0503020204020204" pitchFamily="34" charset="-122"/>
              </a:rPr>
              <a:t>			uint32_t  esi;</a:t>
            </a:r>
          </a:p>
          <a:p>
            <a:pPr>
              <a:lnSpc>
                <a:spcPct val="95000"/>
              </a:lnSpc>
              <a:spcBef>
                <a:spcPct val="0"/>
              </a:spcBef>
              <a:buFontTx/>
              <a:buNone/>
            </a:pPr>
            <a:r>
              <a:rPr lang="en-US" altLang="zh-CN" sz="1600">
                <a:solidFill>
                  <a:srgbClr val="3333CC"/>
                </a:solidFill>
                <a:latin typeface="微软雅黑" panose="020B0503020204020204" pitchFamily="34" charset="-122"/>
                <a:ea typeface="微软雅黑" panose="020B0503020204020204" pitchFamily="34" charset="-122"/>
              </a:rPr>
              <a:t>			uint32_t  edi;};</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union{</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uint32_t  _32;</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uint16_t  _16;</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uint8_t  _8[2];</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 gpr[8];</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a:t>
            </a:r>
          </a:p>
          <a:p>
            <a:pPr>
              <a:lnSpc>
                <a:spcPct val="95000"/>
              </a:lnSpc>
              <a:spcBef>
                <a:spcPct val="0"/>
              </a:spcBef>
              <a:buFontTx/>
              <a:buNone/>
            </a:pPr>
            <a:r>
              <a:rPr lang="en-US" altLang="zh-CN" sz="1600">
                <a:solidFill>
                  <a:srgbClr val="FF3300"/>
                </a:solidFill>
                <a:latin typeface="微软雅黑" panose="020B0503020204020204" pitchFamily="34" charset="-122"/>
                <a:ea typeface="微软雅黑" panose="020B0503020204020204" pitchFamily="34" charset="-122"/>
              </a:rPr>
              <a:t>swaddr_t  eip;</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 CPU_state;</a:t>
            </a:r>
          </a:p>
          <a:p>
            <a:pPr>
              <a:lnSpc>
                <a:spcPct val="95000"/>
              </a:lnSpc>
              <a:spcBef>
                <a:spcPct val="0"/>
              </a:spcBef>
              <a:buFontTx/>
              <a:buNone/>
            </a:pPr>
            <a:endParaRPr lang="en-US" altLang="zh-CN" sz="1600">
              <a:latin typeface="微软雅黑" panose="020B0503020204020204" pitchFamily="34" charset="-122"/>
              <a:ea typeface="微软雅黑" panose="020B0503020204020204" pitchFamily="34" charset="-122"/>
            </a:endParaRP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extern CPU_state cpu;</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enum { R_EAX, R_ECX, R_EDX, R_EBX, R_ESP, R_EBP, R_ESI, R_EDI };</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enum { R_AX, R_CX, R_DX, R_BX, R_SP, R_BP, R_SI, R_DI };</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enum { R_AL, R_CL, R_DL, R_BL, R_AH, R_CH, R_DH, R_BH };</a:t>
            </a:r>
          </a:p>
          <a:p>
            <a:pPr>
              <a:lnSpc>
                <a:spcPct val="95000"/>
              </a:lnSpc>
              <a:spcBef>
                <a:spcPct val="0"/>
              </a:spcBef>
              <a:buFontTx/>
              <a:buNone/>
            </a:pPr>
            <a:endParaRPr lang="en-US" altLang="zh-CN" sz="1600">
              <a:latin typeface="微软雅黑" panose="020B0503020204020204" pitchFamily="34" charset="-122"/>
              <a:ea typeface="微软雅黑" panose="020B0503020204020204" pitchFamily="34" charset="-122"/>
            </a:endParaRP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#define reg_l(index)   (cpu.gpr[index]._32)</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#define reg_w(index)  (cpu.gpr[index]._16)</a:t>
            </a:r>
          </a:p>
          <a:p>
            <a:pPr>
              <a:lnSpc>
                <a:spcPct val="95000"/>
              </a:lnSpc>
              <a:spcBef>
                <a:spcPct val="0"/>
              </a:spcBef>
              <a:buFontTx/>
              <a:buNone/>
            </a:pPr>
            <a:r>
              <a:rPr lang="en-US" altLang="zh-CN" sz="1600">
                <a:latin typeface="微软雅黑" panose="020B0503020204020204" pitchFamily="34" charset="-122"/>
                <a:ea typeface="微软雅黑" panose="020B0503020204020204" pitchFamily="34" charset="-122"/>
              </a:rPr>
              <a:t>#define reg_b(index)  (cpu.gpr[index &amp; 0x3]._8[index &gt;&gt; 2])</a:t>
            </a:r>
            <a:endParaRPr lang="zh-CN" altLang="en-US" sz="1600">
              <a:latin typeface="微软雅黑" panose="020B0503020204020204" pitchFamily="34" charset="-122"/>
              <a:ea typeface="微软雅黑" panose="020B0503020204020204" pitchFamily="34" charset="-122"/>
            </a:endParaRPr>
          </a:p>
        </p:txBody>
      </p:sp>
      <p:sp>
        <p:nvSpPr>
          <p:cNvPr id="583683" name="Rectangle 3">
            <a:extLst>
              <a:ext uri="{FF2B5EF4-FFF2-40B4-BE49-F238E27FC236}">
                <a16:creationId xmlns:a16="http://schemas.microsoft.com/office/drawing/2014/main" id="{5BB9C191-2D6F-428D-BD82-D1741DD7C993}"/>
              </a:ext>
            </a:extLst>
          </p:cNvPr>
          <p:cNvSpPr>
            <a:spLocks noGrp="1" noChangeArrowheads="1"/>
          </p:cNvSpPr>
          <p:nvPr>
            <p:ph type="title"/>
          </p:nvPr>
        </p:nvSpPr>
        <p:spPr>
          <a:xfrm>
            <a:off x="4302125" y="593725"/>
            <a:ext cx="4340225" cy="561975"/>
          </a:xfrm>
          <a:noFill/>
          <a:ln/>
        </p:spPr>
        <p:txBody>
          <a:bodyPr anchor="ctr"/>
          <a:lstStyle/>
          <a:p>
            <a:r>
              <a:rPr lang="en-US" altLang="zh-CN" sz="3200"/>
              <a:t>PA</a:t>
            </a:r>
            <a:r>
              <a:rPr lang="zh-CN" altLang="en-US" sz="3200"/>
              <a:t>中模拟的</a:t>
            </a:r>
            <a:br>
              <a:rPr lang="zh-CN" altLang="en-US" sz="3200"/>
            </a:br>
            <a:r>
              <a:rPr lang="en-US" altLang="zh-CN" sz="3200"/>
              <a:t>IA-32</a:t>
            </a:r>
            <a:r>
              <a:rPr lang="zh-CN" altLang="en-US" sz="3200"/>
              <a:t>的寄存器组织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953A1E61-DA9A-45C1-ADE8-7101C5DA7202}"/>
              </a:ext>
            </a:extLst>
          </p:cNvPr>
          <p:cNvSpPr>
            <a:spLocks noGrp="1" noChangeArrowheads="1"/>
          </p:cNvSpPr>
          <p:nvPr>
            <p:ph type="title"/>
          </p:nvPr>
        </p:nvSpPr>
        <p:spPr>
          <a:xfrm>
            <a:off x="457200" y="142875"/>
            <a:ext cx="8229600" cy="561975"/>
          </a:xfrm>
        </p:spPr>
        <p:txBody>
          <a:bodyPr/>
          <a:lstStyle/>
          <a:p>
            <a:r>
              <a:rPr lang="zh-CN" altLang="en-US" sz="3200"/>
              <a:t>回顾：</a:t>
            </a:r>
            <a:r>
              <a:rPr lang="en-US" altLang="zh-CN" sz="3200"/>
              <a:t> IA-32</a:t>
            </a:r>
            <a:r>
              <a:rPr lang="zh-CN" altLang="en-US" sz="3200"/>
              <a:t>的标志寄存器</a:t>
            </a:r>
          </a:p>
        </p:txBody>
      </p:sp>
      <p:sp>
        <p:nvSpPr>
          <p:cNvPr id="584707" name="Rectangle 3">
            <a:extLst>
              <a:ext uri="{FF2B5EF4-FFF2-40B4-BE49-F238E27FC236}">
                <a16:creationId xmlns:a16="http://schemas.microsoft.com/office/drawing/2014/main" id="{06A4D3AA-3B81-4DA9-911B-5E8B7E5EF134}"/>
              </a:ext>
            </a:extLst>
          </p:cNvPr>
          <p:cNvSpPr>
            <a:spLocks noGrp="1" noChangeArrowheads="1"/>
          </p:cNvSpPr>
          <p:nvPr>
            <p:ph type="body" idx="1"/>
          </p:nvPr>
        </p:nvSpPr>
        <p:spPr>
          <a:xfrm>
            <a:off x="161925" y="2811463"/>
            <a:ext cx="8686800" cy="3706812"/>
          </a:xfrm>
        </p:spPr>
        <p:txBody>
          <a:bodyPr/>
          <a:lstStyle/>
          <a:p>
            <a:pPr>
              <a:lnSpc>
                <a:spcPct val="105000"/>
              </a:lnSpc>
              <a:spcBef>
                <a:spcPct val="40000"/>
              </a:spcBef>
            </a:pP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个条件标志</a:t>
            </a:r>
          </a:p>
          <a:p>
            <a:pPr lvl="1">
              <a:lnSpc>
                <a:spcPct val="105000"/>
              </a:lnSpc>
              <a:spcBef>
                <a:spcPct val="40000"/>
              </a:spcBef>
            </a:pPr>
            <a:r>
              <a:rPr lang="en-US" altLang="zh-CN" sz="1900">
                <a:solidFill>
                  <a:srgbClr val="FF3300"/>
                </a:solidFill>
                <a:latin typeface="微软雅黑" panose="020B0503020204020204" pitchFamily="34" charset="-122"/>
                <a:ea typeface="微软雅黑" panose="020B0503020204020204" pitchFamily="34" charset="-122"/>
              </a:rPr>
              <a:t>OF</a:t>
            </a:r>
            <a:r>
              <a:rPr lang="zh-CN" altLang="en-US" sz="1900">
                <a:solidFill>
                  <a:srgbClr val="FF3300"/>
                </a:solidFill>
                <a:latin typeface="微软雅黑" panose="020B0503020204020204" pitchFamily="34" charset="-122"/>
                <a:ea typeface="微软雅黑" panose="020B0503020204020204" pitchFamily="34" charset="-122"/>
              </a:rPr>
              <a:t>、</a:t>
            </a:r>
            <a:r>
              <a:rPr lang="en-US" altLang="zh-CN" sz="1900">
                <a:solidFill>
                  <a:srgbClr val="FF3300"/>
                </a:solidFill>
                <a:latin typeface="微软雅黑" panose="020B0503020204020204" pitchFamily="34" charset="-122"/>
                <a:ea typeface="微软雅黑" panose="020B0503020204020204" pitchFamily="34" charset="-122"/>
              </a:rPr>
              <a:t>SF</a:t>
            </a:r>
            <a:r>
              <a:rPr lang="zh-CN" altLang="en-US" sz="1900">
                <a:solidFill>
                  <a:srgbClr val="FF3300"/>
                </a:solidFill>
                <a:latin typeface="微软雅黑" panose="020B0503020204020204" pitchFamily="34" charset="-122"/>
                <a:ea typeface="微软雅黑" panose="020B0503020204020204" pitchFamily="34" charset="-122"/>
              </a:rPr>
              <a:t>、</a:t>
            </a:r>
            <a:r>
              <a:rPr lang="en-US" altLang="zh-CN" sz="1900">
                <a:solidFill>
                  <a:srgbClr val="FF3300"/>
                </a:solidFill>
                <a:latin typeface="微软雅黑" panose="020B0503020204020204" pitchFamily="34" charset="-122"/>
                <a:ea typeface="微软雅黑" panose="020B0503020204020204" pitchFamily="34" charset="-122"/>
              </a:rPr>
              <a:t>ZF</a:t>
            </a:r>
            <a:r>
              <a:rPr lang="zh-CN" altLang="en-US" sz="1900">
                <a:solidFill>
                  <a:srgbClr val="FF3300"/>
                </a:solidFill>
                <a:latin typeface="微软雅黑" panose="020B0503020204020204" pitchFamily="34" charset="-122"/>
                <a:ea typeface="微软雅黑" panose="020B0503020204020204" pitchFamily="34" charset="-122"/>
              </a:rPr>
              <a:t>、</a:t>
            </a:r>
            <a:r>
              <a:rPr lang="en-US" altLang="zh-CN" sz="1900">
                <a:solidFill>
                  <a:srgbClr val="FF3300"/>
                </a:solidFill>
                <a:latin typeface="微软雅黑" panose="020B0503020204020204" pitchFamily="34" charset="-122"/>
                <a:ea typeface="微软雅黑" panose="020B0503020204020204" pitchFamily="34" charset="-122"/>
              </a:rPr>
              <a:t>CF</a:t>
            </a:r>
            <a:r>
              <a:rPr lang="zh-CN" altLang="en-US" sz="1900">
                <a:latin typeface="微软雅黑" panose="020B0503020204020204" pitchFamily="34" charset="-122"/>
                <a:ea typeface="微软雅黑" panose="020B0503020204020204" pitchFamily="34" charset="-122"/>
              </a:rPr>
              <a:t>各是什么标志（条件码）？</a:t>
            </a:r>
          </a:p>
          <a:p>
            <a:pPr lvl="1">
              <a:lnSpc>
                <a:spcPct val="105000"/>
              </a:lnSpc>
              <a:spcBef>
                <a:spcPct val="40000"/>
              </a:spcBef>
            </a:pPr>
            <a:r>
              <a:rPr lang="en-US" altLang="zh-CN" sz="1900">
                <a:latin typeface="微软雅黑" panose="020B0503020204020204" pitchFamily="34" charset="-122"/>
                <a:ea typeface="微软雅黑" panose="020B0503020204020204" pitchFamily="34" charset="-122"/>
              </a:rPr>
              <a:t>AF</a:t>
            </a:r>
            <a:r>
              <a:rPr lang="zh-CN" altLang="en-US" sz="1900">
                <a:latin typeface="微软雅黑" panose="020B0503020204020204" pitchFamily="34" charset="-122"/>
                <a:ea typeface="微软雅黑" panose="020B0503020204020204" pitchFamily="34" charset="-122"/>
              </a:rPr>
              <a:t>：辅助进位标志（</a:t>
            </a:r>
            <a:r>
              <a:rPr lang="en-US" altLang="zh-CN" sz="1900">
                <a:latin typeface="微软雅黑" panose="020B0503020204020204" pitchFamily="34" charset="-122"/>
                <a:ea typeface="微软雅黑" panose="020B0503020204020204" pitchFamily="34" charset="-122"/>
              </a:rPr>
              <a:t>BCD</a:t>
            </a:r>
            <a:r>
              <a:rPr lang="zh-CN" altLang="en-US" sz="1900">
                <a:latin typeface="微软雅黑" panose="020B0503020204020204" pitchFamily="34" charset="-122"/>
                <a:ea typeface="微软雅黑" panose="020B0503020204020204" pitchFamily="34" charset="-122"/>
              </a:rPr>
              <a:t>码运算时才有意义）</a:t>
            </a:r>
          </a:p>
          <a:p>
            <a:pPr lvl="1">
              <a:lnSpc>
                <a:spcPct val="105000"/>
              </a:lnSpc>
              <a:spcBef>
                <a:spcPct val="40000"/>
              </a:spcBef>
            </a:pPr>
            <a:r>
              <a:rPr lang="en-US" altLang="zh-CN" sz="1900">
                <a:latin typeface="微软雅黑" panose="020B0503020204020204" pitchFamily="34" charset="-122"/>
                <a:ea typeface="微软雅黑" panose="020B0503020204020204" pitchFamily="34" charset="-122"/>
              </a:rPr>
              <a:t>PF</a:t>
            </a:r>
            <a:r>
              <a:rPr lang="zh-CN" altLang="en-US" sz="1900">
                <a:latin typeface="微软雅黑" panose="020B0503020204020204" pitchFamily="34" charset="-122"/>
                <a:ea typeface="微软雅黑" panose="020B0503020204020204" pitchFamily="34" charset="-122"/>
              </a:rPr>
              <a:t>：奇偶标志</a:t>
            </a:r>
            <a:endParaRPr lang="en-US" altLang="zh-CN" sz="1900">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sz="1900">
                <a:latin typeface="微软雅黑" panose="020B0503020204020204" pitchFamily="34" charset="-122"/>
                <a:ea typeface="微软雅黑" panose="020B0503020204020204" pitchFamily="34" charset="-122"/>
              </a:rPr>
              <a:t>3</a:t>
            </a:r>
            <a:r>
              <a:rPr lang="zh-CN" altLang="en-US" sz="1900">
                <a:latin typeface="微软雅黑" panose="020B0503020204020204" pitchFamily="34" charset="-122"/>
                <a:ea typeface="微软雅黑" panose="020B0503020204020204" pitchFamily="34" charset="-122"/>
              </a:rPr>
              <a:t>个控制标志</a:t>
            </a:r>
          </a:p>
          <a:p>
            <a:pPr lvl="1">
              <a:lnSpc>
                <a:spcPct val="105000"/>
              </a:lnSpc>
              <a:spcBef>
                <a:spcPct val="40000"/>
              </a:spcBef>
            </a:pPr>
            <a:r>
              <a:rPr lang="en-US" altLang="zh-CN" sz="1900">
                <a:latin typeface="微软雅黑" panose="020B0503020204020204" pitchFamily="34" charset="-122"/>
                <a:ea typeface="微软雅黑" panose="020B0503020204020204" pitchFamily="34" charset="-122"/>
              </a:rPr>
              <a:t>DF</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Direction Flag</a:t>
            </a:r>
            <a:r>
              <a:rPr lang="zh-CN" altLang="en-US" sz="1900">
                <a:latin typeface="微软雅黑" panose="020B0503020204020204" pitchFamily="34" charset="-122"/>
                <a:ea typeface="微软雅黑" panose="020B0503020204020204" pitchFamily="34" charset="-122"/>
              </a:rPr>
              <a:t>）：方向标志（自动变址方向是增还是减）</a:t>
            </a:r>
          </a:p>
          <a:p>
            <a:pPr lvl="1">
              <a:lnSpc>
                <a:spcPct val="105000"/>
              </a:lnSpc>
              <a:spcBef>
                <a:spcPct val="40000"/>
              </a:spcBef>
            </a:pPr>
            <a:r>
              <a:rPr lang="en-US" altLang="zh-CN" sz="1900">
                <a:latin typeface="微软雅黑" panose="020B0503020204020204" pitchFamily="34" charset="-122"/>
                <a:ea typeface="微软雅黑" panose="020B0503020204020204" pitchFamily="34" charset="-122"/>
              </a:rPr>
              <a:t>IF</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Interrupt Flag</a:t>
            </a:r>
            <a:r>
              <a:rPr lang="zh-CN" altLang="en-US" sz="1900">
                <a:latin typeface="微软雅黑" panose="020B0503020204020204" pitchFamily="34" charset="-122"/>
                <a:ea typeface="微软雅黑" panose="020B0503020204020204" pitchFamily="34" charset="-122"/>
              </a:rPr>
              <a:t>）：中断允许标志 （仅对外部可屏蔽中断有用）</a:t>
            </a:r>
          </a:p>
          <a:p>
            <a:pPr lvl="1">
              <a:lnSpc>
                <a:spcPct val="105000"/>
              </a:lnSpc>
              <a:spcBef>
                <a:spcPct val="40000"/>
              </a:spcBef>
            </a:pPr>
            <a:r>
              <a:rPr lang="en-US" altLang="zh-CN" sz="1900">
                <a:latin typeface="微软雅黑" panose="020B0503020204020204" pitchFamily="34" charset="-122"/>
                <a:ea typeface="微软雅黑" panose="020B0503020204020204" pitchFamily="34" charset="-122"/>
              </a:rPr>
              <a:t>TF</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Trap Flag</a:t>
            </a:r>
            <a:r>
              <a:rPr lang="zh-CN" altLang="en-US" sz="1900">
                <a:latin typeface="微软雅黑" panose="020B0503020204020204" pitchFamily="34" charset="-122"/>
                <a:ea typeface="微软雅黑" panose="020B0503020204020204" pitchFamily="34" charset="-122"/>
              </a:rPr>
              <a:t>）：陷阱标志（是否是单步跟踪状态）</a:t>
            </a:r>
          </a:p>
          <a:p>
            <a:pPr>
              <a:lnSpc>
                <a:spcPct val="105000"/>
              </a:lnSpc>
              <a:spcBef>
                <a:spcPct val="40000"/>
              </a:spcBef>
            </a:pPr>
            <a:r>
              <a:rPr lang="en-US" altLang="zh-CN" sz="1900">
                <a:latin typeface="微软雅黑" panose="020B0503020204020204" pitchFamily="34" charset="-122"/>
                <a:ea typeface="微软雅黑" panose="020B0503020204020204" pitchFamily="34" charset="-122"/>
              </a:rPr>
              <a:t>……</a:t>
            </a:r>
          </a:p>
        </p:txBody>
      </p:sp>
      <p:pic>
        <p:nvPicPr>
          <p:cNvPr id="584708" name="Picture 4">
            <a:extLst>
              <a:ext uri="{FF2B5EF4-FFF2-40B4-BE49-F238E27FC236}">
                <a16:creationId xmlns:a16="http://schemas.microsoft.com/office/drawing/2014/main" id="{C44F410E-05D1-4852-A1B7-395A4694B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9144000" cy="1349375"/>
          </a:xfrm>
          <a:prstGeom prst="rect">
            <a:avLst/>
          </a:prstGeom>
          <a:noFill/>
          <a:extLst>
            <a:ext uri="{909E8E84-426E-40DD-AFC4-6F175D3DCCD1}">
              <a14:hiddenFill xmlns:a14="http://schemas.microsoft.com/office/drawing/2010/main">
                <a:solidFill>
                  <a:srgbClr val="FFFFFF"/>
                </a:solidFill>
              </a14:hiddenFill>
            </a:ext>
          </a:extLst>
        </p:spPr>
      </p:pic>
      <p:grpSp>
        <p:nvGrpSpPr>
          <p:cNvPr id="584709" name="Group 5">
            <a:extLst>
              <a:ext uri="{FF2B5EF4-FFF2-40B4-BE49-F238E27FC236}">
                <a16:creationId xmlns:a16="http://schemas.microsoft.com/office/drawing/2014/main" id="{9D09905C-0717-4ED5-BCC4-4306A105FA6A}"/>
              </a:ext>
            </a:extLst>
          </p:cNvPr>
          <p:cNvGrpSpPr>
            <a:grpSpLocks/>
          </p:cNvGrpSpPr>
          <p:nvPr/>
        </p:nvGrpSpPr>
        <p:grpSpPr bwMode="auto">
          <a:xfrm>
            <a:off x="5400675" y="2168525"/>
            <a:ext cx="3671888" cy="274638"/>
            <a:chOff x="3419" y="1363"/>
            <a:chExt cx="2313" cy="173"/>
          </a:xfrm>
        </p:grpSpPr>
        <p:sp>
          <p:nvSpPr>
            <p:cNvPr id="584710" name="Line 6">
              <a:extLst>
                <a:ext uri="{FF2B5EF4-FFF2-40B4-BE49-F238E27FC236}">
                  <a16:creationId xmlns:a16="http://schemas.microsoft.com/office/drawing/2014/main" id="{F84E2243-7BD0-4C27-A856-D3FA50CE33E7}"/>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11" name="Text Box 7">
              <a:extLst>
                <a:ext uri="{FF2B5EF4-FFF2-40B4-BE49-F238E27FC236}">
                  <a16:creationId xmlns:a16="http://schemas.microsoft.com/office/drawing/2014/main" id="{F879FB0F-1D6D-4524-8C09-9259BEA45D5A}"/>
                </a:ext>
              </a:extLst>
            </p:cNvPr>
            <p:cNvSpPr txBox="1">
              <a:spLocks noChangeArrowheads="1"/>
            </p:cNvSpPr>
            <p:nvPr/>
          </p:nvSpPr>
          <p:spPr bwMode="auto">
            <a:xfrm>
              <a:off x="4496" y="1363"/>
              <a:ext cx="341"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spcBef>
                  <a:spcPct val="50000"/>
                </a:spcBef>
              </a:pPr>
              <a:r>
                <a:rPr lang="en-US" altLang="zh-CN" sz="1800">
                  <a:ea typeface="宋体" panose="02010600030101010101" pitchFamily="2" charset="-122"/>
                </a:rPr>
                <a:t>8086</a:t>
              </a:r>
            </a:p>
          </p:txBody>
        </p:sp>
      </p:grpSp>
      <p:grpSp>
        <p:nvGrpSpPr>
          <p:cNvPr id="584712" name="Group 8">
            <a:extLst>
              <a:ext uri="{FF2B5EF4-FFF2-40B4-BE49-F238E27FC236}">
                <a16:creationId xmlns:a16="http://schemas.microsoft.com/office/drawing/2014/main" id="{0C63BFCF-4A39-44E7-8AEB-04ED11E2B598}"/>
              </a:ext>
            </a:extLst>
          </p:cNvPr>
          <p:cNvGrpSpPr>
            <a:grpSpLocks/>
          </p:cNvGrpSpPr>
          <p:nvPr/>
        </p:nvGrpSpPr>
        <p:grpSpPr bwMode="auto">
          <a:xfrm>
            <a:off x="1665288" y="2349500"/>
            <a:ext cx="7407275" cy="274638"/>
            <a:chOff x="3419" y="1363"/>
            <a:chExt cx="2313" cy="211"/>
          </a:xfrm>
        </p:grpSpPr>
        <p:sp>
          <p:nvSpPr>
            <p:cNvPr id="584713" name="Line 9">
              <a:extLst>
                <a:ext uri="{FF2B5EF4-FFF2-40B4-BE49-F238E27FC236}">
                  <a16:creationId xmlns:a16="http://schemas.microsoft.com/office/drawing/2014/main" id="{0E4A59CC-CC24-45C3-BC3E-0FC36AEB48AB}"/>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14" name="Text Box 10">
              <a:extLst>
                <a:ext uri="{FF2B5EF4-FFF2-40B4-BE49-F238E27FC236}">
                  <a16:creationId xmlns:a16="http://schemas.microsoft.com/office/drawing/2014/main" id="{FD5B359E-86D5-4142-9DC1-7D9DC5FC8286}"/>
                </a:ext>
              </a:extLst>
            </p:cNvPr>
            <p:cNvSpPr txBox="1">
              <a:spLocks noChangeArrowheads="1"/>
            </p:cNvSpPr>
            <p:nvPr/>
          </p:nvSpPr>
          <p:spPr bwMode="auto">
            <a:xfrm>
              <a:off x="4496" y="1363"/>
              <a:ext cx="341"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spcBef>
                  <a:spcPct val="50000"/>
                </a:spcBef>
              </a:pPr>
              <a:r>
                <a:rPr lang="en-US" altLang="zh-CN" sz="1800">
                  <a:ea typeface="宋体" panose="02010600030101010101" pitchFamily="2" charset="-122"/>
                </a:rPr>
                <a:t>80286/386</a:t>
              </a:r>
            </a:p>
          </p:txBody>
        </p:sp>
      </p:grpSp>
      <p:sp>
        <p:nvSpPr>
          <p:cNvPr id="584715" name="Rectangle 11">
            <a:extLst>
              <a:ext uri="{FF2B5EF4-FFF2-40B4-BE49-F238E27FC236}">
                <a16:creationId xmlns:a16="http://schemas.microsoft.com/office/drawing/2014/main" id="{9DDE97B7-FD2F-47B0-A84A-CD7E0147BD10}"/>
              </a:ext>
            </a:extLst>
          </p:cNvPr>
          <p:cNvSpPr>
            <a:spLocks noChangeArrowheads="1"/>
          </p:cNvSpPr>
          <p:nvPr/>
        </p:nvSpPr>
        <p:spPr bwMode="auto">
          <a:xfrm>
            <a:off x="8802688" y="863600"/>
            <a:ext cx="341312" cy="1260475"/>
          </a:xfrm>
          <a:prstGeom prst="rect">
            <a:avLst/>
          </a:prstGeom>
          <a:solidFill>
            <a:srgbClr val="FF0000">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4716" name="Rectangle 12">
            <a:extLst>
              <a:ext uri="{FF2B5EF4-FFF2-40B4-BE49-F238E27FC236}">
                <a16:creationId xmlns:a16="http://schemas.microsoft.com/office/drawing/2014/main" id="{F84F84BE-E6D6-4304-97DB-612821B189F5}"/>
              </a:ext>
            </a:extLst>
          </p:cNvPr>
          <p:cNvSpPr>
            <a:spLocks noChangeArrowheads="1"/>
          </p:cNvSpPr>
          <p:nvPr/>
        </p:nvSpPr>
        <p:spPr bwMode="auto">
          <a:xfrm>
            <a:off x="5472113" y="863600"/>
            <a:ext cx="341312" cy="1260475"/>
          </a:xfrm>
          <a:prstGeom prst="rect">
            <a:avLst/>
          </a:prstGeom>
          <a:solidFill>
            <a:srgbClr val="FF0000">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4717" name="Rectangle 13">
            <a:extLst>
              <a:ext uri="{FF2B5EF4-FFF2-40B4-BE49-F238E27FC236}">
                <a16:creationId xmlns:a16="http://schemas.microsoft.com/office/drawing/2014/main" id="{9059B711-CB7F-4700-B95F-1545F56488DA}"/>
              </a:ext>
            </a:extLst>
          </p:cNvPr>
          <p:cNvSpPr>
            <a:spLocks noChangeArrowheads="1"/>
          </p:cNvSpPr>
          <p:nvPr/>
        </p:nvSpPr>
        <p:spPr bwMode="auto">
          <a:xfrm>
            <a:off x="7002463" y="863600"/>
            <a:ext cx="341312" cy="1260475"/>
          </a:xfrm>
          <a:prstGeom prst="rect">
            <a:avLst/>
          </a:prstGeom>
          <a:solidFill>
            <a:srgbClr val="FF0000">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4718" name="Rectangle 14">
            <a:extLst>
              <a:ext uri="{FF2B5EF4-FFF2-40B4-BE49-F238E27FC236}">
                <a16:creationId xmlns:a16="http://schemas.microsoft.com/office/drawing/2014/main" id="{ADF440D5-B7EE-4C7C-9203-91EB4FAF682F}"/>
              </a:ext>
            </a:extLst>
          </p:cNvPr>
          <p:cNvSpPr>
            <a:spLocks noChangeArrowheads="1"/>
          </p:cNvSpPr>
          <p:nvPr/>
        </p:nvSpPr>
        <p:spPr bwMode="auto">
          <a:xfrm>
            <a:off x="6705600" y="863600"/>
            <a:ext cx="341313" cy="1260475"/>
          </a:xfrm>
          <a:prstGeom prst="rect">
            <a:avLst/>
          </a:prstGeom>
          <a:solidFill>
            <a:srgbClr val="FF0000">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4719" name="Rectangle 15">
            <a:extLst>
              <a:ext uri="{FF2B5EF4-FFF2-40B4-BE49-F238E27FC236}">
                <a16:creationId xmlns:a16="http://schemas.microsoft.com/office/drawing/2014/main" id="{0F2DFD1A-5F4F-4040-8C36-7386CF4B4F0D}"/>
              </a:ext>
            </a:extLst>
          </p:cNvPr>
          <p:cNvSpPr>
            <a:spLocks noChangeArrowheads="1"/>
          </p:cNvSpPr>
          <p:nvPr/>
        </p:nvSpPr>
        <p:spPr bwMode="auto">
          <a:xfrm>
            <a:off x="5786438" y="863600"/>
            <a:ext cx="341312" cy="1260475"/>
          </a:xfrm>
          <a:prstGeom prst="rect">
            <a:avLst/>
          </a:prstGeom>
          <a:solidFill>
            <a:srgbClr val="000080">
              <a:alpha val="5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4720" name="Rectangle 16">
            <a:extLst>
              <a:ext uri="{FF2B5EF4-FFF2-40B4-BE49-F238E27FC236}">
                <a16:creationId xmlns:a16="http://schemas.microsoft.com/office/drawing/2014/main" id="{796814FE-6CFB-4AA0-B5CA-8C146212B3E2}"/>
              </a:ext>
            </a:extLst>
          </p:cNvPr>
          <p:cNvSpPr>
            <a:spLocks noChangeArrowheads="1"/>
          </p:cNvSpPr>
          <p:nvPr/>
        </p:nvSpPr>
        <p:spPr bwMode="auto">
          <a:xfrm>
            <a:off x="6121400" y="863600"/>
            <a:ext cx="341313" cy="1260475"/>
          </a:xfrm>
          <a:prstGeom prst="rect">
            <a:avLst/>
          </a:prstGeom>
          <a:solidFill>
            <a:srgbClr val="000080">
              <a:alpha val="5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4721" name="Rectangle 17">
            <a:extLst>
              <a:ext uri="{FF2B5EF4-FFF2-40B4-BE49-F238E27FC236}">
                <a16:creationId xmlns:a16="http://schemas.microsoft.com/office/drawing/2014/main" id="{36308E72-25A3-4794-BED4-38B5847A3BF8}"/>
              </a:ext>
            </a:extLst>
          </p:cNvPr>
          <p:cNvSpPr>
            <a:spLocks noChangeArrowheads="1"/>
          </p:cNvSpPr>
          <p:nvPr/>
        </p:nvSpPr>
        <p:spPr bwMode="auto">
          <a:xfrm>
            <a:off x="6416675" y="863600"/>
            <a:ext cx="341313" cy="1260475"/>
          </a:xfrm>
          <a:prstGeom prst="rect">
            <a:avLst/>
          </a:prstGeom>
          <a:solidFill>
            <a:srgbClr val="000080">
              <a:alpha val="5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F907FA89-F51A-4C7C-A012-22D8FEABDDC6}"/>
              </a:ext>
            </a:extLst>
          </p:cNvPr>
          <p:cNvSpPr>
            <a:spLocks noGrp="1" noChangeArrowheads="1"/>
          </p:cNvSpPr>
          <p:nvPr>
            <p:ph type="title"/>
          </p:nvPr>
        </p:nvSpPr>
        <p:spPr>
          <a:xfrm>
            <a:off x="457200" y="98425"/>
            <a:ext cx="8229600" cy="561975"/>
          </a:xfrm>
        </p:spPr>
        <p:txBody>
          <a:bodyPr/>
          <a:lstStyle/>
          <a:p>
            <a:r>
              <a:rPr lang="zh-CN" altLang="en-US" sz="3200"/>
              <a:t>回顾：</a:t>
            </a:r>
            <a:r>
              <a:rPr lang="en-US" altLang="zh-CN" sz="3200"/>
              <a:t> IA-32</a:t>
            </a:r>
            <a:r>
              <a:rPr lang="zh-CN" altLang="en-US" sz="3200"/>
              <a:t>的寻址方式</a:t>
            </a:r>
          </a:p>
        </p:txBody>
      </p:sp>
      <p:sp>
        <p:nvSpPr>
          <p:cNvPr id="585731" name="Rectangle 3">
            <a:extLst>
              <a:ext uri="{FF2B5EF4-FFF2-40B4-BE49-F238E27FC236}">
                <a16:creationId xmlns:a16="http://schemas.microsoft.com/office/drawing/2014/main" id="{646537C5-1599-4F6E-A401-8312A882CB41}"/>
              </a:ext>
            </a:extLst>
          </p:cNvPr>
          <p:cNvSpPr>
            <a:spLocks noGrp="1" noChangeArrowheads="1"/>
          </p:cNvSpPr>
          <p:nvPr>
            <p:ph type="body" idx="1"/>
          </p:nvPr>
        </p:nvSpPr>
        <p:spPr>
          <a:xfrm>
            <a:off x="90488" y="819150"/>
            <a:ext cx="8937625" cy="6021388"/>
          </a:xfrm>
        </p:spPr>
        <p:txBody>
          <a:bodyPr/>
          <a:lstStyle/>
          <a:p>
            <a:pPr>
              <a:lnSpc>
                <a:spcPct val="105000"/>
              </a:lnSpc>
            </a:pPr>
            <a:r>
              <a:rPr lang="zh-CN" altLang="en-US" sz="1900">
                <a:latin typeface="微软雅黑" panose="020B0503020204020204" pitchFamily="34" charset="-122"/>
                <a:ea typeface="微软雅黑" panose="020B0503020204020204" pitchFamily="34" charset="-122"/>
              </a:rPr>
              <a:t>寻址方式</a:t>
            </a:r>
          </a:p>
          <a:p>
            <a:pPr lvl="1">
              <a:lnSpc>
                <a:spcPct val="105000"/>
              </a:lnSpc>
            </a:pPr>
            <a:r>
              <a:rPr lang="zh-CN" altLang="en-US" sz="1900">
                <a:latin typeface="微软雅黑" panose="020B0503020204020204" pitchFamily="34" charset="-122"/>
                <a:ea typeface="微软雅黑" panose="020B0503020204020204" pitchFamily="34" charset="-122"/>
              </a:rPr>
              <a:t>根据指令给定信息得到操作数或操作数地址</a:t>
            </a:r>
          </a:p>
          <a:p>
            <a:pPr>
              <a:lnSpc>
                <a:spcPct val="105000"/>
              </a:lnSpc>
            </a:pPr>
            <a:r>
              <a:rPr lang="zh-CN" altLang="en-US" sz="1900">
                <a:latin typeface="微软雅黑" panose="020B0503020204020204" pitchFamily="34" charset="-122"/>
                <a:ea typeface="微软雅黑" panose="020B0503020204020204" pitchFamily="34" charset="-122"/>
              </a:rPr>
              <a:t>操作数所在的位置</a:t>
            </a:r>
          </a:p>
          <a:p>
            <a:pPr lvl="1">
              <a:lnSpc>
                <a:spcPct val="105000"/>
              </a:lnSpc>
            </a:pPr>
            <a:r>
              <a:rPr lang="zh-CN" altLang="en-US" sz="1900">
                <a:latin typeface="微软雅黑" panose="020B0503020204020204" pitchFamily="34" charset="-122"/>
                <a:ea typeface="微软雅黑" panose="020B0503020204020204" pitchFamily="34" charset="-122"/>
              </a:rPr>
              <a:t>指令中：立即寻址</a:t>
            </a:r>
          </a:p>
          <a:p>
            <a:pPr lvl="1">
              <a:lnSpc>
                <a:spcPct val="105000"/>
              </a:lnSpc>
            </a:pPr>
            <a:r>
              <a:rPr lang="zh-CN" altLang="en-US" sz="1900">
                <a:latin typeface="微软雅黑" panose="020B0503020204020204" pitchFamily="34" charset="-122"/>
                <a:ea typeface="微软雅黑" panose="020B0503020204020204" pitchFamily="34" charset="-122"/>
              </a:rPr>
              <a:t>寄存器中：寄存器寻址</a:t>
            </a:r>
          </a:p>
          <a:p>
            <a:pPr lvl="1">
              <a:lnSpc>
                <a:spcPct val="105000"/>
              </a:lnSpc>
            </a:pPr>
            <a:r>
              <a:rPr lang="zh-CN" altLang="en-US" sz="1900">
                <a:latin typeface="微软雅黑" panose="020B0503020204020204" pitchFamily="34" charset="-122"/>
                <a:ea typeface="微软雅黑" panose="020B0503020204020204" pitchFamily="34" charset="-122"/>
              </a:rPr>
              <a:t>存储单元中（属于</a:t>
            </a:r>
            <a:r>
              <a:rPr lang="zh-CN" altLang="en-US" sz="1900">
                <a:solidFill>
                  <a:srgbClr val="FF3300"/>
                </a:solidFill>
                <a:latin typeface="微软雅黑" panose="020B0503020204020204" pitchFamily="34" charset="-122"/>
                <a:ea typeface="微软雅黑" panose="020B0503020204020204" pitchFamily="34" charset="-122"/>
              </a:rPr>
              <a:t>存储器操作数，按字节编址</a:t>
            </a:r>
            <a:r>
              <a:rPr lang="zh-CN" altLang="en-US" sz="1900">
                <a:latin typeface="微软雅黑" panose="020B0503020204020204" pitchFamily="34" charset="-122"/>
                <a:ea typeface="微软雅黑" panose="020B0503020204020204" pitchFamily="34" charset="-122"/>
              </a:rPr>
              <a:t>）：其他寻址方式</a:t>
            </a:r>
          </a:p>
          <a:p>
            <a:pPr>
              <a:lnSpc>
                <a:spcPct val="105000"/>
              </a:lnSpc>
            </a:pPr>
            <a:r>
              <a:rPr lang="zh-CN" altLang="en-US" sz="1900">
                <a:latin typeface="微软雅黑" panose="020B0503020204020204" pitchFamily="34" charset="-122"/>
                <a:ea typeface="微软雅黑" panose="020B0503020204020204" pitchFamily="34" charset="-122"/>
              </a:rPr>
              <a:t>存储器操作数的寻址方式与微处理器的工作模式有关</a:t>
            </a:r>
          </a:p>
          <a:p>
            <a:pPr lvl="1">
              <a:lnSpc>
                <a:spcPct val="105000"/>
              </a:lnSpc>
            </a:pPr>
            <a:r>
              <a:rPr lang="zh-CN" altLang="en-US" sz="1900">
                <a:latin typeface="微软雅黑" panose="020B0503020204020204" pitchFamily="34" charset="-122"/>
                <a:ea typeface="微软雅黑" panose="020B0503020204020204" pitchFamily="34" charset="-122"/>
              </a:rPr>
              <a:t>两种工作模式：实地址模式和保护模式</a:t>
            </a:r>
          </a:p>
          <a:p>
            <a:pPr>
              <a:lnSpc>
                <a:spcPct val="105000"/>
              </a:lnSpc>
            </a:pPr>
            <a:r>
              <a:rPr lang="zh-CN" altLang="en-US" sz="1900">
                <a:latin typeface="微软雅黑" panose="020B0503020204020204" pitchFamily="34" charset="-122"/>
                <a:ea typeface="微软雅黑" panose="020B0503020204020204" pitchFamily="34" charset="-122"/>
              </a:rPr>
              <a:t>实地址模式</a:t>
            </a:r>
            <a:r>
              <a:rPr lang="zh-CN" altLang="en-US" sz="1900">
                <a:solidFill>
                  <a:srgbClr val="FF3300"/>
                </a:solidFill>
                <a:latin typeface="微软雅黑" panose="020B0503020204020204" pitchFamily="34" charset="-122"/>
                <a:ea typeface="微软雅黑" panose="020B0503020204020204" pitchFamily="34" charset="-122"/>
              </a:rPr>
              <a:t>（基本用不到）</a:t>
            </a:r>
          </a:p>
          <a:p>
            <a:pPr lvl="1">
              <a:lnSpc>
                <a:spcPct val="105000"/>
              </a:lnSpc>
            </a:pPr>
            <a:r>
              <a:rPr lang="zh-CN" altLang="en-US" sz="1900">
                <a:latin typeface="微软雅黑" panose="020B0503020204020204" pitchFamily="34" charset="-122"/>
                <a:ea typeface="微软雅黑" panose="020B0503020204020204" pitchFamily="34" charset="-122"/>
              </a:rPr>
              <a:t>为与</a:t>
            </a:r>
            <a:r>
              <a:rPr lang="en-US" altLang="zh-CN" sz="1900">
                <a:latin typeface="微软雅黑" panose="020B0503020204020204" pitchFamily="34" charset="-122"/>
                <a:ea typeface="微软雅黑" panose="020B0503020204020204" pitchFamily="34" charset="-122"/>
              </a:rPr>
              <a:t>8086/8088</a:t>
            </a:r>
            <a:r>
              <a:rPr lang="zh-CN" altLang="en-US" sz="1900">
                <a:latin typeface="微软雅黑" panose="020B0503020204020204" pitchFamily="34" charset="-122"/>
                <a:ea typeface="微软雅黑" panose="020B0503020204020204" pitchFamily="34" charset="-122"/>
              </a:rPr>
              <a:t>兼容而设，加电或复位时</a:t>
            </a:r>
          </a:p>
          <a:p>
            <a:pPr lvl="1">
              <a:lnSpc>
                <a:spcPct val="105000"/>
              </a:lnSpc>
            </a:pPr>
            <a:r>
              <a:rPr lang="zh-CN" altLang="en-US" sz="1900">
                <a:latin typeface="微软雅黑" panose="020B0503020204020204" pitchFamily="34" charset="-122"/>
                <a:ea typeface="微软雅黑" panose="020B0503020204020204" pitchFamily="34" charset="-122"/>
              </a:rPr>
              <a:t>寻址空间为</a:t>
            </a:r>
            <a:r>
              <a:rPr lang="en-US" altLang="zh-CN" sz="1900">
                <a:latin typeface="微软雅黑" panose="020B0503020204020204" pitchFamily="34" charset="-122"/>
                <a:ea typeface="微软雅黑" panose="020B0503020204020204" pitchFamily="34" charset="-122"/>
              </a:rPr>
              <a:t>1MB</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20</a:t>
            </a:r>
            <a:r>
              <a:rPr lang="zh-CN" altLang="en-US" sz="1900">
                <a:latin typeface="微软雅黑" panose="020B0503020204020204" pitchFamily="34" charset="-122"/>
                <a:ea typeface="微软雅黑" panose="020B0503020204020204" pitchFamily="34" charset="-122"/>
              </a:rPr>
              <a:t>位地址：</a:t>
            </a:r>
            <a:r>
              <a:rPr lang="en-US" altLang="zh-CN" sz="1900">
                <a:latin typeface="微软雅黑" panose="020B0503020204020204" pitchFamily="34" charset="-122"/>
                <a:ea typeface="微软雅黑" panose="020B0503020204020204" pitchFamily="34" charset="-122"/>
              </a:rPr>
              <a:t>(CS)&lt;&lt;4+(IP) </a:t>
            </a:r>
          </a:p>
          <a:p>
            <a:pPr>
              <a:lnSpc>
                <a:spcPct val="105000"/>
              </a:lnSpc>
            </a:pPr>
            <a:r>
              <a:rPr lang="zh-CN" altLang="en-US" sz="1900">
                <a:latin typeface="微软雅黑" panose="020B0503020204020204" pitchFamily="34" charset="-122"/>
                <a:ea typeface="微软雅黑" panose="020B0503020204020204" pitchFamily="34" charset="-122"/>
              </a:rPr>
              <a:t>保护模式</a:t>
            </a:r>
            <a:r>
              <a:rPr lang="zh-CN" altLang="en-US" sz="1900">
                <a:solidFill>
                  <a:srgbClr val="FF3300"/>
                </a:solidFill>
                <a:latin typeface="微软雅黑" panose="020B0503020204020204" pitchFamily="34" charset="-122"/>
                <a:ea typeface="微软雅黑" panose="020B0503020204020204" pitchFamily="34" charset="-122"/>
              </a:rPr>
              <a:t>（需要掌握）</a:t>
            </a:r>
          </a:p>
          <a:p>
            <a:pPr lvl="1">
              <a:lnSpc>
                <a:spcPct val="105000"/>
              </a:lnSpc>
            </a:pPr>
            <a:r>
              <a:rPr lang="zh-CN" altLang="en-US" sz="1900">
                <a:latin typeface="微软雅黑" panose="020B0503020204020204" pitchFamily="34" charset="-122"/>
                <a:ea typeface="微软雅黑" panose="020B0503020204020204" pitchFamily="34" charset="-122"/>
              </a:rPr>
              <a:t>加电后进入，采用虚拟存储管理，多任务情况下隔离、保护</a:t>
            </a:r>
          </a:p>
          <a:p>
            <a:pPr lvl="1">
              <a:lnSpc>
                <a:spcPct val="105000"/>
              </a:lnSpc>
            </a:pPr>
            <a:r>
              <a:rPr lang="en-US" altLang="zh-CN" sz="1900">
                <a:latin typeface="微软雅黑" panose="020B0503020204020204" pitchFamily="34" charset="-122"/>
                <a:ea typeface="微软雅黑" panose="020B0503020204020204" pitchFamily="34" charset="-122"/>
              </a:rPr>
              <a:t>80286</a:t>
            </a:r>
            <a:r>
              <a:rPr lang="zh-CN" altLang="en-US" sz="1900">
                <a:latin typeface="微软雅黑" panose="020B0503020204020204" pitchFamily="34" charset="-122"/>
                <a:ea typeface="微软雅黑" panose="020B0503020204020204" pitchFamily="34" charset="-122"/>
              </a:rPr>
              <a:t>以上高档微处理器最常用的工作模式 </a:t>
            </a:r>
          </a:p>
          <a:p>
            <a:pPr lvl="1">
              <a:lnSpc>
                <a:spcPct val="105000"/>
              </a:lnSpc>
            </a:pPr>
            <a:r>
              <a:rPr lang="zh-CN" altLang="en-US" sz="1900">
                <a:latin typeface="微软雅黑" panose="020B0503020204020204" pitchFamily="34" charset="-122"/>
                <a:ea typeface="微软雅黑" panose="020B0503020204020204" pitchFamily="34" charset="-122"/>
              </a:rPr>
              <a:t>寻址空间为</a:t>
            </a:r>
            <a:r>
              <a:rPr lang="en-US" altLang="zh-CN" sz="1900">
                <a:latin typeface="微软雅黑" panose="020B0503020204020204" pitchFamily="34" charset="-122"/>
                <a:ea typeface="微软雅黑" panose="020B0503020204020204" pitchFamily="34" charset="-122"/>
              </a:rPr>
              <a:t>2</a:t>
            </a:r>
            <a:r>
              <a:rPr lang="en-US" altLang="zh-CN" sz="1900" baseline="30000">
                <a:latin typeface="微软雅黑" panose="020B0503020204020204" pitchFamily="34" charset="-122"/>
                <a:ea typeface="微软雅黑" panose="020B0503020204020204" pitchFamily="34" charset="-122"/>
              </a:rPr>
              <a:t>32</a:t>
            </a:r>
            <a:r>
              <a:rPr lang="en-US" altLang="zh-CN" sz="1900">
                <a:latin typeface="微软雅黑" panose="020B0503020204020204" pitchFamily="34" charset="-122"/>
                <a:ea typeface="微软雅黑" panose="020B0503020204020204" pitchFamily="34" charset="-122"/>
              </a:rPr>
              <a:t>B</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32</a:t>
            </a:r>
            <a:r>
              <a:rPr lang="zh-CN" altLang="en-US" sz="1900">
                <a:latin typeface="微软雅黑" panose="020B0503020204020204" pitchFamily="34" charset="-122"/>
                <a:ea typeface="微软雅黑" panose="020B0503020204020204" pitchFamily="34" charset="-122"/>
              </a:rPr>
              <a:t>位线性地址分段（</a:t>
            </a:r>
            <a:r>
              <a:rPr lang="zh-CN" altLang="en-US" sz="1900">
                <a:solidFill>
                  <a:srgbClr val="005024"/>
                </a:solidFill>
                <a:latin typeface="微软雅黑" panose="020B0503020204020204" pitchFamily="34" charset="-122"/>
                <a:ea typeface="微软雅黑" panose="020B0503020204020204" pitchFamily="34" charset="-122"/>
              </a:rPr>
              <a:t>段基址</a:t>
            </a:r>
            <a:r>
              <a:rPr lang="en-US" altLang="zh-CN" sz="1900">
                <a:latin typeface="微软雅黑" panose="020B0503020204020204" pitchFamily="34" charset="-122"/>
                <a:ea typeface="微软雅黑" panose="020B0503020204020204" pitchFamily="34" charset="-122"/>
              </a:rPr>
              <a:t>+</a:t>
            </a:r>
            <a:r>
              <a:rPr lang="zh-CN" altLang="en-US" sz="1900">
                <a:solidFill>
                  <a:srgbClr val="005024"/>
                </a:solidFill>
                <a:latin typeface="微软雅黑" panose="020B0503020204020204" pitchFamily="34" charset="-122"/>
                <a:ea typeface="微软雅黑" panose="020B0503020204020204" pitchFamily="34" charset="-122"/>
              </a:rPr>
              <a:t>段内偏移量</a:t>
            </a:r>
            <a:r>
              <a:rPr lang="zh-CN" altLang="en-US" sz="1900">
                <a:latin typeface="微软雅黑" panose="020B0503020204020204" pitchFamily="34" charset="-122"/>
                <a:ea typeface="微软雅黑" panose="020B0503020204020204" pitchFamily="34"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ACB2D9D7-FE00-4C3C-BF5C-3DDB8F18181A}"/>
              </a:ext>
            </a:extLst>
          </p:cNvPr>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程序的执行机制</a:t>
            </a:r>
          </a:p>
        </p:txBody>
      </p:sp>
      <p:sp>
        <p:nvSpPr>
          <p:cNvPr id="447491" name="Rectangle 3">
            <a:extLst>
              <a:ext uri="{FF2B5EF4-FFF2-40B4-BE49-F238E27FC236}">
                <a16:creationId xmlns:a16="http://schemas.microsoft.com/office/drawing/2014/main" id="{24F51C9A-3075-4A24-9D1E-8F5F9A7554BA}"/>
              </a:ext>
            </a:extLst>
          </p:cNvPr>
          <p:cNvSpPr>
            <a:spLocks noGrp="1" noChangeArrowheads="1"/>
          </p:cNvSpPr>
          <p:nvPr>
            <p:ph type="body" idx="4294967295"/>
          </p:nvPr>
        </p:nvSpPr>
        <p:spPr>
          <a:xfrm>
            <a:off x="250825" y="936625"/>
            <a:ext cx="8551863" cy="4029075"/>
          </a:xfrm>
        </p:spPr>
        <p:txBody>
          <a:bodyPr lIns="91440" tIns="45720" rIns="91440" bIns="45720"/>
          <a:lstStyle/>
          <a:p>
            <a:pPr marL="457200" indent="-457200">
              <a:spcBef>
                <a:spcPts val="1300"/>
              </a:spcBef>
            </a:pPr>
            <a:r>
              <a:rPr lang="zh-CN" altLang="en-US" sz="2800">
                <a:ea typeface="黑体" panose="02010609060101010101" pitchFamily="49" charset="-122"/>
              </a:rPr>
              <a:t>主要教学目标</a:t>
            </a:r>
          </a:p>
          <a:p>
            <a:pPr marL="838200" lvl="1" indent="-381000">
              <a:lnSpc>
                <a:spcPct val="150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理解</a:t>
            </a:r>
            <a:r>
              <a:rPr lang="en-US" altLang="zh-CN" sz="2400">
                <a:solidFill>
                  <a:srgbClr val="0000CC"/>
                </a:solidFill>
                <a:latin typeface="微软雅黑" panose="020B0503020204020204" pitchFamily="34" charset="-122"/>
                <a:ea typeface="微软雅黑" panose="020B0503020204020204" pitchFamily="34" charset="-122"/>
              </a:rPr>
              <a:t>CPU</a:t>
            </a:r>
            <a:r>
              <a:rPr lang="zh-CN" altLang="en-US" sz="2400">
                <a:solidFill>
                  <a:srgbClr val="0000CC"/>
                </a:solidFill>
                <a:latin typeface="微软雅黑" panose="020B0503020204020204" pitchFamily="34" charset="-122"/>
                <a:ea typeface="微软雅黑" panose="020B0503020204020204" pitchFamily="34" charset="-122"/>
              </a:rPr>
              <a:t>如何控制程序的执行流</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了解一条指令的执行过程</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了解</a:t>
            </a:r>
            <a:r>
              <a:rPr lang="en-US" altLang="zh-CN" sz="2400">
                <a:solidFill>
                  <a:srgbClr val="0000CC"/>
                </a:solidFill>
                <a:latin typeface="微软雅黑" panose="020B0503020204020204" pitchFamily="34" charset="-122"/>
                <a:ea typeface="微软雅黑" panose="020B0503020204020204" pitchFamily="34" charset="-122"/>
              </a:rPr>
              <a:t>CPU</a:t>
            </a:r>
            <a:r>
              <a:rPr lang="zh-CN" altLang="en-US" sz="2400">
                <a:solidFill>
                  <a:srgbClr val="0000CC"/>
                </a:solidFill>
                <a:latin typeface="微软雅黑" panose="020B0503020204020204" pitchFamily="34" charset="-122"/>
                <a:ea typeface="微软雅黑" panose="020B0503020204020204" pitchFamily="34" charset="-122"/>
              </a:rPr>
              <a:t>的主要功能和内部结构</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了解数据通路的基本组成和定时方式</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理解指令执行时数据通路中信息的流动过程</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了解指令流水线的基本概念</a:t>
            </a:r>
          </a:p>
          <a:p>
            <a:pPr marL="838200" lvl="1" indent="-381000">
              <a:lnSpc>
                <a:spcPct val="135000"/>
              </a:lnSpc>
              <a:spcBef>
                <a:spcPct val="0"/>
              </a:spcBef>
              <a:buSzTx/>
              <a:buFontTx/>
              <a:buChar char="–"/>
            </a:pPr>
            <a:r>
              <a:rPr lang="zh-CN" altLang="en-US" sz="2400">
                <a:solidFill>
                  <a:srgbClr val="0000CC"/>
                </a:solidFill>
                <a:latin typeface="微软雅黑" panose="020B0503020204020204" pitchFamily="34" charset="-122"/>
                <a:ea typeface="微软雅黑" panose="020B0503020204020204" pitchFamily="34" charset="-122"/>
              </a:rPr>
              <a:t>了解内部异常和外部中断的基本概念</a:t>
            </a:r>
          </a:p>
        </p:txBody>
      </p:sp>
      <p:sp>
        <p:nvSpPr>
          <p:cNvPr id="447492" name="Text Box 4">
            <a:extLst>
              <a:ext uri="{FF2B5EF4-FFF2-40B4-BE49-F238E27FC236}">
                <a16:creationId xmlns:a16="http://schemas.microsoft.com/office/drawing/2014/main" id="{81FCEC01-8A4F-4CBA-91BD-EB94E4CB5DE8}"/>
              </a:ext>
            </a:extLst>
          </p:cNvPr>
          <p:cNvSpPr txBox="1">
            <a:spLocks noChangeArrowheads="1"/>
          </p:cNvSpPr>
          <p:nvPr/>
        </p:nvSpPr>
        <p:spPr bwMode="auto">
          <a:xfrm>
            <a:off x="696913" y="6096000"/>
            <a:ext cx="7227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微软雅黑" panose="020B0503020204020204" pitchFamily="34" charset="-122"/>
                <a:ea typeface="微软雅黑" panose="020B0503020204020204" pitchFamily="34" charset="-122"/>
              </a:rPr>
              <a:t>简要介绍，详细内容参看</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计算机组成与系统结构（第</a:t>
            </a:r>
            <a:r>
              <a:rPr lang="en-US" altLang="zh-CN" sz="1800">
                <a:latin typeface="微软雅黑" panose="020B0503020204020204" pitchFamily="34" charset="-122"/>
                <a:ea typeface="微软雅黑" panose="020B0503020204020204" pitchFamily="34" charset="-122"/>
              </a:rPr>
              <a:t>2</a:t>
            </a:r>
            <a:r>
              <a:rPr lang="zh-CN" altLang="en-US" sz="1800">
                <a:latin typeface="微软雅黑" panose="020B0503020204020204" pitchFamily="34" charset="-122"/>
                <a:ea typeface="微软雅黑" panose="020B0503020204020204" pitchFamily="34" charset="-122"/>
              </a:rPr>
              <a:t>版）</a:t>
            </a:r>
            <a:r>
              <a:rPr lang="en-US" altLang="zh-CN" sz="1800">
                <a:latin typeface="微软雅黑" panose="020B0503020204020204" pitchFamily="34" charset="-122"/>
                <a:ea typeface="微软雅黑" panose="020B0503020204020204" pitchFamily="34" charset="-12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E700A405-BDB6-49C1-87C0-FE299BAA3ECF}"/>
              </a:ext>
            </a:extLst>
          </p:cNvPr>
          <p:cNvSpPr>
            <a:spLocks noGrp="1" noChangeArrowheads="1"/>
          </p:cNvSpPr>
          <p:nvPr>
            <p:ph type="title"/>
          </p:nvPr>
        </p:nvSpPr>
        <p:spPr>
          <a:xfrm>
            <a:off x="457200" y="98425"/>
            <a:ext cx="8229600" cy="561975"/>
          </a:xfrm>
        </p:spPr>
        <p:txBody>
          <a:bodyPr/>
          <a:lstStyle/>
          <a:p>
            <a:r>
              <a:rPr lang="zh-CN" altLang="en-US" sz="3200"/>
              <a:t>回顾：保护模式下的寻址方式</a:t>
            </a:r>
          </a:p>
        </p:txBody>
      </p:sp>
      <p:sp>
        <p:nvSpPr>
          <p:cNvPr id="586755" name="Rectangle 3">
            <a:extLst>
              <a:ext uri="{FF2B5EF4-FFF2-40B4-BE49-F238E27FC236}">
                <a16:creationId xmlns:a16="http://schemas.microsoft.com/office/drawing/2014/main" id="{61DCD680-B78F-4820-85EE-74C7D6E3C961}"/>
              </a:ext>
            </a:extLst>
          </p:cNvPr>
          <p:cNvSpPr>
            <a:spLocks noGrp="1" noChangeArrowheads="1"/>
          </p:cNvSpPr>
          <p:nvPr>
            <p:ph type="body" idx="1"/>
          </p:nvPr>
        </p:nvSpPr>
        <p:spPr>
          <a:xfrm>
            <a:off x="222250" y="5586413"/>
            <a:ext cx="8408988" cy="1177925"/>
          </a:xfrm>
        </p:spPr>
        <p:txBody>
          <a:bodyPr/>
          <a:lstStyle/>
          <a:p>
            <a:r>
              <a:rPr lang="en-US" altLang="zh-CN" sz="2000">
                <a:solidFill>
                  <a:srgbClr val="007635"/>
                </a:solidFill>
                <a:latin typeface="微软雅黑" panose="020B0503020204020204" pitchFamily="34" charset="-122"/>
                <a:ea typeface="微软雅黑" panose="020B0503020204020204" pitchFamily="34" charset="-122"/>
              </a:rPr>
              <a:t>SR</a:t>
            </a:r>
            <a:r>
              <a:rPr lang="zh-CN" altLang="en-US" sz="2000">
                <a:solidFill>
                  <a:srgbClr val="007635"/>
                </a:solidFill>
                <a:latin typeface="微软雅黑" panose="020B0503020204020204" pitchFamily="34" charset="-122"/>
                <a:ea typeface="微软雅黑" panose="020B0503020204020204" pitchFamily="34" charset="-122"/>
              </a:rPr>
              <a:t>段寄存器（间接）确定操作数所在段的</a:t>
            </a:r>
            <a:r>
              <a:rPr lang="zh-CN" altLang="en-US" sz="2000">
                <a:solidFill>
                  <a:srgbClr val="FF3300"/>
                </a:solidFill>
                <a:latin typeface="微软雅黑" panose="020B0503020204020204" pitchFamily="34" charset="-122"/>
                <a:ea typeface="微软雅黑" panose="020B0503020204020204" pitchFamily="34" charset="-122"/>
              </a:rPr>
              <a:t>段基址</a:t>
            </a:r>
          </a:p>
          <a:p>
            <a:r>
              <a:rPr lang="zh-CN" altLang="en-US" sz="2000">
                <a:solidFill>
                  <a:srgbClr val="FF3300"/>
                </a:solidFill>
                <a:latin typeface="微软雅黑" panose="020B0503020204020204" pitchFamily="34" charset="-122"/>
                <a:ea typeface="微软雅黑" panose="020B0503020204020204" pitchFamily="34" charset="-122"/>
              </a:rPr>
              <a:t>有效地址</a:t>
            </a:r>
            <a:r>
              <a:rPr lang="zh-CN" altLang="en-US" sz="2000">
                <a:solidFill>
                  <a:srgbClr val="007635"/>
                </a:solidFill>
                <a:latin typeface="微软雅黑" panose="020B0503020204020204" pitchFamily="34" charset="-122"/>
                <a:ea typeface="微软雅黑" panose="020B0503020204020204" pitchFamily="34" charset="-122"/>
              </a:rPr>
              <a:t>给出操作数在所在段的偏移地址</a:t>
            </a:r>
          </a:p>
          <a:p>
            <a:r>
              <a:rPr lang="zh-CN" altLang="en-US" sz="2000">
                <a:solidFill>
                  <a:srgbClr val="007635"/>
                </a:solidFill>
                <a:latin typeface="微软雅黑" panose="020B0503020204020204" pitchFamily="34" charset="-122"/>
                <a:ea typeface="微软雅黑" panose="020B0503020204020204" pitchFamily="34" charset="-122"/>
              </a:rPr>
              <a:t>寻址过程涉及到“</a:t>
            </a:r>
            <a:r>
              <a:rPr lang="zh-CN" altLang="en-US" sz="2000">
                <a:solidFill>
                  <a:srgbClr val="FF3300"/>
                </a:solidFill>
                <a:latin typeface="微软雅黑" panose="020B0503020204020204" pitchFamily="34" charset="-122"/>
                <a:ea typeface="微软雅黑" panose="020B0503020204020204" pitchFamily="34" charset="-122"/>
              </a:rPr>
              <a:t>分段虚拟管理方式</a:t>
            </a:r>
            <a:r>
              <a:rPr lang="zh-CN" altLang="en-US" sz="2000">
                <a:solidFill>
                  <a:srgbClr val="007635"/>
                </a:solidFill>
                <a:latin typeface="微软雅黑" panose="020B0503020204020204" pitchFamily="34" charset="-122"/>
                <a:ea typeface="微软雅黑" panose="020B0503020204020204" pitchFamily="34" charset="-122"/>
              </a:rPr>
              <a:t>”，将在第</a:t>
            </a:r>
            <a:r>
              <a:rPr lang="en-US" altLang="zh-CN" sz="2000">
                <a:solidFill>
                  <a:srgbClr val="007635"/>
                </a:solidFill>
                <a:latin typeface="微软雅黑" panose="020B0503020204020204" pitchFamily="34" charset="-122"/>
                <a:ea typeface="微软雅黑" panose="020B0503020204020204" pitchFamily="34" charset="-122"/>
              </a:rPr>
              <a:t>6</a:t>
            </a:r>
            <a:r>
              <a:rPr lang="zh-CN" altLang="en-US" sz="2000">
                <a:solidFill>
                  <a:srgbClr val="007635"/>
                </a:solidFill>
                <a:latin typeface="微软雅黑" panose="020B0503020204020204" pitchFamily="34" charset="-122"/>
                <a:ea typeface="微软雅黑" panose="020B0503020204020204" pitchFamily="34" charset="-122"/>
              </a:rPr>
              <a:t>章讨论</a:t>
            </a:r>
          </a:p>
        </p:txBody>
      </p:sp>
      <p:pic>
        <p:nvPicPr>
          <p:cNvPr id="586756" name="Picture 4">
            <a:extLst>
              <a:ext uri="{FF2B5EF4-FFF2-40B4-BE49-F238E27FC236}">
                <a16:creationId xmlns:a16="http://schemas.microsoft.com/office/drawing/2014/main" id="{C1A366C2-84B1-4C88-B383-BD58C6C17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28663"/>
            <a:ext cx="898207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757" name="Rectangle 5">
            <a:extLst>
              <a:ext uri="{FF2B5EF4-FFF2-40B4-BE49-F238E27FC236}">
                <a16:creationId xmlns:a16="http://schemas.microsoft.com/office/drawing/2014/main" id="{12E1EBF0-54DB-4D7B-AFD2-58D40F5F01A0}"/>
              </a:ext>
            </a:extLst>
          </p:cNvPr>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758" name="Rectangle 6">
            <a:extLst>
              <a:ext uri="{FF2B5EF4-FFF2-40B4-BE49-F238E27FC236}">
                <a16:creationId xmlns:a16="http://schemas.microsoft.com/office/drawing/2014/main" id="{AC4E7020-1915-4ECA-AAD7-FD86E355D51C}"/>
              </a:ext>
            </a:extLst>
          </p:cNvPr>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86759" name="Group 7">
            <a:extLst>
              <a:ext uri="{FF2B5EF4-FFF2-40B4-BE49-F238E27FC236}">
                <a16:creationId xmlns:a16="http://schemas.microsoft.com/office/drawing/2014/main" id="{97606C67-AEAE-4B87-8FD1-F157C4ECE9C8}"/>
              </a:ext>
            </a:extLst>
          </p:cNvPr>
          <p:cNvGrpSpPr>
            <a:grpSpLocks/>
          </p:cNvGrpSpPr>
          <p:nvPr/>
        </p:nvGrpSpPr>
        <p:grpSpPr bwMode="auto">
          <a:xfrm>
            <a:off x="1466850" y="1943100"/>
            <a:ext cx="6254750" cy="4005263"/>
            <a:chOff x="924" y="1224"/>
            <a:chExt cx="3940" cy="2523"/>
          </a:xfrm>
        </p:grpSpPr>
        <p:sp>
          <p:nvSpPr>
            <p:cNvPr id="586760" name="Rectangle 8">
              <a:extLst>
                <a:ext uri="{FF2B5EF4-FFF2-40B4-BE49-F238E27FC236}">
                  <a16:creationId xmlns:a16="http://schemas.microsoft.com/office/drawing/2014/main" id="{E2A04DFF-3279-41D5-BD13-20C2443B85CF}"/>
                </a:ext>
              </a:extLst>
            </p:cNvPr>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761" name="Line 9">
              <a:extLst>
                <a:ext uri="{FF2B5EF4-FFF2-40B4-BE49-F238E27FC236}">
                  <a16:creationId xmlns:a16="http://schemas.microsoft.com/office/drawing/2014/main" id="{C0CC8960-36D4-4C7C-9C41-06A34AD3F3CF}"/>
                </a:ext>
              </a:extLst>
            </p:cNvPr>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86762" name="Group 10">
            <a:extLst>
              <a:ext uri="{FF2B5EF4-FFF2-40B4-BE49-F238E27FC236}">
                <a16:creationId xmlns:a16="http://schemas.microsoft.com/office/drawing/2014/main" id="{52E61499-76B4-4C91-9D2A-2CD7049540F2}"/>
              </a:ext>
            </a:extLst>
          </p:cNvPr>
          <p:cNvGrpSpPr>
            <a:grpSpLocks/>
          </p:cNvGrpSpPr>
          <p:nvPr/>
        </p:nvGrpSpPr>
        <p:grpSpPr bwMode="auto">
          <a:xfrm>
            <a:off x="4616450" y="1943100"/>
            <a:ext cx="1169988" cy="3735388"/>
            <a:chOff x="2908" y="1224"/>
            <a:chExt cx="737" cy="2297"/>
          </a:xfrm>
        </p:grpSpPr>
        <p:sp>
          <p:nvSpPr>
            <p:cNvPr id="586763" name="Line 11">
              <a:extLst>
                <a:ext uri="{FF2B5EF4-FFF2-40B4-BE49-F238E27FC236}">
                  <a16:creationId xmlns:a16="http://schemas.microsoft.com/office/drawing/2014/main" id="{5DE30F08-4B5A-4F9A-A899-1DC1BBE262C4}"/>
                </a:ext>
              </a:extLst>
            </p:cNvPr>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64" name="Rectangle 12">
              <a:extLst>
                <a:ext uri="{FF2B5EF4-FFF2-40B4-BE49-F238E27FC236}">
                  <a16:creationId xmlns:a16="http://schemas.microsoft.com/office/drawing/2014/main" id="{AF131C16-0584-4C48-BE89-D9C0E81F269F}"/>
                </a:ext>
              </a:extLst>
            </p:cNvPr>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86765" name="Group 13">
            <a:extLst>
              <a:ext uri="{FF2B5EF4-FFF2-40B4-BE49-F238E27FC236}">
                <a16:creationId xmlns:a16="http://schemas.microsoft.com/office/drawing/2014/main" id="{A93CA755-88EB-44E8-A66D-75C414F80809}"/>
              </a:ext>
            </a:extLst>
          </p:cNvPr>
          <p:cNvGrpSpPr>
            <a:grpSpLocks/>
          </p:cNvGrpSpPr>
          <p:nvPr/>
        </p:nvGrpSpPr>
        <p:grpSpPr bwMode="auto">
          <a:xfrm>
            <a:off x="7812088" y="2033588"/>
            <a:ext cx="765175" cy="2055812"/>
            <a:chOff x="4921" y="1281"/>
            <a:chExt cx="482" cy="1295"/>
          </a:xfrm>
        </p:grpSpPr>
        <p:sp>
          <p:nvSpPr>
            <p:cNvPr id="586766" name="AutoShape 14">
              <a:extLst>
                <a:ext uri="{FF2B5EF4-FFF2-40B4-BE49-F238E27FC236}">
                  <a16:creationId xmlns:a16="http://schemas.microsoft.com/office/drawing/2014/main" id="{2C58275B-96B1-4B15-A7BB-5D36378CFDC3}"/>
                </a:ext>
              </a:extLst>
            </p:cNvPr>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767" name="Text Box 15">
              <a:extLst>
                <a:ext uri="{FF2B5EF4-FFF2-40B4-BE49-F238E27FC236}">
                  <a16:creationId xmlns:a16="http://schemas.microsoft.com/office/drawing/2014/main" id="{92E7CA5A-26F4-4F4C-AECB-05EF37092BD9}"/>
                </a:ext>
              </a:extLst>
            </p:cNvPr>
            <p:cNvSpPr txBox="1">
              <a:spLocks noChangeArrowheads="1"/>
            </p:cNvSpPr>
            <p:nvPr/>
          </p:nvSpPr>
          <p:spPr bwMode="auto">
            <a:xfrm>
              <a:off x="5063" y="1366"/>
              <a:ext cx="340" cy="12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ea typeface="微软雅黑" panose="020B0503020204020204" pitchFamily="34" charset="-122"/>
                </a:rPr>
                <a:t>存储器操作数</a:t>
              </a:r>
            </a:p>
          </p:txBody>
        </p:sp>
      </p:grpSp>
      <p:sp>
        <p:nvSpPr>
          <p:cNvPr id="586768" name="Text Box 16">
            <a:extLst>
              <a:ext uri="{FF2B5EF4-FFF2-40B4-BE49-F238E27FC236}">
                <a16:creationId xmlns:a16="http://schemas.microsoft.com/office/drawing/2014/main" id="{09EDCECA-8938-4062-96C6-06A1A0D07F99}"/>
              </a:ext>
            </a:extLst>
          </p:cNvPr>
          <p:cNvSpPr txBox="1">
            <a:spLocks noChangeArrowheads="1"/>
          </p:cNvSpPr>
          <p:nvPr/>
        </p:nvSpPr>
        <p:spPr bwMode="auto">
          <a:xfrm>
            <a:off x="6192838" y="4194175"/>
            <a:ext cx="25193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007635"/>
                </a:solidFill>
                <a:ea typeface="微软雅黑" panose="020B0503020204020204" pitchFamily="34" charset="-122"/>
              </a:rPr>
              <a:t>跳转目标指令地址</a:t>
            </a:r>
          </a:p>
        </p:txBody>
      </p:sp>
      <p:sp>
        <p:nvSpPr>
          <p:cNvPr id="586769" name="Rectangle 17">
            <a:extLst>
              <a:ext uri="{FF2B5EF4-FFF2-40B4-BE49-F238E27FC236}">
                <a16:creationId xmlns:a16="http://schemas.microsoft.com/office/drawing/2014/main" id="{E6B93CAF-6E86-4537-8412-02B93116B3C2}"/>
              </a:ext>
            </a:extLst>
          </p:cNvPr>
          <p:cNvSpPr>
            <a:spLocks noChangeArrowheads="1"/>
          </p:cNvSpPr>
          <p:nvPr/>
        </p:nvSpPr>
        <p:spPr bwMode="auto">
          <a:xfrm>
            <a:off x="161925" y="1179513"/>
            <a:ext cx="8596313" cy="358775"/>
          </a:xfrm>
          <a:prstGeom prst="rect">
            <a:avLst/>
          </a:prstGeom>
          <a:solidFill>
            <a:srgbClr val="FFFF00">
              <a:alpha val="28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6770" name="Rectangle 18">
            <a:extLst>
              <a:ext uri="{FF2B5EF4-FFF2-40B4-BE49-F238E27FC236}">
                <a16:creationId xmlns:a16="http://schemas.microsoft.com/office/drawing/2014/main" id="{A222AFBB-7098-44F2-8E9B-401C25472FA9}"/>
              </a:ext>
            </a:extLst>
          </p:cNvPr>
          <p:cNvSpPr>
            <a:spLocks noChangeArrowheads="1"/>
          </p:cNvSpPr>
          <p:nvPr/>
        </p:nvSpPr>
        <p:spPr bwMode="auto">
          <a:xfrm>
            <a:off x="206375" y="1584325"/>
            <a:ext cx="8551863" cy="358775"/>
          </a:xfrm>
          <a:prstGeom prst="rect">
            <a:avLst/>
          </a:prstGeom>
          <a:solidFill>
            <a:srgbClr val="000080">
              <a:alpha val="41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5">
            <a:extLst>
              <a:ext uri="{FF2B5EF4-FFF2-40B4-BE49-F238E27FC236}">
                <a16:creationId xmlns:a16="http://schemas.microsoft.com/office/drawing/2014/main" id="{423130CE-F4C2-41D9-B9E7-9E170A7CB4BE}"/>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sz="800">
              <a:solidFill>
                <a:schemeClr val="accent2"/>
              </a:solidFill>
              <a:latin typeface="Arial" panose="020B0604020202020204" pitchFamily="34" charset="0"/>
              <a:ea typeface="宋体" panose="02010600030101010101" pitchFamily="2" charset="-122"/>
            </a:endParaRPr>
          </a:p>
        </p:txBody>
      </p:sp>
      <p:pic>
        <p:nvPicPr>
          <p:cNvPr id="422918" name="Picture 6">
            <a:extLst>
              <a:ext uri="{FF2B5EF4-FFF2-40B4-BE49-F238E27FC236}">
                <a16:creationId xmlns:a16="http://schemas.microsoft.com/office/drawing/2014/main" id="{61F2391D-4C31-4343-893C-77740D7DB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728663"/>
            <a:ext cx="841057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780" name="Text Box 8">
            <a:extLst>
              <a:ext uri="{FF2B5EF4-FFF2-40B4-BE49-F238E27FC236}">
                <a16:creationId xmlns:a16="http://schemas.microsoft.com/office/drawing/2014/main" id="{4ED9B9AB-F3F1-450C-AE53-3A8E2E143223}"/>
              </a:ext>
            </a:extLst>
          </p:cNvPr>
          <p:cNvSpPr txBox="1">
            <a:spLocks noChangeArrowheads="1"/>
          </p:cNvSpPr>
          <p:nvPr/>
        </p:nvSpPr>
        <p:spPr bwMode="auto">
          <a:xfrm>
            <a:off x="781050" y="800100"/>
            <a:ext cx="20097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zh-CN" altLang="en-US" sz="800">
              <a:solidFill>
                <a:schemeClr val="accent2"/>
              </a:solidFill>
              <a:latin typeface="Arial" panose="020B0604020202020204" pitchFamily="34" charset="0"/>
              <a:ea typeface="宋体" panose="02010600030101010101" pitchFamily="2" charset="-122"/>
            </a:endParaRPr>
          </a:p>
        </p:txBody>
      </p:sp>
      <p:sp>
        <p:nvSpPr>
          <p:cNvPr id="587781" name="Text Box 12">
            <a:extLst>
              <a:ext uri="{FF2B5EF4-FFF2-40B4-BE49-F238E27FC236}">
                <a16:creationId xmlns:a16="http://schemas.microsoft.com/office/drawing/2014/main" id="{01A5319D-0AF8-41D4-B080-DAC1B82F6D42}"/>
              </a:ext>
            </a:extLst>
          </p:cNvPr>
          <p:cNvSpPr txBox="1">
            <a:spLocks noChangeArrowheads="1"/>
          </p:cNvSpPr>
          <p:nvPr/>
        </p:nvSpPr>
        <p:spPr bwMode="auto">
          <a:xfrm>
            <a:off x="296863" y="3024188"/>
            <a:ext cx="8585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位移量</a:t>
            </a:r>
            <a:r>
              <a:rPr lang="zh-CN" altLang="en-US" sz="2000">
                <a:solidFill>
                  <a:schemeClr val="accent2"/>
                </a:solidFill>
                <a:latin typeface="微软雅黑" panose="020B0503020204020204" pitchFamily="34" charset="-122"/>
                <a:ea typeface="微软雅黑" panose="020B0503020204020204" pitchFamily="34" charset="-122"/>
              </a:rPr>
              <a:t>和</a:t>
            </a:r>
            <a:r>
              <a:rPr lang="zh-CN" altLang="en-US" sz="2000">
                <a:solidFill>
                  <a:srgbClr val="FF3300"/>
                </a:solidFill>
                <a:latin typeface="微软雅黑" panose="020B0503020204020204" pitchFamily="34" charset="-122"/>
                <a:ea typeface="微软雅黑" panose="020B0503020204020204" pitchFamily="34" charset="-122"/>
              </a:rPr>
              <a:t>立即数</a:t>
            </a:r>
            <a:r>
              <a:rPr lang="zh-CN" altLang="en-US" sz="2000">
                <a:solidFill>
                  <a:schemeClr val="accent2"/>
                </a:solidFill>
                <a:latin typeface="微软雅黑" panose="020B0503020204020204" pitchFamily="34" charset="-122"/>
                <a:ea typeface="微软雅黑" panose="020B0503020204020204" pitchFamily="34" charset="-122"/>
              </a:rPr>
              <a:t>都可以是：</a:t>
            </a:r>
            <a:r>
              <a:rPr lang="en-US" altLang="zh-CN" sz="2000">
                <a:solidFill>
                  <a:schemeClr val="accent2"/>
                </a:solidFill>
                <a:latin typeface="微软雅黑" panose="020B0503020204020204" pitchFamily="34" charset="-122"/>
                <a:ea typeface="微软雅黑" panose="020B0503020204020204" pitchFamily="34" charset="-122"/>
              </a:rPr>
              <a:t>1B/2B/4B</a:t>
            </a:r>
          </a:p>
          <a:p>
            <a:pPr>
              <a:spcBef>
                <a:spcPct val="15000"/>
              </a:spcBef>
            </a:pPr>
            <a:r>
              <a:rPr lang="en-US" altLang="zh-CN" sz="2000">
                <a:solidFill>
                  <a:srgbClr val="FF3300"/>
                </a:solidFill>
                <a:latin typeface="微软雅黑" panose="020B0503020204020204" pitchFamily="34" charset="-122"/>
                <a:ea typeface="微软雅黑" panose="020B0503020204020204" pitchFamily="34" charset="-122"/>
              </a:rPr>
              <a:t>SIB</a:t>
            </a:r>
            <a:r>
              <a:rPr lang="zh-CN" altLang="en-US" sz="2000">
                <a:solidFill>
                  <a:schemeClr val="accent2"/>
                </a:solidFill>
                <a:latin typeface="微软雅黑" panose="020B0503020204020204" pitchFamily="34" charset="-122"/>
                <a:ea typeface="微软雅黑" panose="020B0503020204020204" pitchFamily="34" charset="-122"/>
              </a:rPr>
              <a:t>中基址</a:t>
            </a:r>
            <a:r>
              <a:rPr lang="en-US" altLang="zh-CN" sz="2000">
                <a:solidFill>
                  <a:schemeClr val="accent2"/>
                </a:solidFill>
                <a:latin typeface="微软雅黑" panose="020B0503020204020204" pitchFamily="34" charset="-122"/>
                <a:ea typeface="微软雅黑" panose="020B0503020204020204" pitchFamily="34" charset="-122"/>
              </a:rPr>
              <a:t>B</a:t>
            </a:r>
            <a:r>
              <a:rPr lang="zh-CN" altLang="en-US" sz="2000">
                <a:solidFill>
                  <a:schemeClr val="accent2"/>
                </a:solidFill>
                <a:latin typeface="微软雅黑" panose="020B0503020204020204" pitchFamily="34" charset="-122"/>
                <a:ea typeface="微软雅黑" panose="020B0503020204020204" pitchFamily="34" charset="-122"/>
              </a:rPr>
              <a:t>和变址</a:t>
            </a:r>
            <a:r>
              <a:rPr lang="en-US" altLang="zh-CN" sz="2000">
                <a:solidFill>
                  <a:schemeClr val="accent2"/>
                </a:solidFill>
                <a:latin typeface="微软雅黑" panose="020B0503020204020204" pitchFamily="34" charset="-122"/>
                <a:ea typeface="微软雅黑" panose="020B0503020204020204" pitchFamily="34" charset="-122"/>
              </a:rPr>
              <a:t>I</a:t>
            </a:r>
            <a:r>
              <a:rPr lang="zh-CN" altLang="en-US" sz="2000">
                <a:solidFill>
                  <a:schemeClr val="accent2"/>
                </a:solidFill>
                <a:latin typeface="微软雅黑" panose="020B0503020204020204" pitchFamily="34" charset="-122"/>
                <a:ea typeface="微软雅黑" panose="020B0503020204020204" pitchFamily="34" charset="-122"/>
              </a:rPr>
              <a:t>都可是</a:t>
            </a:r>
            <a:r>
              <a:rPr lang="en-US" altLang="zh-CN" sz="2000">
                <a:solidFill>
                  <a:schemeClr val="accent2"/>
                </a:solidFill>
                <a:latin typeface="微软雅黑" panose="020B0503020204020204" pitchFamily="34" charset="-122"/>
                <a:ea typeface="微软雅黑" panose="020B0503020204020204" pitchFamily="34" charset="-122"/>
              </a:rPr>
              <a:t>8</a:t>
            </a:r>
            <a:r>
              <a:rPr lang="zh-CN" altLang="en-US" sz="2000">
                <a:solidFill>
                  <a:schemeClr val="accent2"/>
                </a:solidFill>
                <a:latin typeface="微软雅黑" panose="020B0503020204020204" pitchFamily="34" charset="-122"/>
                <a:ea typeface="微软雅黑" panose="020B0503020204020204" pitchFamily="34" charset="-122"/>
              </a:rPr>
              <a:t>个</a:t>
            </a:r>
            <a:r>
              <a:rPr lang="en-US" altLang="zh-CN" sz="2000">
                <a:solidFill>
                  <a:schemeClr val="accent2"/>
                </a:solidFill>
                <a:latin typeface="微软雅黑" panose="020B0503020204020204" pitchFamily="34" charset="-122"/>
                <a:ea typeface="微软雅黑" panose="020B0503020204020204" pitchFamily="34" charset="-122"/>
              </a:rPr>
              <a:t>GRS</a:t>
            </a:r>
            <a:r>
              <a:rPr lang="zh-CN" altLang="en-US" sz="2000">
                <a:solidFill>
                  <a:schemeClr val="accent2"/>
                </a:solidFill>
                <a:latin typeface="微软雅黑" panose="020B0503020204020204" pitchFamily="34" charset="-122"/>
                <a:ea typeface="微软雅黑" panose="020B0503020204020204" pitchFamily="34" charset="-122"/>
              </a:rPr>
              <a:t>中任一个；</a:t>
            </a:r>
            <a:r>
              <a:rPr lang="en-US" altLang="zh-CN" sz="2000">
                <a:solidFill>
                  <a:schemeClr val="accent2"/>
                </a:solidFill>
                <a:latin typeface="微软雅黑" panose="020B0503020204020204" pitchFamily="34" charset="-122"/>
                <a:ea typeface="微软雅黑" panose="020B0503020204020204" pitchFamily="34" charset="-122"/>
              </a:rPr>
              <a:t>SS</a:t>
            </a:r>
            <a:r>
              <a:rPr lang="zh-CN" altLang="en-US" sz="2000">
                <a:solidFill>
                  <a:schemeClr val="accent2"/>
                </a:solidFill>
                <a:latin typeface="微软雅黑" panose="020B0503020204020204" pitchFamily="34" charset="-122"/>
                <a:ea typeface="微软雅黑" panose="020B0503020204020204" pitchFamily="34" charset="-122"/>
              </a:rPr>
              <a:t>给出比例因子</a:t>
            </a:r>
          </a:p>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操作码</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opcode; W</a:t>
            </a:r>
            <a:r>
              <a:rPr lang="zh-CN" altLang="en-US" sz="2000">
                <a:solidFill>
                  <a:srgbClr val="A50021"/>
                </a:solidFill>
                <a:latin typeface="微软雅黑" panose="020B0503020204020204" pitchFamily="34" charset="-122"/>
                <a:ea typeface="微软雅黑" panose="020B0503020204020204" pitchFamily="34" charset="-122"/>
              </a:rPr>
              <a:t>：与机器模式（</a:t>
            </a:r>
            <a:r>
              <a:rPr lang="en-US" altLang="zh-CN" sz="2000">
                <a:solidFill>
                  <a:srgbClr val="A50021"/>
                </a:solidFill>
                <a:latin typeface="微软雅黑" panose="020B0503020204020204" pitchFamily="34" charset="-122"/>
                <a:ea typeface="微软雅黑" panose="020B0503020204020204" pitchFamily="34" charset="-122"/>
              </a:rPr>
              <a:t>16 / 32</a:t>
            </a:r>
            <a:r>
              <a:rPr lang="zh-CN" altLang="en-US" sz="2000">
                <a:solidFill>
                  <a:srgbClr val="A50021"/>
                </a:solidFill>
                <a:latin typeface="微软雅黑" panose="020B0503020204020204" pitchFamily="34" charset="-122"/>
                <a:ea typeface="微软雅黑" panose="020B0503020204020204" pitchFamily="34" charset="-122"/>
              </a:rPr>
              <a:t>位）一起确定寄存器位数（</a:t>
            </a:r>
            <a:r>
              <a:rPr lang="en-US" altLang="zh-CN" sz="2000">
                <a:solidFill>
                  <a:srgbClr val="A50021"/>
                </a:solidFill>
                <a:latin typeface="微软雅黑" panose="020B0503020204020204" pitchFamily="34" charset="-122"/>
                <a:ea typeface="微软雅黑" panose="020B0503020204020204" pitchFamily="34" charset="-122"/>
              </a:rPr>
              <a:t>AL / AX / EAX</a:t>
            </a:r>
            <a:r>
              <a:rPr lang="zh-CN" altLang="en-US" sz="2000">
                <a:solidFill>
                  <a:srgbClr val="A50021"/>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 D</a:t>
            </a:r>
            <a:r>
              <a:rPr lang="zh-CN" altLang="en-US" sz="2000">
                <a:solidFill>
                  <a:srgbClr val="A50021"/>
                </a:solidFill>
                <a:latin typeface="微软雅黑" panose="020B0503020204020204" pitchFamily="34" charset="-122"/>
                <a:ea typeface="微软雅黑" panose="020B0503020204020204" pitchFamily="34" charset="-122"/>
              </a:rPr>
              <a:t>：操作方向（确定源和目标）</a:t>
            </a:r>
          </a:p>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寻址方式（</a:t>
            </a:r>
            <a:r>
              <a:rPr lang="en-US" altLang="zh-CN" sz="2000">
                <a:solidFill>
                  <a:srgbClr val="FF3300"/>
                </a:solidFill>
                <a:latin typeface="微软雅黑" panose="020B0503020204020204" pitchFamily="34" charset="-122"/>
                <a:ea typeface="微软雅黑" panose="020B0503020204020204" pitchFamily="34" charset="-122"/>
              </a:rPr>
              <a:t>ModRM</a:t>
            </a:r>
            <a:r>
              <a:rPr lang="zh-CN" altLang="en-US" sz="2000">
                <a:solidFill>
                  <a:srgbClr val="FF3300"/>
                </a:solidFill>
                <a:latin typeface="微软雅黑" panose="020B0503020204020204" pitchFamily="34" charset="-122"/>
                <a:ea typeface="微软雅黑" panose="020B0503020204020204" pitchFamily="34" charset="-122"/>
              </a:rPr>
              <a:t>字节）</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 mod</a:t>
            </a:r>
            <a:r>
              <a:rPr lang="zh-CN" altLang="en-US" sz="2000">
                <a:solidFill>
                  <a:srgbClr val="A50021"/>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r/m</a:t>
            </a:r>
            <a:r>
              <a:rPr lang="zh-CN" altLang="en-US" sz="2000">
                <a:solidFill>
                  <a:srgbClr val="A50021"/>
                </a:solidFill>
                <a:latin typeface="微软雅黑" panose="020B0503020204020204" pitchFamily="34" charset="-122"/>
                <a:ea typeface="微软雅黑" panose="020B0503020204020204" pitchFamily="34" charset="-122"/>
              </a:rPr>
              <a:t>、 </a:t>
            </a:r>
            <a:r>
              <a:rPr lang="en-US" altLang="zh-CN" sz="2000">
                <a:solidFill>
                  <a:srgbClr val="A50021"/>
                </a:solidFill>
                <a:latin typeface="微软雅黑" panose="020B0503020204020204" pitchFamily="34" charset="-122"/>
                <a:ea typeface="微软雅黑" panose="020B0503020204020204" pitchFamily="34" charset="-122"/>
              </a:rPr>
              <a:t>reg/op</a:t>
            </a:r>
            <a:r>
              <a:rPr lang="zh-CN" altLang="en-US" sz="2000">
                <a:solidFill>
                  <a:srgbClr val="A50021"/>
                </a:solidFill>
                <a:latin typeface="微软雅黑" panose="020B0503020204020204" pitchFamily="34" charset="-122"/>
                <a:ea typeface="微软雅黑" panose="020B0503020204020204" pitchFamily="34" charset="-122"/>
              </a:rPr>
              <a:t>三个字段与</a:t>
            </a:r>
            <a:r>
              <a:rPr lang="en-US" altLang="zh-CN" sz="2000">
                <a:solidFill>
                  <a:srgbClr val="A50021"/>
                </a:solidFill>
                <a:latin typeface="微软雅黑" panose="020B0503020204020204" pitchFamily="34" charset="-122"/>
                <a:ea typeface="微软雅黑" panose="020B0503020204020204" pitchFamily="34" charset="-122"/>
              </a:rPr>
              <a:t>w</a:t>
            </a:r>
            <a:r>
              <a:rPr lang="zh-CN" altLang="en-US" sz="2000">
                <a:solidFill>
                  <a:srgbClr val="A50021"/>
                </a:solidFill>
                <a:latin typeface="微软雅黑" panose="020B0503020204020204" pitchFamily="34" charset="-122"/>
                <a:ea typeface="微软雅黑" panose="020B0503020204020204" pitchFamily="34" charset="-122"/>
              </a:rPr>
              <a:t>字段和机器模式（</a:t>
            </a:r>
            <a:r>
              <a:rPr lang="en-US" altLang="zh-CN" sz="2000">
                <a:solidFill>
                  <a:srgbClr val="A50021"/>
                </a:solidFill>
                <a:latin typeface="微软雅黑" panose="020B0503020204020204" pitchFamily="34" charset="-122"/>
                <a:ea typeface="微软雅黑" panose="020B0503020204020204" pitchFamily="34" charset="-122"/>
              </a:rPr>
              <a:t>16/32</a:t>
            </a:r>
            <a:r>
              <a:rPr lang="zh-CN" altLang="en-US" sz="2000">
                <a:solidFill>
                  <a:srgbClr val="A50021"/>
                </a:solidFill>
                <a:latin typeface="微软雅黑" panose="020B0503020204020204" pitchFamily="34" charset="-122"/>
                <a:ea typeface="微软雅黑" panose="020B0503020204020204" pitchFamily="34" charset="-122"/>
              </a:rPr>
              <a:t>）一起确定操作数所在的寄存器编号或有效地址计算方式</a:t>
            </a:r>
          </a:p>
        </p:txBody>
      </p:sp>
      <p:sp>
        <p:nvSpPr>
          <p:cNvPr id="587782" name="Rectangle 6">
            <a:extLst>
              <a:ext uri="{FF2B5EF4-FFF2-40B4-BE49-F238E27FC236}">
                <a16:creationId xmlns:a16="http://schemas.microsoft.com/office/drawing/2014/main" id="{F22D9E88-6317-40DA-8333-CB3579A125EF}"/>
              </a:ext>
            </a:extLst>
          </p:cNvPr>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lnSpc>
                <a:spcPct val="87000"/>
              </a:lnSpc>
              <a:defRPr sz="3600" b="1">
                <a:solidFill>
                  <a:srgbClr val="CC3300"/>
                </a:solidFill>
                <a:latin typeface="Arial" panose="020B0604020202020204" pitchFamily="34" charset="0"/>
                <a:ea typeface="黑体" panose="02010609060101010101" pitchFamily="49" charset="-122"/>
              </a:defRPr>
            </a:lvl1pPr>
            <a:lvl2pPr algn="ctr">
              <a:lnSpc>
                <a:spcPct val="87000"/>
              </a:lnSpc>
              <a:defRPr sz="3600" b="1">
                <a:solidFill>
                  <a:srgbClr val="CC3300"/>
                </a:solidFill>
                <a:latin typeface="Arial" panose="020B0604020202020204" pitchFamily="34" charset="0"/>
                <a:ea typeface="黑体" panose="02010609060101010101" pitchFamily="49" charset="-122"/>
              </a:defRPr>
            </a:lvl2pPr>
            <a:lvl3pPr algn="ctr">
              <a:lnSpc>
                <a:spcPct val="87000"/>
              </a:lnSpc>
              <a:defRPr sz="3600" b="1">
                <a:solidFill>
                  <a:srgbClr val="CC3300"/>
                </a:solidFill>
                <a:latin typeface="Arial" panose="020B0604020202020204" pitchFamily="34" charset="0"/>
                <a:ea typeface="黑体" panose="02010609060101010101" pitchFamily="49" charset="-122"/>
              </a:defRPr>
            </a:lvl3pPr>
            <a:lvl4pPr algn="ctr">
              <a:lnSpc>
                <a:spcPct val="87000"/>
              </a:lnSpc>
              <a:defRPr sz="3600" b="1">
                <a:solidFill>
                  <a:srgbClr val="CC3300"/>
                </a:solidFill>
                <a:latin typeface="Arial" panose="020B0604020202020204" pitchFamily="34" charset="0"/>
                <a:ea typeface="黑体" panose="02010609060101010101" pitchFamily="49" charset="-122"/>
              </a:defRPr>
            </a:lvl4pPr>
            <a:lvl5pPr algn="ctr">
              <a:lnSpc>
                <a:spcPct val="87000"/>
              </a:lnSpc>
              <a:defRPr sz="3600" b="1">
                <a:solidFill>
                  <a:srgbClr val="CC3300"/>
                </a:solidFill>
                <a:latin typeface="Arial" panose="020B0604020202020204" pitchFamily="34" charset="0"/>
                <a:ea typeface="黑体" panose="02010609060101010101" pitchFamily="49" charset="-122"/>
              </a:defRPr>
            </a:lvl5pPr>
            <a:lvl6pPr marL="4572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r>
              <a:rPr lang="zh-CN" altLang="en-US"/>
              <a:t>回顾：</a:t>
            </a:r>
            <a:r>
              <a:rPr lang="en-US" altLang="zh-CN" sz="3200"/>
              <a:t> IA-32</a:t>
            </a:r>
            <a:r>
              <a:rPr lang="zh-CN" altLang="en-US" sz="3200"/>
              <a:t>机器指令格式</a:t>
            </a:r>
          </a:p>
        </p:txBody>
      </p:sp>
      <p:sp>
        <p:nvSpPr>
          <p:cNvPr id="587783" name="Rectangle 7">
            <a:extLst>
              <a:ext uri="{FF2B5EF4-FFF2-40B4-BE49-F238E27FC236}">
                <a16:creationId xmlns:a16="http://schemas.microsoft.com/office/drawing/2014/main" id="{BCC53FAB-AB5D-4ADA-87E6-56F8BAAC96D7}"/>
              </a:ext>
            </a:extLst>
          </p:cNvPr>
          <p:cNvSpPr>
            <a:spLocks noChangeArrowheads="1"/>
          </p:cNvSpPr>
          <p:nvPr/>
        </p:nvSpPr>
        <p:spPr bwMode="auto">
          <a:xfrm>
            <a:off x="1062038" y="5138738"/>
            <a:ext cx="7289800" cy="1339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latin typeface="微软雅黑" panose="020B0503020204020204" pitchFamily="34" charset="-122"/>
                <a:ea typeface="微软雅黑" panose="020B0503020204020204" pitchFamily="34" charset="-122"/>
              </a:rPr>
              <a:t>8d 04 02   lea  (%edx,%eax,1), %eax</a:t>
            </a:r>
          </a:p>
          <a:p>
            <a:endParaRPr lang="en-US" altLang="zh-CN">
              <a:latin typeface="微软雅黑" panose="020B0503020204020204" pitchFamily="34" charset="-122"/>
              <a:ea typeface="微软雅黑" panose="020B0503020204020204" pitchFamily="34" charset="-122"/>
            </a:endParaRPr>
          </a:p>
          <a:p>
            <a:endParaRPr lang="en-US" altLang="zh-CN" sz="1000">
              <a:latin typeface="微软雅黑" panose="020B0503020204020204" pitchFamily="34" charset="-122"/>
              <a:ea typeface="微软雅黑" panose="020B0503020204020204" pitchFamily="34" charset="-122"/>
            </a:endParaRPr>
          </a:p>
          <a:p>
            <a:r>
              <a:rPr lang="en-US" altLang="zh-CN">
                <a:solidFill>
                  <a:srgbClr val="008000"/>
                </a:solidFill>
                <a:latin typeface="微软雅黑" panose="020B0503020204020204" pitchFamily="34" charset="-122"/>
                <a:ea typeface="微软雅黑" panose="020B0503020204020204" pitchFamily="34" charset="-122"/>
              </a:rPr>
              <a:t>1000 1101</a:t>
            </a:r>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00 00</a:t>
            </a:r>
            <a:r>
              <a:rPr lang="en-US" altLang="zh-CN">
                <a:solidFill>
                  <a:srgbClr val="FF3300"/>
                </a:solidFill>
                <a:latin typeface="微软雅黑" panose="020B0503020204020204" pitchFamily="34" charset="-122"/>
                <a:ea typeface="微软雅黑" panose="020B0503020204020204" pitchFamily="34" charset="-122"/>
              </a:rPr>
              <a:t>0 100</a:t>
            </a:r>
            <a:r>
              <a:rPr lang="en-US" altLang="zh-CN">
                <a:latin typeface="微软雅黑" panose="020B0503020204020204" pitchFamily="34" charset="-122"/>
                <a:ea typeface="微软雅黑" panose="020B0503020204020204" pitchFamily="34" charset="-122"/>
              </a:rPr>
              <a:t> 00 00</a:t>
            </a:r>
            <a:r>
              <a:rPr lang="en-US" altLang="zh-CN">
                <a:solidFill>
                  <a:srgbClr val="CC3300"/>
                </a:solidFill>
                <a:latin typeface="微软雅黑" panose="020B0503020204020204" pitchFamily="34" charset="-122"/>
                <a:ea typeface="微软雅黑" panose="020B0503020204020204" pitchFamily="34" charset="-122"/>
              </a:rPr>
              <a:t>0 010</a:t>
            </a:r>
          </a:p>
        </p:txBody>
      </p:sp>
      <p:grpSp>
        <p:nvGrpSpPr>
          <p:cNvPr id="587784" name="Group 8">
            <a:extLst>
              <a:ext uri="{FF2B5EF4-FFF2-40B4-BE49-F238E27FC236}">
                <a16:creationId xmlns:a16="http://schemas.microsoft.com/office/drawing/2014/main" id="{6B376E6F-891D-48B1-B57C-2A39FC2557BA}"/>
              </a:ext>
            </a:extLst>
          </p:cNvPr>
          <p:cNvGrpSpPr>
            <a:grpSpLocks/>
          </p:cNvGrpSpPr>
          <p:nvPr/>
        </p:nvGrpSpPr>
        <p:grpSpPr bwMode="auto">
          <a:xfrm>
            <a:off x="2411413" y="2663825"/>
            <a:ext cx="4995862" cy="2611438"/>
            <a:chOff x="1519" y="1678"/>
            <a:chExt cx="3147" cy="1645"/>
          </a:xfrm>
        </p:grpSpPr>
        <p:sp>
          <p:nvSpPr>
            <p:cNvPr id="587785" name="Line 9">
              <a:extLst>
                <a:ext uri="{FF2B5EF4-FFF2-40B4-BE49-F238E27FC236}">
                  <a16:creationId xmlns:a16="http://schemas.microsoft.com/office/drawing/2014/main" id="{85395422-CF35-45C4-97E2-1F308BB7A251}"/>
                </a:ext>
              </a:extLst>
            </p:cNvPr>
            <p:cNvSpPr>
              <a:spLocks noChangeShapeType="1"/>
            </p:cNvSpPr>
            <p:nvPr/>
          </p:nvSpPr>
          <p:spPr bwMode="auto">
            <a:xfrm flipH="1">
              <a:off x="3390" y="1678"/>
              <a:ext cx="57" cy="161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86" name="Line 10">
              <a:extLst>
                <a:ext uri="{FF2B5EF4-FFF2-40B4-BE49-F238E27FC236}">
                  <a16:creationId xmlns:a16="http://schemas.microsoft.com/office/drawing/2014/main" id="{8222F641-48A0-4412-9DC2-3C1B565349C7}"/>
                </a:ext>
              </a:extLst>
            </p:cNvPr>
            <p:cNvSpPr>
              <a:spLocks noChangeShapeType="1"/>
            </p:cNvSpPr>
            <p:nvPr/>
          </p:nvSpPr>
          <p:spPr bwMode="auto">
            <a:xfrm flipH="1">
              <a:off x="3192" y="1678"/>
              <a:ext cx="964" cy="161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87" name="Line 11">
              <a:extLst>
                <a:ext uri="{FF2B5EF4-FFF2-40B4-BE49-F238E27FC236}">
                  <a16:creationId xmlns:a16="http://schemas.microsoft.com/office/drawing/2014/main" id="{D9503BC6-4AEF-4F25-891B-8121ED025BDD}"/>
                </a:ext>
              </a:extLst>
            </p:cNvPr>
            <p:cNvSpPr>
              <a:spLocks noChangeShapeType="1"/>
            </p:cNvSpPr>
            <p:nvPr/>
          </p:nvSpPr>
          <p:spPr bwMode="auto">
            <a:xfrm flipH="1">
              <a:off x="2455" y="1707"/>
              <a:ext cx="2211" cy="161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88" name="Line 12">
              <a:extLst>
                <a:ext uri="{FF2B5EF4-FFF2-40B4-BE49-F238E27FC236}">
                  <a16:creationId xmlns:a16="http://schemas.microsoft.com/office/drawing/2014/main" id="{C167D612-9506-405F-A3C9-3710B0D7064C}"/>
                </a:ext>
              </a:extLst>
            </p:cNvPr>
            <p:cNvSpPr>
              <a:spLocks noChangeShapeType="1"/>
            </p:cNvSpPr>
            <p:nvPr/>
          </p:nvSpPr>
          <p:spPr bwMode="auto">
            <a:xfrm>
              <a:off x="1519" y="1678"/>
              <a:ext cx="2382" cy="15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7789" name="Group 13">
            <a:extLst>
              <a:ext uri="{FF2B5EF4-FFF2-40B4-BE49-F238E27FC236}">
                <a16:creationId xmlns:a16="http://schemas.microsoft.com/office/drawing/2014/main" id="{8E388917-2405-4D4C-BCFD-C319DEC1F3C6}"/>
              </a:ext>
            </a:extLst>
          </p:cNvPr>
          <p:cNvGrpSpPr>
            <a:grpSpLocks/>
          </p:cNvGrpSpPr>
          <p:nvPr/>
        </p:nvGrpSpPr>
        <p:grpSpPr bwMode="auto">
          <a:xfrm>
            <a:off x="3311525" y="6443663"/>
            <a:ext cx="3060700" cy="0"/>
            <a:chOff x="2086" y="4059"/>
            <a:chExt cx="1928" cy="0"/>
          </a:xfrm>
        </p:grpSpPr>
        <p:sp>
          <p:nvSpPr>
            <p:cNvPr id="587790" name="Line 14">
              <a:extLst>
                <a:ext uri="{FF2B5EF4-FFF2-40B4-BE49-F238E27FC236}">
                  <a16:creationId xmlns:a16="http://schemas.microsoft.com/office/drawing/2014/main" id="{96567786-12E4-416F-AC13-64E2BB26E52A}"/>
                </a:ext>
              </a:extLst>
            </p:cNvPr>
            <p:cNvSpPr>
              <a:spLocks noChangeShapeType="1"/>
            </p:cNvSpPr>
            <p:nvPr/>
          </p:nvSpPr>
          <p:spPr bwMode="auto">
            <a:xfrm>
              <a:off x="3646" y="4059"/>
              <a:ext cx="368" cy="0"/>
            </a:xfrm>
            <a:prstGeom prst="line">
              <a:avLst/>
            </a:prstGeom>
            <a:noFill/>
            <a:ln w="57150">
              <a:solidFill>
                <a:srgbClr val="005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91" name="Line 15">
              <a:extLst>
                <a:ext uri="{FF2B5EF4-FFF2-40B4-BE49-F238E27FC236}">
                  <a16:creationId xmlns:a16="http://schemas.microsoft.com/office/drawing/2014/main" id="{14F7B7E2-68F1-435F-B8F0-3876779C611B}"/>
                </a:ext>
              </a:extLst>
            </p:cNvPr>
            <p:cNvSpPr>
              <a:spLocks noChangeShapeType="1"/>
            </p:cNvSpPr>
            <p:nvPr/>
          </p:nvSpPr>
          <p:spPr bwMode="auto">
            <a:xfrm>
              <a:off x="3192" y="4059"/>
              <a:ext cx="368" cy="0"/>
            </a:xfrm>
            <a:prstGeom prst="line">
              <a:avLst/>
            </a:prstGeom>
            <a:noFill/>
            <a:ln w="57150">
              <a:solidFill>
                <a:srgbClr val="005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92" name="Line 16">
              <a:extLst>
                <a:ext uri="{FF2B5EF4-FFF2-40B4-BE49-F238E27FC236}">
                  <a16:creationId xmlns:a16="http://schemas.microsoft.com/office/drawing/2014/main" id="{988995B6-7D81-4EF1-86D9-790D400DE83D}"/>
                </a:ext>
              </a:extLst>
            </p:cNvPr>
            <p:cNvSpPr>
              <a:spLocks noChangeShapeType="1"/>
            </p:cNvSpPr>
            <p:nvPr/>
          </p:nvSpPr>
          <p:spPr bwMode="auto">
            <a:xfrm>
              <a:off x="2086" y="4059"/>
              <a:ext cx="368" cy="0"/>
            </a:xfrm>
            <a:prstGeom prst="line">
              <a:avLst/>
            </a:prstGeom>
            <a:noFill/>
            <a:ln w="57150">
              <a:solidFill>
                <a:srgbClr val="005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7793" name="Group 17">
            <a:extLst>
              <a:ext uri="{FF2B5EF4-FFF2-40B4-BE49-F238E27FC236}">
                <a16:creationId xmlns:a16="http://schemas.microsoft.com/office/drawing/2014/main" id="{C5243B81-CF1F-4250-8B9D-53DC26F7E3B6}"/>
              </a:ext>
            </a:extLst>
          </p:cNvPr>
          <p:cNvGrpSpPr>
            <a:grpSpLocks/>
          </p:cNvGrpSpPr>
          <p:nvPr/>
        </p:nvGrpSpPr>
        <p:grpSpPr bwMode="auto">
          <a:xfrm>
            <a:off x="3671888" y="5454650"/>
            <a:ext cx="2655887" cy="674688"/>
            <a:chOff x="2313" y="3464"/>
            <a:chExt cx="1673" cy="425"/>
          </a:xfrm>
        </p:grpSpPr>
        <p:sp>
          <p:nvSpPr>
            <p:cNvPr id="587794" name="Line 18">
              <a:extLst>
                <a:ext uri="{FF2B5EF4-FFF2-40B4-BE49-F238E27FC236}">
                  <a16:creationId xmlns:a16="http://schemas.microsoft.com/office/drawing/2014/main" id="{6B97E7BC-90D3-4B04-BB26-3EE0A2522B57}"/>
                </a:ext>
              </a:extLst>
            </p:cNvPr>
            <p:cNvSpPr>
              <a:spLocks noChangeShapeType="1"/>
            </p:cNvSpPr>
            <p:nvPr/>
          </p:nvSpPr>
          <p:spPr bwMode="auto">
            <a:xfrm flipH="1">
              <a:off x="2313" y="3492"/>
              <a:ext cx="1673" cy="36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95" name="Line 19">
              <a:extLst>
                <a:ext uri="{FF2B5EF4-FFF2-40B4-BE49-F238E27FC236}">
                  <a16:creationId xmlns:a16="http://schemas.microsoft.com/office/drawing/2014/main" id="{C34766E3-62D6-4788-A6C5-493B0564EB98}"/>
                </a:ext>
              </a:extLst>
            </p:cNvPr>
            <p:cNvSpPr>
              <a:spLocks noChangeShapeType="1"/>
            </p:cNvSpPr>
            <p:nvPr/>
          </p:nvSpPr>
          <p:spPr bwMode="auto">
            <a:xfrm flipH="1">
              <a:off x="3050" y="3464"/>
              <a:ext cx="340" cy="425"/>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96" name="Line 20">
              <a:extLst>
                <a:ext uri="{FF2B5EF4-FFF2-40B4-BE49-F238E27FC236}">
                  <a16:creationId xmlns:a16="http://schemas.microsoft.com/office/drawing/2014/main" id="{F2AE5F7B-1B40-4822-BAFC-736092662E51}"/>
                </a:ext>
              </a:extLst>
            </p:cNvPr>
            <p:cNvSpPr>
              <a:spLocks noChangeShapeType="1"/>
            </p:cNvSpPr>
            <p:nvPr/>
          </p:nvSpPr>
          <p:spPr bwMode="auto">
            <a:xfrm>
              <a:off x="3135" y="3464"/>
              <a:ext cx="227" cy="397"/>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7797" name="Line 21">
              <a:extLst>
                <a:ext uri="{FF2B5EF4-FFF2-40B4-BE49-F238E27FC236}">
                  <a16:creationId xmlns:a16="http://schemas.microsoft.com/office/drawing/2014/main" id="{88D2B580-9256-4A33-A5DD-EF3562429277}"/>
                </a:ext>
              </a:extLst>
            </p:cNvPr>
            <p:cNvSpPr>
              <a:spLocks noChangeShapeType="1"/>
            </p:cNvSpPr>
            <p:nvPr/>
          </p:nvSpPr>
          <p:spPr bwMode="auto">
            <a:xfrm>
              <a:off x="2568" y="3464"/>
              <a:ext cx="1276" cy="397"/>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7798" name="Text Box 22">
            <a:extLst>
              <a:ext uri="{FF2B5EF4-FFF2-40B4-BE49-F238E27FC236}">
                <a16:creationId xmlns:a16="http://schemas.microsoft.com/office/drawing/2014/main" id="{A260E3A2-6861-4512-85E5-01F359A89BD8}"/>
              </a:ext>
            </a:extLst>
          </p:cNvPr>
          <p:cNvSpPr txBox="1">
            <a:spLocks noChangeArrowheads="1"/>
          </p:cNvSpPr>
          <p:nvPr/>
        </p:nvSpPr>
        <p:spPr bwMode="auto">
          <a:xfrm>
            <a:off x="5021263" y="1741488"/>
            <a:ext cx="2474912"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200">
                <a:solidFill>
                  <a:srgbClr val="CC3300"/>
                </a:solidFill>
                <a:latin typeface="微软雅黑" panose="020B0503020204020204" pitchFamily="34" charset="-122"/>
                <a:ea typeface="微软雅黑" panose="020B0503020204020204" pitchFamily="34" charset="-122"/>
              </a:rPr>
              <a:t>存储器操作数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8803" name="Rectangle 3">
            <a:extLst>
              <a:ext uri="{FF2B5EF4-FFF2-40B4-BE49-F238E27FC236}">
                <a16:creationId xmlns:a16="http://schemas.microsoft.com/office/drawing/2014/main" id="{CDED91E9-46C3-45EF-9A3D-D11D995A1AB5}"/>
              </a:ext>
            </a:extLst>
          </p:cNvPr>
          <p:cNvSpPr>
            <a:spLocks noGrp="1" noChangeArrowheads="1"/>
          </p:cNvSpPr>
          <p:nvPr>
            <p:ph type="body" idx="1"/>
          </p:nvPr>
        </p:nvSpPr>
        <p:spPr>
          <a:xfrm>
            <a:off x="250825" y="671513"/>
            <a:ext cx="8229600" cy="6103937"/>
          </a:xfrm>
        </p:spPr>
        <p:txBody>
          <a:bodyPr/>
          <a:lstStyle/>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typedef union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struct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R_M	        :3;</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reg	        :3;</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mod	        :2;</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struct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dont_care    :3;</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opcode	        :3;</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val;</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ModR_M;</a:t>
            </a:r>
          </a:p>
          <a:p>
            <a:pPr>
              <a:lnSpc>
                <a:spcPct val="95000"/>
              </a:lnSpc>
              <a:spcBef>
                <a:spcPct val="5000"/>
              </a:spcBef>
              <a:buFontTx/>
              <a:buNone/>
            </a:pPr>
            <a:endParaRPr lang="en-US" altLang="zh-CN" sz="1900">
              <a:latin typeface="微软雅黑" panose="020B0503020204020204" pitchFamily="34" charset="-122"/>
              <a:ea typeface="微软雅黑" panose="020B0503020204020204" pitchFamily="34" charset="-122"/>
            </a:endParaRP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typedef union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struct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base	        :3;</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index	        :3;</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ss	        :2;</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uint8_t val;</a:t>
            </a:r>
          </a:p>
          <a:p>
            <a:pPr>
              <a:lnSpc>
                <a:spcPct val="95000"/>
              </a:lnSpc>
              <a:spcBef>
                <a:spcPct val="5000"/>
              </a:spcBef>
              <a:buFontTx/>
              <a:buNone/>
            </a:pPr>
            <a:r>
              <a:rPr lang="en-US" altLang="zh-CN" sz="1900">
                <a:latin typeface="微软雅黑" panose="020B0503020204020204" pitchFamily="34" charset="-122"/>
                <a:ea typeface="微软雅黑" panose="020B0503020204020204" pitchFamily="34" charset="-122"/>
              </a:rPr>
              <a:t>} SIB;</a:t>
            </a:r>
            <a:endParaRPr lang="zh-CN" altLang="en-US" sz="1400">
              <a:latin typeface="微软雅黑" panose="020B0503020204020204" pitchFamily="34" charset="-122"/>
              <a:ea typeface="微软雅黑" panose="020B0503020204020204" pitchFamily="34" charset="-122"/>
            </a:endParaRPr>
          </a:p>
        </p:txBody>
      </p:sp>
      <p:sp>
        <p:nvSpPr>
          <p:cNvPr id="588804" name="Rectangle 4">
            <a:extLst>
              <a:ext uri="{FF2B5EF4-FFF2-40B4-BE49-F238E27FC236}">
                <a16:creationId xmlns:a16="http://schemas.microsoft.com/office/drawing/2014/main" id="{348E1CBA-D9BF-4938-A9AE-8D9E0F597CAC}"/>
              </a:ext>
            </a:extLst>
          </p:cNvPr>
          <p:cNvSpPr>
            <a:spLocks noChangeArrowheads="1"/>
          </p:cNvSpPr>
          <p:nvPr/>
        </p:nvSpPr>
        <p:spPr bwMode="auto">
          <a:xfrm>
            <a:off x="3721100" y="233363"/>
            <a:ext cx="508158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lnSpc>
                <a:spcPct val="87000"/>
              </a:lnSpc>
              <a:defRPr sz="3600" b="1">
                <a:solidFill>
                  <a:srgbClr val="CC3300"/>
                </a:solidFill>
                <a:latin typeface="Arial" panose="020B0604020202020204" pitchFamily="34" charset="0"/>
                <a:ea typeface="黑体" panose="02010609060101010101" pitchFamily="49" charset="-122"/>
              </a:defRPr>
            </a:lvl1pPr>
            <a:lvl2pPr algn="ctr">
              <a:lnSpc>
                <a:spcPct val="87000"/>
              </a:lnSpc>
              <a:defRPr sz="3600" b="1">
                <a:solidFill>
                  <a:srgbClr val="CC3300"/>
                </a:solidFill>
                <a:latin typeface="Arial" panose="020B0604020202020204" pitchFamily="34" charset="0"/>
                <a:ea typeface="黑体" panose="02010609060101010101" pitchFamily="49" charset="-122"/>
              </a:defRPr>
            </a:lvl2pPr>
            <a:lvl3pPr algn="ctr">
              <a:lnSpc>
                <a:spcPct val="87000"/>
              </a:lnSpc>
              <a:defRPr sz="3600" b="1">
                <a:solidFill>
                  <a:srgbClr val="CC3300"/>
                </a:solidFill>
                <a:latin typeface="Arial" panose="020B0604020202020204" pitchFamily="34" charset="0"/>
                <a:ea typeface="黑体" panose="02010609060101010101" pitchFamily="49" charset="-122"/>
              </a:defRPr>
            </a:lvl3pPr>
            <a:lvl4pPr algn="ctr">
              <a:lnSpc>
                <a:spcPct val="87000"/>
              </a:lnSpc>
              <a:defRPr sz="3600" b="1">
                <a:solidFill>
                  <a:srgbClr val="CC3300"/>
                </a:solidFill>
                <a:latin typeface="Arial" panose="020B0604020202020204" pitchFamily="34" charset="0"/>
                <a:ea typeface="黑体" panose="02010609060101010101" pitchFamily="49" charset="-122"/>
              </a:defRPr>
            </a:lvl4pPr>
            <a:lvl5pPr algn="ctr">
              <a:lnSpc>
                <a:spcPct val="87000"/>
              </a:lnSpc>
              <a:defRPr sz="3600" b="1">
                <a:solidFill>
                  <a:srgbClr val="CC3300"/>
                </a:solidFill>
                <a:latin typeface="Arial" panose="020B0604020202020204" pitchFamily="34" charset="0"/>
                <a:ea typeface="黑体" panose="02010609060101010101" pitchFamily="49" charset="-122"/>
              </a:defRPr>
            </a:lvl5pPr>
            <a:lvl6pPr marL="4572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r>
              <a:rPr lang="en-US" altLang="zh-CN" sz="3200"/>
              <a:t>PA</a:t>
            </a:r>
            <a:r>
              <a:rPr lang="zh-CN" altLang="en-US" sz="3200"/>
              <a:t>中模拟的</a:t>
            </a:r>
            <a:br>
              <a:rPr lang="zh-CN" altLang="en-US" sz="3200"/>
            </a:br>
            <a:r>
              <a:rPr lang="en-US" altLang="zh-CN" sz="3200"/>
              <a:t>IA-32</a:t>
            </a:r>
            <a:r>
              <a:rPr lang="zh-CN" altLang="en-US" sz="3200"/>
              <a:t>指令的</a:t>
            </a:r>
            <a:r>
              <a:rPr lang="en-US" altLang="zh-CN" sz="3200"/>
              <a:t>ModRM</a:t>
            </a:r>
            <a:r>
              <a:rPr lang="zh-CN" altLang="en-US" sz="3200"/>
              <a:t>和</a:t>
            </a:r>
            <a:r>
              <a:rPr lang="en-US" altLang="zh-CN" sz="3200"/>
              <a:t>SIB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9826" name="Picture 2">
            <a:extLst>
              <a:ext uri="{FF2B5EF4-FFF2-40B4-BE49-F238E27FC236}">
                <a16:creationId xmlns:a16="http://schemas.microsoft.com/office/drawing/2014/main" id="{4068145E-4CAE-44B2-BCCB-E31C5F973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107950"/>
            <a:ext cx="3060700" cy="2720975"/>
          </a:xfrm>
          <a:prstGeom prst="rect">
            <a:avLst/>
          </a:prstGeom>
          <a:noFill/>
          <a:extLst>
            <a:ext uri="{909E8E84-426E-40DD-AFC4-6F175D3DCCD1}">
              <a14:hiddenFill xmlns:a14="http://schemas.microsoft.com/office/drawing/2010/main">
                <a:solidFill>
                  <a:srgbClr val="FFFFFF"/>
                </a:solidFill>
              </a14:hiddenFill>
            </a:ext>
          </a:extLst>
        </p:spPr>
      </p:pic>
      <p:sp>
        <p:nvSpPr>
          <p:cNvPr id="589827" name="Rectangle 3">
            <a:extLst>
              <a:ext uri="{FF2B5EF4-FFF2-40B4-BE49-F238E27FC236}">
                <a16:creationId xmlns:a16="http://schemas.microsoft.com/office/drawing/2014/main" id="{BA683DA3-FB63-4D4D-A138-52735524F40D}"/>
              </a:ext>
            </a:extLst>
          </p:cNvPr>
          <p:cNvSpPr>
            <a:spLocks noGrp="1" noChangeArrowheads="1"/>
          </p:cNvSpPr>
          <p:nvPr>
            <p:ph type="title"/>
          </p:nvPr>
        </p:nvSpPr>
        <p:spPr>
          <a:xfrm>
            <a:off x="457200" y="98425"/>
            <a:ext cx="8229600" cy="561975"/>
          </a:xfrm>
        </p:spPr>
        <p:txBody>
          <a:bodyPr/>
          <a:lstStyle/>
          <a:p>
            <a:r>
              <a:rPr lang="en-US" altLang="zh-CN" sz="3200"/>
              <a:t>                        </a:t>
            </a:r>
            <a:r>
              <a:rPr lang="zh-CN" altLang="en-US" sz="3200"/>
              <a:t>程序由指令序列组成</a:t>
            </a:r>
          </a:p>
        </p:txBody>
      </p:sp>
      <p:sp>
        <p:nvSpPr>
          <p:cNvPr id="589828" name="Rectangle 4">
            <a:extLst>
              <a:ext uri="{FF2B5EF4-FFF2-40B4-BE49-F238E27FC236}">
                <a16:creationId xmlns:a16="http://schemas.microsoft.com/office/drawing/2014/main" id="{A551D3A7-75DC-4B6D-890C-CBE47D21D61B}"/>
              </a:ext>
            </a:extLst>
          </p:cNvPr>
          <p:cNvSpPr>
            <a:spLocks noChangeArrowheads="1"/>
          </p:cNvSpPr>
          <p:nvPr/>
        </p:nvSpPr>
        <p:spPr bwMode="auto">
          <a:xfrm>
            <a:off x="223838" y="2979738"/>
            <a:ext cx="6192837"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1800">
                <a:solidFill>
                  <a:srgbClr val="FF3300"/>
                </a:solidFill>
                <a:latin typeface="Arial" panose="020B0604020202020204" pitchFamily="34" charset="0"/>
                <a:ea typeface="宋体" panose="02010600030101010101" pitchFamily="2" charset="-122"/>
              </a:rPr>
              <a:t>080483d4</a:t>
            </a:r>
            <a:r>
              <a:rPr lang="zh-CN" altLang="en-US"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宋体" panose="02010600030101010101" pitchFamily="2" charset="-122"/>
              </a:rPr>
              <a:t>&lt;add&gt;: </a:t>
            </a:r>
          </a:p>
          <a:p>
            <a:pPr eaLnBrk="1" hangingPunct="1">
              <a:lnSpc>
                <a:spcPct val="105000"/>
              </a:lnSpc>
            </a:pPr>
            <a:r>
              <a:rPr lang="en-US" altLang="zh-CN" sz="1800">
                <a:latin typeface="Arial" panose="020B0604020202020204" pitchFamily="34" charset="0"/>
                <a:ea typeface="宋体" panose="02010600030101010101" pitchFamily="2" charset="-122"/>
              </a:rPr>
              <a:t>  80483d4:    	55	   push   %ebp</a:t>
            </a:r>
          </a:p>
          <a:p>
            <a:pPr eaLnBrk="1" hangingPunct="1">
              <a:lnSpc>
                <a:spcPct val="105000"/>
              </a:lnSpc>
            </a:pPr>
            <a:r>
              <a:rPr lang="en-US" altLang="zh-CN" sz="1800">
                <a:latin typeface="Arial" panose="020B0604020202020204" pitchFamily="34" charset="0"/>
                <a:ea typeface="宋体" panose="02010600030101010101" pitchFamily="2" charset="-122"/>
              </a:rPr>
              <a:t>  80483d5:   	89 e5	   mov   %esp, %ebp</a:t>
            </a:r>
          </a:p>
          <a:p>
            <a:pPr eaLnBrk="1" hangingPunct="1">
              <a:lnSpc>
                <a:spcPct val="105000"/>
              </a:lnSpc>
            </a:pPr>
            <a:r>
              <a:rPr lang="en-US" altLang="zh-CN" sz="1800">
                <a:latin typeface="Arial" panose="020B0604020202020204" pitchFamily="34" charset="0"/>
                <a:ea typeface="宋体" panose="02010600030101010101" pitchFamily="2" charset="-122"/>
              </a:rPr>
              <a:t>  80483d7:    	83 ec 10   sub    $0x10, %esp</a:t>
            </a:r>
          </a:p>
          <a:p>
            <a:pPr eaLnBrk="1" hangingPunct="1">
              <a:lnSpc>
                <a:spcPct val="105000"/>
              </a:lnSpc>
            </a:pPr>
            <a:r>
              <a:rPr lang="en-US" altLang="zh-CN"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微软雅黑" panose="020B0503020204020204" pitchFamily="34" charset="-122"/>
              </a:rPr>
              <a:t>80483da</a:t>
            </a:r>
            <a:r>
              <a:rPr lang="en-US" altLang="zh-CN" sz="1800">
                <a:latin typeface="Arial" panose="020B0604020202020204" pitchFamily="34" charset="0"/>
                <a:ea typeface="宋体" panose="02010600030101010101" pitchFamily="2" charset="-122"/>
              </a:rPr>
              <a:t>:    	8b 45 0c   mov   0xc(%ebp), %eax</a:t>
            </a:r>
          </a:p>
          <a:p>
            <a:pPr eaLnBrk="1" hangingPunct="1">
              <a:lnSpc>
                <a:spcPct val="105000"/>
              </a:lnSpc>
            </a:pPr>
            <a:r>
              <a:rPr lang="en-US" altLang="zh-CN" sz="1800">
                <a:latin typeface="Arial" panose="020B0604020202020204" pitchFamily="34" charset="0"/>
                <a:ea typeface="宋体" panose="02010600030101010101" pitchFamily="2" charset="-122"/>
              </a:rPr>
              <a:t>  80483dd:    	8b 55 08   mov   0x8(%ebp), %edx</a:t>
            </a:r>
          </a:p>
          <a:p>
            <a:pPr eaLnBrk="1" hangingPunct="1">
              <a:lnSpc>
                <a:spcPct val="105000"/>
              </a:lnSpc>
            </a:pPr>
            <a:r>
              <a:rPr lang="en-US" altLang="zh-CN" sz="1800">
                <a:latin typeface="Arial" panose="020B0604020202020204" pitchFamily="34" charset="0"/>
                <a:ea typeface="宋体" panose="02010600030101010101" pitchFamily="2" charset="-122"/>
              </a:rPr>
              <a:t>  80483e0:    	8d 04 02   lea     (%edx,%eax,1), %eax</a:t>
            </a:r>
          </a:p>
          <a:p>
            <a:pPr eaLnBrk="1" hangingPunct="1">
              <a:lnSpc>
                <a:spcPct val="105000"/>
              </a:lnSpc>
            </a:pPr>
            <a:r>
              <a:rPr lang="en-US" altLang="zh-CN" sz="1800">
                <a:latin typeface="Arial" panose="020B0604020202020204" pitchFamily="34" charset="0"/>
                <a:ea typeface="宋体" panose="02010600030101010101" pitchFamily="2" charset="-122"/>
              </a:rPr>
              <a:t>  80483e3:     	89 45 fc    mov   %eax, -0x4(%ebp)</a:t>
            </a:r>
          </a:p>
          <a:p>
            <a:pPr eaLnBrk="1" hangingPunct="1">
              <a:lnSpc>
                <a:spcPct val="105000"/>
              </a:lnSpc>
            </a:pPr>
            <a:r>
              <a:rPr lang="en-US" altLang="zh-CN" sz="1800">
                <a:latin typeface="Arial" panose="020B0604020202020204" pitchFamily="34" charset="0"/>
                <a:ea typeface="宋体" panose="02010600030101010101" pitchFamily="2" charset="-122"/>
              </a:rPr>
              <a:t>  80483e6:  	8b 45 fc    mov   -0x4(%ebp), %eax</a:t>
            </a:r>
          </a:p>
          <a:p>
            <a:pPr eaLnBrk="1" hangingPunct="1">
              <a:lnSpc>
                <a:spcPct val="105000"/>
              </a:lnSpc>
            </a:pPr>
            <a:r>
              <a:rPr lang="en-US" altLang="zh-CN" sz="1800">
                <a:latin typeface="Arial" panose="020B0604020202020204" pitchFamily="34" charset="0"/>
                <a:ea typeface="宋体" panose="02010600030101010101" pitchFamily="2" charset="-122"/>
              </a:rPr>
              <a:t>  80483e9:  	c9             leave  </a:t>
            </a:r>
          </a:p>
          <a:p>
            <a:pPr eaLnBrk="1" hangingPunct="1">
              <a:lnSpc>
                <a:spcPct val="105000"/>
              </a:lnSpc>
            </a:pPr>
            <a:r>
              <a:rPr lang="en-US" altLang="zh-CN" sz="1800">
                <a:latin typeface="Arial" panose="020B0604020202020204" pitchFamily="34" charset="0"/>
                <a:ea typeface="宋体" panose="02010600030101010101" pitchFamily="2" charset="-122"/>
              </a:rPr>
              <a:t>  80483ea:  	c3             ret </a:t>
            </a:r>
          </a:p>
        </p:txBody>
      </p:sp>
      <p:sp>
        <p:nvSpPr>
          <p:cNvPr id="589829" name="Text Box 5">
            <a:extLst>
              <a:ext uri="{FF2B5EF4-FFF2-40B4-BE49-F238E27FC236}">
                <a16:creationId xmlns:a16="http://schemas.microsoft.com/office/drawing/2014/main" id="{3C7A84BD-3AD2-469C-BA69-AF18BFE674ED}"/>
              </a:ext>
            </a:extLst>
          </p:cNvPr>
          <p:cNvSpPr txBox="1">
            <a:spLocks noChangeArrowheads="1"/>
          </p:cNvSpPr>
          <p:nvPr/>
        </p:nvSpPr>
        <p:spPr bwMode="auto">
          <a:xfrm>
            <a:off x="296863" y="6362700"/>
            <a:ext cx="738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3333CC"/>
                </a:solidFill>
                <a:ea typeface="微软雅黑" panose="020B0503020204020204" pitchFamily="34" charset="-122"/>
              </a:rPr>
              <a:t>test</a:t>
            </a:r>
            <a:r>
              <a:rPr lang="zh-CN" altLang="en-US" sz="2000">
                <a:solidFill>
                  <a:srgbClr val="3333CC"/>
                </a:solidFill>
                <a:ea typeface="微软雅黑" panose="020B0503020204020204" pitchFamily="34" charset="-122"/>
              </a:rPr>
              <a:t>代码从</a:t>
            </a:r>
            <a:r>
              <a:rPr lang="en-US" altLang="zh-CN" sz="2000">
                <a:solidFill>
                  <a:srgbClr val="3333CC"/>
                </a:solidFill>
                <a:ea typeface="微软雅黑" panose="020B0503020204020204" pitchFamily="34" charset="-122"/>
              </a:rPr>
              <a:t>80483d4</a:t>
            </a:r>
            <a:r>
              <a:rPr lang="zh-CN" altLang="en-US" sz="2000">
                <a:solidFill>
                  <a:srgbClr val="3333CC"/>
                </a:solidFill>
                <a:ea typeface="微软雅黑" panose="020B0503020204020204" pitchFamily="34" charset="-122"/>
              </a:rPr>
              <a:t>开始！</a:t>
            </a:r>
          </a:p>
        </p:txBody>
      </p:sp>
      <p:sp>
        <p:nvSpPr>
          <p:cNvPr id="589830" name="Rectangle 6">
            <a:extLst>
              <a:ext uri="{FF2B5EF4-FFF2-40B4-BE49-F238E27FC236}">
                <a16:creationId xmlns:a16="http://schemas.microsoft.com/office/drawing/2014/main" id="{FC3B0967-6E6F-4E3E-8231-B07BDD35DA4C}"/>
              </a:ext>
            </a:extLst>
          </p:cNvPr>
          <p:cNvSpPr>
            <a:spLocks noGrp="1" noChangeArrowheads="1"/>
          </p:cNvSpPr>
          <p:nvPr>
            <p:ph type="body" idx="1"/>
          </p:nvPr>
        </p:nvSpPr>
        <p:spPr>
          <a:xfrm>
            <a:off x="981075" y="2636838"/>
            <a:ext cx="3717925" cy="339725"/>
          </a:xfrm>
        </p:spPr>
        <p:txBody>
          <a:bodyPr/>
          <a:lstStyle/>
          <a:p>
            <a:pPr>
              <a:lnSpc>
                <a:spcPct val="105000"/>
              </a:lnSpc>
              <a:buFontTx/>
              <a:buNone/>
            </a:pPr>
            <a:r>
              <a:rPr lang="en-US" altLang="zh-CN">
                <a:solidFill>
                  <a:srgbClr val="007635"/>
                </a:solidFill>
                <a:latin typeface="微软雅黑" panose="020B0503020204020204" pitchFamily="34" charset="-122"/>
                <a:ea typeface="微软雅黑" panose="020B0503020204020204" pitchFamily="34" charset="-122"/>
              </a:rPr>
              <a:t>“objdump -d test” </a:t>
            </a:r>
            <a:r>
              <a:rPr lang="zh-CN" altLang="en-US">
                <a:solidFill>
                  <a:srgbClr val="007635"/>
                </a:solidFill>
                <a:latin typeface="微软雅黑" panose="020B0503020204020204" pitchFamily="34" charset="-122"/>
                <a:ea typeface="微软雅黑" panose="020B0503020204020204" pitchFamily="34" charset="-122"/>
              </a:rPr>
              <a:t>结果</a:t>
            </a:r>
          </a:p>
        </p:txBody>
      </p:sp>
      <p:sp>
        <p:nvSpPr>
          <p:cNvPr id="589831" name="Text Box 7">
            <a:extLst>
              <a:ext uri="{FF2B5EF4-FFF2-40B4-BE49-F238E27FC236}">
                <a16:creationId xmlns:a16="http://schemas.microsoft.com/office/drawing/2014/main" id="{6E9C4470-F551-48E4-AF42-2AF3E8F28B30}"/>
              </a:ext>
            </a:extLst>
          </p:cNvPr>
          <p:cNvSpPr txBox="1">
            <a:spLocks noChangeArrowheads="1"/>
          </p:cNvSpPr>
          <p:nvPr/>
        </p:nvSpPr>
        <p:spPr bwMode="auto">
          <a:xfrm>
            <a:off x="3627438" y="6399213"/>
            <a:ext cx="16192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起始</a:t>
            </a:r>
            <a:r>
              <a:rPr lang="en-US" altLang="zh-CN" sz="2000">
                <a:solidFill>
                  <a:srgbClr val="3333CC"/>
                </a:solidFill>
                <a:latin typeface="微软雅黑" panose="020B0503020204020204" pitchFamily="34" charset="-122"/>
                <a:ea typeface="微软雅黑" panose="020B0503020204020204" pitchFamily="34" charset="-122"/>
              </a:rPr>
              <a:t>EIP=?</a:t>
            </a:r>
            <a:endParaRPr lang="zh-CN" altLang="en-US" sz="2000">
              <a:solidFill>
                <a:srgbClr val="3333CC"/>
              </a:solidFill>
              <a:latin typeface="微软雅黑" panose="020B0503020204020204" pitchFamily="34" charset="-122"/>
              <a:ea typeface="微软雅黑" panose="020B0503020204020204" pitchFamily="34" charset="-122"/>
            </a:endParaRPr>
          </a:p>
        </p:txBody>
      </p:sp>
      <p:sp>
        <p:nvSpPr>
          <p:cNvPr id="589832" name="Text Box 8">
            <a:extLst>
              <a:ext uri="{FF2B5EF4-FFF2-40B4-BE49-F238E27FC236}">
                <a16:creationId xmlns:a16="http://schemas.microsoft.com/office/drawing/2014/main" id="{BD53A736-A197-4A7D-8D9A-994CA20AA00C}"/>
              </a:ext>
            </a:extLst>
          </p:cNvPr>
          <p:cNvSpPr txBox="1">
            <a:spLocks noChangeArrowheads="1"/>
          </p:cNvSpPr>
          <p:nvPr/>
        </p:nvSpPr>
        <p:spPr bwMode="auto">
          <a:xfrm>
            <a:off x="2771775" y="2979738"/>
            <a:ext cx="28352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EIP</a:t>
            </a:r>
            <a:r>
              <a:rPr lang="en-US" altLang="zh-CN" sz="2000">
                <a:solidFill>
                  <a:srgbClr val="FF3300"/>
                </a:solidFill>
                <a:ea typeface="微软雅黑" panose="020B0503020204020204" pitchFamily="34" charset="-122"/>
                <a:cs typeface="Times New Roman" panose="02020603050405020304" pitchFamily="18" charset="0"/>
              </a:rPr>
              <a:t>←</a:t>
            </a:r>
            <a:r>
              <a:rPr lang="en-US" altLang="zh-CN" sz="2000">
                <a:solidFill>
                  <a:srgbClr val="FF3300"/>
                </a:solidFill>
                <a:latin typeface="微软雅黑" panose="020B0503020204020204" pitchFamily="34" charset="-122"/>
                <a:ea typeface="微软雅黑" panose="020B0503020204020204" pitchFamily="34" charset="-122"/>
              </a:rPr>
              <a:t>0x80483d4</a:t>
            </a:r>
          </a:p>
        </p:txBody>
      </p:sp>
      <p:sp>
        <p:nvSpPr>
          <p:cNvPr id="589833" name="Text Box 9">
            <a:extLst>
              <a:ext uri="{FF2B5EF4-FFF2-40B4-BE49-F238E27FC236}">
                <a16:creationId xmlns:a16="http://schemas.microsoft.com/office/drawing/2014/main" id="{1EBAF773-97FF-4C44-9745-1EE7303C02A2}"/>
              </a:ext>
            </a:extLst>
          </p:cNvPr>
          <p:cNvSpPr txBox="1">
            <a:spLocks noChangeArrowheads="1"/>
          </p:cNvSpPr>
          <p:nvPr/>
        </p:nvSpPr>
        <p:spPr bwMode="auto">
          <a:xfrm>
            <a:off x="3671888" y="749300"/>
            <a:ext cx="5086350"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10000"/>
              </a:spcBef>
            </a:pPr>
            <a:r>
              <a:rPr lang="zh-CN" altLang="en-US" sz="2000">
                <a:solidFill>
                  <a:schemeClr val="accent2"/>
                </a:solidFill>
                <a:latin typeface="微软雅黑" panose="020B0503020204020204" pitchFamily="34" charset="-122"/>
                <a:ea typeface="微软雅黑" panose="020B0503020204020204" pitchFamily="34" charset="-122"/>
              </a:rPr>
              <a:t>若 </a:t>
            </a:r>
            <a:r>
              <a:rPr lang="en-US" altLang="zh-CN" sz="2000">
                <a:solidFill>
                  <a:schemeClr val="accent2"/>
                </a:solidFill>
                <a:latin typeface="微软雅黑" panose="020B0503020204020204" pitchFamily="34" charset="-122"/>
                <a:ea typeface="微软雅黑" panose="020B0503020204020204" pitchFamily="34" charset="-122"/>
              </a:rPr>
              <a:t>i= 2147483647</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j=2</a:t>
            </a:r>
            <a:r>
              <a:rPr lang="zh-CN" altLang="en-US" sz="2000">
                <a:solidFill>
                  <a:schemeClr val="accent2"/>
                </a:solidFill>
                <a:latin typeface="微软雅黑" panose="020B0503020204020204" pitchFamily="34" charset="-122"/>
                <a:ea typeface="微软雅黑" panose="020B0503020204020204" pitchFamily="34" charset="-122"/>
              </a:rPr>
              <a:t>，</a:t>
            </a:r>
          </a:p>
          <a:p>
            <a:pPr>
              <a:spcBef>
                <a:spcPct val="10000"/>
              </a:spcBef>
            </a:pPr>
            <a:r>
              <a:rPr lang="zh-CN" altLang="en-US" sz="2000">
                <a:solidFill>
                  <a:schemeClr val="accent2"/>
                </a:solidFill>
                <a:latin typeface="微软雅黑" panose="020B0503020204020204" pitchFamily="34" charset="-122"/>
                <a:ea typeface="微软雅黑" panose="020B0503020204020204" pitchFamily="34" charset="-122"/>
              </a:rPr>
              <a:t>则程序执行结果是什么？</a:t>
            </a:r>
          </a:p>
          <a:p>
            <a:pPr>
              <a:spcBef>
                <a:spcPct val="10000"/>
              </a:spcBef>
            </a:pPr>
            <a:r>
              <a:rPr lang="zh-CN" altLang="en-US" sz="2000">
                <a:solidFill>
                  <a:schemeClr val="accent2"/>
                </a:solidFill>
                <a:latin typeface="微软雅黑" panose="020B0503020204020204" pitchFamily="34" charset="-122"/>
                <a:ea typeface="微软雅黑" panose="020B0503020204020204" pitchFamily="34" charset="-122"/>
              </a:rPr>
              <a:t>每一步如何执行？</a:t>
            </a:r>
          </a:p>
        </p:txBody>
      </p:sp>
      <p:sp>
        <p:nvSpPr>
          <p:cNvPr id="589834" name="Text Box 10">
            <a:extLst>
              <a:ext uri="{FF2B5EF4-FFF2-40B4-BE49-F238E27FC236}">
                <a16:creationId xmlns:a16="http://schemas.microsoft.com/office/drawing/2014/main" id="{46298A64-F126-4D11-BF47-EFBD19C1D05C}"/>
              </a:ext>
            </a:extLst>
          </p:cNvPr>
          <p:cNvSpPr txBox="1">
            <a:spLocks noChangeArrowheads="1"/>
          </p:cNvSpPr>
          <p:nvPr/>
        </p:nvSpPr>
        <p:spPr bwMode="auto">
          <a:xfrm>
            <a:off x="6146800" y="1854200"/>
            <a:ext cx="27908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latin typeface="微软雅黑" panose="020B0503020204020204" pitchFamily="34" charset="-122"/>
                <a:ea typeface="微软雅黑" panose="020B0503020204020204" pitchFamily="34" charset="-122"/>
              </a:rPr>
              <a:t>想想妈妈怎么做菜的？</a:t>
            </a:r>
          </a:p>
        </p:txBody>
      </p:sp>
      <p:sp>
        <p:nvSpPr>
          <p:cNvPr id="589835" name="Rectangle 11">
            <a:extLst>
              <a:ext uri="{FF2B5EF4-FFF2-40B4-BE49-F238E27FC236}">
                <a16:creationId xmlns:a16="http://schemas.microsoft.com/office/drawing/2014/main" id="{4FF6F0F6-F4DF-4A96-9E2C-21D880A760F1}"/>
              </a:ext>
            </a:extLst>
          </p:cNvPr>
          <p:cNvSpPr>
            <a:spLocks noChangeArrowheads="1"/>
          </p:cNvSpPr>
          <p:nvPr/>
        </p:nvSpPr>
        <p:spPr bwMode="auto">
          <a:xfrm>
            <a:off x="2051050" y="3294063"/>
            <a:ext cx="406400" cy="2925762"/>
          </a:xfrm>
          <a:prstGeom prst="rect">
            <a:avLst/>
          </a:prstGeom>
          <a:solidFill>
            <a:srgbClr val="800080">
              <a:alpha val="24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9836" name="Rectangle 12">
            <a:extLst>
              <a:ext uri="{FF2B5EF4-FFF2-40B4-BE49-F238E27FC236}">
                <a16:creationId xmlns:a16="http://schemas.microsoft.com/office/drawing/2014/main" id="{E869982A-602A-485E-A551-62B504E34FF7}"/>
              </a:ext>
            </a:extLst>
          </p:cNvPr>
          <p:cNvSpPr>
            <a:spLocks noChangeArrowheads="1"/>
          </p:cNvSpPr>
          <p:nvPr/>
        </p:nvSpPr>
        <p:spPr bwMode="auto">
          <a:xfrm>
            <a:off x="2457450" y="3608388"/>
            <a:ext cx="314325" cy="2025650"/>
          </a:xfrm>
          <a:prstGeom prst="rect">
            <a:avLst/>
          </a:prstGeom>
          <a:solidFill>
            <a:srgbClr val="339966">
              <a:alpha val="24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89837" name="Group 13">
            <a:extLst>
              <a:ext uri="{FF2B5EF4-FFF2-40B4-BE49-F238E27FC236}">
                <a16:creationId xmlns:a16="http://schemas.microsoft.com/office/drawing/2014/main" id="{F33E0EE5-FFCB-463A-B689-BF0E507A3F9A}"/>
              </a:ext>
            </a:extLst>
          </p:cNvPr>
          <p:cNvGrpSpPr>
            <a:grpSpLocks/>
          </p:cNvGrpSpPr>
          <p:nvPr/>
        </p:nvGrpSpPr>
        <p:grpSpPr bwMode="auto">
          <a:xfrm>
            <a:off x="6057900" y="2708275"/>
            <a:ext cx="2790825" cy="1920875"/>
            <a:chOff x="3674" y="1451"/>
            <a:chExt cx="1758" cy="1210"/>
          </a:xfrm>
        </p:grpSpPr>
        <p:sp>
          <p:nvSpPr>
            <p:cNvPr id="589838" name="Rectangle 14">
              <a:extLst>
                <a:ext uri="{FF2B5EF4-FFF2-40B4-BE49-F238E27FC236}">
                  <a16:creationId xmlns:a16="http://schemas.microsoft.com/office/drawing/2014/main" id="{2CD49412-7404-424E-8E15-D48AC49D6834}"/>
                </a:ext>
              </a:extLst>
            </p:cNvPr>
            <p:cNvSpPr>
              <a:spLocks noChangeArrowheads="1"/>
            </p:cNvSpPr>
            <p:nvPr/>
          </p:nvSpPr>
          <p:spPr bwMode="auto">
            <a:xfrm>
              <a:off x="4184" y="1451"/>
              <a:ext cx="1248" cy="1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solidFill>
                    <a:srgbClr val="FF3300"/>
                  </a:solidFill>
                  <a:latin typeface="微软雅黑" panose="020B0503020204020204" pitchFamily="34" charset="-122"/>
                  <a:ea typeface="微软雅黑" panose="020B0503020204020204" pitchFamily="34" charset="-122"/>
                </a:rPr>
                <a:t>根据</a:t>
              </a:r>
              <a:r>
                <a:rPr lang="en-US" altLang="zh-CN" sz="2000">
                  <a:solidFill>
                    <a:srgbClr val="FF3300"/>
                  </a:solidFill>
                  <a:latin typeface="微软雅黑" panose="020B0503020204020204" pitchFamily="34" charset="-122"/>
                  <a:ea typeface="微软雅黑" panose="020B0503020204020204" pitchFamily="34" charset="-122"/>
                </a:rPr>
                <a:t>EIP</a:t>
              </a:r>
              <a:r>
                <a:rPr lang="zh-CN" altLang="en-US" sz="2000">
                  <a:solidFill>
                    <a:srgbClr val="FF3300"/>
                  </a:solidFill>
                  <a:latin typeface="微软雅黑" panose="020B0503020204020204" pitchFamily="34" charset="-122"/>
                  <a:ea typeface="微软雅黑" panose="020B0503020204020204" pitchFamily="34" charset="-122"/>
                </a:rPr>
                <a:t>取指令</a:t>
              </a:r>
              <a:endParaRPr lang="zh-CN" altLang="en-US" sz="2000">
                <a:solidFill>
                  <a:srgbClr val="3333CC"/>
                </a:solidFill>
                <a:latin typeface="微软雅黑" panose="020B0503020204020204" pitchFamily="34" charset="-122"/>
                <a:ea typeface="微软雅黑" panose="020B0503020204020204" pitchFamily="34" charset="-122"/>
              </a:endParaRPr>
            </a:p>
            <a:p>
              <a:r>
                <a:rPr lang="zh-CN" altLang="en-US" sz="2000">
                  <a:solidFill>
                    <a:srgbClr val="FF3300"/>
                  </a:solidFill>
                  <a:latin typeface="微软雅黑" panose="020B0503020204020204" pitchFamily="34" charset="-122"/>
                  <a:ea typeface="微软雅黑" panose="020B0503020204020204" pitchFamily="34" charset="-122"/>
                </a:rPr>
                <a:t>指令译码</a:t>
              </a:r>
              <a:endParaRPr lang="zh-CN" altLang="en-US" sz="2000">
                <a:solidFill>
                  <a:srgbClr val="3333CC"/>
                </a:solidFill>
                <a:latin typeface="微软雅黑" panose="020B0503020204020204" pitchFamily="34" charset="-122"/>
                <a:ea typeface="微软雅黑" panose="020B0503020204020204" pitchFamily="34" charset="-122"/>
              </a:endParaRPr>
            </a:p>
            <a:p>
              <a:r>
                <a:rPr lang="zh-CN" altLang="en-US" sz="2000">
                  <a:solidFill>
                    <a:srgbClr val="FF3300"/>
                  </a:solidFill>
                  <a:latin typeface="微软雅黑" panose="020B0503020204020204" pitchFamily="34" charset="-122"/>
                  <a:ea typeface="微软雅黑" panose="020B0503020204020204" pitchFamily="34" charset="-122"/>
                </a:rPr>
                <a:t>取操作数</a:t>
              </a:r>
              <a:endParaRPr lang="zh-CN" altLang="en-US" sz="2000">
                <a:solidFill>
                  <a:srgbClr val="3333CC"/>
                </a:solidFill>
                <a:latin typeface="微软雅黑" panose="020B0503020204020204" pitchFamily="34" charset="-122"/>
                <a:ea typeface="微软雅黑" panose="020B0503020204020204" pitchFamily="34" charset="-122"/>
              </a:endParaRPr>
            </a:p>
            <a:p>
              <a:r>
                <a:rPr lang="zh-CN" altLang="en-US" sz="2000">
                  <a:solidFill>
                    <a:srgbClr val="FF3300"/>
                  </a:solidFill>
                  <a:latin typeface="微软雅黑" panose="020B0503020204020204" pitchFamily="34" charset="-122"/>
                  <a:ea typeface="微软雅黑" panose="020B0503020204020204" pitchFamily="34" charset="-122"/>
                </a:rPr>
                <a:t>指令执行</a:t>
              </a:r>
              <a:endParaRPr lang="zh-CN" altLang="en-US" sz="2000">
                <a:solidFill>
                  <a:srgbClr val="3333CC"/>
                </a:solidFill>
                <a:latin typeface="微软雅黑" panose="020B0503020204020204" pitchFamily="34" charset="-122"/>
                <a:ea typeface="微软雅黑" panose="020B0503020204020204" pitchFamily="34" charset="-122"/>
              </a:endParaRPr>
            </a:p>
            <a:p>
              <a:r>
                <a:rPr lang="zh-CN" altLang="en-US" sz="2000">
                  <a:solidFill>
                    <a:srgbClr val="FF3300"/>
                  </a:solidFill>
                  <a:latin typeface="微软雅黑" panose="020B0503020204020204" pitchFamily="34" charset="-122"/>
                  <a:ea typeface="微软雅黑" panose="020B0503020204020204" pitchFamily="34" charset="-122"/>
                </a:rPr>
                <a:t>回写结果</a:t>
              </a:r>
              <a:endParaRPr lang="zh-CN" altLang="en-US" sz="2000">
                <a:solidFill>
                  <a:srgbClr val="3333CC"/>
                </a:solidFill>
                <a:latin typeface="微软雅黑" panose="020B0503020204020204" pitchFamily="34" charset="-122"/>
                <a:ea typeface="微软雅黑" panose="020B0503020204020204" pitchFamily="34" charset="-122"/>
              </a:endParaRPr>
            </a:p>
            <a:p>
              <a:r>
                <a:rPr lang="zh-CN" altLang="en-US" sz="2000">
                  <a:solidFill>
                    <a:srgbClr val="FF3300"/>
                  </a:solidFill>
                  <a:latin typeface="微软雅黑" panose="020B0503020204020204" pitchFamily="34" charset="-122"/>
                  <a:ea typeface="微软雅黑" panose="020B0503020204020204" pitchFamily="34" charset="-122"/>
                </a:rPr>
                <a:t>修改</a:t>
              </a:r>
              <a:r>
                <a:rPr lang="en-US" altLang="zh-CN" sz="2000">
                  <a:solidFill>
                    <a:srgbClr val="FF3300"/>
                  </a:solidFill>
                  <a:latin typeface="微软雅黑" panose="020B0503020204020204" pitchFamily="34" charset="-122"/>
                  <a:ea typeface="微软雅黑" panose="020B0503020204020204" pitchFamily="34" charset="-122"/>
                </a:rPr>
                <a:t>EIP</a:t>
              </a:r>
              <a:r>
                <a:rPr lang="zh-CN" altLang="en-US" sz="2000">
                  <a:solidFill>
                    <a:srgbClr val="FF3300"/>
                  </a:solidFill>
                  <a:latin typeface="微软雅黑" panose="020B0503020204020204" pitchFamily="34" charset="-122"/>
                  <a:ea typeface="微软雅黑" panose="020B0503020204020204" pitchFamily="34" charset="-122"/>
                </a:rPr>
                <a:t>的值</a:t>
              </a:r>
              <a:endParaRPr lang="zh-CN" altLang="en-US" sz="2000">
                <a:solidFill>
                  <a:schemeClr val="tx2"/>
                </a:solidFill>
                <a:latin typeface="微软雅黑" panose="020B0503020204020204" pitchFamily="34" charset="-122"/>
                <a:ea typeface="微软雅黑" panose="020B0503020204020204" pitchFamily="34" charset="-122"/>
              </a:endParaRPr>
            </a:p>
          </p:txBody>
        </p:sp>
        <p:sp>
          <p:nvSpPr>
            <p:cNvPr id="589839" name="AutoShape 15">
              <a:extLst>
                <a:ext uri="{FF2B5EF4-FFF2-40B4-BE49-F238E27FC236}">
                  <a16:creationId xmlns:a16="http://schemas.microsoft.com/office/drawing/2014/main" id="{7B7EC906-858F-4061-A6AD-50B1A23A96B7}"/>
                </a:ext>
              </a:extLst>
            </p:cNvPr>
            <p:cNvSpPr>
              <a:spLocks/>
            </p:cNvSpPr>
            <p:nvPr/>
          </p:nvSpPr>
          <p:spPr bwMode="auto">
            <a:xfrm>
              <a:off x="4099" y="1565"/>
              <a:ext cx="113" cy="992"/>
            </a:xfrm>
            <a:prstGeom prst="leftBrace">
              <a:avLst>
                <a:gd name="adj1" fmla="val 7315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9840" name="Text Box 16">
              <a:extLst>
                <a:ext uri="{FF2B5EF4-FFF2-40B4-BE49-F238E27FC236}">
                  <a16:creationId xmlns:a16="http://schemas.microsoft.com/office/drawing/2014/main" id="{6BFBAF3B-5F8B-4B02-8F93-39ADAEC0EA65}"/>
                </a:ext>
              </a:extLst>
            </p:cNvPr>
            <p:cNvSpPr txBox="1">
              <a:spLocks noChangeArrowheads="1"/>
            </p:cNvSpPr>
            <p:nvPr/>
          </p:nvSpPr>
          <p:spPr bwMode="auto">
            <a:xfrm>
              <a:off x="3674" y="1735"/>
              <a:ext cx="652"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取并</a:t>
              </a:r>
            </a:p>
            <a:p>
              <a:r>
                <a:rPr lang="zh-CN" altLang="en-US" sz="2000">
                  <a:latin typeface="微软雅黑" panose="020B0503020204020204" pitchFamily="34" charset="-122"/>
                  <a:ea typeface="微软雅黑" panose="020B0503020204020204" pitchFamily="34" charset="-122"/>
                </a:rPr>
                <a:t>执行</a:t>
              </a:r>
            </a:p>
            <a:p>
              <a:r>
                <a:rPr lang="zh-CN" altLang="en-US" sz="2000">
                  <a:latin typeface="微软雅黑" panose="020B0503020204020204" pitchFamily="34" charset="-122"/>
                  <a:ea typeface="微软雅黑" panose="020B0503020204020204" pitchFamily="34" charset="-122"/>
                </a:rPr>
                <a:t>指令</a:t>
              </a:r>
            </a:p>
          </p:txBody>
        </p:sp>
      </p:grpSp>
      <p:sp>
        <p:nvSpPr>
          <p:cNvPr id="589841" name="Rectangle 17">
            <a:extLst>
              <a:ext uri="{FF2B5EF4-FFF2-40B4-BE49-F238E27FC236}">
                <a16:creationId xmlns:a16="http://schemas.microsoft.com/office/drawing/2014/main" id="{5BE9515E-3B1F-4A57-8EE2-5938E8FCF69B}"/>
              </a:ext>
            </a:extLst>
          </p:cNvPr>
          <p:cNvSpPr>
            <a:spLocks noChangeArrowheads="1"/>
          </p:cNvSpPr>
          <p:nvPr/>
        </p:nvSpPr>
        <p:spPr bwMode="auto">
          <a:xfrm>
            <a:off x="2771775" y="3787775"/>
            <a:ext cx="314325" cy="2025650"/>
          </a:xfrm>
          <a:prstGeom prst="rect">
            <a:avLst/>
          </a:prstGeom>
          <a:solidFill>
            <a:srgbClr val="FF0000">
              <a:alpha val="24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89842" name="Group 18">
            <a:extLst>
              <a:ext uri="{FF2B5EF4-FFF2-40B4-BE49-F238E27FC236}">
                <a16:creationId xmlns:a16="http://schemas.microsoft.com/office/drawing/2014/main" id="{24FCBB6A-8B9F-48F5-BD60-C1968910C8FD}"/>
              </a:ext>
            </a:extLst>
          </p:cNvPr>
          <p:cNvGrpSpPr>
            <a:grpSpLocks/>
          </p:cNvGrpSpPr>
          <p:nvPr/>
        </p:nvGrpSpPr>
        <p:grpSpPr bwMode="auto">
          <a:xfrm>
            <a:off x="2457450" y="6084888"/>
            <a:ext cx="2295525" cy="455612"/>
            <a:chOff x="1548" y="3833"/>
            <a:chExt cx="1446" cy="287"/>
          </a:xfrm>
        </p:grpSpPr>
        <p:sp>
          <p:nvSpPr>
            <p:cNvPr id="589843" name="Line 19">
              <a:extLst>
                <a:ext uri="{FF2B5EF4-FFF2-40B4-BE49-F238E27FC236}">
                  <a16:creationId xmlns:a16="http://schemas.microsoft.com/office/drawing/2014/main" id="{E32B2410-0E81-4C68-99EF-56C46F418BB5}"/>
                </a:ext>
              </a:extLst>
            </p:cNvPr>
            <p:cNvSpPr>
              <a:spLocks noChangeShapeType="1"/>
            </p:cNvSpPr>
            <p:nvPr/>
          </p:nvSpPr>
          <p:spPr bwMode="auto">
            <a:xfrm>
              <a:off x="1548" y="3833"/>
              <a:ext cx="1077" cy="141"/>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9844" name="Text Box 20">
              <a:extLst>
                <a:ext uri="{FF2B5EF4-FFF2-40B4-BE49-F238E27FC236}">
                  <a16:creationId xmlns:a16="http://schemas.microsoft.com/office/drawing/2014/main" id="{3D09361C-5231-434A-A592-CDE4719C5B5F}"/>
                </a:ext>
              </a:extLst>
            </p:cNvPr>
            <p:cNvSpPr txBox="1">
              <a:spLocks noChangeArrowheads="1"/>
            </p:cNvSpPr>
            <p:nvPr/>
          </p:nvSpPr>
          <p:spPr bwMode="auto">
            <a:xfrm>
              <a:off x="2597" y="3889"/>
              <a:ext cx="39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OP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0">
                                            <p:txEl>
                                              <p:pRg st="0" end="0"/>
                                            </p:txEl>
                                          </p:spTgt>
                                        </p:tgtEl>
                                        <p:attrNameLst>
                                          <p:attrName>style.visibility</p:attrName>
                                        </p:attrNameLst>
                                      </p:cBhvr>
                                      <p:to>
                                        <p:strVal val="visible"/>
                                      </p:to>
                                    </p:set>
                                    <p:animEffect transition="in" filter="blinds(horizontal)">
                                      <p:cBhvr>
                                        <p:cTn id="7" dur="500"/>
                                        <p:tgtEl>
                                          <p:spTgt spid="5898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blinds(horizontal)">
                                      <p:cBhvr>
                                        <p:cTn id="12" dur="500"/>
                                        <p:tgtEl>
                                          <p:spTgt spid="589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29"/>
                                        </p:tgtEl>
                                        <p:attrNameLst>
                                          <p:attrName>style.visibility</p:attrName>
                                        </p:attrNameLst>
                                      </p:cBhvr>
                                      <p:to>
                                        <p:strVal val="visible"/>
                                      </p:to>
                                    </p:set>
                                    <p:animEffect transition="in" filter="blinds(horizontal)">
                                      <p:cBhvr>
                                        <p:cTn id="17" dur="500"/>
                                        <p:tgtEl>
                                          <p:spTgt spid="5898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31"/>
                                        </p:tgtEl>
                                        <p:attrNameLst>
                                          <p:attrName>style.visibility</p:attrName>
                                        </p:attrNameLst>
                                      </p:cBhvr>
                                      <p:to>
                                        <p:strVal val="visible"/>
                                      </p:to>
                                    </p:set>
                                    <p:animEffect transition="in" filter="blinds(horizontal)">
                                      <p:cBhvr>
                                        <p:cTn id="22" dur="500"/>
                                        <p:tgtEl>
                                          <p:spTgt spid="589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9832"/>
                                        </p:tgtEl>
                                        <p:attrNameLst>
                                          <p:attrName>style.visibility</p:attrName>
                                        </p:attrNameLst>
                                      </p:cBhvr>
                                      <p:to>
                                        <p:strVal val="visible"/>
                                      </p:to>
                                    </p:set>
                                    <p:animEffect transition="in" filter="blinds(horizontal)">
                                      <p:cBhvr>
                                        <p:cTn id="27" dur="500"/>
                                        <p:tgtEl>
                                          <p:spTgt spid="5898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9833">
                                            <p:txEl>
                                              <p:pRg st="0" end="0"/>
                                            </p:txEl>
                                          </p:spTgt>
                                        </p:tgtEl>
                                        <p:attrNameLst>
                                          <p:attrName>style.visibility</p:attrName>
                                        </p:attrNameLst>
                                      </p:cBhvr>
                                      <p:to>
                                        <p:strVal val="visible"/>
                                      </p:to>
                                    </p:set>
                                    <p:animEffect transition="in" filter="blinds(horizontal)">
                                      <p:cBhvr>
                                        <p:cTn id="32" dur="500"/>
                                        <p:tgtEl>
                                          <p:spTgt spid="58983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9833">
                                            <p:txEl>
                                              <p:pRg st="1" end="1"/>
                                            </p:txEl>
                                          </p:spTgt>
                                        </p:tgtEl>
                                        <p:attrNameLst>
                                          <p:attrName>style.visibility</p:attrName>
                                        </p:attrNameLst>
                                      </p:cBhvr>
                                      <p:to>
                                        <p:strVal val="visible"/>
                                      </p:to>
                                    </p:set>
                                    <p:animEffect transition="in" filter="blinds(horizontal)">
                                      <p:cBhvr>
                                        <p:cTn id="37" dur="500"/>
                                        <p:tgtEl>
                                          <p:spTgt spid="589833">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89833">
                                            <p:txEl>
                                              <p:pRg st="2" end="2"/>
                                            </p:txEl>
                                          </p:spTgt>
                                        </p:tgtEl>
                                        <p:attrNameLst>
                                          <p:attrName>style.visibility</p:attrName>
                                        </p:attrNameLst>
                                      </p:cBhvr>
                                      <p:to>
                                        <p:strVal val="visible"/>
                                      </p:to>
                                    </p:set>
                                    <p:animEffect transition="in" filter="blinds(horizontal)">
                                      <p:cBhvr>
                                        <p:cTn id="40" dur="500"/>
                                        <p:tgtEl>
                                          <p:spTgt spid="589833">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89834">
                                            <p:txEl>
                                              <p:pRg st="0" end="0"/>
                                            </p:txEl>
                                          </p:spTgt>
                                        </p:tgtEl>
                                        <p:attrNameLst>
                                          <p:attrName>style.visibility</p:attrName>
                                        </p:attrNameLst>
                                      </p:cBhvr>
                                      <p:to>
                                        <p:strVal val="visible"/>
                                      </p:to>
                                    </p:set>
                                    <p:animEffect transition="in" filter="blinds(horizontal)">
                                      <p:cBhvr>
                                        <p:cTn id="45" dur="500"/>
                                        <p:tgtEl>
                                          <p:spTgt spid="589834">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89837"/>
                                        </p:tgtEl>
                                        <p:attrNameLst>
                                          <p:attrName>style.visibility</p:attrName>
                                        </p:attrNameLst>
                                      </p:cBhvr>
                                      <p:to>
                                        <p:strVal val="visible"/>
                                      </p:to>
                                    </p:set>
                                    <p:animEffect transition="in" filter="blinds(horizontal)">
                                      <p:cBhvr>
                                        <p:cTn id="50" dur="500"/>
                                        <p:tgtEl>
                                          <p:spTgt spid="58983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589835"/>
                                        </p:tgtEl>
                                        <p:attrNameLst>
                                          <p:attrName>style.visibility</p:attrName>
                                        </p:attrNameLst>
                                      </p:cBhvr>
                                      <p:to>
                                        <p:strVal val="visible"/>
                                      </p:to>
                                    </p:set>
                                    <p:animEffect transition="in" filter="blinds(horizontal)">
                                      <p:cBhvr>
                                        <p:cTn id="55" dur="500"/>
                                        <p:tgtEl>
                                          <p:spTgt spid="58983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589836"/>
                                        </p:tgtEl>
                                        <p:attrNameLst>
                                          <p:attrName>style.visibility</p:attrName>
                                        </p:attrNameLst>
                                      </p:cBhvr>
                                      <p:to>
                                        <p:strVal val="visible"/>
                                      </p:to>
                                    </p:set>
                                    <p:animEffect transition="in" filter="blinds(horizontal)">
                                      <p:cBhvr>
                                        <p:cTn id="60" dur="500"/>
                                        <p:tgtEl>
                                          <p:spTgt spid="58983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89841"/>
                                        </p:tgtEl>
                                        <p:attrNameLst>
                                          <p:attrName>style.visibility</p:attrName>
                                        </p:attrNameLst>
                                      </p:cBhvr>
                                      <p:to>
                                        <p:strVal val="visible"/>
                                      </p:to>
                                    </p:set>
                                    <p:animEffect transition="in" filter="blinds(horizontal)">
                                      <p:cBhvr>
                                        <p:cTn id="65" dur="500"/>
                                        <p:tgtEl>
                                          <p:spTgt spid="58984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589842"/>
                                        </p:tgtEl>
                                        <p:attrNameLst>
                                          <p:attrName>style.visibility</p:attrName>
                                        </p:attrNameLst>
                                      </p:cBhvr>
                                      <p:to>
                                        <p:strVal val="visible"/>
                                      </p:to>
                                    </p:set>
                                    <p:animEffect transition="in" filter="blinds(horizontal)">
                                      <p:cBhvr>
                                        <p:cTn id="70" dur="500"/>
                                        <p:tgtEl>
                                          <p:spTgt spid="589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p:bldP spid="589829" grpId="0"/>
      <p:bldP spid="589830" grpId="0" build="p"/>
      <p:bldP spid="589831" grpId="0"/>
      <p:bldP spid="5898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AB64A36F-5A2C-44AB-A9D0-A48A36CA7F4A}"/>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0851" name="Text Box 3">
            <a:extLst>
              <a:ext uri="{FF2B5EF4-FFF2-40B4-BE49-F238E27FC236}">
                <a16:creationId xmlns:a16="http://schemas.microsoft.com/office/drawing/2014/main" id="{3D6E17D9-5568-469F-9D17-4C673F1FFE0E}"/>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90852" name="Rectangle 4">
            <a:extLst>
              <a:ext uri="{FF2B5EF4-FFF2-40B4-BE49-F238E27FC236}">
                <a16:creationId xmlns:a16="http://schemas.microsoft.com/office/drawing/2014/main" id="{74EEF836-634C-4940-A56B-DCBE1E74557E}"/>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0853" name="Text Box 5">
            <a:extLst>
              <a:ext uri="{FF2B5EF4-FFF2-40B4-BE49-F238E27FC236}">
                <a16:creationId xmlns:a16="http://schemas.microsoft.com/office/drawing/2014/main" id="{6D04A1E9-7A1B-4A37-9C39-E4C27FAEEAD6}"/>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0854" name="Text Box 6">
            <a:extLst>
              <a:ext uri="{FF2B5EF4-FFF2-40B4-BE49-F238E27FC236}">
                <a16:creationId xmlns:a16="http://schemas.microsoft.com/office/drawing/2014/main" id="{5A5D4224-2025-4558-B9CA-C17520BBE090}"/>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90855" name="Text Box 7">
            <a:extLst>
              <a:ext uri="{FF2B5EF4-FFF2-40B4-BE49-F238E27FC236}">
                <a16:creationId xmlns:a16="http://schemas.microsoft.com/office/drawing/2014/main" id="{9DFE6073-490D-4AFA-9B06-C07A2E94B33C}"/>
              </a:ext>
            </a:extLst>
          </p:cNvPr>
          <p:cNvSpPr txBox="1">
            <a:spLocks noChangeArrowheads="1"/>
          </p:cNvSpPr>
          <p:nvPr/>
        </p:nvSpPr>
        <p:spPr bwMode="auto">
          <a:xfrm>
            <a:off x="4032250" y="6173788"/>
            <a:ext cx="1125538"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90856" name="Line 8">
            <a:extLst>
              <a:ext uri="{FF2B5EF4-FFF2-40B4-BE49-F238E27FC236}">
                <a16:creationId xmlns:a16="http://schemas.microsoft.com/office/drawing/2014/main" id="{3C744098-3321-4560-85AD-812ACFACD5FA}"/>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57" name="Line 9">
            <a:extLst>
              <a:ext uri="{FF2B5EF4-FFF2-40B4-BE49-F238E27FC236}">
                <a16:creationId xmlns:a16="http://schemas.microsoft.com/office/drawing/2014/main" id="{6CF23041-76B6-4EDF-9751-6B730A33F0B1}"/>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58" name="Line 10">
            <a:extLst>
              <a:ext uri="{FF2B5EF4-FFF2-40B4-BE49-F238E27FC236}">
                <a16:creationId xmlns:a16="http://schemas.microsoft.com/office/drawing/2014/main" id="{FAC2D2FC-A2D8-48B1-8AC2-F62E0F11526C}"/>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0859" name="Group 11">
            <a:extLst>
              <a:ext uri="{FF2B5EF4-FFF2-40B4-BE49-F238E27FC236}">
                <a16:creationId xmlns:a16="http://schemas.microsoft.com/office/drawing/2014/main" id="{22703681-62BC-49B5-A138-D6EBB7478D51}"/>
              </a:ext>
            </a:extLst>
          </p:cNvPr>
          <p:cNvGrpSpPr>
            <a:grpSpLocks/>
          </p:cNvGrpSpPr>
          <p:nvPr/>
        </p:nvGrpSpPr>
        <p:grpSpPr bwMode="auto">
          <a:xfrm>
            <a:off x="2771775" y="3924300"/>
            <a:ext cx="765175" cy="1484313"/>
            <a:chOff x="3135" y="2472"/>
            <a:chExt cx="454" cy="935"/>
          </a:xfrm>
        </p:grpSpPr>
        <p:grpSp>
          <p:nvGrpSpPr>
            <p:cNvPr id="590860" name="Group 12">
              <a:extLst>
                <a:ext uri="{FF2B5EF4-FFF2-40B4-BE49-F238E27FC236}">
                  <a16:creationId xmlns:a16="http://schemas.microsoft.com/office/drawing/2014/main" id="{DDD5E604-84E6-4A15-9B74-A9EEB2AD6816}"/>
                </a:ext>
              </a:extLst>
            </p:cNvPr>
            <p:cNvGrpSpPr>
              <a:grpSpLocks/>
            </p:cNvGrpSpPr>
            <p:nvPr/>
          </p:nvGrpSpPr>
          <p:grpSpPr bwMode="auto">
            <a:xfrm flipH="1">
              <a:off x="3135" y="2472"/>
              <a:ext cx="454" cy="935"/>
              <a:chOff x="3078" y="2330"/>
              <a:chExt cx="625" cy="1580"/>
            </a:xfrm>
          </p:grpSpPr>
          <p:sp>
            <p:nvSpPr>
              <p:cNvPr id="590861" name="Line 12">
                <a:extLst>
                  <a:ext uri="{FF2B5EF4-FFF2-40B4-BE49-F238E27FC236}">
                    <a16:creationId xmlns:a16="http://schemas.microsoft.com/office/drawing/2014/main" id="{E40EDBFB-67E1-4049-B0E6-5E16D20C21F9}"/>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62" name="Line 13">
                <a:extLst>
                  <a:ext uri="{FF2B5EF4-FFF2-40B4-BE49-F238E27FC236}">
                    <a16:creationId xmlns:a16="http://schemas.microsoft.com/office/drawing/2014/main" id="{85F6FB5B-FA6C-4114-AB60-B46389863DE3}"/>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63" name="Line 14">
                <a:extLst>
                  <a:ext uri="{FF2B5EF4-FFF2-40B4-BE49-F238E27FC236}">
                    <a16:creationId xmlns:a16="http://schemas.microsoft.com/office/drawing/2014/main" id="{F0AC5EC0-8614-459F-A817-12A95513C219}"/>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64" name="Line 16">
                <a:extLst>
                  <a:ext uri="{FF2B5EF4-FFF2-40B4-BE49-F238E27FC236}">
                    <a16:creationId xmlns:a16="http://schemas.microsoft.com/office/drawing/2014/main" id="{B4F98E36-68CD-4C45-8445-81FAADD93DED}"/>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65" name="Line 18">
                <a:extLst>
                  <a:ext uri="{FF2B5EF4-FFF2-40B4-BE49-F238E27FC236}">
                    <a16:creationId xmlns:a16="http://schemas.microsoft.com/office/drawing/2014/main" id="{B4FD1FBE-D057-4D6F-8D6B-DC9B9F885217}"/>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66" name="Line 19">
                <a:extLst>
                  <a:ext uri="{FF2B5EF4-FFF2-40B4-BE49-F238E27FC236}">
                    <a16:creationId xmlns:a16="http://schemas.microsoft.com/office/drawing/2014/main" id="{CFEBA807-5CFA-42F2-82DC-E1E12C78F51C}"/>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67" name="Line 20">
                <a:extLst>
                  <a:ext uri="{FF2B5EF4-FFF2-40B4-BE49-F238E27FC236}">
                    <a16:creationId xmlns:a16="http://schemas.microsoft.com/office/drawing/2014/main" id="{13C98D24-23A7-4450-8381-B31F0EE41563}"/>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0868" name="Line 22">
                <a:extLst>
                  <a:ext uri="{FF2B5EF4-FFF2-40B4-BE49-F238E27FC236}">
                    <a16:creationId xmlns:a16="http://schemas.microsoft.com/office/drawing/2014/main" id="{BF170C93-10D2-4937-BD26-868B14FE13DA}"/>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0869" name="Rectangle 25">
              <a:extLst>
                <a:ext uri="{FF2B5EF4-FFF2-40B4-BE49-F238E27FC236}">
                  <a16:creationId xmlns:a16="http://schemas.microsoft.com/office/drawing/2014/main" id="{6004FE87-904F-4376-9EA8-3719CCC9AE9F}"/>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90870" name="Group 22">
            <a:extLst>
              <a:ext uri="{FF2B5EF4-FFF2-40B4-BE49-F238E27FC236}">
                <a16:creationId xmlns:a16="http://schemas.microsoft.com/office/drawing/2014/main" id="{26E3439F-08CB-4840-A420-11CD7FB9B3F0}"/>
              </a:ext>
            </a:extLst>
          </p:cNvPr>
          <p:cNvGrpSpPr>
            <a:grpSpLocks/>
          </p:cNvGrpSpPr>
          <p:nvPr/>
        </p:nvGrpSpPr>
        <p:grpSpPr bwMode="auto">
          <a:xfrm>
            <a:off x="3492500" y="4329113"/>
            <a:ext cx="404813" cy="809625"/>
            <a:chOff x="2030" y="2415"/>
            <a:chExt cx="341" cy="510"/>
          </a:xfrm>
        </p:grpSpPr>
        <p:sp>
          <p:nvSpPr>
            <p:cNvPr id="590871" name="Line 23">
              <a:extLst>
                <a:ext uri="{FF2B5EF4-FFF2-40B4-BE49-F238E27FC236}">
                  <a16:creationId xmlns:a16="http://schemas.microsoft.com/office/drawing/2014/main" id="{47B33481-B8BF-4E73-BBCF-CF293958087B}"/>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72" name="Line 24">
              <a:extLst>
                <a:ext uri="{FF2B5EF4-FFF2-40B4-BE49-F238E27FC236}">
                  <a16:creationId xmlns:a16="http://schemas.microsoft.com/office/drawing/2014/main" id="{A20A8099-E428-498C-9F67-7974899F2B20}"/>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0873" name="Text Box 25">
            <a:extLst>
              <a:ext uri="{FF2B5EF4-FFF2-40B4-BE49-F238E27FC236}">
                <a16:creationId xmlns:a16="http://schemas.microsoft.com/office/drawing/2014/main" id="{07C57228-2E23-442D-8BE3-AB131F3E250E}"/>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90874" name="Line 26">
            <a:extLst>
              <a:ext uri="{FF2B5EF4-FFF2-40B4-BE49-F238E27FC236}">
                <a16:creationId xmlns:a16="http://schemas.microsoft.com/office/drawing/2014/main" id="{B77C99EB-BDCE-41A7-B5E9-C6F1F2A91D29}"/>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0875" name="Group 27">
            <a:extLst>
              <a:ext uri="{FF2B5EF4-FFF2-40B4-BE49-F238E27FC236}">
                <a16:creationId xmlns:a16="http://schemas.microsoft.com/office/drawing/2014/main" id="{5BD04C00-1E99-4694-9FC3-F127EDFEA8D4}"/>
              </a:ext>
            </a:extLst>
          </p:cNvPr>
          <p:cNvGrpSpPr>
            <a:grpSpLocks/>
          </p:cNvGrpSpPr>
          <p:nvPr/>
        </p:nvGrpSpPr>
        <p:grpSpPr bwMode="auto">
          <a:xfrm>
            <a:off x="1511300" y="3519488"/>
            <a:ext cx="227013" cy="855662"/>
            <a:chOff x="895" y="1905"/>
            <a:chExt cx="143" cy="539"/>
          </a:xfrm>
        </p:grpSpPr>
        <p:sp>
          <p:nvSpPr>
            <p:cNvPr id="590876" name="Line 28">
              <a:extLst>
                <a:ext uri="{FF2B5EF4-FFF2-40B4-BE49-F238E27FC236}">
                  <a16:creationId xmlns:a16="http://schemas.microsoft.com/office/drawing/2014/main" id="{383E572E-9616-464C-9081-712D93BC44F2}"/>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77" name="Line 29">
              <a:extLst>
                <a:ext uri="{FF2B5EF4-FFF2-40B4-BE49-F238E27FC236}">
                  <a16:creationId xmlns:a16="http://schemas.microsoft.com/office/drawing/2014/main" id="{B2BCEA29-B333-4E36-8DE2-E4C7D4258E21}"/>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0878" name="Line 30">
            <a:extLst>
              <a:ext uri="{FF2B5EF4-FFF2-40B4-BE49-F238E27FC236}">
                <a16:creationId xmlns:a16="http://schemas.microsoft.com/office/drawing/2014/main" id="{DFA3B7F5-B7B9-4257-B8A7-89501E4AA33D}"/>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0879" name="Group 31">
            <a:extLst>
              <a:ext uri="{FF2B5EF4-FFF2-40B4-BE49-F238E27FC236}">
                <a16:creationId xmlns:a16="http://schemas.microsoft.com/office/drawing/2014/main" id="{61C59FF1-FAF2-4F60-B09B-DA6610E9028F}"/>
              </a:ext>
            </a:extLst>
          </p:cNvPr>
          <p:cNvGrpSpPr>
            <a:grpSpLocks/>
          </p:cNvGrpSpPr>
          <p:nvPr/>
        </p:nvGrpSpPr>
        <p:grpSpPr bwMode="auto">
          <a:xfrm>
            <a:off x="2501900" y="4776788"/>
            <a:ext cx="1530350" cy="1487487"/>
            <a:chOff x="1576" y="2924"/>
            <a:chExt cx="964" cy="937"/>
          </a:xfrm>
        </p:grpSpPr>
        <p:sp>
          <p:nvSpPr>
            <p:cNvPr id="590880" name="Line 32">
              <a:extLst>
                <a:ext uri="{FF2B5EF4-FFF2-40B4-BE49-F238E27FC236}">
                  <a16:creationId xmlns:a16="http://schemas.microsoft.com/office/drawing/2014/main" id="{77457508-A1C6-4708-86AC-A2B3B662F29A}"/>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81" name="Line 33">
              <a:extLst>
                <a:ext uri="{FF2B5EF4-FFF2-40B4-BE49-F238E27FC236}">
                  <a16:creationId xmlns:a16="http://schemas.microsoft.com/office/drawing/2014/main" id="{C78DB1BF-DFEF-4349-AF22-101DA1973F26}"/>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82" name="Line 34">
              <a:extLst>
                <a:ext uri="{FF2B5EF4-FFF2-40B4-BE49-F238E27FC236}">
                  <a16:creationId xmlns:a16="http://schemas.microsoft.com/office/drawing/2014/main" id="{7B1D52E3-F357-460D-BAF9-399A940A5AA1}"/>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0883" name="Group 35">
            <a:extLst>
              <a:ext uri="{FF2B5EF4-FFF2-40B4-BE49-F238E27FC236}">
                <a16:creationId xmlns:a16="http://schemas.microsoft.com/office/drawing/2014/main" id="{832C9C65-226A-4C6D-98B6-55741EC7CC89}"/>
              </a:ext>
            </a:extLst>
          </p:cNvPr>
          <p:cNvGrpSpPr>
            <a:grpSpLocks/>
          </p:cNvGrpSpPr>
          <p:nvPr/>
        </p:nvGrpSpPr>
        <p:grpSpPr bwMode="auto">
          <a:xfrm>
            <a:off x="3357563" y="5543550"/>
            <a:ext cx="493712" cy="719138"/>
            <a:chOff x="2115" y="3405"/>
            <a:chExt cx="311" cy="453"/>
          </a:xfrm>
        </p:grpSpPr>
        <p:sp>
          <p:nvSpPr>
            <p:cNvPr id="590884" name="Line 36">
              <a:extLst>
                <a:ext uri="{FF2B5EF4-FFF2-40B4-BE49-F238E27FC236}">
                  <a16:creationId xmlns:a16="http://schemas.microsoft.com/office/drawing/2014/main" id="{B14F98AB-CE5E-404E-AF22-2C323801DC6B}"/>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85" name="Line 37">
              <a:extLst>
                <a:ext uri="{FF2B5EF4-FFF2-40B4-BE49-F238E27FC236}">
                  <a16:creationId xmlns:a16="http://schemas.microsoft.com/office/drawing/2014/main" id="{8322F18C-8242-45C1-A980-A9382B9A9FD3}"/>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0886" name="Group 38">
            <a:extLst>
              <a:ext uri="{FF2B5EF4-FFF2-40B4-BE49-F238E27FC236}">
                <a16:creationId xmlns:a16="http://schemas.microsoft.com/office/drawing/2014/main" id="{7F34A46C-24B9-4BE4-9B98-162005B9A396}"/>
              </a:ext>
            </a:extLst>
          </p:cNvPr>
          <p:cNvGrpSpPr>
            <a:grpSpLocks/>
          </p:cNvGrpSpPr>
          <p:nvPr/>
        </p:nvGrpSpPr>
        <p:grpSpPr bwMode="auto">
          <a:xfrm>
            <a:off x="1150938" y="3606800"/>
            <a:ext cx="4725987" cy="2208213"/>
            <a:chOff x="725" y="2158"/>
            <a:chExt cx="2977" cy="1448"/>
          </a:xfrm>
        </p:grpSpPr>
        <p:sp>
          <p:nvSpPr>
            <p:cNvPr id="590887" name="Line 39">
              <a:extLst>
                <a:ext uri="{FF2B5EF4-FFF2-40B4-BE49-F238E27FC236}">
                  <a16:creationId xmlns:a16="http://schemas.microsoft.com/office/drawing/2014/main" id="{13EAA556-616C-434B-AE54-9EA30100CF07}"/>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88" name="Line 40">
              <a:extLst>
                <a:ext uri="{FF2B5EF4-FFF2-40B4-BE49-F238E27FC236}">
                  <a16:creationId xmlns:a16="http://schemas.microsoft.com/office/drawing/2014/main" id="{4B773608-CB8F-40DA-99FF-F823822D3B66}"/>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89" name="Line 41">
              <a:extLst>
                <a:ext uri="{FF2B5EF4-FFF2-40B4-BE49-F238E27FC236}">
                  <a16:creationId xmlns:a16="http://schemas.microsoft.com/office/drawing/2014/main" id="{6D361956-9F56-43C9-978E-F81A464EA9B8}"/>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0890" name="Text Box 42">
            <a:extLst>
              <a:ext uri="{FF2B5EF4-FFF2-40B4-BE49-F238E27FC236}">
                <a16:creationId xmlns:a16="http://schemas.microsoft.com/office/drawing/2014/main" id="{7824C1DF-4280-468B-8116-0D8202731147}"/>
              </a:ext>
            </a:extLst>
          </p:cNvPr>
          <p:cNvSpPr txBox="1">
            <a:spLocks noChangeArrowheads="1"/>
          </p:cNvSpPr>
          <p:nvPr/>
        </p:nvSpPr>
        <p:spPr bwMode="auto">
          <a:xfrm>
            <a:off x="476250" y="6219825"/>
            <a:ext cx="1304925"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90891" name="Line 43">
            <a:extLst>
              <a:ext uri="{FF2B5EF4-FFF2-40B4-BE49-F238E27FC236}">
                <a16:creationId xmlns:a16="http://schemas.microsoft.com/office/drawing/2014/main" id="{42DCB68E-EFCF-4544-8593-68104A46B110}"/>
              </a:ext>
            </a:extLst>
          </p:cNvPr>
          <p:cNvSpPr>
            <a:spLocks noChangeShapeType="1"/>
          </p:cNvSpPr>
          <p:nvPr/>
        </p:nvSpPr>
        <p:spPr bwMode="auto">
          <a:xfrm flipH="1">
            <a:off x="1736725" y="6443663"/>
            <a:ext cx="229711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92" name="Line 44">
            <a:extLst>
              <a:ext uri="{FF2B5EF4-FFF2-40B4-BE49-F238E27FC236}">
                <a16:creationId xmlns:a16="http://schemas.microsoft.com/office/drawing/2014/main" id="{058AAEE2-CAF4-4E6E-A621-BB7DF5145979}"/>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893" name="Text Box 45">
            <a:extLst>
              <a:ext uri="{FF2B5EF4-FFF2-40B4-BE49-F238E27FC236}">
                <a16:creationId xmlns:a16="http://schemas.microsoft.com/office/drawing/2014/main" id="{09C6D5A1-41F1-4BC2-A2F4-EBFC5B6EF05B}"/>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90894" name="AutoShape 46">
            <a:extLst>
              <a:ext uri="{FF2B5EF4-FFF2-40B4-BE49-F238E27FC236}">
                <a16:creationId xmlns:a16="http://schemas.microsoft.com/office/drawing/2014/main" id="{6D7388AE-EAC9-4AB7-A4E7-6EB40960241A}"/>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0895" name="Text Box 47">
            <a:extLst>
              <a:ext uri="{FF2B5EF4-FFF2-40B4-BE49-F238E27FC236}">
                <a16:creationId xmlns:a16="http://schemas.microsoft.com/office/drawing/2014/main" id="{2830D1B4-C8D3-4BCE-BBD3-2F17F6D80ED7}"/>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90896" name="AutoShape 48">
            <a:extLst>
              <a:ext uri="{FF2B5EF4-FFF2-40B4-BE49-F238E27FC236}">
                <a16:creationId xmlns:a16="http://schemas.microsoft.com/office/drawing/2014/main" id="{E1B67E25-4B54-4627-A8EE-205B563CF599}"/>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0897" name="Text Box 49">
            <a:extLst>
              <a:ext uri="{FF2B5EF4-FFF2-40B4-BE49-F238E27FC236}">
                <a16:creationId xmlns:a16="http://schemas.microsoft.com/office/drawing/2014/main" id="{FF523DCD-52B4-459A-BE59-397679CD5776}"/>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90898" name="AutoShape 50">
            <a:extLst>
              <a:ext uri="{FF2B5EF4-FFF2-40B4-BE49-F238E27FC236}">
                <a16:creationId xmlns:a16="http://schemas.microsoft.com/office/drawing/2014/main" id="{FD1F00E3-0999-408C-AC54-EE4A05E301FE}"/>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0899" name="Line 51">
            <a:extLst>
              <a:ext uri="{FF2B5EF4-FFF2-40B4-BE49-F238E27FC236}">
                <a16:creationId xmlns:a16="http://schemas.microsoft.com/office/drawing/2014/main" id="{D4DBFE14-45EE-478C-AE9E-EE20B6E5FAD0}"/>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0900" name="Group 52">
            <a:extLst>
              <a:ext uri="{FF2B5EF4-FFF2-40B4-BE49-F238E27FC236}">
                <a16:creationId xmlns:a16="http://schemas.microsoft.com/office/drawing/2014/main" id="{A6219822-6569-4BB8-BB18-FC8C07821C98}"/>
              </a:ext>
            </a:extLst>
          </p:cNvPr>
          <p:cNvGrpSpPr>
            <a:grpSpLocks/>
          </p:cNvGrpSpPr>
          <p:nvPr/>
        </p:nvGrpSpPr>
        <p:grpSpPr bwMode="auto">
          <a:xfrm>
            <a:off x="3490913" y="3603625"/>
            <a:ext cx="1755775" cy="2127250"/>
            <a:chOff x="2199" y="2185"/>
            <a:chExt cx="1106" cy="1340"/>
          </a:xfrm>
        </p:grpSpPr>
        <p:sp>
          <p:nvSpPr>
            <p:cNvPr id="590901" name="Text Box 53">
              <a:extLst>
                <a:ext uri="{FF2B5EF4-FFF2-40B4-BE49-F238E27FC236}">
                  <a16:creationId xmlns:a16="http://schemas.microsoft.com/office/drawing/2014/main" id="{04543387-1C3F-4B41-B587-3C792E6C52DA}"/>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grpSp>
          <p:nvGrpSpPr>
            <p:cNvPr id="590902" name="Group 54">
              <a:extLst>
                <a:ext uri="{FF2B5EF4-FFF2-40B4-BE49-F238E27FC236}">
                  <a16:creationId xmlns:a16="http://schemas.microsoft.com/office/drawing/2014/main" id="{D52B74DE-EE2A-4DA0-87EB-81950B5E3F3C}"/>
                </a:ext>
              </a:extLst>
            </p:cNvPr>
            <p:cNvGrpSpPr>
              <a:grpSpLocks/>
            </p:cNvGrpSpPr>
            <p:nvPr/>
          </p:nvGrpSpPr>
          <p:grpSpPr bwMode="auto">
            <a:xfrm>
              <a:off x="2452" y="2500"/>
              <a:ext cx="853" cy="1025"/>
              <a:chOff x="2398" y="2273"/>
              <a:chExt cx="853" cy="1025"/>
            </a:xfrm>
          </p:grpSpPr>
          <p:grpSp>
            <p:nvGrpSpPr>
              <p:cNvPr id="590903" name="Group 55">
                <a:extLst>
                  <a:ext uri="{FF2B5EF4-FFF2-40B4-BE49-F238E27FC236}">
                    <a16:creationId xmlns:a16="http://schemas.microsoft.com/office/drawing/2014/main" id="{E9A95429-D7A3-4D97-B816-E36734316115}"/>
                  </a:ext>
                </a:extLst>
              </p:cNvPr>
              <p:cNvGrpSpPr>
                <a:grpSpLocks/>
              </p:cNvGrpSpPr>
              <p:nvPr/>
            </p:nvGrpSpPr>
            <p:grpSpPr bwMode="auto">
              <a:xfrm>
                <a:off x="2398" y="2273"/>
                <a:ext cx="652" cy="992"/>
                <a:chOff x="2228" y="1678"/>
                <a:chExt cx="737" cy="992"/>
              </a:xfrm>
            </p:grpSpPr>
            <p:sp>
              <p:nvSpPr>
                <p:cNvPr id="590904" name="Rectangle 56">
                  <a:extLst>
                    <a:ext uri="{FF2B5EF4-FFF2-40B4-BE49-F238E27FC236}">
                      <a16:creationId xmlns:a16="http://schemas.microsoft.com/office/drawing/2014/main" id="{C91E8DB6-B96F-42D6-A1A3-8EFF11C91293}"/>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0905" name="Line 57">
                  <a:extLst>
                    <a:ext uri="{FF2B5EF4-FFF2-40B4-BE49-F238E27FC236}">
                      <a16:creationId xmlns:a16="http://schemas.microsoft.com/office/drawing/2014/main" id="{318A43F7-F984-4DC5-BC22-44F97BB4DF00}"/>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06" name="Line 58">
                  <a:extLst>
                    <a:ext uri="{FF2B5EF4-FFF2-40B4-BE49-F238E27FC236}">
                      <a16:creationId xmlns:a16="http://schemas.microsoft.com/office/drawing/2014/main" id="{6C68FB4C-E213-4F81-87D3-AC7823D3B22F}"/>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07" name="Line 59">
                  <a:extLst>
                    <a:ext uri="{FF2B5EF4-FFF2-40B4-BE49-F238E27FC236}">
                      <a16:creationId xmlns:a16="http://schemas.microsoft.com/office/drawing/2014/main" id="{D49C6462-D2E6-4B17-B22C-9D936EB6EC7E}"/>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0908" name="Text Box 60">
                <a:extLst>
                  <a:ext uri="{FF2B5EF4-FFF2-40B4-BE49-F238E27FC236}">
                    <a16:creationId xmlns:a16="http://schemas.microsoft.com/office/drawing/2014/main" id="{B6824F65-4021-4C79-B32A-62AF0AB7F667}"/>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90909" name="Text Box 61">
                <a:extLst>
                  <a:ext uri="{FF2B5EF4-FFF2-40B4-BE49-F238E27FC236}">
                    <a16:creationId xmlns:a16="http://schemas.microsoft.com/office/drawing/2014/main" id="{EC032CE2-576F-4229-8183-F232DCD66816}"/>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90910" name="Text Box 62">
                <a:extLst>
                  <a:ext uri="{FF2B5EF4-FFF2-40B4-BE49-F238E27FC236}">
                    <a16:creationId xmlns:a16="http://schemas.microsoft.com/office/drawing/2014/main" id="{CFA8B247-DC6E-4C80-BDD4-154F228C7DCB}"/>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90911" name="Text Box 63">
                <a:extLst>
                  <a:ext uri="{FF2B5EF4-FFF2-40B4-BE49-F238E27FC236}">
                    <a16:creationId xmlns:a16="http://schemas.microsoft.com/office/drawing/2014/main" id="{0AE35D1F-5B96-495D-88E7-8C79DA73D01C}"/>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grpSp>
        <p:sp>
          <p:nvSpPr>
            <p:cNvPr id="590912" name="Rectangle 64">
              <a:extLst>
                <a:ext uri="{FF2B5EF4-FFF2-40B4-BE49-F238E27FC236}">
                  <a16:creationId xmlns:a16="http://schemas.microsoft.com/office/drawing/2014/main" id="{1028C9B5-D9B9-4565-8749-F7E52809DAB7}"/>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0913" name="Rectangle 65">
            <a:extLst>
              <a:ext uri="{FF2B5EF4-FFF2-40B4-BE49-F238E27FC236}">
                <a16:creationId xmlns:a16="http://schemas.microsoft.com/office/drawing/2014/main" id="{7B09E8E4-2351-400D-A8A6-7F9617FC40C7}"/>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0914" name="Line 66">
            <a:extLst>
              <a:ext uri="{FF2B5EF4-FFF2-40B4-BE49-F238E27FC236}">
                <a16:creationId xmlns:a16="http://schemas.microsoft.com/office/drawing/2014/main" id="{5295B108-4A69-4BCA-A898-7F43A5210A7E}"/>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15" name="Line 67">
            <a:extLst>
              <a:ext uri="{FF2B5EF4-FFF2-40B4-BE49-F238E27FC236}">
                <a16:creationId xmlns:a16="http://schemas.microsoft.com/office/drawing/2014/main" id="{0D84FA55-7A67-4CEE-AD20-F63DFB8EE16D}"/>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16" name="Line 68">
            <a:extLst>
              <a:ext uri="{FF2B5EF4-FFF2-40B4-BE49-F238E27FC236}">
                <a16:creationId xmlns:a16="http://schemas.microsoft.com/office/drawing/2014/main" id="{516992FA-7CF8-4E51-B987-77A15FE20DDD}"/>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17" name="Line 69">
            <a:extLst>
              <a:ext uri="{FF2B5EF4-FFF2-40B4-BE49-F238E27FC236}">
                <a16:creationId xmlns:a16="http://schemas.microsoft.com/office/drawing/2014/main" id="{98F03986-B815-4D04-8591-5100563B4E3F}"/>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18" name="Line 70">
            <a:extLst>
              <a:ext uri="{FF2B5EF4-FFF2-40B4-BE49-F238E27FC236}">
                <a16:creationId xmlns:a16="http://schemas.microsoft.com/office/drawing/2014/main" id="{AA93FB24-8AF5-4A2E-B7A6-62888AFB157A}"/>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19" name="Line 71">
            <a:extLst>
              <a:ext uri="{FF2B5EF4-FFF2-40B4-BE49-F238E27FC236}">
                <a16:creationId xmlns:a16="http://schemas.microsoft.com/office/drawing/2014/main" id="{F54C5525-03A1-4F94-9B72-F188304E2167}"/>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20" name="Line 72">
            <a:extLst>
              <a:ext uri="{FF2B5EF4-FFF2-40B4-BE49-F238E27FC236}">
                <a16:creationId xmlns:a16="http://schemas.microsoft.com/office/drawing/2014/main" id="{68852AE1-68B2-4932-AC68-A774BC4C6558}"/>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21" name="Text Box 73">
            <a:extLst>
              <a:ext uri="{FF2B5EF4-FFF2-40B4-BE49-F238E27FC236}">
                <a16:creationId xmlns:a16="http://schemas.microsoft.com/office/drawing/2014/main" id="{6EB1F5B1-F85A-430D-BB89-82288447E532}"/>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0922" name="Text Box 74">
            <a:extLst>
              <a:ext uri="{FF2B5EF4-FFF2-40B4-BE49-F238E27FC236}">
                <a16:creationId xmlns:a16="http://schemas.microsoft.com/office/drawing/2014/main" id="{F3D38B61-EB04-43C6-8751-DEB60C14F2BE}"/>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90923" name="Text Box 75">
            <a:extLst>
              <a:ext uri="{FF2B5EF4-FFF2-40B4-BE49-F238E27FC236}">
                <a16:creationId xmlns:a16="http://schemas.microsoft.com/office/drawing/2014/main" id="{0ED62E47-311A-4AF9-A79C-1818C7620F9D}"/>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90924" name="Text Box 76">
            <a:extLst>
              <a:ext uri="{FF2B5EF4-FFF2-40B4-BE49-F238E27FC236}">
                <a16:creationId xmlns:a16="http://schemas.microsoft.com/office/drawing/2014/main" id="{F7E84A88-4A9B-4672-8FA5-026260EAA4CA}"/>
              </a:ext>
            </a:extLst>
          </p:cNvPr>
          <p:cNvSpPr txBox="1">
            <a:spLocks noChangeArrowheads="1"/>
          </p:cNvSpPr>
          <p:nvPr/>
        </p:nvSpPr>
        <p:spPr bwMode="auto">
          <a:xfrm>
            <a:off x="7642225" y="545465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0925" name="Text Box 77">
            <a:extLst>
              <a:ext uri="{FF2B5EF4-FFF2-40B4-BE49-F238E27FC236}">
                <a16:creationId xmlns:a16="http://schemas.microsoft.com/office/drawing/2014/main" id="{4FC21F7D-194B-4992-89B9-BB1ECD7AB101}"/>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90926" name="Text Box 78">
            <a:extLst>
              <a:ext uri="{FF2B5EF4-FFF2-40B4-BE49-F238E27FC236}">
                <a16:creationId xmlns:a16="http://schemas.microsoft.com/office/drawing/2014/main" id="{66C318C5-02E2-4E5C-9089-95E507FC110C}"/>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90927" name="Rectangle 79">
            <a:extLst>
              <a:ext uri="{FF2B5EF4-FFF2-40B4-BE49-F238E27FC236}">
                <a16:creationId xmlns:a16="http://schemas.microsoft.com/office/drawing/2014/main" id="{9EBE77AB-4F04-4E6F-B930-41DA52044756}"/>
              </a:ext>
            </a:extLst>
          </p:cNvPr>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2000">
                <a:solidFill>
                  <a:srgbClr val="FF3300"/>
                </a:solidFill>
                <a:latin typeface="微软雅黑" panose="020B0503020204020204" pitchFamily="34" charset="-122"/>
                <a:ea typeface="微软雅黑" panose="020B0503020204020204" pitchFamily="34" charset="-122"/>
              </a:rPr>
              <a:t>080483d4</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&lt;add&gt;: </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80483d4:    55	   push   %ebp</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80483d5:    89 e5	   mov   %esp, %ebp</a:t>
            </a:r>
          </a:p>
        </p:txBody>
      </p:sp>
      <p:sp>
        <p:nvSpPr>
          <p:cNvPr id="590928" name="Line 80">
            <a:extLst>
              <a:ext uri="{FF2B5EF4-FFF2-40B4-BE49-F238E27FC236}">
                <a16:creationId xmlns:a16="http://schemas.microsoft.com/office/drawing/2014/main" id="{5075B4EA-8574-46C1-8643-13FCFC961540}"/>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29" name="Line 81">
            <a:extLst>
              <a:ext uri="{FF2B5EF4-FFF2-40B4-BE49-F238E27FC236}">
                <a16:creationId xmlns:a16="http://schemas.microsoft.com/office/drawing/2014/main" id="{4038C6CD-A782-4AA9-8BD8-A3FE4EF2C929}"/>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30" name="Text Box 82">
            <a:extLst>
              <a:ext uri="{FF2B5EF4-FFF2-40B4-BE49-F238E27FC236}">
                <a16:creationId xmlns:a16="http://schemas.microsoft.com/office/drawing/2014/main" id="{679C3D14-1905-465C-83C3-3F0FB3D36F92}"/>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hlink"/>
                </a:solidFill>
                <a:latin typeface="微软雅黑" panose="020B0503020204020204" pitchFamily="34" charset="-122"/>
                <a:ea typeface="微软雅黑" panose="020B0503020204020204" pitchFamily="34" charset="-122"/>
              </a:rPr>
              <a:t>55</a:t>
            </a:r>
          </a:p>
        </p:txBody>
      </p:sp>
      <p:sp>
        <p:nvSpPr>
          <p:cNvPr id="590931" name="Text Box 83">
            <a:extLst>
              <a:ext uri="{FF2B5EF4-FFF2-40B4-BE49-F238E27FC236}">
                <a16:creationId xmlns:a16="http://schemas.microsoft.com/office/drawing/2014/main" id="{D2182230-13F3-42E5-A8F1-EB42E009A693}"/>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590932" name="Text Box 84">
            <a:extLst>
              <a:ext uri="{FF2B5EF4-FFF2-40B4-BE49-F238E27FC236}">
                <a16:creationId xmlns:a16="http://schemas.microsoft.com/office/drawing/2014/main" id="{F4727397-DEC2-4C29-AEE3-3A1CE4D818F5}"/>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590933" name="Line 85">
            <a:extLst>
              <a:ext uri="{FF2B5EF4-FFF2-40B4-BE49-F238E27FC236}">
                <a16:creationId xmlns:a16="http://schemas.microsoft.com/office/drawing/2014/main" id="{2FA29A10-4D41-4BB0-B542-39FF2270F3F5}"/>
              </a:ext>
            </a:extLst>
          </p:cNvPr>
          <p:cNvSpPr>
            <a:spLocks noChangeShapeType="1"/>
          </p:cNvSpPr>
          <p:nvPr/>
        </p:nvSpPr>
        <p:spPr bwMode="auto">
          <a:xfrm>
            <a:off x="4481513" y="49577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34" name="Text Box 86">
            <a:extLst>
              <a:ext uri="{FF2B5EF4-FFF2-40B4-BE49-F238E27FC236}">
                <a16:creationId xmlns:a16="http://schemas.microsoft.com/office/drawing/2014/main" id="{F605912C-DABE-485C-B47E-2F7F62386469}"/>
              </a:ext>
            </a:extLst>
          </p:cNvPr>
          <p:cNvSpPr txBox="1">
            <a:spLocks noChangeArrowheads="1"/>
          </p:cNvSpPr>
          <p:nvPr/>
        </p:nvSpPr>
        <p:spPr bwMode="auto">
          <a:xfrm>
            <a:off x="3849688" y="20335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0935" name="Text Box 87">
            <a:extLst>
              <a:ext uri="{FF2B5EF4-FFF2-40B4-BE49-F238E27FC236}">
                <a16:creationId xmlns:a16="http://schemas.microsoft.com/office/drawing/2014/main" id="{F9D48E75-9998-4C62-8229-5C608196E655}"/>
              </a:ext>
            </a:extLst>
          </p:cNvPr>
          <p:cNvSpPr txBox="1">
            <a:spLocks noChangeArrowheads="1"/>
          </p:cNvSpPr>
          <p:nvPr/>
        </p:nvSpPr>
        <p:spPr bwMode="auto">
          <a:xfrm>
            <a:off x="3849688" y="25288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90936" name="Rectangle 88">
            <a:extLst>
              <a:ext uri="{FF2B5EF4-FFF2-40B4-BE49-F238E27FC236}">
                <a16:creationId xmlns:a16="http://schemas.microsoft.com/office/drawing/2014/main" id="{75EF646F-5D8C-46BF-B107-4DE1AE870382}"/>
              </a:ext>
            </a:extLst>
          </p:cNvPr>
          <p:cNvSpPr>
            <a:spLocks noChangeArrowheads="1"/>
          </p:cNvSpPr>
          <p:nvPr/>
        </p:nvSpPr>
        <p:spPr bwMode="auto">
          <a:xfrm>
            <a:off x="3094038" y="2046288"/>
            <a:ext cx="668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0937" name="Rectangle 89">
            <a:extLst>
              <a:ext uri="{FF2B5EF4-FFF2-40B4-BE49-F238E27FC236}">
                <a16:creationId xmlns:a16="http://schemas.microsoft.com/office/drawing/2014/main" id="{8058BF93-CCF0-4A52-83A8-607822227CED}"/>
              </a:ext>
            </a:extLst>
          </p:cNvPr>
          <p:cNvSpPr>
            <a:spLocks noChangeArrowheads="1"/>
          </p:cNvSpPr>
          <p:nvPr/>
        </p:nvSpPr>
        <p:spPr bwMode="auto">
          <a:xfrm>
            <a:off x="3086100"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0938" name="Rectangle 90">
            <a:extLst>
              <a:ext uri="{FF2B5EF4-FFF2-40B4-BE49-F238E27FC236}">
                <a16:creationId xmlns:a16="http://schemas.microsoft.com/office/drawing/2014/main" id="{7ED5884E-DCEB-4A45-9DED-7536B18E92B2}"/>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0939" name="Text Box 91">
            <a:extLst>
              <a:ext uri="{FF2B5EF4-FFF2-40B4-BE49-F238E27FC236}">
                <a16:creationId xmlns:a16="http://schemas.microsoft.com/office/drawing/2014/main" id="{6EF1A07C-5874-48F8-943C-BB143DDA4561}"/>
              </a:ext>
            </a:extLst>
          </p:cNvPr>
          <p:cNvSpPr txBox="1">
            <a:spLocks noChangeArrowheads="1"/>
          </p:cNvSpPr>
          <p:nvPr/>
        </p:nvSpPr>
        <p:spPr bwMode="auto">
          <a:xfrm>
            <a:off x="3806825" y="203358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0940" name="Text Box 92">
            <a:extLst>
              <a:ext uri="{FF2B5EF4-FFF2-40B4-BE49-F238E27FC236}">
                <a16:creationId xmlns:a16="http://schemas.microsoft.com/office/drawing/2014/main" id="{58882F1F-DCA1-4F5E-B505-B4C499CD5250}"/>
              </a:ext>
            </a:extLst>
          </p:cNvPr>
          <p:cNvSpPr txBox="1">
            <a:spLocks noChangeArrowheads="1"/>
          </p:cNvSpPr>
          <p:nvPr/>
        </p:nvSpPr>
        <p:spPr bwMode="auto">
          <a:xfrm>
            <a:off x="3806825" y="257333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0941" name="Line 93">
            <a:extLst>
              <a:ext uri="{FF2B5EF4-FFF2-40B4-BE49-F238E27FC236}">
                <a16:creationId xmlns:a16="http://schemas.microsoft.com/office/drawing/2014/main" id="{FB14F673-4D5A-4DDD-A379-C01468DB9B21}"/>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42" name="Line 94">
            <a:extLst>
              <a:ext uri="{FF2B5EF4-FFF2-40B4-BE49-F238E27FC236}">
                <a16:creationId xmlns:a16="http://schemas.microsoft.com/office/drawing/2014/main" id="{9455B904-77C7-4D97-8309-1D689699CF86}"/>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43" name="Line 95">
            <a:extLst>
              <a:ext uri="{FF2B5EF4-FFF2-40B4-BE49-F238E27FC236}">
                <a16:creationId xmlns:a16="http://schemas.microsoft.com/office/drawing/2014/main" id="{9FAFE468-E5A4-4A22-82A8-2181C6B2120C}"/>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44" name="Text Box 96">
            <a:extLst>
              <a:ext uri="{FF2B5EF4-FFF2-40B4-BE49-F238E27FC236}">
                <a16:creationId xmlns:a16="http://schemas.microsoft.com/office/drawing/2014/main" id="{C68DF124-15D5-4439-9405-075DBFE99BBC}"/>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0945" name="Line 97">
            <a:extLst>
              <a:ext uri="{FF2B5EF4-FFF2-40B4-BE49-F238E27FC236}">
                <a16:creationId xmlns:a16="http://schemas.microsoft.com/office/drawing/2014/main" id="{6C6CBFE3-76F1-453A-8D3F-27983B544952}"/>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46" name="Line 98">
            <a:extLst>
              <a:ext uri="{FF2B5EF4-FFF2-40B4-BE49-F238E27FC236}">
                <a16:creationId xmlns:a16="http://schemas.microsoft.com/office/drawing/2014/main" id="{3DB976D4-E747-4D9F-BBE4-A1CAAE2E8D0C}"/>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47" name="Line 99">
            <a:extLst>
              <a:ext uri="{FF2B5EF4-FFF2-40B4-BE49-F238E27FC236}">
                <a16:creationId xmlns:a16="http://schemas.microsoft.com/office/drawing/2014/main" id="{D280CCAB-55FF-4417-B66D-A2A5E332EE4E}"/>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48" name="Line 100">
            <a:extLst>
              <a:ext uri="{FF2B5EF4-FFF2-40B4-BE49-F238E27FC236}">
                <a16:creationId xmlns:a16="http://schemas.microsoft.com/office/drawing/2014/main" id="{D5CB82C0-83DA-4642-8670-75FF98C778BB}"/>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49" name="Line 101">
            <a:extLst>
              <a:ext uri="{FF2B5EF4-FFF2-40B4-BE49-F238E27FC236}">
                <a16:creationId xmlns:a16="http://schemas.microsoft.com/office/drawing/2014/main" id="{27DCC2F2-DA78-427F-94A1-D29D2F1EA8CA}"/>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50" name="Text Box 102">
            <a:extLst>
              <a:ext uri="{FF2B5EF4-FFF2-40B4-BE49-F238E27FC236}">
                <a16:creationId xmlns:a16="http://schemas.microsoft.com/office/drawing/2014/main" id="{7BF7C7A9-1E6D-4999-BC88-76B5F9390348}"/>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80483d4</a:t>
            </a:r>
          </a:p>
        </p:txBody>
      </p:sp>
      <p:sp>
        <p:nvSpPr>
          <p:cNvPr id="590951" name="Text Box 103">
            <a:extLst>
              <a:ext uri="{FF2B5EF4-FFF2-40B4-BE49-F238E27FC236}">
                <a16:creationId xmlns:a16="http://schemas.microsoft.com/office/drawing/2014/main" id="{A4F5BFA1-C164-41E0-BA8C-688BE697201A}"/>
              </a:ext>
            </a:extLst>
          </p:cNvPr>
          <p:cNvSpPr txBox="1">
            <a:spLocks noChangeArrowheads="1"/>
          </p:cNvSpPr>
          <p:nvPr/>
        </p:nvSpPr>
        <p:spPr bwMode="auto">
          <a:xfrm>
            <a:off x="5302250" y="26638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80483d4</a:t>
            </a:r>
          </a:p>
        </p:txBody>
      </p:sp>
      <p:sp>
        <p:nvSpPr>
          <p:cNvPr id="590952" name="Rectangle 104">
            <a:extLst>
              <a:ext uri="{FF2B5EF4-FFF2-40B4-BE49-F238E27FC236}">
                <a16:creationId xmlns:a16="http://schemas.microsoft.com/office/drawing/2014/main" id="{318A1B9A-DD40-4095-805E-B48845ADB555}"/>
              </a:ext>
            </a:extLst>
          </p:cNvPr>
          <p:cNvSpPr>
            <a:spLocks noChangeArrowheads="1"/>
          </p:cNvSpPr>
          <p:nvPr/>
        </p:nvSpPr>
        <p:spPr bwMode="auto">
          <a:xfrm>
            <a:off x="5516563" y="6399213"/>
            <a:ext cx="14859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5589e583</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590953" name="Text Box 105">
            <a:extLst>
              <a:ext uri="{FF2B5EF4-FFF2-40B4-BE49-F238E27FC236}">
                <a16:creationId xmlns:a16="http://schemas.microsoft.com/office/drawing/2014/main" id="{1B9940B7-E91C-4B1E-8FE1-6958F8CA2FA9}"/>
              </a:ext>
            </a:extLst>
          </p:cNvPr>
          <p:cNvSpPr txBox="1">
            <a:spLocks noChangeArrowheads="1"/>
          </p:cNvSpPr>
          <p:nvPr/>
        </p:nvSpPr>
        <p:spPr bwMode="auto">
          <a:xfrm>
            <a:off x="5921375" y="4959350"/>
            <a:ext cx="630238" cy="366713"/>
          </a:xfrm>
          <a:prstGeom prst="rect">
            <a:avLst/>
          </a:prstGeom>
          <a:solidFill>
            <a:schemeClr val="accent2">
              <a:alpha val="2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Rd</a:t>
            </a:r>
          </a:p>
        </p:txBody>
      </p:sp>
      <p:sp>
        <p:nvSpPr>
          <p:cNvPr id="590954" name="Rectangle 106">
            <a:extLst>
              <a:ext uri="{FF2B5EF4-FFF2-40B4-BE49-F238E27FC236}">
                <a16:creationId xmlns:a16="http://schemas.microsoft.com/office/drawing/2014/main" id="{88135716-94AE-42B6-853B-B632E27DCEE8}"/>
              </a:ext>
            </a:extLst>
          </p:cNvPr>
          <p:cNvSpPr>
            <a:spLocks noChangeArrowheads="1"/>
          </p:cNvSpPr>
          <p:nvPr/>
        </p:nvSpPr>
        <p:spPr bwMode="auto">
          <a:xfrm>
            <a:off x="1736725" y="6129338"/>
            <a:ext cx="1395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5589e583</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590955" name="Rectangle 107">
            <a:extLst>
              <a:ext uri="{FF2B5EF4-FFF2-40B4-BE49-F238E27FC236}">
                <a16:creationId xmlns:a16="http://schemas.microsoft.com/office/drawing/2014/main" id="{A4583776-8EEC-4433-8EA4-F05CBFE97DF7}"/>
              </a:ext>
            </a:extLst>
          </p:cNvPr>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55</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590956" name="Rectangle 108">
            <a:extLst>
              <a:ext uri="{FF2B5EF4-FFF2-40B4-BE49-F238E27FC236}">
                <a16:creationId xmlns:a16="http://schemas.microsoft.com/office/drawing/2014/main" id="{92A726BB-C0EC-4967-A771-714D13EBCBFB}"/>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0957" name="Rectangle 109">
            <a:extLst>
              <a:ext uri="{FF2B5EF4-FFF2-40B4-BE49-F238E27FC236}">
                <a16:creationId xmlns:a16="http://schemas.microsoft.com/office/drawing/2014/main" id="{78E4E83C-08D9-451F-BEB4-10220D20ABC9}"/>
              </a:ext>
            </a:extLst>
          </p:cNvPr>
          <p:cNvSpPr>
            <a:spLocks noChangeArrowheads="1"/>
          </p:cNvSpPr>
          <p:nvPr/>
        </p:nvSpPr>
        <p:spPr bwMode="auto">
          <a:xfrm>
            <a:off x="3941763" y="6173788"/>
            <a:ext cx="143986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5589e583</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590958" name="Text Box 110">
            <a:extLst>
              <a:ext uri="{FF2B5EF4-FFF2-40B4-BE49-F238E27FC236}">
                <a16:creationId xmlns:a16="http://schemas.microsoft.com/office/drawing/2014/main" id="{933AAC06-BC09-40AB-AC0F-CDCA60046D9A}"/>
              </a:ext>
            </a:extLst>
          </p:cNvPr>
          <p:cNvSpPr txBox="1">
            <a:spLocks noChangeArrowheads="1"/>
          </p:cNvSpPr>
          <p:nvPr/>
        </p:nvSpPr>
        <p:spPr bwMode="auto">
          <a:xfrm>
            <a:off x="3941763" y="31591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80483d4</a:t>
            </a:r>
          </a:p>
        </p:txBody>
      </p:sp>
      <p:sp>
        <p:nvSpPr>
          <p:cNvPr id="590959" name="Text Box 111">
            <a:extLst>
              <a:ext uri="{FF2B5EF4-FFF2-40B4-BE49-F238E27FC236}">
                <a16:creationId xmlns:a16="http://schemas.microsoft.com/office/drawing/2014/main" id="{2928F57E-806B-4843-9AA6-768A23C5999E}"/>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590960" name="Rectangle 112">
            <a:extLst>
              <a:ext uri="{FF2B5EF4-FFF2-40B4-BE49-F238E27FC236}">
                <a16:creationId xmlns:a16="http://schemas.microsoft.com/office/drawing/2014/main" id="{89B3744B-01B7-4570-BCE8-12B20D5FBA08}"/>
              </a:ext>
            </a:extLst>
          </p:cNvPr>
          <p:cNvSpPr>
            <a:spLocks noChangeArrowheads="1"/>
          </p:cNvSpPr>
          <p:nvPr/>
        </p:nvSpPr>
        <p:spPr bwMode="auto">
          <a:xfrm>
            <a:off x="1016000" y="589756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0961" name="Rectangle 113">
            <a:extLst>
              <a:ext uri="{FF2B5EF4-FFF2-40B4-BE49-F238E27FC236}">
                <a16:creationId xmlns:a16="http://schemas.microsoft.com/office/drawing/2014/main" id="{FC69C214-C9AE-475C-BF9C-AB053DE65DAA}"/>
              </a:ext>
            </a:extLst>
          </p:cNvPr>
          <p:cNvSpPr>
            <a:spLocks noChangeArrowheads="1"/>
          </p:cNvSpPr>
          <p:nvPr/>
        </p:nvSpPr>
        <p:spPr bwMode="auto">
          <a:xfrm>
            <a:off x="476250" y="6264275"/>
            <a:ext cx="13493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5589e583</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590962" name="Text Box 114">
            <a:extLst>
              <a:ext uri="{FF2B5EF4-FFF2-40B4-BE49-F238E27FC236}">
                <a16:creationId xmlns:a16="http://schemas.microsoft.com/office/drawing/2014/main" id="{F5D3BB84-5E51-4D28-BF0C-E3637D9AF3AB}"/>
              </a:ext>
            </a:extLst>
          </p:cNvPr>
          <p:cNvSpPr txBox="1">
            <a:spLocks noChangeArrowheads="1"/>
          </p:cNvSpPr>
          <p:nvPr/>
        </p:nvSpPr>
        <p:spPr bwMode="auto">
          <a:xfrm>
            <a:off x="1150938" y="5499100"/>
            <a:ext cx="630237" cy="366713"/>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Rd</a:t>
            </a:r>
          </a:p>
        </p:txBody>
      </p:sp>
      <p:sp>
        <p:nvSpPr>
          <p:cNvPr id="590963" name="Text Box 115">
            <a:extLst>
              <a:ext uri="{FF2B5EF4-FFF2-40B4-BE49-F238E27FC236}">
                <a16:creationId xmlns:a16="http://schemas.microsoft.com/office/drawing/2014/main" id="{1E0CB85D-DAEC-4AE3-A75D-1FFABD1E8419}"/>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590964" name="Text Box 116">
            <a:extLst>
              <a:ext uri="{FF2B5EF4-FFF2-40B4-BE49-F238E27FC236}">
                <a16:creationId xmlns:a16="http://schemas.microsoft.com/office/drawing/2014/main" id="{B6F055AC-3CF2-46C7-BD36-55E94AC718A1}"/>
              </a:ext>
            </a:extLst>
          </p:cNvPr>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p>
        </p:txBody>
      </p:sp>
      <p:sp>
        <p:nvSpPr>
          <p:cNvPr id="590965" name="Rectangle 117">
            <a:extLst>
              <a:ext uri="{FF2B5EF4-FFF2-40B4-BE49-F238E27FC236}">
                <a16:creationId xmlns:a16="http://schemas.microsoft.com/office/drawing/2014/main" id="{AA8B9EEE-934A-4847-A127-5000538AC134}"/>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0966" name="Text Box 118">
            <a:extLst>
              <a:ext uri="{FF2B5EF4-FFF2-40B4-BE49-F238E27FC236}">
                <a16:creationId xmlns:a16="http://schemas.microsoft.com/office/drawing/2014/main" id="{EABF5BF4-1A6B-42E6-9C96-DCFD3E4DCC73}"/>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0967" name="Line 119">
            <a:extLst>
              <a:ext uri="{FF2B5EF4-FFF2-40B4-BE49-F238E27FC236}">
                <a16:creationId xmlns:a16="http://schemas.microsoft.com/office/drawing/2014/main" id="{C81A4125-C250-425A-8E90-CF5930E0D299}"/>
              </a:ext>
            </a:extLst>
          </p:cNvPr>
          <p:cNvSpPr>
            <a:spLocks noChangeShapeType="1"/>
          </p:cNvSpPr>
          <p:nvPr/>
        </p:nvSpPr>
        <p:spPr bwMode="auto">
          <a:xfrm>
            <a:off x="250825" y="1223963"/>
            <a:ext cx="360363"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0968" name="Text Box 120">
            <a:extLst>
              <a:ext uri="{FF2B5EF4-FFF2-40B4-BE49-F238E27FC236}">
                <a16:creationId xmlns:a16="http://schemas.microsoft.com/office/drawing/2014/main" id="{BB8BD94B-322D-46E8-92A3-B488C5ED3B0F}"/>
              </a:ext>
            </a:extLst>
          </p:cNvPr>
          <p:cNvSpPr txBox="1">
            <a:spLocks noChangeArrowheads="1"/>
          </p:cNvSpPr>
          <p:nvPr/>
        </p:nvSpPr>
        <p:spPr bwMode="auto">
          <a:xfrm>
            <a:off x="6911975" y="5454650"/>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590969" name="Text Box 121">
            <a:extLst>
              <a:ext uri="{FF2B5EF4-FFF2-40B4-BE49-F238E27FC236}">
                <a16:creationId xmlns:a16="http://schemas.microsoft.com/office/drawing/2014/main" id="{F5576716-52EC-4958-8725-EED150B0AD7B}"/>
              </a:ext>
            </a:extLst>
          </p:cNvPr>
          <p:cNvSpPr txBox="1">
            <a:spLocks noChangeArrowheads="1"/>
          </p:cNvSpPr>
          <p:nvPr/>
        </p:nvSpPr>
        <p:spPr bwMode="auto">
          <a:xfrm>
            <a:off x="1150938" y="160338"/>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R[esp]</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R[esp]-4</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M[R[esp]] ←R[ebp]</a:t>
            </a:r>
          </a:p>
        </p:txBody>
      </p:sp>
      <p:sp>
        <p:nvSpPr>
          <p:cNvPr id="590970" name="Text Box 122">
            <a:extLst>
              <a:ext uri="{FF2B5EF4-FFF2-40B4-BE49-F238E27FC236}">
                <a16:creationId xmlns:a16="http://schemas.microsoft.com/office/drawing/2014/main" id="{54EDE247-535D-447B-8160-FEBB23AEF31A}"/>
              </a:ext>
            </a:extLst>
          </p:cNvPr>
          <p:cNvSpPr txBox="1">
            <a:spLocks noChangeArrowheads="1"/>
          </p:cNvSpPr>
          <p:nvPr/>
        </p:nvSpPr>
        <p:spPr bwMode="auto">
          <a:xfrm>
            <a:off x="4932363" y="257333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590971" name="Text Box 123">
            <a:extLst>
              <a:ext uri="{FF2B5EF4-FFF2-40B4-BE49-F238E27FC236}">
                <a16:creationId xmlns:a16="http://schemas.microsoft.com/office/drawing/2014/main" id="{70B33985-F523-4EBC-AE47-C1A3C4E9169F}"/>
              </a:ext>
            </a:extLst>
          </p:cNvPr>
          <p:cNvSpPr txBox="1">
            <a:spLocks noChangeArrowheads="1"/>
          </p:cNvSpPr>
          <p:nvPr/>
        </p:nvSpPr>
        <p:spPr bwMode="auto">
          <a:xfrm>
            <a:off x="493236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0967"/>
                                        </p:tgtEl>
                                        <p:attrNameLst>
                                          <p:attrName>style.visibility</p:attrName>
                                        </p:attrNameLst>
                                      </p:cBhvr>
                                      <p:to>
                                        <p:strVal val="visible"/>
                                      </p:to>
                                    </p:set>
                                    <p:animEffect transition="in" filter="blinds(horizontal)">
                                      <p:cBhvr>
                                        <p:cTn id="7" dur="500"/>
                                        <p:tgtEl>
                                          <p:spTgt spid="590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0950">
                                            <p:txEl>
                                              <p:pRg st="0" end="0"/>
                                            </p:txEl>
                                          </p:spTgt>
                                        </p:tgtEl>
                                        <p:attrNameLst>
                                          <p:attrName>style.visibility</p:attrName>
                                        </p:attrNameLst>
                                      </p:cBhvr>
                                      <p:to>
                                        <p:strVal val="visible"/>
                                      </p:to>
                                    </p:set>
                                    <p:animEffect transition="in" filter="blinds(horizontal)">
                                      <p:cBhvr>
                                        <p:cTn id="12" dur="1000"/>
                                        <p:tgtEl>
                                          <p:spTgt spid="5909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959"/>
                                        </p:tgtEl>
                                        <p:attrNameLst>
                                          <p:attrName>style.visibility</p:attrName>
                                        </p:attrNameLst>
                                      </p:cBhvr>
                                      <p:to>
                                        <p:strVal val="visible"/>
                                      </p:to>
                                    </p:set>
                                    <p:animEffect transition="in" filter="blinds(horizontal)">
                                      <p:cBhvr>
                                        <p:cTn id="17" dur="500"/>
                                        <p:tgtEl>
                                          <p:spTgt spid="5909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0958">
                                            <p:txEl>
                                              <p:pRg st="0" end="0"/>
                                            </p:txEl>
                                          </p:spTgt>
                                        </p:tgtEl>
                                        <p:attrNameLst>
                                          <p:attrName>style.visibility</p:attrName>
                                        </p:attrNameLst>
                                      </p:cBhvr>
                                      <p:to>
                                        <p:strVal val="visible"/>
                                      </p:to>
                                    </p:set>
                                    <p:animEffect transition="in" filter="blinds(horizontal)">
                                      <p:cBhvr>
                                        <p:cTn id="22" dur="2000"/>
                                        <p:tgtEl>
                                          <p:spTgt spid="59095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0951">
                                            <p:txEl>
                                              <p:pRg st="0" end="0"/>
                                            </p:txEl>
                                          </p:spTgt>
                                        </p:tgtEl>
                                        <p:attrNameLst>
                                          <p:attrName>style.visibility</p:attrName>
                                        </p:attrNameLst>
                                      </p:cBhvr>
                                      <p:to>
                                        <p:strVal val="visible"/>
                                      </p:to>
                                    </p:set>
                                    <p:animEffect transition="in" filter="blinds(horizontal)">
                                      <p:cBhvr>
                                        <p:cTn id="27" dur="1000"/>
                                        <p:tgtEl>
                                          <p:spTgt spid="5909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962"/>
                                        </p:tgtEl>
                                        <p:attrNameLst>
                                          <p:attrName>style.visibility</p:attrName>
                                        </p:attrNameLst>
                                      </p:cBhvr>
                                      <p:to>
                                        <p:strVal val="visible"/>
                                      </p:to>
                                    </p:set>
                                    <p:animEffect transition="in" filter="blinds(horizontal)">
                                      <p:cBhvr>
                                        <p:cTn id="32" dur="1000"/>
                                        <p:tgtEl>
                                          <p:spTgt spid="5909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953"/>
                                        </p:tgtEl>
                                        <p:attrNameLst>
                                          <p:attrName>style.visibility</p:attrName>
                                        </p:attrNameLst>
                                      </p:cBhvr>
                                      <p:to>
                                        <p:strVal val="visible"/>
                                      </p:to>
                                    </p:set>
                                    <p:animEffect transition="in" filter="blinds(horizontal)">
                                      <p:cBhvr>
                                        <p:cTn id="37" dur="1000"/>
                                        <p:tgtEl>
                                          <p:spTgt spid="5909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mph" presetSubtype="0" fill="hold" grpId="0" nodeType="clickEffect">
                                  <p:stCondLst>
                                    <p:cond delay="0"/>
                                  </p:stCondLst>
                                  <p:iterate type="lt">
                                    <p:tmPct val="4000"/>
                                  </p:iterate>
                                  <p:childTnLst>
                                    <p:set>
                                      <p:cBhvr override="childStyle">
                                        <p:cTn id="41" dur="2000" fill="hold"/>
                                        <p:tgtEl>
                                          <p:spTgt spid="590924"/>
                                        </p:tgtEl>
                                        <p:attrNameLst>
                                          <p:attrName>style.color</p:attrName>
                                        </p:attrNameLst>
                                      </p:cBhvr>
                                      <p:to>
                                        <p:clrVal>
                                          <a:srgbClr val="FF3300"/>
                                        </p:clrVal>
                                      </p:to>
                                    </p:set>
                                    <p:set>
                                      <p:cBhvr>
                                        <p:cTn id="42" dur="2000" fill="hold"/>
                                        <p:tgtEl>
                                          <p:spTgt spid="590924"/>
                                        </p:tgtEl>
                                        <p:attrNameLst>
                                          <p:attrName>fillcolor</p:attrName>
                                        </p:attrNameLst>
                                      </p:cBhvr>
                                      <p:to>
                                        <p:clrVal>
                                          <a:srgbClr val="FF3300"/>
                                        </p:clrVal>
                                      </p:to>
                                    </p:set>
                                    <p:set>
                                      <p:cBhvr>
                                        <p:cTn id="43" dur="2000" fill="hold"/>
                                        <p:tgtEl>
                                          <p:spTgt spid="590924"/>
                                        </p:tgtEl>
                                        <p:attrNameLst>
                                          <p:attrName>fill.type</p:attrName>
                                        </p:attrNameLst>
                                      </p:cBhvr>
                                      <p:to>
                                        <p:strVal val="solid"/>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mph" presetSubtype="0" fill="hold" grpId="0" nodeType="clickEffect">
                                  <p:stCondLst>
                                    <p:cond delay="0"/>
                                  </p:stCondLst>
                                  <p:iterate type="lt">
                                    <p:tmPct val="4000"/>
                                  </p:iterate>
                                  <p:childTnLst>
                                    <p:set>
                                      <p:cBhvr override="childStyle">
                                        <p:cTn id="47" dur="2000" fill="hold"/>
                                        <p:tgtEl>
                                          <p:spTgt spid="590968"/>
                                        </p:tgtEl>
                                        <p:attrNameLst>
                                          <p:attrName>style.color</p:attrName>
                                        </p:attrNameLst>
                                      </p:cBhvr>
                                      <p:to>
                                        <p:clrVal>
                                          <a:srgbClr val="FF3300"/>
                                        </p:clrVal>
                                      </p:to>
                                    </p:set>
                                    <p:set>
                                      <p:cBhvr>
                                        <p:cTn id="48" dur="2000" fill="hold"/>
                                        <p:tgtEl>
                                          <p:spTgt spid="590968"/>
                                        </p:tgtEl>
                                        <p:attrNameLst>
                                          <p:attrName>fillcolor</p:attrName>
                                        </p:attrNameLst>
                                      </p:cBhvr>
                                      <p:to>
                                        <p:clrVal>
                                          <a:srgbClr val="FF3300"/>
                                        </p:clrVal>
                                      </p:to>
                                    </p:set>
                                    <p:set>
                                      <p:cBhvr>
                                        <p:cTn id="49" dur="2000" fill="hold"/>
                                        <p:tgtEl>
                                          <p:spTgt spid="590968"/>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90952"/>
                                        </p:tgtEl>
                                        <p:attrNameLst>
                                          <p:attrName>style.visibility</p:attrName>
                                        </p:attrNameLst>
                                      </p:cBhvr>
                                      <p:to>
                                        <p:strVal val="visible"/>
                                      </p:to>
                                    </p:set>
                                    <p:animEffect transition="in" filter="blinds(horizontal)">
                                      <p:cBhvr>
                                        <p:cTn id="54" dur="2000"/>
                                        <p:tgtEl>
                                          <p:spTgt spid="59095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90957"/>
                                        </p:tgtEl>
                                        <p:attrNameLst>
                                          <p:attrName>style.visibility</p:attrName>
                                        </p:attrNameLst>
                                      </p:cBhvr>
                                      <p:to>
                                        <p:strVal val="visible"/>
                                      </p:to>
                                    </p:set>
                                    <p:animEffect transition="in" filter="blinds(horizontal)">
                                      <p:cBhvr>
                                        <p:cTn id="59" dur="2000"/>
                                        <p:tgtEl>
                                          <p:spTgt spid="59095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90954"/>
                                        </p:tgtEl>
                                        <p:attrNameLst>
                                          <p:attrName>style.visibility</p:attrName>
                                        </p:attrNameLst>
                                      </p:cBhvr>
                                      <p:to>
                                        <p:strVal val="visible"/>
                                      </p:to>
                                    </p:set>
                                    <p:animEffect transition="in" filter="blinds(horizontal)">
                                      <p:cBhvr>
                                        <p:cTn id="64" dur="2000"/>
                                        <p:tgtEl>
                                          <p:spTgt spid="59095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90961"/>
                                        </p:tgtEl>
                                        <p:attrNameLst>
                                          <p:attrName>style.visibility</p:attrName>
                                        </p:attrNameLst>
                                      </p:cBhvr>
                                      <p:to>
                                        <p:strVal val="visible"/>
                                      </p:to>
                                    </p:set>
                                    <p:animEffect transition="in" filter="blinds(horizontal)">
                                      <p:cBhvr>
                                        <p:cTn id="69" dur="2000"/>
                                        <p:tgtEl>
                                          <p:spTgt spid="59096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90955"/>
                                        </p:tgtEl>
                                        <p:attrNameLst>
                                          <p:attrName>style.visibility</p:attrName>
                                        </p:attrNameLst>
                                      </p:cBhvr>
                                      <p:to>
                                        <p:strVal val="visible"/>
                                      </p:to>
                                    </p:set>
                                    <p:animEffect transition="in" filter="blinds(horizontal)">
                                      <p:cBhvr>
                                        <p:cTn id="74" dur="1000"/>
                                        <p:tgtEl>
                                          <p:spTgt spid="59095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90963"/>
                                        </p:tgtEl>
                                        <p:attrNameLst>
                                          <p:attrName>style.visibility</p:attrName>
                                        </p:attrNameLst>
                                      </p:cBhvr>
                                      <p:to>
                                        <p:strVal val="visible"/>
                                      </p:to>
                                    </p:set>
                                    <p:animEffect transition="in" filter="blinds(horizontal)">
                                      <p:cBhvr>
                                        <p:cTn id="79" dur="500"/>
                                        <p:tgtEl>
                                          <p:spTgt spid="59096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90969"/>
                                        </p:tgtEl>
                                        <p:attrNameLst>
                                          <p:attrName>style.visibility</p:attrName>
                                        </p:attrNameLst>
                                      </p:cBhvr>
                                      <p:to>
                                        <p:strVal val="visible"/>
                                      </p:to>
                                    </p:set>
                                    <p:animEffect transition="in" filter="blinds(horizontal)">
                                      <p:cBhvr>
                                        <p:cTn id="84" dur="500"/>
                                        <p:tgtEl>
                                          <p:spTgt spid="59096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90964"/>
                                        </p:tgtEl>
                                        <p:attrNameLst>
                                          <p:attrName>style.visibility</p:attrName>
                                        </p:attrNameLst>
                                      </p:cBhvr>
                                      <p:to>
                                        <p:strVal val="visible"/>
                                      </p:to>
                                    </p:set>
                                    <p:animEffect transition="in" filter="blinds(horizontal)">
                                      <p:cBhvr>
                                        <p:cTn id="89" dur="500"/>
                                        <p:tgtEl>
                                          <p:spTgt spid="59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924" grpId="0"/>
      <p:bldP spid="590952" grpId="0"/>
      <p:bldP spid="590953" grpId="0" animBg="1"/>
      <p:bldP spid="590954" grpId="0"/>
      <p:bldP spid="590955" grpId="0"/>
      <p:bldP spid="590957" grpId="0"/>
      <p:bldP spid="590959" grpId="0"/>
      <p:bldP spid="590961" grpId="0"/>
      <p:bldP spid="590962" grpId="0" animBg="1"/>
      <p:bldP spid="590963" grpId="0"/>
      <p:bldP spid="590964" grpId="0"/>
      <p:bldP spid="590968" grpId="0"/>
      <p:bldP spid="59096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0F021917-E39B-4DBA-8817-6101C3CC391E}"/>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1875" name="Text Box 3">
            <a:extLst>
              <a:ext uri="{FF2B5EF4-FFF2-40B4-BE49-F238E27FC236}">
                <a16:creationId xmlns:a16="http://schemas.microsoft.com/office/drawing/2014/main" id="{66A0E967-E91A-458D-AFA7-38E4C6030EE1}"/>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91876" name="Rectangle 4">
            <a:extLst>
              <a:ext uri="{FF2B5EF4-FFF2-40B4-BE49-F238E27FC236}">
                <a16:creationId xmlns:a16="http://schemas.microsoft.com/office/drawing/2014/main" id="{34FAFD26-8E3B-40C3-B4CB-6D6AC254D9EE}"/>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1877" name="Text Box 5">
            <a:extLst>
              <a:ext uri="{FF2B5EF4-FFF2-40B4-BE49-F238E27FC236}">
                <a16:creationId xmlns:a16="http://schemas.microsoft.com/office/drawing/2014/main" id="{7FFEFE81-DAAA-40F2-AF81-DDE4355FF7B6}"/>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1878" name="Text Box 6">
            <a:extLst>
              <a:ext uri="{FF2B5EF4-FFF2-40B4-BE49-F238E27FC236}">
                <a16:creationId xmlns:a16="http://schemas.microsoft.com/office/drawing/2014/main" id="{CDF757BF-8A35-4A93-8BE2-7C69DCC0810C}"/>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91879" name="Text Box 7">
            <a:extLst>
              <a:ext uri="{FF2B5EF4-FFF2-40B4-BE49-F238E27FC236}">
                <a16:creationId xmlns:a16="http://schemas.microsoft.com/office/drawing/2014/main" id="{A7E02BED-663A-40B3-9E84-249F082E1EA7}"/>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91880" name="Line 8">
            <a:extLst>
              <a:ext uri="{FF2B5EF4-FFF2-40B4-BE49-F238E27FC236}">
                <a16:creationId xmlns:a16="http://schemas.microsoft.com/office/drawing/2014/main" id="{728CF8D0-784A-490E-86A6-F7B363CCBF63}"/>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881" name="Line 9">
            <a:extLst>
              <a:ext uri="{FF2B5EF4-FFF2-40B4-BE49-F238E27FC236}">
                <a16:creationId xmlns:a16="http://schemas.microsoft.com/office/drawing/2014/main" id="{CEC53F10-2AB0-42C6-B399-800E53AB31BB}"/>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882" name="Line 10">
            <a:extLst>
              <a:ext uri="{FF2B5EF4-FFF2-40B4-BE49-F238E27FC236}">
                <a16:creationId xmlns:a16="http://schemas.microsoft.com/office/drawing/2014/main" id="{A2192666-868B-402B-BBB9-B45F79DAA808}"/>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1883" name="Group 11">
            <a:extLst>
              <a:ext uri="{FF2B5EF4-FFF2-40B4-BE49-F238E27FC236}">
                <a16:creationId xmlns:a16="http://schemas.microsoft.com/office/drawing/2014/main" id="{45111BE7-C0F9-4411-AE90-5E615AA07ACA}"/>
              </a:ext>
            </a:extLst>
          </p:cNvPr>
          <p:cNvGrpSpPr>
            <a:grpSpLocks/>
          </p:cNvGrpSpPr>
          <p:nvPr/>
        </p:nvGrpSpPr>
        <p:grpSpPr bwMode="auto">
          <a:xfrm>
            <a:off x="2771775" y="3924300"/>
            <a:ext cx="765175" cy="1484313"/>
            <a:chOff x="3135" y="2472"/>
            <a:chExt cx="454" cy="935"/>
          </a:xfrm>
        </p:grpSpPr>
        <p:grpSp>
          <p:nvGrpSpPr>
            <p:cNvPr id="591884" name="Group 12">
              <a:extLst>
                <a:ext uri="{FF2B5EF4-FFF2-40B4-BE49-F238E27FC236}">
                  <a16:creationId xmlns:a16="http://schemas.microsoft.com/office/drawing/2014/main" id="{E7DD3E42-938E-4B5D-BDCA-5958571BD22B}"/>
                </a:ext>
              </a:extLst>
            </p:cNvPr>
            <p:cNvGrpSpPr>
              <a:grpSpLocks/>
            </p:cNvGrpSpPr>
            <p:nvPr/>
          </p:nvGrpSpPr>
          <p:grpSpPr bwMode="auto">
            <a:xfrm flipH="1">
              <a:off x="3135" y="2472"/>
              <a:ext cx="454" cy="935"/>
              <a:chOff x="3078" y="2330"/>
              <a:chExt cx="625" cy="1580"/>
            </a:xfrm>
          </p:grpSpPr>
          <p:sp>
            <p:nvSpPr>
              <p:cNvPr id="591885" name="Line 12">
                <a:extLst>
                  <a:ext uri="{FF2B5EF4-FFF2-40B4-BE49-F238E27FC236}">
                    <a16:creationId xmlns:a16="http://schemas.microsoft.com/office/drawing/2014/main" id="{24D3399C-8883-4C2F-8E9F-EB5DB2CC63B1}"/>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1886" name="Line 13">
                <a:extLst>
                  <a:ext uri="{FF2B5EF4-FFF2-40B4-BE49-F238E27FC236}">
                    <a16:creationId xmlns:a16="http://schemas.microsoft.com/office/drawing/2014/main" id="{0942FFF3-AA9A-4379-84AA-0083DB055917}"/>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1887" name="Line 14">
                <a:extLst>
                  <a:ext uri="{FF2B5EF4-FFF2-40B4-BE49-F238E27FC236}">
                    <a16:creationId xmlns:a16="http://schemas.microsoft.com/office/drawing/2014/main" id="{AA278189-1CFF-4693-98CF-360BB896278A}"/>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1888" name="Line 16">
                <a:extLst>
                  <a:ext uri="{FF2B5EF4-FFF2-40B4-BE49-F238E27FC236}">
                    <a16:creationId xmlns:a16="http://schemas.microsoft.com/office/drawing/2014/main" id="{931D13DC-8040-4BE8-BB3F-FE520A1DE939}"/>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1889" name="Line 18">
                <a:extLst>
                  <a:ext uri="{FF2B5EF4-FFF2-40B4-BE49-F238E27FC236}">
                    <a16:creationId xmlns:a16="http://schemas.microsoft.com/office/drawing/2014/main" id="{5CE95582-E313-4229-9582-42B87F79C567}"/>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1890" name="Line 19">
                <a:extLst>
                  <a:ext uri="{FF2B5EF4-FFF2-40B4-BE49-F238E27FC236}">
                    <a16:creationId xmlns:a16="http://schemas.microsoft.com/office/drawing/2014/main" id="{FCCFE15F-FE63-46DC-A99D-FAB893445BDE}"/>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1891" name="Line 20">
                <a:extLst>
                  <a:ext uri="{FF2B5EF4-FFF2-40B4-BE49-F238E27FC236}">
                    <a16:creationId xmlns:a16="http://schemas.microsoft.com/office/drawing/2014/main" id="{63BC0BD8-9290-492C-AD92-B7A8F29AE030}"/>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1892" name="Line 22">
                <a:extLst>
                  <a:ext uri="{FF2B5EF4-FFF2-40B4-BE49-F238E27FC236}">
                    <a16:creationId xmlns:a16="http://schemas.microsoft.com/office/drawing/2014/main" id="{8FE04E28-0197-46DF-B1FE-CBE849A64992}"/>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1893" name="Rectangle 25">
              <a:extLst>
                <a:ext uri="{FF2B5EF4-FFF2-40B4-BE49-F238E27FC236}">
                  <a16:creationId xmlns:a16="http://schemas.microsoft.com/office/drawing/2014/main" id="{B191E509-452C-40CE-B4CA-E55CF0708106}"/>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91894" name="Group 22">
            <a:extLst>
              <a:ext uri="{FF2B5EF4-FFF2-40B4-BE49-F238E27FC236}">
                <a16:creationId xmlns:a16="http://schemas.microsoft.com/office/drawing/2014/main" id="{15072DB0-28F3-4D2D-8DAD-E2F44AFF1413}"/>
              </a:ext>
            </a:extLst>
          </p:cNvPr>
          <p:cNvGrpSpPr>
            <a:grpSpLocks/>
          </p:cNvGrpSpPr>
          <p:nvPr/>
        </p:nvGrpSpPr>
        <p:grpSpPr bwMode="auto">
          <a:xfrm>
            <a:off x="3492500" y="4329113"/>
            <a:ext cx="404813" cy="809625"/>
            <a:chOff x="2030" y="2415"/>
            <a:chExt cx="341" cy="510"/>
          </a:xfrm>
        </p:grpSpPr>
        <p:sp>
          <p:nvSpPr>
            <p:cNvPr id="591895" name="Line 23">
              <a:extLst>
                <a:ext uri="{FF2B5EF4-FFF2-40B4-BE49-F238E27FC236}">
                  <a16:creationId xmlns:a16="http://schemas.microsoft.com/office/drawing/2014/main" id="{4D2AAF9F-BBF7-46C7-983B-1CA26A7012D2}"/>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896" name="Line 24">
              <a:extLst>
                <a:ext uri="{FF2B5EF4-FFF2-40B4-BE49-F238E27FC236}">
                  <a16:creationId xmlns:a16="http://schemas.microsoft.com/office/drawing/2014/main" id="{A765928D-EA07-49C6-8B5D-FB1FAF899B08}"/>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1897" name="Text Box 25">
            <a:extLst>
              <a:ext uri="{FF2B5EF4-FFF2-40B4-BE49-F238E27FC236}">
                <a16:creationId xmlns:a16="http://schemas.microsoft.com/office/drawing/2014/main" id="{4DB8C9FC-3654-4970-8920-6373EEC2EF8C}"/>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91898" name="Line 26">
            <a:extLst>
              <a:ext uri="{FF2B5EF4-FFF2-40B4-BE49-F238E27FC236}">
                <a16:creationId xmlns:a16="http://schemas.microsoft.com/office/drawing/2014/main" id="{5B09D270-C22D-40D9-9A3F-55744CC776F2}"/>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1899" name="Group 27">
            <a:extLst>
              <a:ext uri="{FF2B5EF4-FFF2-40B4-BE49-F238E27FC236}">
                <a16:creationId xmlns:a16="http://schemas.microsoft.com/office/drawing/2014/main" id="{ADA3C66E-2B18-4A72-B936-8A7C064F6380}"/>
              </a:ext>
            </a:extLst>
          </p:cNvPr>
          <p:cNvGrpSpPr>
            <a:grpSpLocks/>
          </p:cNvGrpSpPr>
          <p:nvPr/>
        </p:nvGrpSpPr>
        <p:grpSpPr bwMode="auto">
          <a:xfrm>
            <a:off x="1511300" y="3519488"/>
            <a:ext cx="227013" cy="855662"/>
            <a:chOff x="895" y="1905"/>
            <a:chExt cx="143" cy="539"/>
          </a:xfrm>
        </p:grpSpPr>
        <p:sp>
          <p:nvSpPr>
            <p:cNvPr id="591900" name="Line 28">
              <a:extLst>
                <a:ext uri="{FF2B5EF4-FFF2-40B4-BE49-F238E27FC236}">
                  <a16:creationId xmlns:a16="http://schemas.microsoft.com/office/drawing/2014/main" id="{63E04F23-A81E-4210-BB1E-DBDCB23C1EE8}"/>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01" name="Line 29">
              <a:extLst>
                <a:ext uri="{FF2B5EF4-FFF2-40B4-BE49-F238E27FC236}">
                  <a16:creationId xmlns:a16="http://schemas.microsoft.com/office/drawing/2014/main" id="{136EB12A-3766-4316-A085-4CCEEDFC7507}"/>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1902" name="Line 30">
            <a:extLst>
              <a:ext uri="{FF2B5EF4-FFF2-40B4-BE49-F238E27FC236}">
                <a16:creationId xmlns:a16="http://schemas.microsoft.com/office/drawing/2014/main" id="{FF2EEB65-BDFD-40CA-81DC-C71BD7BDD77D}"/>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1903" name="Group 31">
            <a:extLst>
              <a:ext uri="{FF2B5EF4-FFF2-40B4-BE49-F238E27FC236}">
                <a16:creationId xmlns:a16="http://schemas.microsoft.com/office/drawing/2014/main" id="{DA4F6EF0-7364-40D7-93BB-7519BD4C681F}"/>
              </a:ext>
            </a:extLst>
          </p:cNvPr>
          <p:cNvGrpSpPr>
            <a:grpSpLocks/>
          </p:cNvGrpSpPr>
          <p:nvPr/>
        </p:nvGrpSpPr>
        <p:grpSpPr bwMode="auto">
          <a:xfrm>
            <a:off x="2501900" y="4776788"/>
            <a:ext cx="1530350" cy="1487487"/>
            <a:chOff x="1576" y="2924"/>
            <a:chExt cx="964" cy="937"/>
          </a:xfrm>
        </p:grpSpPr>
        <p:sp>
          <p:nvSpPr>
            <p:cNvPr id="591904" name="Line 32">
              <a:extLst>
                <a:ext uri="{FF2B5EF4-FFF2-40B4-BE49-F238E27FC236}">
                  <a16:creationId xmlns:a16="http://schemas.microsoft.com/office/drawing/2014/main" id="{7879D33D-67CA-4A9E-9AA7-DB9839C1E9D9}"/>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05" name="Line 33">
              <a:extLst>
                <a:ext uri="{FF2B5EF4-FFF2-40B4-BE49-F238E27FC236}">
                  <a16:creationId xmlns:a16="http://schemas.microsoft.com/office/drawing/2014/main" id="{DD59568E-2CD6-41DA-9A14-D1D683B74D0A}"/>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06" name="Line 34">
              <a:extLst>
                <a:ext uri="{FF2B5EF4-FFF2-40B4-BE49-F238E27FC236}">
                  <a16:creationId xmlns:a16="http://schemas.microsoft.com/office/drawing/2014/main" id="{DEA66000-DCAA-4342-9975-8F414FB82193}"/>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1907" name="Group 35">
            <a:extLst>
              <a:ext uri="{FF2B5EF4-FFF2-40B4-BE49-F238E27FC236}">
                <a16:creationId xmlns:a16="http://schemas.microsoft.com/office/drawing/2014/main" id="{697FBF2F-162A-4AB1-8ABE-0AD3BD7EC01C}"/>
              </a:ext>
            </a:extLst>
          </p:cNvPr>
          <p:cNvGrpSpPr>
            <a:grpSpLocks/>
          </p:cNvGrpSpPr>
          <p:nvPr/>
        </p:nvGrpSpPr>
        <p:grpSpPr bwMode="auto">
          <a:xfrm>
            <a:off x="3357563" y="5543550"/>
            <a:ext cx="493712" cy="719138"/>
            <a:chOff x="2115" y="3405"/>
            <a:chExt cx="311" cy="453"/>
          </a:xfrm>
        </p:grpSpPr>
        <p:sp>
          <p:nvSpPr>
            <p:cNvPr id="591908" name="Line 36">
              <a:extLst>
                <a:ext uri="{FF2B5EF4-FFF2-40B4-BE49-F238E27FC236}">
                  <a16:creationId xmlns:a16="http://schemas.microsoft.com/office/drawing/2014/main" id="{DEC726FC-AEC5-4F07-866F-33555DF2EBE6}"/>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09" name="Line 37">
              <a:extLst>
                <a:ext uri="{FF2B5EF4-FFF2-40B4-BE49-F238E27FC236}">
                  <a16:creationId xmlns:a16="http://schemas.microsoft.com/office/drawing/2014/main" id="{179F1667-3AAA-4DE4-8277-15698BCC5E8B}"/>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1910" name="Group 38">
            <a:extLst>
              <a:ext uri="{FF2B5EF4-FFF2-40B4-BE49-F238E27FC236}">
                <a16:creationId xmlns:a16="http://schemas.microsoft.com/office/drawing/2014/main" id="{6DA9C291-9F86-41FB-BD57-D7581A678CBC}"/>
              </a:ext>
            </a:extLst>
          </p:cNvPr>
          <p:cNvGrpSpPr>
            <a:grpSpLocks/>
          </p:cNvGrpSpPr>
          <p:nvPr/>
        </p:nvGrpSpPr>
        <p:grpSpPr bwMode="auto">
          <a:xfrm>
            <a:off x="1150938" y="3606800"/>
            <a:ext cx="4725987" cy="2208213"/>
            <a:chOff x="725" y="2158"/>
            <a:chExt cx="2977" cy="1448"/>
          </a:xfrm>
        </p:grpSpPr>
        <p:sp>
          <p:nvSpPr>
            <p:cNvPr id="591911" name="Line 39">
              <a:extLst>
                <a:ext uri="{FF2B5EF4-FFF2-40B4-BE49-F238E27FC236}">
                  <a16:creationId xmlns:a16="http://schemas.microsoft.com/office/drawing/2014/main" id="{17B56729-EC6D-42C9-A8EF-74F4638C1742}"/>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12" name="Line 40">
              <a:extLst>
                <a:ext uri="{FF2B5EF4-FFF2-40B4-BE49-F238E27FC236}">
                  <a16:creationId xmlns:a16="http://schemas.microsoft.com/office/drawing/2014/main" id="{0CE71C29-A9D0-48A1-9597-B7ADE40C944D}"/>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13" name="Line 41">
              <a:extLst>
                <a:ext uri="{FF2B5EF4-FFF2-40B4-BE49-F238E27FC236}">
                  <a16:creationId xmlns:a16="http://schemas.microsoft.com/office/drawing/2014/main" id="{D67F6113-3915-49F6-A83B-6774828F2D7B}"/>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1914" name="Text Box 42">
            <a:extLst>
              <a:ext uri="{FF2B5EF4-FFF2-40B4-BE49-F238E27FC236}">
                <a16:creationId xmlns:a16="http://schemas.microsoft.com/office/drawing/2014/main" id="{7299440F-4BC2-43F7-B8D0-ABAEF5B93C3B}"/>
              </a:ext>
            </a:extLst>
          </p:cNvPr>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91915" name="Line 43">
            <a:extLst>
              <a:ext uri="{FF2B5EF4-FFF2-40B4-BE49-F238E27FC236}">
                <a16:creationId xmlns:a16="http://schemas.microsoft.com/office/drawing/2014/main" id="{009B87CF-FA51-4556-9474-E854D169B826}"/>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16" name="Line 44">
            <a:extLst>
              <a:ext uri="{FF2B5EF4-FFF2-40B4-BE49-F238E27FC236}">
                <a16:creationId xmlns:a16="http://schemas.microsoft.com/office/drawing/2014/main" id="{6B899A09-C39F-4CF2-9CCE-9BFFA2629478}"/>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17" name="Text Box 45">
            <a:extLst>
              <a:ext uri="{FF2B5EF4-FFF2-40B4-BE49-F238E27FC236}">
                <a16:creationId xmlns:a16="http://schemas.microsoft.com/office/drawing/2014/main" id="{8F2451F1-E6CC-45A8-8423-4BC0201F2293}"/>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91918" name="AutoShape 46">
            <a:extLst>
              <a:ext uri="{FF2B5EF4-FFF2-40B4-BE49-F238E27FC236}">
                <a16:creationId xmlns:a16="http://schemas.microsoft.com/office/drawing/2014/main" id="{E7CDBF40-F3C4-4A08-A6EF-2092A430F4D7}"/>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1919" name="Text Box 47">
            <a:extLst>
              <a:ext uri="{FF2B5EF4-FFF2-40B4-BE49-F238E27FC236}">
                <a16:creationId xmlns:a16="http://schemas.microsoft.com/office/drawing/2014/main" id="{2FFD4054-056E-4E00-A8CF-A2D8B6498F90}"/>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91920" name="AutoShape 48">
            <a:extLst>
              <a:ext uri="{FF2B5EF4-FFF2-40B4-BE49-F238E27FC236}">
                <a16:creationId xmlns:a16="http://schemas.microsoft.com/office/drawing/2014/main" id="{7DF33B7D-41E3-4F65-8541-EB4148418672}"/>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1921" name="Text Box 49">
            <a:extLst>
              <a:ext uri="{FF2B5EF4-FFF2-40B4-BE49-F238E27FC236}">
                <a16:creationId xmlns:a16="http://schemas.microsoft.com/office/drawing/2014/main" id="{8A2E7D77-8670-473F-8F9F-EAB5FA87B74F}"/>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91922" name="AutoShape 50">
            <a:extLst>
              <a:ext uri="{FF2B5EF4-FFF2-40B4-BE49-F238E27FC236}">
                <a16:creationId xmlns:a16="http://schemas.microsoft.com/office/drawing/2014/main" id="{D42AC2EE-E609-4BCF-8092-E1B1A5AD77AB}"/>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1923" name="Line 51">
            <a:extLst>
              <a:ext uri="{FF2B5EF4-FFF2-40B4-BE49-F238E27FC236}">
                <a16:creationId xmlns:a16="http://schemas.microsoft.com/office/drawing/2014/main" id="{CBDEA7BA-7A56-4013-851E-9A7DE2A9E371}"/>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1924" name="Group 52">
            <a:extLst>
              <a:ext uri="{FF2B5EF4-FFF2-40B4-BE49-F238E27FC236}">
                <a16:creationId xmlns:a16="http://schemas.microsoft.com/office/drawing/2014/main" id="{47B8A4C7-112C-4DF0-BD56-62802B37334B}"/>
              </a:ext>
            </a:extLst>
          </p:cNvPr>
          <p:cNvGrpSpPr>
            <a:grpSpLocks/>
          </p:cNvGrpSpPr>
          <p:nvPr/>
        </p:nvGrpSpPr>
        <p:grpSpPr bwMode="auto">
          <a:xfrm>
            <a:off x="3490913" y="3603625"/>
            <a:ext cx="1755775" cy="2127250"/>
            <a:chOff x="2199" y="2185"/>
            <a:chExt cx="1106" cy="1340"/>
          </a:xfrm>
        </p:grpSpPr>
        <p:sp>
          <p:nvSpPr>
            <p:cNvPr id="591925" name="Text Box 53">
              <a:extLst>
                <a:ext uri="{FF2B5EF4-FFF2-40B4-BE49-F238E27FC236}">
                  <a16:creationId xmlns:a16="http://schemas.microsoft.com/office/drawing/2014/main" id="{96F6BEFA-7B23-4A9B-8D8D-CA3F79B7D847}"/>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grpSp>
          <p:nvGrpSpPr>
            <p:cNvPr id="591926" name="Group 54">
              <a:extLst>
                <a:ext uri="{FF2B5EF4-FFF2-40B4-BE49-F238E27FC236}">
                  <a16:creationId xmlns:a16="http://schemas.microsoft.com/office/drawing/2014/main" id="{85B77C77-E899-430D-A9D8-C16BE36B7F0B}"/>
                </a:ext>
              </a:extLst>
            </p:cNvPr>
            <p:cNvGrpSpPr>
              <a:grpSpLocks/>
            </p:cNvGrpSpPr>
            <p:nvPr/>
          </p:nvGrpSpPr>
          <p:grpSpPr bwMode="auto">
            <a:xfrm>
              <a:off x="2452" y="2500"/>
              <a:ext cx="853" cy="1025"/>
              <a:chOff x="2398" y="2273"/>
              <a:chExt cx="853" cy="1025"/>
            </a:xfrm>
          </p:grpSpPr>
          <p:grpSp>
            <p:nvGrpSpPr>
              <p:cNvPr id="591927" name="Group 55">
                <a:extLst>
                  <a:ext uri="{FF2B5EF4-FFF2-40B4-BE49-F238E27FC236}">
                    <a16:creationId xmlns:a16="http://schemas.microsoft.com/office/drawing/2014/main" id="{6F34895A-5C1B-4950-A548-F28312F9232B}"/>
                  </a:ext>
                </a:extLst>
              </p:cNvPr>
              <p:cNvGrpSpPr>
                <a:grpSpLocks/>
              </p:cNvGrpSpPr>
              <p:nvPr/>
            </p:nvGrpSpPr>
            <p:grpSpPr bwMode="auto">
              <a:xfrm>
                <a:off x="2398" y="2273"/>
                <a:ext cx="652" cy="992"/>
                <a:chOff x="2228" y="1678"/>
                <a:chExt cx="737" cy="992"/>
              </a:xfrm>
            </p:grpSpPr>
            <p:sp>
              <p:nvSpPr>
                <p:cNvPr id="591928" name="Rectangle 56">
                  <a:extLst>
                    <a:ext uri="{FF2B5EF4-FFF2-40B4-BE49-F238E27FC236}">
                      <a16:creationId xmlns:a16="http://schemas.microsoft.com/office/drawing/2014/main" id="{1679E295-DDDD-4DAA-9B75-1D0235F9B7B8}"/>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1929" name="Line 57">
                  <a:extLst>
                    <a:ext uri="{FF2B5EF4-FFF2-40B4-BE49-F238E27FC236}">
                      <a16:creationId xmlns:a16="http://schemas.microsoft.com/office/drawing/2014/main" id="{8A942015-E4DF-4C4D-98A9-34FB6F6D6579}"/>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30" name="Line 58">
                  <a:extLst>
                    <a:ext uri="{FF2B5EF4-FFF2-40B4-BE49-F238E27FC236}">
                      <a16:creationId xmlns:a16="http://schemas.microsoft.com/office/drawing/2014/main" id="{55BF557E-8131-43DD-BAF7-61D1C40E6CD8}"/>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31" name="Line 59">
                  <a:extLst>
                    <a:ext uri="{FF2B5EF4-FFF2-40B4-BE49-F238E27FC236}">
                      <a16:creationId xmlns:a16="http://schemas.microsoft.com/office/drawing/2014/main" id="{D75354FC-D8D0-4EB3-9B53-34D21E7763AA}"/>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1932" name="Text Box 60">
                <a:extLst>
                  <a:ext uri="{FF2B5EF4-FFF2-40B4-BE49-F238E27FC236}">
                    <a16:creationId xmlns:a16="http://schemas.microsoft.com/office/drawing/2014/main" id="{213B3844-5CB5-411A-8B2D-E3D706AAD8A0}"/>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91933" name="Text Box 61">
                <a:extLst>
                  <a:ext uri="{FF2B5EF4-FFF2-40B4-BE49-F238E27FC236}">
                    <a16:creationId xmlns:a16="http://schemas.microsoft.com/office/drawing/2014/main" id="{28DF19A1-08E1-4825-89E3-C5490EAAAC74}"/>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91934" name="Text Box 62">
                <a:extLst>
                  <a:ext uri="{FF2B5EF4-FFF2-40B4-BE49-F238E27FC236}">
                    <a16:creationId xmlns:a16="http://schemas.microsoft.com/office/drawing/2014/main" id="{8796EA19-04D1-4A0A-A63C-A653C8E96F69}"/>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91935" name="Text Box 63">
                <a:extLst>
                  <a:ext uri="{FF2B5EF4-FFF2-40B4-BE49-F238E27FC236}">
                    <a16:creationId xmlns:a16="http://schemas.microsoft.com/office/drawing/2014/main" id="{4B37B5BC-5B11-4DBB-806E-1D860FE5B453}"/>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grpSp>
        <p:sp>
          <p:nvSpPr>
            <p:cNvPr id="591936" name="Rectangle 64">
              <a:extLst>
                <a:ext uri="{FF2B5EF4-FFF2-40B4-BE49-F238E27FC236}">
                  <a16:creationId xmlns:a16="http://schemas.microsoft.com/office/drawing/2014/main" id="{FB8C7F69-1DFC-47BD-BA01-57352560CA86}"/>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1937" name="Rectangle 65">
            <a:extLst>
              <a:ext uri="{FF2B5EF4-FFF2-40B4-BE49-F238E27FC236}">
                <a16:creationId xmlns:a16="http://schemas.microsoft.com/office/drawing/2014/main" id="{9F1CB25E-E328-45C8-96DE-5B5304B967DF}"/>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1938" name="Line 66">
            <a:extLst>
              <a:ext uri="{FF2B5EF4-FFF2-40B4-BE49-F238E27FC236}">
                <a16:creationId xmlns:a16="http://schemas.microsoft.com/office/drawing/2014/main" id="{9BB09840-F302-4CEA-963F-F3E41A31EA59}"/>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39" name="Line 67">
            <a:extLst>
              <a:ext uri="{FF2B5EF4-FFF2-40B4-BE49-F238E27FC236}">
                <a16:creationId xmlns:a16="http://schemas.microsoft.com/office/drawing/2014/main" id="{275CEE12-7F84-44FC-A415-9066CFF67854}"/>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40" name="Line 68">
            <a:extLst>
              <a:ext uri="{FF2B5EF4-FFF2-40B4-BE49-F238E27FC236}">
                <a16:creationId xmlns:a16="http://schemas.microsoft.com/office/drawing/2014/main" id="{3746B284-1AA5-42CB-997D-3D506EB0D96F}"/>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41" name="Line 69">
            <a:extLst>
              <a:ext uri="{FF2B5EF4-FFF2-40B4-BE49-F238E27FC236}">
                <a16:creationId xmlns:a16="http://schemas.microsoft.com/office/drawing/2014/main" id="{5918E1BA-9FD0-4639-ACAB-E0944B7D5F56}"/>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42" name="Line 70">
            <a:extLst>
              <a:ext uri="{FF2B5EF4-FFF2-40B4-BE49-F238E27FC236}">
                <a16:creationId xmlns:a16="http://schemas.microsoft.com/office/drawing/2014/main" id="{D758804A-AE1D-4A53-8741-9CED51CD9C64}"/>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43" name="Line 71">
            <a:extLst>
              <a:ext uri="{FF2B5EF4-FFF2-40B4-BE49-F238E27FC236}">
                <a16:creationId xmlns:a16="http://schemas.microsoft.com/office/drawing/2014/main" id="{903CC367-2AC1-40FF-BC1E-D29FC693EE1B}"/>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44" name="Line 72">
            <a:extLst>
              <a:ext uri="{FF2B5EF4-FFF2-40B4-BE49-F238E27FC236}">
                <a16:creationId xmlns:a16="http://schemas.microsoft.com/office/drawing/2014/main" id="{D5A6A7EB-28EB-4315-A476-6E7C07C86E0A}"/>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45" name="Text Box 73">
            <a:extLst>
              <a:ext uri="{FF2B5EF4-FFF2-40B4-BE49-F238E27FC236}">
                <a16:creationId xmlns:a16="http://schemas.microsoft.com/office/drawing/2014/main" id="{05DED871-8504-49FB-853A-6D478EC8C126}"/>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1946" name="Text Box 74">
            <a:extLst>
              <a:ext uri="{FF2B5EF4-FFF2-40B4-BE49-F238E27FC236}">
                <a16:creationId xmlns:a16="http://schemas.microsoft.com/office/drawing/2014/main" id="{A1C38881-7A75-41ED-B682-4B4A16568C78}"/>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91947" name="Text Box 75">
            <a:extLst>
              <a:ext uri="{FF2B5EF4-FFF2-40B4-BE49-F238E27FC236}">
                <a16:creationId xmlns:a16="http://schemas.microsoft.com/office/drawing/2014/main" id="{17B12CB6-6B3D-4089-B992-47682566FF78}"/>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91948" name="Text Box 76">
            <a:extLst>
              <a:ext uri="{FF2B5EF4-FFF2-40B4-BE49-F238E27FC236}">
                <a16:creationId xmlns:a16="http://schemas.microsoft.com/office/drawing/2014/main" id="{B052BD38-690B-40C6-99F3-BB21D5EBACFF}"/>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1949" name="Text Box 77">
            <a:extLst>
              <a:ext uri="{FF2B5EF4-FFF2-40B4-BE49-F238E27FC236}">
                <a16:creationId xmlns:a16="http://schemas.microsoft.com/office/drawing/2014/main" id="{3BC8623E-7613-412E-B4FF-CDFF3F89A43D}"/>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91950" name="Text Box 78">
            <a:extLst>
              <a:ext uri="{FF2B5EF4-FFF2-40B4-BE49-F238E27FC236}">
                <a16:creationId xmlns:a16="http://schemas.microsoft.com/office/drawing/2014/main" id="{3CB9A492-6E24-4E8A-8A30-89EDC7D8F1EA}"/>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91951" name="Rectangle 79">
            <a:extLst>
              <a:ext uri="{FF2B5EF4-FFF2-40B4-BE49-F238E27FC236}">
                <a16:creationId xmlns:a16="http://schemas.microsoft.com/office/drawing/2014/main" id="{FB3D8899-CD64-4D6B-855E-04B72BB0D59C}"/>
              </a:ext>
            </a:extLst>
          </p:cNvPr>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2000">
                <a:solidFill>
                  <a:srgbClr val="FF3300"/>
                </a:solidFill>
                <a:latin typeface="微软雅黑" panose="020B0503020204020204" pitchFamily="34" charset="-122"/>
                <a:ea typeface="微软雅黑" panose="020B0503020204020204" pitchFamily="34" charset="-122"/>
              </a:rPr>
              <a:t>080483d4</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&lt;add&gt;: </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80483d4:    55	   push   %ebp</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80483d5:    89 e5	   mov   %esp, %ebp</a:t>
            </a:r>
          </a:p>
        </p:txBody>
      </p:sp>
      <p:sp>
        <p:nvSpPr>
          <p:cNvPr id="591952" name="Line 80">
            <a:extLst>
              <a:ext uri="{FF2B5EF4-FFF2-40B4-BE49-F238E27FC236}">
                <a16:creationId xmlns:a16="http://schemas.microsoft.com/office/drawing/2014/main" id="{103A1B9C-A04F-4FA8-892C-231886B46567}"/>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53" name="Line 81">
            <a:extLst>
              <a:ext uri="{FF2B5EF4-FFF2-40B4-BE49-F238E27FC236}">
                <a16:creationId xmlns:a16="http://schemas.microsoft.com/office/drawing/2014/main" id="{BDAA2562-2C64-43DF-9259-BD9F2A3DB76C}"/>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54" name="Text Box 82">
            <a:extLst>
              <a:ext uri="{FF2B5EF4-FFF2-40B4-BE49-F238E27FC236}">
                <a16:creationId xmlns:a16="http://schemas.microsoft.com/office/drawing/2014/main" id="{3F448056-BE24-4EE8-82F8-AA46CB472882}"/>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591955" name="Text Box 83">
            <a:extLst>
              <a:ext uri="{FF2B5EF4-FFF2-40B4-BE49-F238E27FC236}">
                <a16:creationId xmlns:a16="http://schemas.microsoft.com/office/drawing/2014/main" id="{E1DB9932-B51F-42F5-ADFF-79AC3301B8BC}"/>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591956" name="Text Box 84">
            <a:extLst>
              <a:ext uri="{FF2B5EF4-FFF2-40B4-BE49-F238E27FC236}">
                <a16:creationId xmlns:a16="http://schemas.microsoft.com/office/drawing/2014/main" id="{65084B17-E809-4809-94DC-DE5FC05D81BE}"/>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591957" name="Line 85">
            <a:extLst>
              <a:ext uri="{FF2B5EF4-FFF2-40B4-BE49-F238E27FC236}">
                <a16:creationId xmlns:a16="http://schemas.microsoft.com/office/drawing/2014/main" id="{CFFE04F6-A364-4527-9BF8-096918EED5C1}"/>
              </a:ext>
            </a:extLst>
          </p:cNvPr>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58" name="Text Box 86">
            <a:extLst>
              <a:ext uri="{FF2B5EF4-FFF2-40B4-BE49-F238E27FC236}">
                <a16:creationId xmlns:a16="http://schemas.microsoft.com/office/drawing/2014/main" id="{84B389B2-5889-445F-8763-8DF30B4C664B}"/>
              </a:ext>
            </a:extLst>
          </p:cNvPr>
          <p:cNvSpPr txBox="1">
            <a:spLocks noChangeArrowheads="1"/>
          </p:cNvSpPr>
          <p:nvPr/>
        </p:nvSpPr>
        <p:spPr bwMode="auto">
          <a:xfrm>
            <a:off x="394017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1959" name="Text Box 87">
            <a:extLst>
              <a:ext uri="{FF2B5EF4-FFF2-40B4-BE49-F238E27FC236}">
                <a16:creationId xmlns:a16="http://schemas.microsoft.com/office/drawing/2014/main" id="{23C06CDD-ADE3-4294-8ABE-EC40DCB30955}"/>
              </a:ext>
            </a:extLst>
          </p:cNvPr>
          <p:cNvSpPr txBox="1">
            <a:spLocks noChangeArrowheads="1"/>
          </p:cNvSpPr>
          <p:nvPr/>
        </p:nvSpPr>
        <p:spPr bwMode="auto">
          <a:xfrm>
            <a:off x="394017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91960" name="Rectangle 88">
            <a:extLst>
              <a:ext uri="{FF2B5EF4-FFF2-40B4-BE49-F238E27FC236}">
                <a16:creationId xmlns:a16="http://schemas.microsoft.com/office/drawing/2014/main" id="{146399B9-751D-41B8-8A43-C9EA6592065E}"/>
              </a:ext>
            </a:extLst>
          </p:cNvPr>
          <p:cNvSpPr>
            <a:spLocks noChangeArrowheads="1"/>
          </p:cNvSpPr>
          <p:nvPr/>
        </p:nvSpPr>
        <p:spPr bwMode="auto">
          <a:xfrm>
            <a:off x="318452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1961" name="Rectangle 89">
            <a:extLst>
              <a:ext uri="{FF2B5EF4-FFF2-40B4-BE49-F238E27FC236}">
                <a16:creationId xmlns:a16="http://schemas.microsoft.com/office/drawing/2014/main" id="{13440DE0-1578-43EF-8AAE-2B0AA8B050D6}"/>
              </a:ext>
            </a:extLst>
          </p:cNvPr>
          <p:cNvSpPr>
            <a:spLocks noChangeArrowheads="1"/>
          </p:cNvSpPr>
          <p:nvPr/>
        </p:nvSpPr>
        <p:spPr bwMode="auto">
          <a:xfrm>
            <a:off x="317658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1962" name="Rectangle 90">
            <a:extLst>
              <a:ext uri="{FF2B5EF4-FFF2-40B4-BE49-F238E27FC236}">
                <a16:creationId xmlns:a16="http://schemas.microsoft.com/office/drawing/2014/main" id="{4BF159AE-44B4-481A-BD4D-29AD90A38F1A}"/>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1963" name="Text Box 91">
            <a:extLst>
              <a:ext uri="{FF2B5EF4-FFF2-40B4-BE49-F238E27FC236}">
                <a16:creationId xmlns:a16="http://schemas.microsoft.com/office/drawing/2014/main" id="{F455764B-EB89-4D7B-B05F-5DA512C67C6E}"/>
              </a:ext>
            </a:extLst>
          </p:cNvPr>
          <p:cNvSpPr txBox="1">
            <a:spLocks noChangeArrowheads="1"/>
          </p:cNvSpPr>
          <p:nvPr/>
        </p:nvSpPr>
        <p:spPr bwMode="auto">
          <a:xfrm>
            <a:off x="3897313" y="207962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1964" name="Line 92">
            <a:extLst>
              <a:ext uri="{FF2B5EF4-FFF2-40B4-BE49-F238E27FC236}">
                <a16:creationId xmlns:a16="http://schemas.microsoft.com/office/drawing/2014/main" id="{280E6ABA-6829-42C8-993E-F7A1E4755D9D}"/>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65" name="Line 93">
            <a:extLst>
              <a:ext uri="{FF2B5EF4-FFF2-40B4-BE49-F238E27FC236}">
                <a16:creationId xmlns:a16="http://schemas.microsoft.com/office/drawing/2014/main" id="{A6C7AFEF-862C-4663-A83F-E0D11EF0C16A}"/>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66" name="Line 94">
            <a:extLst>
              <a:ext uri="{FF2B5EF4-FFF2-40B4-BE49-F238E27FC236}">
                <a16:creationId xmlns:a16="http://schemas.microsoft.com/office/drawing/2014/main" id="{EEC4B910-62BE-4979-AC0D-52B94F7B5CDF}"/>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67" name="Text Box 95">
            <a:extLst>
              <a:ext uri="{FF2B5EF4-FFF2-40B4-BE49-F238E27FC236}">
                <a16:creationId xmlns:a16="http://schemas.microsoft.com/office/drawing/2014/main" id="{45AEA353-D362-421C-9364-1565D1993067}"/>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1968" name="Line 96">
            <a:extLst>
              <a:ext uri="{FF2B5EF4-FFF2-40B4-BE49-F238E27FC236}">
                <a16:creationId xmlns:a16="http://schemas.microsoft.com/office/drawing/2014/main" id="{FCA1DC2C-CB59-4A53-8434-996BFE078AAC}"/>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69" name="Line 97">
            <a:extLst>
              <a:ext uri="{FF2B5EF4-FFF2-40B4-BE49-F238E27FC236}">
                <a16:creationId xmlns:a16="http://schemas.microsoft.com/office/drawing/2014/main" id="{75B0189D-2293-42EE-84D0-B4DB0CDE2603}"/>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70" name="Line 98">
            <a:extLst>
              <a:ext uri="{FF2B5EF4-FFF2-40B4-BE49-F238E27FC236}">
                <a16:creationId xmlns:a16="http://schemas.microsoft.com/office/drawing/2014/main" id="{7AA5003F-FA3B-4D7A-9CE7-627D2C9E21E2}"/>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71" name="Line 99">
            <a:extLst>
              <a:ext uri="{FF2B5EF4-FFF2-40B4-BE49-F238E27FC236}">
                <a16:creationId xmlns:a16="http://schemas.microsoft.com/office/drawing/2014/main" id="{B29E976D-E6A2-43B5-A3BC-7541AB22D262}"/>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72" name="Line 100">
            <a:extLst>
              <a:ext uri="{FF2B5EF4-FFF2-40B4-BE49-F238E27FC236}">
                <a16:creationId xmlns:a16="http://schemas.microsoft.com/office/drawing/2014/main" id="{26049037-4D74-4990-A8E6-96E4C44E8332}"/>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1973" name="Text Box 101">
            <a:extLst>
              <a:ext uri="{FF2B5EF4-FFF2-40B4-BE49-F238E27FC236}">
                <a16:creationId xmlns:a16="http://schemas.microsoft.com/office/drawing/2014/main" id="{712AA1EF-D19F-43A8-BF56-2F53DCAD660E}"/>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1974" name="Rectangle 102">
            <a:extLst>
              <a:ext uri="{FF2B5EF4-FFF2-40B4-BE49-F238E27FC236}">
                <a16:creationId xmlns:a16="http://schemas.microsoft.com/office/drawing/2014/main" id="{65374E94-F1CB-44BE-85E1-A8C03857F1B9}"/>
              </a:ext>
            </a:extLst>
          </p:cNvPr>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55</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1975" name="Rectangle 103">
            <a:extLst>
              <a:ext uri="{FF2B5EF4-FFF2-40B4-BE49-F238E27FC236}">
                <a16:creationId xmlns:a16="http://schemas.microsoft.com/office/drawing/2014/main" id="{7AF10B73-9863-4E20-A683-CB18BA1717B1}"/>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1976" name="Text Box 104">
            <a:extLst>
              <a:ext uri="{FF2B5EF4-FFF2-40B4-BE49-F238E27FC236}">
                <a16:creationId xmlns:a16="http://schemas.microsoft.com/office/drawing/2014/main" id="{C142DA35-78BF-4FA0-B279-B9D3953B1A8C}"/>
              </a:ext>
            </a:extLst>
          </p:cNvPr>
          <p:cNvSpPr txBox="1">
            <a:spLocks noChangeArrowheads="1"/>
          </p:cNvSpPr>
          <p:nvPr/>
        </p:nvSpPr>
        <p:spPr bwMode="auto">
          <a:xfrm>
            <a:off x="3941763" y="31591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1977" name="Text Box 105">
            <a:extLst>
              <a:ext uri="{FF2B5EF4-FFF2-40B4-BE49-F238E27FC236}">
                <a16:creationId xmlns:a16="http://schemas.microsoft.com/office/drawing/2014/main" id="{39C958DE-CC43-4A57-89AB-96067EC7F633}"/>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591978" name="Rectangle 106">
            <a:extLst>
              <a:ext uri="{FF2B5EF4-FFF2-40B4-BE49-F238E27FC236}">
                <a16:creationId xmlns:a16="http://schemas.microsoft.com/office/drawing/2014/main" id="{FE12FA30-2AE8-4A57-AB92-7C36F9A83871}"/>
              </a:ext>
            </a:extLst>
          </p:cNvPr>
          <p:cNvSpPr>
            <a:spLocks noChangeArrowheads="1"/>
          </p:cNvSpPr>
          <p:nvPr/>
        </p:nvSpPr>
        <p:spPr bwMode="auto">
          <a:xfrm>
            <a:off x="1016000" y="589756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1979" name="Text Box 107">
            <a:extLst>
              <a:ext uri="{FF2B5EF4-FFF2-40B4-BE49-F238E27FC236}">
                <a16:creationId xmlns:a16="http://schemas.microsoft.com/office/drawing/2014/main" id="{6AA0D1C0-77DD-46A1-8A79-26C1A6764D29}"/>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591980" name="Text Box 108">
            <a:extLst>
              <a:ext uri="{FF2B5EF4-FFF2-40B4-BE49-F238E27FC236}">
                <a16:creationId xmlns:a16="http://schemas.microsoft.com/office/drawing/2014/main" id="{4B0228A2-3D6C-4182-9B56-58F416474F70}"/>
              </a:ext>
            </a:extLst>
          </p:cNvPr>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p>
        </p:txBody>
      </p:sp>
      <p:sp>
        <p:nvSpPr>
          <p:cNvPr id="591981" name="Text Box 109">
            <a:extLst>
              <a:ext uri="{FF2B5EF4-FFF2-40B4-BE49-F238E27FC236}">
                <a16:creationId xmlns:a16="http://schemas.microsoft.com/office/drawing/2014/main" id="{FD55CA66-7DA7-48B7-BAA4-D4EE6C5C44DF}"/>
              </a:ext>
            </a:extLst>
          </p:cNvPr>
          <p:cNvSpPr txBox="1">
            <a:spLocks noChangeArrowheads="1"/>
          </p:cNvSpPr>
          <p:nvPr/>
        </p:nvSpPr>
        <p:spPr bwMode="auto">
          <a:xfrm>
            <a:off x="3897313" y="252253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beeefffc</a:t>
            </a:r>
          </a:p>
        </p:txBody>
      </p:sp>
      <p:sp>
        <p:nvSpPr>
          <p:cNvPr id="591982" name="Rectangle 110">
            <a:extLst>
              <a:ext uri="{FF2B5EF4-FFF2-40B4-BE49-F238E27FC236}">
                <a16:creationId xmlns:a16="http://schemas.microsoft.com/office/drawing/2014/main" id="{D92B679A-F99E-42E6-B469-461C35998955}"/>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1983" name="Text Box 111">
            <a:extLst>
              <a:ext uri="{FF2B5EF4-FFF2-40B4-BE49-F238E27FC236}">
                <a16:creationId xmlns:a16="http://schemas.microsoft.com/office/drawing/2014/main" id="{03BC8598-9964-49BF-BDE8-021BE159D2C0}"/>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1984" name="Text Box 112">
            <a:extLst>
              <a:ext uri="{FF2B5EF4-FFF2-40B4-BE49-F238E27FC236}">
                <a16:creationId xmlns:a16="http://schemas.microsoft.com/office/drawing/2014/main" id="{2CDE5034-2ABE-415D-9C76-407F329CC756}"/>
              </a:ext>
            </a:extLst>
          </p:cNvPr>
          <p:cNvSpPr txBox="1">
            <a:spLocks noChangeArrowheads="1"/>
          </p:cNvSpPr>
          <p:nvPr/>
        </p:nvSpPr>
        <p:spPr bwMode="auto">
          <a:xfrm>
            <a:off x="1150938" y="174625"/>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R[esp]</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R[esp]-4</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M[R[esp]] ←R[ebp]</a:t>
            </a:r>
          </a:p>
        </p:txBody>
      </p:sp>
      <p:sp>
        <p:nvSpPr>
          <p:cNvPr id="591985" name="Text Box 113">
            <a:extLst>
              <a:ext uri="{FF2B5EF4-FFF2-40B4-BE49-F238E27FC236}">
                <a16:creationId xmlns:a16="http://schemas.microsoft.com/office/drawing/2014/main" id="{5F30DBB4-B928-428D-A06B-D92FBE727B31}"/>
              </a:ext>
            </a:extLst>
          </p:cNvPr>
          <p:cNvSpPr txBox="1">
            <a:spLocks noChangeArrowheads="1"/>
          </p:cNvSpPr>
          <p:nvPr/>
        </p:nvSpPr>
        <p:spPr bwMode="auto">
          <a:xfrm>
            <a:off x="5021263" y="25241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591986" name="Text Box 114">
            <a:extLst>
              <a:ext uri="{FF2B5EF4-FFF2-40B4-BE49-F238E27FC236}">
                <a16:creationId xmlns:a16="http://schemas.microsoft.com/office/drawing/2014/main" id="{9C2C7460-9BC0-47E2-988F-99B91B623A72}"/>
              </a:ext>
            </a:extLst>
          </p:cNvPr>
          <p:cNvSpPr txBox="1">
            <a:spLocks noChangeArrowheads="1"/>
          </p:cNvSpPr>
          <p:nvPr/>
        </p:nvSpPr>
        <p:spPr bwMode="auto">
          <a:xfrm>
            <a:off x="502126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DC588FD3-9A7F-4C6C-BBEE-6E6176BB2436}"/>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2899" name="Text Box 3">
            <a:extLst>
              <a:ext uri="{FF2B5EF4-FFF2-40B4-BE49-F238E27FC236}">
                <a16:creationId xmlns:a16="http://schemas.microsoft.com/office/drawing/2014/main" id="{87895C9F-C4BC-42F4-99B0-F7A19EF309A5}"/>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92900" name="Rectangle 4">
            <a:extLst>
              <a:ext uri="{FF2B5EF4-FFF2-40B4-BE49-F238E27FC236}">
                <a16:creationId xmlns:a16="http://schemas.microsoft.com/office/drawing/2014/main" id="{741F02D0-D2D8-4DF4-89E3-BEE8EFD60B1E}"/>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2901" name="Text Box 5">
            <a:extLst>
              <a:ext uri="{FF2B5EF4-FFF2-40B4-BE49-F238E27FC236}">
                <a16:creationId xmlns:a16="http://schemas.microsoft.com/office/drawing/2014/main" id="{0AA9BCBE-9400-4118-BB86-AF50740899DD}"/>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2902" name="Text Box 6">
            <a:extLst>
              <a:ext uri="{FF2B5EF4-FFF2-40B4-BE49-F238E27FC236}">
                <a16:creationId xmlns:a16="http://schemas.microsoft.com/office/drawing/2014/main" id="{9EA9BA17-965F-420D-804B-7AE19F076D27}"/>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92903" name="Text Box 7">
            <a:extLst>
              <a:ext uri="{FF2B5EF4-FFF2-40B4-BE49-F238E27FC236}">
                <a16:creationId xmlns:a16="http://schemas.microsoft.com/office/drawing/2014/main" id="{086BEEDE-4832-419D-8954-F58C270A83C6}"/>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92904" name="Line 8">
            <a:extLst>
              <a:ext uri="{FF2B5EF4-FFF2-40B4-BE49-F238E27FC236}">
                <a16:creationId xmlns:a16="http://schemas.microsoft.com/office/drawing/2014/main" id="{26177B38-AA43-4263-9BF2-C9B4EE29F497}"/>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05" name="Line 9">
            <a:extLst>
              <a:ext uri="{FF2B5EF4-FFF2-40B4-BE49-F238E27FC236}">
                <a16:creationId xmlns:a16="http://schemas.microsoft.com/office/drawing/2014/main" id="{E581D67E-99BE-4707-B7C2-2B8EE889EA9E}"/>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06" name="Line 10">
            <a:extLst>
              <a:ext uri="{FF2B5EF4-FFF2-40B4-BE49-F238E27FC236}">
                <a16:creationId xmlns:a16="http://schemas.microsoft.com/office/drawing/2014/main" id="{0E476329-8A8A-495C-B8AA-8E56A0E88937}"/>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2907" name="Group 11">
            <a:extLst>
              <a:ext uri="{FF2B5EF4-FFF2-40B4-BE49-F238E27FC236}">
                <a16:creationId xmlns:a16="http://schemas.microsoft.com/office/drawing/2014/main" id="{F00AC231-D56B-49FE-9DB2-45F221B73C9F}"/>
              </a:ext>
            </a:extLst>
          </p:cNvPr>
          <p:cNvGrpSpPr>
            <a:grpSpLocks/>
          </p:cNvGrpSpPr>
          <p:nvPr/>
        </p:nvGrpSpPr>
        <p:grpSpPr bwMode="auto">
          <a:xfrm>
            <a:off x="2771775" y="3924300"/>
            <a:ext cx="765175" cy="1484313"/>
            <a:chOff x="3135" y="2472"/>
            <a:chExt cx="454" cy="935"/>
          </a:xfrm>
        </p:grpSpPr>
        <p:grpSp>
          <p:nvGrpSpPr>
            <p:cNvPr id="592908" name="Group 12">
              <a:extLst>
                <a:ext uri="{FF2B5EF4-FFF2-40B4-BE49-F238E27FC236}">
                  <a16:creationId xmlns:a16="http://schemas.microsoft.com/office/drawing/2014/main" id="{65C71C5D-3740-464F-A439-DE7E489F26B9}"/>
                </a:ext>
              </a:extLst>
            </p:cNvPr>
            <p:cNvGrpSpPr>
              <a:grpSpLocks/>
            </p:cNvGrpSpPr>
            <p:nvPr/>
          </p:nvGrpSpPr>
          <p:grpSpPr bwMode="auto">
            <a:xfrm flipH="1">
              <a:off x="3135" y="2472"/>
              <a:ext cx="454" cy="935"/>
              <a:chOff x="3078" y="2330"/>
              <a:chExt cx="625" cy="1580"/>
            </a:xfrm>
          </p:grpSpPr>
          <p:sp>
            <p:nvSpPr>
              <p:cNvPr id="592909" name="Line 12">
                <a:extLst>
                  <a:ext uri="{FF2B5EF4-FFF2-40B4-BE49-F238E27FC236}">
                    <a16:creationId xmlns:a16="http://schemas.microsoft.com/office/drawing/2014/main" id="{FE46D6B8-6FA1-42A7-8431-058F0ECD76AD}"/>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2910" name="Line 13">
                <a:extLst>
                  <a:ext uri="{FF2B5EF4-FFF2-40B4-BE49-F238E27FC236}">
                    <a16:creationId xmlns:a16="http://schemas.microsoft.com/office/drawing/2014/main" id="{9F3445C2-D5C6-40CF-8971-FE333CFA7C1E}"/>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2911" name="Line 14">
                <a:extLst>
                  <a:ext uri="{FF2B5EF4-FFF2-40B4-BE49-F238E27FC236}">
                    <a16:creationId xmlns:a16="http://schemas.microsoft.com/office/drawing/2014/main" id="{8FCE0DBC-8616-4F42-AC10-D096CD060FD5}"/>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2912" name="Line 16">
                <a:extLst>
                  <a:ext uri="{FF2B5EF4-FFF2-40B4-BE49-F238E27FC236}">
                    <a16:creationId xmlns:a16="http://schemas.microsoft.com/office/drawing/2014/main" id="{84241A1A-D628-44DF-8BCF-DA67D9BF725D}"/>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2913" name="Line 18">
                <a:extLst>
                  <a:ext uri="{FF2B5EF4-FFF2-40B4-BE49-F238E27FC236}">
                    <a16:creationId xmlns:a16="http://schemas.microsoft.com/office/drawing/2014/main" id="{E8BBBE47-B1BB-4EC4-8D83-FD1F4CB312C5}"/>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2914" name="Line 19">
                <a:extLst>
                  <a:ext uri="{FF2B5EF4-FFF2-40B4-BE49-F238E27FC236}">
                    <a16:creationId xmlns:a16="http://schemas.microsoft.com/office/drawing/2014/main" id="{5C9426D8-7EC5-4E3C-98C9-C9F02E9218ED}"/>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2915" name="Line 20">
                <a:extLst>
                  <a:ext uri="{FF2B5EF4-FFF2-40B4-BE49-F238E27FC236}">
                    <a16:creationId xmlns:a16="http://schemas.microsoft.com/office/drawing/2014/main" id="{ABFB0400-3B1E-482E-9A7D-B78844F6A75A}"/>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2916" name="Line 22">
                <a:extLst>
                  <a:ext uri="{FF2B5EF4-FFF2-40B4-BE49-F238E27FC236}">
                    <a16:creationId xmlns:a16="http://schemas.microsoft.com/office/drawing/2014/main" id="{BB44EE2F-7BDA-42C0-BE24-0CCA879DD6F7}"/>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2917" name="Rectangle 25">
              <a:extLst>
                <a:ext uri="{FF2B5EF4-FFF2-40B4-BE49-F238E27FC236}">
                  <a16:creationId xmlns:a16="http://schemas.microsoft.com/office/drawing/2014/main" id="{25B74B0E-E6F3-4B6E-907E-78007909351C}"/>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92918" name="Group 22">
            <a:extLst>
              <a:ext uri="{FF2B5EF4-FFF2-40B4-BE49-F238E27FC236}">
                <a16:creationId xmlns:a16="http://schemas.microsoft.com/office/drawing/2014/main" id="{4D02F0D2-EE5D-4668-8D9D-C2D001C1886F}"/>
              </a:ext>
            </a:extLst>
          </p:cNvPr>
          <p:cNvGrpSpPr>
            <a:grpSpLocks/>
          </p:cNvGrpSpPr>
          <p:nvPr/>
        </p:nvGrpSpPr>
        <p:grpSpPr bwMode="auto">
          <a:xfrm>
            <a:off x="3492500" y="4329113"/>
            <a:ext cx="404813" cy="809625"/>
            <a:chOff x="2030" y="2415"/>
            <a:chExt cx="341" cy="510"/>
          </a:xfrm>
        </p:grpSpPr>
        <p:sp>
          <p:nvSpPr>
            <p:cNvPr id="592919" name="Line 23">
              <a:extLst>
                <a:ext uri="{FF2B5EF4-FFF2-40B4-BE49-F238E27FC236}">
                  <a16:creationId xmlns:a16="http://schemas.microsoft.com/office/drawing/2014/main" id="{C6E8417F-1218-4858-A47D-461886FC1B82}"/>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20" name="Line 24">
              <a:extLst>
                <a:ext uri="{FF2B5EF4-FFF2-40B4-BE49-F238E27FC236}">
                  <a16:creationId xmlns:a16="http://schemas.microsoft.com/office/drawing/2014/main" id="{0A010E9A-4976-473E-8A70-3F5AE239744D}"/>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2921" name="Text Box 25">
            <a:extLst>
              <a:ext uri="{FF2B5EF4-FFF2-40B4-BE49-F238E27FC236}">
                <a16:creationId xmlns:a16="http://schemas.microsoft.com/office/drawing/2014/main" id="{61F33081-9A18-4C7E-B726-A6CFA6767BC4}"/>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92922" name="Line 26">
            <a:extLst>
              <a:ext uri="{FF2B5EF4-FFF2-40B4-BE49-F238E27FC236}">
                <a16:creationId xmlns:a16="http://schemas.microsoft.com/office/drawing/2014/main" id="{6D335787-5476-450C-B439-8EA6A65EAFC6}"/>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2923" name="Group 27">
            <a:extLst>
              <a:ext uri="{FF2B5EF4-FFF2-40B4-BE49-F238E27FC236}">
                <a16:creationId xmlns:a16="http://schemas.microsoft.com/office/drawing/2014/main" id="{9119AA46-47A8-4A29-9963-0952415D3DE9}"/>
              </a:ext>
            </a:extLst>
          </p:cNvPr>
          <p:cNvGrpSpPr>
            <a:grpSpLocks/>
          </p:cNvGrpSpPr>
          <p:nvPr/>
        </p:nvGrpSpPr>
        <p:grpSpPr bwMode="auto">
          <a:xfrm>
            <a:off x="1511300" y="3519488"/>
            <a:ext cx="227013" cy="855662"/>
            <a:chOff x="895" y="1905"/>
            <a:chExt cx="143" cy="539"/>
          </a:xfrm>
        </p:grpSpPr>
        <p:sp>
          <p:nvSpPr>
            <p:cNvPr id="592924" name="Line 28">
              <a:extLst>
                <a:ext uri="{FF2B5EF4-FFF2-40B4-BE49-F238E27FC236}">
                  <a16:creationId xmlns:a16="http://schemas.microsoft.com/office/drawing/2014/main" id="{F2CD5519-40A7-4CFF-9EFC-C978C2915A3D}"/>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25" name="Line 29">
              <a:extLst>
                <a:ext uri="{FF2B5EF4-FFF2-40B4-BE49-F238E27FC236}">
                  <a16:creationId xmlns:a16="http://schemas.microsoft.com/office/drawing/2014/main" id="{65A13E7E-574F-485C-8E2C-D5F5F4C74B9B}"/>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2926" name="Line 30">
            <a:extLst>
              <a:ext uri="{FF2B5EF4-FFF2-40B4-BE49-F238E27FC236}">
                <a16:creationId xmlns:a16="http://schemas.microsoft.com/office/drawing/2014/main" id="{2811B797-31E1-4191-B256-FB0CA021118E}"/>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2927" name="Group 31">
            <a:extLst>
              <a:ext uri="{FF2B5EF4-FFF2-40B4-BE49-F238E27FC236}">
                <a16:creationId xmlns:a16="http://schemas.microsoft.com/office/drawing/2014/main" id="{1020EE41-05F6-42FA-BEC5-A688170C063F}"/>
              </a:ext>
            </a:extLst>
          </p:cNvPr>
          <p:cNvGrpSpPr>
            <a:grpSpLocks/>
          </p:cNvGrpSpPr>
          <p:nvPr/>
        </p:nvGrpSpPr>
        <p:grpSpPr bwMode="auto">
          <a:xfrm>
            <a:off x="2501900" y="4776788"/>
            <a:ext cx="1530350" cy="1487487"/>
            <a:chOff x="1576" y="2924"/>
            <a:chExt cx="964" cy="937"/>
          </a:xfrm>
        </p:grpSpPr>
        <p:sp>
          <p:nvSpPr>
            <p:cNvPr id="592928" name="Line 32">
              <a:extLst>
                <a:ext uri="{FF2B5EF4-FFF2-40B4-BE49-F238E27FC236}">
                  <a16:creationId xmlns:a16="http://schemas.microsoft.com/office/drawing/2014/main" id="{0A4E5628-224F-4390-948B-052EEEEF4BFE}"/>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29" name="Line 33">
              <a:extLst>
                <a:ext uri="{FF2B5EF4-FFF2-40B4-BE49-F238E27FC236}">
                  <a16:creationId xmlns:a16="http://schemas.microsoft.com/office/drawing/2014/main" id="{2A6CEEC4-12E6-4122-972E-636556343329}"/>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30" name="Line 34">
              <a:extLst>
                <a:ext uri="{FF2B5EF4-FFF2-40B4-BE49-F238E27FC236}">
                  <a16:creationId xmlns:a16="http://schemas.microsoft.com/office/drawing/2014/main" id="{9DB0FCA1-8B76-4DB3-B60C-7BB9DA1ECFF3}"/>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2931" name="Group 35">
            <a:extLst>
              <a:ext uri="{FF2B5EF4-FFF2-40B4-BE49-F238E27FC236}">
                <a16:creationId xmlns:a16="http://schemas.microsoft.com/office/drawing/2014/main" id="{57312988-7F4C-4122-933E-26BA20D48634}"/>
              </a:ext>
            </a:extLst>
          </p:cNvPr>
          <p:cNvGrpSpPr>
            <a:grpSpLocks/>
          </p:cNvGrpSpPr>
          <p:nvPr/>
        </p:nvGrpSpPr>
        <p:grpSpPr bwMode="auto">
          <a:xfrm>
            <a:off x="3357563" y="5543550"/>
            <a:ext cx="493712" cy="719138"/>
            <a:chOff x="2115" y="3405"/>
            <a:chExt cx="311" cy="453"/>
          </a:xfrm>
        </p:grpSpPr>
        <p:sp>
          <p:nvSpPr>
            <p:cNvPr id="592932" name="Line 36">
              <a:extLst>
                <a:ext uri="{FF2B5EF4-FFF2-40B4-BE49-F238E27FC236}">
                  <a16:creationId xmlns:a16="http://schemas.microsoft.com/office/drawing/2014/main" id="{117FD74B-402B-4CE1-BDA5-62CBF7ECDF5B}"/>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33" name="Line 37">
              <a:extLst>
                <a:ext uri="{FF2B5EF4-FFF2-40B4-BE49-F238E27FC236}">
                  <a16:creationId xmlns:a16="http://schemas.microsoft.com/office/drawing/2014/main" id="{6F0047C0-2C23-4314-AE1C-089F49156819}"/>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2934" name="Group 38">
            <a:extLst>
              <a:ext uri="{FF2B5EF4-FFF2-40B4-BE49-F238E27FC236}">
                <a16:creationId xmlns:a16="http://schemas.microsoft.com/office/drawing/2014/main" id="{C32749DC-E6EC-40C6-B708-F2BAC3327B86}"/>
              </a:ext>
            </a:extLst>
          </p:cNvPr>
          <p:cNvGrpSpPr>
            <a:grpSpLocks/>
          </p:cNvGrpSpPr>
          <p:nvPr/>
        </p:nvGrpSpPr>
        <p:grpSpPr bwMode="auto">
          <a:xfrm>
            <a:off x="1150938" y="3606800"/>
            <a:ext cx="4725987" cy="2208213"/>
            <a:chOff x="725" y="2158"/>
            <a:chExt cx="2977" cy="1448"/>
          </a:xfrm>
        </p:grpSpPr>
        <p:sp>
          <p:nvSpPr>
            <p:cNvPr id="592935" name="Line 39">
              <a:extLst>
                <a:ext uri="{FF2B5EF4-FFF2-40B4-BE49-F238E27FC236}">
                  <a16:creationId xmlns:a16="http://schemas.microsoft.com/office/drawing/2014/main" id="{F6355701-A614-4D81-8608-011EC56E0663}"/>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36" name="Line 40">
              <a:extLst>
                <a:ext uri="{FF2B5EF4-FFF2-40B4-BE49-F238E27FC236}">
                  <a16:creationId xmlns:a16="http://schemas.microsoft.com/office/drawing/2014/main" id="{476B74C2-8124-4F19-ADE5-E9D13637713F}"/>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37" name="Line 41">
              <a:extLst>
                <a:ext uri="{FF2B5EF4-FFF2-40B4-BE49-F238E27FC236}">
                  <a16:creationId xmlns:a16="http://schemas.microsoft.com/office/drawing/2014/main" id="{4DF749A1-841B-462E-8042-1E8492C3994A}"/>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2938" name="Text Box 42">
            <a:extLst>
              <a:ext uri="{FF2B5EF4-FFF2-40B4-BE49-F238E27FC236}">
                <a16:creationId xmlns:a16="http://schemas.microsoft.com/office/drawing/2014/main" id="{ADBB4F31-C277-4A2A-90CD-B7598CA9BCEB}"/>
              </a:ext>
            </a:extLst>
          </p:cNvPr>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92939" name="Line 43">
            <a:extLst>
              <a:ext uri="{FF2B5EF4-FFF2-40B4-BE49-F238E27FC236}">
                <a16:creationId xmlns:a16="http://schemas.microsoft.com/office/drawing/2014/main" id="{36758C3A-54AA-4EC9-BC66-1E5C8E3974C4}"/>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40" name="Line 44">
            <a:extLst>
              <a:ext uri="{FF2B5EF4-FFF2-40B4-BE49-F238E27FC236}">
                <a16:creationId xmlns:a16="http://schemas.microsoft.com/office/drawing/2014/main" id="{57921D7E-7ACA-4CD1-9EB7-5D4902AC8E1A}"/>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41" name="Text Box 45">
            <a:extLst>
              <a:ext uri="{FF2B5EF4-FFF2-40B4-BE49-F238E27FC236}">
                <a16:creationId xmlns:a16="http://schemas.microsoft.com/office/drawing/2014/main" id="{835D277E-D2B7-425F-88D2-68D65AF37217}"/>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92942" name="AutoShape 46">
            <a:extLst>
              <a:ext uri="{FF2B5EF4-FFF2-40B4-BE49-F238E27FC236}">
                <a16:creationId xmlns:a16="http://schemas.microsoft.com/office/drawing/2014/main" id="{B1BB0262-6451-47A6-A9F3-7A133FA8904D}"/>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2943" name="Text Box 47">
            <a:extLst>
              <a:ext uri="{FF2B5EF4-FFF2-40B4-BE49-F238E27FC236}">
                <a16:creationId xmlns:a16="http://schemas.microsoft.com/office/drawing/2014/main" id="{1B6D965C-261A-411A-A01B-48B2E27948AA}"/>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92944" name="AutoShape 48">
            <a:extLst>
              <a:ext uri="{FF2B5EF4-FFF2-40B4-BE49-F238E27FC236}">
                <a16:creationId xmlns:a16="http://schemas.microsoft.com/office/drawing/2014/main" id="{A545EEB3-3485-42C8-A886-B49D941ECE24}"/>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2945" name="Text Box 49">
            <a:extLst>
              <a:ext uri="{FF2B5EF4-FFF2-40B4-BE49-F238E27FC236}">
                <a16:creationId xmlns:a16="http://schemas.microsoft.com/office/drawing/2014/main" id="{64BE0D36-320C-4448-80F0-5BEB246B0363}"/>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92946" name="AutoShape 50">
            <a:extLst>
              <a:ext uri="{FF2B5EF4-FFF2-40B4-BE49-F238E27FC236}">
                <a16:creationId xmlns:a16="http://schemas.microsoft.com/office/drawing/2014/main" id="{2EB41E9D-8CEA-4EAF-A617-8D589005724E}"/>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2947" name="Line 51">
            <a:extLst>
              <a:ext uri="{FF2B5EF4-FFF2-40B4-BE49-F238E27FC236}">
                <a16:creationId xmlns:a16="http://schemas.microsoft.com/office/drawing/2014/main" id="{4AE0B407-6F25-4B5B-AC03-5D24C16C2D20}"/>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2948" name="Group 52">
            <a:extLst>
              <a:ext uri="{FF2B5EF4-FFF2-40B4-BE49-F238E27FC236}">
                <a16:creationId xmlns:a16="http://schemas.microsoft.com/office/drawing/2014/main" id="{EA5E8348-71D6-4D0F-B9AD-DC67F66F512C}"/>
              </a:ext>
            </a:extLst>
          </p:cNvPr>
          <p:cNvGrpSpPr>
            <a:grpSpLocks/>
          </p:cNvGrpSpPr>
          <p:nvPr/>
        </p:nvGrpSpPr>
        <p:grpSpPr bwMode="auto">
          <a:xfrm>
            <a:off x="3490913" y="3603625"/>
            <a:ext cx="1755775" cy="2127250"/>
            <a:chOff x="2199" y="2185"/>
            <a:chExt cx="1106" cy="1340"/>
          </a:xfrm>
        </p:grpSpPr>
        <p:sp>
          <p:nvSpPr>
            <p:cNvPr id="592949" name="Text Box 53">
              <a:extLst>
                <a:ext uri="{FF2B5EF4-FFF2-40B4-BE49-F238E27FC236}">
                  <a16:creationId xmlns:a16="http://schemas.microsoft.com/office/drawing/2014/main" id="{2A66B24A-23DA-438F-B416-245901DAD0FD}"/>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grpSp>
          <p:nvGrpSpPr>
            <p:cNvPr id="592950" name="Group 54">
              <a:extLst>
                <a:ext uri="{FF2B5EF4-FFF2-40B4-BE49-F238E27FC236}">
                  <a16:creationId xmlns:a16="http://schemas.microsoft.com/office/drawing/2014/main" id="{D03C2529-F018-475B-83FB-26F0AC36A6F6}"/>
                </a:ext>
              </a:extLst>
            </p:cNvPr>
            <p:cNvGrpSpPr>
              <a:grpSpLocks/>
            </p:cNvGrpSpPr>
            <p:nvPr/>
          </p:nvGrpSpPr>
          <p:grpSpPr bwMode="auto">
            <a:xfrm>
              <a:off x="2452" y="2500"/>
              <a:ext cx="853" cy="1025"/>
              <a:chOff x="2398" y="2273"/>
              <a:chExt cx="853" cy="1025"/>
            </a:xfrm>
          </p:grpSpPr>
          <p:grpSp>
            <p:nvGrpSpPr>
              <p:cNvPr id="592951" name="Group 55">
                <a:extLst>
                  <a:ext uri="{FF2B5EF4-FFF2-40B4-BE49-F238E27FC236}">
                    <a16:creationId xmlns:a16="http://schemas.microsoft.com/office/drawing/2014/main" id="{6A0448FC-24B3-4224-AE46-9A84172A093E}"/>
                  </a:ext>
                </a:extLst>
              </p:cNvPr>
              <p:cNvGrpSpPr>
                <a:grpSpLocks/>
              </p:cNvGrpSpPr>
              <p:nvPr/>
            </p:nvGrpSpPr>
            <p:grpSpPr bwMode="auto">
              <a:xfrm>
                <a:off x="2398" y="2273"/>
                <a:ext cx="652" cy="992"/>
                <a:chOff x="2228" y="1678"/>
                <a:chExt cx="737" cy="992"/>
              </a:xfrm>
            </p:grpSpPr>
            <p:sp>
              <p:nvSpPr>
                <p:cNvPr id="592952" name="Rectangle 56">
                  <a:extLst>
                    <a:ext uri="{FF2B5EF4-FFF2-40B4-BE49-F238E27FC236}">
                      <a16:creationId xmlns:a16="http://schemas.microsoft.com/office/drawing/2014/main" id="{7FC3CEF8-C978-4565-8A56-A6F40093D346}"/>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2953" name="Line 57">
                  <a:extLst>
                    <a:ext uri="{FF2B5EF4-FFF2-40B4-BE49-F238E27FC236}">
                      <a16:creationId xmlns:a16="http://schemas.microsoft.com/office/drawing/2014/main" id="{CE723913-5E99-42B5-96A8-3B0F9F830EB7}"/>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54" name="Line 58">
                  <a:extLst>
                    <a:ext uri="{FF2B5EF4-FFF2-40B4-BE49-F238E27FC236}">
                      <a16:creationId xmlns:a16="http://schemas.microsoft.com/office/drawing/2014/main" id="{BE15407C-AB93-497E-A825-EA969D3721A2}"/>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55" name="Line 59">
                  <a:extLst>
                    <a:ext uri="{FF2B5EF4-FFF2-40B4-BE49-F238E27FC236}">
                      <a16:creationId xmlns:a16="http://schemas.microsoft.com/office/drawing/2014/main" id="{4892CF9A-3428-412E-A142-30B02AEEE52B}"/>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2956" name="Text Box 60">
                <a:extLst>
                  <a:ext uri="{FF2B5EF4-FFF2-40B4-BE49-F238E27FC236}">
                    <a16:creationId xmlns:a16="http://schemas.microsoft.com/office/drawing/2014/main" id="{46EC8429-7675-47D2-A70F-2D1705B32D23}"/>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92957" name="Text Box 61">
                <a:extLst>
                  <a:ext uri="{FF2B5EF4-FFF2-40B4-BE49-F238E27FC236}">
                    <a16:creationId xmlns:a16="http://schemas.microsoft.com/office/drawing/2014/main" id="{75512DC1-F0F8-46C2-902D-22AE4E36C40C}"/>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92958" name="Text Box 62">
                <a:extLst>
                  <a:ext uri="{FF2B5EF4-FFF2-40B4-BE49-F238E27FC236}">
                    <a16:creationId xmlns:a16="http://schemas.microsoft.com/office/drawing/2014/main" id="{536F1744-7A64-466D-84F2-4399973C1F81}"/>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92959" name="Text Box 63">
                <a:extLst>
                  <a:ext uri="{FF2B5EF4-FFF2-40B4-BE49-F238E27FC236}">
                    <a16:creationId xmlns:a16="http://schemas.microsoft.com/office/drawing/2014/main" id="{D60257A1-4417-4E25-B5C2-9585DC30458A}"/>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grpSp>
        <p:sp>
          <p:nvSpPr>
            <p:cNvPr id="592960" name="Rectangle 64">
              <a:extLst>
                <a:ext uri="{FF2B5EF4-FFF2-40B4-BE49-F238E27FC236}">
                  <a16:creationId xmlns:a16="http://schemas.microsoft.com/office/drawing/2014/main" id="{5DA9616D-67F4-406F-84AA-ECE04B0D699D}"/>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2961" name="Rectangle 65">
            <a:extLst>
              <a:ext uri="{FF2B5EF4-FFF2-40B4-BE49-F238E27FC236}">
                <a16:creationId xmlns:a16="http://schemas.microsoft.com/office/drawing/2014/main" id="{C31B57D2-BE87-4589-8662-48527233A2CF}"/>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2962" name="Line 66">
            <a:extLst>
              <a:ext uri="{FF2B5EF4-FFF2-40B4-BE49-F238E27FC236}">
                <a16:creationId xmlns:a16="http://schemas.microsoft.com/office/drawing/2014/main" id="{798FCB3B-0BBB-4317-B0E5-DF1CE51ABACF}"/>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63" name="Line 67">
            <a:extLst>
              <a:ext uri="{FF2B5EF4-FFF2-40B4-BE49-F238E27FC236}">
                <a16:creationId xmlns:a16="http://schemas.microsoft.com/office/drawing/2014/main" id="{5031399F-523D-47CA-BB83-9D4716DC4E13}"/>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64" name="Line 68">
            <a:extLst>
              <a:ext uri="{FF2B5EF4-FFF2-40B4-BE49-F238E27FC236}">
                <a16:creationId xmlns:a16="http://schemas.microsoft.com/office/drawing/2014/main" id="{DF81A9D8-E590-47FF-AEFB-E81A3BE3E992}"/>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65" name="Line 69">
            <a:extLst>
              <a:ext uri="{FF2B5EF4-FFF2-40B4-BE49-F238E27FC236}">
                <a16:creationId xmlns:a16="http://schemas.microsoft.com/office/drawing/2014/main" id="{DA5E9426-273C-4D65-9524-9B0298C20D71}"/>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66" name="Line 70">
            <a:extLst>
              <a:ext uri="{FF2B5EF4-FFF2-40B4-BE49-F238E27FC236}">
                <a16:creationId xmlns:a16="http://schemas.microsoft.com/office/drawing/2014/main" id="{9F58A46C-9F2E-4648-A172-A477ABEF8852}"/>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67" name="Line 71">
            <a:extLst>
              <a:ext uri="{FF2B5EF4-FFF2-40B4-BE49-F238E27FC236}">
                <a16:creationId xmlns:a16="http://schemas.microsoft.com/office/drawing/2014/main" id="{22584B11-3554-4503-AD40-34425A6B832B}"/>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68" name="Line 72">
            <a:extLst>
              <a:ext uri="{FF2B5EF4-FFF2-40B4-BE49-F238E27FC236}">
                <a16:creationId xmlns:a16="http://schemas.microsoft.com/office/drawing/2014/main" id="{A104C012-8543-4771-80EA-89E4CA4FF525}"/>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69" name="Text Box 73">
            <a:extLst>
              <a:ext uri="{FF2B5EF4-FFF2-40B4-BE49-F238E27FC236}">
                <a16:creationId xmlns:a16="http://schemas.microsoft.com/office/drawing/2014/main" id="{2347B94C-5869-443C-B7BC-726A548DADE3}"/>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2970" name="Text Box 74">
            <a:extLst>
              <a:ext uri="{FF2B5EF4-FFF2-40B4-BE49-F238E27FC236}">
                <a16:creationId xmlns:a16="http://schemas.microsoft.com/office/drawing/2014/main" id="{E1AE0C6D-74F8-46B3-9E17-7AA19DDCBED3}"/>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92971" name="Text Box 75">
            <a:extLst>
              <a:ext uri="{FF2B5EF4-FFF2-40B4-BE49-F238E27FC236}">
                <a16:creationId xmlns:a16="http://schemas.microsoft.com/office/drawing/2014/main" id="{87C9C293-8EB9-4884-8CEC-A4FE016FD235}"/>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92972" name="Text Box 76">
            <a:extLst>
              <a:ext uri="{FF2B5EF4-FFF2-40B4-BE49-F238E27FC236}">
                <a16:creationId xmlns:a16="http://schemas.microsoft.com/office/drawing/2014/main" id="{51BB90BD-B14D-4227-B76E-EB52391E538D}"/>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2973" name="Text Box 77">
            <a:extLst>
              <a:ext uri="{FF2B5EF4-FFF2-40B4-BE49-F238E27FC236}">
                <a16:creationId xmlns:a16="http://schemas.microsoft.com/office/drawing/2014/main" id="{A676D3D5-B841-4481-ACBF-4A78E298719D}"/>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92974" name="Text Box 78">
            <a:extLst>
              <a:ext uri="{FF2B5EF4-FFF2-40B4-BE49-F238E27FC236}">
                <a16:creationId xmlns:a16="http://schemas.microsoft.com/office/drawing/2014/main" id="{097B5E0E-3102-49C9-81BD-31D8EB941E86}"/>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92975" name="Rectangle 79">
            <a:extLst>
              <a:ext uri="{FF2B5EF4-FFF2-40B4-BE49-F238E27FC236}">
                <a16:creationId xmlns:a16="http://schemas.microsoft.com/office/drawing/2014/main" id="{AFFE7E2B-7AA5-4151-ABA3-246BB04C2051}"/>
              </a:ext>
            </a:extLst>
          </p:cNvPr>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2000">
                <a:solidFill>
                  <a:srgbClr val="FF3300"/>
                </a:solidFill>
                <a:latin typeface="微软雅黑" panose="020B0503020204020204" pitchFamily="34" charset="-122"/>
                <a:ea typeface="微软雅黑" panose="020B0503020204020204" pitchFamily="34" charset="-122"/>
              </a:rPr>
              <a:t>080483d4</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&lt;add&gt;: </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80483d4:    55	   push   %ebp</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80483d5:    89 e5	   mov   %esp, %ebp</a:t>
            </a:r>
          </a:p>
        </p:txBody>
      </p:sp>
      <p:sp>
        <p:nvSpPr>
          <p:cNvPr id="592976" name="Line 80">
            <a:extLst>
              <a:ext uri="{FF2B5EF4-FFF2-40B4-BE49-F238E27FC236}">
                <a16:creationId xmlns:a16="http://schemas.microsoft.com/office/drawing/2014/main" id="{60D7F7CD-7C56-40DC-A3A3-DAEE5A089121}"/>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77" name="Line 81">
            <a:extLst>
              <a:ext uri="{FF2B5EF4-FFF2-40B4-BE49-F238E27FC236}">
                <a16:creationId xmlns:a16="http://schemas.microsoft.com/office/drawing/2014/main" id="{460C77DC-F3F0-44FC-8ECA-5D8EAF8D7396}"/>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78" name="Text Box 82">
            <a:extLst>
              <a:ext uri="{FF2B5EF4-FFF2-40B4-BE49-F238E27FC236}">
                <a16:creationId xmlns:a16="http://schemas.microsoft.com/office/drawing/2014/main" id="{CC9D96DF-BA6E-4932-A548-CE7A6D7944E2}"/>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592979" name="Text Box 83">
            <a:extLst>
              <a:ext uri="{FF2B5EF4-FFF2-40B4-BE49-F238E27FC236}">
                <a16:creationId xmlns:a16="http://schemas.microsoft.com/office/drawing/2014/main" id="{EB19705B-9794-4AC2-A1F5-B9E2EC986305}"/>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592980" name="Text Box 84">
            <a:extLst>
              <a:ext uri="{FF2B5EF4-FFF2-40B4-BE49-F238E27FC236}">
                <a16:creationId xmlns:a16="http://schemas.microsoft.com/office/drawing/2014/main" id="{36BCDC99-6DD1-4FF3-B700-A1423ABD5CDE}"/>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592981" name="Line 85">
            <a:extLst>
              <a:ext uri="{FF2B5EF4-FFF2-40B4-BE49-F238E27FC236}">
                <a16:creationId xmlns:a16="http://schemas.microsoft.com/office/drawing/2014/main" id="{3BC3F9DB-AE3F-4B49-B778-213186FBB805}"/>
              </a:ext>
            </a:extLst>
          </p:cNvPr>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82" name="Text Box 86">
            <a:extLst>
              <a:ext uri="{FF2B5EF4-FFF2-40B4-BE49-F238E27FC236}">
                <a16:creationId xmlns:a16="http://schemas.microsoft.com/office/drawing/2014/main" id="{A8B03ACE-E930-4A67-BC9A-3AA27F0F7CAC}"/>
              </a:ext>
            </a:extLst>
          </p:cNvPr>
          <p:cNvSpPr txBox="1">
            <a:spLocks noChangeArrowheads="1"/>
          </p:cNvSpPr>
          <p:nvPr/>
        </p:nvSpPr>
        <p:spPr bwMode="auto">
          <a:xfrm>
            <a:off x="3903663" y="20335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2983" name="Text Box 87">
            <a:extLst>
              <a:ext uri="{FF2B5EF4-FFF2-40B4-BE49-F238E27FC236}">
                <a16:creationId xmlns:a16="http://schemas.microsoft.com/office/drawing/2014/main" id="{8C80F621-39CF-40A2-BE37-CE901703F52F}"/>
              </a:ext>
            </a:extLst>
          </p:cNvPr>
          <p:cNvSpPr txBox="1">
            <a:spLocks noChangeArrowheads="1"/>
          </p:cNvSpPr>
          <p:nvPr/>
        </p:nvSpPr>
        <p:spPr bwMode="auto">
          <a:xfrm>
            <a:off x="3903663" y="25288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92984" name="Rectangle 88">
            <a:extLst>
              <a:ext uri="{FF2B5EF4-FFF2-40B4-BE49-F238E27FC236}">
                <a16:creationId xmlns:a16="http://schemas.microsoft.com/office/drawing/2014/main" id="{1767FA28-1FE8-46E4-A4C1-07B88D0D7E37}"/>
              </a:ext>
            </a:extLst>
          </p:cNvPr>
          <p:cNvSpPr>
            <a:spLocks noChangeArrowheads="1"/>
          </p:cNvSpPr>
          <p:nvPr/>
        </p:nvSpPr>
        <p:spPr bwMode="auto">
          <a:xfrm>
            <a:off x="3148013" y="2046288"/>
            <a:ext cx="668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2985" name="Rectangle 89">
            <a:extLst>
              <a:ext uri="{FF2B5EF4-FFF2-40B4-BE49-F238E27FC236}">
                <a16:creationId xmlns:a16="http://schemas.microsoft.com/office/drawing/2014/main" id="{D81D1F86-EBFE-4614-A208-3DB24F5913C7}"/>
              </a:ext>
            </a:extLst>
          </p:cNvPr>
          <p:cNvSpPr>
            <a:spLocks noChangeArrowheads="1"/>
          </p:cNvSpPr>
          <p:nvPr/>
        </p:nvSpPr>
        <p:spPr bwMode="auto">
          <a:xfrm>
            <a:off x="3140075"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2986" name="Rectangle 90">
            <a:extLst>
              <a:ext uri="{FF2B5EF4-FFF2-40B4-BE49-F238E27FC236}">
                <a16:creationId xmlns:a16="http://schemas.microsoft.com/office/drawing/2014/main" id="{5DB53FFB-FF57-4C8B-86B4-9F599D73775F}"/>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2987" name="Text Box 91">
            <a:extLst>
              <a:ext uri="{FF2B5EF4-FFF2-40B4-BE49-F238E27FC236}">
                <a16:creationId xmlns:a16="http://schemas.microsoft.com/office/drawing/2014/main" id="{0B27078F-2C86-4A5E-9FC0-6B4A125BCCDC}"/>
              </a:ext>
            </a:extLst>
          </p:cNvPr>
          <p:cNvSpPr txBox="1">
            <a:spLocks noChangeArrowheads="1"/>
          </p:cNvSpPr>
          <p:nvPr/>
        </p:nvSpPr>
        <p:spPr bwMode="auto">
          <a:xfrm>
            <a:off x="3859213" y="20335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2988" name="Line 92">
            <a:extLst>
              <a:ext uri="{FF2B5EF4-FFF2-40B4-BE49-F238E27FC236}">
                <a16:creationId xmlns:a16="http://schemas.microsoft.com/office/drawing/2014/main" id="{5E5FA45B-AE64-410B-A712-43319682C438}"/>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89" name="Line 93">
            <a:extLst>
              <a:ext uri="{FF2B5EF4-FFF2-40B4-BE49-F238E27FC236}">
                <a16:creationId xmlns:a16="http://schemas.microsoft.com/office/drawing/2014/main" id="{4A9230DF-1785-48D2-B984-5065490D2A8D}"/>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90" name="Line 94">
            <a:extLst>
              <a:ext uri="{FF2B5EF4-FFF2-40B4-BE49-F238E27FC236}">
                <a16:creationId xmlns:a16="http://schemas.microsoft.com/office/drawing/2014/main" id="{F2ECF355-47EA-4035-A0ED-D74FF16E97DF}"/>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91" name="Text Box 95">
            <a:extLst>
              <a:ext uri="{FF2B5EF4-FFF2-40B4-BE49-F238E27FC236}">
                <a16:creationId xmlns:a16="http://schemas.microsoft.com/office/drawing/2014/main" id="{AF990D2E-B3A5-47A6-B2A0-CF57BFAA54AF}"/>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2992" name="Line 96">
            <a:extLst>
              <a:ext uri="{FF2B5EF4-FFF2-40B4-BE49-F238E27FC236}">
                <a16:creationId xmlns:a16="http://schemas.microsoft.com/office/drawing/2014/main" id="{0EC009A9-23D3-422E-8BD8-D75DE7C08C81}"/>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93" name="Line 97">
            <a:extLst>
              <a:ext uri="{FF2B5EF4-FFF2-40B4-BE49-F238E27FC236}">
                <a16:creationId xmlns:a16="http://schemas.microsoft.com/office/drawing/2014/main" id="{31A05A29-3A51-466C-B12D-B0B578A2F9E2}"/>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94" name="Line 98">
            <a:extLst>
              <a:ext uri="{FF2B5EF4-FFF2-40B4-BE49-F238E27FC236}">
                <a16:creationId xmlns:a16="http://schemas.microsoft.com/office/drawing/2014/main" id="{AEA64C47-A532-4174-A92F-B1270045C78F}"/>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95" name="Line 99">
            <a:extLst>
              <a:ext uri="{FF2B5EF4-FFF2-40B4-BE49-F238E27FC236}">
                <a16:creationId xmlns:a16="http://schemas.microsoft.com/office/drawing/2014/main" id="{2257656B-BBFA-4300-AAD0-3D026BE62C27}"/>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96" name="Line 100">
            <a:extLst>
              <a:ext uri="{FF2B5EF4-FFF2-40B4-BE49-F238E27FC236}">
                <a16:creationId xmlns:a16="http://schemas.microsoft.com/office/drawing/2014/main" id="{02D67715-0255-46B2-9CE7-8DA69239E44E}"/>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2997" name="Text Box 101">
            <a:extLst>
              <a:ext uri="{FF2B5EF4-FFF2-40B4-BE49-F238E27FC236}">
                <a16:creationId xmlns:a16="http://schemas.microsoft.com/office/drawing/2014/main" id="{0AC17DFF-46F6-487F-BF26-FCEC30C1A07E}"/>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2998" name="Rectangle 102">
            <a:extLst>
              <a:ext uri="{FF2B5EF4-FFF2-40B4-BE49-F238E27FC236}">
                <a16:creationId xmlns:a16="http://schemas.microsoft.com/office/drawing/2014/main" id="{C130D9BF-3125-41CE-A9E9-1FBC7451002A}"/>
              </a:ext>
            </a:extLst>
          </p:cNvPr>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55</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2999" name="Rectangle 103">
            <a:extLst>
              <a:ext uri="{FF2B5EF4-FFF2-40B4-BE49-F238E27FC236}">
                <a16:creationId xmlns:a16="http://schemas.microsoft.com/office/drawing/2014/main" id="{CC48E25B-ED1D-439E-B96D-4DE230EE0821}"/>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3000" name="Text Box 104">
            <a:extLst>
              <a:ext uri="{FF2B5EF4-FFF2-40B4-BE49-F238E27FC236}">
                <a16:creationId xmlns:a16="http://schemas.microsoft.com/office/drawing/2014/main" id="{F801963F-5FCD-47A6-A8BE-759C22D9C2A8}"/>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593001" name="Rectangle 105">
            <a:extLst>
              <a:ext uri="{FF2B5EF4-FFF2-40B4-BE49-F238E27FC236}">
                <a16:creationId xmlns:a16="http://schemas.microsoft.com/office/drawing/2014/main" id="{6DB3B1E8-A493-4A78-A01B-C0BE99D28580}"/>
              </a:ext>
            </a:extLst>
          </p:cNvPr>
          <p:cNvSpPr>
            <a:spLocks noChangeArrowheads="1"/>
          </p:cNvSpPr>
          <p:nvPr/>
        </p:nvSpPr>
        <p:spPr bwMode="auto">
          <a:xfrm>
            <a:off x="1016000" y="589756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3002" name="Text Box 106">
            <a:extLst>
              <a:ext uri="{FF2B5EF4-FFF2-40B4-BE49-F238E27FC236}">
                <a16:creationId xmlns:a16="http://schemas.microsoft.com/office/drawing/2014/main" id="{FA975186-4915-4DFB-A643-ECE47DC3505E}"/>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593003" name="Text Box 107">
            <a:extLst>
              <a:ext uri="{FF2B5EF4-FFF2-40B4-BE49-F238E27FC236}">
                <a16:creationId xmlns:a16="http://schemas.microsoft.com/office/drawing/2014/main" id="{E13AE14D-94BC-4B61-ABAD-F6FBCC27BD43}"/>
              </a:ext>
            </a:extLst>
          </p:cNvPr>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p>
        </p:txBody>
      </p:sp>
      <p:sp>
        <p:nvSpPr>
          <p:cNvPr id="593004" name="Text Box 108">
            <a:extLst>
              <a:ext uri="{FF2B5EF4-FFF2-40B4-BE49-F238E27FC236}">
                <a16:creationId xmlns:a16="http://schemas.microsoft.com/office/drawing/2014/main" id="{EA047596-8DFA-4101-B313-9A6D4BD52B55}"/>
              </a:ext>
            </a:extLst>
          </p:cNvPr>
          <p:cNvSpPr txBox="1">
            <a:spLocks noChangeArrowheads="1"/>
          </p:cNvSpPr>
          <p:nvPr/>
        </p:nvSpPr>
        <p:spPr bwMode="auto">
          <a:xfrm>
            <a:off x="3897313" y="2528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3005" name="Rectangle 109">
            <a:extLst>
              <a:ext uri="{FF2B5EF4-FFF2-40B4-BE49-F238E27FC236}">
                <a16:creationId xmlns:a16="http://schemas.microsoft.com/office/drawing/2014/main" id="{0C96FAB2-E9BC-48D7-B245-CFD83FC90EC2}"/>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3006" name="Text Box 110">
            <a:extLst>
              <a:ext uri="{FF2B5EF4-FFF2-40B4-BE49-F238E27FC236}">
                <a16:creationId xmlns:a16="http://schemas.microsoft.com/office/drawing/2014/main" id="{F3BF6869-B036-41A3-8224-BA8C535BE30D}"/>
              </a:ext>
            </a:extLst>
          </p:cNvPr>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beeefffc</a:t>
            </a:r>
          </a:p>
        </p:txBody>
      </p:sp>
      <p:sp>
        <p:nvSpPr>
          <p:cNvPr id="593007" name="Text Box 111">
            <a:extLst>
              <a:ext uri="{FF2B5EF4-FFF2-40B4-BE49-F238E27FC236}">
                <a16:creationId xmlns:a16="http://schemas.microsoft.com/office/drawing/2014/main" id="{C0122307-5AD3-4873-8AA8-05F44D02E6DE}"/>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3008" name="Text Box 112">
            <a:extLst>
              <a:ext uri="{FF2B5EF4-FFF2-40B4-BE49-F238E27FC236}">
                <a16:creationId xmlns:a16="http://schemas.microsoft.com/office/drawing/2014/main" id="{8A0ED909-D206-4928-9CC0-19F3F9CD18A2}"/>
              </a:ext>
            </a:extLst>
          </p:cNvPr>
          <p:cNvSpPr txBox="1">
            <a:spLocks noChangeArrowheads="1"/>
          </p:cNvSpPr>
          <p:nvPr/>
        </p:nvSpPr>
        <p:spPr bwMode="auto">
          <a:xfrm>
            <a:off x="1150938" y="174625"/>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R[esp]</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R[esp]-4</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M[R[esp]] ←R[ebp]</a:t>
            </a:r>
          </a:p>
        </p:txBody>
      </p:sp>
      <p:sp>
        <p:nvSpPr>
          <p:cNvPr id="593009" name="Text Box 113">
            <a:extLst>
              <a:ext uri="{FF2B5EF4-FFF2-40B4-BE49-F238E27FC236}">
                <a16:creationId xmlns:a16="http://schemas.microsoft.com/office/drawing/2014/main" id="{D9007AEA-A746-4349-8B4A-DF29CCC1A5D8}"/>
              </a:ext>
            </a:extLst>
          </p:cNvPr>
          <p:cNvSpPr txBox="1">
            <a:spLocks noChangeArrowheads="1"/>
          </p:cNvSpPr>
          <p:nvPr/>
        </p:nvSpPr>
        <p:spPr bwMode="auto">
          <a:xfrm>
            <a:off x="502126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
        <p:nvSpPr>
          <p:cNvPr id="593010" name="Text Box 114">
            <a:extLst>
              <a:ext uri="{FF2B5EF4-FFF2-40B4-BE49-F238E27FC236}">
                <a16:creationId xmlns:a16="http://schemas.microsoft.com/office/drawing/2014/main" id="{75E5561F-5E48-49AC-8F6A-9EDD97AC1649}"/>
              </a:ext>
            </a:extLst>
          </p:cNvPr>
          <p:cNvSpPr txBox="1">
            <a:spLocks noChangeArrowheads="1"/>
          </p:cNvSpPr>
          <p:nvPr/>
        </p:nvSpPr>
        <p:spPr bwMode="auto">
          <a:xfrm>
            <a:off x="5021263" y="256857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DCEF7558-C37D-42FA-81CF-190C5F33786D}"/>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3923" name="Text Box 3">
            <a:extLst>
              <a:ext uri="{FF2B5EF4-FFF2-40B4-BE49-F238E27FC236}">
                <a16:creationId xmlns:a16="http://schemas.microsoft.com/office/drawing/2014/main" id="{BF977D99-CA3F-4930-BF27-64959E59E7D8}"/>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93924" name="Rectangle 4">
            <a:extLst>
              <a:ext uri="{FF2B5EF4-FFF2-40B4-BE49-F238E27FC236}">
                <a16:creationId xmlns:a16="http://schemas.microsoft.com/office/drawing/2014/main" id="{2F5FC9C9-19EA-407B-B5D2-3F0AC8BB50DE}"/>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25" name="Text Box 5">
            <a:extLst>
              <a:ext uri="{FF2B5EF4-FFF2-40B4-BE49-F238E27FC236}">
                <a16:creationId xmlns:a16="http://schemas.microsoft.com/office/drawing/2014/main" id="{3A9E34C5-3C11-439A-BFF4-7613DBA08A16}"/>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3926" name="Text Box 6">
            <a:extLst>
              <a:ext uri="{FF2B5EF4-FFF2-40B4-BE49-F238E27FC236}">
                <a16:creationId xmlns:a16="http://schemas.microsoft.com/office/drawing/2014/main" id="{B5B6ECE6-BA27-4BD2-B9A0-4B147A3E801B}"/>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93927" name="Text Box 7">
            <a:extLst>
              <a:ext uri="{FF2B5EF4-FFF2-40B4-BE49-F238E27FC236}">
                <a16:creationId xmlns:a16="http://schemas.microsoft.com/office/drawing/2014/main" id="{03EEBFCF-B7E3-41BC-8DAF-262362272E08}"/>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93928" name="Line 8">
            <a:extLst>
              <a:ext uri="{FF2B5EF4-FFF2-40B4-BE49-F238E27FC236}">
                <a16:creationId xmlns:a16="http://schemas.microsoft.com/office/drawing/2014/main" id="{6E95D612-FBB1-4F1C-863A-3AA976B6588A}"/>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29" name="Line 9">
            <a:extLst>
              <a:ext uri="{FF2B5EF4-FFF2-40B4-BE49-F238E27FC236}">
                <a16:creationId xmlns:a16="http://schemas.microsoft.com/office/drawing/2014/main" id="{6CC840FA-E31D-4C72-9E62-28B23EFDA850}"/>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30" name="Line 10">
            <a:extLst>
              <a:ext uri="{FF2B5EF4-FFF2-40B4-BE49-F238E27FC236}">
                <a16:creationId xmlns:a16="http://schemas.microsoft.com/office/drawing/2014/main" id="{8418C29D-8CF9-4EB8-B1B9-0E938163BA2A}"/>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3931" name="Group 11">
            <a:extLst>
              <a:ext uri="{FF2B5EF4-FFF2-40B4-BE49-F238E27FC236}">
                <a16:creationId xmlns:a16="http://schemas.microsoft.com/office/drawing/2014/main" id="{0C886D36-E806-43E9-9459-5FF47703DDE8}"/>
              </a:ext>
            </a:extLst>
          </p:cNvPr>
          <p:cNvGrpSpPr>
            <a:grpSpLocks/>
          </p:cNvGrpSpPr>
          <p:nvPr/>
        </p:nvGrpSpPr>
        <p:grpSpPr bwMode="auto">
          <a:xfrm>
            <a:off x="2771775" y="3924300"/>
            <a:ext cx="765175" cy="1484313"/>
            <a:chOff x="3135" y="2472"/>
            <a:chExt cx="454" cy="935"/>
          </a:xfrm>
        </p:grpSpPr>
        <p:grpSp>
          <p:nvGrpSpPr>
            <p:cNvPr id="593932" name="Group 12">
              <a:extLst>
                <a:ext uri="{FF2B5EF4-FFF2-40B4-BE49-F238E27FC236}">
                  <a16:creationId xmlns:a16="http://schemas.microsoft.com/office/drawing/2014/main" id="{1207EA9C-4566-4795-ADD3-9BDF30F8344F}"/>
                </a:ext>
              </a:extLst>
            </p:cNvPr>
            <p:cNvGrpSpPr>
              <a:grpSpLocks/>
            </p:cNvGrpSpPr>
            <p:nvPr/>
          </p:nvGrpSpPr>
          <p:grpSpPr bwMode="auto">
            <a:xfrm flipH="1">
              <a:off x="3135" y="2472"/>
              <a:ext cx="454" cy="935"/>
              <a:chOff x="3078" y="2330"/>
              <a:chExt cx="625" cy="1580"/>
            </a:xfrm>
          </p:grpSpPr>
          <p:sp>
            <p:nvSpPr>
              <p:cNvPr id="593933" name="Line 12">
                <a:extLst>
                  <a:ext uri="{FF2B5EF4-FFF2-40B4-BE49-F238E27FC236}">
                    <a16:creationId xmlns:a16="http://schemas.microsoft.com/office/drawing/2014/main" id="{8D919935-B0A9-4127-8440-31774161EC44}"/>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34" name="Line 13">
                <a:extLst>
                  <a:ext uri="{FF2B5EF4-FFF2-40B4-BE49-F238E27FC236}">
                    <a16:creationId xmlns:a16="http://schemas.microsoft.com/office/drawing/2014/main" id="{302A72E5-F7A9-41AB-95E0-3F8EEADD91CE}"/>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35" name="Line 14">
                <a:extLst>
                  <a:ext uri="{FF2B5EF4-FFF2-40B4-BE49-F238E27FC236}">
                    <a16:creationId xmlns:a16="http://schemas.microsoft.com/office/drawing/2014/main" id="{59FEF866-3FD1-4FFE-9608-52FF24B2AC1F}"/>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36" name="Line 16">
                <a:extLst>
                  <a:ext uri="{FF2B5EF4-FFF2-40B4-BE49-F238E27FC236}">
                    <a16:creationId xmlns:a16="http://schemas.microsoft.com/office/drawing/2014/main" id="{5DC3FD73-8C95-46B8-8EC3-F37BE0B00FFD}"/>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37" name="Line 18">
                <a:extLst>
                  <a:ext uri="{FF2B5EF4-FFF2-40B4-BE49-F238E27FC236}">
                    <a16:creationId xmlns:a16="http://schemas.microsoft.com/office/drawing/2014/main" id="{9EF492C8-022D-486E-BF6D-DE79F84F6F31}"/>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38" name="Line 19">
                <a:extLst>
                  <a:ext uri="{FF2B5EF4-FFF2-40B4-BE49-F238E27FC236}">
                    <a16:creationId xmlns:a16="http://schemas.microsoft.com/office/drawing/2014/main" id="{4B4A7528-7499-409D-BB79-E8E30516BDA0}"/>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39" name="Line 20">
                <a:extLst>
                  <a:ext uri="{FF2B5EF4-FFF2-40B4-BE49-F238E27FC236}">
                    <a16:creationId xmlns:a16="http://schemas.microsoft.com/office/drawing/2014/main" id="{A48B7424-31B0-4A06-B6E4-A53CAF99EB38}"/>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40" name="Line 22">
                <a:extLst>
                  <a:ext uri="{FF2B5EF4-FFF2-40B4-BE49-F238E27FC236}">
                    <a16:creationId xmlns:a16="http://schemas.microsoft.com/office/drawing/2014/main" id="{A5242B1B-8D42-4175-AEE8-C9F836ED0376}"/>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3941" name="Rectangle 25">
              <a:extLst>
                <a:ext uri="{FF2B5EF4-FFF2-40B4-BE49-F238E27FC236}">
                  <a16:creationId xmlns:a16="http://schemas.microsoft.com/office/drawing/2014/main" id="{CA5236FD-9933-4F04-A085-8050D18536E6}"/>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93942" name="Group 22">
            <a:extLst>
              <a:ext uri="{FF2B5EF4-FFF2-40B4-BE49-F238E27FC236}">
                <a16:creationId xmlns:a16="http://schemas.microsoft.com/office/drawing/2014/main" id="{AEF568CE-14A9-4B8D-98DE-BAB013C8555A}"/>
              </a:ext>
            </a:extLst>
          </p:cNvPr>
          <p:cNvGrpSpPr>
            <a:grpSpLocks/>
          </p:cNvGrpSpPr>
          <p:nvPr/>
        </p:nvGrpSpPr>
        <p:grpSpPr bwMode="auto">
          <a:xfrm>
            <a:off x="3492500" y="4329113"/>
            <a:ext cx="404813" cy="809625"/>
            <a:chOff x="2030" y="2415"/>
            <a:chExt cx="341" cy="510"/>
          </a:xfrm>
        </p:grpSpPr>
        <p:sp>
          <p:nvSpPr>
            <p:cNvPr id="593943" name="Line 23">
              <a:extLst>
                <a:ext uri="{FF2B5EF4-FFF2-40B4-BE49-F238E27FC236}">
                  <a16:creationId xmlns:a16="http://schemas.microsoft.com/office/drawing/2014/main" id="{D933BF56-3142-4A5C-9906-4329DA56D721}"/>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4" name="Line 24">
              <a:extLst>
                <a:ext uri="{FF2B5EF4-FFF2-40B4-BE49-F238E27FC236}">
                  <a16:creationId xmlns:a16="http://schemas.microsoft.com/office/drawing/2014/main" id="{5A1244FB-B902-4C44-B517-82B5EB38A270}"/>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3945" name="Text Box 25">
            <a:extLst>
              <a:ext uri="{FF2B5EF4-FFF2-40B4-BE49-F238E27FC236}">
                <a16:creationId xmlns:a16="http://schemas.microsoft.com/office/drawing/2014/main" id="{9C8F43BD-CDFA-4BD0-A16D-486E98F8F251}"/>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93946" name="Line 26">
            <a:extLst>
              <a:ext uri="{FF2B5EF4-FFF2-40B4-BE49-F238E27FC236}">
                <a16:creationId xmlns:a16="http://schemas.microsoft.com/office/drawing/2014/main" id="{8E831283-002D-47C8-B452-E2DBB71F0E7E}"/>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3947" name="Group 27">
            <a:extLst>
              <a:ext uri="{FF2B5EF4-FFF2-40B4-BE49-F238E27FC236}">
                <a16:creationId xmlns:a16="http://schemas.microsoft.com/office/drawing/2014/main" id="{830E3541-18E2-4212-A5AD-4F6EDA38FE11}"/>
              </a:ext>
            </a:extLst>
          </p:cNvPr>
          <p:cNvGrpSpPr>
            <a:grpSpLocks/>
          </p:cNvGrpSpPr>
          <p:nvPr/>
        </p:nvGrpSpPr>
        <p:grpSpPr bwMode="auto">
          <a:xfrm>
            <a:off x="1511300" y="3519488"/>
            <a:ext cx="227013" cy="855662"/>
            <a:chOff x="895" y="1905"/>
            <a:chExt cx="143" cy="539"/>
          </a:xfrm>
        </p:grpSpPr>
        <p:sp>
          <p:nvSpPr>
            <p:cNvPr id="593948" name="Line 28">
              <a:extLst>
                <a:ext uri="{FF2B5EF4-FFF2-40B4-BE49-F238E27FC236}">
                  <a16:creationId xmlns:a16="http://schemas.microsoft.com/office/drawing/2014/main" id="{E976D92F-E8BD-40A7-A577-5C3752D5A6B8}"/>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9" name="Line 29">
              <a:extLst>
                <a:ext uri="{FF2B5EF4-FFF2-40B4-BE49-F238E27FC236}">
                  <a16:creationId xmlns:a16="http://schemas.microsoft.com/office/drawing/2014/main" id="{179FFAC7-FBDB-475B-BC75-B29EC3E90E70}"/>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3950" name="Line 30">
            <a:extLst>
              <a:ext uri="{FF2B5EF4-FFF2-40B4-BE49-F238E27FC236}">
                <a16:creationId xmlns:a16="http://schemas.microsoft.com/office/drawing/2014/main" id="{76C0A89B-9099-42B4-B336-A8B1ABB74889}"/>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3951" name="Group 31">
            <a:extLst>
              <a:ext uri="{FF2B5EF4-FFF2-40B4-BE49-F238E27FC236}">
                <a16:creationId xmlns:a16="http://schemas.microsoft.com/office/drawing/2014/main" id="{AF87B0BC-675B-47AB-9749-6419072F40E3}"/>
              </a:ext>
            </a:extLst>
          </p:cNvPr>
          <p:cNvGrpSpPr>
            <a:grpSpLocks/>
          </p:cNvGrpSpPr>
          <p:nvPr/>
        </p:nvGrpSpPr>
        <p:grpSpPr bwMode="auto">
          <a:xfrm>
            <a:off x="2501900" y="4776788"/>
            <a:ext cx="1530350" cy="1487487"/>
            <a:chOff x="1576" y="2924"/>
            <a:chExt cx="964" cy="937"/>
          </a:xfrm>
        </p:grpSpPr>
        <p:sp>
          <p:nvSpPr>
            <p:cNvPr id="593952" name="Line 32">
              <a:extLst>
                <a:ext uri="{FF2B5EF4-FFF2-40B4-BE49-F238E27FC236}">
                  <a16:creationId xmlns:a16="http://schemas.microsoft.com/office/drawing/2014/main" id="{1D476C43-3646-4E1F-8C59-6C3626ABA41B}"/>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53" name="Line 33">
              <a:extLst>
                <a:ext uri="{FF2B5EF4-FFF2-40B4-BE49-F238E27FC236}">
                  <a16:creationId xmlns:a16="http://schemas.microsoft.com/office/drawing/2014/main" id="{4DAFA594-5E42-49E2-9B20-4B9EB698BA29}"/>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54" name="Line 34">
              <a:extLst>
                <a:ext uri="{FF2B5EF4-FFF2-40B4-BE49-F238E27FC236}">
                  <a16:creationId xmlns:a16="http://schemas.microsoft.com/office/drawing/2014/main" id="{89FC2773-6A41-479A-A4C3-8B99DDCCE319}"/>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3955" name="Group 35">
            <a:extLst>
              <a:ext uri="{FF2B5EF4-FFF2-40B4-BE49-F238E27FC236}">
                <a16:creationId xmlns:a16="http://schemas.microsoft.com/office/drawing/2014/main" id="{F8DBFE90-564D-4E94-80B8-2C4563099B16}"/>
              </a:ext>
            </a:extLst>
          </p:cNvPr>
          <p:cNvGrpSpPr>
            <a:grpSpLocks/>
          </p:cNvGrpSpPr>
          <p:nvPr/>
        </p:nvGrpSpPr>
        <p:grpSpPr bwMode="auto">
          <a:xfrm>
            <a:off x="3357563" y="5543550"/>
            <a:ext cx="493712" cy="719138"/>
            <a:chOff x="2115" y="3405"/>
            <a:chExt cx="311" cy="453"/>
          </a:xfrm>
        </p:grpSpPr>
        <p:sp>
          <p:nvSpPr>
            <p:cNvPr id="593956" name="Line 36">
              <a:extLst>
                <a:ext uri="{FF2B5EF4-FFF2-40B4-BE49-F238E27FC236}">
                  <a16:creationId xmlns:a16="http://schemas.microsoft.com/office/drawing/2014/main" id="{367293B5-3BB0-40AD-BF82-260581C3C6D9}"/>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57" name="Line 37">
              <a:extLst>
                <a:ext uri="{FF2B5EF4-FFF2-40B4-BE49-F238E27FC236}">
                  <a16:creationId xmlns:a16="http://schemas.microsoft.com/office/drawing/2014/main" id="{43EF73EE-3088-4E0F-9E5B-9A1F038D8D0A}"/>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3958" name="Group 38">
            <a:extLst>
              <a:ext uri="{FF2B5EF4-FFF2-40B4-BE49-F238E27FC236}">
                <a16:creationId xmlns:a16="http://schemas.microsoft.com/office/drawing/2014/main" id="{03DD9428-755B-4E9E-85AB-0A933CBC58A6}"/>
              </a:ext>
            </a:extLst>
          </p:cNvPr>
          <p:cNvGrpSpPr>
            <a:grpSpLocks/>
          </p:cNvGrpSpPr>
          <p:nvPr/>
        </p:nvGrpSpPr>
        <p:grpSpPr bwMode="auto">
          <a:xfrm>
            <a:off x="1150938" y="3606800"/>
            <a:ext cx="4725987" cy="2208213"/>
            <a:chOff x="725" y="2158"/>
            <a:chExt cx="2977" cy="1448"/>
          </a:xfrm>
        </p:grpSpPr>
        <p:sp>
          <p:nvSpPr>
            <p:cNvPr id="593959" name="Line 39">
              <a:extLst>
                <a:ext uri="{FF2B5EF4-FFF2-40B4-BE49-F238E27FC236}">
                  <a16:creationId xmlns:a16="http://schemas.microsoft.com/office/drawing/2014/main" id="{B8313270-BBAF-47D5-A02F-7F8239A183C7}"/>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60" name="Line 40">
              <a:extLst>
                <a:ext uri="{FF2B5EF4-FFF2-40B4-BE49-F238E27FC236}">
                  <a16:creationId xmlns:a16="http://schemas.microsoft.com/office/drawing/2014/main" id="{CB29C6F9-9C89-428A-B141-E7E9318E17F2}"/>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61" name="Line 41">
              <a:extLst>
                <a:ext uri="{FF2B5EF4-FFF2-40B4-BE49-F238E27FC236}">
                  <a16:creationId xmlns:a16="http://schemas.microsoft.com/office/drawing/2014/main" id="{3E17E715-E9E4-4447-8F9B-070358973D29}"/>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3962" name="Text Box 42">
            <a:extLst>
              <a:ext uri="{FF2B5EF4-FFF2-40B4-BE49-F238E27FC236}">
                <a16:creationId xmlns:a16="http://schemas.microsoft.com/office/drawing/2014/main" id="{62F6FFCE-DB33-44EA-84A4-CD07A9FAF3A6}"/>
              </a:ext>
            </a:extLst>
          </p:cNvPr>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93963" name="Line 43">
            <a:extLst>
              <a:ext uri="{FF2B5EF4-FFF2-40B4-BE49-F238E27FC236}">
                <a16:creationId xmlns:a16="http://schemas.microsoft.com/office/drawing/2014/main" id="{D06B0BE3-3FDC-4A1E-BBCB-E5346562F938}"/>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64" name="Line 44">
            <a:extLst>
              <a:ext uri="{FF2B5EF4-FFF2-40B4-BE49-F238E27FC236}">
                <a16:creationId xmlns:a16="http://schemas.microsoft.com/office/drawing/2014/main" id="{376571C1-5C00-497E-AB16-2BCD080F25E9}"/>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65" name="Text Box 45">
            <a:extLst>
              <a:ext uri="{FF2B5EF4-FFF2-40B4-BE49-F238E27FC236}">
                <a16:creationId xmlns:a16="http://schemas.microsoft.com/office/drawing/2014/main" id="{29E24866-200F-462B-A70A-8C4F0020C0AC}"/>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93966" name="AutoShape 46">
            <a:extLst>
              <a:ext uri="{FF2B5EF4-FFF2-40B4-BE49-F238E27FC236}">
                <a16:creationId xmlns:a16="http://schemas.microsoft.com/office/drawing/2014/main" id="{E464EB49-615A-4B49-AAF2-7AB74D2B7AC0}"/>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67" name="Text Box 47">
            <a:extLst>
              <a:ext uri="{FF2B5EF4-FFF2-40B4-BE49-F238E27FC236}">
                <a16:creationId xmlns:a16="http://schemas.microsoft.com/office/drawing/2014/main" id="{79480751-B419-4134-A907-56C2398CBC65}"/>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93968" name="AutoShape 48">
            <a:extLst>
              <a:ext uri="{FF2B5EF4-FFF2-40B4-BE49-F238E27FC236}">
                <a16:creationId xmlns:a16="http://schemas.microsoft.com/office/drawing/2014/main" id="{B2567D04-CEB6-4C1B-9F60-05DA21935A12}"/>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69" name="Text Box 49">
            <a:extLst>
              <a:ext uri="{FF2B5EF4-FFF2-40B4-BE49-F238E27FC236}">
                <a16:creationId xmlns:a16="http://schemas.microsoft.com/office/drawing/2014/main" id="{C526AAD0-AF61-4843-8BF2-A43A9C2AD013}"/>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93970" name="AutoShape 50">
            <a:extLst>
              <a:ext uri="{FF2B5EF4-FFF2-40B4-BE49-F238E27FC236}">
                <a16:creationId xmlns:a16="http://schemas.microsoft.com/office/drawing/2014/main" id="{56AD746D-791C-433C-940C-5678F9E94318}"/>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71" name="Line 51">
            <a:extLst>
              <a:ext uri="{FF2B5EF4-FFF2-40B4-BE49-F238E27FC236}">
                <a16:creationId xmlns:a16="http://schemas.microsoft.com/office/drawing/2014/main" id="{C3FD6BB1-DA26-4FD8-8723-4CE719AB0B40}"/>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3972" name="Group 52">
            <a:extLst>
              <a:ext uri="{FF2B5EF4-FFF2-40B4-BE49-F238E27FC236}">
                <a16:creationId xmlns:a16="http://schemas.microsoft.com/office/drawing/2014/main" id="{69D8D10F-5252-4687-A07D-6511F59F3EE2}"/>
              </a:ext>
            </a:extLst>
          </p:cNvPr>
          <p:cNvGrpSpPr>
            <a:grpSpLocks/>
          </p:cNvGrpSpPr>
          <p:nvPr/>
        </p:nvGrpSpPr>
        <p:grpSpPr bwMode="auto">
          <a:xfrm>
            <a:off x="3490913" y="3603625"/>
            <a:ext cx="1755775" cy="2127250"/>
            <a:chOff x="2199" y="2185"/>
            <a:chExt cx="1106" cy="1340"/>
          </a:xfrm>
        </p:grpSpPr>
        <p:sp>
          <p:nvSpPr>
            <p:cNvPr id="593973" name="Text Box 53">
              <a:extLst>
                <a:ext uri="{FF2B5EF4-FFF2-40B4-BE49-F238E27FC236}">
                  <a16:creationId xmlns:a16="http://schemas.microsoft.com/office/drawing/2014/main" id="{54D10CA0-DB41-40F6-86AF-9C993DC78456}"/>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grpSp>
          <p:nvGrpSpPr>
            <p:cNvPr id="593974" name="Group 54">
              <a:extLst>
                <a:ext uri="{FF2B5EF4-FFF2-40B4-BE49-F238E27FC236}">
                  <a16:creationId xmlns:a16="http://schemas.microsoft.com/office/drawing/2014/main" id="{372687F5-B222-462E-A065-06A49C6DF323}"/>
                </a:ext>
              </a:extLst>
            </p:cNvPr>
            <p:cNvGrpSpPr>
              <a:grpSpLocks/>
            </p:cNvGrpSpPr>
            <p:nvPr/>
          </p:nvGrpSpPr>
          <p:grpSpPr bwMode="auto">
            <a:xfrm>
              <a:off x="2452" y="2500"/>
              <a:ext cx="853" cy="1025"/>
              <a:chOff x="2398" y="2273"/>
              <a:chExt cx="853" cy="1025"/>
            </a:xfrm>
          </p:grpSpPr>
          <p:grpSp>
            <p:nvGrpSpPr>
              <p:cNvPr id="593975" name="Group 55">
                <a:extLst>
                  <a:ext uri="{FF2B5EF4-FFF2-40B4-BE49-F238E27FC236}">
                    <a16:creationId xmlns:a16="http://schemas.microsoft.com/office/drawing/2014/main" id="{58DEC91C-759A-43A0-8EAA-F6D79959C18A}"/>
                  </a:ext>
                </a:extLst>
              </p:cNvPr>
              <p:cNvGrpSpPr>
                <a:grpSpLocks/>
              </p:cNvGrpSpPr>
              <p:nvPr/>
            </p:nvGrpSpPr>
            <p:grpSpPr bwMode="auto">
              <a:xfrm>
                <a:off x="2398" y="2273"/>
                <a:ext cx="652" cy="992"/>
                <a:chOff x="2228" y="1678"/>
                <a:chExt cx="737" cy="992"/>
              </a:xfrm>
            </p:grpSpPr>
            <p:sp>
              <p:nvSpPr>
                <p:cNvPr id="593976" name="Rectangle 56">
                  <a:extLst>
                    <a:ext uri="{FF2B5EF4-FFF2-40B4-BE49-F238E27FC236}">
                      <a16:creationId xmlns:a16="http://schemas.microsoft.com/office/drawing/2014/main" id="{92E7D3F5-1052-4EFB-9226-B108E96228B5}"/>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77" name="Line 57">
                  <a:extLst>
                    <a:ext uri="{FF2B5EF4-FFF2-40B4-BE49-F238E27FC236}">
                      <a16:creationId xmlns:a16="http://schemas.microsoft.com/office/drawing/2014/main" id="{65BC6F7C-17C8-4CFA-9FBF-4E38D48C0748}"/>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78" name="Line 58">
                  <a:extLst>
                    <a:ext uri="{FF2B5EF4-FFF2-40B4-BE49-F238E27FC236}">
                      <a16:creationId xmlns:a16="http://schemas.microsoft.com/office/drawing/2014/main" id="{6CD0CE1A-C1AD-4718-AB62-97C2C59949BF}"/>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79" name="Line 59">
                  <a:extLst>
                    <a:ext uri="{FF2B5EF4-FFF2-40B4-BE49-F238E27FC236}">
                      <a16:creationId xmlns:a16="http://schemas.microsoft.com/office/drawing/2014/main" id="{2306317B-1567-425F-9B0B-A6EC3A137702}"/>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3980" name="Text Box 60">
                <a:extLst>
                  <a:ext uri="{FF2B5EF4-FFF2-40B4-BE49-F238E27FC236}">
                    <a16:creationId xmlns:a16="http://schemas.microsoft.com/office/drawing/2014/main" id="{D1AF53A6-6D0E-4F59-9822-9094AC1D31FD}"/>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93981" name="Text Box 61">
                <a:extLst>
                  <a:ext uri="{FF2B5EF4-FFF2-40B4-BE49-F238E27FC236}">
                    <a16:creationId xmlns:a16="http://schemas.microsoft.com/office/drawing/2014/main" id="{FF188F48-F1C0-46FD-9358-E05C95CC1B37}"/>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93982" name="Text Box 62">
                <a:extLst>
                  <a:ext uri="{FF2B5EF4-FFF2-40B4-BE49-F238E27FC236}">
                    <a16:creationId xmlns:a16="http://schemas.microsoft.com/office/drawing/2014/main" id="{4ADE1ADB-2672-4773-9C42-2C133CE572F0}"/>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93983" name="Text Box 63">
                <a:extLst>
                  <a:ext uri="{FF2B5EF4-FFF2-40B4-BE49-F238E27FC236}">
                    <a16:creationId xmlns:a16="http://schemas.microsoft.com/office/drawing/2014/main" id="{3A50080B-4318-483D-AA4B-3451B831B923}"/>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grpSp>
        <p:sp>
          <p:nvSpPr>
            <p:cNvPr id="593984" name="Rectangle 64">
              <a:extLst>
                <a:ext uri="{FF2B5EF4-FFF2-40B4-BE49-F238E27FC236}">
                  <a16:creationId xmlns:a16="http://schemas.microsoft.com/office/drawing/2014/main" id="{8DC13A33-A69E-415B-9772-68B361602475}"/>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3985" name="Rectangle 65">
            <a:extLst>
              <a:ext uri="{FF2B5EF4-FFF2-40B4-BE49-F238E27FC236}">
                <a16:creationId xmlns:a16="http://schemas.microsoft.com/office/drawing/2014/main" id="{3E0DACC5-1EB3-4D70-B340-8A4C979D2818}"/>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86" name="Line 66">
            <a:extLst>
              <a:ext uri="{FF2B5EF4-FFF2-40B4-BE49-F238E27FC236}">
                <a16:creationId xmlns:a16="http://schemas.microsoft.com/office/drawing/2014/main" id="{A662E7EC-0592-493F-8EE6-B67964CC7558}"/>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87" name="Line 67">
            <a:extLst>
              <a:ext uri="{FF2B5EF4-FFF2-40B4-BE49-F238E27FC236}">
                <a16:creationId xmlns:a16="http://schemas.microsoft.com/office/drawing/2014/main" id="{D369D653-C0BD-4E3D-ACE8-D7F736FA3AA5}"/>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88" name="Line 68">
            <a:extLst>
              <a:ext uri="{FF2B5EF4-FFF2-40B4-BE49-F238E27FC236}">
                <a16:creationId xmlns:a16="http://schemas.microsoft.com/office/drawing/2014/main" id="{784A1DA5-26EE-4363-9056-0E644B7BE982}"/>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89" name="Line 69">
            <a:extLst>
              <a:ext uri="{FF2B5EF4-FFF2-40B4-BE49-F238E27FC236}">
                <a16:creationId xmlns:a16="http://schemas.microsoft.com/office/drawing/2014/main" id="{5197B2DD-5942-49E0-955A-9EA194BE8B8B}"/>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90" name="Line 70">
            <a:extLst>
              <a:ext uri="{FF2B5EF4-FFF2-40B4-BE49-F238E27FC236}">
                <a16:creationId xmlns:a16="http://schemas.microsoft.com/office/drawing/2014/main" id="{884005CE-8CBE-4B59-B42C-2861AAC5061F}"/>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91" name="Line 71">
            <a:extLst>
              <a:ext uri="{FF2B5EF4-FFF2-40B4-BE49-F238E27FC236}">
                <a16:creationId xmlns:a16="http://schemas.microsoft.com/office/drawing/2014/main" id="{8C74F951-6F23-4205-B2F5-33CBABFD7F10}"/>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92" name="Line 72">
            <a:extLst>
              <a:ext uri="{FF2B5EF4-FFF2-40B4-BE49-F238E27FC236}">
                <a16:creationId xmlns:a16="http://schemas.microsoft.com/office/drawing/2014/main" id="{F65D289C-E3F1-48DD-B978-00E222757644}"/>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93" name="Text Box 73">
            <a:extLst>
              <a:ext uri="{FF2B5EF4-FFF2-40B4-BE49-F238E27FC236}">
                <a16:creationId xmlns:a16="http://schemas.microsoft.com/office/drawing/2014/main" id="{55ED952D-7252-4A96-9ECD-9904CA21AD47}"/>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3994" name="Text Box 74">
            <a:extLst>
              <a:ext uri="{FF2B5EF4-FFF2-40B4-BE49-F238E27FC236}">
                <a16:creationId xmlns:a16="http://schemas.microsoft.com/office/drawing/2014/main" id="{206BA0F4-9F9C-4605-97AD-9C8C739D93AF}"/>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93995" name="Text Box 75">
            <a:extLst>
              <a:ext uri="{FF2B5EF4-FFF2-40B4-BE49-F238E27FC236}">
                <a16:creationId xmlns:a16="http://schemas.microsoft.com/office/drawing/2014/main" id="{B4D67259-1C50-47D9-AADB-2F3B0A506E22}"/>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93996" name="Text Box 76">
            <a:extLst>
              <a:ext uri="{FF2B5EF4-FFF2-40B4-BE49-F238E27FC236}">
                <a16:creationId xmlns:a16="http://schemas.microsoft.com/office/drawing/2014/main" id="{4EB323C4-7B4B-4254-A3AA-8649B2A6171C}"/>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3997" name="Text Box 77">
            <a:extLst>
              <a:ext uri="{FF2B5EF4-FFF2-40B4-BE49-F238E27FC236}">
                <a16:creationId xmlns:a16="http://schemas.microsoft.com/office/drawing/2014/main" id="{EDABE8D1-AFA5-436F-8E5D-49CF43C92B35}"/>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93998" name="Text Box 78">
            <a:extLst>
              <a:ext uri="{FF2B5EF4-FFF2-40B4-BE49-F238E27FC236}">
                <a16:creationId xmlns:a16="http://schemas.microsoft.com/office/drawing/2014/main" id="{CB417F62-3BCF-4262-8786-7773E3974F7A}"/>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93999" name="Rectangle 79">
            <a:extLst>
              <a:ext uri="{FF2B5EF4-FFF2-40B4-BE49-F238E27FC236}">
                <a16:creationId xmlns:a16="http://schemas.microsoft.com/office/drawing/2014/main" id="{1A033BA7-EA20-429C-AEE3-01E3AC7B4BD1}"/>
              </a:ext>
            </a:extLst>
          </p:cNvPr>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2000">
                <a:solidFill>
                  <a:srgbClr val="FF3300"/>
                </a:solidFill>
                <a:latin typeface="微软雅黑" panose="020B0503020204020204" pitchFamily="34" charset="-122"/>
                <a:ea typeface="微软雅黑" panose="020B0503020204020204" pitchFamily="34" charset="-122"/>
              </a:rPr>
              <a:t>080483d4</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&lt;add&gt;: </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80483d4:    55	   push   %ebp</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80483d5:    89 e5	   mov   %esp, %ebp</a:t>
            </a:r>
          </a:p>
        </p:txBody>
      </p:sp>
      <p:sp>
        <p:nvSpPr>
          <p:cNvPr id="594000" name="Line 80">
            <a:extLst>
              <a:ext uri="{FF2B5EF4-FFF2-40B4-BE49-F238E27FC236}">
                <a16:creationId xmlns:a16="http://schemas.microsoft.com/office/drawing/2014/main" id="{C84F1682-9C6D-4275-B931-4E12507D0EDC}"/>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01" name="Line 81">
            <a:extLst>
              <a:ext uri="{FF2B5EF4-FFF2-40B4-BE49-F238E27FC236}">
                <a16:creationId xmlns:a16="http://schemas.microsoft.com/office/drawing/2014/main" id="{E6B3A482-C716-4DA6-995B-E8F5602F9FB6}"/>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02" name="Text Box 82">
            <a:extLst>
              <a:ext uri="{FF2B5EF4-FFF2-40B4-BE49-F238E27FC236}">
                <a16:creationId xmlns:a16="http://schemas.microsoft.com/office/drawing/2014/main" id="{A30DE626-3F47-41DB-A9EE-3D31DD300F28}"/>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594003" name="Text Box 83">
            <a:extLst>
              <a:ext uri="{FF2B5EF4-FFF2-40B4-BE49-F238E27FC236}">
                <a16:creationId xmlns:a16="http://schemas.microsoft.com/office/drawing/2014/main" id="{ADBC9956-58D2-4970-8680-B311F7DE2C4F}"/>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594004" name="Text Box 84">
            <a:extLst>
              <a:ext uri="{FF2B5EF4-FFF2-40B4-BE49-F238E27FC236}">
                <a16:creationId xmlns:a16="http://schemas.microsoft.com/office/drawing/2014/main" id="{30B26038-3551-4EB6-A525-C867D9EABB12}"/>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594005" name="Line 85">
            <a:extLst>
              <a:ext uri="{FF2B5EF4-FFF2-40B4-BE49-F238E27FC236}">
                <a16:creationId xmlns:a16="http://schemas.microsoft.com/office/drawing/2014/main" id="{DC1452C9-A8D8-40C9-8A1F-B67B88EED3F7}"/>
              </a:ext>
            </a:extLst>
          </p:cNvPr>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06" name="Text Box 86">
            <a:extLst>
              <a:ext uri="{FF2B5EF4-FFF2-40B4-BE49-F238E27FC236}">
                <a16:creationId xmlns:a16="http://schemas.microsoft.com/office/drawing/2014/main" id="{2DA44D9D-B102-41D9-9537-FEC8AC6C34E0}"/>
              </a:ext>
            </a:extLst>
          </p:cNvPr>
          <p:cNvSpPr txBox="1">
            <a:spLocks noChangeArrowheads="1"/>
          </p:cNvSpPr>
          <p:nvPr/>
        </p:nvSpPr>
        <p:spPr bwMode="auto">
          <a:xfrm>
            <a:off x="394017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4007" name="Text Box 87">
            <a:extLst>
              <a:ext uri="{FF2B5EF4-FFF2-40B4-BE49-F238E27FC236}">
                <a16:creationId xmlns:a16="http://schemas.microsoft.com/office/drawing/2014/main" id="{8FBE3B05-624E-4BF1-8D93-8516AA255CA7}"/>
              </a:ext>
            </a:extLst>
          </p:cNvPr>
          <p:cNvSpPr txBox="1">
            <a:spLocks noChangeArrowheads="1"/>
          </p:cNvSpPr>
          <p:nvPr/>
        </p:nvSpPr>
        <p:spPr bwMode="auto">
          <a:xfrm>
            <a:off x="394017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94008" name="Rectangle 88">
            <a:extLst>
              <a:ext uri="{FF2B5EF4-FFF2-40B4-BE49-F238E27FC236}">
                <a16:creationId xmlns:a16="http://schemas.microsoft.com/office/drawing/2014/main" id="{4AD53CF5-B54B-4493-B28F-16BFE96961C4}"/>
              </a:ext>
            </a:extLst>
          </p:cNvPr>
          <p:cNvSpPr>
            <a:spLocks noChangeArrowheads="1"/>
          </p:cNvSpPr>
          <p:nvPr/>
        </p:nvSpPr>
        <p:spPr bwMode="auto">
          <a:xfrm>
            <a:off x="318452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4009" name="Rectangle 89">
            <a:extLst>
              <a:ext uri="{FF2B5EF4-FFF2-40B4-BE49-F238E27FC236}">
                <a16:creationId xmlns:a16="http://schemas.microsoft.com/office/drawing/2014/main" id="{C643C06E-48EE-4A89-9CC9-F210A6ED5CE2}"/>
              </a:ext>
            </a:extLst>
          </p:cNvPr>
          <p:cNvSpPr>
            <a:spLocks noChangeArrowheads="1"/>
          </p:cNvSpPr>
          <p:nvPr/>
        </p:nvSpPr>
        <p:spPr bwMode="auto">
          <a:xfrm>
            <a:off x="317658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4010" name="Rectangle 90">
            <a:extLst>
              <a:ext uri="{FF2B5EF4-FFF2-40B4-BE49-F238E27FC236}">
                <a16:creationId xmlns:a16="http://schemas.microsoft.com/office/drawing/2014/main" id="{D7EA55B1-823C-40E3-823E-2DB837B39F6E}"/>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4011" name="Text Box 91">
            <a:extLst>
              <a:ext uri="{FF2B5EF4-FFF2-40B4-BE49-F238E27FC236}">
                <a16:creationId xmlns:a16="http://schemas.microsoft.com/office/drawing/2014/main" id="{6E8B857F-F551-440C-B6FB-6359D8E2C0B2}"/>
              </a:ext>
            </a:extLst>
          </p:cNvPr>
          <p:cNvSpPr txBox="1">
            <a:spLocks noChangeArrowheads="1"/>
          </p:cNvSpPr>
          <p:nvPr/>
        </p:nvSpPr>
        <p:spPr bwMode="auto">
          <a:xfrm>
            <a:off x="3905250" y="207168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4012" name="Line 92">
            <a:extLst>
              <a:ext uri="{FF2B5EF4-FFF2-40B4-BE49-F238E27FC236}">
                <a16:creationId xmlns:a16="http://schemas.microsoft.com/office/drawing/2014/main" id="{75D878D0-7216-448E-AF60-C26B131EE51B}"/>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3" name="Line 93">
            <a:extLst>
              <a:ext uri="{FF2B5EF4-FFF2-40B4-BE49-F238E27FC236}">
                <a16:creationId xmlns:a16="http://schemas.microsoft.com/office/drawing/2014/main" id="{16FF2644-AB75-4E02-B6CF-8E3ECBC7D141}"/>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4" name="Line 94">
            <a:extLst>
              <a:ext uri="{FF2B5EF4-FFF2-40B4-BE49-F238E27FC236}">
                <a16:creationId xmlns:a16="http://schemas.microsoft.com/office/drawing/2014/main" id="{2074BCE3-DAA1-464D-A9F5-18C65548BC9F}"/>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5" name="Text Box 95">
            <a:extLst>
              <a:ext uri="{FF2B5EF4-FFF2-40B4-BE49-F238E27FC236}">
                <a16:creationId xmlns:a16="http://schemas.microsoft.com/office/drawing/2014/main" id="{91DFFEB4-A244-4FA8-8F1A-AC0E1292BDA9}"/>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4016" name="Line 96">
            <a:extLst>
              <a:ext uri="{FF2B5EF4-FFF2-40B4-BE49-F238E27FC236}">
                <a16:creationId xmlns:a16="http://schemas.microsoft.com/office/drawing/2014/main" id="{4182009A-CC22-4D40-B2F3-0F533EE9B780}"/>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7" name="Line 97">
            <a:extLst>
              <a:ext uri="{FF2B5EF4-FFF2-40B4-BE49-F238E27FC236}">
                <a16:creationId xmlns:a16="http://schemas.microsoft.com/office/drawing/2014/main" id="{962F80B4-A92A-4C75-987F-45C41DF3E060}"/>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8" name="Line 98">
            <a:extLst>
              <a:ext uri="{FF2B5EF4-FFF2-40B4-BE49-F238E27FC236}">
                <a16:creationId xmlns:a16="http://schemas.microsoft.com/office/drawing/2014/main" id="{1E169A33-5DF1-4648-B719-CBF9EF6A7680}"/>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9" name="Line 99">
            <a:extLst>
              <a:ext uri="{FF2B5EF4-FFF2-40B4-BE49-F238E27FC236}">
                <a16:creationId xmlns:a16="http://schemas.microsoft.com/office/drawing/2014/main" id="{D2CE9A97-D4B9-4BBC-92D3-9601D7FF41F8}"/>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20" name="Line 100">
            <a:extLst>
              <a:ext uri="{FF2B5EF4-FFF2-40B4-BE49-F238E27FC236}">
                <a16:creationId xmlns:a16="http://schemas.microsoft.com/office/drawing/2014/main" id="{8BE87689-1694-4A64-A0A8-BCB9643297A8}"/>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21" name="Text Box 101">
            <a:extLst>
              <a:ext uri="{FF2B5EF4-FFF2-40B4-BE49-F238E27FC236}">
                <a16:creationId xmlns:a16="http://schemas.microsoft.com/office/drawing/2014/main" id="{038EF7F0-04CD-40C1-80C3-A37C268C0D79}"/>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4022" name="Text Box 102">
            <a:extLst>
              <a:ext uri="{FF2B5EF4-FFF2-40B4-BE49-F238E27FC236}">
                <a16:creationId xmlns:a16="http://schemas.microsoft.com/office/drawing/2014/main" id="{B3AE10C4-0BB7-4D87-AC2F-2C2F3352B6CC}"/>
              </a:ext>
            </a:extLst>
          </p:cNvPr>
          <p:cNvSpPr txBox="1">
            <a:spLocks noChangeArrowheads="1"/>
          </p:cNvSpPr>
          <p:nvPr/>
        </p:nvSpPr>
        <p:spPr bwMode="auto">
          <a:xfrm>
            <a:off x="5921375" y="4959350"/>
            <a:ext cx="630238" cy="366713"/>
          </a:xfrm>
          <a:prstGeom prst="rect">
            <a:avLst/>
          </a:prstGeom>
          <a:solidFill>
            <a:schemeClr val="accent2">
              <a:alpha val="42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Wr</a:t>
            </a:r>
          </a:p>
        </p:txBody>
      </p:sp>
      <p:sp>
        <p:nvSpPr>
          <p:cNvPr id="594023" name="Rectangle 103">
            <a:extLst>
              <a:ext uri="{FF2B5EF4-FFF2-40B4-BE49-F238E27FC236}">
                <a16:creationId xmlns:a16="http://schemas.microsoft.com/office/drawing/2014/main" id="{84A5C2DC-6AEE-4114-BFB5-62AFFDADCD48}"/>
              </a:ext>
            </a:extLst>
          </p:cNvPr>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55</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4024" name="Rectangle 104">
            <a:extLst>
              <a:ext uri="{FF2B5EF4-FFF2-40B4-BE49-F238E27FC236}">
                <a16:creationId xmlns:a16="http://schemas.microsoft.com/office/drawing/2014/main" id="{20F8A37E-293D-44B3-A922-B71A2C2E527E}"/>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4025" name="Text Box 105">
            <a:extLst>
              <a:ext uri="{FF2B5EF4-FFF2-40B4-BE49-F238E27FC236}">
                <a16:creationId xmlns:a16="http://schemas.microsoft.com/office/drawing/2014/main" id="{DBDE3427-8053-4376-A0D0-03445588C189}"/>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594026" name="Rectangle 106">
            <a:extLst>
              <a:ext uri="{FF2B5EF4-FFF2-40B4-BE49-F238E27FC236}">
                <a16:creationId xmlns:a16="http://schemas.microsoft.com/office/drawing/2014/main" id="{85244B16-AE7E-4C57-AA0E-601C3876F389}"/>
              </a:ext>
            </a:extLst>
          </p:cNvPr>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4027" name="Text Box 107">
            <a:extLst>
              <a:ext uri="{FF2B5EF4-FFF2-40B4-BE49-F238E27FC236}">
                <a16:creationId xmlns:a16="http://schemas.microsoft.com/office/drawing/2014/main" id="{78FF2582-E753-4B9B-A137-2330C5A4F049}"/>
              </a:ext>
            </a:extLst>
          </p:cNvPr>
          <p:cNvSpPr txBox="1">
            <a:spLocks noChangeArrowheads="1"/>
          </p:cNvSpPr>
          <p:nvPr/>
        </p:nvSpPr>
        <p:spPr bwMode="auto">
          <a:xfrm>
            <a:off x="1196975" y="5448300"/>
            <a:ext cx="630238" cy="366713"/>
          </a:xfrm>
          <a:prstGeom prst="rect">
            <a:avLst/>
          </a:prstGeom>
          <a:solidFill>
            <a:schemeClr val="accent2">
              <a:alpha val="32001"/>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Wr</a:t>
            </a:r>
          </a:p>
        </p:txBody>
      </p:sp>
      <p:sp>
        <p:nvSpPr>
          <p:cNvPr id="594028" name="Text Box 108">
            <a:extLst>
              <a:ext uri="{FF2B5EF4-FFF2-40B4-BE49-F238E27FC236}">
                <a16:creationId xmlns:a16="http://schemas.microsoft.com/office/drawing/2014/main" id="{5DED06AA-B4D7-4971-A6F8-CD53E6E07966}"/>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594029" name="Text Box 109">
            <a:extLst>
              <a:ext uri="{FF2B5EF4-FFF2-40B4-BE49-F238E27FC236}">
                <a16:creationId xmlns:a16="http://schemas.microsoft.com/office/drawing/2014/main" id="{56C7EB68-22D6-4EF4-A4BA-64281968C389}"/>
              </a:ext>
            </a:extLst>
          </p:cNvPr>
          <p:cNvSpPr txBox="1">
            <a:spLocks noChangeArrowheads="1"/>
          </p:cNvSpPr>
          <p:nvPr/>
        </p:nvSpPr>
        <p:spPr bwMode="auto">
          <a:xfrm>
            <a:off x="341313" y="2303463"/>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p>
        </p:txBody>
      </p:sp>
      <p:sp>
        <p:nvSpPr>
          <p:cNvPr id="594030" name="Text Box 110">
            <a:extLst>
              <a:ext uri="{FF2B5EF4-FFF2-40B4-BE49-F238E27FC236}">
                <a16:creationId xmlns:a16="http://schemas.microsoft.com/office/drawing/2014/main" id="{E849F8AE-DE16-4856-9C7C-33938A7BE4EE}"/>
              </a:ext>
            </a:extLst>
          </p:cNvPr>
          <p:cNvSpPr txBox="1">
            <a:spLocks noChangeArrowheads="1"/>
          </p:cNvSpPr>
          <p:nvPr/>
        </p:nvSpPr>
        <p:spPr bwMode="auto">
          <a:xfrm>
            <a:off x="3897313" y="2528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4031" name="Rectangle 111">
            <a:extLst>
              <a:ext uri="{FF2B5EF4-FFF2-40B4-BE49-F238E27FC236}">
                <a16:creationId xmlns:a16="http://schemas.microsoft.com/office/drawing/2014/main" id="{049625AE-3D2C-4D67-9D71-DDEE34F165A3}"/>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4032" name="Text Box 112">
            <a:extLst>
              <a:ext uri="{FF2B5EF4-FFF2-40B4-BE49-F238E27FC236}">
                <a16:creationId xmlns:a16="http://schemas.microsoft.com/office/drawing/2014/main" id="{68CC707B-96EF-4DDB-9E24-0482D61E54AE}"/>
              </a:ext>
            </a:extLst>
          </p:cNvPr>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4033" name="Text Box 113">
            <a:extLst>
              <a:ext uri="{FF2B5EF4-FFF2-40B4-BE49-F238E27FC236}">
                <a16:creationId xmlns:a16="http://schemas.microsoft.com/office/drawing/2014/main" id="{B6ECEA13-AFD1-4328-AB2F-0FA3A92307C9}"/>
              </a:ext>
            </a:extLst>
          </p:cNvPr>
          <p:cNvSpPr txBox="1">
            <a:spLocks noChangeArrowheads="1"/>
          </p:cNvSpPr>
          <p:nvPr/>
        </p:nvSpPr>
        <p:spPr bwMode="auto">
          <a:xfrm>
            <a:off x="5254625" y="26193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beeefffc</a:t>
            </a:r>
          </a:p>
        </p:txBody>
      </p:sp>
      <p:sp>
        <p:nvSpPr>
          <p:cNvPr id="594034" name="Text Box 114">
            <a:extLst>
              <a:ext uri="{FF2B5EF4-FFF2-40B4-BE49-F238E27FC236}">
                <a16:creationId xmlns:a16="http://schemas.microsoft.com/office/drawing/2014/main" id="{3A01AB45-A5A7-47BE-8203-47E12B5DDB7A}"/>
              </a:ext>
            </a:extLst>
          </p:cNvPr>
          <p:cNvSpPr txBox="1">
            <a:spLocks noChangeArrowheads="1"/>
          </p:cNvSpPr>
          <p:nvPr/>
        </p:nvSpPr>
        <p:spPr bwMode="auto">
          <a:xfrm>
            <a:off x="3986213" y="6211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bfff0020</a:t>
            </a:r>
          </a:p>
        </p:txBody>
      </p:sp>
      <p:sp>
        <p:nvSpPr>
          <p:cNvPr id="594035" name="Text Box 115">
            <a:extLst>
              <a:ext uri="{FF2B5EF4-FFF2-40B4-BE49-F238E27FC236}">
                <a16:creationId xmlns:a16="http://schemas.microsoft.com/office/drawing/2014/main" id="{06C709F9-6B19-4E4E-A581-141C069D04E1}"/>
              </a:ext>
            </a:extLst>
          </p:cNvPr>
          <p:cNvSpPr txBox="1">
            <a:spLocks noChangeArrowheads="1"/>
          </p:cNvSpPr>
          <p:nvPr/>
        </p:nvSpPr>
        <p:spPr bwMode="auto">
          <a:xfrm>
            <a:off x="5292725" y="6483350"/>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bfff0020</a:t>
            </a:r>
          </a:p>
        </p:txBody>
      </p:sp>
      <p:sp>
        <p:nvSpPr>
          <p:cNvPr id="594036" name="Text Box 116">
            <a:extLst>
              <a:ext uri="{FF2B5EF4-FFF2-40B4-BE49-F238E27FC236}">
                <a16:creationId xmlns:a16="http://schemas.microsoft.com/office/drawing/2014/main" id="{1BF46A07-B7F6-43A2-BC13-62CC1240722C}"/>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4037" name="Text Box 117">
            <a:extLst>
              <a:ext uri="{FF2B5EF4-FFF2-40B4-BE49-F238E27FC236}">
                <a16:creationId xmlns:a16="http://schemas.microsoft.com/office/drawing/2014/main" id="{8845346B-2645-44EB-8334-13ACC37914F4}"/>
              </a:ext>
            </a:extLst>
          </p:cNvPr>
          <p:cNvSpPr txBox="1">
            <a:spLocks noChangeArrowheads="1"/>
          </p:cNvSpPr>
          <p:nvPr/>
        </p:nvSpPr>
        <p:spPr bwMode="auto">
          <a:xfrm>
            <a:off x="1150938" y="174625"/>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R[esp]</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R[esp]-4</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M[R[esp]] ←R[ebp]</a:t>
            </a:r>
          </a:p>
        </p:txBody>
      </p:sp>
      <p:sp>
        <p:nvSpPr>
          <p:cNvPr id="594038" name="Text Box 118">
            <a:extLst>
              <a:ext uri="{FF2B5EF4-FFF2-40B4-BE49-F238E27FC236}">
                <a16:creationId xmlns:a16="http://schemas.microsoft.com/office/drawing/2014/main" id="{3B5F8EA5-C2CE-4F8C-AAA5-10C89B940A5D}"/>
              </a:ext>
            </a:extLst>
          </p:cNvPr>
          <p:cNvSpPr txBox="1">
            <a:spLocks noChangeArrowheads="1"/>
          </p:cNvSpPr>
          <p:nvPr/>
        </p:nvSpPr>
        <p:spPr bwMode="auto">
          <a:xfrm>
            <a:off x="5021263" y="256857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594039" name="Text Box 119">
            <a:extLst>
              <a:ext uri="{FF2B5EF4-FFF2-40B4-BE49-F238E27FC236}">
                <a16:creationId xmlns:a16="http://schemas.microsoft.com/office/drawing/2014/main" id="{7A89FDDB-B9D9-4263-BBD8-AED1D2595644}"/>
              </a:ext>
            </a:extLst>
          </p:cNvPr>
          <p:cNvSpPr txBox="1">
            <a:spLocks noChangeArrowheads="1"/>
          </p:cNvSpPr>
          <p:nvPr/>
        </p:nvSpPr>
        <p:spPr bwMode="auto">
          <a:xfrm>
            <a:off x="5021263" y="20796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033"/>
                                        </p:tgtEl>
                                        <p:attrNameLst>
                                          <p:attrName>style.visibility</p:attrName>
                                        </p:attrNameLst>
                                      </p:cBhvr>
                                      <p:to>
                                        <p:strVal val="visible"/>
                                      </p:to>
                                    </p:set>
                                    <p:animEffect transition="in" filter="blinds(horizontal)">
                                      <p:cBhvr>
                                        <p:cTn id="7" dur="500"/>
                                        <p:tgtEl>
                                          <p:spTgt spid="5940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027"/>
                                        </p:tgtEl>
                                        <p:attrNameLst>
                                          <p:attrName>style.visibility</p:attrName>
                                        </p:attrNameLst>
                                      </p:cBhvr>
                                      <p:to>
                                        <p:strVal val="visible"/>
                                      </p:to>
                                    </p:set>
                                    <p:animEffect transition="in" filter="blinds(horizontal)">
                                      <p:cBhvr>
                                        <p:cTn id="12" dur="500"/>
                                        <p:tgtEl>
                                          <p:spTgt spid="594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022"/>
                                        </p:tgtEl>
                                        <p:attrNameLst>
                                          <p:attrName>style.visibility</p:attrName>
                                        </p:attrNameLst>
                                      </p:cBhvr>
                                      <p:to>
                                        <p:strVal val="visible"/>
                                      </p:to>
                                    </p:set>
                                    <p:animEffect transition="in" filter="blinds(horizontal)">
                                      <p:cBhvr>
                                        <p:cTn id="17" dur="500"/>
                                        <p:tgtEl>
                                          <p:spTgt spid="5940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034"/>
                                        </p:tgtEl>
                                        <p:attrNameLst>
                                          <p:attrName>style.visibility</p:attrName>
                                        </p:attrNameLst>
                                      </p:cBhvr>
                                      <p:to>
                                        <p:strVal val="visible"/>
                                      </p:to>
                                    </p:set>
                                    <p:animEffect transition="in" filter="blinds(horizontal)">
                                      <p:cBhvr>
                                        <p:cTn id="22" dur="500"/>
                                        <p:tgtEl>
                                          <p:spTgt spid="5940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035"/>
                                        </p:tgtEl>
                                        <p:attrNameLst>
                                          <p:attrName>style.visibility</p:attrName>
                                        </p:attrNameLst>
                                      </p:cBhvr>
                                      <p:to>
                                        <p:strVal val="visible"/>
                                      </p:to>
                                    </p:set>
                                    <p:animEffect transition="in" filter="blinds(horizontal)">
                                      <p:cBhvr>
                                        <p:cTn id="27" dur="500"/>
                                        <p:tgtEl>
                                          <p:spTgt spid="59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2" grpId="0" animBg="1"/>
      <p:bldP spid="594027" grpId="0" animBg="1"/>
      <p:bldP spid="594033" grpId="0"/>
      <p:bldP spid="594034" grpId="0"/>
      <p:bldP spid="5940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86AE3910-24E4-4D7C-9186-94169DE8FBC6}"/>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4947" name="Text Box 3">
            <a:extLst>
              <a:ext uri="{FF2B5EF4-FFF2-40B4-BE49-F238E27FC236}">
                <a16:creationId xmlns:a16="http://schemas.microsoft.com/office/drawing/2014/main" id="{57DD792B-FA25-45B9-A50D-B95034AAA9EB}"/>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94948" name="Rectangle 4">
            <a:extLst>
              <a:ext uri="{FF2B5EF4-FFF2-40B4-BE49-F238E27FC236}">
                <a16:creationId xmlns:a16="http://schemas.microsoft.com/office/drawing/2014/main" id="{B52E990E-370F-4403-9B21-CDFAFE9C266C}"/>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4949" name="Text Box 5">
            <a:extLst>
              <a:ext uri="{FF2B5EF4-FFF2-40B4-BE49-F238E27FC236}">
                <a16:creationId xmlns:a16="http://schemas.microsoft.com/office/drawing/2014/main" id="{AA5B2EB1-4204-45F0-BC77-480BCAFFCCED}"/>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4950" name="Text Box 6">
            <a:extLst>
              <a:ext uri="{FF2B5EF4-FFF2-40B4-BE49-F238E27FC236}">
                <a16:creationId xmlns:a16="http://schemas.microsoft.com/office/drawing/2014/main" id="{B92A5CF8-F408-4A79-8418-6B1A5EA1A81A}"/>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94951" name="Text Box 7">
            <a:extLst>
              <a:ext uri="{FF2B5EF4-FFF2-40B4-BE49-F238E27FC236}">
                <a16:creationId xmlns:a16="http://schemas.microsoft.com/office/drawing/2014/main" id="{A79FCC28-65AB-4A5D-ABBF-308AF0C13842}"/>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94952" name="Line 8">
            <a:extLst>
              <a:ext uri="{FF2B5EF4-FFF2-40B4-BE49-F238E27FC236}">
                <a16:creationId xmlns:a16="http://schemas.microsoft.com/office/drawing/2014/main" id="{CDCF2D7F-68C8-4D3F-A9E6-83674D2669B5}"/>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53" name="Line 9">
            <a:extLst>
              <a:ext uri="{FF2B5EF4-FFF2-40B4-BE49-F238E27FC236}">
                <a16:creationId xmlns:a16="http://schemas.microsoft.com/office/drawing/2014/main" id="{4CC259B6-910E-4CED-AEE5-6B49E4F6F831}"/>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54" name="Line 10">
            <a:extLst>
              <a:ext uri="{FF2B5EF4-FFF2-40B4-BE49-F238E27FC236}">
                <a16:creationId xmlns:a16="http://schemas.microsoft.com/office/drawing/2014/main" id="{3D9172BB-6D31-4621-8ABA-24FEF12E25EC}"/>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4955" name="Group 11">
            <a:extLst>
              <a:ext uri="{FF2B5EF4-FFF2-40B4-BE49-F238E27FC236}">
                <a16:creationId xmlns:a16="http://schemas.microsoft.com/office/drawing/2014/main" id="{3FE51BB2-048D-4025-9D20-11F8A2231F1F}"/>
              </a:ext>
            </a:extLst>
          </p:cNvPr>
          <p:cNvGrpSpPr>
            <a:grpSpLocks/>
          </p:cNvGrpSpPr>
          <p:nvPr/>
        </p:nvGrpSpPr>
        <p:grpSpPr bwMode="auto">
          <a:xfrm>
            <a:off x="2771775" y="3924300"/>
            <a:ext cx="765175" cy="1484313"/>
            <a:chOff x="3135" y="2472"/>
            <a:chExt cx="454" cy="935"/>
          </a:xfrm>
        </p:grpSpPr>
        <p:grpSp>
          <p:nvGrpSpPr>
            <p:cNvPr id="594956" name="Group 12">
              <a:extLst>
                <a:ext uri="{FF2B5EF4-FFF2-40B4-BE49-F238E27FC236}">
                  <a16:creationId xmlns:a16="http://schemas.microsoft.com/office/drawing/2014/main" id="{D8D60B57-A010-41FC-B775-15A4ABA08001}"/>
                </a:ext>
              </a:extLst>
            </p:cNvPr>
            <p:cNvGrpSpPr>
              <a:grpSpLocks/>
            </p:cNvGrpSpPr>
            <p:nvPr/>
          </p:nvGrpSpPr>
          <p:grpSpPr bwMode="auto">
            <a:xfrm flipH="1">
              <a:off x="3135" y="2472"/>
              <a:ext cx="454" cy="935"/>
              <a:chOff x="3078" y="2330"/>
              <a:chExt cx="625" cy="1580"/>
            </a:xfrm>
          </p:grpSpPr>
          <p:sp>
            <p:nvSpPr>
              <p:cNvPr id="594957" name="Line 12">
                <a:extLst>
                  <a:ext uri="{FF2B5EF4-FFF2-40B4-BE49-F238E27FC236}">
                    <a16:creationId xmlns:a16="http://schemas.microsoft.com/office/drawing/2014/main" id="{24216FEF-F901-4691-A0D5-CF2D74C3EE78}"/>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58" name="Line 13">
                <a:extLst>
                  <a:ext uri="{FF2B5EF4-FFF2-40B4-BE49-F238E27FC236}">
                    <a16:creationId xmlns:a16="http://schemas.microsoft.com/office/drawing/2014/main" id="{1052AFB1-CACB-4E12-84B9-CEC2C35CC991}"/>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59" name="Line 14">
                <a:extLst>
                  <a:ext uri="{FF2B5EF4-FFF2-40B4-BE49-F238E27FC236}">
                    <a16:creationId xmlns:a16="http://schemas.microsoft.com/office/drawing/2014/main" id="{75BF3720-DE9E-4B8F-A1D5-9C50F7E68410}"/>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0" name="Line 16">
                <a:extLst>
                  <a:ext uri="{FF2B5EF4-FFF2-40B4-BE49-F238E27FC236}">
                    <a16:creationId xmlns:a16="http://schemas.microsoft.com/office/drawing/2014/main" id="{B053E58F-BE0D-49B6-9C36-FF197D908BE5}"/>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1" name="Line 18">
                <a:extLst>
                  <a:ext uri="{FF2B5EF4-FFF2-40B4-BE49-F238E27FC236}">
                    <a16:creationId xmlns:a16="http://schemas.microsoft.com/office/drawing/2014/main" id="{4F875F96-CEE7-48DD-BCCB-D669BFE98B88}"/>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2" name="Line 19">
                <a:extLst>
                  <a:ext uri="{FF2B5EF4-FFF2-40B4-BE49-F238E27FC236}">
                    <a16:creationId xmlns:a16="http://schemas.microsoft.com/office/drawing/2014/main" id="{90028C17-C7B3-4AB8-86AF-A55001F93ADD}"/>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3" name="Line 20">
                <a:extLst>
                  <a:ext uri="{FF2B5EF4-FFF2-40B4-BE49-F238E27FC236}">
                    <a16:creationId xmlns:a16="http://schemas.microsoft.com/office/drawing/2014/main" id="{8A7BE91C-26CC-4E5C-8A6A-B6E1C759B089}"/>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4" name="Line 22">
                <a:extLst>
                  <a:ext uri="{FF2B5EF4-FFF2-40B4-BE49-F238E27FC236}">
                    <a16:creationId xmlns:a16="http://schemas.microsoft.com/office/drawing/2014/main" id="{2CE9A449-C5D7-49F0-84CF-B8E9699BB2E9}"/>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965" name="Rectangle 25">
              <a:extLst>
                <a:ext uri="{FF2B5EF4-FFF2-40B4-BE49-F238E27FC236}">
                  <a16:creationId xmlns:a16="http://schemas.microsoft.com/office/drawing/2014/main" id="{64C91E48-4001-4B36-9D7F-76B1A330B168}"/>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94966" name="Group 22">
            <a:extLst>
              <a:ext uri="{FF2B5EF4-FFF2-40B4-BE49-F238E27FC236}">
                <a16:creationId xmlns:a16="http://schemas.microsoft.com/office/drawing/2014/main" id="{103F792D-BDA7-491B-90A7-9CE5AA7172CE}"/>
              </a:ext>
            </a:extLst>
          </p:cNvPr>
          <p:cNvGrpSpPr>
            <a:grpSpLocks/>
          </p:cNvGrpSpPr>
          <p:nvPr/>
        </p:nvGrpSpPr>
        <p:grpSpPr bwMode="auto">
          <a:xfrm>
            <a:off x="3492500" y="4329113"/>
            <a:ext cx="404813" cy="809625"/>
            <a:chOff x="2030" y="2415"/>
            <a:chExt cx="341" cy="510"/>
          </a:xfrm>
        </p:grpSpPr>
        <p:sp>
          <p:nvSpPr>
            <p:cNvPr id="594967" name="Line 23">
              <a:extLst>
                <a:ext uri="{FF2B5EF4-FFF2-40B4-BE49-F238E27FC236}">
                  <a16:creationId xmlns:a16="http://schemas.microsoft.com/office/drawing/2014/main" id="{A4DE18B2-4F76-4D99-ADC8-58964DE7BA58}"/>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68" name="Line 24">
              <a:extLst>
                <a:ext uri="{FF2B5EF4-FFF2-40B4-BE49-F238E27FC236}">
                  <a16:creationId xmlns:a16="http://schemas.microsoft.com/office/drawing/2014/main" id="{0E7FA861-FC16-44BE-A5DC-81EA470C3DDA}"/>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4969" name="Text Box 25">
            <a:extLst>
              <a:ext uri="{FF2B5EF4-FFF2-40B4-BE49-F238E27FC236}">
                <a16:creationId xmlns:a16="http://schemas.microsoft.com/office/drawing/2014/main" id="{2EA9A1BD-EE83-4CF1-8DCA-0987BDBB1B7D}"/>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94970" name="Line 26">
            <a:extLst>
              <a:ext uri="{FF2B5EF4-FFF2-40B4-BE49-F238E27FC236}">
                <a16:creationId xmlns:a16="http://schemas.microsoft.com/office/drawing/2014/main" id="{3E6FB820-BEA0-4AD1-B048-C40A87AE2A60}"/>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4971" name="Group 27">
            <a:extLst>
              <a:ext uri="{FF2B5EF4-FFF2-40B4-BE49-F238E27FC236}">
                <a16:creationId xmlns:a16="http://schemas.microsoft.com/office/drawing/2014/main" id="{611A0F06-17B4-443B-9684-506C802E095F}"/>
              </a:ext>
            </a:extLst>
          </p:cNvPr>
          <p:cNvGrpSpPr>
            <a:grpSpLocks/>
          </p:cNvGrpSpPr>
          <p:nvPr/>
        </p:nvGrpSpPr>
        <p:grpSpPr bwMode="auto">
          <a:xfrm>
            <a:off x="1511300" y="3519488"/>
            <a:ext cx="227013" cy="855662"/>
            <a:chOff x="895" y="1905"/>
            <a:chExt cx="143" cy="539"/>
          </a:xfrm>
        </p:grpSpPr>
        <p:sp>
          <p:nvSpPr>
            <p:cNvPr id="594972" name="Line 28">
              <a:extLst>
                <a:ext uri="{FF2B5EF4-FFF2-40B4-BE49-F238E27FC236}">
                  <a16:creationId xmlns:a16="http://schemas.microsoft.com/office/drawing/2014/main" id="{7C8C546A-52A7-4A17-B790-B53BA48AB088}"/>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73" name="Line 29">
              <a:extLst>
                <a:ext uri="{FF2B5EF4-FFF2-40B4-BE49-F238E27FC236}">
                  <a16:creationId xmlns:a16="http://schemas.microsoft.com/office/drawing/2014/main" id="{58663448-4381-4238-A387-F7F28255172D}"/>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4974" name="Line 30">
            <a:extLst>
              <a:ext uri="{FF2B5EF4-FFF2-40B4-BE49-F238E27FC236}">
                <a16:creationId xmlns:a16="http://schemas.microsoft.com/office/drawing/2014/main" id="{1408ED33-8F5D-4FBE-ABEF-7921ED2B40C3}"/>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4975" name="Group 31">
            <a:extLst>
              <a:ext uri="{FF2B5EF4-FFF2-40B4-BE49-F238E27FC236}">
                <a16:creationId xmlns:a16="http://schemas.microsoft.com/office/drawing/2014/main" id="{E14E5275-31B4-4248-9503-DF51811FFF12}"/>
              </a:ext>
            </a:extLst>
          </p:cNvPr>
          <p:cNvGrpSpPr>
            <a:grpSpLocks/>
          </p:cNvGrpSpPr>
          <p:nvPr/>
        </p:nvGrpSpPr>
        <p:grpSpPr bwMode="auto">
          <a:xfrm>
            <a:off x="2501900" y="4776788"/>
            <a:ext cx="1530350" cy="1487487"/>
            <a:chOff x="1576" y="2924"/>
            <a:chExt cx="964" cy="937"/>
          </a:xfrm>
        </p:grpSpPr>
        <p:sp>
          <p:nvSpPr>
            <p:cNvPr id="594976" name="Line 32">
              <a:extLst>
                <a:ext uri="{FF2B5EF4-FFF2-40B4-BE49-F238E27FC236}">
                  <a16:creationId xmlns:a16="http://schemas.microsoft.com/office/drawing/2014/main" id="{53D6DF69-092F-483B-A8C7-4736BB96454A}"/>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77" name="Line 33">
              <a:extLst>
                <a:ext uri="{FF2B5EF4-FFF2-40B4-BE49-F238E27FC236}">
                  <a16:creationId xmlns:a16="http://schemas.microsoft.com/office/drawing/2014/main" id="{07486025-0778-45C0-AC3D-C23B67A25785}"/>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78" name="Line 34">
              <a:extLst>
                <a:ext uri="{FF2B5EF4-FFF2-40B4-BE49-F238E27FC236}">
                  <a16:creationId xmlns:a16="http://schemas.microsoft.com/office/drawing/2014/main" id="{C324D8EA-67F2-4AF9-BB54-9587464D960D}"/>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4979" name="Group 35">
            <a:extLst>
              <a:ext uri="{FF2B5EF4-FFF2-40B4-BE49-F238E27FC236}">
                <a16:creationId xmlns:a16="http://schemas.microsoft.com/office/drawing/2014/main" id="{09CA0BED-AD4C-41BB-B2BE-A84E91D88851}"/>
              </a:ext>
            </a:extLst>
          </p:cNvPr>
          <p:cNvGrpSpPr>
            <a:grpSpLocks/>
          </p:cNvGrpSpPr>
          <p:nvPr/>
        </p:nvGrpSpPr>
        <p:grpSpPr bwMode="auto">
          <a:xfrm>
            <a:off x="3357563" y="5543550"/>
            <a:ext cx="493712" cy="719138"/>
            <a:chOff x="2115" y="3405"/>
            <a:chExt cx="311" cy="453"/>
          </a:xfrm>
        </p:grpSpPr>
        <p:sp>
          <p:nvSpPr>
            <p:cNvPr id="594980" name="Line 36">
              <a:extLst>
                <a:ext uri="{FF2B5EF4-FFF2-40B4-BE49-F238E27FC236}">
                  <a16:creationId xmlns:a16="http://schemas.microsoft.com/office/drawing/2014/main" id="{0B791698-780C-4276-8F09-971A5AA98536}"/>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81" name="Line 37">
              <a:extLst>
                <a:ext uri="{FF2B5EF4-FFF2-40B4-BE49-F238E27FC236}">
                  <a16:creationId xmlns:a16="http://schemas.microsoft.com/office/drawing/2014/main" id="{A74E99B8-0C26-40FE-BA45-8354FF5FA826}"/>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4982" name="Group 38">
            <a:extLst>
              <a:ext uri="{FF2B5EF4-FFF2-40B4-BE49-F238E27FC236}">
                <a16:creationId xmlns:a16="http://schemas.microsoft.com/office/drawing/2014/main" id="{720047E7-C24D-4037-96C9-4BEC7055D727}"/>
              </a:ext>
            </a:extLst>
          </p:cNvPr>
          <p:cNvGrpSpPr>
            <a:grpSpLocks/>
          </p:cNvGrpSpPr>
          <p:nvPr/>
        </p:nvGrpSpPr>
        <p:grpSpPr bwMode="auto">
          <a:xfrm>
            <a:off x="1150938" y="3606800"/>
            <a:ext cx="4725987" cy="2208213"/>
            <a:chOff x="725" y="2158"/>
            <a:chExt cx="2977" cy="1448"/>
          </a:xfrm>
        </p:grpSpPr>
        <p:sp>
          <p:nvSpPr>
            <p:cNvPr id="594983" name="Line 39">
              <a:extLst>
                <a:ext uri="{FF2B5EF4-FFF2-40B4-BE49-F238E27FC236}">
                  <a16:creationId xmlns:a16="http://schemas.microsoft.com/office/drawing/2014/main" id="{A73A13DE-E55F-4DFD-ABF5-DF508CDA2B87}"/>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84" name="Line 40">
              <a:extLst>
                <a:ext uri="{FF2B5EF4-FFF2-40B4-BE49-F238E27FC236}">
                  <a16:creationId xmlns:a16="http://schemas.microsoft.com/office/drawing/2014/main" id="{431D01A3-90C4-4A8E-B9C1-1345401DDB48}"/>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85" name="Line 41">
              <a:extLst>
                <a:ext uri="{FF2B5EF4-FFF2-40B4-BE49-F238E27FC236}">
                  <a16:creationId xmlns:a16="http://schemas.microsoft.com/office/drawing/2014/main" id="{6102BAE3-37CA-4A79-AB88-D899FEEBB750}"/>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4986" name="Text Box 42">
            <a:extLst>
              <a:ext uri="{FF2B5EF4-FFF2-40B4-BE49-F238E27FC236}">
                <a16:creationId xmlns:a16="http://schemas.microsoft.com/office/drawing/2014/main" id="{99090DA3-96F2-470C-99A0-35332F35A4A7}"/>
              </a:ext>
            </a:extLst>
          </p:cNvPr>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94987" name="Line 43">
            <a:extLst>
              <a:ext uri="{FF2B5EF4-FFF2-40B4-BE49-F238E27FC236}">
                <a16:creationId xmlns:a16="http://schemas.microsoft.com/office/drawing/2014/main" id="{FE950C0B-4914-4DAC-860F-B9F447EBA5F2}"/>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88" name="Line 44">
            <a:extLst>
              <a:ext uri="{FF2B5EF4-FFF2-40B4-BE49-F238E27FC236}">
                <a16:creationId xmlns:a16="http://schemas.microsoft.com/office/drawing/2014/main" id="{278EF814-2170-4AEB-8AA1-A438D38FEB6A}"/>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989" name="Text Box 45">
            <a:extLst>
              <a:ext uri="{FF2B5EF4-FFF2-40B4-BE49-F238E27FC236}">
                <a16:creationId xmlns:a16="http://schemas.microsoft.com/office/drawing/2014/main" id="{DEA35ADB-4217-4675-92CE-29A93D38DEB2}"/>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94990" name="AutoShape 46">
            <a:extLst>
              <a:ext uri="{FF2B5EF4-FFF2-40B4-BE49-F238E27FC236}">
                <a16:creationId xmlns:a16="http://schemas.microsoft.com/office/drawing/2014/main" id="{04B488B2-C685-49A9-96E3-5A7FD144D995}"/>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4991" name="Text Box 47">
            <a:extLst>
              <a:ext uri="{FF2B5EF4-FFF2-40B4-BE49-F238E27FC236}">
                <a16:creationId xmlns:a16="http://schemas.microsoft.com/office/drawing/2014/main" id="{D2C096DD-0989-4ED7-B3D4-8DAAEEEFFDEC}"/>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94992" name="AutoShape 48">
            <a:extLst>
              <a:ext uri="{FF2B5EF4-FFF2-40B4-BE49-F238E27FC236}">
                <a16:creationId xmlns:a16="http://schemas.microsoft.com/office/drawing/2014/main" id="{1105AC7A-1931-40F3-B69B-0BF93B5FD728}"/>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4993" name="Text Box 49">
            <a:extLst>
              <a:ext uri="{FF2B5EF4-FFF2-40B4-BE49-F238E27FC236}">
                <a16:creationId xmlns:a16="http://schemas.microsoft.com/office/drawing/2014/main" id="{C925ED49-A43A-44C5-A332-15A1036E6171}"/>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94994" name="AutoShape 50">
            <a:extLst>
              <a:ext uri="{FF2B5EF4-FFF2-40B4-BE49-F238E27FC236}">
                <a16:creationId xmlns:a16="http://schemas.microsoft.com/office/drawing/2014/main" id="{CCCB1F5C-957F-4E9B-A2C1-08A8456788E4}"/>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4995" name="Line 51">
            <a:extLst>
              <a:ext uri="{FF2B5EF4-FFF2-40B4-BE49-F238E27FC236}">
                <a16:creationId xmlns:a16="http://schemas.microsoft.com/office/drawing/2014/main" id="{344D282B-76CA-4A21-A908-A2D27769598B}"/>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4996" name="Group 52">
            <a:extLst>
              <a:ext uri="{FF2B5EF4-FFF2-40B4-BE49-F238E27FC236}">
                <a16:creationId xmlns:a16="http://schemas.microsoft.com/office/drawing/2014/main" id="{25FF3474-51F9-4868-8B67-CA785A06A023}"/>
              </a:ext>
            </a:extLst>
          </p:cNvPr>
          <p:cNvGrpSpPr>
            <a:grpSpLocks/>
          </p:cNvGrpSpPr>
          <p:nvPr/>
        </p:nvGrpSpPr>
        <p:grpSpPr bwMode="auto">
          <a:xfrm>
            <a:off x="3490913" y="3603625"/>
            <a:ext cx="1755775" cy="2127250"/>
            <a:chOff x="2199" y="2185"/>
            <a:chExt cx="1106" cy="1340"/>
          </a:xfrm>
        </p:grpSpPr>
        <p:sp>
          <p:nvSpPr>
            <p:cNvPr id="594997" name="Text Box 53">
              <a:extLst>
                <a:ext uri="{FF2B5EF4-FFF2-40B4-BE49-F238E27FC236}">
                  <a16:creationId xmlns:a16="http://schemas.microsoft.com/office/drawing/2014/main" id="{B1B2621E-5F8F-45BF-814B-9A51D25E282D}"/>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grpSp>
          <p:nvGrpSpPr>
            <p:cNvPr id="594998" name="Group 54">
              <a:extLst>
                <a:ext uri="{FF2B5EF4-FFF2-40B4-BE49-F238E27FC236}">
                  <a16:creationId xmlns:a16="http://schemas.microsoft.com/office/drawing/2014/main" id="{F6FE3D49-7D3C-47B3-AEF6-870BFBF05FC6}"/>
                </a:ext>
              </a:extLst>
            </p:cNvPr>
            <p:cNvGrpSpPr>
              <a:grpSpLocks/>
            </p:cNvGrpSpPr>
            <p:nvPr/>
          </p:nvGrpSpPr>
          <p:grpSpPr bwMode="auto">
            <a:xfrm>
              <a:off x="2452" y="2500"/>
              <a:ext cx="853" cy="1025"/>
              <a:chOff x="2398" y="2273"/>
              <a:chExt cx="853" cy="1025"/>
            </a:xfrm>
          </p:grpSpPr>
          <p:grpSp>
            <p:nvGrpSpPr>
              <p:cNvPr id="594999" name="Group 55">
                <a:extLst>
                  <a:ext uri="{FF2B5EF4-FFF2-40B4-BE49-F238E27FC236}">
                    <a16:creationId xmlns:a16="http://schemas.microsoft.com/office/drawing/2014/main" id="{B1743499-0039-4FB5-BFA6-F9C8AD0E6AC5}"/>
                  </a:ext>
                </a:extLst>
              </p:cNvPr>
              <p:cNvGrpSpPr>
                <a:grpSpLocks/>
              </p:cNvGrpSpPr>
              <p:nvPr/>
            </p:nvGrpSpPr>
            <p:grpSpPr bwMode="auto">
              <a:xfrm>
                <a:off x="2398" y="2273"/>
                <a:ext cx="652" cy="992"/>
                <a:chOff x="2228" y="1678"/>
                <a:chExt cx="737" cy="992"/>
              </a:xfrm>
            </p:grpSpPr>
            <p:sp>
              <p:nvSpPr>
                <p:cNvPr id="595000" name="Rectangle 56">
                  <a:extLst>
                    <a:ext uri="{FF2B5EF4-FFF2-40B4-BE49-F238E27FC236}">
                      <a16:creationId xmlns:a16="http://schemas.microsoft.com/office/drawing/2014/main" id="{F48DF6EB-5E2A-409E-A201-9931578FD667}"/>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5001" name="Line 57">
                  <a:extLst>
                    <a:ext uri="{FF2B5EF4-FFF2-40B4-BE49-F238E27FC236}">
                      <a16:creationId xmlns:a16="http://schemas.microsoft.com/office/drawing/2014/main" id="{0DCB5811-3D96-4E9A-B6FC-6254097A2725}"/>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02" name="Line 58">
                  <a:extLst>
                    <a:ext uri="{FF2B5EF4-FFF2-40B4-BE49-F238E27FC236}">
                      <a16:creationId xmlns:a16="http://schemas.microsoft.com/office/drawing/2014/main" id="{D4281978-06C3-418C-9137-9D49DBC53716}"/>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03" name="Line 59">
                  <a:extLst>
                    <a:ext uri="{FF2B5EF4-FFF2-40B4-BE49-F238E27FC236}">
                      <a16:creationId xmlns:a16="http://schemas.microsoft.com/office/drawing/2014/main" id="{17AD93DD-E072-46AD-9037-B2DC8CD5AFD3}"/>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5004" name="Text Box 60">
                <a:extLst>
                  <a:ext uri="{FF2B5EF4-FFF2-40B4-BE49-F238E27FC236}">
                    <a16:creationId xmlns:a16="http://schemas.microsoft.com/office/drawing/2014/main" id="{FE043863-9164-46C3-AE21-C0F25638E9C7}"/>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95005" name="Text Box 61">
                <a:extLst>
                  <a:ext uri="{FF2B5EF4-FFF2-40B4-BE49-F238E27FC236}">
                    <a16:creationId xmlns:a16="http://schemas.microsoft.com/office/drawing/2014/main" id="{6F131190-C1FD-48DF-A751-BCE66D3F27D1}"/>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95006" name="Text Box 62">
                <a:extLst>
                  <a:ext uri="{FF2B5EF4-FFF2-40B4-BE49-F238E27FC236}">
                    <a16:creationId xmlns:a16="http://schemas.microsoft.com/office/drawing/2014/main" id="{6578E4D1-DD4C-4207-B20A-B4D589713E02}"/>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95007" name="Text Box 63">
                <a:extLst>
                  <a:ext uri="{FF2B5EF4-FFF2-40B4-BE49-F238E27FC236}">
                    <a16:creationId xmlns:a16="http://schemas.microsoft.com/office/drawing/2014/main" id="{D04C30F5-2F12-4F63-84E9-F68F2B2F7127}"/>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grpSp>
        <p:sp>
          <p:nvSpPr>
            <p:cNvPr id="595008" name="Rectangle 64">
              <a:extLst>
                <a:ext uri="{FF2B5EF4-FFF2-40B4-BE49-F238E27FC236}">
                  <a16:creationId xmlns:a16="http://schemas.microsoft.com/office/drawing/2014/main" id="{BF859D3A-59F7-4310-A693-A4BB67D36BBA}"/>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5009" name="Rectangle 65">
            <a:extLst>
              <a:ext uri="{FF2B5EF4-FFF2-40B4-BE49-F238E27FC236}">
                <a16:creationId xmlns:a16="http://schemas.microsoft.com/office/drawing/2014/main" id="{5F027B28-6568-4A93-80EA-F9263DF8EB87}"/>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5010" name="Line 66">
            <a:extLst>
              <a:ext uri="{FF2B5EF4-FFF2-40B4-BE49-F238E27FC236}">
                <a16:creationId xmlns:a16="http://schemas.microsoft.com/office/drawing/2014/main" id="{0D6D5573-6AD3-4705-B01D-3EB4D0B4B96C}"/>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11" name="Line 67">
            <a:extLst>
              <a:ext uri="{FF2B5EF4-FFF2-40B4-BE49-F238E27FC236}">
                <a16:creationId xmlns:a16="http://schemas.microsoft.com/office/drawing/2014/main" id="{7B99B53D-8CCA-4337-8F17-354278130C2C}"/>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12" name="Line 68">
            <a:extLst>
              <a:ext uri="{FF2B5EF4-FFF2-40B4-BE49-F238E27FC236}">
                <a16:creationId xmlns:a16="http://schemas.microsoft.com/office/drawing/2014/main" id="{0DE3E69B-7983-454C-876A-07F4B5F67011}"/>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13" name="Line 69">
            <a:extLst>
              <a:ext uri="{FF2B5EF4-FFF2-40B4-BE49-F238E27FC236}">
                <a16:creationId xmlns:a16="http://schemas.microsoft.com/office/drawing/2014/main" id="{9ADDB919-7C82-41F6-9227-DD35B2EADE2B}"/>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14" name="Line 70">
            <a:extLst>
              <a:ext uri="{FF2B5EF4-FFF2-40B4-BE49-F238E27FC236}">
                <a16:creationId xmlns:a16="http://schemas.microsoft.com/office/drawing/2014/main" id="{C14BE8C8-E207-4F77-9F47-0453A3520E4A}"/>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15" name="Line 71">
            <a:extLst>
              <a:ext uri="{FF2B5EF4-FFF2-40B4-BE49-F238E27FC236}">
                <a16:creationId xmlns:a16="http://schemas.microsoft.com/office/drawing/2014/main" id="{9A582922-4619-4657-A397-864893DA7071}"/>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16" name="Line 72">
            <a:extLst>
              <a:ext uri="{FF2B5EF4-FFF2-40B4-BE49-F238E27FC236}">
                <a16:creationId xmlns:a16="http://schemas.microsoft.com/office/drawing/2014/main" id="{8EDDAC5A-732F-4054-96D3-44B8609B26DB}"/>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17" name="Text Box 73">
            <a:extLst>
              <a:ext uri="{FF2B5EF4-FFF2-40B4-BE49-F238E27FC236}">
                <a16:creationId xmlns:a16="http://schemas.microsoft.com/office/drawing/2014/main" id="{E5275A9C-D5E2-4C80-88A4-8A6D2B3250D3}"/>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5018" name="Text Box 74">
            <a:extLst>
              <a:ext uri="{FF2B5EF4-FFF2-40B4-BE49-F238E27FC236}">
                <a16:creationId xmlns:a16="http://schemas.microsoft.com/office/drawing/2014/main" id="{67A34B8D-1B69-42BE-9654-E7BED25570E3}"/>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95019" name="Text Box 75">
            <a:extLst>
              <a:ext uri="{FF2B5EF4-FFF2-40B4-BE49-F238E27FC236}">
                <a16:creationId xmlns:a16="http://schemas.microsoft.com/office/drawing/2014/main" id="{EBD3777A-994C-48E6-8B77-91F3B400D75F}"/>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95020" name="Text Box 76">
            <a:extLst>
              <a:ext uri="{FF2B5EF4-FFF2-40B4-BE49-F238E27FC236}">
                <a16:creationId xmlns:a16="http://schemas.microsoft.com/office/drawing/2014/main" id="{DAE55416-97DA-42A2-B1B4-F957806BEF3C}"/>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5021" name="Text Box 77">
            <a:extLst>
              <a:ext uri="{FF2B5EF4-FFF2-40B4-BE49-F238E27FC236}">
                <a16:creationId xmlns:a16="http://schemas.microsoft.com/office/drawing/2014/main" id="{DDB96DDB-1A0C-41D8-B793-4657C2D77BF1}"/>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95022" name="Text Box 78">
            <a:extLst>
              <a:ext uri="{FF2B5EF4-FFF2-40B4-BE49-F238E27FC236}">
                <a16:creationId xmlns:a16="http://schemas.microsoft.com/office/drawing/2014/main" id="{80A6F1E2-9057-40A5-9A1A-5EB32ED74803}"/>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95023" name="Rectangle 79">
            <a:extLst>
              <a:ext uri="{FF2B5EF4-FFF2-40B4-BE49-F238E27FC236}">
                <a16:creationId xmlns:a16="http://schemas.microsoft.com/office/drawing/2014/main" id="{C2C3B761-AD80-40F5-884D-6C9773B3EBD0}"/>
              </a:ext>
            </a:extLst>
          </p:cNvPr>
          <p:cNvSpPr>
            <a:spLocks noChangeArrowheads="1"/>
          </p:cNvSpPr>
          <p:nvPr/>
        </p:nvSpPr>
        <p:spPr bwMode="auto">
          <a:xfrm>
            <a:off x="134938" y="684213"/>
            <a:ext cx="6192837"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2000">
                <a:solidFill>
                  <a:srgbClr val="FF3300"/>
                </a:solidFill>
                <a:latin typeface="微软雅黑" panose="020B0503020204020204" pitchFamily="34" charset="-122"/>
                <a:ea typeface="微软雅黑" panose="020B0503020204020204" pitchFamily="34" charset="-122"/>
              </a:rPr>
              <a:t>080483d4</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&lt;add&gt;: </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80483d4:    55	   push   %ebp</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80483d5:    89 e5	   mov   %esp, %ebp</a:t>
            </a:r>
          </a:p>
        </p:txBody>
      </p:sp>
      <p:sp>
        <p:nvSpPr>
          <p:cNvPr id="595024" name="Line 80">
            <a:extLst>
              <a:ext uri="{FF2B5EF4-FFF2-40B4-BE49-F238E27FC236}">
                <a16:creationId xmlns:a16="http://schemas.microsoft.com/office/drawing/2014/main" id="{F58967A9-05B1-4CFE-909C-98CABBC188E3}"/>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25" name="Line 81">
            <a:extLst>
              <a:ext uri="{FF2B5EF4-FFF2-40B4-BE49-F238E27FC236}">
                <a16:creationId xmlns:a16="http://schemas.microsoft.com/office/drawing/2014/main" id="{1EB91E2C-8265-4F86-8BFA-6A3927F15897}"/>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26" name="Text Box 82">
            <a:extLst>
              <a:ext uri="{FF2B5EF4-FFF2-40B4-BE49-F238E27FC236}">
                <a16:creationId xmlns:a16="http://schemas.microsoft.com/office/drawing/2014/main" id="{FDFD74C9-F4E4-4661-A81C-41C373875C75}"/>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595027" name="Text Box 83">
            <a:extLst>
              <a:ext uri="{FF2B5EF4-FFF2-40B4-BE49-F238E27FC236}">
                <a16:creationId xmlns:a16="http://schemas.microsoft.com/office/drawing/2014/main" id="{29820CE1-1B70-4804-BF26-937E0BB20711}"/>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595028" name="Text Box 84">
            <a:extLst>
              <a:ext uri="{FF2B5EF4-FFF2-40B4-BE49-F238E27FC236}">
                <a16:creationId xmlns:a16="http://schemas.microsoft.com/office/drawing/2014/main" id="{C0FD009B-5EBE-406E-ACC0-7274DFECE3B5}"/>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595029" name="Line 85">
            <a:extLst>
              <a:ext uri="{FF2B5EF4-FFF2-40B4-BE49-F238E27FC236}">
                <a16:creationId xmlns:a16="http://schemas.microsoft.com/office/drawing/2014/main" id="{6F584AE0-91C3-40AF-96C5-45D5EA940F64}"/>
              </a:ext>
            </a:extLst>
          </p:cNvPr>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30" name="Text Box 86">
            <a:extLst>
              <a:ext uri="{FF2B5EF4-FFF2-40B4-BE49-F238E27FC236}">
                <a16:creationId xmlns:a16="http://schemas.microsoft.com/office/drawing/2014/main" id="{7677AFC5-8D88-4B13-95EC-C2F438E6B9FD}"/>
              </a:ext>
            </a:extLst>
          </p:cNvPr>
          <p:cNvSpPr txBox="1">
            <a:spLocks noChangeArrowheads="1"/>
          </p:cNvSpPr>
          <p:nvPr/>
        </p:nvSpPr>
        <p:spPr bwMode="auto">
          <a:xfrm>
            <a:off x="389572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5031" name="Text Box 87">
            <a:extLst>
              <a:ext uri="{FF2B5EF4-FFF2-40B4-BE49-F238E27FC236}">
                <a16:creationId xmlns:a16="http://schemas.microsoft.com/office/drawing/2014/main" id="{8FB37CFC-5637-4995-858E-5E1BDC92263D}"/>
              </a:ext>
            </a:extLst>
          </p:cNvPr>
          <p:cNvSpPr txBox="1">
            <a:spLocks noChangeArrowheads="1"/>
          </p:cNvSpPr>
          <p:nvPr/>
        </p:nvSpPr>
        <p:spPr bwMode="auto">
          <a:xfrm>
            <a:off x="389572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95032" name="Rectangle 88">
            <a:extLst>
              <a:ext uri="{FF2B5EF4-FFF2-40B4-BE49-F238E27FC236}">
                <a16:creationId xmlns:a16="http://schemas.microsoft.com/office/drawing/2014/main" id="{6037E284-9D83-4D10-A47C-319E32AEEB74}"/>
              </a:ext>
            </a:extLst>
          </p:cNvPr>
          <p:cNvSpPr>
            <a:spLocks noChangeArrowheads="1"/>
          </p:cNvSpPr>
          <p:nvPr/>
        </p:nvSpPr>
        <p:spPr bwMode="auto">
          <a:xfrm>
            <a:off x="314007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5033" name="Rectangle 89">
            <a:extLst>
              <a:ext uri="{FF2B5EF4-FFF2-40B4-BE49-F238E27FC236}">
                <a16:creationId xmlns:a16="http://schemas.microsoft.com/office/drawing/2014/main" id="{FC5BF05C-DB85-4FA3-81E2-FB9F73A1F66E}"/>
              </a:ext>
            </a:extLst>
          </p:cNvPr>
          <p:cNvSpPr>
            <a:spLocks noChangeArrowheads="1"/>
          </p:cNvSpPr>
          <p:nvPr/>
        </p:nvSpPr>
        <p:spPr bwMode="auto">
          <a:xfrm>
            <a:off x="313213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5034" name="Rectangle 90">
            <a:extLst>
              <a:ext uri="{FF2B5EF4-FFF2-40B4-BE49-F238E27FC236}">
                <a16:creationId xmlns:a16="http://schemas.microsoft.com/office/drawing/2014/main" id="{FBD265F7-C943-4FA6-833D-D3C6BAE1CB6A}"/>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5035" name="Text Box 91">
            <a:extLst>
              <a:ext uri="{FF2B5EF4-FFF2-40B4-BE49-F238E27FC236}">
                <a16:creationId xmlns:a16="http://schemas.microsoft.com/office/drawing/2014/main" id="{BEFF8756-2669-4E34-AC5A-FE1AF2D0F4EB}"/>
              </a:ext>
            </a:extLst>
          </p:cNvPr>
          <p:cNvSpPr txBox="1">
            <a:spLocks noChangeArrowheads="1"/>
          </p:cNvSpPr>
          <p:nvPr/>
        </p:nvSpPr>
        <p:spPr bwMode="auto">
          <a:xfrm>
            <a:off x="3859213" y="20716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5036" name="Line 92">
            <a:extLst>
              <a:ext uri="{FF2B5EF4-FFF2-40B4-BE49-F238E27FC236}">
                <a16:creationId xmlns:a16="http://schemas.microsoft.com/office/drawing/2014/main" id="{DFB9AAB9-0977-44E8-8B74-7D772C0AB4F6}"/>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37" name="Line 93">
            <a:extLst>
              <a:ext uri="{FF2B5EF4-FFF2-40B4-BE49-F238E27FC236}">
                <a16:creationId xmlns:a16="http://schemas.microsoft.com/office/drawing/2014/main" id="{98D959F9-A762-4C82-8907-8A0DF7F81DBE}"/>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38" name="Line 94">
            <a:extLst>
              <a:ext uri="{FF2B5EF4-FFF2-40B4-BE49-F238E27FC236}">
                <a16:creationId xmlns:a16="http://schemas.microsoft.com/office/drawing/2014/main" id="{A0908340-D282-4278-B4F9-954C56780ED7}"/>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39" name="Text Box 95">
            <a:extLst>
              <a:ext uri="{FF2B5EF4-FFF2-40B4-BE49-F238E27FC236}">
                <a16:creationId xmlns:a16="http://schemas.microsoft.com/office/drawing/2014/main" id="{F76C837F-F8EC-417F-901D-0A0CEF7B86C8}"/>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5040" name="Line 96">
            <a:extLst>
              <a:ext uri="{FF2B5EF4-FFF2-40B4-BE49-F238E27FC236}">
                <a16:creationId xmlns:a16="http://schemas.microsoft.com/office/drawing/2014/main" id="{E9148E05-238A-4C1A-83C3-29DE03549786}"/>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41" name="Line 97">
            <a:extLst>
              <a:ext uri="{FF2B5EF4-FFF2-40B4-BE49-F238E27FC236}">
                <a16:creationId xmlns:a16="http://schemas.microsoft.com/office/drawing/2014/main" id="{BBEF76DF-928D-4CE6-95FC-8D66006071B6}"/>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42" name="Line 98">
            <a:extLst>
              <a:ext uri="{FF2B5EF4-FFF2-40B4-BE49-F238E27FC236}">
                <a16:creationId xmlns:a16="http://schemas.microsoft.com/office/drawing/2014/main" id="{FD1080AD-E1DD-42D1-B315-61995F90CD83}"/>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43" name="Line 99">
            <a:extLst>
              <a:ext uri="{FF2B5EF4-FFF2-40B4-BE49-F238E27FC236}">
                <a16:creationId xmlns:a16="http://schemas.microsoft.com/office/drawing/2014/main" id="{2DC20A8B-D872-447C-91CB-4BB54383AD71}"/>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44" name="Line 100">
            <a:extLst>
              <a:ext uri="{FF2B5EF4-FFF2-40B4-BE49-F238E27FC236}">
                <a16:creationId xmlns:a16="http://schemas.microsoft.com/office/drawing/2014/main" id="{FD242B61-E4B0-41E1-9FDC-62799EBE88B6}"/>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045" name="Text Box 101">
            <a:extLst>
              <a:ext uri="{FF2B5EF4-FFF2-40B4-BE49-F238E27FC236}">
                <a16:creationId xmlns:a16="http://schemas.microsoft.com/office/drawing/2014/main" id="{5C9480D6-9338-4E04-B9B5-A9B408030139}"/>
              </a:ext>
            </a:extLst>
          </p:cNvPr>
          <p:cNvSpPr txBox="1">
            <a:spLocks noChangeArrowheads="1"/>
          </p:cNvSpPr>
          <p:nvPr/>
        </p:nvSpPr>
        <p:spPr bwMode="auto">
          <a:xfrm>
            <a:off x="5921375" y="4959350"/>
            <a:ext cx="630238" cy="366713"/>
          </a:xfrm>
          <a:prstGeom prst="rect">
            <a:avLst/>
          </a:prstGeom>
          <a:solidFill>
            <a:schemeClr val="accent2">
              <a:alpha val="33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Wr</a:t>
            </a:r>
          </a:p>
        </p:txBody>
      </p:sp>
      <p:sp>
        <p:nvSpPr>
          <p:cNvPr id="595046" name="Rectangle 102">
            <a:extLst>
              <a:ext uri="{FF2B5EF4-FFF2-40B4-BE49-F238E27FC236}">
                <a16:creationId xmlns:a16="http://schemas.microsoft.com/office/drawing/2014/main" id="{880129FA-4247-44FD-8AF5-2F0AC03FC8E7}"/>
              </a:ext>
            </a:extLst>
          </p:cNvPr>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55</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5047" name="Rectangle 103">
            <a:extLst>
              <a:ext uri="{FF2B5EF4-FFF2-40B4-BE49-F238E27FC236}">
                <a16:creationId xmlns:a16="http://schemas.microsoft.com/office/drawing/2014/main" id="{41B2AD63-5098-442A-BE20-9E892F87909B}"/>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5048" name="Text Box 104">
            <a:extLst>
              <a:ext uri="{FF2B5EF4-FFF2-40B4-BE49-F238E27FC236}">
                <a16:creationId xmlns:a16="http://schemas.microsoft.com/office/drawing/2014/main" id="{E460B7EE-3505-4205-B805-A199CED2A02C}"/>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595049" name="Rectangle 105">
            <a:extLst>
              <a:ext uri="{FF2B5EF4-FFF2-40B4-BE49-F238E27FC236}">
                <a16:creationId xmlns:a16="http://schemas.microsoft.com/office/drawing/2014/main" id="{3BF442B4-2D46-46F5-8792-1FE69E4A39EB}"/>
              </a:ext>
            </a:extLst>
          </p:cNvPr>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5050" name="Text Box 106">
            <a:extLst>
              <a:ext uri="{FF2B5EF4-FFF2-40B4-BE49-F238E27FC236}">
                <a16:creationId xmlns:a16="http://schemas.microsoft.com/office/drawing/2014/main" id="{4445B6FD-E808-481B-A364-E8CD3573DB8B}"/>
              </a:ext>
            </a:extLst>
          </p:cNvPr>
          <p:cNvSpPr txBox="1">
            <a:spLocks noChangeArrowheads="1"/>
          </p:cNvSpPr>
          <p:nvPr/>
        </p:nvSpPr>
        <p:spPr bwMode="auto">
          <a:xfrm>
            <a:off x="1196975" y="5454650"/>
            <a:ext cx="630238" cy="366713"/>
          </a:xfrm>
          <a:prstGeom prst="rect">
            <a:avLst/>
          </a:prstGeom>
          <a:solidFill>
            <a:schemeClr val="accent2">
              <a:alpha val="35001"/>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Wr</a:t>
            </a:r>
          </a:p>
        </p:txBody>
      </p:sp>
      <p:sp>
        <p:nvSpPr>
          <p:cNvPr id="595051" name="Text Box 107">
            <a:extLst>
              <a:ext uri="{FF2B5EF4-FFF2-40B4-BE49-F238E27FC236}">
                <a16:creationId xmlns:a16="http://schemas.microsoft.com/office/drawing/2014/main" id="{1A3F2D17-C139-4EC6-A607-8B9FFCAF20EC}"/>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595052" name="Text Box 108">
            <a:extLst>
              <a:ext uri="{FF2B5EF4-FFF2-40B4-BE49-F238E27FC236}">
                <a16:creationId xmlns:a16="http://schemas.microsoft.com/office/drawing/2014/main" id="{0B9720BD-6A6B-4ADE-98BF-EFA1DD1ED626}"/>
              </a:ext>
            </a:extLst>
          </p:cNvPr>
          <p:cNvSpPr txBox="1">
            <a:spLocks noChangeArrowheads="1"/>
          </p:cNvSpPr>
          <p:nvPr/>
        </p:nvSpPr>
        <p:spPr bwMode="auto">
          <a:xfrm>
            <a:off x="341313" y="2303463"/>
            <a:ext cx="2881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p>
        </p:txBody>
      </p:sp>
      <p:sp>
        <p:nvSpPr>
          <p:cNvPr id="595053" name="Text Box 109">
            <a:extLst>
              <a:ext uri="{FF2B5EF4-FFF2-40B4-BE49-F238E27FC236}">
                <a16:creationId xmlns:a16="http://schemas.microsoft.com/office/drawing/2014/main" id="{28644CB8-5C6C-4061-98AF-9D33F7C80F88}"/>
              </a:ext>
            </a:extLst>
          </p:cNvPr>
          <p:cNvSpPr txBox="1">
            <a:spLocks noChangeArrowheads="1"/>
          </p:cNvSpPr>
          <p:nvPr/>
        </p:nvSpPr>
        <p:spPr bwMode="auto">
          <a:xfrm>
            <a:off x="3851275" y="252253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5054" name="Rectangle 110">
            <a:extLst>
              <a:ext uri="{FF2B5EF4-FFF2-40B4-BE49-F238E27FC236}">
                <a16:creationId xmlns:a16="http://schemas.microsoft.com/office/drawing/2014/main" id="{BC7754D2-AD1A-4607-B034-2B9FF01D49F2}"/>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5055" name="Text Box 111">
            <a:extLst>
              <a:ext uri="{FF2B5EF4-FFF2-40B4-BE49-F238E27FC236}">
                <a16:creationId xmlns:a16="http://schemas.microsoft.com/office/drawing/2014/main" id="{77776975-2975-4EC5-8A79-BF1E0B884ACA}"/>
              </a:ext>
            </a:extLst>
          </p:cNvPr>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5056" name="Text Box 112">
            <a:extLst>
              <a:ext uri="{FF2B5EF4-FFF2-40B4-BE49-F238E27FC236}">
                <a16:creationId xmlns:a16="http://schemas.microsoft.com/office/drawing/2014/main" id="{73D9F952-7DAF-4FE9-BD9F-F8E3B12DF582}"/>
              </a:ext>
            </a:extLst>
          </p:cNvPr>
          <p:cNvSpPr txBox="1">
            <a:spLocks noChangeArrowheads="1"/>
          </p:cNvSpPr>
          <p:nvPr/>
        </p:nvSpPr>
        <p:spPr bwMode="auto">
          <a:xfrm>
            <a:off x="5254625" y="26193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5057" name="Text Box 113">
            <a:extLst>
              <a:ext uri="{FF2B5EF4-FFF2-40B4-BE49-F238E27FC236}">
                <a16:creationId xmlns:a16="http://schemas.microsoft.com/office/drawing/2014/main" id="{4F6B609D-7ED4-4086-96AF-A6A32D1C950F}"/>
              </a:ext>
            </a:extLst>
          </p:cNvPr>
          <p:cNvSpPr txBox="1">
            <a:spLocks noChangeArrowheads="1"/>
          </p:cNvSpPr>
          <p:nvPr/>
        </p:nvSpPr>
        <p:spPr bwMode="auto">
          <a:xfrm>
            <a:off x="3986213" y="6211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5058" name="Text Box 114">
            <a:extLst>
              <a:ext uri="{FF2B5EF4-FFF2-40B4-BE49-F238E27FC236}">
                <a16:creationId xmlns:a16="http://schemas.microsoft.com/office/drawing/2014/main" id="{58599EBF-495D-4591-88BC-34B33FDFF1A5}"/>
              </a:ext>
            </a:extLst>
          </p:cNvPr>
          <p:cNvSpPr txBox="1">
            <a:spLocks noChangeArrowheads="1"/>
          </p:cNvSpPr>
          <p:nvPr/>
        </p:nvSpPr>
        <p:spPr bwMode="auto">
          <a:xfrm>
            <a:off x="5292725" y="6483350"/>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5059" name="Text Box 115">
            <a:extLst>
              <a:ext uri="{FF2B5EF4-FFF2-40B4-BE49-F238E27FC236}">
                <a16:creationId xmlns:a16="http://schemas.microsoft.com/office/drawing/2014/main" id="{F8624525-D5F5-4945-8231-7A40ED17D950}"/>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5060" name="Text Box 116">
            <a:extLst>
              <a:ext uri="{FF2B5EF4-FFF2-40B4-BE49-F238E27FC236}">
                <a16:creationId xmlns:a16="http://schemas.microsoft.com/office/drawing/2014/main" id="{55B57A00-7291-4B49-9AA4-B778A8046DA0}"/>
              </a:ext>
            </a:extLst>
          </p:cNvPr>
          <p:cNvSpPr txBox="1">
            <a:spLocks noChangeArrowheads="1"/>
          </p:cNvSpPr>
          <p:nvPr/>
        </p:nvSpPr>
        <p:spPr bwMode="auto">
          <a:xfrm>
            <a:off x="6867525" y="3159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20</a:t>
            </a:r>
          </a:p>
        </p:txBody>
      </p:sp>
      <p:sp>
        <p:nvSpPr>
          <p:cNvPr id="595061" name="Text Box 117">
            <a:extLst>
              <a:ext uri="{FF2B5EF4-FFF2-40B4-BE49-F238E27FC236}">
                <a16:creationId xmlns:a16="http://schemas.microsoft.com/office/drawing/2014/main" id="{F314B500-05F3-4ED4-92E1-CAC4E355FF87}"/>
              </a:ext>
            </a:extLst>
          </p:cNvPr>
          <p:cNvSpPr txBox="1">
            <a:spLocks noChangeArrowheads="1"/>
          </p:cNvSpPr>
          <p:nvPr/>
        </p:nvSpPr>
        <p:spPr bwMode="auto">
          <a:xfrm>
            <a:off x="6867525" y="2849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00</a:t>
            </a:r>
          </a:p>
        </p:txBody>
      </p:sp>
      <p:sp>
        <p:nvSpPr>
          <p:cNvPr id="595062" name="Text Box 118">
            <a:extLst>
              <a:ext uri="{FF2B5EF4-FFF2-40B4-BE49-F238E27FC236}">
                <a16:creationId xmlns:a16="http://schemas.microsoft.com/office/drawing/2014/main" id="{AF999852-FA27-4BFF-A36E-35D233F3F280}"/>
              </a:ext>
            </a:extLst>
          </p:cNvPr>
          <p:cNvSpPr txBox="1">
            <a:spLocks noChangeArrowheads="1"/>
          </p:cNvSpPr>
          <p:nvPr/>
        </p:nvSpPr>
        <p:spPr bwMode="auto">
          <a:xfrm>
            <a:off x="6867525" y="2524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ff</a:t>
            </a:r>
          </a:p>
        </p:txBody>
      </p:sp>
      <p:sp>
        <p:nvSpPr>
          <p:cNvPr id="595063" name="Text Box 119">
            <a:extLst>
              <a:ext uri="{FF2B5EF4-FFF2-40B4-BE49-F238E27FC236}">
                <a16:creationId xmlns:a16="http://schemas.microsoft.com/office/drawing/2014/main" id="{BB74EB5F-32CA-4435-8E73-70C573CC6E37}"/>
              </a:ext>
            </a:extLst>
          </p:cNvPr>
          <p:cNvSpPr txBox="1">
            <a:spLocks noChangeArrowheads="1"/>
          </p:cNvSpPr>
          <p:nvPr/>
        </p:nvSpPr>
        <p:spPr bwMode="auto">
          <a:xfrm>
            <a:off x="6867525" y="2214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bf</a:t>
            </a:r>
          </a:p>
        </p:txBody>
      </p:sp>
      <p:sp>
        <p:nvSpPr>
          <p:cNvPr id="595064" name="Text Box 120">
            <a:extLst>
              <a:ext uri="{FF2B5EF4-FFF2-40B4-BE49-F238E27FC236}">
                <a16:creationId xmlns:a16="http://schemas.microsoft.com/office/drawing/2014/main" id="{9AE477DA-F327-40DD-9991-6B00599AFEE2}"/>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5065" name="Text Box 121">
            <a:extLst>
              <a:ext uri="{FF2B5EF4-FFF2-40B4-BE49-F238E27FC236}">
                <a16:creationId xmlns:a16="http://schemas.microsoft.com/office/drawing/2014/main" id="{88734B21-BD98-480A-8EE3-3302C1217D67}"/>
              </a:ext>
            </a:extLst>
          </p:cNvPr>
          <p:cNvSpPr txBox="1">
            <a:spLocks noChangeArrowheads="1"/>
          </p:cNvSpPr>
          <p:nvPr/>
        </p:nvSpPr>
        <p:spPr bwMode="auto">
          <a:xfrm>
            <a:off x="1150938" y="160338"/>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R[esp]</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R[esp]-4</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M[R[esp]] ←R[ebp]</a:t>
            </a:r>
          </a:p>
        </p:txBody>
      </p:sp>
      <p:sp>
        <p:nvSpPr>
          <p:cNvPr id="595066" name="Text Box 122">
            <a:extLst>
              <a:ext uri="{FF2B5EF4-FFF2-40B4-BE49-F238E27FC236}">
                <a16:creationId xmlns:a16="http://schemas.microsoft.com/office/drawing/2014/main" id="{C1BBFF49-F412-43FE-A497-D61D317AB440}"/>
              </a:ext>
            </a:extLst>
          </p:cNvPr>
          <p:cNvSpPr txBox="1">
            <a:spLocks noChangeArrowheads="1"/>
          </p:cNvSpPr>
          <p:nvPr/>
        </p:nvSpPr>
        <p:spPr bwMode="auto">
          <a:xfrm>
            <a:off x="4976813" y="25288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595067" name="Text Box 123">
            <a:extLst>
              <a:ext uri="{FF2B5EF4-FFF2-40B4-BE49-F238E27FC236}">
                <a16:creationId xmlns:a16="http://schemas.microsoft.com/office/drawing/2014/main" id="{CE822DBD-0CD7-46BE-A3C6-1BD6AAC25EBC}"/>
              </a:ext>
            </a:extLst>
          </p:cNvPr>
          <p:cNvSpPr txBox="1">
            <a:spLocks noChangeArrowheads="1"/>
          </p:cNvSpPr>
          <p:nvPr/>
        </p:nvSpPr>
        <p:spPr bwMode="auto">
          <a:xfrm>
            <a:off x="4976813" y="20335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CD3BD84C-AA57-4233-AED9-97193757B26B}"/>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5971" name="Text Box 3">
            <a:extLst>
              <a:ext uri="{FF2B5EF4-FFF2-40B4-BE49-F238E27FC236}">
                <a16:creationId xmlns:a16="http://schemas.microsoft.com/office/drawing/2014/main" id="{1F5B6C14-87F1-479E-AA72-EB451A187EB1}"/>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95972" name="Rectangle 4">
            <a:extLst>
              <a:ext uri="{FF2B5EF4-FFF2-40B4-BE49-F238E27FC236}">
                <a16:creationId xmlns:a16="http://schemas.microsoft.com/office/drawing/2014/main" id="{C113BB9C-1D10-406A-BFD8-A2191A97D8C5}"/>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5973" name="Text Box 5">
            <a:extLst>
              <a:ext uri="{FF2B5EF4-FFF2-40B4-BE49-F238E27FC236}">
                <a16:creationId xmlns:a16="http://schemas.microsoft.com/office/drawing/2014/main" id="{56985C14-E6F4-4F84-BFAF-71B837CC677D}"/>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5974" name="Text Box 6">
            <a:extLst>
              <a:ext uri="{FF2B5EF4-FFF2-40B4-BE49-F238E27FC236}">
                <a16:creationId xmlns:a16="http://schemas.microsoft.com/office/drawing/2014/main" id="{A43FB7B6-DD6C-4A46-AB77-5CE08709A3B3}"/>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95975" name="Text Box 7">
            <a:extLst>
              <a:ext uri="{FF2B5EF4-FFF2-40B4-BE49-F238E27FC236}">
                <a16:creationId xmlns:a16="http://schemas.microsoft.com/office/drawing/2014/main" id="{1500E207-D2AC-4161-92F4-BA498383B86E}"/>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95976" name="Line 8">
            <a:extLst>
              <a:ext uri="{FF2B5EF4-FFF2-40B4-BE49-F238E27FC236}">
                <a16:creationId xmlns:a16="http://schemas.microsoft.com/office/drawing/2014/main" id="{1DA3CBAD-1AC4-4391-A8FD-DFCF4BA8AF27}"/>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977" name="Line 9">
            <a:extLst>
              <a:ext uri="{FF2B5EF4-FFF2-40B4-BE49-F238E27FC236}">
                <a16:creationId xmlns:a16="http://schemas.microsoft.com/office/drawing/2014/main" id="{68D50EBE-E742-47FB-9AA7-71744776D51E}"/>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978" name="Line 10">
            <a:extLst>
              <a:ext uri="{FF2B5EF4-FFF2-40B4-BE49-F238E27FC236}">
                <a16:creationId xmlns:a16="http://schemas.microsoft.com/office/drawing/2014/main" id="{95D32FED-26E5-4609-9754-22D128AAB63E}"/>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5979" name="Group 11">
            <a:extLst>
              <a:ext uri="{FF2B5EF4-FFF2-40B4-BE49-F238E27FC236}">
                <a16:creationId xmlns:a16="http://schemas.microsoft.com/office/drawing/2014/main" id="{02389545-BE54-4443-AF43-FE4AF6013414}"/>
              </a:ext>
            </a:extLst>
          </p:cNvPr>
          <p:cNvGrpSpPr>
            <a:grpSpLocks/>
          </p:cNvGrpSpPr>
          <p:nvPr/>
        </p:nvGrpSpPr>
        <p:grpSpPr bwMode="auto">
          <a:xfrm>
            <a:off x="2771775" y="3924300"/>
            <a:ext cx="765175" cy="1484313"/>
            <a:chOff x="3135" y="2472"/>
            <a:chExt cx="454" cy="935"/>
          </a:xfrm>
        </p:grpSpPr>
        <p:grpSp>
          <p:nvGrpSpPr>
            <p:cNvPr id="595980" name="Group 12">
              <a:extLst>
                <a:ext uri="{FF2B5EF4-FFF2-40B4-BE49-F238E27FC236}">
                  <a16:creationId xmlns:a16="http://schemas.microsoft.com/office/drawing/2014/main" id="{27B07EBD-815D-4CDF-B668-6ED7C7A17150}"/>
                </a:ext>
              </a:extLst>
            </p:cNvPr>
            <p:cNvGrpSpPr>
              <a:grpSpLocks/>
            </p:cNvGrpSpPr>
            <p:nvPr/>
          </p:nvGrpSpPr>
          <p:grpSpPr bwMode="auto">
            <a:xfrm flipH="1">
              <a:off x="3135" y="2472"/>
              <a:ext cx="454" cy="935"/>
              <a:chOff x="3078" y="2330"/>
              <a:chExt cx="625" cy="1580"/>
            </a:xfrm>
          </p:grpSpPr>
          <p:sp>
            <p:nvSpPr>
              <p:cNvPr id="595981" name="Line 12">
                <a:extLst>
                  <a:ext uri="{FF2B5EF4-FFF2-40B4-BE49-F238E27FC236}">
                    <a16:creationId xmlns:a16="http://schemas.microsoft.com/office/drawing/2014/main" id="{19F63F67-8676-47AE-BA77-3BA20E8AAD3F}"/>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5982" name="Line 13">
                <a:extLst>
                  <a:ext uri="{FF2B5EF4-FFF2-40B4-BE49-F238E27FC236}">
                    <a16:creationId xmlns:a16="http://schemas.microsoft.com/office/drawing/2014/main" id="{667A4416-889E-408A-888E-FE4707F36829}"/>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5983" name="Line 14">
                <a:extLst>
                  <a:ext uri="{FF2B5EF4-FFF2-40B4-BE49-F238E27FC236}">
                    <a16:creationId xmlns:a16="http://schemas.microsoft.com/office/drawing/2014/main" id="{7F2EB9E6-1096-4901-BBFC-F83B03C7EE69}"/>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5984" name="Line 16">
                <a:extLst>
                  <a:ext uri="{FF2B5EF4-FFF2-40B4-BE49-F238E27FC236}">
                    <a16:creationId xmlns:a16="http://schemas.microsoft.com/office/drawing/2014/main" id="{406C8A81-F5A2-44FB-B476-335D6761C8BB}"/>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5985" name="Line 18">
                <a:extLst>
                  <a:ext uri="{FF2B5EF4-FFF2-40B4-BE49-F238E27FC236}">
                    <a16:creationId xmlns:a16="http://schemas.microsoft.com/office/drawing/2014/main" id="{7A5CEC08-1B96-4076-8E96-1B04FED0E232}"/>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5986" name="Line 19">
                <a:extLst>
                  <a:ext uri="{FF2B5EF4-FFF2-40B4-BE49-F238E27FC236}">
                    <a16:creationId xmlns:a16="http://schemas.microsoft.com/office/drawing/2014/main" id="{3506E0D4-3D13-42F6-8EB5-58D5B4C9A8E5}"/>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5987" name="Line 20">
                <a:extLst>
                  <a:ext uri="{FF2B5EF4-FFF2-40B4-BE49-F238E27FC236}">
                    <a16:creationId xmlns:a16="http://schemas.microsoft.com/office/drawing/2014/main" id="{1D7CB75A-B0AD-4527-8FA9-4C1CCBB72DC1}"/>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5988" name="Line 22">
                <a:extLst>
                  <a:ext uri="{FF2B5EF4-FFF2-40B4-BE49-F238E27FC236}">
                    <a16:creationId xmlns:a16="http://schemas.microsoft.com/office/drawing/2014/main" id="{8AA46757-D942-497C-8C72-9A9F128503A9}"/>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5989" name="Rectangle 25">
              <a:extLst>
                <a:ext uri="{FF2B5EF4-FFF2-40B4-BE49-F238E27FC236}">
                  <a16:creationId xmlns:a16="http://schemas.microsoft.com/office/drawing/2014/main" id="{00130819-64E0-4225-87E2-5FCE1722B1ED}"/>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95990" name="Group 22">
            <a:extLst>
              <a:ext uri="{FF2B5EF4-FFF2-40B4-BE49-F238E27FC236}">
                <a16:creationId xmlns:a16="http://schemas.microsoft.com/office/drawing/2014/main" id="{BE2F2604-6789-4669-805B-28DC2005842C}"/>
              </a:ext>
            </a:extLst>
          </p:cNvPr>
          <p:cNvGrpSpPr>
            <a:grpSpLocks/>
          </p:cNvGrpSpPr>
          <p:nvPr/>
        </p:nvGrpSpPr>
        <p:grpSpPr bwMode="auto">
          <a:xfrm>
            <a:off x="3492500" y="4329113"/>
            <a:ext cx="404813" cy="809625"/>
            <a:chOff x="2030" y="2415"/>
            <a:chExt cx="341" cy="510"/>
          </a:xfrm>
        </p:grpSpPr>
        <p:sp>
          <p:nvSpPr>
            <p:cNvPr id="595991" name="Line 23">
              <a:extLst>
                <a:ext uri="{FF2B5EF4-FFF2-40B4-BE49-F238E27FC236}">
                  <a16:creationId xmlns:a16="http://schemas.microsoft.com/office/drawing/2014/main" id="{2C70E0D3-7039-4FB3-9444-B885A4BDABF3}"/>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992" name="Line 24">
              <a:extLst>
                <a:ext uri="{FF2B5EF4-FFF2-40B4-BE49-F238E27FC236}">
                  <a16:creationId xmlns:a16="http://schemas.microsoft.com/office/drawing/2014/main" id="{F7E1DDA3-AC24-4C31-9050-09B762769DC1}"/>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5993" name="Text Box 25">
            <a:extLst>
              <a:ext uri="{FF2B5EF4-FFF2-40B4-BE49-F238E27FC236}">
                <a16:creationId xmlns:a16="http://schemas.microsoft.com/office/drawing/2014/main" id="{41B53592-46CB-4295-81CB-A225C295CCFB}"/>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95994" name="Line 26">
            <a:extLst>
              <a:ext uri="{FF2B5EF4-FFF2-40B4-BE49-F238E27FC236}">
                <a16:creationId xmlns:a16="http://schemas.microsoft.com/office/drawing/2014/main" id="{B27A4CE5-887F-4917-B008-93B3DDFC3552}"/>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5995" name="Group 27">
            <a:extLst>
              <a:ext uri="{FF2B5EF4-FFF2-40B4-BE49-F238E27FC236}">
                <a16:creationId xmlns:a16="http://schemas.microsoft.com/office/drawing/2014/main" id="{F48E7BAD-9ADE-4758-97D5-C6CE007028F8}"/>
              </a:ext>
            </a:extLst>
          </p:cNvPr>
          <p:cNvGrpSpPr>
            <a:grpSpLocks/>
          </p:cNvGrpSpPr>
          <p:nvPr/>
        </p:nvGrpSpPr>
        <p:grpSpPr bwMode="auto">
          <a:xfrm>
            <a:off x="1511300" y="3519488"/>
            <a:ext cx="227013" cy="855662"/>
            <a:chOff x="895" y="1905"/>
            <a:chExt cx="143" cy="539"/>
          </a:xfrm>
        </p:grpSpPr>
        <p:sp>
          <p:nvSpPr>
            <p:cNvPr id="595996" name="Line 28">
              <a:extLst>
                <a:ext uri="{FF2B5EF4-FFF2-40B4-BE49-F238E27FC236}">
                  <a16:creationId xmlns:a16="http://schemas.microsoft.com/office/drawing/2014/main" id="{CA73CC13-5723-481C-BA0B-1AC6EAB5F269}"/>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5997" name="Line 29">
              <a:extLst>
                <a:ext uri="{FF2B5EF4-FFF2-40B4-BE49-F238E27FC236}">
                  <a16:creationId xmlns:a16="http://schemas.microsoft.com/office/drawing/2014/main" id="{4E885DBF-218E-4DDE-AED0-528BD0584FAB}"/>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5998" name="Line 30">
            <a:extLst>
              <a:ext uri="{FF2B5EF4-FFF2-40B4-BE49-F238E27FC236}">
                <a16:creationId xmlns:a16="http://schemas.microsoft.com/office/drawing/2014/main" id="{5AD76CA8-1CC5-4ED2-9924-5D18D56E9259}"/>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5999" name="Group 31">
            <a:extLst>
              <a:ext uri="{FF2B5EF4-FFF2-40B4-BE49-F238E27FC236}">
                <a16:creationId xmlns:a16="http://schemas.microsoft.com/office/drawing/2014/main" id="{F9F64E14-9A65-4DDC-BC9D-1F17F588C6CA}"/>
              </a:ext>
            </a:extLst>
          </p:cNvPr>
          <p:cNvGrpSpPr>
            <a:grpSpLocks/>
          </p:cNvGrpSpPr>
          <p:nvPr/>
        </p:nvGrpSpPr>
        <p:grpSpPr bwMode="auto">
          <a:xfrm>
            <a:off x="2501900" y="4776788"/>
            <a:ext cx="1530350" cy="1487487"/>
            <a:chOff x="1576" y="2924"/>
            <a:chExt cx="964" cy="937"/>
          </a:xfrm>
        </p:grpSpPr>
        <p:sp>
          <p:nvSpPr>
            <p:cNvPr id="596000" name="Line 32">
              <a:extLst>
                <a:ext uri="{FF2B5EF4-FFF2-40B4-BE49-F238E27FC236}">
                  <a16:creationId xmlns:a16="http://schemas.microsoft.com/office/drawing/2014/main" id="{8AD1C79C-D3ED-405C-9C3B-403BC0F89DA0}"/>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01" name="Line 33">
              <a:extLst>
                <a:ext uri="{FF2B5EF4-FFF2-40B4-BE49-F238E27FC236}">
                  <a16:creationId xmlns:a16="http://schemas.microsoft.com/office/drawing/2014/main" id="{0F6040B7-09B4-4808-B67E-1F2733C9DD67}"/>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02" name="Line 34">
              <a:extLst>
                <a:ext uri="{FF2B5EF4-FFF2-40B4-BE49-F238E27FC236}">
                  <a16:creationId xmlns:a16="http://schemas.microsoft.com/office/drawing/2014/main" id="{CD0E8621-A11A-4382-98B8-C9F70F21903F}"/>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6003" name="Group 35">
            <a:extLst>
              <a:ext uri="{FF2B5EF4-FFF2-40B4-BE49-F238E27FC236}">
                <a16:creationId xmlns:a16="http://schemas.microsoft.com/office/drawing/2014/main" id="{060A158E-306A-49D6-9E62-62E490070D47}"/>
              </a:ext>
            </a:extLst>
          </p:cNvPr>
          <p:cNvGrpSpPr>
            <a:grpSpLocks/>
          </p:cNvGrpSpPr>
          <p:nvPr/>
        </p:nvGrpSpPr>
        <p:grpSpPr bwMode="auto">
          <a:xfrm>
            <a:off x="3357563" y="5543550"/>
            <a:ext cx="493712" cy="719138"/>
            <a:chOff x="2115" y="3405"/>
            <a:chExt cx="311" cy="453"/>
          </a:xfrm>
        </p:grpSpPr>
        <p:sp>
          <p:nvSpPr>
            <p:cNvPr id="596004" name="Line 36">
              <a:extLst>
                <a:ext uri="{FF2B5EF4-FFF2-40B4-BE49-F238E27FC236}">
                  <a16:creationId xmlns:a16="http://schemas.microsoft.com/office/drawing/2014/main" id="{CB0ECCBF-FE09-4EAD-9ABB-3470C7CA17CA}"/>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05" name="Line 37">
              <a:extLst>
                <a:ext uri="{FF2B5EF4-FFF2-40B4-BE49-F238E27FC236}">
                  <a16:creationId xmlns:a16="http://schemas.microsoft.com/office/drawing/2014/main" id="{F4868A5E-BE28-46BF-A12B-40DC1B950933}"/>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6006" name="Group 38">
            <a:extLst>
              <a:ext uri="{FF2B5EF4-FFF2-40B4-BE49-F238E27FC236}">
                <a16:creationId xmlns:a16="http://schemas.microsoft.com/office/drawing/2014/main" id="{A8EFA262-53E7-4063-A4B6-9162E67CA438}"/>
              </a:ext>
            </a:extLst>
          </p:cNvPr>
          <p:cNvGrpSpPr>
            <a:grpSpLocks/>
          </p:cNvGrpSpPr>
          <p:nvPr/>
        </p:nvGrpSpPr>
        <p:grpSpPr bwMode="auto">
          <a:xfrm>
            <a:off x="1150938" y="3606800"/>
            <a:ext cx="4725987" cy="2208213"/>
            <a:chOff x="725" y="2158"/>
            <a:chExt cx="2977" cy="1448"/>
          </a:xfrm>
        </p:grpSpPr>
        <p:sp>
          <p:nvSpPr>
            <p:cNvPr id="596007" name="Line 39">
              <a:extLst>
                <a:ext uri="{FF2B5EF4-FFF2-40B4-BE49-F238E27FC236}">
                  <a16:creationId xmlns:a16="http://schemas.microsoft.com/office/drawing/2014/main" id="{B89DA832-EFC3-4F2E-AA72-515B7428D434}"/>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08" name="Line 40">
              <a:extLst>
                <a:ext uri="{FF2B5EF4-FFF2-40B4-BE49-F238E27FC236}">
                  <a16:creationId xmlns:a16="http://schemas.microsoft.com/office/drawing/2014/main" id="{C8EA0E1C-1A6B-4951-AFA2-895008189D61}"/>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09" name="Line 41">
              <a:extLst>
                <a:ext uri="{FF2B5EF4-FFF2-40B4-BE49-F238E27FC236}">
                  <a16:creationId xmlns:a16="http://schemas.microsoft.com/office/drawing/2014/main" id="{D2A18F03-F7E0-4D0F-A694-DF2B702EC3E4}"/>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6010" name="Text Box 42">
            <a:extLst>
              <a:ext uri="{FF2B5EF4-FFF2-40B4-BE49-F238E27FC236}">
                <a16:creationId xmlns:a16="http://schemas.microsoft.com/office/drawing/2014/main" id="{5D0D9C2E-E9E5-4085-966F-59C05181FC62}"/>
              </a:ext>
            </a:extLst>
          </p:cNvPr>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96011" name="Line 43">
            <a:extLst>
              <a:ext uri="{FF2B5EF4-FFF2-40B4-BE49-F238E27FC236}">
                <a16:creationId xmlns:a16="http://schemas.microsoft.com/office/drawing/2014/main" id="{EEFB7F6F-63AE-4100-BB36-E16BC57663C8}"/>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12" name="Line 44">
            <a:extLst>
              <a:ext uri="{FF2B5EF4-FFF2-40B4-BE49-F238E27FC236}">
                <a16:creationId xmlns:a16="http://schemas.microsoft.com/office/drawing/2014/main" id="{1A124B26-21EE-4206-AEC0-06629F9B3EAF}"/>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13" name="Text Box 45">
            <a:extLst>
              <a:ext uri="{FF2B5EF4-FFF2-40B4-BE49-F238E27FC236}">
                <a16:creationId xmlns:a16="http://schemas.microsoft.com/office/drawing/2014/main" id="{AAA4700C-70CF-462D-BAF5-F77D20195B51}"/>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96014" name="AutoShape 46">
            <a:extLst>
              <a:ext uri="{FF2B5EF4-FFF2-40B4-BE49-F238E27FC236}">
                <a16:creationId xmlns:a16="http://schemas.microsoft.com/office/drawing/2014/main" id="{659B1BB5-3891-44E1-8AD7-C701EE79FF81}"/>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6015" name="Text Box 47">
            <a:extLst>
              <a:ext uri="{FF2B5EF4-FFF2-40B4-BE49-F238E27FC236}">
                <a16:creationId xmlns:a16="http://schemas.microsoft.com/office/drawing/2014/main" id="{99435A7C-79E6-4F0D-B0DF-0C53E4ED7EF9}"/>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96016" name="AutoShape 48">
            <a:extLst>
              <a:ext uri="{FF2B5EF4-FFF2-40B4-BE49-F238E27FC236}">
                <a16:creationId xmlns:a16="http://schemas.microsoft.com/office/drawing/2014/main" id="{388B3DC1-3615-47CE-898F-695F10B9C07E}"/>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6017" name="Text Box 49">
            <a:extLst>
              <a:ext uri="{FF2B5EF4-FFF2-40B4-BE49-F238E27FC236}">
                <a16:creationId xmlns:a16="http://schemas.microsoft.com/office/drawing/2014/main" id="{2DF287C0-D768-4B87-B401-FC198E2C8DEC}"/>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96018" name="AutoShape 50">
            <a:extLst>
              <a:ext uri="{FF2B5EF4-FFF2-40B4-BE49-F238E27FC236}">
                <a16:creationId xmlns:a16="http://schemas.microsoft.com/office/drawing/2014/main" id="{334766BB-F2D5-4EA5-A2EB-57578835C0CC}"/>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6019" name="Line 51">
            <a:extLst>
              <a:ext uri="{FF2B5EF4-FFF2-40B4-BE49-F238E27FC236}">
                <a16:creationId xmlns:a16="http://schemas.microsoft.com/office/drawing/2014/main" id="{0A0FA91A-D478-47C6-A0B5-EE67DC3BC3EE}"/>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6020" name="Group 52">
            <a:extLst>
              <a:ext uri="{FF2B5EF4-FFF2-40B4-BE49-F238E27FC236}">
                <a16:creationId xmlns:a16="http://schemas.microsoft.com/office/drawing/2014/main" id="{4FA2C0B4-90F5-41E3-A4B9-70996507B20F}"/>
              </a:ext>
            </a:extLst>
          </p:cNvPr>
          <p:cNvGrpSpPr>
            <a:grpSpLocks/>
          </p:cNvGrpSpPr>
          <p:nvPr/>
        </p:nvGrpSpPr>
        <p:grpSpPr bwMode="auto">
          <a:xfrm>
            <a:off x="3490913" y="3603625"/>
            <a:ext cx="1755775" cy="2127250"/>
            <a:chOff x="2199" y="2185"/>
            <a:chExt cx="1106" cy="1340"/>
          </a:xfrm>
        </p:grpSpPr>
        <p:sp>
          <p:nvSpPr>
            <p:cNvPr id="596021" name="Text Box 53">
              <a:extLst>
                <a:ext uri="{FF2B5EF4-FFF2-40B4-BE49-F238E27FC236}">
                  <a16:creationId xmlns:a16="http://schemas.microsoft.com/office/drawing/2014/main" id="{4652B1BA-D8EE-4A16-9476-3D303778C352}"/>
                </a:ext>
              </a:extLst>
            </p:cNvPr>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grpSp>
          <p:nvGrpSpPr>
            <p:cNvPr id="596022" name="Group 54">
              <a:extLst>
                <a:ext uri="{FF2B5EF4-FFF2-40B4-BE49-F238E27FC236}">
                  <a16:creationId xmlns:a16="http://schemas.microsoft.com/office/drawing/2014/main" id="{CFE76E64-B120-413D-9404-13873902A6B2}"/>
                </a:ext>
              </a:extLst>
            </p:cNvPr>
            <p:cNvGrpSpPr>
              <a:grpSpLocks/>
            </p:cNvGrpSpPr>
            <p:nvPr/>
          </p:nvGrpSpPr>
          <p:grpSpPr bwMode="auto">
            <a:xfrm>
              <a:off x="2452" y="2500"/>
              <a:ext cx="853" cy="1025"/>
              <a:chOff x="2398" y="2273"/>
              <a:chExt cx="853" cy="1025"/>
            </a:xfrm>
          </p:grpSpPr>
          <p:grpSp>
            <p:nvGrpSpPr>
              <p:cNvPr id="596023" name="Group 55">
                <a:extLst>
                  <a:ext uri="{FF2B5EF4-FFF2-40B4-BE49-F238E27FC236}">
                    <a16:creationId xmlns:a16="http://schemas.microsoft.com/office/drawing/2014/main" id="{910EB29C-AE0C-4D74-B2A2-9452A2C2A61E}"/>
                  </a:ext>
                </a:extLst>
              </p:cNvPr>
              <p:cNvGrpSpPr>
                <a:grpSpLocks/>
              </p:cNvGrpSpPr>
              <p:nvPr/>
            </p:nvGrpSpPr>
            <p:grpSpPr bwMode="auto">
              <a:xfrm>
                <a:off x="2398" y="2273"/>
                <a:ext cx="652" cy="992"/>
                <a:chOff x="2228" y="1678"/>
                <a:chExt cx="737" cy="992"/>
              </a:xfrm>
            </p:grpSpPr>
            <p:sp>
              <p:nvSpPr>
                <p:cNvPr id="596024" name="Rectangle 56">
                  <a:extLst>
                    <a:ext uri="{FF2B5EF4-FFF2-40B4-BE49-F238E27FC236}">
                      <a16:creationId xmlns:a16="http://schemas.microsoft.com/office/drawing/2014/main" id="{DC4F81A4-7B17-46C1-9209-810AC28AE6B0}"/>
                    </a:ext>
                  </a:extLst>
                </p:cNvPr>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6025" name="Line 57">
                  <a:extLst>
                    <a:ext uri="{FF2B5EF4-FFF2-40B4-BE49-F238E27FC236}">
                      <a16:creationId xmlns:a16="http://schemas.microsoft.com/office/drawing/2014/main" id="{DA3FE260-84C1-42AE-B475-C213418AC01E}"/>
                    </a:ext>
                  </a:extLst>
                </p:cNvPr>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26" name="Line 58">
                  <a:extLst>
                    <a:ext uri="{FF2B5EF4-FFF2-40B4-BE49-F238E27FC236}">
                      <a16:creationId xmlns:a16="http://schemas.microsoft.com/office/drawing/2014/main" id="{685E467A-A05E-4669-8E56-9038CE8D387D}"/>
                    </a:ext>
                  </a:extLst>
                </p:cNvPr>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27" name="Line 59">
                  <a:extLst>
                    <a:ext uri="{FF2B5EF4-FFF2-40B4-BE49-F238E27FC236}">
                      <a16:creationId xmlns:a16="http://schemas.microsoft.com/office/drawing/2014/main" id="{69360B7D-9977-4386-8134-E34C84767813}"/>
                    </a:ext>
                  </a:extLst>
                </p:cNvPr>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6028" name="Text Box 60">
                <a:extLst>
                  <a:ext uri="{FF2B5EF4-FFF2-40B4-BE49-F238E27FC236}">
                    <a16:creationId xmlns:a16="http://schemas.microsoft.com/office/drawing/2014/main" id="{6FB1390F-C2BC-4491-955C-B28985DF722B}"/>
                  </a:ext>
                </a:extLst>
              </p:cNvPr>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96029" name="Text Box 61">
                <a:extLst>
                  <a:ext uri="{FF2B5EF4-FFF2-40B4-BE49-F238E27FC236}">
                    <a16:creationId xmlns:a16="http://schemas.microsoft.com/office/drawing/2014/main" id="{0286B246-9047-4D6A-BA0C-45A44399E597}"/>
                  </a:ext>
                </a:extLst>
              </p:cNvPr>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96030" name="Text Box 62">
                <a:extLst>
                  <a:ext uri="{FF2B5EF4-FFF2-40B4-BE49-F238E27FC236}">
                    <a16:creationId xmlns:a16="http://schemas.microsoft.com/office/drawing/2014/main" id="{B2C02537-D4E6-4FBC-BA3C-67EF682CF95F}"/>
                  </a:ext>
                </a:extLst>
              </p:cNvPr>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96031" name="Text Box 63">
                <a:extLst>
                  <a:ext uri="{FF2B5EF4-FFF2-40B4-BE49-F238E27FC236}">
                    <a16:creationId xmlns:a16="http://schemas.microsoft.com/office/drawing/2014/main" id="{0191C8D1-3EA1-4BFC-925B-4021F19C5922}"/>
                  </a:ext>
                </a:extLst>
              </p:cNvPr>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grpSp>
        <p:sp>
          <p:nvSpPr>
            <p:cNvPr id="596032" name="Rectangle 64">
              <a:extLst>
                <a:ext uri="{FF2B5EF4-FFF2-40B4-BE49-F238E27FC236}">
                  <a16:creationId xmlns:a16="http://schemas.microsoft.com/office/drawing/2014/main" id="{3EB0C020-F644-44E7-8058-D116021E1733}"/>
                </a:ext>
              </a:extLst>
            </p:cNvPr>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6033" name="Rectangle 65">
            <a:extLst>
              <a:ext uri="{FF2B5EF4-FFF2-40B4-BE49-F238E27FC236}">
                <a16:creationId xmlns:a16="http://schemas.microsoft.com/office/drawing/2014/main" id="{FBFC5816-950C-4077-8A16-AF0AC679CCD6}"/>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6034" name="Line 66">
            <a:extLst>
              <a:ext uri="{FF2B5EF4-FFF2-40B4-BE49-F238E27FC236}">
                <a16:creationId xmlns:a16="http://schemas.microsoft.com/office/drawing/2014/main" id="{9E7C3E62-541D-4866-B461-D02AC11ED4F7}"/>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35" name="Line 67">
            <a:extLst>
              <a:ext uri="{FF2B5EF4-FFF2-40B4-BE49-F238E27FC236}">
                <a16:creationId xmlns:a16="http://schemas.microsoft.com/office/drawing/2014/main" id="{455FDC3D-C38A-43AB-8B65-6797B561F9C3}"/>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36" name="Line 68">
            <a:extLst>
              <a:ext uri="{FF2B5EF4-FFF2-40B4-BE49-F238E27FC236}">
                <a16:creationId xmlns:a16="http://schemas.microsoft.com/office/drawing/2014/main" id="{FFC2C0CB-6022-467B-BE42-C9E255A446EF}"/>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37" name="Line 69">
            <a:extLst>
              <a:ext uri="{FF2B5EF4-FFF2-40B4-BE49-F238E27FC236}">
                <a16:creationId xmlns:a16="http://schemas.microsoft.com/office/drawing/2014/main" id="{C95DA186-FDDE-4DBE-BA16-763809DF00D2}"/>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38" name="Line 70">
            <a:extLst>
              <a:ext uri="{FF2B5EF4-FFF2-40B4-BE49-F238E27FC236}">
                <a16:creationId xmlns:a16="http://schemas.microsoft.com/office/drawing/2014/main" id="{CF4F9DA5-2C4A-437A-97C1-6E16E0387867}"/>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39" name="Line 71">
            <a:extLst>
              <a:ext uri="{FF2B5EF4-FFF2-40B4-BE49-F238E27FC236}">
                <a16:creationId xmlns:a16="http://schemas.microsoft.com/office/drawing/2014/main" id="{3CD6F3B8-867C-4735-A226-95ABB50B7DE6}"/>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40" name="Line 72">
            <a:extLst>
              <a:ext uri="{FF2B5EF4-FFF2-40B4-BE49-F238E27FC236}">
                <a16:creationId xmlns:a16="http://schemas.microsoft.com/office/drawing/2014/main" id="{CD7BC35B-A150-476C-875B-44E44DB1C3CC}"/>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41" name="Text Box 73">
            <a:extLst>
              <a:ext uri="{FF2B5EF4-FFF2-40B4-BE49-F238E27FC236}">
                <a16:creationId xmlns:a16="http://schemas.microsoft.com/office/drawing/2014/main" id="{34112AF8-32EE-4205-A37F-1246B01AF3F3}"/>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6042" name="Text Box 74">
            <a:extLst>
              <a:ext uri="{FF2B5EF4-FFF2-40B4-BE49-F238E27FC236}">
                <a16:creationId xmlns:a16="http://schemas.microsoft.com/office/drawing/2014/main" id="{DD9641D8-3582-42A2-B20A-F866CCAC29C7}"/>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96043" name="Text Box 75">
            <a:extLst>
              <a:ext uri="{FF2B5EF4-FFF2-40B4-BE49-F238E27FC236}">
                <a16:creationId xmlns:a16="http://schemas.microsoft.com/office/drawing/2014/main" id="{4243D0BE-B87A-482C-B213-4A39280ED218}"/>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96044" name="Text Box 76">
            <a:extLst>
              <a:ext uri="{FF2B5EF4-FFF2-40B4-BE49-F238E27FC236}">
                <a16:creationId xmlns:a16="http://schemas.microsoft.com/office/drawing/2014/main" id="{5933282B-2E26-4752-BBED-8EB60A4B31BB}"/>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6045" name="Text Box 77">
            <a:extLst>
              <a:ext uri="{FF2B5EF4-FFF2-40B4-BE49-F238E27FC236}">
                <a16:creationId xmlns:a16="http://schemas.microsoft.com/office/drawing/2014/main" id="{1AFA6594-55B2-4FEC-803D-DE5AF9DEED48}"/>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96046" name="Text Box 78">
            <a:extLst>
              <a:ext uri="{FF2B5EF4-FFF2-40B4-BE49-F238E27FC236}">
                <a16:creationId xmlns:a16="http://schemas.microsoft.com/office/drawing/2014/main" id="{B512CB44-65EB-40A0-8E8F-BD1C521E3682}"/>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96047" name="Rectangle 79">
            <a:extLst>
              <a:ext uri="{FF2B5EF4-FFF2-40B4-BE49-F238E27FC236}">
                <a16:creationId xmlns:a16="http://schemas.microsoft.com/office/drawing/2014/main" id="{FA27EFCA-0509-49F0-8DA6-B87792E01D7D}"/>
              </a:ext>
            </a:extLst>
          </p:cNvPr>
          <p:cNvSpPr>
            <a:spLocks noChangeArrowheads="1"/>
          </p:cNvSpPr>
          <p:nvPr/>
        </p:nvSpPr>
        <p:spPr bwMode="auto">
          <a:xfrm>
            <a:off x="0" y="684213"/>
            <a:ext cx="6192838"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2000">
                <a:solidFill>
                  <a:srgbClr val="FF3300"/>
                </a:solidFill>
                <a:latin typeface="微软雅黑" panose="020B0503020204020204" pitchFamily="34" charset="-122"/>
                <a:ea typeface="微软雅黑" panose="020B0503020204020204" pitchFamily="34" charset="-122"/>
              </a:rPr>
              <a:t>080483d4</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&lt;add&gt;: </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80483d4:    55	   push   %ebp</a:t>
            </a:r>
          </a:p>
          <a:p>
            <a:pPr eaLnBrk="1" hangingPunct="1">
              <a:lnSpc>
                <a:spcPct val="105000"/>
              </a:lnSpc>
            </a:pPr>
            <a:r>
              <a:rPr lang="en-US" altLang="zh-CN" sz="2000">
                <a:latin typeface="微软雅黑" panose="020B0503020204020204" pitchFamily="34" charset="-122"/>
                <a:ea typeface="微软雅黑" panose="020B0503020204020204" pitchFamily="34" charset="-122"/>
              </a:rPr>
              <a:t>  80483d5:    89 e5	   mov   %esp, %ebp</a:t>
            </a:r>
          </a:p>
        </p:txBody>
      </p:sp>
      <p:sp>
        <p:nvSpPr>
          <p:cNvPr id="596048" name="Line 80">
            <a:extLst>
              <a:ext uri="{FF2B5EF4-FFF2-40B4-BE49-F238E27FC236}">
                <a16:creationId xmlns:a16="http://schemas.microsoft.com/office/drawing/2014/main" id="{097AEDAD-0FE9-4EFE-A2A7-4226A2B4685F}"/>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49" name="Line 81">
            <a:extLst>
              <a:ext uri="{FF2B5EF4-FFF2-40B4-BE49-F238E27FC236}">
                <a16:creationId xmlns:a16="http://schemas.microsoft.com/office/drawing/2014/main" id="{BF567BAC-ED9A-477C-BC83-2C0587CC7AF6}"/>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50" name="Text Box 82">
            <a:extLst>
              <a:ext uri="{FF2B5EF4-FFF2-40B4-BE49-F238E27FC236}">
                <a16:creationId xmlns:a16="http://schemas.microsoft.com/office/drawing/2014/main" id="{A8689C28-A879-405F-9D17-DF5D11D6DCAB}"/>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596051" name="Text Box 83">
            <a:extLst>
              <a:ext uri="{FF2B5EF4-FFF2-40B4-BE49-F238E27FC236}">
                <a16:creationId xmlns:a16="http://schemas.microsoft.com/office/drawing/2014/main" id="{6A6BFC1F-778C-4E6E-A8A5-D96DF0F235E2}"/>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596052" name="Text Box 84">
            <a:extLst>
              <a:ext uri="{FF2B5EF4-FFF2-40B4-BE49-F238E27FC236}">
                <a16:creationId xmlns:a16="http://schemas.microsoft.com/office/drawing/2014/main" id="{A405D3DA-9D8A-4C80-901A-1846C5EA7922}"/>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596053" name="Line 85">
            <a:extLst>
              <a:ext uri="{FF2B5EF4-FFF2-40B4-BE49-F238E27FC236}">
                <a16:creationId xmlns:a16="http://schemas.microsoft.com/office/drawing/2014/main" id="{929132C9-45BF-4EA0-8F0B-529D168906BA}"/>
              </a:ext>
            </a:extLst>
          </p:cNvPr>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54" name="Text Box 86">
            <a:extLst>
              <a:ext uri="{FF2B5EF4-FFF2-40B4-BE49-F238E27FC236}">
                <a16:creationId xmlns:a16="http://schemas.microsoft.com/office/drawing/2014/main" id="{72CB6ABC-5670-42E0-B33F-8EDA76883075}"/>
              </a:ext>
            </a:extLst>
          </p:cNvPr>
          <p:cNvSpPr txBox="1">
            <a:spLocks noChangeArrowheads="1"/>
          </p:cNvSpPr>
          <p:nvPr/>
        </p:nvSpPr>
        <p:spPr bwMode="auto">
          <a:xfrm>
            <a:off x="3895725" y="20335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6055" name="Text Box 87">
            <a:extLst>
              <a:ext uri="{FF2B5EF4-FFF2-40B4-BE49-F238E27FC236}">
                <a16:creationId xmlns:a16="http://schemas.microsoft.com/office/drawing/2014/main" id="{5741500B-B531-41EA-84B5-8B45C21A46AC}"/>
              </a:ext>
            </a:extLst>
          </p:cNvPr>
          <p:cNvSpPr txBox="1">
            <a:spLocks noChangeArrowheads="1"/>
          </p:cNvSpPr>
          <p:nvPr/>
        </p:nvSpPr>
        <p:spPr bwMode="auto">
          <a:xfrm>
            <a:off x="3895725" y="2528888"/>
            <a:ext cx="1125538"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96056" name="Rectangle 88">
            <a:extLst>
              <a:ext uri="{FF2B5EF4-FFF2-40B4-BE49-F238E27FC236}">
                <a16:creationId xmlns:a16="http://schemas.microsoft.com/office/drawing/2014/main" id="{2A5DF772-EFE8-4702-8467-C58B985E8935}"/>
              </a:ext>
            </a:extLst>
          </p:cNvPr>
          <p:cNvSpPr>
            <a:spLocks noChangeArrowheads="1"/>
          </p:cNvSpPr>
          <p:nvPr/>
        </p:nvSpPr>
        <p:spPr bwMode="auto">
          <a:xfrm>
            <a:off x="3140075" y="2046288"/>
            <a:ext cx="6683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6057" name="Rectangle 89">
            <a:extLst>
              <a:ext uri="{FF2B5EF4-FFF2-40B4-BE49-F238E27FC236}">
                <a16:creationId xmlns:a16="http://schemas.microsoft.com/office/drawing/2014/main" id="{27456655-731C-41CD-ADD2-C2586BF9981E}"/>
              </a:ext>
            </a:extLst>
          </p:cNvPr>
          <p:cNvSpPr>
            <a:spLocks noChangeArrowheads="1"/>
          </p:cNvSpPr>
          <p:nvPr/>
        </p:nvSpPr>
        <p:spPr bwMode="auto">
          <a:xfrm>
            <a:off x="3132138"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6058" name="Rectangle 90">
            <a:extLst>
              <a:ext uri="{FF2B5EF4-FFF2-40B4-BE49-F238E27FC236}">
                <a16:creationId xmlns:a16="http://schemas.microsoft.com/office/drawing/2014/main" id="{90DD0D38-4BEE-4CCF-8499-1D93831EB139}"/>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6059" name="Text Box 91">
            <a:extLst>
              <a:ext uri="{FF2B5EF4-FFF2-40B4-BE49-F238E27FC236}">
                <a16:creationId xmlns:a16="http://schemas.microsoft.com/office/drawing/2014/main" id="{BCFEABDE-0DF8-4ECA-BD27-299AD9BC819E}"/>
              </a:ext>
            </a:extLst>
          </p:cNvPr>
          <p:cNvSpPr txBox="1">
            <a:spLocks noChangeArrowheads="1"/>
          </p:cNvSpPr>
          <p:nvPr/>
        </p:nvSpPr>
        <p:spPr bwMode="auto">
          <a:xfrm>
            <a:off x="3851275" y="2033588"/>
            <a:ext cx="1252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6060" name="Line 92">
            <a:extLst>
              <a:ext uri="{FF2B5EF4-FFF2-40B4-BE49-F238E27FC236}">
                <a16:creationId xmlns:a16="http://schemas.microsoft.com/office/drawing/2014/main" id="{D22EFC78-B7B3-4CC5-8E49-7C5E201735CE}"/>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1" name="Line 93">
            <a:extLst>
              <a:ext uri="{FF2B5EF4-FFF2-40B4-BE49-F238E27FC236}">
                <a16:creationId xmlns:a16="http://schemas.microsoft.com/office/drawing/2014/main" id="{9577F431-D0C8-44B0-AF02-BB5A283AF94B}"/>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2" name="Line 94">
            <a:extLst>
              <a:ext uri="{FF2B5EF4-FFF2-40B4-BE49-F238E27FC236}">
                <a16:creationId xmlns:a16="http://schemas.microsoft.com/office/drawing/2014/main" id="{223EB601-A0C2-47CA-8E3E-640CD6178A16}"/>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3" name="Text Box 95">
            <a:extLst>
              <a:ext uri="{FF2B5EF4-FFF2-40B4-BE49-F238E27FC236}">
                <a16:creationId xmlns:a16="http://schemas.microsoft.com/office/drawing/2014/main" id="{5BCE2CE0-8BEE-424A-9C46-F3927C3F81FF}"/>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6064" name="Line 96">
            <a:extLst>
              <a:ext uri="{FF2B5EF4-FFF2-40B4-BE49-F238E27FC236}">
                <a16:creationId xmlns:a16="http://schemas.microsoft.com/office/drawing/2014/main" id="{DE7F89ED-5DA7-4A83-8DC4-2BC84D90A33E}"/>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5" name="Line 97">
            <a:extLst>
              <a:ext uri="{FF2B5EF4-FFF2-40B4-BE49-F238E27FC236}">
                <a16:creationId xmlns:a16="http://schemas.microsoft.com/office/drawing/2014/main" id="{2395309F-0AC2-4BD9-B8C9-E7B401720E42}"/>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6" name="Line 98">
            <a:extLst>
              <a:ext uri="{FF2B5EF4-FFF2-40B4-BE49-F238E27FC236}">
                <a16:creationId xmlns:a16="http://schemas.microsoft.com/office/drawing/2014/main" id="{D4309154-121B-4EEE-92DA-14F3A8BCFBC3}"/>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7" name="Line 99">
            <a:extLst>
              <a:ext uri="{FF2B5EF4-FFF2-40B4-BE49-F238E27FC236}">
                <a16:creationId xmlns:a16="http://schemas.microsoft.com/office/drawing/2014/main" id="{F12D77A1-A22F-489C-B44B-935E524508EA}"/>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8" name="Line 100">
            <a:extLst>
              <a:ext uri="{FF2B5EF4-FFF2-40B4-BE49-F238E27FC236}">
                <a16:creationId xmlns:a16="http://schemas.microsoft.com/office/drawing/2014/main" id="{5839E614-0849-4C32-9F42-E26D134E3F9E}"/>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69" name="Text Box 101">
            <a:extLst>
              <a:ext uri="{FF2B5EF4-FFF2-40B4-BE49-F238E27FC236}">
                <a16:creationId xmlns:a16="http://schemas.microsoft.com/office/drawing/2014/main" id="{C4BCAE66-18F3-4C3C-81D0-5AE0A9F948E5}"/>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80483d5</a:t>
            </a:r>
          </a:p>
        </p:txBody>
      </p:sp>
      <p:sp>
        <p:nvSpPr>
          <p:cNvPr id="596070" name="Rectangle 102">
            <a:extLst>
              <a:ext uri="{FF2B5EF4-FFF2-40B4-BE49-F238E27FC236}">
                <a16:creationId xmlns:a16="http://schemas.microsoft.com/office/drawing/2014/main" id="{E23DE343-6991-478A-A9F7-64CCCE144ACB}"/>
              </a:ext>
            </a:extLst>
          </p:cNvPr>
          <p:cNvSpPr>
            <a:spLocks noChangeArrowheads="1"/>
          </p:cNvSpPr>
          <p:nvPr/>
        </p:nvSpPr>
        <p:spPr bwMode="auto">
          <a:xfrm>
            <a:off x="385763" y="3698875"/>
            <a:ext cx="466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55</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6071" name="Rectangle 103">
            <a:extLst>
              <a:ext uri="{FF2B5EF4-FFF2-40B4-BE49-F238E27FC236}">
                <a16:creationId xmlns:a16="http://schemas.microsoft.com/office/drawing/2014/main" id="{D3590AE3-E7EB-4E34-A279-DDA24019530C}"/>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6072" name="Text Box 104">
            <a:extLst>
              <a:ext uri="{FF2B5EF4-FFF2-40B4-BE49-F238E27FC236}">
                <a16:creationId xmlns:a16="http://schemas.microsoft.com/office/drawing/2014/main" id="{D71A4852-61FA-4CE0-B62C-55CDBEB58D91}"/>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596073" name="Rectangle 105">
            <a:extLst>
              <a:ext uri="{FF2B5EF4-FFF2-40B4-BE49-F238E27FC236}">
                <a16:creationId xmlns:a16="http://schemas.microsoft.com/office/drawing/2014/main" id="{8B1B23EC-9814-41A8-9F14-DC360F71C89E}"/>
              </a:ext>
            </a:extLst>
          </p:cNvPr>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6074" name="Text Box 106">
            <a:extLst>
              <a:ext uri="{FF2B5EF4-FFF2-40B4-BE49-F238E27FC236}">
                <a16:creationId xmlns:a16="http://schemas.microsoft.com/office/drawing/2014/main" id="{1EF3ED90-25CF-44D9-83D5-5239929180CD}"/>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596075" name="Text Box 107">
            <a:extLst>
              <a:ext uri="{FF2B5EF4-FFF2-40B4-BE49-F238E27FC236}">
                <a16:creationId xmlns:a16="http://schemas.microsoft.com/office/drawing/2014/main" id="{10FA952B-F75A-4C4F-A9DB-8ACFA37A3669}"/>
              </a:ext>
            </a:extLst>
          </p:cNvPr>
          <p:cNvSpPr txBox="1">
            <a:spLocks noChangeArrowheads="1"/>
          </p:cNvSpPr>
          <p:nvPr/>
        </p:nvSpPr>
        <p:spPr bwMode="auto">
          <a:xfrm>
            <a:off x="341313" y="2303463"/>
            <a:ext cx="2881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r>
              <a:rPr lang="en-US" altLang="zh-CN" sz="2000">
                <a:solidFill>
                  <a:srgbClr val="FF3300"/>
                </a:solidFill>
                <a:latin typeface="微软雅黑" panose="020B0503020204020204" pitchFamily="34" charset="-122"/>
                <a:ea typeface="微软雅黑" panose="020B0503020204020204" pitchFamily="34" charset="-122"/>
              </a:rPr>
              <a:t>EIP</a:t>
            </a:r>
            <a:r>
              <a:rPr lang="zh-CN" altLang="en-US" sz="2000">
                <a:solidFill>
                  <a:srgbClr val="FF3300"/>
                </a:solidFill>
                <a:latin typeface="微软雅黑" panose="020B0503020204020204" pitchFamily="34" charset="-122"/>
                <a:ea typeface="微软雅黑" panose="020B0503020204020204" pitchFamily="34" charset="-122"/>
              </a:rPr>
              <a:t>增量</a:t>
            </a:r>
          </a:p>
        </p:txBody>
      </p:sp>
      <p:sp>
        <p:nvSpPr>
          <p:cNvPr id="596076" name="Text Box 108">
            <a:extLst>
              <a:ext uri="{FF2B5EF4-FFF2-40B4-BE49-F238E27FC236}">
                <a16:creationId xmlns:a16="http://schemas.microsoft.com/office/drawing/2014/main" id="{E6CE3FCD-C5C3-403D-B358-9E9733C796EB}"/>
              </a:ext>
            </a:extLst>
          </p:cNvPr>
          <p:cNvSpPr txBox="1">
            <a:spLocks noChangeArrowheads="1"/>
          </p:cNvSpPr>
          <p:nvPr/>
        </p:nvSpPr>
        <p:spPr bwMode="auto">
          <a:xfrm>
            <a:off x="3897313" y="2528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6077" name="Rectangle 109">
            <a:extLst>
              <a:ext uri="{FF2B5EF4-FFF2-40B4-BE49-F238E27FC236}">
                <a16:creationId xmlns:a16="http://schemas.microsoft.com/office/drawing/2014/main" id="{79CA513B-6D11-4A47-8C8C-94F30952B345}"/>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6078" name="Text Box 110">
            <a:extLst>
              <a:ext uri="{FF2B5EF4-FFF2-40B4-BE49-F238E27FC236}">
                <a16:creationId xmlns:a16="http://schemas.microsoft.com/office/drawing/2014/main" id="{A584F61A-1B29-4193-B5F1-41FF7DB7E846}"/>
              </a:ext>
            </a:extLst>
          </p:cNvPr>
          <p:cNvSpPr txBox="1">
            <a:spLocks noChangeArrowheads="1"/>
          </p:cNvSpPr>
          <p:nvPr/>
        </p:nvSpPr>
        <p:spPr bwMode="auto">
          <a:xfrm>
            <a:off x="3986213" y="31527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6079" name="Text Box 111">
            <a:extLst>
              <a:ext uri="{FF2B5EF4-FFF2-40B4-BE49-F238E27FC236}">
                <a16:creationId xmlns:a16="http://schemas.microsoft.com/office/drawing/2014/main" id="{685BB45B-11DA-44B2-8411-A7B74D09118D}"/>
              </a:ext>
            </a:extLst>
          </p:cNvPr>
          <p:cNvSpPr txBox="1">
            <a:spLocks noChangeArrowheads="1"/>
          </p:cNvSpPr>
          <p:nvPr/>
        </p:nvSpPr>
        <p:spPr bwMode="auto">
          <a:xfrm>
            <a:off x="5254625" y="26193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6080" name="Text Box 112">
            <a:extLst>
              <a:ext uri="{FF2B5EF4-FFF2-40B4-BE49-F238E27FC236}">
                <a16:creationId xmlns:a16="http://schemas.microsoft.com/office/drawing/2014/main" id="{ABAC3818-9D88-4F27-88D7-32AE3A29C9ED}"/>
              </a:ext>
            </a:extLst>
          </p:cNvPr>
          <p:cNvSpPr txBox="1">
            <a:spLocks noChangeArrowheads="1"/>
          </p:cNvSpPr>
          <p:nvPr/>
        </p:nvSpPr>
        <p:spPr bwMode="auto">
          <a:xfrm>
            <a:off x="3986213" y="6211888"/>
            <a:ext cx="12525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6081" name="Text Box 113">
            <a:extLst>
              <a:ext uri="{FF2B5EF4-FFF2-40B4-BE49-F238E27FC236}">
                <a16:creationId xmlns:a16="http://schemas.microsoft.com/office/drawing/2014/main" id="{502754D7-2C35-4127-B12D-659865CFC75B}"/>
              </a:ext>
            </a:extLst>
          </p:cNvPr>
          <p:cNvSpPr txBox="1">
            <a:spLocks noChangeArrowheads="1"/>
          </p:cNvSpPr>
          <p:nvPr/>
        </p:nvSpPr>
        <p:spPr bwMode="auto">
          <a:xfrm>
            <a:off x="5292725" y="6483350"/>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6082" name="Text Box 114">
            <a:extLst>
              <a:ext uri="{FF2B5EF4-FFF2-40B4-BE49-F238E27FC236}">
                <a16:creationId xmlns:a16="http://schemas.microsoft.com/office/drawing/2014/main" id="{C7F405E0-AF87-4ED3-8FB7-A42C9537A670}"/>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6083" name="Text Box 115">
            <a:extLst>
              <a:ext uri="{FF2B5EF4-FFF2-40B4-BE49-F238E27FC236}">
                <a16:creationId xmlns:a16="http://schemas.microsoft.com/office/drawing/2014/main" id="{07F10A6C-0EFD-4A83-87A2-F2934C4ACFC9}"/>
              </a:ext>
            </a:extLst>
          </p:cNvPr>
          <p:cNvSpPr txBox="1">
            <a:spLocks noChangeArrowheads="1"/>
          </p:cNvSpPr>
          <p:nvPr/>
        </p:nvSpPr>
        <p:spPr bwMode="auto">
          <a:xfrm>
            <a:off x="6867525" y="3159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20</a:t>
            </a:r>
          </a:p>
        </p:txBody>
      </p:sp>
      <p:sp>
        <p:nvSpPr>
          <p:cNvPr id="596084" name="Text Box 116">
            <a:extLst>
              <a:ext uri="{FF2B5EF4-FFF2-40B4-BE49-F238E27FC236}">
                <a16:creationId xmlns:a16="http://schemas.microsoft.com/office/drawing/2014/main" id="{313F8C61-4FF4-4752-B2B6-489D0F37E381}"/>
              </a:ext>
            </a:extLst>
          </p:cNvPr>
          <p:cNvSpPr txBox="1">
            <a:spLocks noChangeArrowheads="1"/>
          </p:cNvSpPr>
          <p:nvPr/>
        </p:nvSpPr>
        <p:spPr bwMode="auto">
          <a:xfrm>
            <a:off x="6867525" y="2849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00</a:t>
            </a:r>
          </a:p>
        </p:txBody>
      </p:sp>
      <p:sp>
        <p:nvSpPr>
          <p:cNvPr id="596085" name="Text Box 117">
            <a:extLst>
              <a:ext uri="{FF2B5EF4-FFF2-40B4-BE49-F238E27FC236}">
                <a16:creationId xmlns:a16="http://schemas.microsoft.com/office/drawing/2014/main" id="{7E1892E5-D78A-4EC2-8476-44431025C58B}"/>
              </a:ext>
            </a:extLst>
          </p:cNvPr>
          <p:cNvSpPr txBox="1">
            <a:spLocks noChangeArrowheads="1"/>
          </p:cNvSpPr>
          <p:nvPr/>
        </p:nvSpPr>
        <p:spPr bwMode="auto">
          <a:xfrm>
            <a:off x="6867525" y="2524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ff</a:t>
            </a:r>
          </a:p>
        </p:txBody>
      </p:sp>
      <p:sp>
        <p:nvSpPr>
          <p:cNvPr id="596086" name="Text Box 118">
            <a:extLst>
              <a:ext uri="{FF2B5EF4-FFF2-40B4-BE49-F238E27FC236}">
                <a16:creationId xmlns:a16="http://schemas.microsoft.com/office/drawing/2014/main" id="{6140CFC3-98BA-4C55-BA36-142E4C3AF9D4}"/>
              </a:ext>
            </a:extLst>
          </p:cNvPr>
          <p:cNvSpPr txBox="1">
            <a:spLocks noChangeArrowheads="1"/>
          </p:cNvSpPr>
          <p:nvPr/>
        </p:nvSpPr>
        <p:spPr bwMode="auto">
          <a:xfrm>
            <a:off x="6867525" y="2214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a:t>
            </a:r>
          </a:p>
        </p:txBody>
      </p:sp>
      <p:sp>
        <p:nvSpPr>
          <p:cNvPr id="596087" name="Line 119">
            <a:extLst>
              <a:ext uri="{FF2B5EF4-FFF2-40B4-BE49-F238E27FC236}">
                <a16:creationId xmlns:a16="http://schemas.microsoft.com/office/drawing/2014/main" id="{AEC5F862-D30C-4EA8-9F3A-CB0A7EC6EEBA}"/>
              </a:ext>
            </a:extLst>
          </p:cNvPr>
          <p:cNvSpPr>
            <a:spLocks noChangeShapeType="1"/>
          </p:cNvSpPr>
          <p:nvPr/>
        </p:nvSpPr>
        <p:spPr bwMode="auto">
          <a:xfrm>
            <a:off x="206375" y="1538288"/>
            <a:ext cx="360363"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6088" name="Text Box 120">
            <a:extLst>
              <a:ext uri="{FF2B5EF4-FFF2-40B4-BE49-F238E27FC236}">
                <a16:creationId xmlns:a16="http://schemas.microsoft.com/office/drawing/2014/main" id="{02EA4F0D-C443-4972-81C1-31FEB23823A1}"/>
              </a:ext>
            </a:extLst>
          </p:cNvPr>
          <p:cNvSpPr txBox="1">
            <a:spLocks noChangeArrowheads="1"/>
          </p:cNvSpPr>
          <p:nvPr/>
        </p:nvSpPr>
        <p:spPr bwMode="auto">
          <a:xfrm>
            <a:off x="1150938" y="142875"/>
            <a:ext cx="7154862" cy="5191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zh-CN" altLang="en-US" sz="2800">
                <a:solidFill>
                  <a:srgbClr val="FF3300"/>
                </a:solidFill>
                <a:latin typeface="微软雅黑" panose="020B0503020204020204" pitchFamily="34" charset="-122"/>
                <a:ea typeface="微软雅黑" panose="020B0503020204020204" pitchFamily="34" charset="-122"/>
              </a:rPr>
              <a:t>开始执行下一条指令</a:t>
            </a:r>
          </a:p>
        </p:txBody>
      </p:sp>
      <p:sp>
        <p:nvSpPr>
          <p:cNvPr id="596089" name="Text Box 121">
            <a:extLst>
              <a:ext uri="{FF2B5EF4-FFF2-40B4-BE49-F238E27FC236}">
                <a16:creationId xmlns:a16="http://schemas.microsoft.com/office/drawing/2014/main" id="{140A2DA2-336E-46CD-BA14-BC71C8AED338}"/>
              </a:ext>
            </a:extLst>
          </p:cNvPr>
          <p:cNvSpPr txBox="1">
            <a:spLocks noChangeArrowheads="1"/>
          </p:cNvSpPr>
          <p:nvPr/>
        </p:nvSpPr>
        <p:spPr bwMode="auto">
          <a:xfrm>
            <a:off x="4976813" y="2528888"/>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596090" name="Text Box 122">
            <a:extLst>
              <a:ext uri="{FF2B5EF4-FFF2-40B4-BE49-F238E27FC236}">
                <a16:creationId xmlns:a16="http://schemas.microsoft.com/office/drawing/2014/main" id="{39B33093-AD09-4AE0-A399-490E422B598D}"/>
              </a:ext>
            </a:extLst>
          </p:cNvPr>
          <p:cNvSpPr txBox="1">
            <a:spLocks noChangeArrowheads="1"/>
          </p:cNvSpPr>
          <p:nvPr/>
        </p:nvSpPr>
        <p:spPr bwMode="auto">
          <a:xfrm>
            <a:off x="4976813" y="20796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
        <p:nvSpPr>
          <p:cNvPr id="596091" name="Text Box 123">
            <a:extLst>
              <a:ext uri="{FF2B5EF4-FFF2-40B4-BE49-F238E27FC236}">
                <a16:creationId xmlns:a16="http://schemas.microsoft.com/office/drawing/2014/main" id="{6FB248F0-4AE0-45C2-A505-84857F409FD3}"/>
              </a:ext>
            </a:extLst>
          </p:cNvPr>
          <p:cNvSpPr txBox="1">
            <a:spLocks noChangeArrowheads="1"/>
          </p:cNvSpPr>
          <p:nvPr/>
        </p:nvSpPr>
        <p:spPr bwMode="auto">
          <a:xfrm>
            <a:off x="5921375" y="4959350"/>
            <a:ext cx="630238" cy="366713"/>
          </a:xfrm>
          <a:prstGeom prst="rect">
            <a:avLst/>
          </a:prstGeom>
          <a:solidFill>
            <a:schemeClr val="accent2">
              <a:alpha val="33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Wr</a:t>
            </a:r>
          </a:p>
        </p:txBody>
      </p:sp>
      <p:sp>
        <p:nvSpPr>
          <p:cNvPr id="596092" name="Text Box 124">
            <a:extLst>
              <a:ext uri="{FF2B5EF4-FFF2-40B4-BE49-F238E27FC236}">
                <a16:creationId xmlns:a16="http://schemas.microsoft.com/office/drawing/2014/main" id="{2187544A-CA3E-441D-A650-EA236EE60868}"/>
              </a:ext>
            </a:extLst>
          </p:cNvPr>
          <p:cNvSpPr txBox="1">
            <a:spLocks noChangeArrowheads="1"/>
          </p:cNvSpPr>
          <p:nvPr/>
        </p:nvSpPr>
        <p:spPr bwMode="auto">
          <a:xfrm>
            <a:off x="1196975" y="5454650"/>
            <a:ext cx="630238" cy="366713"/>
          </a:xfrm>
          <a:prstGeom prst="rect">
            <a:avLst/>
          </a:prstGeom>
          <a:solidFill>
            <a:schemeClr val="accent2">
              <a:alpha val="35001"/>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Wr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F2A7E5BA-2BF3-4D70-A43F-79DC40CD3C50}"/>
              </a:ext>
            </a:extLst>
          </p:cNvPr>
          <p:cNvSpPr>
            <a:spLocks noGrp="1" noChangeArrowheads="1"/>
          </p:cNvSpPr>
          <p:nvPr>
            <p:ph type="title"/>
          </p:nvPr>
        </p:nvSpPr>
        <p:spPr/>
        <p:txBody>
          <a:bodyPr/>
          <a:lstStyle/>
          <a:p>
            <a:endParaRPr lang="zh-CN" altLang="en-US" sz="3200"/>
          </a:p>
        </p:txBody>
      </p:sp>
      <p:sp>
        <p:nvSpPr>
          <p:cNvPr id="605187" name="Rectangle 3">
            <a:extLst>
              <a:ext uri="{FF2B5EF4-FFF2-40B4-BE49-F238E27FC236}">
                <a16:creationId xmlns:a16="http://schemas.microsoft.com/office/drawing/2014/main" id="{9FAF70DA-340F-4132-84BE-C2EF85F62238}"/>
              </a:ext>
            </a:extLst>
          </p:cNvPr>
          <p:cNvSpPr>
            <a:spLocks noGrp="1" noChangeArrowheads="1"/>
          </p:cNvSpPr>
          <p:nvPr>
            <p:ph type="body" idx="1"/>
          </p:nvPr>
        </p:nvSpPr>
        <p:spPr>
          <a:xfrm>
            <a:off x="5337175" y="806450"/>
            <a:ext cx="3600450" cy="2771775"/>
          </a:xfrm>
        </p:spPr>
        <p:txBody>
          <a:bodyPr/>
          <a:lstStyle/>
          <a:p>
            <a:pPr marL="457200" indent="-457200">
              <a:buFontTx/>
              <a:buNone/>
            </a:pPr>
            <a:r>
              <a:rPr lang="zh-CN" altLang="en-US">
                <a:solidFill>
                  <a:srgbClr val="FF0000"/>
                </a:solidFill>
                <a:latin typeface="微软雅黑" panose="020B0503020204020204" pitchFamily="34" charset="-122"/>
                <a:ea typeface="微软雅黑" panose="020B0503020204020204" pitchFamily="34" charset="-122"/>
              </a:rPr>
              <a:t>教材特点</a:t>
            </a:r>
          </a:p>
          <a:p>
            <a:pPr marL="457200" indent="-457200">
              <a:buFontTx/>
              <a:buNone/>
            </a:pP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强调软件和硬件的关联</a:t>
            </a:r>
          </a:p>
          <a:p>
            <a:pPr marL="457200" indent="-457200">
              <a:buFontTx/>
              <a:buNone/>
            </a:pPr>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．细化流水线</a:t>
            </a:r>
            <a:r>
              <a:rPr lang="en-US" altLang="zh-CN" sz="1600">
                <a:latin typeface="微软雅黑" panose="020B0503020204020204" pitchFamily="34" charset="-122"/>
                <a:ea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rPr>
              <a:t>设计</a:t>
            </a:r>
          </a:p>
          <a:p>
            <a:pPr marL="457200" indent="-457200">
              <a:buFontTx/>
              <a:buNone/>
            </a:pPr>
            <a:r>
              <a:rPr lang="en-US" altLang="zh-CN" sz="1600">
                <a:latin typeface="微软雅黑" panose="020B0503020204020204" pitchFamily="34" charset="-122"/>
                <a:ea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rPr>
              <a:t>．注重用实例图表阐述概念</a:t>
            </a:r>
          </a:p>
          <a:p>
            <a:pPr marL="457200" indent="-457200">
              <a:buFontTx/>
              <a:buAutoNum type="arabicPeriod" startAt="4"/>
            </a:pPr>
            <a:r>
              <a:rPr lang="zh-CN" altLang="en-US" sz="1600">
                <a:latin typeface="微软雅黑" panose="020B0503020204020204" pitchFamily="34" charset="-122"/>
                <a:ea typeface="微软雅黑" panose="020B0503020204020204" pitchFamily="34" charset="-122"/>
              </a:rPr>
              <a:t>提供丰富的教辅资源</a:t>
            </a:r>
          </a:p>
          <a:p>
            <a:pPr marL="457200" indent="-457200">
              <a:buFontTx/>
              <a:buNone/>
            </a:pPr>
            <a:endParaRPr lang="en-US" altLang="zh-CN" sz="1600">
              <a:ea typeface="宋体" panose="02010600030101010101" pitchFamily="2" charset="-122"/>
            </a:endParaRPr>
          </a:p>
        </p:txBody>
      </p:sp>
      <p:sp>
        <p:nvSpPr>
          <p:cNvPr id="605188" name="Text Box 4">
            <a:extLst>
              <a:ext uri="{FF2B5EF4-FFF2-40B4-BE49-F238E27FC236}">
                <a16:creationId xmlns:a16="http://schemas.microsoft.com/office/drawing/2014/main" id="{103692D4-4B67-4174-A28E-E83F0D977E39}"/>
              </a:ext>
            </a:extLst>
          </p:cNvPr>
          <p:cNvSpPr txBox="1">
            <a:spLocks noChangeArrowheads="1"/>
          </p:cNvSpPr>
          <p:nvPr/>
        </p:nvSpPr>
        <p:spPr bwMode="auto">
          <a:xfrm>
            <a:off x="5508625" y="3429000"/>
            <a:ext cx="315118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ea typeface="微软雅黑" panose="020B0503020204020204" pitchFamily="34" charset="-122"/>
              </a:rPr>
              <a:t>提供配套的辅助教材：</a:t>
            </a:r>
          </a:p>
          <a:p>
            <a:pPr eaLnBrk="1" hangingPunct="1">
              <a:spcBef>
                <a:spcPct val="50000"/>
              </a:spcBef>
            </a:pPr>
            <a:r>
              <a:rPr lang="en-US" altLang="zh-CN" sz="2000">
                <a:solidFill>
                  <a:srgbClr val="009242"/>
                </a:solidFill>
                <a:ea typeface="微软雅黑" panose="020B0503020204020204" pitchFamily="34" charset="-122"/>
              </a:rPr>
              <a:t>《</a:t>
            </a:r>
            <a:r>
              <a:rPr lang="zh-CN" altLang="en-US" sz="2000">
                <a:solidFill>
                  <a:srgbClr val="009242"/>
                </a:solidFill>
                <a:ea typeface="微软雅黑" panose="020B0503020204020204" pitchFamily="34" charset="-122"/>
              </a:rPr>
              <a:t>计算机组成与系统结构习题解答与教学指导</a:t>
            </a:r>
            <a:r>
              <a:rPr lang="en-US" altLang="zh-CN" sz="2000">
                <a:solidFill>
                  <a:srgbClr val="009242"/>
                </a:solidFill>
                <a:ea typeface="微软雅黑" panose="020B0503020204020204" pitchFamily="34" charset="-122"/>
              </a:rPr>
              <a:t>》</a:t>
            </a:r>
          </a:p>
        </p:txBody>
      </p:sp>
      <p:pic>
        <p:nvPicPr>
          <p:cNvPr id="605189" name="Picture 5">
            <a:extLst>
              <a:ext uri="{FF2B5EF4-FFF2-40B4-BE49-F238E27FC236}">
                <a16:creationId xmlns:a16="http://schemas.microsoft.com/office/drawing/2014/main" id="{913E8649-2AFB-4146-B0C2-83AF3A0AB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77800"/>
            <a:ext cx="5060950" cy="6448425"/>
          </a:xfrm>
          <a:prstGeom prst="rect">
            <a:avLst/>
          </a:prstGeom>
          <a:noFill/>
          <a:extLst>
            <a:ext uri="{909E8E84-426E-40DD-AFC4-6F175D3DCCD1}">
              <a14:hiddenFill xmlns:a14="http://schemas.microsoft.com/office/drawing/2010/main">
                <a:solidFill>
                  <a:srgbClr val="FFFFFF"/>
                </a:solidFill>
              </a14:hiddenFill>
            </a:ext>
          </a:extLst>
        </p:spPr>
      </p:pic>
      <p:sp>
        <p:nvSpPr>
          <p:cNvPr id="605190" name="Text Box 6">
            <a:extLst>
              <a:ext uri="{FF2B5EF4-FFF2-40B4-BE49-F238E27FC236}">
                <a16:creationId xmlns:a16="http://schemas.microsoft.com/office/drawing/2014/main" id="{766766BD-150C-4B13-B9EF-E4C143B67405}"/>
              </a:ext>
            </a:extLst>
          </p:cNvPr>
          <p:cNvSpPr txBox="1">
            <a:spLocks noChangeArrowheads="1"/>
          </p:cNvSpPr>
          <p:nvPr/>
        </p:nvSpPr>
        <p:spPr bwMode="auto">
          <a:xfrm>
            <a:off x="5864225" y="5240338"/>
            <a:ext cx="281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a:latin typeface="微软雅黑" panose="020B0503020204020204" pitchFamily="34" charset="-122"/>
                <a:ea typeface="微软雅黑" panose="020B0503020204020204" pitchFamily="34" charset="-122"/>
                <a:hlinkClick r:id="rId3" action="ppaction://hlinkfile"/>
              </a:rPr>
              <a:t>第</a:t>
            </a:r>
            <a:r>
              <a:rPr lang="en-US" altLang="zh-CN" sz="2400">
                <a:latin typeface="微软雅黑" panose="020B0503020204020204" pitchFamily="34" charset="-122"/>
                <a:ea typeface="微软雅黑" panose="020B0503020204020204" pitchFamily="34" charset="-122"/>
                <a:hlinkClick r:id="rId3" action="ppaction://hlinkfile"/>
              </a:rPr>
              <a:t>2</a:t>
            </a:r>
            <a:r>
              <a:rPr lang="zh-CN" altLang="en-US" sz="2400">
                <a:latin typeface="微软雅黑" panose="020B0503020204020204" pitchFamily="34" charset="-122"/>
                <a:ea typeface="微软雅黑" panose="020B0503020204020204" pitchFamily="34" charset="-122"/>
                <a:hlinkClick r:id="rId3" action="ppaction://hlinkfile"/>
              </a:rPr>
              <a:t>版的改进部分</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6994" name="Picture 2">
            <a:extLst>
              <a:ext uri="{FF2B5EF4-FFF2-40B4-BE49-F238E27FC236}">
                <a16:creationId xmlns:a16="http://schemas.microsoft.com/office/drawing/2014/main" id="{624503F9-133E-450D-91E2-D83143E40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107950"/>
            <a:ext cx="3060700" cy="2720975"/>
          </a:xfrm>
          <a:prstGeom prst="rect">
            <a:avLst/>
          </a:prstGeom>
          <a:noFill/>
          <a:extLst>
            <a:ext uri="{909E8E84-426E-40DD-AFC4-6F175D3DCCD1}">
              <a14:hiddenFill xmlns:a14="http://schemas.microsoft.com/office/drawing/2010/main">
                <a:solidFill>
                  <a:srgbClr val="FFFFFF"/>
                </a:solidFill>
              </a14:hiddenFill>
            </a:ext>
          </a:extLst>
        </p:spPr>
      </p:pic>
      <p:sp>
        <p:nvSpPr>
          <p:cNvPr id="596995" name="Rectangle 3">
            <a:extLst>
              <a:ext uri="{FF2B5EF4-FFF2-40B4-BE49-F238E27FC236}">
                <a16:creationId xmlns:a16="http://schemas.microsoft.com/office/drawing/2014/main" id="{0DAAB14E-4AD4-42EF-B4DE-F993BDB89144}"/>
              </a:ext>
            </a:extLst>
          </p:cNvPr>
          <p:cNvSpPr>
            <a:spLocks noGrp="1" noChangeArrowheads="1"/>
          </p:cNvSpPr>
          <p:nvPr>
            <p:ph type="title"/>
          </p:nvPr>
        </p:nvSpPr>
        <p:spPr>
          <a:xfrm>
            <a:off x="457200" y="98425"/>
            <a:ext cx="8229600" cy="561975"/>
          </a:xfrm>
        </p:spPr>
        <p:txBody>
          <a:bodyPr/>
          <a:lstStyle/>
          <a:p>
            <a:r>
              <a:rPr lang="en-US" altLang="zh-CN" sz="3200"/>
              <a:t>                        </a:t>
            </a:r>
            <a:r>
              <a:rPr lang="zh-CN" altLang="en-US" sz="3200"/>
              <a:t>程序由指令序列组成</a:t>
            </a:r>
          </a:p>
        </p:txBody>
      </p:sp>
      <p:sp>
        <p:nvSpPr>
          <p:cNvPr id="596996" name="Rectangle 4">
            <a:extLst>
              <a:ext uri="{FF2B5EF4-FFF2-40B4-BE49-F238E27FC236}">
                <a16:creationId xmlns:a16="http://schemas.microsoft.com/office/drawing/2014/main" id="{66941E56-DD40-419C-8A5D-D19B35DB0B00}"/>
              </a:ext>
            </a:extLst>
          </p:cNvPr>
          <p:cNvSpPr>
            <a:spLocks noChangeArrowheads="1"/>
          </p:cNvSpPr>
          <p:nvPr/>
        </p:nvSpPr>
        <p:spPr bwMode="auto">
          <a:xfrm>
            <a:off x="206375" y="2979738"/>
            <a:ext cx="6192838"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1800">
                <a:solidFill>
                  <a:srgbClr val="FF3300"/>
                </a:solidFill>
                <a:latin typeface="Arial" panose="020B0604020202020204" pitchFamily="34" charset="0"/>
                <a:ea typeface="宋体" panose="02010600030101010101" pitchFamily="2" charset="-122"/>
              </a:rPr>
              <a:t>080483d4</a:t>
            </a:r>
            <a:r>
              <a:rPr lang="zh-CN" altLang="en-US"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宋体" panose="02010600030101010101" pitchFamily="2" charset="-122"/>
              </a:rPr>
              <a:t>&lt;add&gt;: </a:t>
            </a:r>
          </a:p>
          <a:p>
            <a:pPr eaLnBrk="1" hangingPunct="1">
              <a:lnSpc>
                <a:spcPct val="105000"/>
              </a:lnSpc>
            </a:pPr>
            <a:r>
              <a:rPr lang="en-US" altLang="zh-CN" sz="1800">
                <a:latin typeface="Arial" panose="020B0604020202020204" pitchFamily="34" charset="0"/>
                <a:ea typeface="宋体" panose="02010600030101010101" pitchFamily="2" charset="-122"/>
              </a:rPr>
              <a:t>  </a:t>
            </a:r>
            <a:r>
              <a:rPr lang="en-US" altLang="zh-CN" sz="1800">
                <a:solidFill>
                  <a:srgbClr val="3333CC"/>
                </a:solidFill>
                <a:latin typeface="Arial" panose="020B0604020202020204" pitchFamily="34" charset="0"/>
                <a:ea typeface="宋体" panose="02010600030101010101" pitchFamily="2" charset="-122"/>
              </a:rPr>
              <a:t>80483d4:    	55	   push   %ebp</a:t>
            </a:r>
          </a:p>
          <a:p>
            <a:pPr eaLnBrk="1" hangingPunct="1">
              <a:lnSpc>
                <a:spcPct val="105000"/>
              </a:lnSpc>
            </a:pPr>
            <a:r>
              <a:rPr lang="en-US" altLang="zh-CN" sz="1800">
                <a:latin typeface="Arial" panose="020B0604020202020204" pitchFamily="34" charset="0"/>
                <a:ea typeface="宋体" panose="02010600030101010101" pitchFamily="2" charset="-122"/>
              </a:rPr>
              <a:t>  80483d5:   	89 e5	   mov   %esp, %ebp</a:t>
            </a:r>
          </a:p>
          <a:p>
            <a:pPr eaLnBrk="1" hangingPunct="1">
              <a:lnSpc>
                <a:spcPct val="105000"/>
              </a:lnSpc>
            </a:pPr>
            <a:r>
              <a:rPr lang="en-US" altLang="zh-CN" sz="1800">
                <a:latin typeface="Arial" panose="020B0604020202020204" pitchFamily="34" charset="0"/>
                <a:ea typeface="宋体" panose="02010600030101010101" pitchFamily="2" charset="-122"/>
              </a:rPr>
              <a:t>  80483d7:    	83 ec 10   sub    $0x10, %esp</a:t>
            </a:r>
          </a:p>
          <a:p>
            <a:pPr eaLnBrk="1" hangingPunct="1">
              <a:lnSpc>
                <a:spcPct val="105000"/>
              </a:lnSpc>
            </a:pPr>
            <a:r>
              <a:rPr lang="en-US" altLang="zh-CN"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微软雅黑" panose="020B0503020204020204" pitchFamily="34" charset="-122"/>
              </a:rPr>
              <a:t>80483da</a:t>
            </a:r>
            <a:r>
              <a:rPr lang="en-US" altLang="zh-CN" sz="1800">
                <a:latin typeface="Arial" panose="020B0604020202020204" pitchFamily="34" charset="0"/>
                <a:ea typeface="宋体" panose="02010600030101010101" pitchFamily="2" charset="-122"/>
              </a:rPr>
              <a:t>:    	8b 45 0c   mov   0xc(%ebp), %eax</a:t>
            </a:r>
          </a:p>
          <a:p>
            <a:pPr eaLnBrk="1" hangingPunct="1">
              <a:lnSpc>
                <a:spcPct val="105000"/>
              </a:lnSpc>
            </a:pPr>
            <a:r>
              <a:rPr lang="en-US" altLang="zh-CN" sz="1800">
                <a:latin typeface="Arial" panose="020B0604020202020204" pitchFamily="34" charset="0"/>
                <a:ea typeface="宋体" panose="02010600030101010101" pitchFamily="2" charset="-122"/>
              </a:rPr>
              <a:t>  80483dd:    	8b 55 08   mov   0x8(%ebp), %edx</a:t>
            </a:r>
          </a:p>
          <a:p>
            <a:pPr eaLnBrk="1" hangingPunct="1">
              <a:lnSpc>
                <a:spcPct val="105000"/>
              </a:lnSpc>
            </a:pPr>
            <a:r>
              <a:rPr lang="en-US" altLang="zh-CN" sz="1800">
                <a:latin typeface="Arial" panose="020B0604020202020204" pitchFamily="34" charset="0"/>
                <a:ea typeface="宋体" panose="02010600030101010101" pitchFamily="2" charset="-122"/>
              </a:rPr>
              <a:t>  </a:t>
            </a:r>
            <a:r>
              <a:rPr lang="en-US" altLang="zh-CN" sz="1800">
                <a:solidFill>
                  <a:srgbClr val="3333CC"/>
                </a:solidFill>
                <a:latin typeface="Arial" panose="020B0604020202020204" pitchFamily="34" charset="0"/>
                <a:ea typeface="宋体" panose="02010600030101010101" pitchFamily="2" charset="-122"/>
              </a:rPr>
              <a:t>80483e0:    	8d 04 02   lea     (%edx,%eax,1), %eax</a:t>
            </a:r>
          </a:p>
          <a:p>
            <a:pPr eaLnBrk="1" hangingPunct="1">
              <a:lnSpc>
                <a:spcPct val="105000"/>
              </a:lnSpc>
            </a:pPr>
            <a:r>
              <a:rPr lang="en-US" altLang="zh-CN" sz="1800">
                <a:latin typeface="Arial" panose="020B0604020202020204" pitchFamily="34" charset="0"/>
                <a:ea typeface="宋体" panose="02010600030101010101" pitchFamily="2" charset="-122"/>
              </a:rPr>
              <a:t>  80483e3:     	89 45 fc    mov   %eax, -0x4(%ebp)</a:t>
            </a:r>
          </a:p>
          <a:p>
            <a:pPr eaLnBrk="1" hangingPunct="1">
              <a:lnSpc>
                <a:spcPct val="105000"/>
              </a:lnSpc>
            </a:pPr>
            <a:r>
              <a:rPr lang="en-US" altLang="zh-CN" sz="1800">
                <a:latin typeface="Arial" panose="020B0604020202020204" pitchFamily="34" charset="0"/>
                <a:ea typeface="宋体" panose="02010600030101010101" pitchFamily="2" charset="-122"/>
              </a:rPr>
              <a:t>  80483e6:  	8b 45 fc    mov   -0x4(%ebp), %eax</a:t>
            </a:r>
          </a:p>
          <a:p>
            <a:pPr eaLnBrk="1" hangingPunct="1">
              <a:lnSpc>
                <a:spcPct val="105000"/>
              </a:lnSpc>
            </a:pPr>
            <a:r>
              <a:rPr lang="en-US" altLang="zh-CN" sz="1800">
                <a:latin typeface="Arial" panose="020B0604020202020204" pitchFamily="34" charset="0"/>
                <a:ea typeface="宋体" panose="02010600030101010101" pitchFamily="2" charset="-122"/>
              </a:rPr>
              <a:t>  80483e9:  	c9             leave  </a:t>
            </a:r>
          </a:p>
          <a:p>
            <a:pPr eaLnBrk="1" hangingPunct="1">
              <a:lnSpc>
                <a:spcPct val="105000"/>
              </a:lnSpc>
            </a:pPr>
            <a:r>
              <a:rPr lang="en-US" altLang="zh-CN" sz="1800">
                <a:latin typeface="Arial" panose="020B0604020202020204" pitchFamily="34" charset="0"/>
                <a:ea typeface="宋体" panose="02010600030101010101" pitchFamily="2" charset="-122"/>
              </a:rPr>
              <a:t>  80483ea:  	c3             ret </a:t>
            </a:r>
          </a:p>
        </p:txBody>
      </p:sp>
      <p:sp>
        <p:nvSpPr>
          <p:cNvPr id="596997" name="Text Box 5">
            <a:extLst>
              <a:ext uri="{FF2B5EF4-FFF2-40B4-BE49-F238E27FC236}">
                <a16:creationId xmlns:a16="http://schemas.microsoft.com/office/drawing/2014/main" id="{25D2E8DE-99E1-485C-BA76-E4FEB56CCD4D}"/>
              </a:ext>
            </a:extLst>
          </p:cNvPr>
          <p:cNvSpPr txBox="1">
            <a:spLocks noChangeArrowheads="1"/>
          </p:cNvSpPr>
          <p:nvPr/>
        </p:nvSpPr>
        <p:spPr bwMode="auto">
          <a:xfrm>
            <a:off x="296863" y="6362700"/>
            <a:ext cx="738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3333CC"/>
                </a:solidFill>
                <a:ea typeface="微软雅黑" panose="020B0503020204020204" pitchFamily="34" charset="-122"/>
              </a:rPr>
              <a:t>test</a:t>
            </a:r>
            <a:r>
              <a:rPr lang="zh-CN" altLang="en-US" sz="2000">
                <a:solidFill>
                  <a:srgbClr val="3333CC"/>
                </a:solidFill>
                <a:ea typeface="微软雅黑" panose="020B0503020204020204" pitchFamily="34" charset="-122"/>
              </a:rPr>
              <a:t>代码从</a:t>
            </a:r>
            <a:r>
              <a:rPr lang="en-US" altLang="zh-CN" sz="2000">
                <a:solidFill>
                  <a:srgbClr val="3333CC"/>
                </a:solidFill>
                <a:ea typeface="微软雅黑" panose="020B0503020204020204" pitchFamily="34" charset="-122"/>
              </a:rPr>
              <a:t>80483d4</a:t>
            </a:r>
            <a:r>
              <a:rPr lang="zh-CN" altLang="en-US" sz="2000">
                <a:solidFill>
                  <a:srgbClr val="3333CC"/>
                </a:solidFill>
                <a:ea typeface="微软雅黑" panose="020B0503020204020204" pitchFamily="34" charset="-122"/>
              </a:rPr>
              <a:t>开始！</a:t>
            </a:r>
          </a:p>
        </p:txBody>
      </p:sp>
      <p:sp>
        <p:nvSpPr>
          <p:cNvPr id="596998" name="Rectangle 6">
            <a:extLst>
              <a:ext uri="{FF2B5EF4-FFF2-40B4-BE49-F238E27FC236}">
                <a16:creationId xmlns:a16="http://schemas.microsoft.com/office/drawing/2014/main" id="{D27D183F-884A-4512-A71B-DF2A5875CC6D}"/>
              </a:ext>
            </a:extLst>
          </p:cNvPr>
          <p:cNvSpPr>
            <a:spLocks noGrp="1" noChangeArrowheads="1"/>
          </p:cNvSpPr>
          <p:nvPr>
            <p:ph type="body" idx="1"/>
          </p:nvPr>
        </p:nvSpPr>
        <p:spPr>
          <a:xfrm>
            <a:off x="1039813" y="2578100"/>
            <a:ext cx="3717925" cy="339725"/>
          </a:xfrm>
        </p:spPr>
        <p:txBody>
          <a:bodyPr/>
          <a:lstStyle/>
          <a:p>
            <a:pPr>
              <a:lnSpc>
                <a:spcPct val="105000"/>
              </a:lnSpc>
              <a:buFontTx/>
              <a:buNone/>
            </a:pPr>
            <a:r>
              <a:rPr lang="en-US" altLang="zh-CN">
                <a:solidFill>
                  <a:srgbClr val="007635"/>
                </a:solidFill>
                <a:latin typeface="微软雅黑" panose="020B0503020204020204" pitchFamily="34" charset="-122"/>
                <a:ea typeface="微软雅黑" panose="020B0503020204020204" pitchFamily="34" charset="-122"/>
              </a:rPr>
              <a:t>“objdump -d test” </a:t>
            </a:r>
            <a:r>
              <a:rPr lang="zh-CN" altLang="en-US">
                <a:solidFill>
                  <a:srgbClr val="007635"/>
                </a:solidFill>
                <a:latin typeface="微软雅黑" panose="020B0503020204020204" pitchFamily="34" charset="-122"/>
                <a:ea typeface="微软雅黑" panose="020B0503020204020204" pitchFamily="34" charset="-122"/>
              </a:rPr>
              <a:t>结果</a:t>
            </a:r>
          </a:p>
        </p:txBody>
      </p:sp>
      <p:sp>
        <p:nvSpPr>
          <p:cNvPr id="596999" name="Text Box 7">
            <a:extLst>
              <a:ext uri="{FF2B5EF4-FFF2-40B4-BE49-F238E27FC236}">
                <a16:creationId xmlns:a16="http://schemas.microsoft.com/office/drawing/2014/main" id="{D2534E31-5C53-496F-8E08-1097DB7C531C}"/>
              </a:ext>
            </a:extLst>
          </p:cNvPr>
          <p:cNvSpPr txBox="1">
            <a:spLocks noChangeArrowheads="1"/>
          </p:cNvSpPr>
          <p:nvPr/>
        </p:nvSpPr>
        <p:spPr bwMode="auto">
          <a:xfrm>
            <a:off x="3627438" y="6399213"/>
            <a:ext cx="32400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执行</a:t>
            </a:r>
            <a:r>
              <a:rPr lang="en-US" altLang="zh-CN" sz="2000">
                <a:solidFill>
                  <a:srgbClr val="3333CC"/>
                </a:solidFill>
                <a:latin typeface="微软雅黑" panose="020B0503020204020204" pitchFamily="34" charset="-122"/>
                <a:ea typeface="微软雅黑" panose="020B0503020204020204" pitchFamily="34" charset="-122"/>
              </a:rPr>
              <a:t>add</a:t>
            </a:r>
            <a:r>
              <a:rPr lang="zh-CN" altLang="en-US" sz="2000">
                <a:solidFill>
                  <a:srgbClr val="3333CC"/>
                </a:solidFill>
                <a:latin typeface="微软雅黑" panose="020B0503020204020204" pitchFamily="34" charset="-122"/>
                <a:ea typeface="微软雅黑" panose="020B0503020204020204" pitchFamily="34" charset="-122"/>
              </a:rPr>
              <a:t>时，起始</a:t>
            </a:r>
            <a:r>
              <a:rPr lang="en-US" altLang="zh-CN" sz="2000">
                <a:solidFill>
                  <a:srgbClr val="3333CC"/>
                </a:solidFill>
                <a:latin typeface="微软雅黑" panose="020B0503020204020204" pitchFamily="34" charset="-122"/>
                <a:ea typeface="微软雅黑" panose="020B0503020204020204" pitchFamily="34" charset="-122"/>
              </a:rPr>
              <a:t>EIP=?</a:t>
            </a:r>
            <a:endParaRPr lang="zh-CN" altLang="en-US" sz="2000">
              <a:solidFill>
                <a:srgbClr val="3333CC"/>
              </a:solidFill>
              <a:latin typeface="微软雅黑" panose="020B0503020204020204" pitchFamily="34" charset="-122"/>
              <a:ea typeface="微软雅黑" panose="020B0503020204020204" pitchFamily="34" charset="-122"/>
            </a:endParaRPr>
          </a:p>
        </p:txBody>
      </p:sp>
      <p:sp>
        <p:nvSpPr>
          <p:cNvPr id="597000" name="Text Box 8">
            <a:extLst>
              <a:ext uri="{FF2B5EF4-FFF2-40B4-BE49-F238E27FC236}">
                <a16:creationId xmlns:a16="http://schemas.microsoft.com/office/drawing/2014/main" id="{1359C2F0-C55F-4C0D-A88B-2B90C6A53807}"/>
              </a:ext>
            </a:extLst>
          </p:cNvPr>
          <p:cNvSpPr txBox="1">
            <a:spLocks noChangeArrowheads="1"/>
          </p:cNvSpPr>
          <p:nvPr/>
        </p:nvSpPr>
        <p:spPr bwMode="auto">
          <a:xfrm>
            <a:off x="2771775" y="2979738"/>
            <a:ext cx="28352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EIP</a:t>
            </a:r>
            <a:r>
              <a:rPr lang="en-US" altLang="zh-CN" sz="2000">
                <a:solidFill>
                  <a:srgbClr val="FF3300"/>
                </a:solidFill>
                <a:ea typeface="微软雅黑" panose="020B0503020204020204" pitchFamily="34" charset="-122"/>
                <a:cs typeface="Times New Roman" panose="02020603050405020304" pitchFamily="18" charset="0"/>
              </a:rPr>
              <a:t>←</a:t>
            </a:r>
            <a:r>
              <a:rPr lang="en-US" altLang="zh-CN" sz="2000">
                <a:solidFill>
                  <a:srgbClr val="FF3300"/>
                </a:solidFill>
                <a:latin typeface="微软雅黑" panose="020B0503020204020204" pitchFamily="34" charset="-122"/>
                <a:ea typeface="微软雅黑" panose="020B0503020204020204" pitchFamily="34" charset="-122"/>
              </a:rPr>
              <a:t>0x80483d4</a:t>
            </a:r>
          </a:p>
        </p:txBody>
      </p:sp>
      <p:sp>
        <p:nvSpPr>
          <p:cNvPr id="597001" name="Text Box 9">
            <a:extLst>
              <a:ext uri="{FF2B5EF4-FFF2-40B4-BE49-F238E27FC236}">
                <a16:creationId xmlns:a16="http://schemas.microsoft.com/office/drawing/2014/main" id="{6C16676F-B87F-4DD9-B7FB-50AA40A5EAC6}"/>
              </a:ext>
            </a:extLst>
          </p:cNvPr>
          <p:cNvSpPr txBox="1">
            <a:spLocks noChangeArrowheads="1"/>
          </p:cNvSpPr>
          <p:nvPr/>
        </p:nvSpPr>
        <p:spPr bwMode="auto">
          <a:xfrm>
            <a:off x="4935538" y="965200"/>
            <a:ext cx="3881437"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chemeClr val="accent2"/>
                </a:solidFill>
                <a:latin typeface="微软雅黑" panose="020B0503020204020204" pitchFamily="34" charset="-122"/>
                <a:ea typeface="微软雅黑" panose="020B0503020204020204" pitchFamily="34" charset="-122"/>
              </a:rPr>
              <a:t>若 </a:t>
            </a:r>
            <a:r>
              <a:rPr lang="en-US" altLang="zh-CN" sz="2000">
                <a:solidFill>
                  <a:schemeClr val="accent2"/>
                </a:solidFill>
                <a:latin typeface="微软雅黑" panose="020B0503020204020204" pitchFamily="34" charset="-122"/>
                <a:ea typeface="微软雅黑" panose="020B0503020204020204" pitchFamily="34" charset="-122"/>
              </a:rPr>
              <a:t>i= 2147483647</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j=2</a:t>
            </a:r>
            <a:r>
              <a:rPr lang="zh-CN" altLang="en-US" sz="2000">
                <a:solidFill>
                  <a:schemeClr val="accent2"/>
                </a:solidFill>
                <a:latin typeface="微软雅黑" panose="020B0503020204020204" pitchFamily="34" charset="-122"/>
                <a:ea typeface="微软雅黑" panose="020B0503020204020204" pitchFamily="34" charset="-122"/>
              </a:rPr>
              <a:t>，</a:t>
            </a:r>
          </a:p>
          <a:p>
            <a:pPr>
              <a:spcBef>
                <a:spcPct val="50000"/>
              </a:spcBef>
            </a:pPr>
            <a:r>
              <a:rPr lang="zh-CN" altLang="en-US" sz="2000">
                <a:solidFill>
                  <a:schemeClr val="accent2"/>
                </a:solidFill>
                <a:latin typeface="微软雅黑" panose="020B0503020204020204" pitchFamily="34" charset="-122"/>
                <a:ea typeface="微软雅黑" panose="020B0503020204020204" pitchFamily="34" charset="-122"/>
              </a:rPr>
              <a:t>则程序执行结果是什么？</a:t>
            </a:r>
          </a:p>
          <a:p>
            <a:pPr>
              <a:spcBef>
                <a:spcPct val="50000"/>
              </a:spcBef>
            </a:pPr>
            <a:r>
              <a:rPr lang="zh-CN" altLang="en-US" sz="2000">
                <a:solidFill>
                  <a:schemeClr val="accent2"/>
                </a:solidFill>
                <a:latin typeface="微软雅黑" panose="020B0503020204020204" pitchFamily="34" charset="-122"/>
                <a:ea typeface="微软雅黑" panose="020B0503020204020204" pitchFamily="34" charset="-122"/>
              </a:rPr>
              <a:t>每一步如何执行？</a:t>
            </a:r>
          </a:p>
        </p:txBody>
      </p:sp>
      <p:sp>
        <p:nvSpPr>
          <p:cNvPr id="597002" name="Rectangle 10">
            <a:extLst>
              <a:ext uri="{FF2B5EF4-FFF2-40B4-BE49-F238E27FC236}">
                <a16:creationId xmlns:a16="http://schemas.microsoft.com/office/drawing/2014/main" id="{FC2AA0C8-9B4A-4318-8E4F-648B8595662A}"/>
              </a:ext>
            </a:extLst>
          </p:cNvPr>
          <p:cNvSpPr>
            <a:spLocks noChangeArrowheads="1"/>
          </p:cNvSpPr>
          <p:nvPr/>
        </p:nvSpPr>
        <p:spPr bwMode="auto">
          <a:xfrm>
            <a:off x="2051050" y="3294063"/>
            <a:ext cx="406400" cy="2925762"/>
          </a:xfrm>
          <a:prstGeom prst="rect">
            <a:avLst/>
          </a:prstGeom>
          <a:solidFill>
            <a:srgbClr val="800080">
              <a:alpha val="24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7003" name="Rectangle 11">
            <a:extLst>
              <a:ext uri="{FF2B5EF4-FFF2-40B4-BE49-F238E27FC236}">
                <a16:creationId xmlns:a16="http://schemas.microsoft.com/office/drawing/2014/main" id="{38025D74-79AB-4FCE-A251-1667393BCC50}"/>
              </a:ext>
            </a:extLst>
          </p:cNvPr>
          <p:cNvSpPr>
            <a:spLocks noChangeArrowheads="1"/>
          </p:cNvSpPr>
          <p:nvPr/>
        </p:nvSpPr>
        <p:spPr bwMode="auto">
          <a:xfrm>
            <a:off x="2457450" y="3608388"/>
            <a:ext cx="314325" cy="2025650"/>
          </a:xfrm>
          <a:prstGeom prst="rect">
            <a:avLst/>
          </a:prstGeom>
          <a:solidFill>
            <a:srgbClr val="339966">
              <a:alpha val="24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7004" name="Rectangle 12">
            <a:extLst>
              <a:ext uri="{FF2B5EF4-FFF2-40B4-BE49-F238E27FC236}">
                <a16:creationId xmlns:a16="http://schemas.microsoft.com/office/drawing/2014/main" id="{6D5C55FA-0A19-4DD0-8067-0FAD3485D8A0}"/>
              </a:ext>
            </a:extLst>
          </p:cNvPr>
          <p:cNvSpPr>
            <a:spLocks noChangeArrowheads="1"/>
          </p:cNvSpPr>
          <p:nvPr/>
        </p:nvSpPr>
        <p:spPr bwMode="auto">
          <a:xfrm>
            <a:off x="2771775" y="3787775"/>
            <a:ext cx="314325" cy="2025650"/>
          </a:xfrm>
          <a:prstGeom prst="rect">
            <a:avLst/>
          </a:prstGeom>
          <a:solidFill>
            <a:srgbClr val="FF0000">
              <a:alpha val="24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97005" name="Group 13">
            <a:extLst>
              <a:ext uri="{FF2B5EF4-FFF2-40B4-BE49-F238E27FC236}">
                <a16:creationId xmlns:a16="http://schemas.microsoft.com/office/drawing/2014/main" id="{46672191-151E-470D-B87B-C658E96CAE6C}"/>
              </a:ext>
            </a:extLst>
          </p:cNvPr>
          <p:cNvGrpSpPr>
            <a:grpSpLocks/>
          </p:cNvGrpSpPr>
          <p:nvPr/>
        </p:nvGrpSpPr>
        <p:grpSpPr bwMode="auto">
          <a:xfrm>
            <a:off x="2457450" y="6084888"/>
            <a:ext cx="2295525" cy="455612"/>
            <a:chOff x="1548" y="3833"/>
            <a:chExt cx="1446" cy="287"/>
          </a:xfrm>
        </p:grpSpPr>
        <p:sp>
          <p:nvSpPr>
            <p:cNvPr id="597006" name="Line 14">
              <a:extLst>
                <a:ext uri="{FF2B5EF4-FFF2-40B4-BE49-F238E27FC236}">
                  <a16:creationId xmlns:a16="http://schemas.microsoft.com/office/drawing/2014/main" id="{B4E34916-22EC-483B-A56E-92FDA6E2DDCF}"/>
                </a:ext>
              </a:extLst>
            </p:cNvPr>
            <p:cNvSpPr>
              <a:spLocks noChangeShapeType="1"/>
            </p:cNvSpPr>
            <p:nvPr/>
          </p:nvSpPr>
          <p:spPr bwMode="auto">
            <a:xfrm>
              <a:off x="1548" y="3833"/>
              <a:ext cx="1077" cy="141"/>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7007" name="Text Box 15">
              <a:extLst>
                <a:ext uri="{FF2B5EF4-FFF2-40B4-BE49-F238E27FC236}">
                  <a16:creationId xmlns:a16="http://schemas.microsoft.com/office/drawing/2014/main" id="{4A145A72-3B11-4363-83C3-2196AD280800}"/>
                </a:ext>
              </a:extLst>
            </p:cNvPr>
            <p:cNvSpPr txBox="1">
              <a:spLocks noChangeArrowheads="1"/>
            </p:cNvSpPr>
            <p:nvPr/>
          </p:nvSpPr>
          <p:spPr bwMode="auto">
            <a:xfrm>
              <a:off x="2597" y="3889"/>
              <a:ext cx="39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OP</a:t>
              </a:r>
            </a:p>
          </p:txBody>
        </p:sp>
      </p:grpSp>
      <p:sp>
        <p:nvSpPr>
          <p:cNvPr id="597008" name="Line 16">
            <a:extLst>
              <a:ext uri="{FF2B5EF4-FFF2-40B4-BE49-F238E27FC236}">
                <a16:creationId xmlns:a16="http://schemas.microsoft.com/office/drawing/2014/main" id="{AC2CD342-8B44-4D13-A924-8FECF1672F66}"/>
              </a:ext>
            </a:extLst>
          </p:cNvPr>
          <p:cNvSpPr>
            <a:spLocks noChangeShapeType="1"/>
          </p:cNvSpPr>
          <p:nvPr/>
        </p:nvSpPr>
        <p:spPr bwMode="auto">
          <a:xfrm>
            <a:off x="566738" y="5049838"/>
            <a:ext cx="5761037"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7009" name="Text Box 17">
            <a:extLst>
              <a:ext uri="{FF2B5EF4-FFF2-40B4-BE49-F238E27FC236}">
                <a16:creationId xmlns:a16="http://schemas.microsoft.com/office/drawing/2014/main" id="{72FC7CB8-602C-401B-A47C-16B9CB16D5B5}"/>
              </a:ext>
            </a:extLst>
          </p:cNvPr>
          <p:cNvSpPr txBox="1">
            <a:spLocks noChangeArrowheads="1"/>
          </p:cNvSpPr>
          <p:nvPr/>
        </p:nvSpPr>
        <p:spPr bwMode="auto">
          <a:xfrm>
            <a:off x="6192838" y="3563938"/>
            <a:ext cx="2951162" cy="1247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900">
                <a:solidFill>
                  <a:srgbClr val="FF3300"/>
                </a:solidFill>
                <a:latin typeface="微软雅黑" panose="020B0503020204020204" pitchFamily="34" charset="-122"/>
                <a:ea typeface="微软雅黑" panose="020B0503020204020204" pitchFamily="34" charset="-122"/>
              </a:rPr>
              <a:t>EDX</a:t>
            </a:r>
            <a:r>
              <a:rPr lang="zh-CN" altLang="en-US" sz="1900">
                <a:solidFill>
                  <a:srgbClr val="FF3300"/>
                </a:solidFill>
                <a:latin typeface="微软雅黑" panose="020B0503020204020204" pitchFamily="34" charset="-122"/>
                <a:ea typeface="微软雅黑" panose="020B0503020204020204" pitchFamily="34" charset="-122"/>
              </a:rPr>
              <a:t>和</a:t>
            </a:r>
            <a:r>
              <a:rPr lang="en-US" altLang="zh-CN" sz="1900">
                <a:solidFill>
                  <a:srgbClr val="FF3300"/>
                </a:solidFill>
                <a:latin typeface="微软雅黑" panose="020B0503020204020204" pitchFamily="34" charset="-122"/>
                <a:ea typeface="微软雅黑" panose="020B0503020204020204" pitchFamily="34" charset="-122"/>
              </a:rPr>
              <a:t>EAX</a:t>
            </a:r>
            <a:r>
              <a:rPr lang="zh-CN" altLang="en-US" sz="1900">
                <a:solidFill>
                  <a:srgbClr val="FF3300"/>
                </a:solidFill>
                <a:latin typeface="微软雅黑" panose="020B0503020204020204" pitchFamily="34" charset="-122"/>
                <a:ea typeface="微软雅黑" panose="020B0503020204020204" pitchFamily="34" charset="-122"/>
              </a:rPr>
              <a:t>中各是什么？</a:t>
            </a:r>
          </a:p>
          <a:p>
            <a:pPr>
              <a:spcBef>
                <a:spcPct val="50000"/>
              </a:spcBef>
            </a:pPr>
            <a:r>
              <a:rPr lang="en-US" altLang="zh-CN" sz="1900">
                <a:solidFill>
                  <a:srgbClr val="FF3300"/>
                </a:solidFill>
                <a:latin typeface="微软雅黑" panose="020B0503020204020204" pitchFamily="34" charset="-122"/>
                <a:ea typeface="微软雅黑" panose="020B0503020204020204" pitchFamily="34" charset="-122"/>
              </a:rPr>
              <a:t>R[edx]=i=0x7fffffff</a:t>
            </a:r>
          </a:p>
          <a:p>
            <a:pPr>
              <a:spcBef>
                <a:spcPct val="50000"/>
              </a:spcBef>
            </a:pPr>
            <a:r>
              <a:rPr lang="en-US" altLang="zh-CN" sz="1900">
                <a:solidFill>
                  <a:srgbClr val="FF3300"/>
                </a:solidFill>
                <a:latin typeface="微软雅黑" panose="020B0503020204020204" pitchFamily="34" charset="-122"/>
                <a:ea typeface="微软雅黑" panose="020B0503020204020204" pitchFamily="34" charset="-122"/>
              </a:rPr>
              <a:t>R[eax]=j=0x2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7008"/>
                                        </p:tgtEl>
                                        <p:attrNameLst>
                                          <p:attrName>style.visibility</p:attrName>
                                        </p:attrNameLst>
                                      </p:cBhvr>
                                      <p:to>
                                        <p:strVal val="visible"/>
                                      </p:to>
                                    </p:set>
                                    <p:animEffect transition="in" filter="blinds(horizontal)">
                                      <p:cBhvr>
                                        <p:cTn id="7" dur="500"/>
                                        <p:tgtEl>
                                          <p:spTgt spid="597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7009">
                                            <p:txEl>
                                              <p:pRg st="0" end="0"/>
                                            </p:txEl>
                                          </p:spTgt>
                                        </p:tgtEl>
                                        <p:attrNameLst>
                                          <p:attrName>style.visibility</p:attrName>
                                        </p:attrNameLst>
                                      </p:cBhvr>
                                      <p:to>
                                        <p:strVal val="visible"/>
                                      </p:to>
                                    </p:set>
                                    <p:animEffect transition="in" filter="blinds(horizontal)">
                                      <p:cBhvr>
                                        <p:cTn id="12" dur="500"/>
                                        <p:tgtEl>
                                          <p:spTgt spid="59700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7009">
                                            <p:txEl>
                                              <p:pRg st="1" end="1"/>
                                            </p:txEl>
                                          </p:spTgt>
                                        </p:tgtEl>
                                        <p:attrNameLst>
                                          <p:attrName>style.visibility</p:attrName>
                                        </p:attrNameLst>
                                      </p:cBhvr>
                                      <p:to>
                                        <p:strVal val="visible"/>
                                      </p:to>
                                    </p:set>
                                    <p:animEffect transition="in" filter="blinds(horizontal)">
                                      <p:cBhvr>
                                        <p:cTn id="17" dur="500"/>
                                        <p:tgtEl>
                                          <p:spTgt spid="59700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7009">
                                            <p:txEl>
                                              <p:pRg st="2" end="2"/>
                                            </p:txEl>
                                          </p:spTgt>
                                        </p:tgtEl>
                                        <p:attrNameLst>
                                          <p:attrName>style.visibility</p:attrName>
                                        </p:attrNameLst>
                                      </p:cBhvr>
                                      <p:to>
                                        <p:strVal val="visible"/>
                                      </p:to>
                                    </p:set>
                                    <p:animEffect transition="in" filter="blinds(horizontal)">
                                      <p:cBhvr>
                                        <p:cTn id="22" dur="500"/>
                                        <p:tgtEl>
                                          <p:spTgt spid="5970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B8C71BAA-C68C-4B44-B349-7CF3F4C38F1D}"/>
              </a:ext>
            </a:extLst>
          </p:cNvPr>
          <p:cNvSpPr>
            <a:spLocks noGrp="1" noChangeArrowheads="1"/>
          </p:cNvSpPr>
          <p:nvPr>
            <p:ph type="title"/>
          </p:nvPr>
        </p:nvSpPr>
        <p:spPr>
          <a:xfrm>
            <a:off x="457200" y="98425"/>
            <a:ext cx="8229600" cy="561975"/>
          </a:xfrm>
        </p:spPr>
        <p:txBody>
          <a:bodyPr/>
          <a:lstStyle/>
          <a:p>
            <a:r>
              <a:rPr lang="zh-CN" altLang="en-US"/>
              <a:t>回顾：</a:t>
            </a:r>
            <a:r>
              <a:rPr lang="en-US" altLang="zh-CN"/>
              <a:t> IA-32</a:t>
            </a:r>
            <a:r>
              <a:rPr lang="zh-CN" altLang="en-US"/>
              <a:t>的寄存器组织</a:t>
            </a:r>
          </a:p>
        </p:txBody>
      </p:sp>
      <p:sp>
        <p:nvSpPr>
          <p:cNvPr id="598019" name="Rectangle 3">
            <a:extLst>
              <a:ext uri="{FF2B5EF4-FFF2-40B4-BE49-F238E27FC236}">
                <a16:creationId xmlns:a16="http://schemas.microsoft.com/office/drawing/2014/main" id="{33BF7321-5972-4716-9106-12FD469AFB86}"/>
              </a:ext>
            </a:extLst>
          </p:cNvPr>
          <p:cNvSpPr>
            <a:spLocks noGrp="1" noChangeArrowheads="1"/>
          </p:cNvSpPr>
          <p:nvPr>
            <p:ph type="body" idx="1"/>
          </p:nvPr>
        </p:nvSpPr>
        <p:spPr>
          <a:xfrm>
            <a:off x="296863" y="5589588"/>
            <a:ext cx="8505825" cy="766762"/>
          </a:xfrm>
        </p:spPr>
        <p:txBody>
          <a:bodyPr/>
          <a:lstStyle/>
          <a:p>
            <a:pPr>
              <a:buFontTx/>
              <a:buNone/>
            </a:pPr>
            <a:r>
              <a:rPr lang="zh-CN" altLang="en-US" sz="2000">
                <a:solidFill>
                  <a:srgbClr val="FF3300"/>
                </a:solidFill>
                <a:ea typeface="微软雅黑" panose="020B0503020204020204" pitchFamily="34" charset="-122"/>
              </a:rPr>
              <a:t>反映了体系结构发展的轨迹，字长不断扩充，指令保持兼容</a:t>
            </a:r>
          </a:p>
          <a:p>
            <a:pPr>
              <a:buFontTx/>
              <a:buNone/>
            </a:pPr>
            <a:r>
              <a:rPr lang="en-US" altLang="zh-CN" sz="2000">
                <a:solidFill>
                  <a:srgbClr val="FF3300"/>
                </a:solidFill>
                <a:ea typeface="微软雅黑" panose="020B0503020204020204" pitchFamily="34" charset="-122"/>
              </a:rPr>
              <a:t>ST</a:t>
            </a:r>
            <a:r>
              <a:rPr lang="zh-CN" altLang="en-US" sz="2000">
                <a:solidFill>
                  <a:srgbClr val="FF3300"/>
                </a:solidFill>
                <a:ea typeface="微软雅黑" panose="020B0503020204020204" pitchFamily="34" charset="-122"/>
              </a:rPr>
              <a:t>（</a:t>
            </a:r>
            <a:r>
              <a:rPr lang="en-US" altLang="zh-CN" sz="2000">
                <a:solidFill>
                  <a:srgbClr val="FF3300"/>
                </a:solidFill>
                <a:ea typeface="微软雅黑" panose="020B0503020204020204" pitchFamily="34" charset="-122"/>
              </a:rPr>
              <a:t>0</a:t>
            </a:r>
            <a:r>
              <a:rPr lang="zh-CN" altLang="en-US" sz="2000">
                <a:solidFill>
                  <a:srgbClr val="FF3300"/>
                </a:solidFill>
                <a:ea typeface="微软雅黑" panose="020B0503020204020204" pitchFamily="34" charset="-122"/>
              </a:rPr>
              <a:t>）</a:t>
            </a:r>
            <a:r>
              <a:rPr lang="en-US" altLang="zh-CN" sz="2000">
                <a:solidFill>
                  <a:srgbClr val="FF3300"/>
                </a:solidFill>
                <a:ea typeface="微软雅黑" panose="020B0503020204020204" pitchFamily="34" charset="-122"/>
                <a:cs typeface="Arial" panose="020B0604020202020204" pitchFamily="34" charset="0"/>
              </a:rPr>
              <a:t>~ ST</a:t>
            </a:r>
            <a:r>
              <a:rPr lang="zh-CN" altLang="en-US" sz="2000">
                <a:solidFill>
                  <a:srgbClr val="FF3300"/>
                </a:solidFill>
                <a:ea typeface="微软雅黑" panose="020B0503020204020204" pitchFamily="34" charset="-122"/>
                <a:cs typeface="Arial" panose="020B0604020202020204" pitchFamily="34" charset="0"/>
              </a:rPr>
              <a:t>（</a:t>
            </a:r>
            <a:r>
              <a:rPr lang="en-US" altLang="zh-CN" sz="2000">
                <a:solidFill>
                  <a:srgbClr val="FF3300"/>
                </a:solidFill>
                <a:ea typeface="微软雅黑" panose="020B0503020204020204" pitchFamily="34" charset="-122"/>
                <a:cs typeface="Arial" panose="020B0604020202020204" pitchFamily="34" charset="0"/>
              </a:rPr>
              <a:t>7</a:t>
            </a:r>
            <a:r>
              <a:rPr lang="zh-CN" altLang="en-US" sz="2000">
                <a:solidFill>
                  <a:srgbClr val="FF3300"/>
                </a:solidFill>
                <a:ea typeface="微软雅黑" panose="020B0503020204020204" pitchFamily="34" charset="-122"/>
                <a:cs typeface="Arial" panose="020B0604020202020204" pitchFamily="34" charset="0"/>
              </a:rPr>
              <a:t>）是</a:t>
            </a:r>
            <a:r>
              <a:rPr lang="en-US" altLang="zh-CN" sz="2000">
                <a:solidFill>
                  <a:srgbClr val="FF3300"/>
                </a:solidFill>
                <a:ea typeface="微软雅黑" panose="020B0503020204020204" pitchFamily="34" charset="-122"/>
                <a:cs typeface="Arial" panose="020B0604020202020204" pitchFamily="34" charset="0"/>
              </a:rPr>
              <a:t>80</a:t>
            </a:r>
            <a:r>
              <a:rPr lang="zh-CN" altLang="en-US" sz="2000">
                <a:solidFill>
                  <a:srgbClr val="FF3300"/>
                </a:solidFill>
                <a:ea typeface="微软雅黑" panose="020B0503020204020204" pitchFamily="34" charset="-122"/>
                <a:cs typeface="Arial" panose="020B0604020202020204" pitchFamily="34" charset="0"/>
              </a:rPr>
              <a:t>位，</a:t>
            </a:r>
            <a:r>
              <a:rPr lang="en-US" altLang="zh-CN" sz="2000">
                <a:solidFill>
                  <a:srgbClr val="FF3300"/>
                </a:solidFill>
                <a:ea typeface="微软雅黑" panose="020B0503020204020204" pitchFamily="34" charset="-122"/>
                <a:cs typeface="Arial" panose="020B0604020202020204" pitchFamily="34" charset="0"/>
              </a:rPr>
              <a:t>MM0 ~MM7</a:t>
            </a:r>
            <a:r>
              <a:rPr lang="zh-CN" altLang="en-US" sz="2000">
                <a:solidFill>
                  <a:srgbClr val="FF3300"/>
                </a:solidFill>
                <a:ea typeface="微软雅黑" panose="020B0503020204020204" pitchFamily="34" charset="-122"/>
                <a:cs typeface="Arial" panose="020B0604020202020204" pitchFamily="34" charset="0"/>
              </a:rPr>
              <a:t>使用其低</a:t>
            </a:r>
            <a:r>
              <a:rPr lang="en-US" altLang="zh-CN" sz="2000">
                <a:solidFill>
                  <a:srgbClr val="FF3300"/>
                </a:solidFill>
                <a:ea typeface="微软雅黑" panose="020B0503020204020204" pitchFamily="34" charset="-122"/>
                <a:cs typeface="Arial" panose="020B0604020202020204" pitchFamily="34" charset="0"/>
              </a:rPr>
              <a:t>64</a:t>
            </a:r>
            <a:r>
              <a:rPr lang="zh-CN" altLang="en-US" sz="2000">
                <a:solidFill>
                  <a:srgbClr val="FF3300"/>
                </a:solidFill>
                <a:ea typeface="微软雅黑" panose="020B0503020204020204" pitchFamily="34" charset="-122"/>
                <a:cs typeface="Arial" panose="020B0604020202020204" pitchFamily="34" charset="0"/>
              </a:rPr>
              <a:t>位</a:t>
            </a:r>
          </a:p>
        </p:txBody>
      </p:sp>
      <p:pic>
        <p:nvPicPr>
          <p:cNvPr id="598020" name="Picture 4">
            <a:extLst>
              <a:ext uri="{FF2B5EF4-FFF2-40B4-BE49-F238E27FC236}">
                <a16:creationId xmlns:a16="http://schemas.microsoft.com/office/drawing/2014/main" id="{BC38BEB5-5CAF-420F-9B7C-0878C0216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8596313" cy="4725988"/>
          </a:xfrm>
          <a:prstGeom prst="rect">
            <a:avLst/>
          </a:prstGeom>
          <a:noFill/>
          <a:extLst>
            <a:ext uri="{909E8E84-426E-40DD-AFC4-6F175D3DCCD1}">
              <a14:hiddenFill xmlns:a14="http://schemas.microsoft.com/office/drawing/2010/main">
                <a:solidFill>
                  <a:srgbClr val="FFFFFF"/>
                </a:solidFill>
              </a14:hiddenFill>
            </a:ext>
          </a:extLst>
        </p:spPr>
      </p:pic>
      <p:sp>
        <p:nvSpPr>
          <p:cNvPr id="598021" name="Rectangle 5">
            <a:extLst>
              <a:ext uri="{FF2B5EF4-FFF2-40B4-BE49-F238E27FC236}">
                <a16:creationId xmlns:a16="http://schemas.microsoft.com/office/drawing/2014/main" id="{096D1540-3016-4131-A242-C494B2CFD5C0}"/>
              </a:ext>
            </a:extLst>
          </p:cNvPr>
          <p:cNvSpPr>
            <a:spLocks noChangeArrowheads="1"/>
          </p:cNvSpPr>
          <p:nvPr/>
        </p:nvSpPr>
        <p:spPr bwMode="auto">
          <a:xfrm>
            <a:off x="250825" y="954088"/>
            <a:ext cx="5086350" cy="4454525"/>
          </a:xfrm>
          <a:prstGeom prst="rect">
            <a:avLst/>
          </a:prstGeom>
          <a:solidFill>
            <a:srgbClr val="3366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8022" name="Rectangle 6">
            <a:extLst>
              <a:ext uri="{FF2B5EF4-FFF2-40B4-BE49-F238E27FC236}">
                <a16:creationId xmlns:a16="http://schemas.microsoft.com/office/drawing/2014/main" id="{E839EBBA-E5F4-40E7-9EC6-F2424CB055A6}"/>
              </a:ext>
            </a:extLst>
          </p:cNvPr>
          <p:cNvSpPr>
            <a:spLocks noChangeArrowheads="1"/>
          </p:cNvSpPr>
          <p:nvPr/>
        </p:nvSpPr>
        <p:spPr bwMode="auto">
          <a:xfrm>
            <a:off x="206375" y="1493838"/>
            <a:ext cx="5130800" cy="495300"/>
          </a:xfrm>
          <a:prstGeom prst="rect">
            <a:avLst/>
          </a:prstGeom>
          <a:solidFill>
            <a:srgbClr val="FF0000">
              <a:alpha val="14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8023" name="Rectangle 7">
            <a:extLst>
              <a:ext uri="{FF2B5EF4-FFF2-40B4-BE49-F238E27FC236}">
                <a16:creationId xmlns:a16="http://schemas.microsoft.com/office/drawing/2014/main" id="{9E2AD1C7-7525-4CE8-943C-414D0E211449}"/>
              </a:ext>
            </a:extLst>
          </p:cNvPr>
          <p:cNvSpPr>
            <a:spLocks noChangeArrowheads="1"/>
          </p:cNvSpPr>
          <p:nvPr/>
        </p:nvSpPr>
        <p:spPr bwMode="auto">
          <a:xfrm>
            <a:off x="206375" y="2484438"/>
            <a:ext cx="5130800" cy="495300"/>
          </a:xfrm>
          <a:prstGeom prst="rect">
            <a:avLst/>
          </a:prstGeom>
          <a:solidFill>
            <a:srgbClr val="FF0000">
              <a:alpha val="14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7D329A3B-9453-4871-B0A4-8823EEF226F0}"/>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599043" name="Text Box 3">
            <a:extLst>
              <a:ext uri="{FF2B5EF4-FFF2-40B4-BE49-F238E27FC236}">
                <a16:creationId xmlns:a16="http://schemas.microsoft.com/office/drawing/2014/main" id="{B0046564-D9EE-4EE0-9917-10AC242FD01F}"/>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599044" name="Rectangle 4">
            <a:extLst>
              <a:ext uri="{FF2B5EF4-FFF2-40B4-BE49-F238E27FC236}">
                <a16:creationId xmlns:a16="http://schemas.microsoft.com/office/drawing/2014/main" id="{EED2DB72-6D7C-4D30-99D9-43A76CAC4874}"/>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9045" name="Text Box 5">
            <a:extLst>
              <a:ext uri="{FF2B5EF4-FFF2-40B4-BE49-F238E27FC236}">
                <a16:creationId xmlns:a16="http://schemas.microsoft.com/office/drawing/2014/main" id="{367EAADD-4DDF-40CF-8924-E428D3BF6945}"/>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9046" name="Text Box 6">
            <a:extLst>
              <a:ext uri="{FF2B5EF4-FFF2-40B4-BE49-F238E27FC236}">
                <a16:creationId xmlns:a16="http://schemas.microsoft.com/office/drawing/2014/main" id="{56041FA0-7F69-43A3-BB93-71CE87AF6B9E}"/>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599047" name="Text Box 7">
            <a:extLst>
              <a:ext uri="{FF2B5EF4-FFF2-40B4-BE49-F238E27FC236}">
                <a16:creationId xmlns:a16="http://schemas.microsoft.com/office/drawing/2014/main" id="{85582058-84F5-43D5-BEDE-FEB958064C65}"/>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599048" name="Line 8">
            <a:extLst>
              <a:ext uri="{FF2B5EF4-FFF2-40B4-BE49-F238E27FC236}">
                <a16:creationId xmlns:a16="http://schemas.microsoft.com/office/drawing/2014/main" id="{9163BAEF-D9AD-443E-9235-1D33393EF2A0}"/>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49" name="Line 9">
            <a:extLst>
              <a:ext uri="{FF2B5EF4-FFF2-40B4-BE49-F238E27FC236}">
                <a16:creationId xmlns:a16="http://schemas.microsoft.com/office/drawing/2014/main" id="{F0389DBB-3988-4BF8-B99D-42CAB0A38DB6}"/>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50" name="Line 10">
            <a:extLst>
              <a:ext uri="{FF2B5EF4-FFF2-40B4-BE49-F238E27FC236}">
                <a16:creationId xmlns:a16="http://schemas.microsoft.com/office/drawing/2014/main" id="{3BB657B2-FA82-4D5F-A04A-D187AFB775EA}"/>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9051" name="Group 11">
            <a:extLst>
              <a:ext uri="{FF2B5EF4-FFF2-40B4-BE49-F238E27FC236}">
                <a16:creationId xmlns:a16="http://schemas.microsoft.com/office/drawing/2014/main" id="{CF4FB365-D36C-4DE4-AB40-46B443B3BFDE}"/>
              </a:ext>
            </a:extLst>
          </p:cNvPr>
          <p:cNvGrpSpPr>
            <a:grpSpLocks/>
          </p:cNvGrpSpPr>
          <p:nvPr/>
        </p:nvGrpSpPr>
        <p:grpSpPr bwMode="auto">
          <a:xfrm>
            <a:off x="2771775" y="3924300"/>
            <a:ext cx="765175" cy="1484313"/>
            <a:chOff x="3135" y="2472"/>
            <a:chExt cx="454" cy="935"/>
          </a:xfrm>
        </p:grpSpPr>
        <p:grpSp>
          <p:nvGrpSpPr>
            <p:cNvPr id="599052" name="Group 12">
              <a:extLst>
                <a:ext uri="{FF2B5EF4-FFF2-40B4-BE49-F238E27FC236}">
                  <a16:creationId xmlns:a16="http://schemas.microsoft.com/office/drawing/2014/main" id="{CCD6E048-EEC6-4FFD-959A-C04E18B6CD61}"/>
                </a:ext>
              </a:extLst>
            </p:cNvPr>
            <p:cNvGrpSpPr>
              <a:grpSpLocks/>
            </p:cNvGrpSpPr>
            <p:nvPr/>
          </p:nvGrpSpPr>
          <p:grpSpPr bwMode="auto">
            <a:xfrm flipH="1">
              <a:off x="3135" y="2472"/>
              <a:ext cx="454" cy="935"/>
              <a:chOff x="3078" y="2330"/>
              <a:chExt cx="625" cy="1580"/>
            </a:xfrm>
          </p:grpSpPr>
          <p:sp>
            <p:nvSpPr>
              <p:cNvPr id="599053" name="Line 12">
                <a:extLst>
                  <a:ext uri="{FF2B5EF4-FFF2-40B4-BE49-F238E27FC236}">
                    <a16:creationId xmlns:a16="http://schemas.microsoft.com/office/drawing/2014/main" id="{CEEED47C-FBC7-439A-A53C-54D9532CD0CE}"/>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9054" name="Line 13">
                <a:extLst>
                  <a:ext uri="{FF2B5EF4-FFF2-40B4-BE49-F238E27FC236}">
                    <a16:creationId xmlns:a16="http://schemas.microsoft.com/office/drawing/2014/main" id="{E7B1E840-E6BF-4FB3-A8D2-CF064F414DC5}"/>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9055" name="Line 14">
                <a:extLst>
                  <a:ext uri="{FF2B5EF4-FFF2-40B4-BE49-F238E27FC236}">
                    <a16:creationId xmlns:a16="http://schemas.microsoft.com/office/drawing/2014/main" id="{61CB0E49-FBFB-4573-8897-72647929B7E9}"/>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9056" name="Line 16">
                <a:extLst>
                  <a:ext uri="{FF2B5EF4-FFF2-40B4-BE49-F238E27FC236}">
                    <a16:creationId xmlns:a16="http://schemas.microsoft.com/office/drawing/2014/main" id="{1941E43F-34FB-46C9-A3CF-AEFFAC9908E6}"/>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9057" name="Line 18">
                <a:extLst>
                  <a:ext uri="{FF2B5EF4-FFF2-40B4-BE49-F238E27FC236}">
                    <a16:creationId xmlns:a16="http://schemas.microsoft.com/office/drawing/2014/main" id="{F0FE1DD5-40DF-4DA0-9ADC-E0C08B5C3B46}"/>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9058" name="Line 19">
                <a:extLst>
                  <a:ext uri="{FF2B5EF4-FFF2-40B4-BE49-F238E27FC236}">
                    <a16:creationId xmlns:a16="http://schemas.microsoft.com/office/drawing/2014/main" id="{B8274F88-B403-47AD-B9A3-7DEB21D2EE2F}"/>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9059" name="Line 20">
                <a:extLst>
                  <a:ext uri="{FF2B5EF4-FFF2-40B4-BE49-F238E27FC236}">
                    <a16:creationId xmlns:a16="http://schemas.microsoft.com/office/drawing/2014/main" id="{492FC879-08A0-49C8-8C0A-C0FAF5650C7B}"/>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9060" name="Line 22">
                <a:extLst>
                  <a:ext uri="{FF2B5EF4-FFF2-40B4-BE49-F238E27FC236}">
                    <a16:creationId xmlns:a16="http://schemas.microsoft.com/office/drawing/2014/main" id="{F4C68713-9448-4633-8A66-C4F4C1AD9B4B}"/>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9061" name="Rectangle 25">
              <a:extLst>
                <a:ext uri="{FF2B5EF4-FFF2-40B4-BE49-F238E27FC236}">
                  <a16:creationId xmlns:a16="http://schemas.microsoft.com/office/drawing/2014/main" id="{DDE17A4B-A624-473F-9006-2F4DE5EBE7EB}"/>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599062" name="Group 22">
            <a:extLst>
              <a:ext uri="{FF2B5EF4-FFF2-40B4-BE49-F238E27FC236}">
                <a16:creationId xmlns:a16="http://schemas.microsoft.com/office/drawing/2014/main" id="{EFB6A447-378D-47B4-BF61-3D3B6AFAB366}"/>
              </a:ext>
            </a:extLst>
          </p:cNvPr>
          <p:cNvGrpSpPr>
            <a:grpSpLocks/>
          </p:cNvGrpSpPr>
          <p:nvPr/>
        </p:nvGrpSpPr>
        <p:grpSpPr bwMode="auto">
          <a:xfrm>
            <a:off x="3492500" y="4329113"/>
            <a:ext cx="404813" cy="809625"/>
            <a:chOff x="2030" y="2415"/>
            <a:chExt cx="341" cy="510"/>
          </a:xfrm>
        </p:grpSpPr>
        <p:sp>
          <p:nvSpPr>
            <p:cNvPr id="599063" name="Line 23">
              <a:extLst>
                <a:ext uri="{FF2B5EF4-FFF2-40B4-BE49-F238E27FC236}">
                  <a16:creationId xmlns:a16="http://schemas.microsoft.com/office/drawing/2014/main" id="{97D1864A-C04B-4C18-AD4A-F90867AB8EDF}"/>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64" name="Line 24">
              <a:extLst>
                <a:ext uri="{FF2B5EF4-FFF2-40B4-BE49-F238E27FC236}">
                  <a16:creationId xmlns:a16="http://schemas.microsoft.com/office/drawing/2014/main" id="{41907AAB-5F81-4F69-95D4-041CC1321F6F}"/>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9065" name="Text Box 25">
            <a:extLst>
              <a:ext uri="{FF2B5EF4-FFF2-40B4-BE49-F238E27FC236}">
                <a16:creationId xmlns:a16="http://schemas.microsoft.com/office/drawing/2014/main" id="{682A52B4-1E27-459F-8F45-DA79BEDB7C73}"/>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599066" name="Line 26">
            <a:extLst>
              <a:ext uri="{FF2B5EF4-FFF2-40B4-BE49-F238E27FC236}">
                <a16:creationId xmlns:a16="http://schemas.microsoft.com/office/drawing/2014/main" id="{A1A85EAB-6D59-46DF-9510-10E73A4765C7}"/>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9067" name="Group 27">
            <a:extLst>
              <a:ext uri="{FF2B5EF4-FFF2-40B4-BE49-F238E27FC236}">
                <a16:creationId xmlns:a16="http://schemas.microsoft.com/office/drawing/2014/main" id="{0B817B8A-C832-4D6A-93DE-A5D3D64210CC}"/>
              </a:ext>
            </a:extLst>
          </p:cNvPr>
          <p:cNvGrpSpPr>
            <a:grpSpLocks/>
          </p:cNvGrpSpPr>
          <p:nvPr/>
        </p:nvGrpSpPr>
        <p:grpSpPr bwMode="auto">
          <a:xfrm>
            <a:off x="1511300" y="3519488"/>
            <a:ext cx="227013" cy="855662"/>
            <a:chOff x="895" y="1905"/>
            <a:chExt cx="143" cy="539"/>
          </a:xfrm>
        </p:grpSpPr>
        <p:sp>
          <p:nvSpPr>
            <p:cNvPr id="599068" name="Line 28">
              <a:extLst>
                <a:ext uri="{FF2B5EF4-FFF2-40B4-BE49-F238E27FC236}">
                  <a16:creationId xmlns:a16="http://schemas.microsoft.com/office/drawing/2014/main" id="{66A39929-22C6-4CE9-A910-E98577B260C7}"/>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69" name="Line 29">
              <a:extLst>
                <a:ext uri="{FF2B5EF4-FFF2-40B4-BE49-F238E27FC236}">
                  <a16:creationId xmlns:a16="http://schemas.microsoft.com/office/drawing/2014/main" id="{B7BCDE3B-97EE-4375-9E1D-D10D1D5C2D55}"/>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9070" name="Line 30">
            <a:extLst>
              <a:ext uri="{FF2B5EF4-FFF2-40B4-BE49-F238E27FC236}">
                <a16:creationId xmlns:a16="http://schemas.microsoft.com/office/drawing/2014/main" id="{288E103E-8742-418A-99A3-8E1E76F7644F}"/>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99071" name="Group 31">
            <a:extLst>
              <a:ext uri="{FF2B5EF4-FFF2-40B4-BE49-F238E27FC236}">
                <a16:creationId xmlns:a16="http://schemas.microsoft.com/office/drawing/2014/main" id="{36D563EB-A822-4686-943A-B722ACCCB9A9}"/>
              </a:ext>
            </a:extLst>
          </p:cNvPr>
          <p:cNvGrpSpPr>
            <a:grpSpLocks/>
          </p:cNvGrpSpPr>
          <p:nvPr/>
        </p:nvGrpSpPr>
        <p:grpSpPr bwMode="auto">
          <a:xfrm>
            <a:off x="2501900" y="4776788"/>
            <a:ext cx="1530350" cy="1487487"/>
            <a:chOff x="1576" y="2924"/>
            <a:chExt cx="964" cy="937"/>
          </a:xfrm>
        </p:grpSpPr>
        <p:sp>
          <p:nvSpPr>
            <p:cNvPr id="599072" name="Line 32">
              <a:extLst>
                <a:ext uri="{FF2B5EF4-FFF2-40B4-BE49-F238E27FC236}">
                  <a16:creationId xmlns:a16="http://schemas.microsoft.com/office/drawing/2014/main" id="{2B193D93-BC45-4E32-99FD-07BCA1539585}"/>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73" name="Line 33">
              <a:extLst>
                <a:ext uri="{FF2B5EF4-FFF2-40B4-BE49-F238E27FC236}">
                  <a16:creationId xmlns:a16="http://schemas.microsoft.com/office/drawing/2014/main" id="{28DEABD9-CA84-430E-B4B2-3A3DBA8EAEAB}"/>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74" name="Line 34">
              <a:extLst>
                <a:ext uri="{FF2B5EF4-FFF2-40B4-BE49-F238E27FC236}">
                  <a16:creationId xmlns:a16="http://schemas.microsoft.com/office/drawing/2014/main" id="{90484F33-25E3-4EE1-85BD-F727E94DDC82}"/>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9075" name="Group 35">
            <a:extLst>
              <a:ext uri="{FF2B5EF4-FFF2-40B4-BE49-F238E27FC236}">
                <a16:creationId xmlns:a16="http://schemas.microsoft.com/office/drawing/2014/main" id="{5703673A-E039-4AD0-833A-2CB2EC977529}"/>
              </a:ext>
            </a:extLst>
          </p:cNvPr>
          <p:cNvGrpSpPr>
            <a:grpSpLocks/>
          </p:cNvGrpSpPr>
          <p:nvPr/>
        </p:nvGrpSpPr>
        <p:grpSpPr bwMode="auto">
          <a:xfrm>
            <a:off x="3357563" y="5543550"/>
            <a:ext cx="493712" cy="719138"/>
            <a:chOff x="2115" y="3405"/>
            <a:chExt cx="311" cy="453"/>
          </a:xfrm>
        </p:grpSpPr>
        <p:sp>
          <p:nvSpPr>
            <p:cNvPr id="599076" name="Line 36">
              <a:extLst>
                <a:ext uri="{FF2B5EF4-FFF2-40B4-BE49-F238E27FC236}">
                  <a16:creationId xmlns:a16="http://schemas.microsoft.com/office/drawing/2014/main" id="{A24CA2A5-341F-4611-ADE8-5FE00E1D5106}"/>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77" name="Line 37">
              <a:extLst>
                <a:ext uri="{FF2B5EF4-FFF2-40B4-BE49-F238E27FC236}">
                  <a16:creationId xmlns:a16="http://schemas.microsoft.com/office/drawing/2014/main" id="{666CB6EA-AD89-43D9-9E5A-283AF702AAB7}"/>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99078" name="Group 38">
            <a:extLst>
              <a:ext uri="{FF2B5EF4-FFF2-40B4-BE49-F238E27FC236}">
                <a16:creationId xmlns:a16="http://schemas.microsoft.com/office/drawing/2014/main" id="{66ABEB14-3874-4609-B055-46AAAC883ADD}"/>
              </a:ext>
            </a:extLst>
          </p:cNvPr>
          <p:cNvGrpSpPr>
            <a:grpSpLocks/>
          </p:cNvGrpSpPr>
          <p:nvPr/>
        </p:nvGrpSpPr>
        <p:grpSpPr bwMode="auto">
          <a:xfrm>
            <a:off x="1150938" y="3606800"/>
            <a:ext cx="4725987" cy="2208213"/>
            <a:chOff x="725" y="2158"/>
            <a:chExt cx="2977" cy="1448"/>
          </a:xfrm>
        </p:grpSpPr>
        <p:sp>
          <p:nvSpPr>
            <p:cNvPr id="599079" name="Line 39">
              <a:extLst>
                <a:ext uri="{FF2B5EF4-FFF2-40B4-BE49-F238E27FC236}">
                  <a16:creationId xmlns:a16="http://schemas.microsoft.com/office/drawing/2014/main" id="{CFEB20AB-F8BC-42C1-9FE3-93BA8716351C}"/>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80" name="Line 40">
              <a:extLst>
                <a:ext uri="{FF2B5EF4-FFF2-40B4-BE49-F238E27FC236}">
                  <a16:creationId xmlns:a16="http://schemas.microsoft.com/office/drawing/2014/main" id="{3675D50F-DB39-44E9-877F-D2A61CFA7BC0}"/>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81" name="Line 41">
              <a:extLst>
                <a:ext uri="{FF2B5EF4-FFF2-40B4-BE49-F238E27FC236}">
                  <a16:creationId xmlns:a16="http://schemas.microsoft.com/office/drawing/2014/main" id="{ED591BB8-69CE-4BB5-BA82-27B68B0994BB}"/>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9082" name="Text Box 42">
            <a:extLst>
              <a:ext uri="{FF2B5EF4-FFF2-40B4-BE49-F238E27FC236}">
                <a16:creationId xmlns:a16="http://schemas.microsoft.com/office/drawing/2014/main" id="{B4E3C98C-40DB-47D2-8E15-6F8E082C18EF}"/>
              </a:ext>
            </a:extLst>
          </p:cNvPr>
          <p:cNvSpPr txBox="1">
            <a:spLocks noChangeArrowheads="1"/>
          </p:cNvSpPr>
          <p:nvPr/>
        </p:nvSpPr>
        <p:spPr bwMode="auto">
          <a:xfrm>
            <a:off x="476250" y="6219825"/>
            <a:ext cx="1216025"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599083" name="Line 43">
            <a:extLst>
              <a:ext uri="{FF2B5EF4-FFF2-40B4-BE49-F238E27FC236}">
                <a16:creationId xmlns:a16="http://schemas.microsoft.com/office/drawing/2014/main" id="{F6E07628-352E-47D7-81B9-87129171728A}"/>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84" name="Line 44">
            <a:extLst>
              <a:ext uri="{FF2B5EF4-FFF2-40B4-BE49-F238E27FC236}">
                <a16:creationId xmlns:a16="http://schemas.microsoft.com/office/drawing/2014/main" id="{AFDF3EC7-5367-4438-916E-38D25F0E1AD8}"/>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85" name="Text Box 45">
            <a:extLst>
              <a:ext uri="{FF2B5EF4-FFF2-40B4-BE49-F238E27FC236}">
                <a16:creationId xmlns:a16="http://schemas.microsoft.com/office/drawing/2014/main" id="{9520FE22-E7BE-469F-A11B-22F9E81CFCEF}"/>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99086" name="AutoShape 46">
            <a:extLst>
              <a:ext uri="{FF2B5EF4-FFF2-40B4-BE49-F238E27FC236}">
                <a16:creationId xmlns:a16="http://schemas.microsoft.com/office/drawing/2014/main" id="{4D7C2094-D061-4402-BBC4-477036F7A3E2}"/>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9087" name="Text Box 47">
            <a:extLst>
              <a:ext uri="{FF2B5EF4-FFF2-40B4-BE49-F238E27FC236}">
                <a16:creationId xmlns:a16="http://schemas.microsoft.com/office/drawing/2014/main" id="{BB8381C2-449D-4FA1-85EE-110DA5E6CC0F}"/>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99088" name="AutoShape 48">
            <a:extLst>
              <a:ext uri="{FF2B5EF4-FFF2-40B4-BE49-F238E27FC236}">
                <a16:creationId xmlns:a16="http://schemas.microsoft.com/office/drawing/2014/main" id="{4E981573-8919-4897-9E81-6CDBE9060D59}"/>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9089" name="Text Box 49">
            <a:extLst>
              <a:ext uri="{FF2B5EF4-FFF2-40B4-BE49-F238E27FC236}">
                <a16:creationId xmlns:a16="http://schemas.microsoft.com/office/drawing/2014/main" id="{952C186B-B831-49A5-B91C-01FCF13CD3C8}"/>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99090" name="AutoShape 50">
            <a:extLst>
              <a:ext uri="{FF2B5EF4-FFF2-40B4-BE49-F238E27FC236}">
                <a16:creationId xmlns:a16="http://schemas.microsoft.com/office/drawing/2014/main" id="{B1222209-5110-4910-8CD6-7CB3D5E82120}"/>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9091" name="Line 51">
            <a:extLst>
              <a:ext uri="{FF2B5EF4-FFF2-40B4-BE49-F238E27FC236}">
                <a16:creationId xmlns:a16="http://schemas.microsoft.com/office/drawing/2014/main" id="{450C4FEA-FC38-44C5-A5DC-454CBCB88091}"/>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92" name="Text Box 52">
            <a:extLst>
              <a:ext uri="{FF2B5EF4-FFF2-40B4-BE49-F238E27FC236}">
                <a16:creationId xmlns:a16="http://schemas.microsoft.com/office/drawing/2014/main" id="{8C682826-F04C-4130-B151-E4B833EF8D00}"/>
              </a:ext>
            </a:extLst>
          </p:cNvPr>
          <p:cNvSpPr txBox="1">
            <a:spLocks noChangeArrowheads="1"/>
          </p:cNvSpPr>
          <p:nvPr/>
        </p:nvSpPr>
        <p:spPr bwMode="auto">
          <a:xfrm>
            <a:off x="3492500" y="3608388"/>
            <a:ext cx="1169988" cy="457200"/>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sp>
        <p:nvSpPr>
          <p:cNvPr id="599093" name="Rectangle 53">
            <a:extLst>
              <a:ext uri="{FF2B5EF4-FFF2-40B4-BE49-F238E27FC236}">
                <a16:creationId xmlns:a16="http://schemas.microsoft.com/office/drawing/2014/main" id="{D607366C-C1D2-42E6-BA2F-B3F34CFDA33C}"/>
              </a:ext>
            </a:extLst>
          </p:cNvPr>
          <p:cNvSpPr>
            <a:spLocks noChangeArrowheads="1"/>
          </p:cNvSpPr>
          <p:nvPr/>
        </p:nvSpPr>
        <p:spPr bwMode="auto">
          <a:xfrm>
            <a:off x="3897313" y="4103688"/>
            <a:ext cx="1035050" cy="15748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9094" name="Line 54">
            <a:extLst>
              <a:ext uri="{FF2B5EF4-FFF2-40B4-BE49-F238E27FC236}">
                <a16:creationId xmlns:a16="http://schemas.microsoft.com/office/drawing/2014/main" id="{2BEA8F08-6A60-42F6-BCEA-5813A623FCC7}"/>
              </a:ext>
            </a:extLst>
          </p:cNvPr>
          <p:cNvSpPr>
            <a:spLocks noChangeShapeType="1"/>
          </p:cNvSpPr>
          <p:nvPr/>
        </p:nvSpPr>
        <p:spPr bwMode="auto">
          <a:xfrm>
            <a:off x="3897313" y="4419600"/>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95" name="Line 55">
            <a:extLst>
              <a:ext uri="{FF2B5EF4-FFF2-40B4-BE49-F238E27FC236}">
                <a16:creationId xmlns:a16="http://schemas.microsoft.com/office/drawing/2014/main" id="{2AB8DB4F-D901-4598-A3C2-5097F540DF98}"/>
              </a:ext>
            </a:extLst>
          </p:cNvPr>
          <p:cNvSpPr>
            <a:spLocks noChangeShapeType="1"/>
          </p:cNvSpPr>
          <p:nvPr/>
        </p:nvSpPr>
        <p:spPr bwMode="auto">
          <a:xfrm>
            <a:off x="3897313" y="5049838"/>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96" name="Line 56">
            <a:extLst>
              <a:ext uri="{FF2B5EF4-FFF2-40B4-BE49-F238E27FC236}">
                <a16:creationId xmlns:a16="http://schemas.microsoft.com/office/drawing/2014/main" id="{8F69E2FF-0611-428D-AB13-89F2DFE92557}"/>
              </a:ext>
            </a:extLst>
          </p:cNvPr>
          <p:cNvSpPr>
            <a:spLocks noChangeShapeType="1"/>
          </p:cNvSpPr>
          <p:nvPr/>
        </p:nvSpPr>
        <p:spPr bwMode="auto">
          <a:xfrm>
            <a:off x="3897313" y="5408613"/>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097" name="Text Box 57">
            <a:extLst>
              <a:ext uri="{FF2B5EF4-FFF2-40B4-BE49-F238E27FC236}">
                <a16:creationId xmlns:a16="http://schemas.microsoft.com/office/drawing/2014/main" id="{F9C0E8E6-2A12-491C-B5FF-479BE0CA2E0D}"/>
              </a:ext>
            </a:extLst>
          </p:cNvPr>
          <p:cNvSpPr txBox="1">
            <a:spLocks noChangeArrowheads="1"/>
          </p:cNvSpPr>
          <p:nvPr/>
        </p:nvSpPr>
        <p:spPr bwMode="auto">
          <a:xfrm>
            <a:off x="4930775" y="4059238"/>
            <a:ext cx="3159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599098" name="Text Box 58">
            <a:extLst>
              <a:ext uri="{FF2B5EF4-FFF2-40B4-BE49-F238E27FC236}">
                <a16:creationId xmlns:a16="http://schemas.microsoft.com/office/drawing/2014/main" id="{9C89391C-98B1-4AEE-986E-092D91D1EFF0}"/>
              </a:ext>
            </a:extLst>
          </p:cNvPr>
          <p:cNvSpPr txBox="1">
            <a:spLocks noChangeArrowheads="1"/>
          </p:cNvSpPr>
          <p:nvPr/>
        </p:nvSpPr>
        <p:spPr bwMode="auto">
          <a:xfrm>
            <a:off x="4932363" y="4373563"/>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599099" name="Text Box 59">
            <a:extLst>
              <a:ext uri="{FF2B5EF4-FFF2-40B4-BE49-F238E27FC236}">
                <a16:creationId xmlns:a16="http://schemas.microsoft.com/office/drawing/2014/main" id="{BB42D691-193D-4B6F-A8FD-73A155876DBD}"/>
              </a:ext>
            </a:extLst>
          </p:cNvPr>
          <p:cNvSpPr txBox="1">
            <a:spLocks noChangeArrowheads="1"/>
          </p:cNvSpPr>
          <p:nvPr/>
        </p:nvSpPr>
        <p:spPr bwMode="auto">
          <a:xfrm>
            <a:off x="4932363" y="4919663"/>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599100" name="Text Box 60">
            <a:extLst>
              <a:ext uri="{FF2B5EF4-FFF2-40B4-BE49-F238E27FC236}">
                <a16:creationId xmlns:a16="http://schemas.microsoft.com/office/drawing/2014/main" id="{F5C02FB1-A8C9-44E2-A0CE-F214B5E15456}"/>
              </a:ext>
            </a:extLst>
          </p:cNvPr>
          <p:cNvSpPr txBox="1">
            <a:spLocks noChangeArrowheads="1"/>
          </p:cNvSpPr>
          <p:nvPr/>
        </p:nvSpPr>
        <p:spPr bwMode="auto">
          <a:xfrm>
            <a:off x="4930775" y="5368925"/>
            <a:ext cx="315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sp>
        <p:nvSpPr>
          <p:cNvPr id="599101" name="Rectangle 61">
            <a:extLst>
              <a:ext uri="{FF2B5EF4-FFF2-40B4-BE49-F238E27FC236}">
                <a16:creationId xmlns:a16="http://schemas.microsoft.com/office/drawing/2014/main" id="{7E3359C7-A499-4E2B-8074-C6AFB2E1FC57}"/>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9102" name="Line 62">
            <a:extLst>
              <a:ext uri="{FF2B5EF4-FFF2-40B4-BE49-F238E27FC236}">
                <a16:creationId xmlns:a16="http://schemas.microsoft.com/office/drawing/2014/main" id="{95BA6BD8-F98C-4729-999B-27C9887FD951}"/>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03" name="Line 63">
            <a:extLst>
              <a:ext uri="{FF2B5EF4-FFF2-40B4-BE49-F238E27FC236}">
                <a16:creationId xmlns:a16="http://schemas.microsoft.com/office/drawing/2014/main" id="{CD87F95F-255F-45F0-97CE-A721A74800FA}"/>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04" name="Line 64">
            <a:extLst>
              <a:ext uri="{FF2B5EF4-FFF2-40B4-BE49-F238E27FC236}">
                <a16:creationId xmlns:a16="http://schemas.microsoft.com/office/drawing/2014/main" id="{2E1E0842-4BC5-4973-B203-06CF65D227F5}"/>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05" name="Line 65">
            <a:extLst>
              <a:ext uri="{FF2B5EF4-FFF2-40B4-BE49-F238E27FC236}">
                <a16:creationId xmlns:a16="http://schemas.microsoft.com/office/drawing/2014/main" id="{277C95BC-4A86-487E-862D-6954BF3B0FD9}"/>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06" name="Line 66">
            <a:extLst>
              <a:ext uri="{FF2B5EF4-FFF2-40B4-BE49-F238E27FC236}">
                <a16:creationId xmlns:a16="http://schemas.microsoft.com/office/drawing/2014/main" id="{523CB182-F355-4308-9BB4-9ECDD2AB2692}"/>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07" name="Line 67">
            <a:extLst>
              <a:ext uri="{FF2B5EF4-FFF2-40B4-BE49-F238E27FC236}">
                <a16:creationId xmlns:a16="http://schemas.microsoft.com/office/drawing/2014/main" id="{8229D357-2EB8-4BB6-BEB7-2941AD29F1C2}"/>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08" name="Line 68">
            <a:extLst>
              <a:ext uri="{FF2B5EF4-FFF2-40B4-BE49-F238E27FC236}">
                <a16:creationId xmlns:a16="http://schemas.microsoft.com/office/drawing/2014/main" id="{EE40508E-377D-4F10-BEE5-FF986E865B0D}"/>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09" name="Text Box 69">
            <a:extLst>
              <a:ext uri="{FF2B5EF4-FFF2-40B4-BE49-F238E27FC236}">
                <a16:creationId xmlns:a16="http://schemas.microsoft.com/office/drawing/2014/main" id="{17F69218-374F-48DE-BADE-494F9F3D8F04}"/>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599110" name="Text Box 70">
            <a:extLst>
              <a:ext uri="{FF2B5EF4-FFF2-40B4-BE49-F238E27FC236}">
                <a16:creationId xmlns:a16="http://schemas.microsoft.com/office/drawing/2014/main" id="{212FA2B1-E71D-4658-B770-F1A9F10D8A99}"/>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599111" name="Text Box 71">
            <a:extLst>
              <a:ext uri="{FF2B5EF4-FFF2-40B4-BE49-F238E27FC236}">
                <a16:creationId xmlns:a16="http://schemas.microsoft.com/office/drawing/2014/main" id="{3B468934-21DD-4CE0-9D0E-8A83955E4F92}"/>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599112" name="Text Box 72">
            <a:extLst>
              <a:ext uri="{FF2B5EF4-FFF2-40B4-BE49-F238E27FC236}">
                <a16:creationId xmlns:a16="http://schemas.microsoft.com/office/drawing/2014/main" id="{14EB38D2-A582-4BBB-A179-61801598BF1C}"/>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599113" name="Text Box 73">
            <a:extLst>
              <a:ext uri="{FF2B5EF4-FFF2-40B4-BE49-F238E27FC236}">
                <a16:creationId xmlns:a16="http://schemas.microsoft.com/office/drawing/2014/main" id="{9EC9817D-0BA7-4EB8-B34D-7B2246ABAEF4}"/>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599114" name="Text Box 74">
            <a:extLst>
              <a:ext uri="{FF2B5EF4-FFF2-40B4-BE49-F238E27FC236}">
                <a16:creationId xmlns:a16="http://schemas.microsoft.com/office/drawing/2014/main" id="{6787890A-512F-4DBD-B549-3756A3B9D28C}"/>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599115" name="Rectangle 75">
            <a:extLst>
              <a:ext uri="{FF2B5EF4-FFF2-40B4-BE49-F238E27FC236}">
                <a16:creationId xmlns:a16="http://schemas.microsoft.com/office/drawing/2014/main" id="{2F117676-E1CF-4B81-A24A-C36DAB432622}"/>
              </a:ext>
            </a:extLst>
          </p:cNvPr>
          <p:cNvSpPr>
            <a:spLocks noChangeArrowheads="1"/>
          </p:cNvSpPr>
          <p:nvPr/>
        </p:nvSpPr>
        <p:spPr bwMode="auto">
          <a:xfrm>
            <a:off x="134938" y="731838"/>
            <a:ext cx="64166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1800">
                <a:latin typeface="微软雅黑" panose="020B0503020204020204" pitchFamily="34" charset="-122"/>
                <a:ea typeface="微软雅黑" panose="020B0503020204020204" pitchFamily="34" charset="-122"/>
              </a:rPr>
              <a:t>80483da:    8b 45 0c   mov   0xc(%ebp), %eax      </a:t>
            </a:r>
          </a:p>
          <a:p>
            <a:pPr eaLnBrk="1" hangingPunct="1">
              <a:lnSpc>
                <a:spcPct val="105000"/>
              </a:lnSpc>
            </a:pPr>
            <a:r>
              <a:rPr lang="en-US" altLang="zh-CN" sz="1800">
                <a:latin typeface="微软雅黑" panose="020B0503020204020204" pitchFamily="34" charset="-122"/>
                <a:ea typeface="微软雅黑" panose="020B0503020204020204" pitchFamily="34" charset="-122"/>
              </a:rPr>
              <a:t>80483dd:    8b 55 08   mov   0x8(%ebp), %edx</a:t>
            </a:r>
            <a:endParaRPr lang="en-US" altLang="zh-CN" sz="2000">
              <a:latin typeface="微软雅黑" panose="020B0503020204020204" pitchFamily="34" charset="-122"/>
              <a:ea typeface="微软雅黑" panose="020B0503020204020204" pitchFamily="34" charset="-122"/>
            </a:endParaRPr>
          </a:p>
          <a:p>
            <a:pPr eaLnBrk="1" hangingPunct="1">
              <a:lnSpc>
                <a:spcPct val="105000"/>
              </a:lnSpc>
            </a:pPr>
            <a:r>
              <a:rPr lang="en-US" altLang="zh-CN" sz="1800">
                <a:latin typeface="微软雅黑" panose="020B0503020204020204" pitchFamily="34" charset="-122"/>
                <a:ea typeface="微软雅黑" panose="020B0503020204020204" pitchFamily="34" charset="-122"/>
              </a:rPr>
              <a:t>80483e0:    </a:t>
            </a:r>
            <a:r>
              <a:rPr lang="en-US" altLang="zh-CN" sz="1800">
                <a:solidFill>
                  <a:srgbClr val="FF3300"/>
                </a:solidFill>
                <a:latin typeface="微软雅黑" panose="020B0503020204020204" pitchFamily="34" charset="-122"/>
                <a:ea typeface="微软雅黑" panose="020B0503020204020204" pitchFamily="34" charset="-122"/>
              </a:rPr>
              <a:t>8d 04 02</a:t>
            </a:r>
            <a:r>
              <a:rPr lang="en-US" altLang="zh-CN" sz="1800">
                <a:latin typeface="微软雅黑" panose="020B0503020204020204" pitchFamily="34" charset="-122"/>
                <a:ea typeface="微软雅黑" panose="020B0503020204020204" pitchFamily="34" charset="-122"/>
              </a:rPr>
              <a:t>   lea     (%edx,%eax,1), %eax</a:t>
            </a:r>
          </a:p>
        </p:txBody>
      </p:sp>
      <p:sp>
        <p:nvSpPr>
          <p:cNvPr id="599116" name="Line 76">
            <a:extLst>
              <a:ext uri="{FF2B5EF4-FFF2-40B4-BE49-F238E27FC236}">
                <a16:creationId xmlns:a16="http://schemas.microsoft.com/office/drawing/2014/main" id="{B7260687-66C0-4EB4-932D-184412124294}"/>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17" name="Line 77">
            <a:extLst>
              <a:ext uri="{FF2B5EF4-FFF2-40B4-BE49-F238E27FC236}">
                <a16:creationId xmlns:a16="http://schemas.microsoft.com/office/drawing/2014/main" id="{96CB3DA6-58A5-4E73-A5BC-B25666B6D028}"/>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18" name="Text Box 78">
            <a:extLst>
              <a:ext uri="{FF2B5EF4-FFF2-40B4-BE49-F238E27FC236}">
                <a16:creationId xmlns:a16="http://schemas.microsoft.com/office/drawing/2014/main" id="{D703B3D4-D6EF-414A-970E-8688CAD5B7B4}"/>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599119" name="Text Box 79">
            <a:extLst>
              <a:ext uri="{FF2B5EF4-FFF2-40B4-BE49-F238E27FC236}">
                <a16:creationId xmlns:a16="http://schemas.microsoft.com/office/drawing/2014/main" id="{8FEECAC8-F99C-461A-9C84-F33C73B958A5}"/>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599120" name="Text Box 80">
            <a:extLst>
              <a:ext uri="{FF2B5EF4-FFF2-40B4-BE49-F238E27FC236}">
                <a16:creationId xmlns:a16="http://schemas.microsoft.com/office/drawing/2014/main" id="{346431B2-25C4-44BD-991F-2D2BBEE63564}"/>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599121" name="Line 81">
            <a:extLst>
              <a:ext uri="{FF2B5EF4-FFF2-40B4-BE49-F238E27FC236}">
                <a16:creationId xmlns:a16="http://schemas.microsoft.com/office/drawing/2014/main" id="{CA98BF4F-4444-4D0D-90CB-6E3A38BDD9EE}"/>
              </a:ext>
            </a:extLst>
          </p:cNvPr>
          <p:cNvSpPr>
            <a:spLocks noChangeShapeType="1"/>
          </p:cNvSpPr>
          <p:nvPr/>
        </p:nvSpPr>
        <p:spPr bwMode="auto">
          <a:xfrm>
            <a:off x="4392613" y="50927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22" name="Text Box 82">
            <a:extLst>
              <a:ext uri="{FF2B5EF4-FFF2-40B4-BE49-F238E27FC236}">
                <a16:creationId xmlns:a16="http://schemas.microsoft.com/office/drawing/2014/main" id="{74DF7DCD-0E7E-4B2F-B0F3-56C2BD193239}"/>
              </a:ext>
            </a:extLst>
          </p:cNvPr>
          <p:cNvSpPr txBox="1">
            <a:spLocks noChangeArrowheads="1"/>
          </p:cNvSpPr>
          <p:nvPr/>
        </p:nvSpPr>
        <p:spPr bwMode="auto">
          <a:xfrm>
            <a:off x="3986213" y="20335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599123" name="Text Box 83">
            <a:extLst>
              <a:ext uri="{FF2B5EF4-FFF2-40B4-BE49-F238E27FC236}">
                <a16:creationId xmlns:a16="http://schemas.microsoft.com/office/drawing/2014/main" id="{062980D6-2CA0-4D33-A524-0919FA89127C}"/>
              </a:ext>
            </a:extLst>
          </p:cNvPr>
          <p:cNvSpPr txBox="1">
            <a:spLocks noChangeArrowheads="1"/>
          </p:cNvSpPr>
          <p:nvPr/>
        </p:nvSpPr>
        <p:spPr bwMode="auto">
          <a:xfrm>
            <a:off x="3986213" y="25288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99124" name="Rectangle 84">
            <a:extLst>
              <a:ext uri="{FF2B5EF4-FFF2-40B4-BE49-F238E27FC236}">
                <a16:creationId xmlns:a16="http://schemas.microsoft.com/office/drawing/2014/main" id="{A5BAF50A-FC08-4604-97B0-F7A1AFC219C4}"/>
              </a:ext>
            </a:extLst>
          </p:cNvPr>
          <p:cNvSpPr>
            <a:spLocks noChangeArrowheads="1"/>
          </p:cNvSpPr>
          <p:nvPr/>
        </p:nvSpPr>
        <p:spPr bwMode="auto">
          <a:xfrm>
            <a:off x="3230563" y="2046288"/>
            <a:ext cx="668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9125" name="Rectangle 85">
            <a:extLst>
              <a:ext uri="{FF2B5EF4-FFF2-40B4-BE49-F238E27FC236}">
                <a16:creationId xmlns:a16="http://schemas.microsoft.com/office/drawing/2014/main" id="{A3BB8BB2-BEF3-4FC6-ADA5-1C749358159C}"/>
              </a:ext>
            </a:extLst>
          </p:cNvPr>
          <p:cNvSpPr>
            <a:spLocks noChangeArrowheads="1"/>
          </p:cNvSpPr>
          <p:nvPr/>
        </p:nvSpPr>
        <p:spPr bwMode="auto">
          <a:xfrm>
            <a:off x="3222625"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9126" name="Rectangle 86">
            <a:extLst>
              <a:ext uri="{FF2B5EF4-FFF2-40B4-BE49-F238E27FC236}">
                <a16:creationId xmlns:a16="http://schemas.microsoft.com/office/drawing/2014/main" id="{973EA69A-7794-4245-A46A-6BA414345495}"/>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599127" name="Line 87">
            <a:extLst>
              <a:ext uri="{FF2B5EF4-FFF2-40B4-BE49-F238E27FC236}">
                <a16:creationId xmlns:a16="http://schemas.microsoft.com/office/drawing/2014/main" id="{709B74BB-BB07-493E-ADB0-AF9846FA917E}"/>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28" name="Line 88">
            <a:extLst>
              <a:ext uri="{FF2B5EF4-FFF2-40B4-BE49-F238E27FC236}">
                <a16:creationId xmlns:a16="http://schemas.microsoft.com/office/drawing/2014/main" id="{FBBE9229-958E-457C-A496-98F2FFD2704F}"/>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29" name="Line 89">
            <a:extLst>
              <a:ext uri="{FF2B5EF4-FFF2-40B4-BE49-F238E27FC236}">
                <a16:creationId xmlns:a16="http://schemas.microsoft.com/office/drawing/2014/main" id="{80D2AFAB-BEC0-48E7-BD89-27831EF37CF0}"/>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30" name="Text Box 90">
            <a:extLst>
              <a:ext uri="{FF2B5EF4-FFF2-40B4-BE49-F238E27FC236}">
                <a16:creationId xmlns:a16="http://schemas.microsoft.com/office/drawing/2014/main" id="{80C848B6-C5DF-486D-966B-9D77DAB2617F}"/>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599131" name="Line 91">
            <a:extLst>
              <a:ext uri="{FF2B5EF4-FFF2-40B4-BE49-F238E27FC236}">
                <a16:creationId xmlns:a16="http://schemas.microsoft.com/office/drawing/2014/main" id="{529D1511-63C5-498E-8CD2-A311C50CF760}"/>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32" name="Line 92">
            <a:extLst>
              <a:ext uri="{FF2B5EF4-FFF2-40B4-BE49-F238E27FC236}">
                <a16:creationId xmlns:a16="http://schemas.microsoft.com/office/drawing/2014/main" id="{B9E2FDEB-E14B-4234-A993-20D90CAE1524}"/>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33" name="Line 93">
            <a:extLst>
              <a:ext uri="{FF2B5EF4-FFF2-40B4-BE49-F238E27FC236}">
                <a16:creationId xmlns:a16="http://schemas.microsoft.com/office/drawing/2014/main" id="{FD74187D-0D60-4F12-9F21-B9957F279C86}"/>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34" name="Line 94">
            <a:extLst>
              <a:ext uri="{FF2B5EF4-FFF2-40B4-BE49-F238E27FC236}">
                <a16:creationId xmlns:a16="http://schemas.microsoft.com/office/drawing/2014/main" id="{7AE85B94-AF5F-4B6A-93E3-32F315193E2F}"/>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35" name="Line 95">
            <a:extLst>
              <a:ext uri="{FF2B5EF4-FFF2-40B4-BE49-F238E27FC236}">
                <a16:creationId xmlns:a16="http://schemas.microsoft.com/office/drawing/2014/main" id="{C723DA97-AEAF-4558-93BE-48DA2C6977A9}"/>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36" name="Text Box 96">
            <a:extLst>
              <a:ext uri="{FF2B5EF4-FFF2-40B4-BE49-F238E27FC236}">
                <a16:creationId xmlns:a16="http://schemas.microsoft.com/office/drawing/2014/main" id="{9F208770-A5C4-4B8D-A3C8-94DC74A46ACE}"/>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80483e0</a:t>
            </a:r>
          </a:p>
        </p:txBody>
      </p:sp>
      <p:sp>
        <p:nvSpPr>
          <p:cNvPr id="599137" name="Rectangle 97">
            <a:extLst>
              <a:ext uri="{FF2B5EF4-FFF2-40B4-BE49-F238E27FC236}">
                <a16:creationId xmlns:a16="http://schemas.microsoft.com/office/drawing/2014/main" id="{3DDC03AB-BE4B-49BB-9AE0-C55AFDB41090}"/>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9138" name="Text Box 98">
            <a:extLst>
              <a:ext uri="{FF2B5EF4-FFF2-40B4-BE49-F238E27FC236}">
                <a16:creationId xmlns:a16="http://schemas.microsoft.com/office/drawing/2014/main" id="{003C1535-7694-4521-A234-34FA7C604046}"/>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599139" name="Rectangle 99">
            <a:extLst>
              <a:ext uri="{FF2B5EF4-FFF2-40B4-BE49-F238E27FC236}">
                <a16:creationId xmlns:a16="http://schemas.microsoft.com/office/drawing/2014/main" id="{E1D4E739-0F0F-41C6-88A3-C6EA446DFF39}"/>
              </a:ext>
            </a:extLst>
          </p:cNvPr>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9140" name="Text Box 100">
            <a:extLst>
              <a:ext uri="{FF2B5EF4-FFF2-40B4-BE49-F238E27FC236}">
                <a16:creationId xmlns:a16="http://schemas.microsoft.com/office/drawing/2014/main" id="{D34F6907-E277-402B-A3B3-3848BA85AF4C}"/>
              </a:ext>
            </a:extLst>
          </p:cNvPr>
          <p:cNvSpPr txBox="1">
            <a:spLocks noChangeArrowheads="1"/>
          </p:cNvSpPr>
          <p:nvPr/>
        </p:nvSpPr>
        <p:spPr bwMode="auto">
          <a:xfrm>
            <a:off x="971550" y="3743325"/>
            <a:ext cx="6302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Wr</a:t>
            </a:r>
          </a:p>
        </p:txBody>
      </p:sp>
      <p:sp>
        <p:nvSpPr>
          <p:cNvPr id="599141" name="Text Box 101">
            <a:extLst>
              <a:ext uri="{FF2B5EF4-FFF2-40B4-BE49-F238E27FC236}">
                <a16:creationId xmlns:a16="http://schemas.microsoft.com/office/drawing/2014/main" id="{D6076FCB-7EF7-4A02-A86A-A4D39C790EA6}"/>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599142" name="Text Box 102">
            <a:extLst>
              <a:ext uri="{FF2B5EF4-FFF2-40B4-BE49-F238E27FC236}">
                <a16:creationId xmlns:a16="http://schemas.microsoft.com/office/drawing/2014/main" id="{AE6B0A8C-13E4-4F76-8514-B8340B990C5B}"/>
              </a:ext>
            </a:extLst>
          </p:cNvPr>
          <p:cNvSpPr txBox="1">
            <a:spLocks noChangeArrowheads="1"/>
          </p:cNvSpPr>
          <p:nvPr/>
        </p:nvSpPr>
        <p:spPr bwMode="auto">
          <a:xfrm>
            <a:off x="341313" y="2303463"/>
            <a:ext cx="2881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r>
              <a:rPr lang="en-US" altLang="zh-CN" sz="2000">
                <a:solidFill>
                  <a:srgbClr val="CC3300"/>
                </a:solidFill>
                <a:latin typeface="微软雅黑" panose="020B0503020204020204" pitchFamily="34" charset="-122"/>
                <a:ea typeface="微软雅黑" panose="020B0503020204020204" pitchFamily="34" charset="-122"/>
              </a:rPr>
              <a:t>EIP</a:t>
            </a:r>
            <a:r>
              <a:rPr lang="zh-CN" altLang="en-US" sz="2000">
                <a:solidFill>
                  <a:srgbClr val="CC3300"/>
                </a:solidFill>
                <a:latin typeface="微软雅黑" panose="020B0503020204020204" pitchFamily="34" charset="-122"/>
                <a:ea typeface="微软雅黑" panose="020B0503020204020204" pitchFamily="34" charset="-122"/>
              </a:rPr>
              <a:t>增量</a:t>
            </a:r>
          </a:p>
        </p:txBody>
      </p:sp>
      <p:sp>
        <p:nvSpPr>
          <p:cNvPr id="599143" name="Rectangle 103">
            <a:extLst>
              <a:ext uri="{FF2B5EF4-FFF2-40B4-BE49-F238E27FC236}">
                <a16:creationId xmlns:a16="http://schemas.microsoft.com/office/drawing/2014/main" id="{067240C2-6A5F-4869-992B-5309A2C7DF1A}"/>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599144" name="Text Box 104">
            <a:extLst>
              <a:ext uri="{FF2B5EF4-FFF2-40B4-BE49-F238E27FC236}">
                <a16:creationId xmlns:a16="http://schemas.microsoft.com/office/drawing/2014/main" id="{5EAEF217-2218-4478-987C-D2380A2FE1B4}"/>
              </a:ext>
            </a:extLst>
          </p:cNvPr>
          <p:cNvSpPr txBox="1">
            <a:spLocks noChangeArrowheads="1"/>
          </p:cNvSpPr>
          <p:nvPr/>
        </p:nvSpPr>
        <p:spPr bwMode="auto">
          <a:xfrm>
            <a:off x="3897313" y="4689475"/>
            <a:ext cx="1125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7fffffff</a:t>
            </a:r>
          </a:p>
        </p:txBody>
      </p:sp>
      <p:sp>
        <p:nvSpPr>
          <p:cNvPr id="599145" name="Text Box 105">
            <a:extLst>
              <a:ext uri="{FF2B5EF4-FFF2-40B4-BE49-F238E27FC236}">
                <a16:creationId xmlns:a16="http://schemas.microsoft.com/office/drawing/2014/main" id="{1FF8D99A-0887-46DA-9F64-C9F6742BF9AB}"/>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599146" name="Text Box 106">
            <a:extLst>
              <a:ext uri="{FF2B5EF4-FFF2-40B4-BE49-F238E27FC236}">
                <a16:creationId xmlns:a16="http://schemas.microsoft.com/office/drawing/2014/main" id="{55590F57-F741-47E9-A8BF-45A76FDE226F}"/>
              </a:ext>
            </a:extLst>
          </p:cNvPr>
          <p:cNvSpPr txBox="1">
            <a:spLocks noChangeArrowheads="1"/>
          </p:cNvSpPr>
          <p:nvPr/>
        </p:nvSpPr>
        <p:spPr bwMode="auto">
          <a:xfrm>
            <a:off x="6867525" y="3159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20</a:t>
            </a:r>
          </a:p>
        </p:txBody>
      </p:sp>
      <p:sp>
        <p:nvSpPr>
          <p:cNvPr id="599147" name="Text Box 107">
            <a:extLst>
              <a:ext uri="{FF2B5EF4-FFF2-40B4-BE49-F238E27FC236}">
                <a16:creationId xmlns:a16="http://schemas.microsoft.com/office/drawing/2014/main" id="{175CEE03-AB94-4586-ACD5-99A1EE99A69D}"/>
              </a:ext>
            </a:extLst>
          </p:cNvPr>
          <p:cNvSpPr txBox="1">
            <a:spLocks noChangeArrowheads="1"/>
          </p:cNvSpPr>
          <p:nvPr/>
        </p:nvSpPr>
        <p:spPr bwMode="auto">
          <a:xfrm>
            <a:off x="6867525" y="2849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00</a:t>
            </a:r>
          </a:p>
        </p:txBody>
      </p:sp>
      <p:sp>
        <p:nvSpPr>
          <p:cNvPr id="599148" name="Text Box 108">
            <a:extLst>
              <a:ext uri="{FF2B5EF4-FFF2-40B4-BE49-F238E27FC236}">
                <a16:creationId xmlns:a16="http://schemas.microsoft.com/office/drawing/2014/main" id="{A7B0F6D1-9D46-41DF-8C2D-19C45F57FFD0}"/>
              </a:ext>
            </a:extLst>
          </p:cNvPr>
          <p:cNvSpPr txBox="1">
            <a:spLocks noChangeArrowheads="1"/>
          </p:cNvSpPr>
          <p:nvPr/>
        </p:nvSpPr>
        <p:spPr bwMode="auto">
          <a:xfrm>
            <a:off x="6867525" y="2524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ff</a:t>
            </a:r>
          </a:p>
        </p:txBody>
      </p:sp>
      <p:sp>
        <p:nvSpPr>
          <p:cNvPr id="599149" name="Text Box 109">
            <a:extLst>
              <a:ext uri="{FF2B5EF4-FFF2-40B4-BE49-F238E27FC236}">
                <a16:creationId xmlns:a16="http://schemas.microsoft.com/office/drawing/2014/main" id="{9E5D9580-DA29-4F1C-ABB3-D3C0E68C6BE4}"/>
              </a:ext>
            </a:extLst>
          </p:cNvPr>
          <p:cNvSpPr txBox="1">
            <a:spLocks noChangeArrowheads="1"/>
          </p:cNvSpPr>
          <p:nvPr/>
        </p:nvSpPr>
        <p:spPr bwMode="auto">
          <a:xfrm>
            <a:off x="6867525" y="2214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a:t>
            </a:r>
          </a:p>
        </p:txBody>
      </p:sp>
      <p:sp>
        <p:nvSpPr>
          <p:cNvPr id="599150" name="Line 110">
            <a:extLst>
              <a:ext uri="{FF2B5EF4-FFF2-40B4-BE49-F238E27FC236}">
                <a16:creationId xmlns:a16="http://schemas.microsoft.com/office/drawing/2014/main" id="{A54AE088-8D39-41CB-9FF0-1FDFD69FB9E7}"/>
              </a:ext>
            </a:extLst>
          </p:cNvPr>
          <p:cNvSpPr>
            <a:spLocks noChangeShapeType="1"/>
          </p:cNvSpPr>
          <p:nvPr/>
        </p:nvSpPr>
        <p:spPr bwMode="auto">
          <a:xfrm>
            <a:off x="115888" y="1493838"/>
            <a:ext cx="360362"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51" name="Line 111">
            <a:extLst>
              <a:ext uri="{FF2B5EF4-FFF2-40B4-BE49-F238E27FC236}">
                <a16:creationId xmlns:a16="http://schemas.microsoft.com/office/drawing/2014/main" id="{3C57BC52-7B95-4195-8821-5D46C373601B}"/>
              </a:ext>
            </a:extLst>
          </p:cNvPr>
          <p:cNvSpPr>
            <a:spLocks noChangeShapeType="1"/>
          </p:cNvSpPr>
          <p:nvPr/>
        </p:nvSpPr>
        <p:spPr bwMode="auto">
          <a:xfrm>
            <a:off x="3897313" y="4689475"/>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9152" name="Text Box 112">
            <a:extLst>
              <a:ext uri="{FF2B5EF4-FFF2-40B4-BE49-F238E27FC236}">
                <a16:creationId xmlns:a16="http://schemas.microsoft.com/office/drawing/2014/main" id="{654ACF65-98DB-4EDC-9233-26C7B9BD399B}"/>
              </a:ext>
            </a:extLst>
          </p:cNvPr>
          <p:cNvSpPr txBox="1">
            <a:spLocks noChangeArrowheads="1"/>
          </p:cNvSpPr>
          <p:nvPr/>
        </p:nvSpPr>
        <p:spPr bwMode="auto">
          <a:xfrm>
            <a:off x="4932363" y="4729163"/>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2</a:t>
            </a:r>
          </a:p>
        </p:txBody>
      </p:sp>
      <p:sp>
        <p:nvSpPr>
          <p:cNvPr id="599153" name="Text Box 113">
            <a:extLst>
              <a:ext uri="{FF2B5EF4-FFF2-40B4-BE49-F238E27FC236}">
                <a16:creationId xmlns:a16="http://schemas.microsoft.com/office/drawing/2014/main" id="{135B68EA-BF42-4BD1-B4D6-10B7A5ED5149}"/>
              </a:ext>
            </a:extLst>
          </p:cNvPr>
          <p:cNvSpPr txBox="1">
            <a:spLocks noChangeArrowheads="1"/>
          </p:cNvSpPr>
          <p:nvPr/>
        </p:nvSpPr>
        <p:spPr bwMode="auto">
          <a:xfrm>
            <a:off x="3851275" y="4103688"/>
            <a:ext cx="1125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r>
              <a:rPr lang="en-US" altLang="zh-CN" sz="1800">
                <a:solidFill>
                  <a:srgbClr val="FF3300"/>
                </a:solidFill>
                <a:latin typeface="微软雅黑" panose="020B0503020204020204" pitchFamily="34" charset="-122"/>
                <a:ea typeface="微软雅黑" panose="020B0503020204020204" pitchFamily="34" charset="-122"/>
              </a:rPr>
              <a:t>2</a:t>
            </a:r>
          </a:p>
        </p:txBody>
      </p:sp>
      <p:sp>
        <p:nvSpPr>
          <p:cNvPr id="599154" name="Rectangle 114">
            <a:extLst>
              <a:ext uri="{FF2B5EF4-FFF2-40B4-BE49-F238E27FC236}">
                <a16:creationId xmlns:a16="http://schemas.microsoft.com/office/drawing/2014/main" id="{D042C1B5-775B-44EB-8D2B-A2F84301FF78}"/>
              </a:ext>
            </a:extLst>
          </p:cNvPr>
          <p:cNvSpPr>
            <a:spLocks noChangeArrowheads="1"/>
          </p:cNvSpPr>
          <p:nvPr/>
        </p:nvSpPr>
        <p:spPr bwMode="auto">
          <a:xfrm>
            <a:off x="385763" y="6219825"/>
            <a:ext cx="13954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8d040289</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599155" name="Text Box 115">
            <a:extLst>
              <a:ext uri="{FF2B5EF4-FFF2-40B4-BE49-F238E27FC236}">
                <a16:creationId xmlns:a16="http://schemas.microsoft.com/office/drawing/2014/main" id="{F4D7C1FC-5AC8-4E29-A6BD-3D311CAB16FB}"/>
              </a:ext>
            </a:extLst>
          </p:cNvPr>
          <p:cNvSpPr txBox="1">
            <a:spLocks noChangeArrowheads="1"/>
          </p:cNvSpPr>
          <p:nvPr/>
        </p:nvSpPr>
        <p:spPr bwMode="auto">
          <a:xfrm>
            <a:off x="5067300" y="2528888"/>
            <a:ext cx="315913"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599156" name="Text Box 116">
            <a:extLst>
              <a:ext uri="{FF2B5EF4-FFF2-40B4-BE49-F238E27FC236}">
                <a16:creationId xmlns:a16="http://schemas.microsoft.com/office/drawing/2014/main" id="{6995EEF7-D2DE-4111-B5E9-7E11407831F1}"/>
              </a:ext>
            </a:extLst>
          </p:cNvPr>
          <p:cNvSpPr txBox="1">
            <a:spLocks noChangeArrowheads="1"/>
          </p:cNvSpPr>
          <p:nvPr/>
        </p:nvSpPr>
        <p:spPr bwMode="auto">
          <a:xfrm>
            <a:off x="5067300" y="2033588"/>
            <a:ext cx="315913"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
        <p:nvSpPr>
          <p:cNvPr id="599157" name="Rectangle 117">
            <a:extLst>
              <a:ext uri="{FF2B5EF4-FFF2-40B4-BE49-F238E27FC236}">
                <a16:creationId xmlns:a16="http://schemas.microsoft.com/office/drawing/2014/main" id="{1FC2D8BF-B098-40C8-BD12-2F125BEEE16D}"/>
              </a:ext>
            </a:extLst>
          </p:cNvPr>
          <p:cNvSpPr>
            <a:spLocks noChangeArrowheads="1"/>
          </p:cNvSpPr>
          <p:nvPr/>
        </p:nvSpPr>
        <p:spPr bwMode="auto">
          <a:xfrm>
            <a:off x="2592388" y="3833813"/>
            <a:ext cx="1035050" cy="1620837"/>
          </a:xfrm>
          <a:prstGeom prst="rect">
            <a:avLst/>
          </a:prstGeom>
          <a:solidFill>
            <a:schemeClr val="accent2">
              <a:alpha val="42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9158" name="Text Box 118">
            <a:extLst>
              <a:ext uri="{FF2B5EF4-FFF2-40B4-BE49-F238E27FC236}">
                <a16:creationId xmlns:a16="http://schemas.microsoft.com/office/drawing/2014/main" id="{BBC92111-7885-4217-8CC4-9930A7410ECC}"/>
              </a:ext>
            </a:extLst>
          </p:cNvPr>
          <p:cNvSpPr txBox="1">
            <a:spLocks noChangeArrowheads="1"/>
          </p:cNvSpPr>
          <p:nvPr/>
        </p:nvSpPr>
        <p:spPr bwMode="auto">
          <a:xfrm>
            <a:off x="1165225" y="114300"/>
            <a:ext cx="7154863"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R[eax]</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R[edx]+R[eax]*1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9150"/>
                                        </p:tgtEl>
                                        <p:attrNameLst>
                                          <p:attrName>style.visibility</p:attrName>
                                        </p:attrNameLst>
                                      </p:cBhvr>
                                      <p:to>
                                        <p:strVal val="visible"/>
                                      </p:to>
                                    </p:set>
                                    <p:animEffect transition="in" filter="blinds(horizontal)">
                                      <p:cBhvr>
                                        <p:cTn id="7" dur="500"/>
                                        <p:tgtEl>
                                          <p:spTgt spid="599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136"/>
                                        </p:tgtEl>
                                        <p:attrNameLst>
                                          <p:attrName>style.visibility</p:attrName>
                                        </p:attrNameLst>
                                      </p:cBhvr>
                                      <p:to>
                                        <p:strVal val="visible"/>
                                      </p:to>
                                    </p:set>
                                    <p:animEffect transition="in" filter="blinds(horizontal)">
                                      <p:cBhvr>
                                        <p:cTn id="12" dur="500"/>
                                        <p:tgtEl>
                                          <p:spTgt spid="5991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9153"/>
                                        </p:tgtEl>
                                        <p:attrNameLst>
                                          <p:attrName>style.visibility</p:attrName>
                                        </p:attrNameLst>
                                      </p:cBhvr>
                                      <p:to>
                                        <p:strVal val="visible"/>
                                      </p:to>
                                    </p:set>
                                    <p:animEffect transition="in" filter="blinds(horizontal)">
                                      <p:cBhvr>
                                        <p:cTn id="17" dur="500"/>
                                        <p:tgtEl>
                                          <p:spTgt spid="599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9144"/>
                                        </p:tgtEl>
                                        <p:attrNameLst>
                                          <p:attrName>style.visibility</p:attrName>
                                        </p:attrNameLst>
                                      </p:cBhvr>
                                      <p:to>
                                        <p:strVal val="visible"/>
                                      </p:to>
                                    </p:set>
                                    <p:animEffect transition="in" filter="blinds(horizontal)">
                                      <p:cBhvr>
                                        <p:cTn id="22" dur="500"/>
                                        <p:tgtEl>
                                          <p:spTgt spid="5991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9154"/>
                                        </p:tgtEl>
                                        <p:attrNameLst>
                                          <p:attrName>style.visibility</p:attrName>
                                        </p:attrNameLst>
                                      </p:cBhvr>
                                      <p:to>
                                        <p:strVal val="visible"/>
                                      </p:to>
                                    </p:set>
                                    <p:animEffect transition="in" filter="blinds(horizontal)">
                                      <p:cBhvr>
                                        <p:cTn id="27" dur="500"/>
                                        <p:tgtEl>
                                          <p:spTgt spid="5991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99157"/>
                                        </p:tgtEl>
                                        <p:attrNameLst>
                                          <p:attrName>style.visibility</p:attrName>
                                        </p:attrNameLst>
                                      </p:cBhvr>
                                      <p:to>
                                        <p:strVal val="visible"/>
                                      </p:to>
                                    </p:set>
                                    <p:animEffect transition="in" filter="fade">
                                      <p:cBhvr>
                                        <p:cTn id="32" dur="2000"/>
                                        <p:tgtEl>
                                          <p:spTgt spid="5991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mph" presetSubtype="0" fill="hold" nodeType="clickEffect">
                                  <p:stCondLst>
                                    <p:cond delay="0"/>
                                  </p:stCondLst>
                                  <p:childTnLst>
                                    <p:animRot by="21600000">
                                      <p:cBhvr>
                                        <p:cTn id="36" dur="2000" fill="hold"/>
                                        <p:tgtEl>
                                          <p:spTgt spid="5991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136" grpId="0"/>
      <p:bldP spid="599144" grpId="0"/>
      <p:bldP spid="599153" grpId="0"/>
      <p:bldP spid="5991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a:extLst>
              <a:ext uri="{FF2B5EF4-FFF2-40B4-BE49-F238E27FC236}">
                <a16:creationId xmlns:a16="http://schemas.microsoft.com/office/drawing/2014/main" id="{15752A9A-7CE4-445E-B38A-B08D58C14898}"/>
              </a:ext>
            </a:extLst>
          </p:cNvPr>
          <p:cNvSpPr>
            <a:spLocks noGrp="1" noChangeArrowheads="1"/>
          </p:cNvSpPr>
          <p:nvPr>
            <p:ph type="title"/>
          </p:nvPr>
        </p:nvSpPr>
        <p:spPr/>
        <p:txBody>
          <a:bodyPr/>
          <a:lstStyle/>
          <a:p>
            <a:r>
              <a:rPr lang="en-US" altLang="zh-CN" sz="3200"/>
              <a:t>ALU</a:t>
            </a:r>
            <a:r>
              <a:rPr lang="zh-CN" altLang="en-US" sz="3200"/>
              <a:t>长啥样呢？</a:t>
            </a:r>
          </a:p>
        </p:txBody>
      </p:sp>
      <p:sp>
        <p:nvSpPr>
          <p:cNvPr id="600067" name="Rectangle 3">
            <a:extLst>
              <a:ext uri="{FF2B5EF4-FFF2-40B4-BE49-F238E27FC236}">
                <a16:creationId xmlns:a16="http://schemas.microsoft.com/office/drawing/2014/main" id="{0D794EB3-4B10-497A-B248-ADC03A24EE10}"/>
              </a:ext>
            </a:extLst>
          </p:cNvPr>
          <p:cNvSpPr>
            <a:spLocks noGrp="1" noChangeArrowheads="1"/>
          </p:cNvSpPr>
          <p:nvPr>
            <p:ph type="body" idx="1"/>
          </p:nvPr>
        </p:nvSpPr>
        <p:spPr>
          <a:xfrm>
            <a:off x="222250" y="1008063"/>
            <a:ext cx="8283575" cy="5362575"/>
          </a:xfrm>
        </p:spPr>
        <p:txBody>
          <a:bodyPr/>
          <a:lstStyle/>
          <a:p>
            <a:r>
              <a:rPr lang="zh-CN" altLang="en-US" sz="2200">
                <a:latin typeface="微软雅黑" panose="020B0503020204020204" pitchFamily="34" charset="-122"/>
                <a:ea typeface="微软雅黑" panose="020B0503020204020204" pitchFamily="34" charset="-122"/>
              </a:rPr>
              <a:t>试想一下</a:t>
            </a:r>
            <a:r>
              <a:rPr lang="en-US" altLang="zh-CN" sz="2200">
                <a:latin typeface="微软雅黑" panose="020B0503020204020204" pitchFamily="34" charset="-122"/>
                <a:ea typeface="微软雅黑" panose="020B0503020204020204" pitchFamily="34" charset="-122"/>
              </a:rPr>
              <a:t>ALU</a:t>
            </a:r>
            <a:r>
              <a:rPr lang="zh-CN" altLang="en-US" sz="2200">
                <a:latin typeface="微软雅黑" panose="020B0503020204020204" pitchFamily="34" charset="-122"/>
                <a:ea typeface="微软雅黑" panose="020B0503020204020204" pitchFamily="34" charset="-122"/>
              </a:rPr>
              <a:t>中有哪些部件？（</a:t>
            </a:r>
            <a:r>
              <a:rPr lang="zh-CN" altLang="en-US" sz="2200">
                <a:solidFill>
                  <a:schemeClr val="accent2"/>
                </a:solidFill>
                <a:latin typeface="微软雅黑" panose="020B0503020204020204" pitchFamily="34" charset="-122"/>
                <a:ea typeface="微软雅黑" panose="020B0503020204020204" pitchFamily="34" charset="-122"/>
              </a:rPr>
              <a:t>想想厨房做菜用什么工具？）</a:t>
            </a:r>
          </a:p>
          <a:p>
            <a:pPr lvl="1"/>
            <a:r>
              <a:rPr lang="zh-CN" altLang="en-US" sz="2200">
                <a:solidFill>
                  <a:srgbClr val="FF3300"/>
                </a:solidFill>
                <a:latin typeface="微软雅黑" panose="020B0503020204020204" pitchFamily="34" charset="-122"/>
                <a:ea typeface="微软雅黑" panose="020B0503020204020204" pitchFamily="34" charset="-122"/>
              </a:rPr>
              <a:t>补码加</a:t>
            </a:r>
            <a:r>
              <a:rPr lang="en-US" altLang="zh-CN" sz="2200">
                <a:solidFill>
                  <a:srgbClr val="FF3300"/>
                </a:solidFill>
                <a:latin typeface="微软雅黑" panose="020B0503020204020204" pitchFamily="34" charset="-122"/>
                <a:ea typeface="微软雅黑" panose="020B0503020204020204" pitchFamily="34" charset="-122"/>
              </a:rPr>
              <a:t>/</a:t>
            </a:r>
            <a:r>
              <a:rPr lang="zh-CN" altLang="en-US" sz="2200">
                <a:solidFill>
                  <a:srgbClr val="FF3300"/>
                </a:solidFill>
                <a:latin typeface="微软雅黑" panose="020B0503020204020204" pitchFamily="34" charset="-122"/>
                <a:ea typeface="微软雅黑" panose="020B0503020204020204" pitchFamily="34" charset="-122"/>
              </a:rPr>
              <a:t>减器（可以干什么？）</a:t>
            </a:r>
          </a:p>
          <a:p>
            <a:pPr lvl="2"/>
            <a:r>
              <a:rPr lang="zh-CN" altLang="en-US" sz="2200">
                <a:solidFill>
                  <a:srgbClr val="007635"/>
                </a:solidFill>
                <a:latin typeface="微软雅黑" panose="020B0503020204020204" pitchFamily="34" charset="-122"/>
                <a:ea typeface="微软雅黑" panose="020B0503020204020204" pitchFamily="34" charset="-122"/>
              </a:rPr>
              <a:t>带符号加、带符号减</a:t>
            </a:r>
          </a:p>
          <a:p>
            <a:pPr lvl="2"/>
            <a:r>
              <a:rPr lang="zh-CN" altLang="en-US" sz="2200">
                <a:solidFill>
                  <a:srgbClr val="007635"/>
                </a:solidFill>
                <a:latin typeface="微软雅黑" panose="020B0503020204020204" pitchFamily="34" charset="-122"/>
                <a:ea typeface="微软雅黑" panose="020B0503020204020204" pitchFamily="34" charset="-122"/>
              </a:rPr>
              <a:t>无符号加、无符号减</a:t>
            </a:r>
          </a:p>
          <a:p>
            <a:pPr lvl="1"/>
            <a:r>
              <a:rPr lang="zh-CN" altLang="en-US" sz="2200">
                <a:solidFill>
                  <a:srgbClr val="FF3300"/>
                </a:solidFill>
                <a:latin typeface="微软雅黑" panose="020B0503020204020204" pitchFamily="34" charset="-122"/>
                <a:ea typeface="微软雅黑" panose="020B0503020204020204" pitchFamily="34" charset="-122"/>
              </a:rPr>
              <a:t>乘法器？（为什么可以没有？）</a:t>
            </a:r>
          </a:p>
          <a:p>
            <a:pPr lvl="2"/>
            <a:r>
              <a:rPr lang="zh-CN" altLang="en-US" sz="2200">
                <a:solidFill>
                  <a:srgbClr val="007635"/>
                </a:solidFill>
                <a:latin typeface="微软雅黑" panose="020B0503020204020204" pitchFamily="34" charset="-122"/>
                <a:ea typeface="微软雅黑" panose="020B0503020204020204" pitchFamily="34" charset="-122"/>
              </a:rPr>
              <a:t>可用加</a:t>
            </a:r>
            <a:r>
              <a:rPr lang="en-US" altLang="zh-CN" sz="2200">
                <a:solidFill>
                  <a:srgbClr val="007635"/>
                </a:solidFill>
                <a:latin typeface="微软雅黑" panose="020B0503020204020204" pitchFamily="34" charset="-122"/>
                <a:ea typeface="微软雅黑" panose="020B0503020204020204" pitchFamily="34" charset="-122"/>
              </a:rPr>
              <a:t>/</a:t>
            </a:r>
            <a:r>
              <a:rPr lang="zh-CN" altLang="en-US" sz="2200">
                <a:solidFill>
                  <a:srgbClr val="007635"/>
                </a:solidFill>
                <a:latin typeface="微软雅黑" panose="020B0503020204020204" pitchFamily="34" charset="-122"/>
                <a:ea typeface="微软雅黑" panose="020B0503020204020204" pitchFamily="34" charset="-122"/>
              </a:rPr>
              <a:t>减</a:t>
            </a:r>
            <a:r>
              <a:rPr lang="en-US" altLang="zh-CN" sz="2200">
                <a:solidFill>
                  <a:srgbClr val="007635"/>
                </a:solidFill>
                <a:latin typeface="微软雅黑" panose="020B0503020204020204" pitchFamily="34" charset="-122"/>
                <a:ea typeface="微软雅黑" panose="020B0503020204020204" pitchFamily="34" charset="-122"/>
              </a:rPr>
              <a:t>+</a:t>
            </a:r>
            <a:r>
              <a:rPr lang="zh-CN" altLang="en-US" sz="2200">
                <a:solidFill>
                  <a:srgbClr val="007635"/>
                </a:solidFill>
                <a:latin typeface="微软雅黑" panose="020B0503020204020204" pitchFamily="34" charset="-122"/>
                <a:ea typeface="微软雅黑" panose="020B0503020204020204" pitchFamily="34" charset="-122"/>
              </a:rPr>
              <a:t>移位实现，也可有独立乘法器</a:t>
            </a:r>
          </a:p>
          <a:p>
            <a:pPr lvl="2"/>
            <a:r>
              <a:rPr lang="zh-CN" altLang="en-US" sz="2200">
                <a:solidFill>
                  <a:srgbClr val="007635"/>
                </a:solidFill>
                <a:latin typeface="微软雅黑" panose="020B0503020204020204" pitchFamily="34" charset="-122"/>
                <a:ea typeface="微软雅黑" panose="020B0503020204020204" pitchFamily="34" charset="-122"/>
              </a:rPr>
              <a:t>带符号乘和无符号乘是独立的部件</a:t>
            </a:r>
          </a:p>
          <a:p>
            <a:pPr lvl="1"/>
            <a:r>
              <a:rPr lang="zh-CN" altLang="en-US" sz="2200">
                <a:solidFill>
                  <a:srgbClr val="FF3300"/>
                </a:solidFill>
                <a:latin typeface="微软雅黑" panose="020B0503020204020204" pitchFamily="34" charset="-122"/>
                <a:ea typeface="微软雅黑" panose="020B0503020204020204" pitchFamily="34" charset="-122"/>
              </a:rPr>
              <a:t>除法器？（为什么可以没有？）</a:t>
            </a:r>
          </a:p>
          <a:p>
            <a:pPr lvl="2"/>
            <a:r>
              <a:rPr lang="zh-CN" altLang="en-US" sz="2200">
                <a:solidFill>
                  <a:srgbClr val="007635"/>
                </a:solidFill>
                <a:latin typeface="微软雅黑" panose="020B0503020204020204" pitchFamily="34" charset="-122"/>
                <a:ea typeface="微软雅黑" panose="020B0503020204020204" pitchFamily="34" charset="-122"/>
              </a:rPr>
              <a:t>可用加</a:t>
            </a:r>
            <a:r>
              <a:rPr lang="en-US" altLang="zh-CN" sz="2200">
                <a:solidFill>
                  <a:srgbClr val="007635"/>
                </a:solidFill>
                <a:latin typeface="微软雅黑" panose="020B0503020204020204" pitchFamily="34" charset="-122"/>
                <a:ea typeface="微软雅黑" panose="020B0503020204020204" pitchFamily="34" charset="-122"/>
              </a:rPr>
              <a:t>/</a:t>
            </a:r>
            <a:r>
              <a:rPr lang="zh-CN" altLang="en-US" sz="2200">
                <a:solidFill>
                  <a:srgbClr val="007635"/>
                </a:solidFill>
                <a:latin typeface="微软雅黑" panose="020B0503020204020204" pitchFamily="34" charset="-122"/>
                <a:ea typeface="微软雅黑" panose="020B0503020204020204" pitchFamily="34" charset="-122"/>
              </a:rPr>
              <a:t>减</a:t>
            </a:r>
            <a:r>
              <a:rPr lang="en-US" altLang="zh-CN" sz="2200">
                <a:solidFill>
                  <a:srgbClr val="007635"/>
                </a:solidFill>
                <a:latin typeface="微软雅黑" panose="020B0503020204020204" pitchFamily="34" charset="-122"/>
                <a:ea typeface="微软雅黑" panose="020B0503020204020204" pitchFamily="34" charset="-122"/>
              </a:rPr>
              <a:t>+</a:t>
            </a:r>
            <a:r>
              <a:rPr lang="zh-CN" altLang="en-US" sz="2200">
                <a:solidFill>
                  <a:srgbClr val="007635"/>
                </a:solidFill>
                <a:latin typeface="微软雅黑" panose="020B0503020204020204" pitchFamily="34" charset="-122"/>
                <a:ea typeface="微软雅黑" panose="020B0503020204020204" pitchFamily="34" charset="-122"/>
              </a:rPr>
              <a:t>移位实现，也可有独立除法器</a:t>
            </a:r>
          </a:p>
          <a:p>
            <a:pPr lvl="2"/>
            <a:r>
              <a:rPr lang="zh-CN" altLang="en-US" sz="2200">
                <a:solidFill>
                  <a:srgbClr val="007635"/>
                </a:solidFill>
                <a:latin typeface="微软雅黑" panose="020B0503020204020204" pitchFamily="34" charset="-122"/>
                <a:ea typeface="微软雅黑" panose="020B0503020204020204" pitchFamily="34" charset="-122"/>
              </a:rPr>
              <a:t>带符号除和无符号除是独立的部件</a:t>
            </a:r>
          </a:p>
          <a:p>
            <a:pPr lvl="1"/>
            <a:r>
              <a:rPr lang="zh-CN" altLang="en-US" sz="2200">
                <a:solidFill>
                  <a:srgbClr val="FF3300"/>
                </a:solidFill>
                <a:latin typeface="微软雅黑" panose="020B0503020204020204" pitchFamily="34" charset="-122"/>
                <a:ea typeface="微软雅黑" panose="020B0503020204020204" pitchFamily="34" charset="-122"/>
              </a:rPr>
              <a:t>各种逻辑运算部件（可以干什么？）</a:t>
            </a:r>
          </a:p>
          <a:p>
            <a:pPr lvl="2"/>
            <a:r>
              <a:rPr lang="zh-CN" altLang="en-US" sz="2200">
                <a:solidFill>
                  <a:srgbClr val="007635"/>
                </a:solidFill>
                <a:latin typeface="微软雅黑" panose="020B0503020204020204" pitchFamily="34" charset="-122"/>
                <a:ea typeface="微软雅黑" panose="020B0503020204020204" pitchFamily="34" charset="-122"/>
              </a:rPr>
              <a:t>非、与、或、非、前置</a:t>
            </a:r>
            <a:r>
              <a:rPr lang="en-US" altLang="zh-CN" sz="2200">
                <a:solidFill>
                  <a:srgbClr val="007635"/>
                </a:solidFill>
                <a:latin typeface="微软雅黑" panose="020B0503020204020204" pitchFamily="34" charset="-122"/>
                <a:ea typeface="微软雅黑" panose="020B0503020204020204" pitchFamily="34" charset="-122"/>
              </a:rPr>
              <a:t>0</a:t>
            </a:r>
            <a:r>
              <a:rPr lang="zh-CN" altLang="en-US" sz="2200">
                <a:solidFill>
                  <a:srgbClr val="007635"/>
                </a:solidFill>
                <a:latin typeface="微软雅黑" panose="020B0503020204020204" pitchFamily="34" charset="-122"/>
                <a:ea typeface="微软雅黑" panose="020B0503020204020204" pitchFamily="34" charset="-122"/>
              </a:rPr>
              <a:t>个数、前置</a:t>
            </a:r>
            <a:r>
              <a:rPr lang="en-US" altLang="zh-CN" sz="2200">
                <a:solidFill>
                  <a:srgbClr val="007635"/>
                </a:solidFill>
                <a:latin typeface="微软雅黑" panose="020B0503020204020204" pitchFamily="34" charset="-122"/>
                <a:ea typeface="微软雅黑" panose="020B0503020204020204" pitchFamily="34" charset="-122"/>
              </a:rPr>
              <a:t>1</a:t>
            </a:r>
            <a:r>
              <a:rPr lang="zh-CN" altLang="en-US" sz="2200">
                <a:solidFill>
                  <a:srgbClr val="007635"/>
                </a:solidFill>
                <a:latin typeface="微软雅黑" panose="020B0503020204020204" pitchFamily="34" charset="-122"/>
                <a:ea typeface="微软雅黑" panose="020B0503020204020204" pitchFamily="34" charset="-122"/>
              </a:rPr>
              <a:t>个数</a:t>
            </a:r>
            <a:r>
              <a:rPr lang="en-US" altLang="zh-CN" sz="2200">
                <a:solidFill>
                  <a:srgbClr val="007635"/>
                </a:solidFill>
                <a:latin typeface="微软雅黑" panose="020B0503020204020204" pitchFamily="34" charset="-122"/>
                <a:ea typeface="微软雅黑" panose="020B0503020204020204" pitchFamily="34" charset="-122"/>
              </a:rPr>
              <a:t>…….</a:t>
            </a:r>
          </a:p>
        </p:txBody>
      </p:sp>
      <p:grpSp>
        <p:nvGrpSpPr>
          <p:cNvPr id="600068" name="Group 4">
            <a:extLst>
              <a:ext uri="{FF2B5EF4-FFF2-40B4-BE49-F238E27FC236}">
                <a16:creationId xmlns:a16="http://schemas.microsoft.com/office/drawing/2014/main" id="{7739AE91-027B-466D-9604-0951207C5F27}"/>
              </a:ext>
            </a:extLst>
          </p:cNvPr>
          <p:cNvGrpSpPr>
            <a:grpSpLocks/>
          </p:cNvGrpSpPr>
          <p:nvPr/>
        </p:nvGrpSpPr>
        <p:grpSpPr bwMode="auto">
          <a:xfrm>
            <a:off x="1033463" y="2825750"/>
            <a:ext cx="900112" cy="360363"/>
            <a:chOff x="697" y="1791"/>
            <a:chExt cx="567" cy="227"/>
          </a:xfrm>
        </p:grpSpPr>
        <p:sp>
          <p:nvSpPr>
            <p:cNvPr id="600069" name="Line 5">
              <a:extLst>
                <a:ext uri="{FF2B5EF4-FFF2-40B4-BE49-F238E27FC236}">
                  <a16:creationId xmlns:a16="http://schemas.microsoft.com/office/drawing/2014/main" id="{EAFDA6B2-2ACC-497E-9815-CEED13D71C43}"/>
                </a:ext>
              </a:extLst>
            </p:cNvPr>
            <p:cNvSpPr>
              <a:spLocks noChangeShapeType="1"/>
            </p:cNvSpPr>
            <p:nvPr/>
          </p:nvSpPr>
          <p:spPr bwMode="auto">
            <a:xfrm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0070" name="Line 6">
              <a:extLst>
                <a:ext uri="{FF2B5EF4-FFF2-40B4-BE49-F238E27FC236}">
                  <a16:creationId xmlns:a16="http://schemas.microsoft.com/office/drawing/2014/main" id="{AA2BDEC5-D2C7-458E-A2C3-0A2510C04D7A}"/>
                </a:ext>
              </a:extLst>
            </p:cNvPr>
            <p:cNvSpPr>
              <a:spLocks noChangeShapeType="1"/>
            </p:cNvSpPr>
            <p:nvPr/>
          </p:nvSpPr>
          <p:spPr bwMode="auto">
            <a:xfrm flipH="1"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00071" name="Group 7">
            <a:extLst>
              <a:ext uri="{FF2B5EF4-FFF2-40B4-BE49-F238E27FC236}">
                <a16:creationId xmlns:a16="http://schemas.microsoft.com/office/drawing/2014/main" id="{43247E19-14FB-4057-A7E4-C2A53227AF48}"/>
              </a:ext>
            </a:extLst>
          </p:cNvPr>
          <p:cNvGrpSpPr>
            <a:grpSpLocks/>
          </p:cNvGrpSpPr>
          <p:nvPr/>
        </p:nvGrpSpPr>
        <p:grpSpPr bwMode="auto">
          <a:xfrm>
            <a:off x="989013" y="4181475"/>
            <a:ext cx="900112" cy="360363"/>
            <a:chOff x="697" y="1791"/>
            <a:chExt cx="567" cy="227"/>
          </a:xfrm>
        </p:grpSpPr>
        <p:sp>
          <p:nvSpPr>
            <p:cNvPr id="600072" name="Line 8">
              <a:extLst>
                <a:ext uri="{FF2B5EF4-FFF2-40B4-BE49-F238E27FC236}">
                  <a16:creationId xmlns:a16="http://schemas.microsoft.com/office/drawing/2014/main" id="{064FD20D-482F-435F-8384-F5346F700D05}"/>
                </a:ext>
              </a:extLst>
            </p:cNvPr>
            <p:cNvSpPr>
              <a:spLocks noChangeShapeType="1"/>
            </p:cNvSpPr>
            <p:nvPr/>
          </p:nvSpPr>
          <p:spPr bwMode="auto">
            <a:xfrm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0073" name="Line 9">
              <a:extLst>
                <a:ext uri="{FF2B5EF4-FFF2-40B4-BE49-F238E27FC236}">
                  <a16:creationId xmlns:a16="http://schemas.microsoft.com/office/drawing/2014/main" id="{92E3F2B1-D15B-43B4-8DBB-FE8C972BA535}"/>
                </a:ext>
              </a:extLst>
            </p:cNvPr>
            <p:cNvSpPr>
              <a:spLocks noChangeShapeType="1"/>
            </p:cNvSpPr>
            <p:nvPr/>
          </p:nvSpPr>
          <p:spPr bwMode="auto">
            <a:xfrm flipH="1" flipV="1">
              <a:off x="697" y="1791"/>
              <a:ext cx="567" cy="22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0074" name="Text Box 10">
            <a:extLst>
              <a:ext uri="{FF2B5EF4-FFF2-40B4-BE49-F238E27FC236}">
                <a16:creationId xmlns:a16="http://schemas.microsoft.com/office/drawing/2014/main" id="{A16C26F5-9FCE-42CF-95D8-401991ACC3FF}"/>
              </a:ext>
            </a:extLst>
          </p:cNvPr>
          <p:cNvSpPr txBox="1">
            <a:spLocks noChangeArrowheads="1"/>
          </p:cNvSpPr>
          <p:nvPr/>
        </p:nvSpPr>
        <p:spPr bwMode="auto">
          <a:xfrm>
            <a:off x="5399088" y="2025650"/>
            <a:ext cx="3465512"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200">
                <a:latin typeface="微软雅黑" panose="020B0503020204020204" pitchFamily="34" charset="-122"/>
                <a:ea typeface="微软雅黑" panose="020B0503020204020204" pitchFamily="34" charset="-122"/>
              </a:rPr>
              <a:t>大家能否画出</a:t>
            </a:r>
            <a:r>
              <a:rPr lang="en-US" altLang="zh-CN" sz="2200">
                <a:latin typeface="微软雅黑" panose="020B0503020204020204" pitchFamily="34" charset="-122"/>
                <a:ea typeface="微软雅黑" panose="020B0503020204020204" pitchFamily="34" charset="-122"/>
              </a:rPr>
              <a:t>ALU</a:t>
            </a:r>
            <a:r>
              <a:rPr lang="zh-CN" altLang="en-US" sz="2200">
                <a:latin typeface="微软雅黑" panose="020B0503020204020204" pitchFamily="34" charset="-122"/>
                <a:ea typeface="微软雅黑" panose="020B0503020204020204" pitchFamily="34" charset="-122"/>
              </a:rPr>
              <a:t>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0067">
                                            <p:txEl>
                                              <p:pRg st="1" end="1"/>
                                            </p:txEl>
                                          </p:spTgt>
                                        </p:tgtEl>
                                        <p:attrNameLst>
                                          <p:attrName>style.visibility</p:attrName>
                                        </p:attrNameLst>
                                      </p:cBhvr>
                                      <p:to>
                                        <p:strVal val="visible"/>
                                      </p:to>
                                    </p:set>
                                    <p:animEffect transition="in" filter="blinds(horizontal)">
                                      <p:cBhvr>
                                        <p:cTn id="7" dur="500"/>
                                        <p:tgtEl>
                                          <p:spTgt spid="600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0067">
                                            <p:txEl>
                                              <p:pRg st="2" end="2"/>
                                            </p:txEl>
                                          </p:spTgt>
                                        </p:tgtEl>
                                        <p:attrNameLst>
                                          <p:attrName>style.visibility</p:attrName>
                                        </p:attrNameLst>
                                      </p:cBhvr>
                                      <p:to>
                                        <p:strVal val="visible"/>
                                      </p:to>
                                    </p:set>
                                    <p:animEffect transition="in" filter="blinds(horizontal)">
                                      <p:cBhvr>
                                        <p:cTn id="12" dur="500"/>
                                        <p:tgtEl>
                                          <p:spTgt spid="600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0067">
                                            <p:txEl>
                                              <p:pRg st="3" end="3"/>
                                            </p:txEl>
                                          </p:spTgt>
                                        </p:tgtEl>
                                        <p:attrNameLst>
                                          <p:attrName>style.visibility</p:attrName>
                                        </p:attrNameLst>
                                      </p:cBhvr>
                                      <p:to>
                                        <p:strVal val="visible"/>
                                      </p:to>
                                    </p:set>
                                    <p:animEffect transition="in" filter="blinds(horizontal)">
                                      <p:cBhvr>
                                        <p:cTn id="17" dur="500"/>
                                        <p:tgtEl>
                                          <p:spTgt spid="600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0067">
                                            <p:txEl>
                                              <p:pRg st="4" end="4"/>
                                            </p:txEl>
                                          </p:spTgt>
                                        </p:tgtEl>
                                        <p:attrNameLst>
                                          <p:attrName>style.visibility</p:attrName>
                                        </p:attrNameLst>
                                      </p:cBhvr>
                                      <p:to>
                                        <p:strVal val="visible"/>
                                      </p:to>
                                    </p:set>
                                    <p:animEffect transition="in" filter="blinds(horizontal)">
                                      <p:cBhvr>
                                        <p:cTn id="22" dur="500"/>
                                        <p:tgtEl>
                                          <p:spTgt spid="6000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0068"/>
                                        </p:tgtEl>
                                        <p:attrNameLst>
                                          <p:attrName>style.visibility</p:attrName>
                                        </p:attrNameLst>
                                      </p:cBhvr>
                                      <p:to>
                                        <p:strVal val="visible"/>
                                      </p:to>
                                    </p:set>
                                    <p:animEffect transition="in" filter="blinds(horizontal)">
                                      <p:cBhvr>
                                        <p:cTn id="27" dur="500"/>
                                        <p:tgtEl>
                                          <p:spTgt spid="6000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0067">
                                            <p:txEl>
                                              <p:pRg st="5" end="5"/>
                                            </p:txEl>
                                          </p:spTgt>
                                        </p:tgtEl>
                                        <p:attrNameLst>
                                          <p:attrName>style.visibility</p:attrName>
                                        </p:attrNameLst>
                                      </p:cBhvr>
                                      <p:to>
                                        <p:strVal val="visible"/>
                                      </p:to>
                                    </p:set>
                                    <p:animEffect transition="in" filter="blinds(horizontal)">
                                      <p:cBhvr>
                                        <p:cTn id="32" dur="500"/>
                                        <p:tgtEl>
                                          <p:spTgt spid="6000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00067">
                                            <p:txEl>
                                              <p:pRg st="6" end="6"/>
                                            </p:txEl>
                                          </p:spTgt>
                                        </p:tgtEl>
                                        <p:attrNameLst>
                                          <p:attrName>style.visibility</p:attrName>
                                        </p:attrNameLst>
                                      </p:cBhvr>
                                      <p:to>
                                        <p:strVal val="visible"/>
                                      </p:to>
                                    </p:set>
                                    <p:animEffect transition="in" filter="blinds(horizontal)">
                                      <p:cBhvr>
                                        <p:cTn id="37" dur="500"/>
                                        <p:tgtEl>
                                          <p:spTgt spid="6000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00067">
                                            <p:txEl>
                                              <p:pRg st="7" end="7"/>
                                            </p:txEl>
                                          </p:spTgt>
                                        </p:tgtEl>
                                        <p:attrNameLst>
                                          <p:attrName>style.visibility</p:attrName>
                                        </p:attrNameLst>
                                      </p:cBhvr>
                                      <p:to>
                                        <p:strVal val="visible"/>
                                      </p:to>
                                    </p:set>
                                    <p:animEffect transition="in" filter="blinds(horizontal)">
                                      <p:cBhvr>
                                        <p:cTn id="42" dur="500"/>
                                        <p:tgtEl>
                                          <p:spTgt spid="6000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00071"/>
                                        </p:tgtEl>
                                        <p:attrNameLst>
                                          <p:attrName>style.visibility</p:attrName>
                                        </p:attrNameLst>
                                      </p:cBhvr>
                                      <p:to>
                                        <p:strVal val="visible"/>
                                      </p:to>
                                    </p:set>
                                    <p:animEffect transition="in" filter="blinds(horizontal)">
                                      <p:cBhvr>
                                        <p:cTn id="47" dur="500"/>
                                        <p:tgtEl>
                                          <p:spTgt spid="6000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00067">
                                            <p:txEl>
                                              <p:pRg st="8" end="8"/>
                                            </p:txEl>
                                          </p:spTgt>
                                        </p:tgtEl>
                                        <p:attrNameLst>
                                          <p:attrName>style.visibility</p:attrName>
                                        </p:attrNameLst>
                                      </p:cBhvr>
                                      <p:to>
                                        <p:strVal val="visible"/>
                                      </p:to>
                                    </p:set>
                                    <p:animEffect transition="in" filter="blinds(horizontal)">
                                      <p:cBhvr>
                                        <p:cTn id="52" dur="500"/>
                                        <p:tgtEl>
                                          <p:spTgt spid="600067">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00067">
                                            <p:txEl>
                                              <p:pRg st="9" end="9"/>
                                            </p:txEl>
                                          </p:spTgt>
                                        </p:tgtEl>
                                        <p:attrNameLst>
                                          <p:attrName>style.visibility</p:attrName>
                                        </p:attrNameLst>
                                      </p:cBhvr>
                                      <p:to>
                                        <p:strVal val="visible"/>
                                      </p:to>
                                    </p:set>
                                    <p:animEffect transition="in" filter="blinds(horizontal)">
                                      <p:cBhvr>
                                        <p:cTn id="57" dur="500"/>
                                        <p:tgtEl>
                                          <p:spTgt spid="600067">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00067">
                                            <p:txEl>
                                              <p:pRg st="10" end="10"/>
                                            </p:txEl>
                                          </p:spTgt>
                                        </p:tgtEl>
                                        <p:attrNameLst>
                                          <p:attrName>style.visibility</p:attrName>
                                        </p:attrNameLst>
                                      </p:cBhvr>
                                      <p:to>
                                        <p:strVal val="visible"/>
                                      </p:to>
                                    </p:set>
                                    <p:animEffect transition="in" filter="blinds(horizontal)">
                                      <p:cBhvr>
                                        <p:cTn id="62" dur="500"/>
                                        <p:tgtEl>
                                          <p:spTgt spid="600067">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00067">
                                            <p:txEl>
                                              <p:pRg st="11" end="11"/>
                                            </p:txEl>
                                          </p:spTgt>
                                        </p:tgtEl>
                                        <p:attrNameLst>
                                          <p:attrName>style.visibility</p:attrName>
                                        </p:attrNameLst>
                                      </p:cBhvr>
                                      <p:to>
                                        <p:strVal val="visible"/>
                                      </p:to>
                                    </p:set>
                                    <p:animEffect transition="in" filter="blinds(horizontal)">
                                      <p:cBhvr>
                                        <p:cTn id="67" dur="500"/>
                                        <p:tgtEl>
                                          <p:spTgt spid="600067">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00074"/>
                                        </p:tgtEl>
                                        <p:attrNameLst>
                                          <p:attrName>style.visibility</p:attrName>
                                        </p:attrNameLst>
                                      </p:cBhvr>
                                      <p:to>
                                        <p:strVal val="visible"/>
                                      </p:to>
                                    </p:set>
                                    <p:animEffect transition="in" filter="blinds(horizontal)">
                                      <p:cBhvr>
                                        <p:cTn id="72" dur="500"/>
                                        <p:tgtEl>
                                          <p:spTgt spid="600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850BEC1D-54D4-40CB-BA0E-E0EB4046D2BA}"/>
              </a:ext>
            </a:extLst>
          </p:cNvPr>
          <p:cNvSpPr>
            <a:spLocks noGrp="1" noChangeArrowheads="1"/>
          </p:cNvSpPr>
          <p:nvPr>
            <p:ph type="title"/>
          </p:nvPr>
        </p:nvSpPr>
        <p:spPr>
          <a:xfrm>
            <a:off x="250825" y="98425"/>
            <a:ext cx="8229600" cy="561975"/>
          </a:xfrm>
        </p:spPr>
        <p:txBody>
          <a:bodyPr/>
          <a:lstStyle/>
          <a:p>
            <a:pPr algn="l"/>
            <a:r>
              <a:rPr lang="en-US" altLang="zh-CN" sz="3200"/>
              <a:t>ALU</a:t>
            </a:r>
            <a:r>
              <a:rPr lang="zh-CN" altLang="en-US" sz="3200"/>
              <a:t>结构原理</a:t>
            </a:r>
          </a:p>
        </p:txBody>
      </p:sp>
      <p:sp>
        <p:nvSpPr>
          <p:cNvPr id="601091" name="Rectangle 3">
            <a:extLst>
              <a:ext uri="{FF2B5EF4-FFF2-40B4-BE49-F238E27FC236}">
                <a16:creationId xmlns:a16="http://schemas.microsoft.com/office/drawing/2014/main" id="{68D5A223-2E0E-4C5C-9EA1-16CF3B65390E}"/>
              </a:ext>
            </a:extLst>
          </p:cNvPr>
          <p:cNvSpPr>
            <a:spLocks noGrp="1" noChangeArrowheads="1"/>
          </p:cNvSpPr>
          <p:nvPr>
            <p:ph type="body" idx="1"/>
          </p:nvPr>
        </p:nvSpPr>
        <p:spPr>
          <a:xfrm>
            <a:off x="115888" y="1449388"/>
            <a:ext cx="2430462" cy="657225"/>
          </a:xfrm>
        </p:spPr>
        <p:txBody>
          <a:bodyPr/>
          <a:lstStyle/>
          <a:p>
            <a:pPr>
              <a:lnSpc>
                <a:spcPct val="95000"/>
              </a:lnSpc>
              <a:buFontTx/>
              <a:buNone/>
            </a:pPr>
            <a:r>
              <a:rPr lang="en-US" altLang="zh-CN">
                <a:latin typeface="微软雅黑" panose="020B0503020204020204" pitchFamily="34" charset="-122"/>
                <a:ea typeface="微软雅黑" panose="020B0503020204020204" pitchFamily="34" charset="-122"/>
              </a:rPr>
              <a:t>   ALU</a:t>
            </a:r>
            <a:r>
              <a:rPr lang="zh-CN" altLang="en-US">
                <a:latin typeface="微软雅黑" panose="020B0503020204020204" pitchFamily="34" charset="-122"/>
                <a:ea typeface="微软雅黑" panose="020B0503020204020204" pitchFamily="34" charset="-122"/>
              </a:rPr>
              <a:t>的符号是什么样的？</a:t>
            </a:r>
          </a:p>
        </p:txBody>
      </p:sp>
      <p:grpSp>
        <p:nvGrpSpPr>
          <p:cNvPr id="601092" name="Group 4">
            <a:extLst>
              <a:ext uri="{FF2B5EF4-FFF2-40B4-BE49-F238E27FC236}">
                <a16:creationId xmlns:a16="http://schemas.microsoft.com/office/drawing/2014/main" id="{3816B675-9FF8-4E23-8E3F-5ECD97E31FCE}"/>
              </a:ext>
            </a:extLst>
          </p:cNvPr>
          <p:cNvGrpSpPr>
            <a:grpSpLocks/>
          </p:cNvGrpSpPr>
          <p:nvPr/>
        </p:nvGrpSpPr>
        <p:grpSpPr bwMode="auto">
          <a:xfrm>
            <a:off x="254000" y="3384550"/>
            <a:ext cx="3013075" cy="2120900"/>
            <a:chOff x="160" y="2132"/>
            <a:chExt cx="1898" cy="1336"/>
          </a:xfrm>
        </p:grpSpPr>
        <p:grpSp>
          <p:nvGrpSpPr>
            <p:cNvPr id="601093" name="Group 5">
              <a:extLst>
                <a:ext uri="{FF2B5EF4-FFF2-40B4-BE49-F238E27FC236}">
                  <a16:creationId xmlns:a16="http://schemas.microsoft.com/office/drawing/2014/main" id="{C52A52C5-23DF-49AE-9C62-D115E9C126D0}"/>
                </a:ext>
              </a:extLst>
            </p:cNvPr>
            <p:cNvGrpSpPr>
              <a:grpSpLocks/>
            </p:cNvGrpSpPr>
            <p:nvPr/>
          </p:nvGrpSpPr>
          <p:grpSpPr bwMode="auto">
            <a:xfrm flipH="1">
              <a:off x="727" y="2193"/>
              <a:ext cx="482" cy="935"/>
              <a:chOff x="3135" y="2472"/>
              <a:chExt cx="454" cy="935"/>
            </a:xfrm>
          </p:grpSpPr>
          <p:grpSp>
            <p:nvGrpSpPr>
              <p:cNvPr id="601094" name="Group 6">
                <a:extLst>
                  <a:ext uri="{FF2B5EF4-FFF2-40B4-BE49-F238E27FC236}">
                    <a16:creationId xmlns:a16="http://schemas.microsoft.com/office/drawing/2014/main" id="{B1DF3E96-EBEE-4969-A808-5DB2EDD24F41}"/>
                  </a:ext>
                </a:extLst>
              </p:cNvPr>
              <p:cNvGrpSpPr>
                <a:grpSpLocks/>
              </p:cNvGrpSpPr>
              <p:nvPr/>
            </p:nvGrpSpPr>
            <p:grpSpPr bwMode="auto">
              <a:xfrm flipH="1">
                <a:off x="3135" y="2472"/>
                <a:ext cx="454" cy="935"/>
                <a:chOff x="3078" y="2330"/>
                <a:chExt cx="625" cy="1580"/>
              </a:xfrm>
            </p:grpSpPr>
            <p:sp>
              <p:nvSpPr>
                <p:cNvPr id="601095" name="Line 12">
                  <a:extLst>
                    <a:ext uri="{FF2B5EF4-FFF2-40B4-BE49-F238E27FC236}">
                      <a16:creationId xmlns:a16="http://schemas.microsoft.com/office/drawing/2014/main" id="{B289EA30-FF63-4004-9FDB-7487CF4555CC}"/>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1096" name="Line 13">
                  <a:extLst>
                    <a:ext uri="{FF2B5EF4-FFF2-40B4-BE49-F238E27FC236}">
                      <a16:creationId xmlns:a16="http://schemas.microsoft.com/office/drawing/2014/main" id="{3952509B-8002-4F61-948B-6D38036B5B9B}"/>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1097" name="Line 14">
                  <a:extLst>
                    <a:ext uri="{FF2B5EF4-FFF2-40B4-BE49-F238E27FC236}">
                      <a16:creationId xmlns:a16="http://schemas.microsoft.com/office/drawing/2014/main" id="{C62886FC-660B-4DA2-9860-CBBEF63F179A}"/>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1098" name="Line 16">
                  <a:extLst>
                    <a:ext uri="{FF2B5EF4-FFF2-40B4-BE49-F238E27FC236}">
                      <a16:creationId xmlns:a16="http://schemas.microsoft.com/office/drawing/2014/main" id="{B784A1BA-A238-464B-ABE6-05F56FC0F2C6}"/>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1099" name="Line 18">
                  <a:extLst>
                    <a:ext uri="{FF2B5EF4-FFF2-40B4-BE49-F238E27FC236}">
                      <a16:creationId xmlns:a16="http://schemas.microsoft.com/office/drawing/2014/main" id="{8A366A32-2113-427C-8126-7A69EBB9F289}"/>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1100" name="Line 19">
                  <a:extLst>
                    <a:ext uri="{FF2B5EF4-FFF2-40B4-BE49-F238E27FC236}">
                      <a16:creationId xmlns:a16="http://schemas.microsoft.com/office/drawing/2014/main" id="{843D3216-5632-4E52-A4EA-1343A393374C}"/>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1101" name="Line 20">
                  <a:extLst>
                    <a:ext uri="{FF2B5EF4-FFF2-40B4-BE49-F238E27FC236}">
                      <a16:creationId xmlns:a16="http://schemas.microsoft.com/office/drawing/2014/main" id="{E0B3B136-9DE3-4E10-9B34-F156DB2B9C12}"/>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1102" name="Line 22">
                  <a:extLst>
                    <a:ext uri="{FF2B5EF4-FFF2-40B4-BE49-F238E27FC236}">
                      <a16:creationId xmlns:a16="http://schemas.microsoft.com/office/drawing/2014/main" id="{A20F3772-B706-49C3-9DDF-ED8FD9E88620}"/>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1103" name="Rectangle 25">
                <a:extLst>
                  <a:ext uri="{FF2B5EF4-FFF2-40B4-BE49-F238E27FC236}">
                    <a16:creationId xmlns:a16="http://schemas.microsoft.com/office/drawing/2014/main" id="{2DB26158-7A08-4410-89BF-267497C16B09}"/>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sp>
          <p:nvSpPr>
            <p:cNvPr id="601104" name="Line 16">
              <a:extLst>
                <a:ext uri="{FF2B5EF4-FFF2-40B4-BE49-F238E27FC236}">
                  <a16:creationId xmlns:a16="http://schemas.microsoft.com/office/drawing/2014/main" id="{1CF04800-7AE0-4C57-A12B-61BD5E34EA09}"/>
                </a:ext>
              </a:extLst>
            </p:cNvPr>
            <p:cNvSpPr>
              <a:spLocks noChangeShapeType="1"/>
            </p:cNvSpPr>
            <p:nvPr/>
          </p:nvSpPr>
          <p:spPr bwMode="auto">
            <a:xfrm>
              <a:off x="444" y="2363"/>
              <a:ext cx="2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05" name="Line 17">
              <a:extLst>
                <a:ext uri="{FF2B5EF4-FFF2-40B4-BE49-F238E27FC236}">
                  <a16:creationId xmlns:a16="http://schemas.microsoft.com/office/drawing/2014/main" id="{86371A12-DB80-4CBB-AEDC-F723F7CB1990}"/>
                </a:ext>
              </a:extLst>
            </p:cNvPr>
            <p:cNvSpPr>
              <a:spLocks noChangeShapeType="1"/>
            </p:cNvSpPr>
            <p:nvPr/>
          </p:nvSpPr>
          <p:spPr bwMode="auto">
            <a:xfrm>
              <a:off x="473" y="2930"/>
              <a:ext cx="2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06" name="Line 18">
              <a:extLst>
                <a:ext uri="{FF2B5EF4-FFF2-40B4-BE49-F238E27FC236}">
                  <a16:creationId xmlns:a16="http://schemas.microsoft.com/office/drawing/2014/main" id="{B8DD01A3-32BE-4364-A779-CC1C42B53E16}"/>
                </a:ext>
              </a:extLst>
            </p:cNvPr>
            <p:cNvSpPr>
              <a:spLocks noChangeShapeType="1"/>
            </p:cNvSpPr>
            <p:nvPr/>
          </p:nvSpPr>
          <p:spPr bwMode="auto">
            <a:xfrm>
              <a:off x="1210" y="2703"/>
              <a:ext cx="2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07" name="Line 19">
              <a:extLst>
                <a:ext uri="{FF2B5EF4-FFF2-40B4-BE49-F238E27FC236}">
                  <a16:creationId xmlns:a16="http://schemas.microsoft.com/office/drawing/2014/main" id="{913E4634-A156-445F-AB07-1FFEA20466FD}"/>
                </a:ext>
              </a:extLst>
            </p:cNvPr>
            <p:cNvSpPr>
              <a:spLocks noChangeShapeType="1"/>
            </p:cNvSpPr>
            <p:nvPr/>
          </p:nvSpPr>
          <p:spPr bwMode="auto">
            <a:xfrm flipV="1">
              <a:off x="1209" y="2447"/>
              <a:ext cx="227"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08" name="Text Box 20">
              <a:extLst>
                <a:ext uri="{FF2B5EF4-FFF2-40B4-BE49-F238E27FC236}">
                  <a16:creationId xmlns:a16="http://schemas.microsoft.com/office/drawing/2014/main" id="{264485D1-3A8D-4C97-B8C5-88D059B64CD5}"/>
                </a:ext>
              </a:extLst>
            </p:cNvPr>
            <p:cNvSpPr txBox="1">
              <a:spLocks noChangeArrowheads="1"/>
            </p:cNvSpPr>
            <p:nvPr/>
          </p:nvSpPr>
          <p:spPr bwMode="auto">
            <a:xfrm flipH="1">
              <a:off x="160" y="2221"/>
              <a:ext cx="28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A</a:t>
              </a:r>
            </a:p>
          </p:txBody>
        </p:sp>
        <p:sp>
          <p:nvSpPr>
            <p:cNvPr id="601109" name="Text Box 21">
              <a:extLst>
                <a:ext uri="{FF2B5EF4-FFF2-40B4-BE49-F238E27FC236}">
                  <a16:creationId xmlns:a16="http://schemas.microsoft.com/office/drawing/2014/main" id="{BFCB91AC-8D84-4280-97A5-3932E8EB4C0D}"/>
                </a:ext>
              </a:extLst>
            </p:cNvPr>
            <p:cNvSpPr txBox="1">
              <a:spLocks noChangeArrowheads="1"/>
            </p:cNvSpPr>
            <p:nvPr/>
          </p:nvSpPr>
          <p:spPr bwMode="auto">
            <a:xfrm flipH="1">
              <a:off x="189" y="2788"/>
              <a:ext cx="28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B</a:t>
              </a:r>
            </a:p>
          </p:txBody>
        </p:sp>
        <p:sp>
          <p:nvSpPr>
            <p:cNvPr id="601110" name="Line 22">
              <a:extLst>
                <a:ext uri="{FF2B5EF4-FFF2-40B4-BE49-F238E27FC236}">
                  <a16:creationId xmlns:a16="http://schemas.microsoft.com/office/drawing/2014/main" id="{CFA9CA20-E2E9-4288-BE9D-8DC614F44724}"/>
                </a:ext>
              </a:extLst>
            </p:cNvPr>
            <p:cNvSpPr>
              <a:spLocks noChangeShapeType="1"/>
            </p:cNvSpPr>
            <p:nvPr/>
          </p:nvSpPr>
          <p:spPr bwMode="auto">
            <a:xfrm flipV="1">
              <a:off x="1009" y="3010"/>
              <a:ext cx="0" cy="341"/>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11" name="Text Box 23">
              <a:extLst>
                <a:ext uri="{FF2B5EF4-FFF2-40B4-BE49-F238E27FC236}">
                  <a16:creationId xmlns:a16="http://schemas.microsoft.com/office/drawing/2014/main" id="{8CF9705B-20B6-4C13-A207-A7EA070FFAE3}"/>
                </a:ext>
              </a:extLst>
            </p:cNvPr>
            <p:cNvSpPr txBox="1">
              <a:spLocks noChangeArrowheads="1"/>
            </p:cNvSpPr>
            <p:nvPr/>
          </p:nvSpPr>
          <p:spPr bwMode="auto">
            <a:xfrm flipH="1">
              <a:off x="1464" y="2586"/>
              <a:ext cx="28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R</a:t>
              </a:r>
            </a:p>
          </p:txBody>
        </p:sp>
        <p:sp>
          <p:nvSpPr>
            <p:cNvPr id="601112" name="Text Box 24">
              <a:extLst>
                <a:ext uri="{FF2B5EF4-FFF2-40B4-BE49-F238E27FC236}">
                  <a16:creationId xmlns:a16="http://schemas.microsoft.com/office/drawing/2014/main" id="{83C9553D-C7D8-475A-970B-6095B7DD510B}"/>
                </a:ext>
              </a:extLst>
            </p:cNvPr>
            <p:cNvSpPr txBox="1">
              <a:spLocks noChangeArrowheads="1"/>
            </p:cNvSpPr>
            <p:nvPr/>
          </p:nvSpPr>
          <p:spPr bwMode="auto">
            <a:xfrm flipH="1">
              <a:off x="1407" y="2302"/>
              <a:ext cx="65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Flags</a:t>
              </a:r>
            </a:p>
          </p:txBody>
        </p:sp>
        <p:sp>
          <p:nvSpPr>
            <p:cNvPr id="601113" name="Text Box 25">
              <a:extLst>
                <a:ext uri="{FF2B5EF4-FFF2-40B4-BE49-F238E27FC236}">
                  <a16:creationId xmlns:a16="http://schemas.microsoft.com/office/drawing/2014/main" id="{527D52A2-C802-4D16-BD19-CE5BE3A1161F}"/>
                </a:ext>
              </a:extLst>
            </p:cNvPr>
            <p:cNvSpPr txBox="1">
              <a:spLocks noChangeArrowheads="1"/>
            </p:cNvSpPr>
            <p:nvPr/>
          </p:nvSpPr>
          <p:spPr bwMode="auto">
            <a:xfrm flipH="1">
              <a:off x="1039" y="3180"/>
              <a:ext cx="85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ALUctr</a:t>
              </a:r>
            </a:p>
          </p:txBody>
        </p:sp>
        <p:grpSp>
          <p:nvGrpSpPr>
            <p:cNvPr id="601114" name="Group 26">
              <a:extLst>
                <a:ext uri="{FF2B5EF4-FFF2-40B4-BE49-F238E27FC236}">
                  <a16:creationId xmlns:a16="http://schemas.microsoft.com/office/drawing/2014/main" id="{D2A39A19-1682-418B-9B48-0D574E3804AA}"/>
                </a:ext>
              </a:extLst>
            </p:cNvPr>
            <p:cNvGrpSpPr>
              <a:grpSpLocks/>
            </p:cNvGrpSpPr>
            <p:nvPr/>
          </p:nvGrpSpPr>
          <p:grpSpPr bwMode="auto">
            <a:xfrm>
              <a:off x="443" y="2132"/>
              <a:ext cx="255" cy="316"/>
              <a:chOff x="3419" y="629"/>
              <a:chExt cx="255" cy="316"/>
            </a:xfrm>
          </p:grpSpPr>
          <p:sp>
            <p:nvSpPr>
              <p:cNvPr id="601115" name="Line 27">
                <a:extLst>
                  <a:ext uri="{FF2B5EF4-FFF2-40B4-BE49-F238E27FC236}">
                    <a16:creationId xmlns:a16="http://schemas.microsoft.com/office/drawing/2014/main" id="{9788C008-9238-4A75-8401-D285E4F47F8E}"/>
                  </a:ext>
                </a:extLst>
              </p:cNvPr>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16" name="Text Box 28">
                <a:extLst>
                  <a:ext uri="{FF2B5EF4-FFF2-40B4-BE49-F238E27FC236}">
                    <a16:creationId xmlns:a16="http://schemas.microsoft.com/office/drawing/2014/main" id="{5C9F0A56-4B2A-4AE2-8718-43543E2FB44A}"/>
                  </a:ext>
                </a:extLst>
              </p:cNvPr>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n</a:t>
                </a:r>
              </a:p>
            </p:txBody>
          </p:sp>
        </p:grpSp>
        <p:grpSp>
          <p:nvGrpSpPr>
            <p:cNvPr id="601117" name="Group 29">
              <a:extLst>
                <a:ext uri="{FF2B5EF4-FFF2-40B4-BE49-F238E27FC236}">
                  <a16:creationId xmlns:a16="http://schemas.microsoft.com/office/drawing/2014/main" id="{59565FF0-6146-43B4-BBA8-5196B9BB244E}"/>
                </a:ext>
              </a:extLst>
            </p:cNvPr>
            <p:cNvGrpSpPr>
              <a:grpSpLocks/>
            </p:cNvGrpSpPr>
            <p:nvPr/>
          </p:nvGrpSpPr>
          <p:grpSpPr bwMode="auto">
            <a:xfrm>
              <a:off x="471" y="2675"/>
              <a:ext cx="255" cy="316"/>
              <a:chOff x="3419" y="629"/>
              <a:chExt cx="255" cy="316"/>
            </a:xfrm>
          </p:grpSpPr>
          <p:sp>
            <p:nvSpPr>
              <p:cNvPr id="601118" name="Line 30">
                <a:extLst>
                  <a:ext uri="{FF2B5EF4-FFF2-40B4-BE49-F238E27FC236}">
                    <a16:creationId xmlns:a16="http://schemas.microsoft.com/office/drawing/2014/main" id="{EDFD8EE0-AB57-4629-A96F-283FD4D66F6F}"/>
                  </a:ext>
                </a:extLst>
              </p:cNvPr>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19" name="Text Box 31">
                <a:extLst>
                  <a:ext uri="{FF2B5EF4-FFF2-40B4-BE49-F238E27FC236}">
                    <a16:creationId xmlns:a16="http://schemas.microsoft.com/office/drawing/2014/main" id="{B9E36B17-E273-46F6-96AC-AD864A8439C7}"/>
                  </a:ext>
                </a:extLst>
              </p:cNvPr>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n</a:t>
                </a:r>
              </a:p>
            </p:txBody>
          </p:sp>
        </p:grpSp>
        <p:grpSp>
          <p:nvGrpSpPr>
            <p:cNvPr id="601120" name="Group 32">
              <a:extLst>
                <a:ext uri="{FF2B5EF4-FFF2-40B4-BE49-F238E27FC236}">
                  <a16:creationId xmlns:a16="http://schemas.microsoft.com/office/drawing/2014/main" id="{6332A7FA-41D6-44EB-A1B6-21442375840E}"/>
                </a:ext>
              </a:extLst>
            </p:cNvPr>
            <p:cNvGrpSpPr>
              <a:grpSpLocks/>
            </p:cNvGrpSpPr>
            <p:nvPr/>
          </p:nvGrpSpPr>
          <p:grpSpPr bwMode="auto">
            <a:xfrm>
              <a:off x="1237" y="2473"/>
              <a:ext cx="255" cy="316"/>
              <a:chOff x="3419" y="629"/>
              <a:chExt cx="255" cy="316"/>
            </a:xfrm>
          </p:grpSpPr>
          <p:sp>
            <p:nvSpPr>
              <p:cNvPr id="601121" name="Line 33">
                <a:extLst>
                  <a:ext uri="{FF2B5EF4-FFF2-40B4-BE49-F238E27FC236}">
                    <a16:creationId xmlns:a16="http://schemas.microsoft.com/office/drawing/2014/main" id="{BBF72791-5FCB-4FC3-9088-67BC4113ED4C}"/>
                  </a:ext>
                </a:extLst>
              </p:cNvPr>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22" name="Text Box 34">
                <a:extLst>
                  <a:ext uri="{FF2B5EF4-FFF2-40B4-BE49-F238E27FC236}">
                    <a16:creationId xmlns:a16="http://schemas.microsoft.com/office/drawing/2014/main" id="{38A7C4D6-24D2-434E-86A4-90EFBDD0BE15}"/>
                  </a:ext>
                </a:extLst>
              </p:cNvPr>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n</a:t>
                </a:r>
              </a:p>
            </p:txBody>
          </p:sp>
        </p:grpSp>
        <p:grpSp>
          <p:nvGrpSpPr>
            <p:cNvPr id="601123" name="Group 35">
              <a:extLst>
                <a:ext uri="{FF2B5EF4-FFF2-40B4-BE49-F238E27FC236}">
                  <a16:creationId xmlns:a16="http://schemas.microsoft.com/office/drawing/2014/main" id="{42FA2A6E-6B0D-49E8-9B97-73C6C62FD748}"/>
                </a:ext>
              </a:extLst>
            </p:cNvPr>
            <p:cNvGrpSpPr>
              <a:grpSpLocks/>
            </p:cNvGrpSpPr>
            <p:nvPr/>
          </p:nvGrpSpPr>
          <p:grpSpPr bwMode="auto">
            <a:xfrm>
              <a:off x="1238" y="2217"/>
              <a:ext cx="283" cy="284"/>
              <a:chOff x="4269" y="544"/>
              <a:chExt cx="283" cy="284"/>
            </a:xfrm>
          </p:grpSpPr>
          <p:sp>
            <p:nvSpPr>
              <p:cNvPr id="601124" name="Line 36">
                <a:extLst>
                  <a:ext uri="{FF2B5EF4-FFF2-40B4-BE49-F238E27FC236}">
                    <a16:creationId xmlns:a16="http://schemas.microsoft.com/office/drawing/2014/main" id="{653DC51B-D8C8-4DF1-8D9C-697D4A6FAF5F}"/>
                  </a:ext>
                </a:extLst>
              </p:cNvPr>
              <p:cNvSpPr>
                <a:spLocks noChangeShapeType="1"/>
              </p:cNvSpPr>
              <p:nvPr/>
            </p:nvSpPr>
            <p:spPr bwMode="auto">
              <a:xfrm>
                <a:off x="4269" y="714"/>
                <a:ext cx="113" cy="114"/>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25" name="Text Box 37">
                <a:extLst>
                  <a:ext uri="{FF2B5EF4-FFF2-40B4-BE49-F238E27FC236}">
                    <a16:creationId xmlns:a16="http://schemas.microsoft.com/office/drawing/2014/main" id="{4A64014E-D291-4E5F-B023-AEA233AFBF83}"/>
                  </a:ext>
                </a:extLst>
              </p:cNvPr>
              <p:cNvSpPr txBox="1">
                <a:spLocks noChangeArrowheads="1"/>
              </p:cNvSpPr>
              <p:nvPr/>
            </p:nvSpPr>
            <p:spPr bwMode="auto">
              <a:xfrm>
                <a:off x="4297" y="544"/>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4</a:t>
                </a:r>
              </a:p>
            </p:txBody>
          </p:sp>
        </p:grpSp>
      </p:grpSp>
      <p:grpSp>
        <p:nvGrpSpPr>
          <p:cNvPr id="601126" name="Group 38">
            <a:extLst>
              <a:ext uri="{FF2B5EF4-FFF2-40B4-BE49-F238E27FC236}">
                <a16:creationId xmlns:a16="http://schemas.microsoft.com/office/drawing/2014/main" id="{4179A03B-EC67-4CC8-A685-03A1FE5BA1E2}"/>
              </a:ext>
            </a:extLst>
          </p:cNvPr>
          <p:cNvGrpSpPr>
            <a:grpSpLocks/>
          </p:cNvGrpSpPr>
          <p:nvPr/>
        </p:nvGrpSpPr>
        <p:grpSpPr bwMode="auto">
          <a:xfrm>
            <a:off x="701675" y="5138738"/>
            <a:ext cx="6119813" cy="1238250"/>
            <a:chOff x="442" y="3237"/>
            <a:chExt cx="3855" cy="780"/>
          </a:xfrm>
        </p:grpSpPr>
        <p:sp>
          <p:nvSpPr>
            <p:cNvPr id="601127" name="Text Box 39">
              <a:extLst>
                <a:ext uri="{FF2B5EF4-FFF2-40B4-BE49-F238E27FC236}">
                  <a16:creationId xmlns:a16="http://schemas.microsoft.com/office/drawing/2014/main" id="{AF974272-30BE-4741-B2FD-5BBB50EA4281}"/>
                </a:ext>
              </a:extLst>
            </p:cNvPr>
            <p:cNvSpPr txBox="1">
              <a:spLocks noChangeArrowheads="1"/>
            </p:cNvSpPr>
            <p:nvPr/>
          </p:nvSpPr>
          <p:spPr bwMode="auto">
            <a:xfrm>
              <a:off x="442" y="3748"/>
              <a:ext cx="1531" cy="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200">
                  <a:solidFill>
                    <a:srgbClr val="3333CC"/>
                  </a:solidFill>
                  <a:latin typeface="微软雅黑" panose="020B0503020204020204" pitchFamily="34" charset="-122"/>
                  <a:ea typeface="微软雅黑" panose="020B0503020204020204" pitchFamily="34" charset="-122"/>
                </a:rPr>
                <a:t>猜猜这是什么？</a:t>
              </a:r>
            </a:p>
          </p:txBody>
        </p:sp>
        <p:sp>
          <p:nvSpPr>
            <p:cNvPr id="601128" name="Line 40">
              <a:extLst>
                <a:ext uri="{FF2B5EF4-FFF2-40B4-BE49-F238E27FC236}">
                  <a16:creationId xmlns:a16="http://schemas.microsoft.com/office/drawing/2014/main" id="{6E7FC0BA-CCE0-48B6-A5E1-358CE8519C8E}"/>
                </a:ext>
              </a:extLst>
            </p:cNvPr>
            <p:cNvSpPr>
              <a:spLocks noChangeShapeType="1"/>
            </p:cNvSpPr>
            <p:nvPr/>
          </p:nvSpPr>
          <p:spPr bwMode="auto">
            <a:xfrm flipV="1">
              <a:off x="1548" y="3237"/>
              <a:ext cx="2749" cy="53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01129" name="Group 41">
            <a:extLst>
              <a:ext uri="{FF2B5EF4-FFF2-40B4-BE49-F238E27FC236}">
                <a16:creationId xmlns:a16="http://schemas.microsoft.com/office/drawing/2014/main" id="{4B2B31AE-3DFD-4DAC-8B48-76C8F1A17BDD}"/>
              </a:ext>
            </a:extLst>
          </p:cNvPr>
          <p:cNvGrpSpPr>
            <a:grpSpLocks/>
          </p:cNvGrpSpPr>
          <p:nvPr/>
        </p:nvGrpSpPr>
        <p:grpSpPr bwMode="auto">
          <a:xfrm>
            <a:off x="2771775" y="549275"/>
            <a:ext cx="6165850" cy="5849938"/>
            <a:chOff x="1746" y="346"/>
            <a:chExt cx="3884" cy="3685"/>
          </a:xfrm>
        </p:grpSpPr>
        <p:grpSp>
          <p:nvGrpSpPr>
            <p:cNvPr id="601130" name="Group 42">
              <a:extLst>
                <a:ext uri="{FF2B5EF4-FFF2-40B4-BE49-F238E27FC236}">
                  <a16:creationId xmlns:a16="http://schemas.microsoft.com/office/drawing/2014/main" id="{CAB6D334-757E-4F9D-95AC-CA716BBAD722}"/>
                </a:ext>
              </a:extLst>
            </p:cNvPr>
            <p:cNvGrpSpPr>
              <a:grpSpLocks/>
            </p:cNvGrpSpPr>
            <p:nvPr/>
          </p:nvGrpSpPr>
          <p:grpSpPr bwMode="auto">
            <a:xfrm rot="5400000">
              <a:off x="2751" y="828"/>
              <a:ext cx="1276" cy="537"/>
              <a:chOff x="3419" y="1395"/>
              <a:chExt cx="1276" cy="510"/>
            </a:xfrm>
          </p:grpSpPr>
          <p:sp>
            <p:nvSpPr>
              <p:cNvPr id="601131" name="Rectangle 43">
                <a:extLst>
                  <a:ext uri="{FF2B5EF4-FFF2-40B4-BE49-F238E27FC236}">
                    <a16:creationId xmlns:a16="http://schemas.microsoft.com/office/drawing/2014/main" id="{0BB79708-295C-4BCB-8D04-07E4135CDB40}"/>
                  </a:ext>
                </a:extLst>
              </p:cNvPr>
              <p:cNvSpPr>
                <a:spLocks noChangeArrowheads="1"/>
              </p:cNvSpPr>
              <p:nvPr/>
            </p:nvSpPr>
            <p:spPr bwMode="auto">
              <a:xfrm>
                <a:off x="3419" y="1395"/>
                <a:ext cx="1162" cy="510"/>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1132" name="Text Box 44">
                <a:extLst>
                  <a:ext uri="{FF2B5EF4-FFF2-40B4-BE49-F238E27FC236}">
                    <a16:creationId xmlns:a16="http://schemas.microsoft.com/office/drawing/2014/main" id="{A9FF4145-CF77-41EB-977B-110868DEAB86}"/>
                  </a:ext>
                </a:extLst>
              </p:cNvPr>
              <p:cNvSpPr txBox="1">
                <a:spLocks noChangeArrowheads="1"/>
              </p:cNvSpPr>
              <p:nvPr/>
            </p:nvSpPr>
            <p:spPr bwMode="auto">
              <a:xfrm>
                <a:off x="3419" y="1537"/>
                <a:ext cx="1276" cy="2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latin typeface="微软雅黑" panose="020B0503020204020204" pitchFamily="34" charset="-122"/>
                    <a:ea typeface="微软雅黑" panose="020B0503020204020204" pitchFamily="34" charset="-122"/>
                  </a:rPr>
                  <a:t>补码加</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减器</a:t>
                </a:r>
              </a:p>
            </p:txBody>
          </p:sp>
        </p:grpSp>
        <p:grpSp>
          <p:nvGrpSpPr>
            <p:cNvPr id="601133" name="Group 45">
              <a:extLst>
                <a:ext uri="{FF2B5EF4-FFF2-40B4-BE49-F238E27FC236}">
                  <a16:creationId xmlns:a16="http://schemas.microsoft.com/office/drawing/2014/main" id="{EFE09C0F-5D84-4B53-97A0-6DFD37AA8EE8}"/>
                </a:ext>
              </a:extLst>
            </p:cNvPr>
            <p:cNvGrpSpPr>
              <a:grpSpLocks/>
            </p:cNvGrpSpPr>
            <p:nvPr/>
          </p:nvGrpSpPr>
          <p:grpSpPr bwMode="auto">
            <a:xfrm>
              <a:off x="2044" y="771"/>
              <a:ext cx="1076" cy="567"/>
              <a:chOff x="3220" y="1451"/>
              <a:chExt cx="454" cy="567"/>
            </a:xfrm>
          </p:grpSpPr>
          <p:sp>
            <p:nvSpPr>
              <p:cNvPr id="601134" name="Line 46">
                <a:extLst>
                  <a:ext uri="{FF2B5EF4-FFF2-40B4-BE49-F238E27FC236}">
                    <a16:creationId xmlns:a16="http://schemas.microsoft.com/office/drawing/2014/main" id="{C1EF37EF-7820-40E9-83A4-16A14CD0A431}"/>
                  </a:ext>
                </a:extLst>
              </p:cNvPr>
              <p:cNvSpPr>
                <a:spLocks noChangeShapeType="1"/>
              </p:cNvSpPr>
              <p:nvPr/>
            </p:nvSpPr>
            <p:spPr bwMode="auto">
              <a:xfrm>
                <a:off x="3220" y="1451"/>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35" name="Line 47">
                <a:extLst>
                  <a:ext uri="{FF2B5EF4-FFF2-40B4-BE49-F238E27FC236}">
                    <a16:creationId xmlns:a16="http://schemas.microsoft.com/office/drawing/2014/main" id="{DD4508CD-F5DB-49FD-9525-AE6E5B0171E5}"/>
                  </a:ext>
                </a:extLst>
              </p:cNvPr>
              <p:cNvSpPr>
                <a:spLocks noChangeShapeType="1"/>
              </p:cNvSpPr>
              <p:nvPr/>
            </p:nvSpPr>
            <p:spPr bwMode="auto">
              <a:xfrm>
                <a:off x="3220" y="2018"/>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1136" name="Line 48">
              <a:extLst>
                <a:ext uri="{FF2B5EF4-FFF2-40B4-BE49-F238E27FC236}">
                  <a16:creationId xmlns:a16="http://schemas.microsoft.com/office/drawing/2014/main" id="{3E51AAAE-7178-4295-94C5-9C2E4F91D65B}"/>
                </a:ext>
              </a:extLst>
            </p:cNvPr>
            <p:cNvSpPr>
              <a:spLocks noChangeShapeType="1"/>
            </p:cNvSpPr>
            <p:nvPr/>
          </p:nvSpPr>
          <p:spPr bwMode="auto">
            <a:xfrm flipV="1">
              <a:off x="3657" y="1055"/>
              <a:ext cx="7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37" name="Rectangle 49">
              <a:extLst>
                <a:ext uri="{FF2B5EF4-FFF2-40B4-BE49-F238E27FC236}">
                  <a16:creationId xmlns:a16="http://schemas.microsoft.com/office/drawing/2014/main" id="{07351F7D-7079-41CC-B814-37599398FDBC}"/>
                </a:ext>
              </a:extLst>
            </p:cNvPr>
            <p:cNvSpPr>
              <a:spLocks noChangeArrowheads="1"/>
            </p:cNvSpPr>
            <p:nvPr/>
          </p:nvSpPr>
          <p:spPr bwMode="auto">
            <a:xfrm>
              <a:off x="3120" y="2217"/>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1138" name="Line 50">
              <a:extLst>
                <a:ext uri="{FF2B5EF4-FFF2-40B4-BE49-F238E27FC236}">
                  <a16:creationId xmlns:a16="http://schemas.microsoft.com/office/drawing/2014/main" id="{5A548DA4-C5A1-45F4-AA7E-358939469F24}"/>
                </a:ext>
              </a:extLst>
            </p:cNvPr>
            <p:cNvSpPr>
              <a:spLocks noChangeShapeType="1"/>
            </p:cNvSpPr>
            <p:nvPr/>
          </p:nvSpPr>
          <p:spPr bwMode="auto">
            <a:xfrm>
              <a:off x="3389" y="3266"/>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39" name="Text Box 51">
              <a:extLst>
                <a:ext uri="{FF2B5EF4-FFF2-40B4-BE49-F238E27FC236}">
                  <a16:creationId xmlns:a16="http://schemas.microsoft.com/office/drawing/2014/main" id="{62BE3960-BB3B-4B1F-9DBD-C75D4F5850B2}"/>
                </a:ext>
              </a:extLst>
            </p:cNvPr>
            <p:cNvSpPr txBox="1">
              <a:spLocks noChangeArrowheads="1"/>
            </p:cNvSpPr>
            <p:nvPr/>
          </p:nvSpPr>
          <p:spPr bwMode="auto">
            <a:xfrm>
              <a:off x="3150" y="2302"/>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latin typeface="微软雅黑" panose="020B0503020204020204" pitchFamily="34" charset="-122"/>
                  <a:ea typeface="微软雅黑" panose="020B0503020204020204" pitchFamily="34" charset="-122"/>
                </a:rPr>
                <a:t>与门</a:t>
              </a:r>
            </a:p>
          </p:txBody>
        </p:sp>
        <p:grpSp>
          <p:nvGrpSpPr>
            <p:cNvPr id="601140" name="Group 52">
              <a:extLst>
                <a:ext uri="{FF2B5EF4-FFF2-40B4-BE49-F238E27FC236}">
                  <a16:creationId xmlns:a16="http://schemas.microsoft.com/office/drawing/2014/main" id="{F3BCA409-8BEA-47E4-B005-18DD9EA5A4EC}"/>
                </a:ext>
              </a:extLst>
            </p:cNvPr>
            <p:cNvGrpSpPr>
              <a:grpSpLocks/>
            </p:cNvGrpSpPr>
            <p:nvPr/>
          </p:nvGrpSpPr>
          <p:grpSpPr bwMode="auto">
            <a:xfrm>
              <a:off x="2851" y="516"/>
              <a:ext cx="269" cy="316"/>
              <a:chOff x="3419" y="629"/>
              <a:chExt cx="255" cy="316"/>
            </a:xfrm>
          </p:grpSpPr>
          <p:sp>
            <p:nvSpPr>
              <p:cNvPr id="601141" name="Line 53">
                <a:extLst>
                  <a:ext uri="{FF2B5EF4-FFF2-40B4-BE49-F238E27FC236}">
                    <a16:creationId xmlns:a16="http://schemas.microsoft.com/office/drawing/2014/main" id="{FF00B3AF-B7F6-429E-897A-7C84226903A5}"/>
                  </a:ext>
                </a:extLst>
              </p:cNvPr>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42" name="Text Box 54">
                <a:extLst>
                  <a:ext uri="{FF2B5EF4-FFF2-40B4-BE49-F238E27FC236}">
                    <a16:creationId xmlns:a16="http://schemas.microsoft.com/office/drawing/2014/main" id="{F157863D-198A-4EBC-9862-8ECFFE6CC23F}"/>
                  </a:ext>
                </a:extLst>
              </p:cNvPr>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n</a:t>
                </a:r>
              </a:p>
            </p:txBody>
          </p:sp>
        </p:grpSp>
        <p:grpSp>
          <p:nvGrpSpPr>
            <p:cNvPr id="601143" name="Group 55">
              <a:extLst>
                <a:ext uri="{FF2B5EF4-FFF2-40B4-BE49-F238E27FC236}">
                  <a16:creationId xmlns:a16="http://schemas.microsoft.com/office/drawing/2014/main" id="{7CBAE736-729F-477D-A661-59F5E2A0703F}"/>
                </a:ext>
              </a:extLst>
            </p:cNvPr>
            <p:cNvGrpSpPr>
              <a:grpSpLocks/>
            </p:cNvGrpSpPr>
            <p:nvPr/>
          </p:nvGrpSpPr>
          <p:grpSpPr bwMode="auto">
            <a:xfrm>
              <a:off x="2851" y="1107"/>
              <a:ext cx="269" cy="316"/>
              <a:chOff x="3419" y="629"/>
              <a:chExt cx="255" cy="316"/>
            </a:xfrm>
          </p:grpSpPr>
          <p:sp>
            <p:nvSpPr>
              <p:cNvPr id="601144" name="Line 56">
                <a:extLst>
                  <a:ext uri="{FF2B5EF4-FFF2-40B4-BE49-F238E27FC236}">
                    <a16:creationId xmlns:a16="http://schemas.microsoft.com/office/drawing/2014/main" id="{17AF3673-EF54-4C52-9F63-3D3EFFE98143}"/>
                  </a:ext>
                </a:extLst>
              </p:cNvPr>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45" name="Text Box 57">
                <a:extLst>
                  <a:ext uri="{FF2B5EF4-FFF2-40B4-BE49-F238E27FC236}">
                    <a16:creationId xmlns:a16="http://schemas.microsoft.com/office/drawing/2014/main" id="{D7ABB920-2F9D-487C-9262-471738DC6F03}"/>
                  </a:ext>
                </a:extLst>
              </p:cNvPr>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n</a:t>
                </a:r>
              </a:p>
            </p:txBody>
          </p:sp>
        </p:grpSp>
        <p:grpSp>
          <p:nvGrpSpPr>
            <p:cNvPr id="601146" name="Group 58">
              <a:extLst>
                <a:ext uri="{FF2B5EF4-FFF2-40B4-BE49-F238E27FC236}">
                  <a16:creationId xmlns:a16="http://schemas.microsoft.com/office/drawing/2014/main" id="{990A831F-DDFB-46A5-879B-38D4280C9C21}"/>
                </a:ext>
              </a:extLst>
            </p:cNvPr>
            <p:cNvGrpSpPr>
              <a:grpSpLocks/>
            </p:cNvGrpSpPr>
            <p:nvPr/>
          </p:nvGrpSpPr>
          <p:grpSpPr bwMode="auto">
            <a:xfrm>
              <a:off x="3867" y="820"/>
              <a:ext cx="269" cy="316"/>
              <a:chOff x="3419" y="629"/>
              <a:chExt cx="255" cy="316"/>
            </a:xfrm>
          </p:grpSpPr>
          <p:sp>
            <p:nvSpPr>
              <p:cNvPr id="601147" name="Line 59">
                <a:extLst>
                  <a:ext uri="{FF2B5EF4-FFF2-40B4-BE49-F238E27FC236}">
                    <a16:creationId xmlns:a16="http://schemas.microsoft.com/office/drawing/2014/main" id="{7A2862F3-14D9-4325-856C-5FF41FF4D17D}"/>
                  </a:ext>
                </a:extLst>
              </p:cNvPr>
              <p:cNvSpPr>
                <a:spLocks noChangeShapeType="1"/>
              </p:cNvSpPr>
              <p:nvPr/>
            </p:nvSpPr>
            <p:spPr bwMode="auto">
              <a:xfrm>
                <a:off x="3447" y="803"/>
                <a:ext cx="113"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48" name="Text Box 60">
                <a:extLst>
                  <a:ext uri="{FF2B5EF4-FFF2-40B4-BE49-F238E27FC236}">
                    <a16:creationId xmlns:a16="http://schemas.microsoft.com/office/drawing/2014/main" id="{0AD943C3-CD39-42AC-BE69-261C9E6F89E4}"/>
                  </a:ext>
                </a:extLst>
              </p:cNvPr>
              <p:cNvSpPr txBox="1">
                <a:spLocks noChangeArrowheads="1"/>
              </p:cNvSpPr>
              <p:nvPr/>
            </p:nvSpPr>
            <p:spPr bwMode="auto">
              <a:xfrm>
                <a:off x="3419" y="629"/>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n</a:t>
                </a:r>
              </a:p>
            </p:txBody>
          </p:sp>
        </p:grpSp>
        <p:sp>
          <p:nvSpPr>
            <p:cNvPr id="601149" name="Line 61">
              <a:extLst>
                <a:ext uri="{FF2B5EF4-FFF2-40B4-BE49-F238E27FC236}">
                  <a16:creationId xmlns:a16="http://schemas.microsoft.com/office/drawing/2014/main" id="{2807B54E-5033-4459-AA88-F6436237890F}"/>
                </a:ext>
              </a:extLst>
            </p:cNvPr>
            <p:cNvSpPr>
              <a:spLocks noChangeShapeType="1"/>
            </p:cNvSpPr>
            <p:nvPr/>
          </p:nvSpPr>
          <p:spPr bwMode="auto">
            <a:xfrm>
              <a:off x="2731" y="771"/>
              <a:ext cx="0" cy="28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50" name="Line 62">
              <a:extLst>
                <a:ext uri="{FF2B5EF4-FFF2-40B4-BE49-F238E27FC236}">
                  <a16:creationId xmlns:a16="http://schemas.microsoft.com/office/drawing/2014/main" id="{B1E42D27-DF33-4041-A539-F79744404884}"/>
                </a:ext>
              </a:extLst>
            </p:cNvPr>
            <p:cNvSpPr>
              <a:spLocks noChangeShapeType="1"/>
            </p:cNvSpPr>
            <p:nvPr/>
          </p:nvSpPr>
          <p:spPr bwMode="auto">
            <a:xfrm>
              <a:off x="2492" y="1338"/>
              <a:ext cx="0" cy="252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51" name="Line 63">
              <a:extLst>
                <a:ext uri="{FF2B5EF4-FFF2-40B4-BE49-F238E27FC236}">
                  <a16:creationId xmlns:a16="http://schemas.microsoft.com/office/drawing/2014/main" id="{32E14C37-B120-4D70-B7D0-6C7DBAB3BD04}"/>
                </a:ext>
              </a:extLst>
            </p:cNvPr>
            <p:cNvSpPr>
              <a:spLocks noChangeShapeType="1"/>
            </p:cNvSpPr>
            <p:nvPr/>
          </p:nvSpPr>
          <p:spPr bwMode="auto">
            <a:xfrm>
              <a:off x="2731" y="2331"/>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52" name="Line 64">
              <a:extLst>
                <a:ext uri="{FF2B5EF4-FFF2-40B4-BE49-F238E27FC236}">
                  <a16:creationId xmlns:a16="http://schemas.microsoft.com/office/drawing/2014/main" id="{198EC6A3-F0A8-4C25-B849-66332253621A}"/>
                </a:ext>
              </a:extLst>
            </p:cNvPr>
            <p:cNvSpPr>
              <a:spLocks noChangeShapeType="1"/>
            </p:cNvSpPr>
            <p:nvPr/>
          </p:nvSpPr>
          <p:spPr bwMode="auto">
            <a:xfrm>
              <a:off x="2492" y="2501"/>
              <a:ext cx="6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53" name="Line 65">
              <a:extLst>
                <a:ext uri="{FF2B5EF4-FFF2-40B4-BE49-F238E27FC236}">
                  <a16:creationId xmlns:a16="http://schemas.microsoft.com/office/drawing/2014/main" id="{0C077059-8CC6-4795-AC55-A5A34815BC5C}"/>
                </a:ext>
              </a:extLst>
            </p:cNvPr>
            <p:cNvSpPr>
              <a:spLocks noChangeShapeType="1"/>
            </p:cNvSpPr>
            <p:nvPr/>
          </p:nvSpPr>
          <p:spPr bwMode="auto">
            <a:xfrm flipV="1">
              <a:off x="3657" y="658"/>
              <a:ext cx="158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54" name="Text Box 66">
              <a:extLst>
                <a:ext uri="{FF2B5EF4-FFF2-40B4-BE49-F238E27FC236}">
                  <a16:creationId xmlns:a16="http://schemas.microsoft.com/office/drawing/2014/main" id="{FF1E8484-F752-472A-BB32-279411B4DA52}"/>
                </a:ext>
              </a:extLst>
            </p:cNvPr>
            <p:cNvSpPr txBox="1">
              <a:spLocks noChangeArrowheads="1"/>
            </p:cNvSpPr>
            <p:nvPr/>
          </p:nvSpPr>
          <p:spPr bwMode="auto">
            <a:xfrm>
              <a:off x="5092" y="686"/>
              <a:ext cx="538" cy="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200">
                  <a:solidFill>
                    <a:srgbClr val="3333CC"/>
                  </a:solidFill>
                  <a:latin typeface="微软雅黑" panose="020B0503020204020204" pitchFamily="34" charset="-122"/>
                  <a:ea typeface="微软雅黑" panose="020B0503020204020204" pitchFamily="34" charset="-122"/>
                </a:rPr>
                <a:t>Flags</a:t>
              </a:r>
            </a:p>
          </p:txBody>
        </p:sp>
        <p:sp>
          <p:nvSpPr>
            <p:cNvPr id="601155" name="Text Box 67">
              <a:extLst>
                <a:ext uri="{FF2B5EF4-FFF2-40B4-BE49-F238E27FC236}">
                  <a16:creationId xmlns:a16="http://schemas.microsoft.com/office/drawing/2014/main" id="{38641806-1A2D-4625-B6FF-B15D01F1739A}"/>
                </a:ext>
              </a:extLst>
            </p:cNvPr>
            <p:cNvSpPr txBox="1">
              <a:spLocks noChangeArrowheads="1"/>
            </p:cNvSpPr>
            <p:nvPr/>
          </p:nvSpPr>
          <p:spPr bwMode="auto">
            <a:xfrm>
              <a:off x="5211" y="2042"/>
              <a:ext cx="32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R</a:t>
              </a:r>
            </a:p>
          </p:txBody>
        </p:sp>
        <p:sp>
          <p:nvSpPr>
            <p:cNvPr id="601156" name="Rectangle 68">
              <a:extLst>
                <a:ext uri="{FF2B5EF4-FFF2-40B4-BE49-F238E27FC236}">
                  <a16:creationId xmlns:a16="http://schemas.microsoft.com/office/drawing/2014/main" id="{A8966407-79CC-4EAA-AF5F-5F79C26B7169}"/>
                </a:ext>
              </a:extLst>
            </p:cNvPr>
            <p:cNvSpPr>
              <a:spLocks noChangeArrowheads="1"/>
            </p:cNvSpPr>
            <p:nvPr/>
          </p:nvSpPr>
          <p:spPr bwMode="auto">
            <a:xfrm>
              <a:off x="3120" y="2756"/>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1157" name="Text Box 69">
              <a:extLst>
                <a:ext uri="{FF2B5EF4-FFF2-40B4-BE49-F238E27FC236}">
                  <a16:creationId xmlns:a16="http://schemas.microsoft.com/office/drawing/2014/main" id="{E35D9EAD-1A23-4CFC-9932-039DAD1F41FB}"/>
                </a:ext>
              </a:extLst>
            </p:cNvPr>
            <p:cNvSpPr txBox="1">
              <a:spLocks noChangeArrowheads="1"/>
            </p:cNvSpPr>
            <p:nvPr/>
          </p:nvSpPr>
          <p:spPr bwMode="auto">
            <a:xfrm>
              <a:off x="3150" y="2841"/>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latin typeface="微软雅黑" panose="020B0503020204020204" pitchFamily="34" charset="-122"/>
                  <a:ea typeface="微软雅黑" panose="020B0503020204020204" pitchFamily="34" charset="-122"/>
                </a:rPr>
                <a:t>或门</a:t>
              </a:r>
            </a:p>
          </p:txBody>
        </p:sp>
        <p:sp>
          <p:nvSpPr>
            <p:cNvPr id="601158" name="Line 70">
              <a:extLst>
                <a:ext uri="{FF2B5EF4-FFF2-40B4-BE49-F238E27FC236}">
                  <a16:creationId xmlns:a16="http://schemas.microsoft.com/office/drawing/2014/main" id="{1D7AB784-4A2A-4A01-8031-18346482C835}"/>
                </a:ext>
              </a:extLst>
            </p:cNvPr>
            <p:cNvSpPr>
              <a:spLocks noChangeShapeType="1"/>
            </p:cNvSpPr>
            <p:nvPr/>
          </p:nvSpPr>
          <p:spPr bwMode="auto">
            <a:xfrm>
              <a:off x="2731" y="2870"/>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59" name="Line 71">
              <a:extLst>
                <a:ext uri="{FF2B5EF4-FFF2-40B4-BE49-F238E27FC236}">
                  <a16:creationId xmlns:a16="http://schemas.microsoft.com/office/drawing/2014/main" id="{D7D532CC-BAF8-4F3F-B0A2-E1EEB78C90AA}"/>
                </a:ext>
              </a:extLst>
            </p:cNvPr>
            <p:cNvSpPr>
              <a:spLocks noChangeShapeType="1"/>
            </p:cNvSpPr>
            <p:nvPr/>
          </p:nvSpPr>
          <p:spPr bwMode="auto">
            <a:xfrm>
              <a:off x="2492" y="3040"/>
              <a:ext cx="6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60" name="Rectangle 72">
              <a:extLst>
                <a:ext uri="{FF2B5EF4-FFF2-40B4-BE49-F238E27FC236}">
                  <a16:creationId xmlns:a16="http://schemas.microsoft.com/office/drawing/2014/main" id="{68DBFCE0-BEC5-4DDE-BD16-32C061473577}"/>
                </a:ext>
              </a:extLst>
            </p:cNvPr>
            <p:cNvSpPr>
              <a:spLocks noChangeArrowheads="1"/>
            </p:cNvSpPr>
            <p:nvPr/>
          </p:nvSpPr>
          <p:spPr bwMode="auto">
            <a:xfrm>
              <a:off x="3120" y="3549"/>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1161" name="Text Box 73">
              <a:extLst>
                <a:ext uri="{FF2B5EF4-FFF2-40B4-BE49-F238E27FC236}">
                  <a16:creationId xmlns:a16="http://schemas.microsoft.com/office/drawing/2014/main" id="{D67175DC-C13E-4E43-9EA5-828152E32F4E}"/>
                </a:ext>
              </a:extLst>
            </p:cNvPr>
            <p:cNvSpPr txBox="1">
              <a:spLocks noChangeArrowheads="1"/>
            </p:cNvSpPr>
            <p:nvPr/>
          </p:nvSpPr>
          <p:spPr bwMode="auto">
            <a:xfrm>
              <a:off x="3150" y="3634"/>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latin typeface="微软雅黑" panose="020B0503020204020204" pitchFamily="34" charset="-122"/>
                  <a:ea typeface="微软雅黑" panose="020B0503020204020204" pitchFamily="34" charset="-122"/>
                </a:rPr>
                <a:t>右移</a:t>
              </a:r>
            </a:p>
          </p:txBody>
        </p:sp>
        <p:sp>
          <p:nvSpPr>
            <p:cNvPr id="601162" name="Line 74">
              <a:extLst>
                <a:ext uri="{FF2B5EF4-FFF2-40B4-BE49-F238E27FC236}">
                  <a16:creationId xmlns:a16="http://schemas.microsoft.com/office/drawing/2014/main" id="{79D64F80-8A4F-498B-8405-F7295EB04E92}"/>
                </a:ext>
              </a:extLst>
            </p:cNvPr>
            <p:cNvSpPr>
              <a:spLocks noChangeShapeType="1"/>
            </p:cNvSpPr>
            <p:nvPr/>
          </p:nvSpPr>
          <p:spPr bwMode="auto">
            <a:xfrm>
              <a:off x="2731" y="3663"/>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63" name="Line 75">
              <a:extLst>
                <a:ext uri="{FF2B5EF4-FFF2-40B4-BE49-F238E27FC236}">
                  <a16:creationId xmlns:a16="http://schemas.microsoft.com/office/drawing/2014/main" id="{8E502F6D-38D0-4685-B440-D5EA6E076F87}"/>
                </a:ext>
              </a:extLst>
            </p:cNvPr>
            <p:cNvSpPr>
              <a:spLocks noChangeShapeType="1"/>
            </p:cNvSpPr>
            <p:nvPr/>
          </p:nvSpPr>
          <p:spPr bwMode="auto">
            <a:xfrm>
              <a:off x="2492" y="3833"/>
              <a:ext cx="6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64" name="Rectangle 76">
              <a:extLst>
                <a:ext uri="{FF2B5EF4-FFF2-40B4-BE49-F238E27FC236}">
                  <a16:creationId xmlns:a16="http://schemas.microsoft.com/office/drawing/2014/main" id="{43C31FCE-C98A-461C-838D-5141BA20FDA1}"/>
                </a:ext>
              </a:extLst>
            </p:cNvPr>
            <p:cNvSpPr>
              <a:spLocks noChangeArrowheads="1"/>
            </p:cNvSpPr>
            <p:nvPr/>
          </p:nvSpPr>
          <p:spPr bwMode="auto">
            <a:xfrm>
              <a:off x="3120" y="1735"/>
              <a:ext cx="537" cy="397"/>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1165" name="Text Box 77">
              <a:extLst>
                <a:ext uri="{FF2B5EF4-FFF2-40B4-BE49-F238E27FC236}">
                  <a16:creationId xmlns:a16="http://schemas.microsoft.com/office/drawing/2014/main" id="{4173B3AD-F759-4D1D-BD18-57C53E2DAA5E}"/>
                </a:ext>
              </a:extLst>
            </p:cNvPr>
            <p:cNvSpPr txBox="1">
              <a:spLocks noChangeArrowheads="1"/>
            </p:cNvSpPr>
            <p:nvPr/>
          </p:nvSpPr>
          <p:spPr bwMode="auto">
            <a:xfrm>
              <a:off x="3150" y="1820"/>
              <a:ext cx="4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latin typeface="微软雅黑" panose="020B0503020204020204" pitchFamily="34" charset="-122"/>
                  <a:ea typeface="微软雅黑" panose="020B0503020204020204" pitchFamily="34" charset="-122"/>
                </a:rPr>
                <a:t>非门</a:t>
              </a:r>
            </a:p>
          </p:txBody>
        </p:sp>
        <p:sp>
          <p:nvSpPr>
            <p:cNvPr id="601166" name="Line 78">
              <a:extLst>
                <a:ext uri="{FF2B5EF4-FFF2-40B4-BE49-F238E27FC236}">
                  <a16:creationId xmlns:a16="http://schemas.microsoft.com/office/drawing/2014/main" id="{1BBEB8C4-4F6D-4536-B7B9-9C83E136DE6E}"/>
                </a:ext>
              </a:extLst>
            </p:cNvPr>
            <p:cNvSpPr>
              <a:spLocks noChangeShapeType="1"/>
            </p:cNvSpPr>
            <p:nvPr/>
          </p:nvSpPr>
          <p:spPr bwMode="auto">
            <a:xfrm>
              <a:off x="2731" y="1934"/>
              <a:ext cx="3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1167" name="Group 79">
              <a:extLst>
                <a:ext uri="{FF2B5EF4-FFF2-40B4-BE49-F238E27FC236}">
                  <a16:creationId xmlns:a16="http://schemas.microsoft.com/office/drawing/2014/main" id="{8FA4349C-DFB1-42FB-B0EB-CCAD3A8E9A90}"/>
                </a:ext>
              </a:extLst>
            </p:cNvPr>
            <p:cNvGrpSpPr>
              <a:grpSpLocks/>
            </p:cNvGrpSpPr>
            <p:nvPr/>
          </p:nvGrpSpPr>
          <p:grpSpPr bwMode="auto">
            <a:xfrm>
              <a:off x="3657" y="1934"/>
              <a:ext cx="687" cy="1814"/>
              <a:chOff x="4184" y="2047"/>
              <a:chExt cx="312" cy="1814"/>
            </a:xfrm>
          </p:grpSpPr>
          <p:sp>
            <p:nvSpPr>
              <p:cNvPr id="601168" name="Line 80">
                <a:extLst>
                  <a:ext uri="{FF2B5EF4-FFF2-40B4-BE49-F238E27FC236}">
                    <a16:creationId xmlns:a16="http://schemas.microsoft.com/office/drawing/2014/main" id="{4715FED8-530C-4CEA-9832-50DC12E3CDF1}"/>
                  </a:ext>
                </a:extLst>
              </p:cNvPr>
              <p:cNvSpPr>
                <a:spLocks noChangeShapeType="1"/>
              </p:cNvSpPr>
              <p:nvPr/>
            </p:nvSpPr>
            <p:spPr bwMode="auto">
              <a:xfrm>
                <a:off x="4184" y="2529"/>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69" name="Line 81">
                <a:extLst>
                  <a:ext uri="{FF2B5EF4-FFF2-40B4-BE49-F238E27FC236}">
                    <a16:creationId xmlns:a16="http://schemas.microsoft.com/office/drawing/2014/main" id="{B6DAC39D-27D0-49D2-ACB1-0BA133E290D2}"/>
                  </a:ext>
                </a:extLst>
              </p:cNvPr>
              <p:cNvSpPr>
                <a:spLocks noChangeShapeType="1"/>
              </p:cNvSpPr>
              <p:nvPr/>
            </p:nvSpPr>
            <p:spPr bwMode="auto">
              <a:xfrm>
                <a:off x="4184" y="3068"/>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70" name="Line 82">
                <a:extLst>
                  <a:ext uri="{FF2B5EF4-FFF2-40B4-BE49-F238E27FC236}">
                    <a16:creationId xmlns:a16="http://schemas.microsoft.com/office/drawing/2014/main" id="{C6212B2B-E5A1-4303-9EA5-A230F0E53609}"/>
                  </a:ext>
                </a:extLst>
              </p:cNvPr>
              <p:cNvSpPr>
                <a:spLocks noChangeShapeType="1"/>
              </p:cNvSpPr>
              <p:nvPr/>
            </p:nvSpPr>
            <p:spPr bwMode="auto">
              <a:xfrm>
                <a:off x="4184" y="3861"/>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71" name="Line 83">
                <a:extLst>
                  <a:ext uri="{FF2B5EF4-FFF2-40B4-BE49-F238E27FC236}">
                    <a16:creationId xmlns:a16="http://schemas.microsoft.com/office/drawing/2014/main" id="{EB69087C-4FCC-4458-9729-D4F90D01CB76}"/>
                  </a:ext>
                </a:extLst>
              </p:cNvPr>
              <p:cNvSpPr>
                <a:spLocks noChangeShapeType="1"/>
              </p:cNvSpPr>
              <p:nvPr/>
            </p:nvSpPr>
            <p:spPr bwMode="auto">
              <a:xfrm>
                <a:off x="4184" y="2047"/>
                <a:ext cx="3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1172" name="Text Box 84">
              <a:extLst>
                <a:ext uri="{FF2B5EF4-FFF2-40B4-BE49-F238E27FC236}">
                  <a16:creationId xmlns:a16="http://schemas.microsoft.com/office/drawing/2014/main" id="{6AF0E4E9-99D0-484E-9A96-B4AFB51123A2}"/>
                </a:ext>
              </a:extLst>
            </p:cNvPr>
            <p:cNvSpPr txBox="1">
              <a:spLocks noChangeArrowheads="1"/>
            </p:cNvSpPr>
            <p:nvPr/>
          </p:nvSpPr>
          <p:spPr bwMode="auto">
            <a:xfrm>
              <a:off x="1746" y="601"/>
              <a:ext cx="32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A</a:t>
              </a:r>
            </a:p>
          </p:txBody>
        </p:sp>
        <p:sp>
          <p:nvSpPr>
            <p:cNvPr id="601173" name="Text Box 85">
              <a:extLst>
                <a:ext uri="{FF2B5EF4-FFF2-40B4-BE49-F238E27FC236}">
                  <a16:creationId xmlns:a16="http://schemas.microsoft.com/office/drawing/2014/main" id="{4FEC2FC4-43D6-418F-8BF1-52FD9A933759}"/>
                </a:ext>
              </a:extLst>
            </p:cNvPr>
            <p:cNvSpPr txBox="1">
              <a:spLocks noChangeArrowheads="1"/>
            </p:cNvSpPr>
            <p:nvPr/>
          </p:nvSpPr>
          <p:spPr bwMode="auto">
            <a:xfrm>
              <a:off x="1746" y="1197"/>
              <a:ext cx="32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B</a:t>
              </a:r>
            </a:p>
          </p:txBody>
        </p:sp>
        <p:grpSp>
          <p:nvGrpSpPr>
            <p:cNvPr id="601174" name="Group 86">
              <a:extLst>
                <a:ext uri="{FF2B5EF4-FFF2-40B4-BE49-F238E27FC236}">
                  <a16:creationId xmlns:a16="http://schemas.microsoft.com/office/drawing/2014/main" id="{25C65DEA-A72F-4582-930D-87F7D3F568C6}"/>
                </a:ext>
              </a:extLst>
            </p:cNvPr>
            <p:cNvGrpSpPr>
              <a:grpSpLocks/>
            </p:cNvGrpSpPr>
            <p:nvPr/>
          </p:nvGrpSpPr>
          <p:grpSpPr bwMode="auto">
            <a:xfrm>
              <a:off x="3837" y="1678"/>
              <a:ext cx="328" cy="288"/>
              <a:chOff x="4354" y="1791"/>
              <a:chExt cx="312" cy="288"/>
            </a:xfrm>
          </p:grpSpPr>
          <p:sp>
            <p:nvSpPr>
              <p:cNvPr id="601175" name="Text Box 87">
                <a:extLst>
                  <a:ext uri="{FF2B5EF4-FFF2-40B4-BE49-F238E27FC236}">
                    <a16:creationId xmlns:a16="http://schemas.microsoft.com/office/drawing/2014/main" id="{309FA5BC-24C7-4823-87A4-31A48067E0E6}"/>
                  </a:ext>
                </a:extLst>
              </p:cNvPr>
              <p:cNvSpPr txBox="1">
                <a:spLocks noChangeArrowheads="1"/>
              </p:cNvSpPr>
              <p:nvPr/>
            </p:nvSpPr>
            <p:spPr bwMode="auto">
              <a:xfrm>
                <a:off x="4354" y="1791"/>
                <a:ext cx="31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A</a:t>
                </a:r>
              </a:p>
            </p:txBody>
          </p:sp>
          <p:sp>
            <p:nvSpPr>
              <p:cNvPr id="601176" name="Line 88">
                <a:extLst>
                  <a:ext uri="{FF2B5EF4-FFF2-40B4-BE49-F238E27FC236}">
                    <a16:creationId xmlns:a16="http://schemas.microsoft.com/office/drawing/2014/main" id="{643E3625-E923-40D9-A0DE-138B5BAA0DCC}"/>
                  </a:ext>
                </a:extLst>
              </p:cNvPr>
              <p:cNvSpPr>
                <a:spLocks noChangeShapeType="1"/>
              </p:cNvSpPr>
              <p:nvPr/>
            </p:nvSpPr>
            <p:spPr bwMode="auto">
              <a:xfrm>
                <a:off x="4383" y="1820"/>
                <a:ext cx="1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1177" name="Text Box 89">
              <a:extLst>
                <a:ext uri="{FF2B5EF4-FFF2-40B4-BE49-F238E27FC236}">
                  <a16:creationId xmlns:a16="http://schemas.microsoft.com/office/drawing/2014/main" id="{C230C204-0F2F-4634-AE8D-BC7962A55E54}"/>
                </a:ext>
              </a:extLst>
            </p:cNvPr>
            <p:cNvSpPr txBox="1">
              <a:spLocks noChangeArrowheads="1"/>
            </p:cNvSpPr>
            <p:nvPr/>
          </p:nvSpPr>
          <p:spPr bwMode="auto">
            <a:xfrm>
              <a:off x="3687" y="2132"/>
              <a:ext cx="62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A∧B</a:t>
              </a:r>
            </a:p>
          </p:txBody>
        </p:sp>
        <p:sp>
          <p:nvSpPr>
            <p:cNvPr id="601178" name="Text Box 90">
              <a:extLst>
                <a:ext uri="{FF2B5EF4-FFF2-40B4-BE49-F238E27FC236}">
                  <a16:creationId xmlns:a16="http://schemas.microsoft.com/office/drawing/2014/main" id="{7B7575E3-D5B2-411B-A532-D8413578DEE8}"/>
                </a:ext>
              </a:extLst>
            </p:cNvPr>
            <p:cNvSpPr txBox="1">
              <a:spLocks noChangeArrowheads="1"/>
            </p:cNvSpPr>
            <p:nvPr/>
          </p:nvSpPr>
          <p:spPr bwMode="auto">
            <a:xfrm>
              <a:off x="3682" y="3488"/>
              <a:ext cx="729"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300">
                  <a:latin typeface="微软雅黑" panose="020B0503020204020204" pitchFamily="34" charset="-122"/>
                  <a:ea typeface="微软雅黑" panose="020B0503020204020204" pitchFamily="34" charset="-122"/>
                </a:rPr>
                <a:t>A</a:t>
              </a:r>
              <a:r>
                <a:rPr lang="en-US" altLang="zh-CN" sz="2300">
                  <a:latin typeface="微软雅黑" panose="020B0503020204020204" pitchFamily="34" charset="-122"/>
                  <a:ea typeface="微软雅黑" panose="020B0503020204020204" pitchFamily="34" charset="-122"/>
                  <a:sym typeface="Symbol" panose="05050102010706020507" pitchFamily="18" charset="2"/>
                </a:rPr>
                <a:t>&gt;&gt;1</a:t>
              </a:r>
              <a:endParaRPr lang="en-US" altLang="zh-CN" sz="2300">
                <a:latin typeface="微软雅黑" panose="020B0503020204020204" pitchFamily="34" charset="-122"/>
                <a:ea typeface="微软雅黑" panose="020B0503020204020204" pitchFamily="34" charset="-122"/>
              </a:endParaRPr>
            </a:p>
          </p:txBody>
        </p:sp>
        <p:sp>
          <p:nvSpPr>
            <p:cNvPr id="601179" name="Text Box 91">
              <a:extLst>
                <a:ext uri="{FF2B5EF4-FFF2-40B4-BE49-F238E27FC236}">
                  <a16:creationId xmlns:a16="http://schemas.microsoft.com/office/drawing/2014/main" id="{A122DA70-EF13-4693-9628-5900E7E0ABC1}"/>
                </a:ext>
              </a:extLst>
            </p:cNvPr>
            <p:cNvSpPr txBox="1">
              <a:spLocks noChangeArrowheads="1"/>
            </p:cNvSpPr>
            <p:nvPr/>
          </p:nvSpPr>
          <p:spPr bwMode="auto">
            <a:xfrm>
              <a:off x="3687" y="2671"/>
              <a:ext cx="62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A∨B</a:t>
              </a:r>
            </a:p>
          </p:txBody>
        </p:sp>
        <p:sp>
          <p:nvSpPr>
            <p:cNvPr id="601180" name="Rectangle 92">
              <a:extLst>
                <a:ext uri="{FF2B5EF4-FFF2-40B4-BE49-F238E27FC236}">
                  <a16:creationId xmlns:a16="http://schemas.microsoft.com/office/drawing/2014/main" id="{823A3992-AC56-4F57-AE88-5572A213E32A}"/>
                </a:ext>
              </a:extLst>
            </p:cNvPr>
            <p:cNvSpPr>
              <a:spLocks noChangeArrowheads="1"/>
            </p:cNvSpPr>
            <p:nvPr/>
          </p:nvSpPr>
          <p:spPr bwMode="auto">
            <a:xfrm>
              <a:off x="2313" y="346"/>
              <a:ext cx="2751" cy="3685"/>
            </a:xfrm>
            <a:prstGeom prst="rect">
              <a:avLst/>
            </a:prstGeom>
            <a:solidFill>
              <a:schemeClr val="accent2">
                <a:alpha val="17999"/>
              </a:schemeClr>
            </a:solidFill>
            <a:ln w="38100"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1181" name="AutoShape 93">
              <a:extLst>
                <a:ext uri="{FF2B5EF4-FFF2-40B4-BE49-F238E27FC236}">
                  <a16:creationId xmlns:a16="http://schemas.microsoft.com/office/drawing/2014/main" id="{1AE41F29-0B7F-4873-A3AA-F8023D63B444}"/>
                </a:ext>
              </a:extLst>
            </p:cNvPr>
            <p:cNvSpPr>
              <a:spLocks noChangeArrowheads="1"/>
            </p:cNvSpPr>
            <p:nvPr/>
          </p:nvSpPr>
          <p:spPr bwMode="auto">
            <a:xfrm rot="5400000" flipH="1" flipV="1">
              <a:off x="3079" y="2178"/>
              <a:ext cx="2977" cy="448"/>
            </a:xfrm>
            <a:custGeom>
              <a:avLst/>
              <a:gdLst>
                <a:gd name="G0" fmla="+- 3134 0 0"/>
                <a:gd name="G1" fmla="+- 21600 0 3134"/>
                <a:gd name="G2" fmla="*/ 3134 1 2"/>
                <a:gd name="G3" fmla="+- 21600 0 G2"/>
                <a:gd name="G4" fmla="+/ 3134 21600 2"/>
                <a:gd name="G5" fmla="+/ G1 0 2"/>
                <a:gd name="G6" fmla="*/ 21600 21600 3134"/>
                <a:gd name="G7" fmla="*/ G6 1 2"/>
                <a:gd name="G8" fmla="+- 21600 0 G7"/>
                <a:gd name="G9" fmla="*/ 21600 1 2"/>
                <a:gd name="G10" fmla="+- 3134 0 G9"/>
                <a:gd name="G11" fmla="?: G10 G8 0"/>
                <a:gd name="G12" fmla="?: G10 G7 21600"/>
                <a:gd name="T0" fmla="*/ 20033 w 21600"/>
                <a:gd name="T1" fmla="*/ 10800 h 21600"/>
                <a:gd name="T2" fmla="*/ 10800 w 21600"/>
                <a:gd name="T3" fmla="*/ 21600 h 21600"/>
                <a:gd name="T4" fmla="*/ 1567 w 21600"/>
                <a:gd name="T5" fmla="*/ 10800 h 21600"/>
                <a:gd name="T6" fmla="*/ 10800 w 21600"/>
                <a:gd name="T7" fmla="*/ 0 h 21600"/>
                <a:gd name="T8" fmla="*/ 3367 w 21600"/>
                <a:gd name="T9" fmla="*/ 3367 h 21600"/>
                <a:gd name="T10" fmla="*/ 18233 w 21600"/>
                <a:gd name="T11" fmla="*/ 18233 h 21600"/>
              </a:gdLst>
              <a:ahLst/>
              <a:cxnLst>
                <a:cxn ang="0">
                  <a:pos x="T0" y="T1"/>
                </a:cxn>
                <a:cxn ang="0">
                  <a:pos x="T2" y="T3"/>
                </a:cxn>
                <a:cxn ang="0">
                  <a:pos x="T4" y="T5"/>
                </a:cxn>
                <a:cxn ang="0">
                  <a:pos x="T6" y="T7"/>
                </a:cxn>
              </a:cxnLst>
              <a:rect l="T8" t="T9" r="T10" b="T11"/>
              <a:pathLst>
                <a:path w="21600" h="21600">
                  <a:moveTo>
                    <a:pt x="0" y="0"/>
                  </a:moveTo>
                  <a:lnTo>
                    <a:pt x="3134" y="21600"/>
                  </a:lnTo>
                  <a:lnTo>
                    <a:pt x="18466" y="21600"/>
                  </a:lnTo>
                  <a:lnTo>
                    <a:pt x="21600" y="0"/>
                  </a:lnTo>
                  <a:close/>
                </a:path>
              </a:pathLst>
            </a:cu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1182" name="Line 94">
              <a:extLst>
                <a:ext uri="{FF2B5EF4-FFF2-40B4-BE49-F238E27FC236}">
                  <a16:creationId xmlns:a16="http://schemas.microsoft.com/office/drawing/2014/main" id="{993D7E5E-1CA5-45F7-9598-50D8D63E02B6}"/>
                </a:ext>
              </a:extLst>
            </p:cNvPr>
            <p:cNvSpPr>
              <a:spLocks noChangeShapeType="1"/>
            </p:cNvSpPr>
            <p:nvPr/>
          </p:nvSpPr>
          <p:spPr bwMode="auto">
            <a:xfrm>
              <a:off x="4792" y="2359"/>
              <a:ext cx="56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1183" name="Group 95">
              <a:extLst>
                <a:ext uri="{FF2B5EF4-FFF2-40B4-BE49-F238E27FC236}">
                  <a16:creationId xmlns:a16="http://schemas.microsoft.com/office/drawing/2014/main" id="{4E319BC0-3C0B-4CFD-91E9-8AC11A09810C}"/>
                </a:ext>
              </a:extLst>
            </p:cNvPr>
            <p:cNvGrpSpPr>
              <a:grpSpLocks/>
            </p:cNvGrpSpPr>
            <p:nvPr/>
          </p:nvGrpSpPr>
          <p:grpSpPr bwMode="auto">
            <a:xfrm>
              <a:off x="4255" y="431"/>
              <a:ext cx="298" cy="284"/>
              <a:chOff x="4269" y="544"/>
              <a:chExt cx="283" cy="284"/>
            </a:xfrm>
          </p:grpSpPr>
          <p:sp>
            <p:nvSpPr>
              <p:cNvPr id="601184" name="Line 96">
                <a:extLst>
                  <a:ext uri="{FF2B5EF4-FFF2-40B4-BE49-F238E27FC236}">
                    <a16:creationId xmlns:a16="http://schemas.microsoft.com/office/drawing/2014/main" id="{FF00EFE9-383F-442B-8DBB-3B812CFF4C1A}"/>
                  </a:ext>
                </a:extLst>
              </p:cNvPr>
              <p:cNvSpPr>
                <a:spLocks noChangeShapeType="1"/>
              </p:cNvSpPr>
              <p:nvPr/>
            </p:nvSpPr>
            <p:spPr bwMode="auto">
              <a:xfrm>
                <a:off x="4269" y="714"/>
                <a:ext cx="113" cy="114"/>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85" name="Text Box 97">
                <a:extLst>
                  <a:ext uri="{FF2B5EF4-FFF2-40B4-BE49-F238E27FC236}">
                    <a16:creationId xmlns:a16="http://schemas.microsoft.com/office/drawing/2014/main" id="{70FA4C35-27D0-410F-9477-756D36403C7F}"/>
                  </a:ext>
                </a:extLst>
              </p:cNvPr>
              <p:cNvSpPr txBox="1">
                <a:spLocks noChangeArrowheads="1"/>
              </p:cNvSpPr>
              <p:nvPr/>
            </p:nvSpPr>
            <p:spPr bwMode="auto">
              <a:xfrm>
                <a:off x="4297" y="544"/>
                <a:ext cx="2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4</a:t>
                </a:r>
              </a:p>
            </p:txBody>
          </p:sp>
        </p:grpSp>
        <p:sp>
          <p:nvSpPr>
            <p:cNvPr id="601186" name="Line 98">
              <a:extLst>
                <a:ext uri="{FF2B5EF4-FFF2-40B4-BE49-F238E27FC236}">
                  <a16:creationId xmlns:a16="http://schemas.microsoft.com/office/drawing/2014/main" id="{D72C856B-B1BD-4739-9A18-AF474DBA9383}"/>
                </a:ext>
              </a:extLst>
            </p:cNvPr>
            <p:cNvSpPr>
              <a:spLocks noChangeShapeType="1"/>
            </p:cNvSpPr>
            <p:nvPr/>
          </p:nvSpPr>
          <p:spPr bwMode="auto">
            <a:xfrm flipH="1">
              <a:off x="3447" y="4003"/>
              <a:ext cx="113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01187" name="Group 99">
            <a:extLst>
              <a:ext uri="{FF2B5EF4-FFF2-40B4-BE49-F238E27FC236}">
                <a16:creationId xmlns:a16="http://schemas.microsoft.com/office/drawing/2014/main" id="{7C85325A-9640-4C02-AB79-F5E6227700F1}"/>
              </a:ext>
            </a:extLst>
          </p:cNvPr>
          <p:cNvGrpSpPr>
            <a:grpSpLocks/>
          </p:cNvGrpSpPr>
          <p:nvPr/>
        </p:nvGrpSpPr>
        <p:grpSpPr bwMode="auto">
          <a:xfrm>
            <a:off x="5472113" y="323850"/>
            <a:ext cx="3290887" cy="6489700"/>
            <a:chOff x="3447" y="261"/>
            <a:chExt cx="2073" cy="4059"/>
          </a:xfrm>
        </p:grpSpPr>
        <p:grpSp>
          <p:nvGrpSpPr>
            <p:cNvPr id="601188" name="Group 100">
              <a:extLst>
                <a:ext uri="{FF2B5EF4-FFF2-40B4-BE49-F238E27FC236}">
                  <a16:creationId xmlns:a16="http://schemas.microsoft.com/office/drawing/2014/main" id="{9E53A182-6BE0-4C24-BC67-C7F6B33BB98B}"/>
                </a:ext>
              </a:extLst>
            </p:cNvPr>
            <p:cNvGrpSpPr>
              <a:grpSpLocks/>
            </p:cNvGrpSpPr>
            <p:nvPr/>
          </p:nvGrpSpPr>
          <p:grpSpPr bwMode="auto">
            <a:xfrm>
              <a:off x="4581" y="3697"/>
              <a:ext cx="939" cy="623"/>
              <a:chOff x="4581" y="3748"/>
              <a:chExt cx="939" cy="623"/>
            </a:xfrm>
          </p:grpSpPr>
          <p:sp>
            <p:nvSpPr>
              <p:cNvPr id="601189" name="Line 101">
                <a:extLst>
                  <a:ext uri="{FF2B5EF4-FFF2-40B4-BE49-F238E27FC236}">
                    <a16:creationId xmlns:a16="http://schemas.microsoft.com/office/drawing/2014/main" id="{888FB4E3-E4D0-4B3E-AAF7-9A4C3197CE31}"/>
                  </a:ext>
                </a:extLst>
              </p:cNvPr>
              <p:cNvSpPr>
                <a:spLocks noChangeShapeType="1"/>
              </p:cNvSpPr>
              <p:nvPr/>
            </p:nvSpPr>
            <p:spPr bwMode="auto">
              <a:xfrm flipV="1">
                <a:off x="4581" y="3748"/>
                <a:ext cx="0" cy="453"/>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90" name="Text Box 102">
                <a:extLst>
                  <a:ext uri="{FF2B5EF4-FFF2-40B4-BE49-F238E27FC236}">
                    <a16:creationId xmlns:a16="http://schemas.microsoft.com/office/drawing/2014/main" id="{36CBA92F-AFB6-4F3A-B3B1-91E0A622B99B}"/>
                  </a:ext>
                </a:extLst>
              </p:cNvPr>
              <p:cNvSpPr txBox="1">
                <a:spLocks noChangeArrowheads="1"/>
              </p:cNvSpPr>
              <p:nvPr/>
            </p:nvSpPr>
            <p:spPr bwMode="auto">
              <a:xfrm flipH="1">
                <a:off x="4669" y="4084"/>
                <a:ext cx="851" cy="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ALUctr</a:t>
                </a:r>
              </a:p>
            </p:txBody>
          </p:sp>
        </p:grpSp>
        <p:sp>
          <p:nvSpPr>
            <p:cNvPr id="601191" name="Line 103">
              <a:extLst>
                <a:ext uri="{FF2B5EF4-FFF2-40B4-BE49-F238E27FC236}">
                  <a16:creationId xmlns:a16="http://schemas.microsoft.com/office/drawing/2014/main" id="{A20FD7B4-8ACE-4981-9520-C4B88798345C}"/>
                </a:ext>
              </a:extLst>
            </p:cNvPr>
            <p:cNvSpPr>
              <a:spLocks noChangeShapeType="1"/>
            </p:cNvSpPr>
            <p:nvPr/>
          </p:nvSpPr>
          <p:spPr bwMode="auto">
            <a:xfrm>
              <a:off x="3447" y="261"/>
              <a:ext cx="0" cy="255"/>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92" name="Line 104">
              <a:extLst>
                <a:ext uri="{FF2B5EF4-FFF2-40B4-BE49-F238E27FC236}">
                  <a16:creationId xmlns:a16="http://schemas.microsoft.com/office/drawing/2014/main" id="{99BC6DB1-5990-4AAF-8DAF-518F23D74538}"/>
                </a:ext>
              </a:extLst>
            </p:cNvPr>
            <p:cNvSpPr>
              <a:spLocks noChangeShapeType="1"/>
            </p:cNvSpPr>
            <p:nvPr/>
          </p:nvSpPr>
          <p:spPr bwMode="auto">
            <a:xfrm>
              <a:off x="3447" y="261"/>
              <a:ext cx="1446"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93" name="Line 105">
              <a:extLst>
                <a:ext uri="{FF2B5EF4-FFF2-40B4-BE49-F238E27FC236}">
                  <a16:creationId xmlns:a16="http://schemas.microsoft.com/office/drawing/2014/main" id="{3832EBA3-5DA6-48B1-BDAC-AFC13748D83B}"/>
                </a:ext>
              </a:extLst>
            </p:cNvPr>
            <p:cNvSpPr>
              <a:spLocks noChangeShapeType="1"/>
            </p:cNvSpPr>
            <p:nvPr/>
          </p:nvSpPr>
          <p:spPr bwMode="auto">
            <a:xfrm>
              <a:off x="4581" y="3918"/>
              <a:ext cx="312"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1194" name="Line 106">
              <a:extLst>
                <a:ext uri="{FF2B5EF4-FFF2-40B4-BE49-F238E27FC236}">
                  <a16:creationId xmlns:a16="http://schemas.microsoft.com/office/drawing/2014/main" id="{F3DD308A-7081-4603-B34A-D971426E81F8}"/>
                </a:ext>
              </a:extLst>
            </p:cNvPr>
            <p:cNvSpPr>
              <a:spLocks noChangeShapeType="1"/>
            </p:cNvSpPr>
            <p:nvPr/>
          </p:nvSpPr>
          <p:spPr bwMode="auto">
            <a:xfrm>
              <a:off x="4921" y="261"/>
              <a:ext cx="0" cy="3628"/>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1195" name="Text Box 107">
            <a:extLst>
              <a:ext uri="{FF2B5EF4-FFF2-40B4-BE49-F238E27FC236}">
                <a16:creationId xmlns:a16="http://schemas.microsoft.com/office/drawing/2014/main" id="{1061370A-4759-4A12-866D-177BC31F2856}"/>
              </a:ext>
            </a:extLst>
          </p:cNvPr>
          <p:cNvSpPr txBox="1">
            <a:spLocks noChangeArrowheads="1"/>
          </p:cNvSpPr>
          <p:nvPr/>
        </p:nvSpPr>
        <p:spPr bwMode="auto">
          <a:xfrm>
            <a:off x="7048500" y="2528888"/>
            <a:ext cx="493713" cy="2439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多</a:t>
            </a:r>
          </a:p>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路</a:t>
            </a:r>
          </a:p>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选</a:t>
            </a:r>
          </a:p>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择</a:t>
            </a:r>
          </a:p>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1092"/>
                                        </p:tgtEl>
                                        <p:attrNameLst>
                                          <p:attrName>style.visibility</p:attrName>
                                        </p:attrNameLst>
                                      </p:cBhvr>
                                      <p:to>
                                        <p:strVal val="visible"/>
                                      </p:to>
                                    </p:set>
                                    <p:animEffect transition="in" filter="blinds(horizontal)">
                                      <p:cBhvr>
                                        <p:cTn id="7" dur="500"/>
                                        <p:tgtEl>
                                          <p:spTgt spid="601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1129"/>
                                        </p:tgtEl>
                                        <p:attrNameLst>
                                          <p:attrName>style.visibility</p:attrName>
                                        </p:attrNameLst>
                                      </p:cBhvr>
                                      <p:to>
                                        <p:strVal val="visible"/>
                                      </p:to>
                                    </p:set>
                                    <p:animEffect transition="in" filter="blinds(horizontal)">
                                      <p:cBhvr>
                                        <p:cTn id="12" dur="500"/>
                                        <p:tgtEl>
                                          <p:spTgt spid="601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1126"/>
                                        </p:tgtEl>
                                        <p:attrNameLst>
                                          <p:attrName>style.visibility</p:attrName>
                                        </p:attrNameLst>
                                      </p:cBhvr>
                                      <p:to>
                                        <p:strVal val="visible"/>
                                      </p:to>
                                    </p:set>
                                    <p:animEffect transition="in" filter="blinds(horizontal)">
                                      <p:cBhvr>
                                        <p:cTn id="17" dur="500"/>
                                        <p:tgtEl>
                                          <p:spTgt spid="601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1195"/>
                                        </p:tgtEl>
                                        <p:attrNameLst>
                                          <p:attrName>style.visibility</p:attrName>
                                        </p:attrNameLst>
                                      </p:cBhvr>
                                      <p:to>
                                        <p:strVal val="visible"/>
                                      </p:to>
                                    </p:set>
                                    <p:animEffect transition="in" filter="blinds(horizontal)">
                                      <p:cBhvr>
                                        <p:cTn id="22" dur="500"/>
                                        <p:tgtEl>
                                          <p:spTgt spid="601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1187"/>
                                        </p:tgtEl>
                                        <p:attrNameLst>
                                          <p:attrName>style.visibility</p:attrName>
                                        </p:attrNameLst>
                                      </p:cBhvr>
                                      <p:to>
                                        <p:strVal val="visible"/>
                                      </p:to>
                                    </p:set>
                                    <p:animEffect transition="in" filter="blinds(horizontal)">
                                      <p:cBhvr>
                                        <p:cTn id="27" dur="500"/>
                                        <p:tgtEl>
                                          <p:spTgt spid="601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B6B51086-22F6-4FCA-870B-AF3830347FD3}"/>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602115" name="Text Box 3">
            <a:extLst>
              <a:ext uri="{FF2B5EF4-FFF2-40B4-BE49-F238E27FC236}">
                <a16:creationId xmlns:a16="http://schemas.microsoft.com/office/drawing/2014/main" id="{57574A5A-FC3E-491A-86E7-86B3D4ABC056}"/>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602116" name="Rectangle 4">
            <a:extLst>
              <a:ext uri="{FF2B5EF4-FFF2-40B4-BE49-F238E27FC236}">
                <a16:creationId xmlns:a16="http://schemas.microsoft.com/office/drawing/2014/main" id="{33C47785-F567-4F98-B597-CB91D08F82BF}"/>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2117" name="Text Box 5">
            <a:extLst>
              <a:ext uri="{FF2B5EF4-FFF2-40B4-BE49-F238E27FC236}">
                <a16:creationId xmlns:a16="http://schemas.microsoft.com/office/drawing/2014/main" id="{C79CB0AD-E3BF-4658-87B2-CC40E9C78F90}"/>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602118" name="Text Box 6">
            <a:extLst>
              <a:ext uri="{FF2B5EF4-FFF2-40B4-BE49-F238E27FC236}">
                <a16:creationId xmlns:a16="http://schemas.microsoft.com/office/drawing/2014/main" id="{91F183F6-386F-43AC-A681-48FA51F606F2}"/>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602119" name="Text Box 7">
            <a:extLst>
              <a:ext uri="{FF2B5EF4-FFF2-40B4-BE49-F238E27FC236}">
                <a16:creationId xmlns:a16="http://schemas.microsoft.com/office/drawing/2014/main" id="{113FD2A8-7D9E-4A70-AA69-3E6B1C35F517}"/>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602120" name="Line 8">
            <a:extLst>
              <a:ext uri="{FF2B5EF4-FFF2-40B4-BE49-F238E27FC236}">
                <a16:creationId xmlns:a16="http://schemas.microsoft.com/office/drawing/2014/main" id="{D9C08547-E63B-4C75-8DA4-6C1A791338EB}"/>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21" name="Line 9">
            <a:extLst>
              <a:ext uri="{FF2B5EF4-FFF2-40B4-BE49-F238E27FC236}">
                <a16:creationId xmlns:a16="http://schemas.microsoft.com/office/drawing/2014/main" id="{96D25D52-E6CB-408D-AB36-ADED5235B23C}"/>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22" name="Line 10">
            <a:extLst>
              <a:ext uri="{FF2B5EF4-FFF2-40B4-BE49-F238E27FC236}">
                <a16:creationId xmlns:a16="http://schemas.microsoft.com/office/drawing/2014/main" id="{1526BDF0-5587-4062-9180-943699E4ACDF}"/>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2123" name="Group 11">
            <a:extLst>
              <a:ext uri="{FF2B5EF4-FFF2-40B4-BE49-F238E27FC236}">
                <a16:creationId xmlns:a16="http://schemas.microsoft.com/office/drawing/2014/main" id="{CB3F0D30-D356-426A-91BB-D83B0F138893}"/>
              </a:ext>
            </a:extLst>
          </p:cNvPr>
          <p:cNvGrpSpPr>
            <a:grpSpLocks/>
          </p:cNvGrpSpPr>
          <p:nvPr/>
        </p:nvGrpSpPr>
        <p:grpSpPr bwMode="auto">
          <a:xfrm>
            <a:off x="2771775" y="3924300"/>
            <a:ext cx="765175" cy="1484313"/>
            <a:chOff x="3135" y="2472"/>
            <a:chExt cx="454" cy="935"/>
          </a:xfrm>
        </p:grpSpPr>
        <p:grpSp>
          <p:nvGrpSpPr>
            <p:cNvPr id="602124" name="Group 12">
              <a:extLst>
                <a:ext uri="{FF2B5EF4-FFF2-40B4-BE49-F238E27FC236}">
                  <a16:creationId xmlns:a16="http://schemas.microsoft.com/office/drawing/2014/main" id="{E39D5E98-699E-42A8-8446-71CF1987E58E}"/>
                </a:ext>
              </a:extLst>
            </p:cNvPr>
            <p:cNvGrpSpPr>
              <a:grpSpLocks/>
            </p:cNvGrpSpPr>
            <p:nvPr/>
          </p:nvGrpSpPr>
          <p:grpSpPr bwMode="auto">
            <a:xfrm flipH="1">
              <a:off x="3135" y="2472"/>
              <a:ext cx="454" cy="935"/>
              <a:chOff x="3078" y="2330"/>
              <a:chExt cx="625" cy="1580"/>
            </a:xfrm>
          </p:grpSpPr>
          <p:sp>
            <p:nvSpPr>
              <p:cNvPr id="602125" name="Line 12">
                <a:extLst>
                  <a:ext uri="{FF2B5EF4-FFF2-40B4-BE49-F238E27FC236}">
                    <a16:creationId xmlns:a16="http://schemas.microsoft.com/office/drawing/2014/main" id="{7F38BAE2-4F69-4825-A509-2A63D7D437C5}"/>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6" name="Line 13">
                <a:extLst>
                  <a:ext uri="{FF2B5EF4-FFF2-40B4-BE49-F238E27FC236}">
                    <a16:creationId xmlns:a16="http://schemas.microsoft.com/office/drawing/2014/main" id="{424849FE-0260-4C94-B14D-71DAA7DCD7FC}"/>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7" name="Line 14">
                <a:extLst>
                  <a:ext uri="{FF2B5EF4-FFF2-40B4-BE49-F238E27FC236}">
                    <a16:creationId xmlns:a16="http://schemas.microsoft.com/office/drawing/2014/main" id="{0D79A336-A7B0-4F16-AE42-032753B441AB}"/>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8" name="Line 16">
                <a:extLst>
                  <a:ext uri="{FF2B5EF4-FFF2-40B4-BE49-F238E27FC236}">
                    <a16:creationId xmlns:a16="http://schemas.microsoft.com/office/drawing/2014/main" id="{2B775610-A7CD-45D6-BAF0-162F5901A8D0}"/>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9" name="Line 18">
                <a:extLst>
                  <a:ext uri="{FF2B5EF4-FFF2-40B4-BE49-F238E27FC236}">
                    <a16:creationId xmlns:a16="http://schemas.microsoft.com/office/drawing/2014/main" id="{FBF72AE2-1B6D-4A29-AAC1-5B13C2F7FB72}"/>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30" name="Line 19">
                <a:extLst>
                  <a:ext uri="{FF2B5EF4-FFF2-40B4-BE49-F238E27FC236}">
                    <a16:creationId xmlns:a16="http://schemas.microsoft.com/office/drawing/2014/main" id="{2FC81FA1-678B-4757-93D4-8990EF3BB18B}"/>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31" name="Line 20">
                <a:extLst>
                  <a:ext uri="{FF2B5EF4-FFF2-40B4-BE49-F238E27FC236}">
                    <a16:creationId xmlns:a16="http://schemas.microsoft.com/office/drawing/2014/main" id="{B134AD0C-AC58-48D4-B68B-681E6C7096DE}"/>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32" name="Line 22">
                <a:extLst>
                  <a:ext uri="{FF2B5EF4-FFF2-40B4-BE49-F238E27FC236}">
                    <a16:creationId xmlns:a16="http://schemas.microsoft.com/office/drawing/2014/main" id="{0F3698F8-01AB-4943-8039-81B2A98A1506}"/>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2133" name="Rectangle 25">
              <a:extLst>
                <a:ext uri="{FF2B5EF4-FFF2-40B4-BE49-F238E27FC236}">
                  <a16:creationId xmlns:a16="http://schemas.microsoft.com/office/drawing/2014/main" id="{00D2C26F-0992-4CC3-A3E8-09F2797D3F37}"/>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602134" name="Group 22">
            <a:extLst>
              <a:ext uri="{FF2B5EF4-FFF2-40B4-BE49-F238E27FC236}">
                <a16:creationId xmlns:a16="http://schemas.microsoft.com/office/drawing/2014/main" id="{FCEDB1BF-6389-4284-B22C-E5FC52FAD1EA}"/>
              </a:ext>
            </a:extLst>
          </p:cNvPr>
          <p:cNvGrpSpPr>
            <a:grpSpLocks/>
          </p:cNvGrpSpPr>
          <p:nvPr/>
        </p:nvGrpSpPr>
        <p:grpSpPr bwMode="auto">
          <a:xfrm>
            <a:off x="3492500" y="4329113"/>
            <a:ext cx="404813" cy="809625"/>
            <a:chOff x="2030" y="2415"/>
            <a:chExt cx="341" cy="510"/>
          </a:xfrm>
        </p:grpSpPr>
        <p:sp>
          <p:nvSpPr>
            <p:cNvPr id="602135" name="Line 23">
              <a:extLst>
                <a:ext uri="{FF2B5EF4-FFF2-40B4-BE49-F238E27FC236}">
                  <a16:creationId xmlns:a16="http://schemas.microsoft.com/office/drawing/2014/main" id="{A46E207B-6621-4C92-BCA1-C907EFCCDB05}"/>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36" name="Line 24">
              <a:extLst>
                <a:ext uri="{FF2B5EF4-FFF2-40B4-BE49-F238E27FC236}">
                  <a16:creationId xmlns:a16="http://schemas.microsoft.com/office/drawing/2014/main" id="{6AF3F83C-55D3-4248-A90E-B9E8EF182F9D}"/>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2137" name="Text Box 25">
            <a:extLst>
              <a:ext uri="{FF2B5EF4-FFF2-40B4-BE49-F238E27FC236}">
                <a16:creationId xmlns:a16="http://schemas.microsoft.com/office/drawing/2014/main" id="{888D3CDA-DFD9-45D8-A4E7-0A6983CA8085}"/>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602138" name="Line 26">
            <a:extLst>
              <a:ext uri="{FF2B5EF4-FFF2-40B4-BE49-F238E27FC236}">
                <a16:creationId xmlns:a16="http://schemas.microsoft.com/office/drawing/2014/main" id="{A65BC529-F7DC-49A9-8DB8-86B29C108F31}"/>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2139" name="Group 27">
            <a:extLst>
              <a:ext uri="{FF2B5EF4-FFF2-40B4-BE49-F238E27FC236}">
                <a16:creationId xmlns:a16="http://schemas.microsoft.com/office/drawing/2014/main" id="{315F37DB-DF6E-4F5F-9A71-8DF9E04306BB}"/>
              </a:ext>
            </a:extLst>
          </p:cNvPr>
          <p:cNvGrpSpPr>
            <a:grpSpLocks/>
          </p:cNvGrpSpPr>
          <p:nvPr/>
        </p:nvGrpSpPr>
        <p:grpSpPr bwMode="auto">
          <a:xfrm>
            <a:off x="1511300" y="3519488"/>
            <a:ext cx="227013" cy="855662"/>
            <a:chOff x="895" y="1905"/>
            <a:chExt cx="143" cy="539"/>
          </a:xfrm>
        </p:grpSpPr>
        <p:sp>
          <p:nvSpPr>
            <p:cNvPr id="602140" name="Line 28">
              <a:extLst>
                <a:ext uri="{FF2B5EF4-FFF2-40B4-BE49-F238E27FC236}">
                  <a16:creationId xmlns:a16="http://schemas.microsoft.com/office/drawing/2014/main" id="{7DB15A7A-3124-4395-8A1D-22846749A7C8}"/>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41" name="Line 29">
              <a:extLst>
                <a:ext uri="{FF2B5EF4-FFF2-40B4-BE49-F238E27FC236}">
                  <a16:creationId xmlns:a16="http://schemas.microsoft.com/office/drawing/2014/main" id="{682F9B33-4070-4535-B9C3-84EF4D0232C7}"/>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2142" name="Line 30">
            <a:extLst>
              <a:ext uri="{FF2B5EF4-FFF2-40B4-BE49-F238E27FC236}">
                <a16:creationId xmlns:a16="http://schemas.microsoft.com/office/drawing/2014/main" id="{5519E71B-D459-4DE1-A188-48AEF081513E}"/>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2143" name="Group 31">
            <a:extLst>
              <a:ext uri="{FF2B5EF4-FFF2-40B4-BE49-F238E27FC236}">
                <a16:creationId xmlns:a16="http://schemas.microsoft.com/office/drawing/2014/main" id="{1E9A4593-F5F0-4EEA-BE76-9E02FA18CD05}"/>
              </a:ext>
            </a:extLst>
          </p:cNvPr>
          <p:cNvGrpSpPr>
            <a:grpSpLocks/>
          </p:cNvGrpSpPr>
          <p:nvPr/>
        </p:nvGrpSpPr>
        <p:grpSpPr bwMode="auto">
          <a:xfrm>
            <a:off x="2501900" y="4776788"/>
            <a:ext cx="1530350" cy="1487487"/>
            <a:chOff x="1576" y="2924"/>
            <a:chExt cx="964" cy="937"/>
          </a:xfrm>
        </p:grpSpPr>
        <p:sp>
          <p:nvSpPr>
            <p:cNvPr id="602144" name="Line 32">
              <a:extLst>
                <a:ext uri="{FF2B5EF4-FFF2-40B4-BE49-F238E27FC236}">
                  <a16:creationId xmlns:a16="http://schemas.microsoft.com/office/drawing/2014/main" id="{E1CE6561-DFDA-4D57-8A73-4E0B16682E52}"/>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45" name="Line 33">
              <a:extLst>
                <a:ext uri="{FF2B5EF4-FFF2-40B4-BE49-F238E27FC236}">
                  <a16:creationId xmlns:a16="http://schemas.microsoft.com/office/drawing/2014/main" id="{28CC6409-A132-49DA-8D2D-6A63C4ECE366}"/>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46" name="Line 34">
              <a:extLst>
                <a:ext uri="{FF2B5EF4-FFF2-40B4-BE49-F238E27FC236}">
                  <a16:creationId xmlns:a16="http://schemas.microsoft.com/office/drawing/2014/main" id="{5FD4D217-F796-437A-A99A-9F533D515955}"/>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02147" name="Group 35">
            <a:extLst>
              <a:ext uri="{FF2B5EF4-FFF2-40B4-BE49-F238E27FC236}">
                <a16:creationId xmlns:a16="http://schemas.microsoft.com/office/drawing/2014/main" id="{193596CC-D66A-41C5-80CB-06D54CE24332}"/>
              </a:ext>
            </a:extLst>
          </p:cNvPr>
          <p:cNvGrpSpPr>
            <a:grpSpLocks/>
          </p:cNvGrpSpPr>
          <p:nvPr/>
        </p:nvGrpSpPr>
        <p:grpSpPr bwMode="auto">
          <a:xfrm>
            <a:off x="3357563" y="5543550"/>
            <a:ext cx="493712" cy="719138"/>
            <a:chOff x="2115" y="3405"/>
            <a:chExt cx="311" cy="453"/>
          </a:xfrm>
        </p:grpSpPr>
        <p:sp>
          <p:nvSpPr>
            <p:cNvPr id="602148" name="Line 36">
              <a:extLst>
                <a:ext uri="{FF2B5EF4-FFF2-40B4-BE49-F238E27FC236}">
                  <a16:creationId xmlns:a16="http://schemas.microsoft.com/office/drawing/2014/main" id="{1C3A5D65-7ED2-4CC6-A4C8-8D93128383A7}"/>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49" name="Line 37">
              <a:extLst>
                <a:ext uri="{FF2B5EF4-FFF2-40B4-BE49-F238E27FC236}">
                  <a16:creationId xmlns:a16="http://schemas.microsoft.com/office/drawing/2014/main" id="{9185BA6A-765B-4776-B1FA-9B8062314D77}"/>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02150" name="Group 38">
            <a:extLst>
              <a:ext uri="{FF2B5EF4-FFF2-40B4-BE49-F238E27FC236}">
                <a16:creationId xmlns:a16="http://schemas.microsoft.com/office/drawing/2014/main" id="{9221458B-2968-4FEC-B609-D4C38487413B}"/>
              </a:ext>
            </a:extLst>
          </p:cNvPr>
          <p:cNvGrpSpPr>
            <a:grpSpLocks/>
          </p:cNvGrpSpPr>
          <p:nvPr/>
        </p:nvGrpSpPr>
        <p:grpSpPr bwMode="auto">
          <a:xfrm>
            <a:off x="1150938" y="3606800"/>
            <a:ext cx="4725987" cy="2208213"/>
            <a:chOff x="725" y="2158"/>
            <a:chExt cx="2977" cy="1448"/>
          </a:xfrm>
        </p:grpSpPr>
        <p:sp>
          <p:nvSpPr>
            <p:cNvPr id="602151" name="Line 39">
              <a:extLst>
                <a:ext uri="{FF2B5EF4-FFF2-40B4-BE49-F238E27FC236}">
                  <a16:creationId xmlns:a16="http://schemas.microsoft.com/office/drawing/2014/main" id="{43EF7C2C-DF5C-4727-AC89-F6FFE8BBF7FF}"/>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52" name="Line 40">
              <a:extLst>
                <a:ext uri="{FF2B5EF4-FFF2-40B4-BE49-F238E27FC236}">
                  <a16:creationId xmlns:a16="http://schemas.microsoft.com/office/drawing/2014/main" id="{6C3F6866-3C17-4BF6-85DA-0C6F771DA101}"/>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53" name="Line 41">
              <a:extLst>
                <a:ext uri="{FF2B5EF4-FFF2-40B4-BE49-F238E27FC236}">
                  <a16:creationId xmlns:a16="http://schemas.microsoft.com/office/drawing/2014/main" id="{A3E0BBC5-A6C9-4BF1-856C-86C93C91D657}"/>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2154" name="Text Box 42">
            <a:extLst>
              <a:ext uri="{FF2B5EF4-FFF2-40B4-BE49-F238E27FC236}">
                <a16:creationId xmlns:a16="http://schemas.microsoft.com/office/drawing/2014/main" id="{352EBBCC-5C42-4F36-BA81-BFD8E3EC6F85}"/>
              </a:ext>
            </a:extLst>
          </p:cNvPr>
          <p:cNvSpPr txBox="1">
            <a:spLocks noChangeArrowheads="1"/>
          </p:cNvSpPr>
          <p:nvPr/>
        </p:nvSpPr>
        <p:spPr bwMode="auto">
          <a:xfrm>
            <a:off x="476250" y="6219825"/>
            <a:ext cx="1216025"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602155" name="Line 43">
            <a:extLst>
              <a:ext uri="{FF2B5EF4-FFF2-40B4-BE49-F238E27FC236}">
                <a16:creationId xmlns:a16="http://schemas.microsoft.com/office/drawing/2014/main" id="{1106FF4F-291C-44A7-9E70-D87E0482BE02}"/>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56" name="Line 44">
            <a:extLst>
              <a:ext uri="{FF2B5EF4-FFF2-40B4-BE49-F238E27FC236}">
                <a16:creationId xmlns:a16="http://schemas.microsoft.com/office/drawing/2014/main" id="{ECD1413E-3305-4FFB-B6C4-3E3DFDD436D7}"/>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57" name="Text Box 45">
            <a:extLst>
              <a:ext uri="{FF2B5EF4-FFF2-40B4-BE49-F238E27FC236}">
                <a16:creationId xmlns:a16="http://schemas.microsoft.com/office/drawing/2014/main" id="{FD6D70E8-174D-4600-8D74-7B22F636B9A5}"/>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602158" name="AutoShape 46">
            <a:extLst>
              <a:ext uri="{FF2B5EF4-FFF2-40B4-BE49-F238E27FC236}">
                <a16:creationId xmlns:a16="http://schemas.microsoft.com/office/drawing/2014/main" id="{3B662585-C878-4C58-92E2-A19BA0219604}"/>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2159" name="Text Box 47">
            <a:extLst>
              <a:ext uri="{FF2B5EF4-FFF2-40B4-BE49-F238E27FC236}">
                <a16:creationId xmlns:a16="http://schemas.microsoft.com/office/drawing/2014/main" id="{FD5D1D0B-426B-40FB-B0DE-F5AC78796E2C}"/>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602160" name="AutoShape 48">
            <a:extLst>
              <a:ext uri="{FF2B5EF4-FFF2-40B4-BE49-F238E27FC236}">
                <a16:creationId xmlns:a16="http://schemas.microsoft.com/office/drawing/2014/main" id="{5D10CDF6-0768-4010-A47B-6830C0E71F9E}"/>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2161" name="Text Box 49">
            <a:extLst>
              <a:ext uri="{FF2B5EF4-FFF2-40B4-BE49-F238E27FC236}">
                <a16:creationId xmlns:a16="http://schemas.microsoft.com/office/drawing/2014/main" id="{DFB23AF2-ACFC-498A-A90B-62C5002DE501}"/>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602162" name="AutoShape 50">
            <a:extLst>
              <a:ext uri="{FF2B5EF4-FFF2-40B4-BE49-F238E27FC236}">
                <a16:creationId xmlns:a16="http://schemas.microsoft.com/office/drawing/2014/main" id="{50283BBD-00BB-4F07-84A7-1844C80A17F2}"/>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2163" name="Line 51">
            <a:extLst>
              <a:ext uri="{FF2B5EF4-FFF2-40B4-BE49-F238E27FC236}">
                <a16:creationId xmlns:a16="http://schemas.microsoft.com/office/drawing/2014/main" id="{9CBD2803-39EF-45ED-A03A-FE08717B91AC}"/>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64" name="Text Box 52">
            <a:extLst>
              <a:ext uri="{FF2B5EF4-FFF2-40B4-BE49-F238E27FC236}">
                <a16:creationId xmlns:a16="http://schemas.microsoft.com/office/drawing/2014/main" id="{D98B3A0E-2FC6-4BBC-8112-2F1F79954981}"/>
              </a:ext>
            </a:extLst>
          </p:cNvPr>
          <p:cNvSpPr txBox="1">
            <a:spLocks noChangeArrowheads="1"/>
          </p:cNvSpPr>
          <p:nvPr/>
        </p:nvSpPr>
        <p:spPr bwMode="auto">
          <a:xfrm>
            <a:off x="3492500" y="3608388"/>
            <a:ext cx="1169988" cy="457200"/>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sp>
        <p:nvSpPr>
          <p:cNvPr id="602165" name="Rectangle 53">
            <a:extLst>
              <a:ext uri="{FF2B5EF4-FFF2-40B4-BE49-F238E27FC236}">
                <a16:creationId xmlns:a16="http://schemas.microsoft.com/office/drawing/2014/main" id="{F3AE7F63-A893-46E0-A593-67233891AF05}"/>
              </a:ext>
            </a:extLst>
          </p:cNvPr>
          <p:cNvSpPr>
            <a:spLocks noChangeArrowheads="1"/>
          </p:cNvSpPr>
          <p:nvPr/>
        </p:nvSpPr>
        <p:spPr bwMode="auto">
          <a:xfrm>
            <a:off x="3851275" y="4103688"/>
            <a:ext cx="1125538" cy="15748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2166" name="Line 54">
            <a:extLst>
              <a:ext uri="{FF2B5EF4-FFF2-40B4-BE49-F238E27FC236}">
                <a16:creationId xmlns:a16="http://schemas.microsoft.com/office/drawing/2014/main" id="{633C50D2-344C-43DB-8C66-FE24E2A1255C}"/>
              </a:ext>
            </a:extLst>
          </p:cNvPr>
          <p:cNvSpPr>
            <a:spLocks noChangeShapeType="1"/>
          </p:cNvSpPr>
          <p:nvPr/>
        </p:nvSpPr>
        <p:spPr bwMode="auto">
          <a:xfrm>
            <a:off x="3897313" y="4419600"/>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67" name="Line 55">
            <a:extLst>
              <a:ext uri="{FF2B5EF4-FFF2-40B4-BE49-F238E27FC236}">
                <a16:creationId xmlns:a16="http://schemas.microsoft.com/office/drawing/2014/main" id="{BF15A503-3093-4EFB-9186-FC675733ABC5}"/>
              </a:ext>
            </a:extLst>
          </p:cNvPr>
          <p:cNvSpPr>
            <a:spLocks noChangeShapeType="1"/>
          </p:cNvSpPr>
          <p:nvPr/>
        </p:nvSpPr>
        <p:spPr bwMode="auto">
          <a:xfrm>
            <a:off x="3897313" y="5049838"/>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68" name="Line 56">
            <a:extLst>
              <a:ext uri="{FF2B5EF4-FFF2-40B4-BE49-F238E27FC236}">
                <a16:creationId xmlns:a16="http://schemas.microsoft.com/office/drawing/2014/main" id="{3EE3C110-F675-4668-810A-B3BBB7D7ECDC}"/>
              </a:ext>
            </a:extLst>
          </p:cNvPr>
          <p:cNvSpPr>
            <a:spLocks noChangeShapeType="1"/>
          </p:cNvSpPr>
          <p:nvPr/>
        </p:nvSpPr>
        <p:spPr bwMode="auto">
          <a:xfrm>
            <a:off x="3897313" y="5408613"/>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69" name="Text Box 57">
            <a:extLst>
              <a:ext uri="{FF2B5EF4-FFF2-40B4-BE49-F238E27FC236}">
                <a16:creationId xmlns:a16="http://schemas.microsoft.com/office/drawing/2014/main" id="{47B1740C-9D34-4E48-96B8-857EF9A58591}"/>
              </a:ext>
            </a:extLst>
          </p:cNvPr>
          <p:cNvSpPr txBox="1">
            <a:spLocks noChangeArrowheads="1"/>
          </p:cNvSpPr>
          <p:nvPr/>
        </p:nvSpPr>
        <p:spPr bwMode="auto">
          <a:xfrm>
            <a:off x="4930775" y="4059238"/>
            <a:ext cx="3159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602170" name="Text Box 58">
            <a:extLst>
              <a:ext uri="{FF2B5EF4-FFF2-40B4-BE49-F238E27FC236}">
                <a16:creationId xmlns:a16="http://schemas.microsoft.com/office/drawing/2014/main" id="{F912B51F-4352-44E4-9328-4F762A32A9D0}"/>
              </a:ext>
            </a:extLst>
          </p:cNvPr>
          <p:cNvSpPr txBox="1">
            <a:spLocks noChangeArrowheads="1"/>
          </p:cNvSpPr>
          <p:nvPr/>
        </p:nvSpPr>
        <p:spPr bwMode="auto">
          <a:xfrm>
            <a:off x="4932363" y="4373563"/>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602171" name="Text Box 59">
            <a:extLst>
              <a:ext uri="{FF2B5EF4-FFF2-40B4-BE49-F238E27FC236}">
                <a16:creationId xmlns:a16="http://schemas.microsoft.com/office/drawing/2014/main" id="{12F131B6-E2B1-4E57-9DB2-610E301D6F1B}"/>
              </a:ext>
            </a:extLst>
          </p:cNvPr>
          <p:cNvSpPr txBox="1">
            <a:spLocks noChangeArrowheads="1"/>
          </p:cNvSpPr>
          <p:nvPr/>
        </p:nvSpPr>
        <p:spPr bwMode="auto">
          <a:xfrm>
            <a:off x="4932363" y="4919663"/>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602172" name="Text Box 60">
            <a:extLst>
              <a:ext uri="{FF2B5EF4-FFF2-40B4-BE49-F238E27FC236}">
                <a16:creationId xmlns:a16="http://schemas.microsoft.com/office/drawing/2014/main" id="{769CF0BB-62C9-4746-A1FE-3E55F3AFC61F}"/>
              </a:ext>
            </a:extLst>
          </p:cNvPr>
          <p:cNvSpPr txBox="1">
            <a:spLocks noChangeArrowheads="1"/>
          </p:cNvSpPr>
          <p:nvPr/>
        </p:nvSpPr>
        <p:spPr bwMode="auto">
          <a:xfrm>
            <a:off x="4930775" y="5368925"/>
            <a:ext cx="315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sp>
        <p:nvSpPr>
          <p:cNvPr id="602173" name="Rectangle 61">
            <a:extLst>
              <a:ext uri="{FF2B5EF4-FFF2-40B4-BE49-F238E27FC236}">
                <a16:creationId xmlns:a16="http://schemas.microsoft.com/office/drawing/2014/main" id="{E7C30746-5620-4F17-9472-9167DA8EDFD2}"/>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2174" name="Line 62">
            <a:extLst>
              <a:ext uri="{FF2B5EF4-FFF2-40B4-BE49-F238E27FC236}">
                <a16:creationId xmlns:a16="http://schemas.microsoft.com/office/drawing/2014/main" id="{965D5245-44A5-4344-BA20-FDB68A8CCF67}"/>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75" name="Line 63">
            <a:extLst>
              <a:ext uri="{FF2B5EF4-FFF2-40B4-BE49-F238E27FC236}">
                <a16:creationId xmlns:a16="http://schemas.microsoft.com/office/drawing/2014/main" id="{72F339C2-03F3-415B-BC56-2F7C8309CA91}"/>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76" name="Line 64">
            <a:extLst>
              <a:ext uri="{FF2B5EF4-FFF2-40B4-BE49-F238E27FC236}">
                <a16:creationId xmlns:a16="http://schemas.microsoft.com/office/drawing/2014/main" id="{BBA51139-E112-4B40-B1DA-3A0C7F65AAED}"/>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77" name="Line 65">
            <a:extLst>
              <a:ext uri="{FF2B5EF4-FFF2-40B4-BE49-F238E27FC236}">
                <a16:creationId xmlns:a16="http://schemas.microsoft.com/office/drawing/2014/main" id="{AF7B93A9-95A6-4EEA-B182-7ABAB8F4F7BA}"/>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78" name="Line 66">
            <a:extLst>
              <a:ext uri="{FF2B5EF4-FFF2-40B4-BE49-F238E27FC236}">
                <a16:creationId xmlns:a16="http://schemas.microsoft.com/office/drawing/2014/main" id="{FC0B5B22-C1B9-4434-8C94-D8881C447212}"/>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79" name="Line 67">
            <a:extLst>
              <a:ext uri="{FF2B5EF4-FFF2-40B4-BE49-F238E27FC236}">
                <a16:creationId xmlns:a16="http://schemas.microsoft.com/office/drawing/2014/main" id="{72FBB0F7-1E5F-4A9D-B604-C8F10D131D02}"/>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80" name="Line 68">
            <a:extLst>
              <a:ext uri="{FF2B5EF4-FFF2-40B4-BE49-F238E27FC236}">
                <a16:creationId xmlns:a16="http://schemas.microsoft.com/office/drawing/2014/main" id="{3BFB340E-DF76-45E6-B76A-9530246297D1}"/>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81" name="Text Box 69">
            <a:extLst>
              <a:ext uri="{FF2B5EF4-FFF2-40B4-BE49-F238E27FC236}">
                <a16:creationId xmlns:a16="http://schemas.microsoft.com/office/drawing/2014/main" id="{D8C490DE-8217-4D30-956D-CD541E671741}"/>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602182" name="Text Box 70">
            <a:extLst>
              <a:ext uri="{FF2B5EF4-FFF2-40B4-BE49-F238E27FC236}">
                <a16:creationId xmlns:a16="http://schemas.microsoft.com/office/drawing/2014/main" id="{5D275D96-4A72-4F75-A028-29F5783B575F}"/>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602183" name="Text Box 71">
            <a:extLst>
              <a:ext uri="{FF2B5EF4-FFF2-40B4-BE49-F238E27FC236}">
                <a16:creationId xmlns:a16="http://schemas.microsoft.com/office/drawing/2014/main" id="{76B1713C-4580-4666-BF29-DCCA26442419}"/>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602184" name="Text Box 72">
            <a:extLst>
              <a:ext uri="{FF2B5EF4-FFF2-40B4-BE49-F238E27FC236}">
                <a16:creationId xmlns:a16="http://schemas.microsoft.com/office/drawing/2014/main" id="{9A030E7B-EA17-45C8-82E2-F2537270E43C}"/>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602185" name="Text Box 73">
            <a:extLst>
              <a:ext uri="{FF2B5EF4-FFF2-40B4-BE49-F238E27FC236}">
                <a16:creationId xmlns:a16="http://schemas.microsoft.com/office/drawing/2014/main" id="{C6DBDD64-B940-4552-9F49-5CD5B22EDC1D}"/>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602186" name="Text Box 74">
            <a:extLst>
              <a:ext uri="{FF2B5EF4-FFF2-40B4-BE49-F238E27FC236}">
                <a16:creationId xmlns:a16="http://schemas.microsoft.com/office/drawing/2014/main" id="{4D81413C-FF39-4A03-A623-C42AAD9D9860}"/>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602187" name="Rectangle 75">
            <a:extLst>
              <a:ext uri="{FF2B5EF4-FFF2-40B4-BE49-F238E27FC236}">
                <a16:creationId xmlns:a16="http://schemas.microsoft.com/office/drawing/2014/main" id="{E334A863-8424-400F-B122-129420F10C42}"/>
              </a:ext>
            </a:extLst>
          </p:cNvPr>
          <p:cNvSpPr>
            <a:spLocks noChangeArrowheads="1"/>
          </p:cNvSpPr>
          <p:nvPr/>
        </p:nvSpPr>
        <p:spPr bwMode="auto">
          <a:xfrm>
            <a:off x="134938" y="731838"/>
            <a:ext cx="64166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1800">
                <a:latin typeface="微软雅黑" panose="020B0503020204020204" pitchFamily="34" charset="-122"/>
                <a:ea typeface="微软雅黑" panose="020B0503020204020204" pitchFamily="34" charset="-122"/>
              </a:rPr>
              <a:t>80483da:    8b 45 0c   mov   0xc(%ebp), %eax      </a:t>
            </a:r>
          </a:p>
          <a:p>
            <a:pPr eaLnBrk="1" hangingPunct="1">
              <a:lnSpc>
                <a:spcPct val="105000"/>
              </a:lnSpc>
            </a:pPr>
            <a:r>
              <a:rPr lang="en-US" altLang="zh-CN" sz="1800">
                <a:latin typeface="微软雅黑" panose="020B0503020204020204" pitchFamily="34" charset="-122"/>
                <a:ea typeface="微软雅黑" panose="020B0503020204020204" pitchFamily="34" charset="-122"/>
              </a:rPr>
              <a:t>80483dd:    8b 55 08   mov   0x8(%ebp), %edx</a:t>
            </a:r>
            <a:endParaRPr lang="en-US" altLang="zh-CN" sz="2000">
              <a:latin typeface="微软雅黑" panose="020B0503020204020204" pitchFamily="34" charset="-122"/>
              <a:ea typeface="微软雅黑" panose="020B0503020204020204" pitchFamily="34" charset="-122"/>
            </a:endParaRPr>
          </a:p>
          <a:p>
            <a:pPr eaLnBrk="1" hangingPunct="1">
              <a:lnSpc>
                <a:spcPct val="105000"/>
              </a:lnSpc>
            </a:pPr>
            <a:r>
              <a:rPr lang="en-US" altLang="zh-CN" sz="1800">
                <a:latin typeface="微软雅黑" panose="020B0503020204020204" pitchFamily="34" charset="-122"/>
                <a:ea typeface="微软雅黑" panose="020B0503020204020204" pitchFamily="34" charset="-122"/>
              </a:rPr>
              <a:t>80483e0:    </a:t>
            </a:r>
            <a:r>
              <a:rPr lang="en-US" altLang="zh-CN" sz="1800">
                <a:solidFill>
                  <a:srgbClr val="FF3300"/>
                </a:solidFill>
                <a:latin typeface="微软雅黑" panose="020B0503020204020204" pitchFamily="34" charset="-122"/>
                <a:ea typeface="微软雅黑" panose="020B0503020204020204" pitchFamily="34" charset="-122"/>
              </a:rPr>
              <a:t>8d 04 02</a:t>
            </a:r>
            <a:r>
              <a:rPr lang="en-US" altLang="zh-CN" sz="1800">
                <a:latin typeface="微软雅黑" panose="020B0503020204020204" pitchFamily="34" charset="-122"/>
                <a:ea typeface="微软雅黑" panose="020B0503020204020204" pitchFamily="34" charset="-122"/>
              </a:rPr>
              <a:t>   lea     (%edx,%eax,1), %eax</a:t>
            </a:r>
          </a:p>
        </p:txBody>
      </p:sp>
      <p:sp>
        <p:nvSpPr>
          <p:cNvPr id="602188" name="Line 76">
            <a:extLst>
              <a:ext uri="{FF2B5EF4-FFF2-40B4-BE49-F238E27FC236}">
                <a16:creationId xmlns:a16="http://schemas.microsoft.com/office/drawing/2014/main" id="{F4DF3855-6224-4548-9C11-C716F9745934}"/>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89" name="Line 77">
            <a:extLst>
              <a:ext uri="{FF2B5EF4-FFF2-40B4-BE49-F238E27FC236}">
                <a16:creationId xmlns:a16="http://schemas.microsoft.com/office/drawing/2014/main" id="{F4EDDEA1-2BD0-443E-91B7-215369192EE4}"/>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90" name="Text Box 78">
            <a:extLst>
              <a:ext uri="{FF2B5EF4-FFF2-40B4-BE49-F238E27FC236}">
                <a16:creationId xmlns:a16="http://schemas.microsoft.com/office/drawing/2014/main" id="{0ED442E9-B01C-4108-A06A-6AC5B7B2C761}"/>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602191" name="Text Box 79">
            <a:extLst>
              <a:ext uri="{FF2B5EF4-FFF2-40B4-BE49-F238E27FC236}">
                <a16:creationId xmlns:a16="http://schemas.microsoft.com/office/drawing/2014/main" id="{D02F4588-A35D-4A7B-A6EF-8E347DBD001E}"/>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602192" name="Text Box 80">
            <a:extLst>
              <a:ext uri="{FF2B5EF4-FFF2-40B4-BE49-F238E27FC236}">
                <a16:creationId xmlns:a16="http://schemas.microsoft.com/office/drawing/2014/main" id="{7E17CD9F-1285-48D8-8F83-D7D75C1C4A25}"/>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602193" name="Line 81">
            <a:extLst>
              <a:ext uri="{FF2B5EF4-FFF2-40B4-BE49-F238E27FC236}">
                <a16:creationId xmlns:a16="http://schemas.microsoft.com/office/drawing/2014/main" id="{A33B6A0A-7F41-4B32-B15F-B5A9407BBC04}"/>
              </a:ext>
            </a:extLst>
          </p:cNvPr>
          <p:cNvSpPr>
            <a:spLocks noChangeShapeType="1"/>
          </p:cNvSpPr>
          <p:nvPr/>
        </p:nvSpPr>
        <p:spPr bwMode="auto">
          <a:xfrm>
            <a:off x="4392613" y="50927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194" name="Text Box 82">
            <a:extLst>
              <a:ext uri="{FF2B5EF4-FFF2-40B4-BE49-F238E27FC236}">
                <a16:creationId xmlns:a16="http://schemas.microsoft.com/office/drawing/2014/main" id="{F504E193-8791-4613-A230-9C6BEC8E1F69}"/>
              </a:ext>
            </a:extLst>
          </p:cNvPr>
          <p:cNvSpPr txBox="1">
            <a:spLocks noChangeArrowheads="1"/>
          </p:cNvSpPr>
          <p:nvPr/>
        </p:nvSpPr>
        <p:spPr bwMode="auto">
          <a:xfrm>
            <a:off x="3986213" y="20335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602195" name="Text Box 83">
            <a:extLst>
              <a:ext uri="{FF2B5EF4-FFF2-40B4-BE49-F238E27FC236}">
                <a16:creationId xmlns:a16="http://schemas.microsoft.com/office/drawing/2014/main" id="{F05307E0-CA68-43E0-B574-7EA70DF62173}"/>
              </a:ext>
            </a:extLst>
          </p:cNvPr>
          <p:cNvSpPr txBox="1">
            <a:spLocks noChangeArrowheads="1"/>
          </p:cNvSpPr>
          <p:nvPr/>
        </p:nvSpPr>
        <p:spPr bwMode="auto">
          <a:xfrm>
            <a:off x="3986213" y="25288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602196" name="Rectangle 84">
            <a:extLst>
              <a:ext uri="{FF2B5EF4-FFF2-40B4-BE49-F238E27FC236}">
                <a16:creationId xmlns:a16="http://schemas.microsoft.com/office/drawing/2014/main" id="{F34C7991-849A-42C7-A28C-A4B989FE4C13}"/>
              </a:ext>
            </a:extLst>
          </p:cNvPr>
          <p:cNvSpPr>
            <a:spLocks noChangeArrowheads="1"/>
          </p:cNvSpPr>
          <p:nvPr/>
        </p:nvSpPr>
        <p:spPr bwMode="auto">
          <a:xfrm>
            <a:off x="3230563" y="2046288"/>
            <a:ext cx="668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602197" name="Rectangle 85">
            <a:extLst>
              <a:ext uri="{FF2B5EF4-FFF2-40B4-BE49-F238E27FC236}">
                <a16:creationId xmlns:a16="http://schemas.microsoft.com/office/drawing/2014/main" id="{933379DF-1E1C-4739-B7C7-001A6F927901}"/>
              </a:ext>
            </a:extLst>
          </p:cNvPr>
          <p:cNvSpPr>
            <a:spLocks noChangeArrowheads="1"/>
          </p:cNvSpPr>
          <p:nvPr/>
        </p:nvSpPr>
        <p:spPr bwMode="auto">
          <a:xfrm>
            <a:off x="3222625"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602198" name="Rectangle 86">
            <a:extLst>
              <a:ext uri="{FF2B5EF4-FFF2-40B4-BE49-F238E27FC236}">
                <a16:creationId xmlns:a16="http://schemas.microsoft.com/office/drawing/2014/main" id="{B93A3A13-463B-4B62-BC41-D814CBA14305}"/>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602199" name="Line 87">
            <a:extLst>
              <a:ext uri="{FF2B5EF4-FFF2-40B4-BE49-F238E27FC236}">
                <a16:creationId xmlns:a16="http://schemas.microsoft.com/office/drawing/2014/main" id="{11DE043A-01BA-49A9-AE71-62C75A3E1287}"/>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0" name="Line 88">
            <a:extLst>
              <a:ext uri="{FF2B5EF4-FFF2-40B4-BE49-F238E27FC236}">
                <a16:creationId xmlns:a16="http://schemas.microsoft.com/office/drawing/2014/main" id="{FB118A95-394F-4831-B6A8-0C992CC9F093}"/>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1" name="Line 89">
            <a:extLst>
              <a:ext uri="{FF2B5EF4-FFF2-40B4-BE49-F238E27FC236}">
                <a16:creationId xmlns:a16="http://schemas.microsoft.com/office/drawing/2014/main" id="{808DDBBA-B095-401D-AC16-2CA375EE47C8}"/>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2" name="Text Box 90">
            <a:extLst>
              <a:ext uri="{FF2B5EF4-FFF2-40B4-BE49-F238E27FC236}">
                <a16:creationId xmlns:a16="http://schemas.microsoft.com/office/drawing/2014/main" id="{77441DDF-0228-4256-A0AC-B5C9D4935CB4}"/>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602203" name="Line 91">
            <a:extLst>
              <a:ext uri="{FF2B5EF4-FFF2-40B4-BE49-F238E27FC236}">
                <a16:creationId xmlns:a16="http://schemas.microsoft.com/office/drawing/2014/main" id="{24030E9A-845B-431E-88B7-049E9B0B2B51}"/>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4" name="Line 92">
            <a:extLst>
              <a:ext uri="{FF2B5EF4-FFF2-40B4-BE49-F238E27FC236}">
                <a16:creationId xmlns:a16="http://schemas.microsoft.com/office/drawing/2014/main" id="{3A6F178A-D62C-4544-9126-7CBA3E7DA24F}"/>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5" name="Line 93">
            <a:extLst>
              <a:ext uri="{FF2B5EF4-FFF2-40B4-BE49-F238E27FC236}">
                <a16:creationId xmlns:a16="http://schemas.microsoft.com/office/drawing/2014/main" id="{B1308984-120B-47F3-A312-3B65968F914D}"/>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6" name="Line 94">
            <a:extLst>
              <a:ext uri="{FF2B5EF4-FFF2-40B4-BE49-F238E27FC236}">
                <a16:creationId xmlns:a16="http://schemas.microsoft.com/office/drawing/2014/main" id="{A53E8BF1-01D8-4966-B2F0-57E37DE6A610}"/>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7" name="Line 95">
            <a:extLst>
              <a:ext uri="{FF2B5EF4-FFF2-40B4-BE49-F238E27FC236}">
                <a16:creationId xmlns:a16="http://schemas.microsoft.com/office/drawing/2014/main" id="{D0EFA2C8-6377-4434-97E9-741A166C6E4D}"/>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08" name="Text Box 96">
            <a:extLst>
              <a:ext uri="{FF2B5EF4-FFF2-40B4-BE49-F238E27FC236}">
                <a16:creationId xmlns:a16="http://schemas.microsoft.com/office/drawing/2014/main" id="{B50AC7E0-4FC4-4D47-AA87-04FA8270BEDF}"/>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80483e0</a:t>
            </a:r>
          </a:p>
        </p:txBody>
      </p:sp>
      <p:sp>
        <p:nvSpPr>
          <p:cNvPr id="602209" name="Rectangle 97">
            <a:extLst>
              <a:ext uri="{FF2B5EF4-FFF2-40B4-BE49-F238E27FC236}">
                <a16:creationId xmlns:a16="http://schemas.microsoft.com/office/drawing/2014/main" id="{5EEE9BA1-C7FB-4C61-9AF7-9F505AF8166A}"/>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602210" name="Text Box 98">
            <a:extLst>
              <a:ext uri="{FF2B5EF4-FFF2-40B4-BE49-F238E27FC236}">
                <a16:creationId xmlns:a16="http://schemas.microsoft.com/office/drawing/2014/main" id="{146D596C-CB7D-4B43-9631-687B7963659D}"/>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602211" name="Rectangle 99">
            <a:extLst>
              <a:ext uri="{FF2B5EF4-FFF2-40B4-BE49-F238E27FC236}">
                <a16:creationId xmlns:a16="http://schemas.microsoft.com/office/drawing/2014/main" id="{0ADC00AE-434D-4D96-9963-C7692E270520}"/>
              </a:ext>
            </a:extLst>
          </p:cNvPr>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602212" name="Text Box 100">
            <a:extLst>
              <a:ext uri="{FF2B5EF4-FFF2-40B4-BE49-F238E27FC236}">
                <a16:creationId xmlns:a16="http://schemas.microsoft.com/office/drawing/2014/main" id="{1BA407B7-492E-48F1-B33D-C636DDA1FB5D}"/>
              </a:ext>
            </a:extLst>
          </p:cNvPr>
          <p:cNvSpPr txBox="1">
            <a:spLocks noChangeArrowheads="1"/>
          </p:cNvSpPr>
          <p:nvPr/>
        </p:nvSpPr>
        <p:spPr bwMode="auto">
          <a:xfrm>
            <a:off x="971550" y="3743325"/>
            <a:ext cx="6302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Wr</a:t>
            </a:r>
          </a:p>
        </p:txBody>
      </p:sp>
      <p:sp>
        <p:nvSpPr>
          <p:cNvPr id="602213" name="Text Box 101">
            <a:extLst>
              <a:ext uri="{FF2B5EF4-FFF2-40B4-BE49-F238E27FC236}">
                <a16:creationId xmlns:a16="http://schemas.microsoft.com/office/drawing/2014/main" id="{7F973F92-924F-4C94-8EDD-9BBB6EA4232F}"/>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602214" name="Text Box 102">
            <a:extLst>
              <a:ext uri="{FF2B5EF4-FFF2-40B4-BE49-F238E27FC236}">
                <a16:creationId xmlns:a16="http://schemas.microsoft.com/office/drawing/2014/main" id="{DD0B8365-FAF9-46DF-8E16-1C139D625AD9}"/>
              </a:ext>
            </a:extLst>
          </p:cNvPr>
          <p:cNvSpPr txBox="1">
            <a:spLocks noChangeArrowheads="1"/>
          </p:cNvSpPr>
          <p:nvPr/>
        </p:nvSpPr>
        <p:spPr bwMode="auto">
          <a:xfrm>
            <a:off x="341313" y="2303463"/>
            <a:ext cx="2881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r>
              <a:rPr lang="en-US" altLang="zh-CN" sz="2000">
                <a:solidFill>
                  <a:srgbClr val="CC3300"/>
                </a:solidFill>
                <a:latin typeface="微软雅黑" panose="020B0503020204020204" pitchFamily="34" charset="-122"/>
                <a:ea typeface="微软雅黑" panose="020B0503020204020204" pitchFamily="34" charset="-122"/>
              </a:rPr>
              <a:t>EIP</a:t>
            </a:r>
            <a:r>
              <a:rPr lang="zh-CN" altLang="en-US" sz="2000">
                <a:solidFill>
                  <a:srgbClr val="CC3300"/>
                </a:solidFill>
                <a:latin typeface="微软雅黑" panose="020B0503020204020204" pitchFamily="34" charset="-122"/>
                <a:ea typeface="微软雅黑" panose="020B0503020204020204" pitchFamily="34" charset="-122"/>
              </a:rPr>
              <a:t>增量</a:t>
            </a:r>
          </a:p>
        </p:txBody>
      </p:sp>
      <p:sp>
        <p:nvSpPr>
          <p:cNvPr id="602215" name="Rectangle 103">
            <a:extLst>
              <a:ext uri="{FF2B5EF4-FFF2-40B4-BE49-F238E27FC236}">
                <a16:creationId xmlns:a16="http://schemas.microsoft.com/office/drawing/2014/main" id="{EFE81542-3FEF-4819-A01E-E7BCD9B2574B}"/>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602216" name="Text Box 104">
            <a:extLst>
              <a:ext uri="{FF2B5EF4-FFF2-40B4-BE49-F238E27FC236}">
                <a16:creationId xmlns:a16="http://schemas.microsoft.com/office/drawing/2014/main" id="{105CCCEC-3C34-4A0E-98BF-DBB1ADA29676}"/>
              </a:ext>
            </a:extLst>
          </p:cNvPr>
          <p:cNvSpPr txBox="1">
            <a:spLocks noChangeArrowheads="1"/>
          </p:cNvSpPr>
          <p:nvPr/>
        </p:nvSpPr>
        <p:spPr bwMode="auto">
          <a:xfrm>
            <a:off x="3897313" y="4689475"/>
            <a:ext cx="1125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7fffffff</a:t>
            </a:r>
          </a:p>
        </p:txBody>
      </p:sp>
      <p:sp>
        <p:nvSpPr>
          <p:cNvPr id="602217" name="Text Box 105">
            <a:extLst>
              <a:ext uri="{FF2B5EF4-FFF2-40B4-BE49-F238E27FC236}">
                <a16:creationId xmlns:a16="http://schemas.microsoft.com/office/drawing/2014/main" id="{50EA02C3-9DF8-4D53-AC25-8A5462943B42}"/>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602218" name="Text Box 106">
            <a:extLst>
              <a:ext uri="{FF2B5EF4-FFF2-40B4-BE49-F238E27FC236}">
                <a16:creationId xmlns:a16="http://schemas.microsoft.com/office/drawing/2014/main" id="{7AE83CC1-A53B-4D76-A9D2-72A65124CC84}"/>
              </a:ext>
            </a:extLst>
          </p:cNvPr>
          <p:cNvSpPr txBox="1">
            <a:spLocks noChangeArrowheads="1"/>
          </p:cNvSpPr>
          <p:nvPr/>
        </p:nvSpPr>
        <p:spPr bwMode="auto">
          <a:xfrm>
            <a:off x="6867525" y="3159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20</a:t>
            </a:r>
          </a:p>
        </p:txBody>
      </p:sp>
      <p:sp>
        <p:nvSpPr>
          <p:cNvPr id="602219" name="Text Box 107">
            <a:extLst>
              <a:ext uri="{FF2B5EF4-FFF2-40B4-BE49-F238E27FC236}">
                <a16:creationId xmlns:a16="http://schemas.microsoft.com/office/drawing/2014/main" id="{290ACDE9-1948-4D92-BE98-F49F129BFE72}"/>
              </a:ext>
            </a:extLst>
          </p:cNvPr>
          <p:cNvSpPr txBox="1">
            <a:spLocks noChangeArrowheads="1"/>
          </p:cNvSpPr>
          <p:nvPr/>
        </p:nvSpPr>
        <p:spPr bwMode="auto">
          <a:xfrm>
            <a:off x="6867525" y="2849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00</a:t>
            </a:r>
          </a:p>
        </p:txBody>
      </p:sp>
      <p:sp>
        <p:nvSpPr>
          <p:cNvPr id="602220" name="Text Box 108">
            <a:extLst>
              <a:ext uri="{FF2B5EF4-FFF2-40B4-BE49-F238E27FC236}">
                <a16:creationId xmlns:a16="http://schemas.microsoft.com/office/drawing/2014/main" id="{D2E9733C-CE16-44BD-ACC2-FEB6AC53497D}"/>
              </a:ext>
            </a:extLst>
          </p:cNvPr>
          <p:cNvSpPr txBox="1">
            <a:spLocks noChangeArrowheads="1"/>
          </p:cNvSpPr>
          <p:nvPr/>
        </p:nvSpPr>
        <p:spPr bwMode="auto">
          <a:xfrm>
            <a:off x="6867525" y="2524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ff</a:t>
            </a:r>
          </a:p>
        </p:txBody>
      </p:sp>
      <p:sp>
        <p:nvSpPr>
          <p:cNvPr id="602221" name="Text Box 109">
            <a:extLst>
              <a:ext uri="{FF2B5EF4-FFF2-40B4-BE49-F238E27FC236}">
                <a16:creationId xmlns:a16="http://schemas.microsoft.com/office/drawing/2014/main" id="{88936862-27F9-4BFB-B8EB-6AB9EC90FA2A}"/>
              </a:ext>
            </a:extLst>
          </p:cNvPr>
          <p:cNvSpPr txBox="1">
            <a:spLocks noChangeArrowheads="1"/>
          </p:cNvSpPr>
          <p:nvPr/>
        </p:nvSpPr>
        <p:spPr bwMode="auto">
          <a:xfrm>
            <a:off x="6867525" y="2214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a:t>
            </a:r>
          </a:p>
        </p:txBody>
      </p:sp>
      <p:sp>
        <p:nvSpPr>
          <p:cNvPr id="602222" name="Line 110">
            <a:extLst>
              <a:ext uri="{FF2B5EF4-FFF2-40B4-BE49-F238E27FC236}">
                <a16:creationId xmlns:a16="http://schemas.microsoft.com/office/drawing/2014/main" id="{4EB5D54E-88F1-4AC2-A811-ABBDC8B53C90}"/>
              </a:ext>
            </a:extLst>
          </p:cNvPr>
          <p:cNvSpPr>
            <a:spLocks noChangeShapeType="1"/>
          </p:cNvSpPr>
          <p:nvPr/>
        </p:nvSpPr>
        <p:spPr bwMode="auto">
          <a:xfrm>
            <a:off x="115888" y="1493838"/>
            <a:ext cx="360362"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23" name="Line 111">
            <a:extLst>
              <a:ext uri="{FF2B5EF4-FFF2-40B4-BE49-F238E27FC236}">
                <a16:creationId xmlns:a16="http://schemas.microsoft.com/office/drawing/2014/main" id="{B9B1982C-FCC3-418E-980A-86FE383B26B3}"/>
              </a:ext>
            </a:extLst>
          </p:cNvPr>
          <p:cNvSpPr>
            <a:spLocks noChangeShapeType="1"/>
          </p:cNvSpPr>
          <p:nvPr/>
        </p:nvSpPr>
        <p:spPr bwMode="auto">
          <a:xfrm>
            <a:off x="3897313" y="4689475"/>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2224" name="Text Box 112">
            <a:extLst>
              <a:ext uri="{FF2B5EF4-FFF2-40B4-BE49-F238E27FC236}">
                <a16:creationId xmlns:a16="http://schemas.microsoft.com/office/drawing/2014/main" id="{71C91F7B-7C84-450D-A6E3-DB18CAE28842}"/>
              </a:ext>
            </a:extLst>
          </p:cNvPr>
          <p:cNvSpPr txBox="1">
            <a:spLocks noChangeArrowheads="1"/>
          </p:cNvSpPr>
          <p:nvPr/>
        </p:nvSpPr>
        <p:spPr bwMode="auto">
          <a:xfrm>
            <a:off x="4932363" y="47339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2</a:t>
            </a:r>
          </a:p>
        </p:txBody>
      </p:sp>
      <p:sp>
        <p:nvSpPr>
          <p:cNvPr id="602225" name="Rectangle 113">
            <a:extLst>
              <a:ext uri="{FF2B5EF4-FFF2-40B4-BE49-F238E27FC236}">
                <a16:creationId xmlns:a16="http://schemas.microsoft.com/office/drawing/2014/main" id="{779C04AA-E0CF-4A47-9697-89CC74436D2A}"/>
              </a:ext>
            </a:extLst>
          </p:cNvPr>
          <p:cNvSpPr>
            <a:spLocks noChangeArrowheads="1"/>
          </p:cNvSpPr>
          <p:nvPr/>
        </p:nvSpPr>
        <p:spPr bwMode="auto">
          <a:xfrm>
            <a:off x="385763" y="6219825"/>
            <a:ext cx="157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8d040289</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602226" name="Text Box 114">
            <a:extLst>
              <a:ext uri="{FF2B5EF4-FFF2-40B4-BE49-F238E27FC236}">
                <a16:creationId xmlns:a16="http://schemas.microsoft.com/office/drawing/2014/main" id="{E8E405C7-5E4D-4BAF-9CBB-665B6E253946}"/>
              </a:ext>
            </a:extLst>
          </p:cNvPr>
          <p:cNvSpPr txBox="1">
            <a:spLocks noChangeArrowheads="1"/>
          </p:cNvSpPr>
          <p:nvPr/>
        </p:nvSpPr>
        <p:spPr bwMode="auto">
          <a:xfrm>
            <a:off x="5067300" y="2528888"/>
            <a:ext cx="315913"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602227" name="Text Box 115">
            <a:extLst>
              <a:ext uri="{FF2B5EF4-FFF2-40B4-BE49-F238E27FC236}">
                <a16:creationId xmlns:a16="http://schemas.microsoft.com/office/drawing/2014/main" id="{60124662-06A9-41BF-92F4-C9B69C58A462}"/>
              </a:ext>
            </a:extLst>
          </p:cNvPr>
          <p:cNvSpPr txBox="1">
            <a:spLocks noChangeArrowheads="1"/>
          </p:cNvSpPr>
          <p:nvPr/>
        </p:nvSpPr>
        <p:spPr bwMode="auto">
          <a:xfrm>
            <a:off x="5067300" y="2033588"/>
            <a:ext cx="315913"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
        <p:nvSpPr>
          <p:cNvPr id="602228" name="Text Box 116">
            <a:extLst>
              <a:ext uri="{FF2B5EF4-FFF2-40B4-BE49-F238E27FC236}">
                <a16:creationId xmlns:a16="http://schemas.microsoft.com/office/drawing/2014/main" id="{C6A374DA-D604-4CE1-9793-AD83BB7A87D4}"/>
              </a:ext>
            </a:extLst>
          </p:cNvPr>
          <p:cNvSpPr txBox="1">
            <a:spLocks noChangeArrowheads="1"/>
          </p:cNvSpPr>
          <p:nvPr/>
        </p:nvSpPr>
        <p:spPr bwMode="auto">
          <a:xfrm>
            <a:off x="1150938" y="169863"/>
            <a:ext cx="7154862"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R[eax]</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R[edx]+R[eax]*1</a:t>
            </a:r>
            <a:r>
              <a:rPr lang="zh-CN" altLang="en-US">
                <a:solidFill>
                  <a:srgbClr val="3333CC"/>
                </a:solidFill>
                <a:latin typeface="微软雅黑" panose="020B0503020204020204" pitchFamily="34" charset="-122"/>
                <a:ea typeface="微软雅黑" panose="020B0503020204020204" pitchFamily="34" charset="-122"/>
              </a:rPr>
              <a:t>（执行前）</a:t>
            </a:r>
          </a:p>
        </p:txBody>
      </p:sp>
      <p:sp>
        <p:nvSpPr>
          <p:cNvPr id="602229" name="Text Box 117">
            <a:extLst>
              <a:ext uri="{FF2B5EF4-FFF2-40B4-BE49-F238E27FC236}">
                <a16:creationId xmlns:a16="http://schemas.microsoft.com/office/drawing/2014/main" id="{98F99D95-3944-468C-852C-0B284495CD38}"/>
              </a:ext>
            </a:extLst>
          </p:cNvPr>
          <p:cNvSpPr txBox="1">
            <a:spLocks noChangeArrowheads="1"/>
          </p:cNvSpPr>
          <p:nvPr/>
        </p:nvSpPr>
        <p:spPr bwMode="auto">
          <a:xfrm>
            <a:off x="3851275" y="4103688"/>
            <a:ext cx="11255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r>
              <a:rPr lang="en-US" altLang="zh-CN" sz="1800">
                <a:solidFill>
                  <a:srgbClr val="FF3300"/>
                </a:solidFill>
                <a:latin typeface="微软雅黑" panose="020B0503020204020204" pitchFamily="34" charset="-122"/>
                <a:ea typeface="微软雅黑" panose="020B0503020204020204" pitchFamily="34" charset="-122"/>
              </a:rPr>
              <a:t>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E5F4472B-2D8A-4BC5-BB68-C02F23ABF0AD}"/>
              </a:ext>
            </a:extLst>
          </p:cNvPr>
          <p:cNvSpPr>
            <a:spLocks noGrp="1" noChangeArrowheads="1"/>
          </p:cNvSpPr>
          <p:nvPr>
            <p:ph type="title"/>
          </p:nvPr>
        </p:nvSpPr>
        <p:spPr>
          <a:xfrm>
            <a:off x="457200" y="122238"/>
            <a:ext cx="8229600" cy="561975"/>
          </a:xfrm>
        </p:spPr>
        <p:txBody>
          <a:bodyPr/>
          <a:lstStyle/>
          <a:p>
            <a:r>
              <a:rPr lang="zh-CN" altLang="en-US" sz="3200"/>
              <a:t>指令执行过程</a:t>
            </a:r>
          </a:p>
        </p:txBody>
      </p:sp>
      <p:sp>
        <p:nvSpPr>
          <p:cNvPr id="603139" name="Text Box 3">
            <a:extLst>
              <a:ext uri="{FF2B5EF4-FFF2-40B4-BE49-F238E27FC236}">
                <a16:creationId xmlns:a16="http://schemas.microsoft.com/office/drawing/2014/main" id="{BA22E5BA-A316-484E-88D6-6156F3229D3E}"/>
              </a:ext>
            </a:extLst>
          </p:cNvPr>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latin typeface="微软雅黑" panose="020B0503020204020204" pitchFamily="34" charset="-122"/>
                <a:ea typeface="微软雅黑" panose="020B0503020204020204" pitchFamily="34" charset="-122"/>
              </a:rPr>
              <a:t>  控制器</a:t>
            </a:r>
          </a:p>
        </p:txBody>
      </p:sp>
      <p:sp>
        <p:nvSpPr>
          <p:cNvPr id="603140" name="Rectangle 4">
            <a:extLst>
              <a:ext uri="{FF2B5EF4-FFF2-40B4-BE49-F238E27FC236}">
                <a16:creationId xmlns:a16="http://schemas.microsoft.com/office/drawing/2014/main" id="{599AE392-58D0-46B2-9A52-FC4BF4EFB935}"/>
              </a:ext>
            </a:extLst>
          </p:cNvPr>
          <p:cNvSpPr>
            <a:spLocks noChangeArrowheads="1"/>
          </p:cNvSpPr>
          <p:nvPr/>
        </p:nvSpPr>
        <p:spPr bwMode="auto">
          <a:xfrm>
            <a:off x="341313" y="1854200"/>
            <a:ext cx="4949825" cy="4905375"/>
          </a:xfrm>
          <a:prstGeom prst="rect">
            <a:avLst/>
          </a:prstGeom>
          <a:noFill/>
          <a:ln w="38100" cap="rnd" algn="ctr">
            <a:solidFill>
              <a:schemeClr val="tx1"/>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3141" name="Text Box 5">
            <a:extLst>
              <a:ext uri="{FF2B5EF4-FFF2-40B4-BE49-F238E27FC236}">
                <a16:creationId xmlns:a16="http://schemas.microsoft.com/office/drawing/2014/main" id="{96A3526E-F1A8-4F8D-A4B0-9D79A4E93A8B}"/>
              </a:ext>
            </a:extLst>
          </p:cNvPr>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603142" name="Text Box 6">
            <a:extLst>
              <a:ext uri="{FF2B5EF4-FFF2-40B4-BE49-F238E27FC236}">
                <a16:creationId xmlns:a16="http://schemas.microsoft.com/office/drawing/2014/main" id="{5784CE53-7BAA-44DC-AA24-B5576C31E88A}"/>
              </a:ext>
            </a:extLst>
          </p:cNvPr>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82800" bIns="828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p>
        </p:txBody>
      </p:sp>
      <p:sp>
        <p:nvSpPr>
          <p:cNvPr id="603143" name="Text Box 7">
            <a:extLst>
              <a:ext uri="{FF2B5EF4-FFF2-40B4-BE49-F238E27FC236}">
                <a16:creationId xmlns:a16="http://schemas.microsoft.com/office/drawing/2014/main" id="{13DF9E0B-9FDE-473F-AAE9-26043252F690}"/>
              </a:ext>
            </a:extLst>
          </p:cNvPr>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  </a:t>
            </a:r>
          </a:p>
        </p:txBody>
      </p:sp>
      <p:sp>
        <p:nvSpPr>
          <p:cNvPr id="603144" name="Line 8">
            <a:extLst>
              <a:ext uri="{FF2B5EF4-FFF2-40B4-BE49-F238E27FC236}">
                <a16:creationId xmlns:a16="http://schemas.microsoft.com/office/drawing/2014/main" id="{43510D2D-1967-4A29-8D11-76414E4D51B5}"/>
              </a:ext>
            </a:extLst>
          </p:cNvPr>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45" name="Line 9">
            <a:extLst>
              <a:ext uri="{FF2B5EF4-FFF2-40B4-BE49-F238E27FC236}">
                <a16:creationId xmlns:a16="http://schemas.microsoft.com/office/drawing/2014/main" id="{E90B6654-A2D4-4694-A8FB-926CEF091D23}"/>
              </a:ext>
            </a:extLst>
          </p:cNvPr>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46" name="Line 10">
            <a:extLst>
              <a:ext uri="{FF2B5EF4-FFF2-40B4-BE49-F238E27FC236}">
                <a16:creationId xmlns:a16="http://schemas.microsoft.com/office/drawing/2014/main" id="{5A8C4F0B-5D16-470C-8918-13660A1415D1}"/>
              </a:ext>
            </a:extLst>
          </p:cNvPr>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3147" name="Group 11">
            <a:extLst>
              <a:ext uri="{FF2B5EF4-FFF2-40B4-BE49-F238E27FC236}">
                <a16:creationId xmlns:a16="http://schemas.microsoft.com/office/drawing/2014/main" id="{C98A8A7A-09AB-433A-B1D9-E862D52A6258}"/>
              </a:ext>
            </a:extLst>
          </p:cNvPr>
          <p:cNvGrpSpPr>
            <a:grpSpLocks/>
          </p:cNvGrpSpPr>
          <p:nvPr/>
        </p:nvGrpSpPr>
        <p:grpSpPr bwMode="auto">
          <a:xfrm>
            <a:off x="2771775" y="3924300"/>
            <a:ext cx="765175" cy="1484313"/>
            <a:chOff x="3135" y="2472"/>
            <a:chExt cx="454" cy="935"/>
          </a:xfrm>
        </p:grpSpPr>
        <p:grpSp>
          <p:nvGrpSpPr>
            <p:cNvPr id="603148" name="Group 12">
              <a:extLst>
                <a:ext uri="{FF2B5EF4-FFF2-40B4-BE49-F238E27FC236}">
                  <a16:creationId xmlns:a16="http://schemas.microsoft.com/office/drawing/2014/main" id="{1AB60BA2-76E3-485E-B3F3-900BD9EE2A8A}"/>
                </a:ext>
              </a:extLst>
            </p:cNvPr>
            <p:cNvGrpSpPr>
              <a:grpSpLocks/>
            </p:cNvGrpSpPr>
            <p:nvPr/>
          </p:nvGrpSpPr>
          <p:grpSpPr bwMode="auto">
            <a:xfrm flipH="1">
              <a:off x="3135" y="2472"/>
              <a:ext cx="454" cy="935"/>
              <a:chOff x="3078" y="2330"/>
              <a:chExt cx="625" cy="1580"/>
            </a:xfrm>
          </p:grpSpPr>
          <p:sp>
            <p:nvSpPr>
              <p:cNvPr id="603149" name="Line 12">
                <a:extLst>
                  <a:ext uri="{FF2B5EF4-FFF2-40B4-BE49-F238E27FC236}">
                    <a16:creationId xmlns:a16="http://schemas.microsoft.com/office/drawing/2014/main" id="{7EBD56D5-12D4-4919-9D28-BB9AC3B0109B}"/>
                  </a:ext>
                </a:extLst>
              </p:cNvPr>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3150" name="Line 13">
                <a:extLst>
                  <a:ext uri="{FF2B5EF4-FFF2-40B4-BE49-F238E27FC236}">
                    <a16:creationId xmlns:a16="http://schemas.microsoft.com/office/drawing/2014/main" id="{71886468-16CB-44B0-AABD-CEF250266B06}"/>
                  </a:ext>
                </a:extLst>
              </p:cNvPr>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3151" name="Line 14">
                <a:extLst>
                  <a:ext uri="{FF2B5EF4-FFF2-40B4-BE49-F238E27FC236}">
                    <a16:creationId xmlns:a16="http://schemas.microsoft.com/office/drawing/2014/main" id="{DA75C60D-4A92-4F22-B82B-EDF89FB9FDDA}"/>
                  </a:ext>
                </a:extLst>
              </p:cNvPr>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3152" name="Line 16">
                <a:extLst>
                  <a:ext uri="{FF2B5EF4-FFF2-40B4-BE49-F238E27FC236}">
                    <a16:creationId xmlns:a16="http://schemas.microsoft.com/office/drawing/2014/main" id="{D1AD7876-B4B9-45E2-A79D-4649C45E8965}"/>
                  </a:ext>
                </a:extLst>
              </p:cNvPr>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3153" name="Line 18">
                <a:extLst>
                  <a:ext uri="{FF2B5EF4-FFF2-40B4-BE49-F238E27FC236}">
                    <a16:creationId xmlns:a16="http://schemas.microsoft.com/office/drawing/2014/main" id="{3A502CEC-A424-4C68-AFAB-28FD0B360195}"/>
                  </a:ext>
                </a:extLst>
              </p:cNvPr>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3154" name="Line 19">
                <a:extLst>
                  <a:ext uri="{FF2B5EF4-FFF2-40B4-BE49-F238E27FC236}">
                    <a16:creationId xmlns:a16="http://schemas.microsoft.com/office/drawing/2014/main" id="{6F3B3B33-C58C-4C7A-9441-32BF107DEB53}"/>
                  </a:ext>
                </a:extLst>
              </p:cNvPr>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3155" name="Line 20">
                <a:extLst>
                  <a:ext uri="{FF2B5EF4-FFF2-40B4-BE49-F238E27FC236}">
                    <a16:creationId xmlns:a16="http://schemas.microsoft.com/office/drawing/2014/main" id="{A5FA31D2-A81E-47D3-8497-69B2112BB735}"/>
                  </a:ext>
                </a:extLst>
              </p:cNvPr>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3156" name="Line 22">
                <a:extLst>
                  <a:ext uri="{FF2B5EF4-FFF2-40B4-BE49-F238E27FC236}">
                    <a16:creationId xmlns:a16="http://schemas.microsoft.com/office/drawing/2014/main" id="{EAC56652-EFBD-45DD-AE61-89FA98DC0EFC}"/>
                  </a:ext>
                </a:extLst>
              </p:cNvPr>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3157" name="Rectangle 25">
              <a:extLst>
                <a:ext uri="{FF2B5EF4-FFF2-40B4-BE49-F238E27FC236}">
                  <a16:creationId xmlns:a16="http://schemas.microsoft.com/office/drawing/2014/main" id="{A3E30415-4084-416A-BAFA-08F4D789CB62}"/>
                </a:ext>
              </a:extLst>
            </p:cNvPr>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a:latin typeface="Arial" panose="020B0604020202020204" pitchFamily="34" charset="0"/>
                  <a:ea typeface="宋体" panose="02010600030101010101" pitchFamily="2" charset="-122"/>
                  <a:cs typeface="Arial" panose="020B0604020202020204" pitchFamily="34" charset="0"/>
                </a:rPr>
                <a:t>ALU</a:t>
              </a:r>
            </a:p>
          </p:txBody>
        </p:sp>
      </p:grpSp>
      <p:grpSp>
        <p:nvGrpSpPr>
          <p:cNvPr id="603158" name="Group 22">
            <a:extLst>
              <a:ext uri="{FF2B5EF4-FFF2-40B4-BE49-F238E27FC236}">
                <a16:creationId xmlns:a16="http://schemas.microsoft.com/office/drawing/2014/main" id="{62BAB0EE-80C7-4F10-B0A3-13927A0EA118}"/>
              </a:ext>
            </a:extLst>
          </p:cNvPr>
          <p:cNvGrpSpPr>
            <a:grpSpLocks/>
          </p:cNvGrpSpPr>
          <p:nvPr/>
        </p:nvGrpSpPr>
        <p:grpSpPr bwMode="auto">
          <a:xfrm>
            <a:off x="3492500" y="4329113"/>
            <a:ext cx="404813" cy="809625"/>
            <a:chOff x="2030" y="2415"/>
            <a:chExt cx="341" cy="510"/>
          </a:xfrm>
        </p:grpSpPr>
        <p:sp>
          <p:nvSpPr>
            <p:cNvPr id="603159" name="Line 23">
              <a:extLst>
                <a:ext uri="{FF2B5EF4-FFF2-40B4-BE49-F238E27FC236}">
                  <a16:creationId xmlns:a16="http://schemas.microsoft.com/office/drawing/2014/main" id="{94296ED2-8FF7-4808-A22A-EAB32A91E986}"/>
                </a:ext>
              </a:extLst>
            </p:cNvPr>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60" name="Line 24">
              <a:extLst>
                <a:ext uri="{FF2B5EF4-FFF2-40B4-BE49-F238E27FC236}">
                  <a16:creationId xmlns:a16="http://schemas.microsoft.com/office/drawing/2014/main" id="{6215D9C3-4A31-4B2B-A2E0-FCAC42724050}"/>
                </a:ext>
              </a:extLst>
            </p:cNvPr>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3161" name="Text Box 25">
            <a:extLst>
              <a:ext uri="{FF2B5EF4-FFF2-40B4-BE49-F238E27FC236}">
                <a16:creationId xmlns:a16="http://schemas.microsoft.com/office/drawing/2014/main" id="{A6C35E61-73B9-47D4-B1C7-654D4D2357D2}"/>
              </a:ext>
            </a:extLst>
          </p:cNvPr>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a:latin typeface="微软雅黑" panose="020B0503020204020204" pitchFamily="34" charset="-122"/>
                <a:ea typeface="微软雅黑" panose="020B0503020204020204" pitchFamily="34" charset="-122"/>
              </a:rPr>
              <a:t>标</a:t>
            </a:r>
          </a:p>
          <a:p>
            <a:r>
              <a:rPr lang="zh-CN" altLang="en-US" sz="2000">
                <a:latin typeface="微软雅黑" panose="020B0503020204020204" pitchFamily="34" charset="-122"/>
                <a:ea typeface="微软雅黑" panose="020B0503020204020204" pitchFamily="34" charset="-122"/>
              </a:rPr>
              <a:t>志</a:t>
            </a:r>
          </a:p>
          <a:p>
            <a:r>
              <a:rPr lang="zh-CN" altLang="en-US" sz="2000">
                <a:latin typeface="微软雅黑" panose="020B0503020204020204" pitchFamily="34" charset="-122"/>
                <a:ea typeface="微软雅黑" panose="020B0503020204020204" pitchFamily="34" charset="-122"/>
              </a:rPr>
              <a:t>寄</a:t>
            </a:r>
          </a:p>
          <a:p>
            <a:r>
              <a:rPr lang="zh-CN" altLang="en-US" sz="2000">
                <a:latin typeface="微软雅黑" panose="020B0503020204020204" pitchFamily="34" charset="-122"/>
                <a:ea typeface="微软雅黑" panose="020B0503020204020204" pitchFamily="34" charset="-122"/>
              </a:rPr>
              <a:t>存</a:t>
            </a:r>
          </a:p>
          <a:p>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603162" name="Line 26">
            <a:extLst>
              <a:ext uri="{FF2B5EF4-FFF2-40B4-BE49-F238E27FC236}">
                <a16:creationId xmlns:a16="http://schemas.microsoft.com/office/drawing/2014/main" id="{BC1F0979-3FEA-4781-9E64-F32A28B28D69}"/>
              </a:ext>
            </a:extLst>
          </p:cNvPr>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3163" name="Group 27">
            <a:extLst>
              <a:ext uri="{FF2B5EF4-FFF2-40B4-BE49-F238E27FC236}">
                <a16:creationId xmlns:a16="http://schemas.microsoft.com/office/drawing/2014/main" id="{94E54841-47BF-48FB-ACE2-6B2CEBAE9376}"/>
              </a:ext>
            </a:extLst>
          </p:cNvPr>
          <p:cNvGrpSpPr>
            <a:grpSpLocks/>
          </p:cNvGrpSpPr>
          <p:nvPr/>
        </p:nvGrpSpPr>
        <p:grpSpPr bwMode="auto">
          <a:xfrm>
            <a:off x="1511300" y="3519488"/>
            <a:ext cx="227013" cy="855662"/>
            <a:chOff x="895" y="1905"/>
            <a:chExt cx="143" cy="539"/>
          </a:xfrm>
        </p:grpSpPr>
        <p:sp>
          <p:nvSpPr>
            <p:cNvPr id="603164" name="Line 28">
              <a:extLst>
                <a:ext uri="{FF2B5EF4-FFF2-40B4-BE49-F238E27FC236}">
                  <a16:creationId xmlns:a16="http://schemas.microsoft.com/office/drawing/2014/main" id="{BE267E43-A929-4E04-B63D-73E53BB0F730}"/>
                </a:ext>
              </a:extLst>
            </p:cNvPr>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65" name="Line 29">
              <a:extLst>
                <a:ext uri="{FF2B5EF4-FFF2-40B4-BE49-F238E27FC236}">
                  <a16:creationId xmlns:a16="http://schemas.microsoft.com/office/drawing/2014/main" id="{A770B98C-7559-4BC5-968A-EE3C4DB51D12}"/>
                </a:ext>
              </a:extLst>
            </p:cNvPr>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3166" name="Line 30">
            <a:extLst>
              <a:ext uri="{FF2B5EF4-FFF2-40B4-BE49-F238E27FC236}">
                <a16:creationId xmlns:a16="http://schemas.microsoft.com/office/drawing/2014/main" id="{CC048EC5-3528-4C8A-B810-62945163B527}"/>
              </a:ext>
            </a:extLst>
          </p:cNvPr>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03167" name="Group 31">
            <a:extLst>
              <a:ext uri="{FF2B5EF4-FFF2-40B4-BE49-F238E27FC236}">
                <a16:creationId xmlns:a16="http://schemas.microsoft.com/office/drawing/2014/main" id="{D9310EA5-1C56-40A1-B67C-7BAA3C5A85E1}"/>
              </a:ext>
            </a:extLst>
          </p:cNvPr>
          <p:cNvGrpSpPr>
            <a:grpSpLocks/>
          </p:cNvGrpSpPr>
          <p:nvPr/>
        </p:nvGrpSpPr>
        <p:grpSpPr bwMode="auto">
          <a:xfrm>
            <a:off x="2501900" y="4776788"/>
            <a:ext cx="1530350" cy="1487487"/>
            <a:chOff x="1576" y="2924"/>
            <a:chExt cx="964" cy="937"/>
          </a:xfrm>
        </p:grpSpPr>
        <p:sp>
          <p:nvSpPr>
            <p:cNvPr id="603168" name="Line 32">
              <a:extLst>
                <a:ext uri="{FF2B5EF4-FFF2-40B4-BE49-F238E27FC236}">
                  <a16:creationId xmlns:a16="http://schemas.microsoft.com/office/drawing/2014/main" id="{986C31AA-5996-4521-B2BD-CB9CD93C2CFE}"/>
                </a:ext>
              </a:extLst>
            </p:cNvPr>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69" name="Line 33">
              <a:extLst>
                <a:ext uri="{FF2B5EF4-FFF2-40B4-BE49-F238E27FC236}">
                  <a16:creationId xmlns:a16="http://schemas.microsoft.com/office/drawing/2014/main" id="{4973396D-606C-47E7-BA2F-D7808412AE74}"/>
                </a:ext>
              </a:extLst>
            </p:cNvPr>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70" name="Line 34">
              <a:extLst>
                <a:ext uri="{FF2B5EF4-FFF2-40B4-BE49-F238E27FC236}">
                  <a16:creationId xmlns:a16="http://schemas.microsoft.com/office/drawing/2014/main" id="{3F0B13B3-F643-44E5-AFBC-14746FE72779}"/>
                </a:ext>
              </a:extLst>
            </p:cNvPr>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03171" name="Group 35">
            <a:extLst>
              <a:ext uri="{FF2B5EF4-FFF2-40B4-BE49-F238E27FC236}">
                <a16:creationId xmlns:a16="http://schemas.microsoft.com/office/drawing/2014/main" id="{44584585-3A2F-4802-AC52-03CF4B803CB4}"/>
              </a:ext>
            </a:extLst>
          </p:cNvPr>
          <p:cNvGrpSpPr>
            <a:grpSpLocks/>
          </p:cNvGrpSpPr>
          <p:nvPr/>
        </p:nvGrpSpPr>
        <p:grpSpPr bwMode="auto">
          <a:xfrm>
            <a:off x="3357563" y="5543550"/>
            <a:ext cx="493712" cy="719138"/>
            <a:chOff x="2115" y="3405"/>
            <a:chExt cx="311" cy="453"/>
          </a:xfrm>
        </p:grpSpPr>
        <p:sp>
          <p:nvSpPr>
            <p:cNvPr id="603172" name="Line 36">
              <a:extLst>
                <a:ext uri="{FF2B5EF4-FFF2-40B4-BE49-F238E27FC236}">
                  <a16:creationId xmlns:a16="http://schemas.microsoft.com/office/drawing/2014/main" id="{775DE544-F1DA-48FD-9D91-912F7ADC4776}"/>
                </a:ext>
              </a:extLst>
            </p:cNvPr>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73" name="Line 37">
              <a:extLst>
                <a:ext uri="{FF2B5EF4-FFF2-40B4-BE49-F238E27FC236}">
                  <a16:creationId xmlns:a16="http://schemas.microsoft.com/office/drawing/2014/main" id="{B5287583-2238-48E2-9435-7C8D424D5114}"/>
                </a:ext>
              </a:extLst>
            </p:cNvPr>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03174" name="Group 38">
            <a:extLst>
              <a:ext uri="{FF2B5EF4-FFF2-40B4-BE49-F238E27FC236}">
                <a16:creationId xmlns:a16="http://schemas.microsoft.com/office/drawing/2014/main" id="{2983A9A2-F4DA-4E63-8BAB-1AFD28D236A8}"/>
              </a:ext>
            </a:extLst>
          </p:cNvPr>
          <p:cNvGrpSpPr>
            <a:grpSpLocks/>
          </p:cNvGrpSpPr>
          <p:nvPr/>
        </p:nvGrpSpPr>
        <p:grpSpPr bwMode="auto">
          <a:xfrm>
            <a:off x="1150938" y="3606800"/>
            <a:ext cx="4725987" cy="2208213"/>
            <a:chOff x="725" y="2158"/>
            <a:chExt cx="2977" cy="1448"/>
          </a:xfrm>
        </p:grpSpPr>
        <p:sp>
          <p:nvSpPr>
            <p:cNvPr id="603175" name="Line 39">
              <a:extLst>
                <a:ext uri="{FF2B5EF4-FFF2-40B4-BE49-F238E27FC236}">
                  <a16:creationId xmlns:a16="http://schemas.microsoft.com/office/drawing/2014/main" id="{BF55D7F4-6636-460C-B6B6-261EC7CDCC76}"/>
                </a:ext>
              </a:extLst>
            </p:cNvPr>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76" name="Line 40">
              <a:extLst>
                <a:ext uri="{FF2B5EF4-FFF2-40B4-BE49-F238E27FC236}">
                  <a16:creationId xmlns:a16="http://schemas.microsoft.com/office/drawing/2014/main" id="{74079FAA-D5A2-4208-81AE-92AFAACF2E43}"/>
                </a:ext>
              </a:extLst>
            </p:cNvPr>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77" name="Line 41">
              <a:extLst>
                <a:ext uri="{FF2B5EF4-FFF2-40B4-BE49-F238E27FC236}">
                  <a16:creationId xmlns:a16="http://schemas.microsoft.com/office/drawing/2014/main" id="{E9C527C0-8584-4ED0-97E7-47AF9E38F68A}"/>
                </a:ext>
              </a:extLst>
            </p:cNvPr>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03178" name="Text Box 42">
            <a:extLst>
              <a:ext uri="{FF2B5EF4-FFF2-40B4-BE49-F238E27FC236}">
                <a16:creationId xmlns:a16="http://schemas.microsoft.com/office/drawing/2014/main" id="{2216A0A1-541B-43E6-8565-6D5949D65EFA}"/>
              </a:ext>
            </a:extLst>
          </p:cNvPr>
          <p:cNvSpPr txBox="1">
            <a:spLocks noChangeArrowheads="1"/>
          </p:cNvSpPr>
          <p:nvPr/>
        </p:nvSpPr>
        <p:spPr bwMode="auto">
          <a:xfrm>
            <a:off x="476250" y="6219825"/>
            <a:ext cx="1216025" cy="376238"/>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    </a:t>
            </a:r>
            <a:endParaRPr lang="en-US" altLang="zh-CN" sz="1800">
              <a:solidFill>
                <a:schemeClr val="hlink"/>
              </a:solidFill>
              <a:latin typeface="微软雅黑" panose="020B0503020204020204" pitchFamily="34" charset="-122"/>
              <a:ea typeface="微软雅黑" panose="020B0503020204020204" pitchFamily="34" charset="-122"/>
            </a:endParaRPr>
          </a:p>
        </p:txBody>
      </p:sp>
      <p:sp>
        <p:nvSpPr>
          <p:cNvPr id="603179" name="Line 43">
            <a:extLst>
              <a:ext uri="{FF2B5EF4-FFF2-40B4-BE49-F238E27FC236}">
                <a16:creationId xmlns:a16="http://schemas.microsoft.com/office/drawing/2014/main" id="{8EF2B661-ADAB-4FA7-8B3D-74F1955DFFFD}"/>
              </a:ext>
            </a:extLst>
          </p:cNvPr>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80" name="Line 44">
            <a:extLst>
              <a:ext uri="{FF2B5EF4-FFF2-40B4-BE49-F238E27FC236}">
                <a16:creationId xmlns:a16="http://schemas.microsoft.com/office/drawing/2014/main" id="{94B27199-B774-498B-A883-F60905A8F2D0}"/>
              </a:ext>
            </a:extLst>
          </p:cNvPr>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81" name="Text Box 45">
            <a:extLst>
              <a:ext uri="{FF2B5EF4-FFF2-40B4-BE49-F238E27FC236}">
                <a16:creationId xmlns:a16="http://schemas.microsoft.com/office/drawing/2014/main" id="{192C624C-E08F-41C7-A464-7AF3AFDFEFC7}"/>
              </a:ext>
            </a:extLst>
          </p:cNvPr>
          <p:cNvSpPr txBox="1">
            <a:spLocks noChangeArrowheads="1"/>
          </p:cNvSpPr>
          <p:nvPr/>
        </p:nvSpPr>
        <p:spPr bwMode="auto">
          <a:xfrm>
            <a:off x="5472113" y="3384550"/>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603182" name="AutoShape 46">
            <a:extLst>
              <a:ext uri="{FF2B5EF4-FFF2-40B4-BE49-F238E27FC236}">
                <a16:creationId xmlns:a16="http://schemas.microsoft.com/office/drawing/2014/main" id="{D6BE1380-0634-418C-84BE-65E051BF26E0}"/>
              </a:ext>
            </a:extLst>
          </p:cNvPr>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3183" name="Text Box 47">
            <a:extLst>
              <a:ext uri="{FF2B5EF4-FFF2-40B4-BE49-F238E27FC236}">
                <a16:creationId xmlns:a16="http://schemas.microsoft.com/office/drawing/2014/main" id="{A30D7D6E-64A1-4656-90E8-FC6427BDE8B2}"/>
              </a:ext>
            </a:extLst>
          </p:cNvPr>
          <p:cNvSpPr txBox="1">
            <a:spLocks noChangeArrowheads="1"/>
          </p:cNvSpPr>
          <p:nvPr/>
        </p:nvSpPr>
        <p:spPr bwMode="auto">
          <a:xfrm>
            <a:off x="5608638" y="5813425"/>
            <a:ext cx="765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603184" name="AutoShape 48">
            <a:extLst>
              <a:ext uri="{FF2B5EF4-FFF2-40B4-BE49-F238E27FC236}">
                <a16:creationId xmlns:a16="http://schemas.microsoft.com/office/drawing/2014/main" id="{604B2A1C-3C3C-480E-A7E5-D2C3D83E2145}"/>
              </a:ext>
            </a:extLst>
          </p:cNvPr>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3185" name="Text Box 49">
            <a:extLst>
              <a:ext uri="{FF2B5EF4-FFF2-40B4-BE49-F238E27FC236}">
                <a16:creationId xmlns:a16="http://schemas.microsoft.com/office/drawing/2014/main" id="{BFB9A010-61FC-41A4-94C2-9C88F4BDC67C}"/>
              </a:ext>
            </a:extLst>
          </p:cNvPr>
          <p:cNvSpPr txBox="1">
            <a:spLocks noChangeArrowheads="1"/>
          </p:cNvSpPr>
          <p:nvPr/>
        </p:nvSpPr>
        <p:spPr bwMode="auto">
          <a:xfrm>
            <a:off x="5564188" y="4111625"/>
            <a:ext cx="8556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603186" name="AutoShape 50">
            <a:extLst>
              <a:ext uri="{FF2B5EF4-FFF2-40B4-BE49-F238E27FC236}">
                <a16:creationId xmlns:a16="http://schemas.microsoft.com/office/drawing/2014/main" id="{E924454A-4AB9-46A2-A90C-ED5FB55D6419}"/>
              </a:ext>
            </a:extLst>
          </p:cNvPr>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3187" name="Line 51">
            <a:extLst>
              <a:ext uri="{FF2B5EF4-FFF2-40B4-BE49-F238E27FC236}">
                <a16:creationId xmlns:a16="http://schemas.microsoft.com/office/drawing/2014/main" id="{0DD1A22B-73A3-4DF4-BBB1-7636DF28351A}"/>
              </a:ext>
            </a:extLst>
          </p:cNvPr>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88" name="Text Box 52">
            <a:extLst>
              <a:ext uri="{FF2B5EF4-FFF2-40B4-BE49-F238E27FC236}">
                <a16:creationId xmlns:a16="http://schemas.microsoft.com/office/drawing/2014/main" id="{130BAC32-02A8-4BE4-9230-CC16E0272FC8}"/>
              </a:ext>
            </a:extLst>
          </p:cNvPr>
          <p:cNvSpPr txBox="1">
            <a:spLocks noChangeArrowheads="1"/>
          </p:cNvSpPr>
          <p:nvPr/>
        </p:nvSpPr>
        <p:spPr bwMode="auto">
          <a:xfrm>
            <a:off x="3492500" y="3608388"/>
            <a:ext cx="1169988" cy="457200"/>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solidFill>
                  <a:schemeClr val="accent2"/>
                </a:solidFill>
                <a:latin typeface="微软雅黑" panose="020B0503020204020204" pitchFamily="34" charset="-122"/>
                <a:ea typeface="微软雅黑" panose="020B0503020204020204" pitchFamily="34" charset="-122"/>
              </a:rPr>
              <a:t>GPRs</a:t>
            </a:r>
          </a:p>
        </p:txBody>
      </p:sp>
      <p:sp>
        <p:nvSpPr>
          <p:cNvPr id="603189" name="Rectangle 53">
            <a:extLst>
              <a:ext uri="{FF2B5EF4-FFF2-40B4-BE49-F238E27FC236}">
                <a16:creationId xmlns:a16="http://schemas.microsoft.com/office/drawing/2014/main" id="{18F027D0-C2FC-4C27-8A3C-4242ABE2DE32}"/>
              </a:ext>
            </a:extLst>
          </p:cNvPr>
          <p:cNvSpPr>
            <a:spLocks noChangeArrowheads="1"/>
          </p:cNvSpPr>
          <p:nvPr/>
        </p:nvSpPr>
        <p:spPr bwMode="auto">
          <a:xfrm>
            <a:off x="3851275" y="4103688"/>
            <a:ext cx="1125538" cy="15748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3190" name="Line 54">
            <a:extLst>
              <a:ext uri="{FF2B5EF4-FFF2-40B4-BE49-F238E27FC236}">
                <a16:creationId xmlns:a16="http://schemas.microsoft.com/office/drawing/2014/main" id="{DC8A3E9F-3E59-4780-94B4-9E68C561F081}"/>
              </a:ext>
            </a:extLst>
          </p:cNvPr>
          <p:cNvSpPr>
            <a:spLocks noChangeShapeType="1"/>
          </p:cNvSpPr>
          <p:nvPr/>
        </p:nvSpPr>
        <p:spPr bwMode="auto">
          <a:xfrm>
            <a:off x="3897313" y="4419600"/>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91" name="Line 55">
            <a:extLst>
              <a:ext uri="{FF2B5EF4-FFF2-40B4-BE49-F238E27FC236}">
                <a16:creationId xmlns:a16="http://schemas.microsoft.com/office/drawing/2014/main" id="{20727BE2-8065-4EC0-A749-14E07D347025}"/>
              </a:ext>
            </a:extLst>
          </p:cNvPr>
          <p:cNvSpPr>
            <a:spLocks noChangeShapeType="1"/>
          </p:cNvSpPr>
          <p:nvPr/>
        </p:nvSpPr>
        <p:spPr bwMode="auto">
          <a:xfrm>
            <a:off x="3897313" y="5049838"/>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92" name="Line 56">
            <a:extLst>
              <a:ext uri="{FF2B5EF4-FFF2-40B4-BE49-F238E27FC236}">
                <a16:creationId xmlns:a16="http://schemas.microsoft.com/office/drawing/2014/main" id="{E9096608-E279-4997-A658-B7B78752CEC1}"/>
              </a:ext>
            </a:extLst>
          </p:cNvPr>
          <p:cNvSpPr>
            <a:spLocks noChangeShapeType="1"/>
          </p:cNvSpPr>
          <p:nvPr/>
        </p:nvSpPr>
        <p:spPr bwMode="auto">
          <a:xfrm>
            <a:off x="3897313" y="5408613"/>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93" name="Text Box 57">
            <a:extLst>
              <a:ext uri="{FF2B5EF4-FFF2-40B4-BE49-F238E27FC236}">
                <a16:creationId xmlns:a16="http://schemas.microsoft.com/office/drawing/2014/main" id="{7BE6B7FF-FDD9-4B13-9108-1D49CD1FC757}"/>
              </a:ext>
            </a:extLst>
          </p:cNvPr>
          <p:cNvSpPr txBox="1">
            <a:spLocks noChangeArrowheads="1"/>
          </p:cNvSpPr>
          <p:nvPr/>
        </p:nvSpPr>
        <p:spPr bwMode="auto">
          <a:xfrm>
            <a:off x="4930775" y="4059238"/>
            <a:ext cx="3159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0</a:t>
            </a:r>
          </a:p>
        </p:txBody>
      </p:sp>
      <p:sp>
        <p:nvSpPr>
          <p:cNvPr id="603194" name="Text Box 58">
            <a:extLst>
              <a:ext uri="{FF2B5EF4-FFF2-40B4-BE49-F238E27FC236}">
                <a16:creationId xmlns:a16="http://schemas.microsoft.com/office/drawing/2014/main" id="{9A678B03-E557-4EFD-ACB4-B00C5A5C547C}"/>
              </a:ext>
            </a:extLst>
          </p:cNvPr>
          <p:cNvSpPr txBox="1">
            <a:spLocks noChangeArrowheads="1"/>
          </p:cNvSpPr>
          <p:nvPr/>
        </p:nvSpPr>
        <p:spPr bwMode="auto">
          <a:xfrm>
            <a:off x="4932363" y="4373563"/>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1</a:t>
            </a:r>
          </a:p>
        </p:txBody>
      </p:sp>
      <p:sp>
        <p:nvSpPr>
          <p:cNvPr id="603195" name="Text Box 59">
            <a:extLst>
              <a:ext uri="{FF2B5EF4-FFF2-40B4-BE49-F238E27FC236}">
                <a16:creationId xmlns:a16="http://schemas.microsoft.com/office/drawing/2014/main" id="{65267702-769A-47E2-9921-9061D15D2569}"/>
              </a:ext>
            </a:extLst>
          </p:cNvPr>
          <p:cNvSpPr txBox="1">
            <a:spLocks noChangeArrowheads="1"/>
          </p:cNvSpPr>
          <p:nvPr/>
        </p:nvSpPr>
        <p:spPr bwMode="auto">
          <a:xfrm>
            <a:off x="4932363" y="4919663"/>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800">
              <a:latin typeface="微软雅黑" panose="020B0503020204020204" pitchFamily="34" charset="-122"/>
              <a:ea typeface="微软雅黑" panose="020B0503020204020204" pitchFamily="34" charset="-122"/>
            </a:endParaRPr>
          </a:p>
        </p:txBody>
      </p:sp>
      <p:sp>
        <p:nvSpPr>
          <p:cNvPr id="603196" name="Text Box 60">
            <a:extLst>
              <a:ext uri="{FF2B5EF4-FFF2-40B4-BE49-F238E27FC236}">
                <a16:creationId xmlns:a16="http://schemas.microsoft.com/office/drawing/2014/main" id="{D2083612-A520-480E-8EAB-04C351406490}"/>
              </a:ext>
            </a:extLst>
          </p:cNvPr>
          <p:cNvSpPr txBox="1">
            <a:spLocks noChangeArrowheads="1"/>
          </p:cNvSpPr>
          <p:nvPr/>
        </p:nvSpPr>
        <p:spPr bwMode="auto">
          <a:xfrm>
            <a:off x="4930775" y="5368925"/>
            <a:ext cx="315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7</a:t>
            </a:r>
          </a:p>
        </p:txBody>
      </p:sp>
      <p:sp>
        <p:nvSpPr>
          <p:cNvPr id="603197" name="Rectangle 61">
            <a:extLst>
              <a:ext uri="{FF2B5EF4-FFF2-40B4-BE49-F238E27FC236}">
                <a16:creationId xmlns:a16="http://schemas.microsoft.com/office/drawing/2014/main" id="{60FED3E4-7FB7-44D1-A21C-7FD5E440F6AF}"/>
              </a:ext>
            </a:extLst>
          </p:cNvPr>
          <p:cNvSpPr>
            <a:spLocks noChangeArrowheads="1"/>
          </p:cNvSpPr>
          <p:nvPr/>
        </p:nvSpPr>
        <p:spPr bwMode="auto">
          <a:xfrm>
            <a:off x="6551613" y="819150"/>
            <a:ext cx="1133475" cy="5715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3198" name="Line 62">
            <a:extLst>
              <a:ext uri="{FF2B5EF4-FFF2-40B4-BE49-F238E27FC236}">
                <a16:creationId xmlns:a16="http://schemas.microsoft.com/office/drawing/2014/main" id="{3A235EF5-493E-4D75-BE12-E140F027B7F8}"/>
              </a:ext>
            </a:extLst>
          </p:cNvPr>
          <p:cNvSpPr>
            <a:spLocks noChangeShapeType="1"/>
          </p:cNvSpPr>
          <p:nvPr/>
        </p:nvSpPr>
        <p:spPr bwMode="auto">
          <a:xfrm>
            <a:off x="6551613" y="25288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199" name="Line 63">
            <a:extLst>
              <a:ext uri="{FF2B5EF4-FFF2-40B4-BE49-F238E27FC236}">
                <a16:creationId xmlns:a16="http://schemas.microsoft.com/office/drawing/2014/main" id="{A6FBAB4D-A6D6-492D-A225-60A47BE88D77}"/>
              </a:ext>
            </a:extLst>
          </p:cNvPr>
          <p:cNvSpPr>
            <a:spLocks noChangeShapeType="1"/>
          </p:cNvSpPr>
          <p:nvPr/>
        </p:nvSpPr>
        <p:spPr bwMode="auto">
          <a:xfrm>
            <a:off x="6551613" y="284321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00" name="Line 64">
            <a:extLst>
              <a:ext uri="{FF2B5EF4-FFF2-40B4-BE49-F238E27FC236}">
                <a16:creationId xmlns:a16="http://schemas.microsoft.com/office/drawing/2014/main" id="{CA73E420-4041-4F14-821A-798965448EF5}"/>
              </a:ext>
            </a:extLst>
          </p:cNvPr>
          <p:cNvSpPr>
            <a:spLocks noChangeShapeType="1"/>
          </p:cNvSpPr>
          <p:nvPr/>
        </p:nvSpPr>
        <p:spPr bwMode="auto">
          <a:xfrm>
            <a:off x="6551613" y="47339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01" name="Line 65">
            <a:extLst>
              <a:ext uri="{FF2B5EF4-FFF2-40B4-BE49-F238E27FC236}">
                <a16:creationId xmlns:a16="http://schemas.microsoft.com/office/drawing/2014/main" id="{D8F223B9-23EA-4C6A-8E95-4D29810206E4}"/>
              </a:ext>
            </a:extLst>
          </p:cNvPr>
          <p:cNvSpPr>
            <a:spLocks noChangeShapeType="1"/>
          </p:cNvSpPr>
          <p:nvPr/>
        </p:nvSpPr>
        <p:spPr bwMode="auto">
          <a:xfrm>
            <a:off x="6551613" y="509428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02" name="Line 66">
            <a:extLst>
              <a:ext uri="{FF2B5EF4-FFF2-40B4-BE49-F238E27FC236}">
                <a16:creationId xmlns:a16="http://schemas.microsoft.com/office/drawing/2014/main" id="{864106A9-ABF8-4FE2-BADC-7369304E542E}"/>
              </a:ext>
            </a:extLst>
          </p:cNvPr>
          <p:cNvSpPr>
            <a:spLocks noChangeShapeType="1"/>
          </p:cNvSpPr>
          <p:nvPr/>
        </p:nvSpPr>
        <p:spPr bwMode="auto">
          <a:xfrm>
            <a:off x="6551613" y="54546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03" name="Line 67">
            <a:extLst>
              <a:ext uri="{FF2B5EF4-FFF2-40B4-BE49-F238E27FC236}">
                <a16:creationId xmlns:a16="http://schemas.microsoft.com/office/drawing/2014/main" id="{FEACBC1D-CE81-4BDE-B433-B03D36799356}"/>
              </a:ext>
            </a:extLst>
          </p:cNvPr>
          <p:cNvSpPr>
            <a:spLocks noChangeShapeType="1"/>
          </p:cNvSpPr>
          <p:nvPr/>
        </p:nvSpPr>
        <p:spPr bwMode="auto">
          <a:xfrm>
            <a:off x="6551613" y="57626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04" name="Line 68">
            <a:extLst>
              <a:ext uri="{FF2B5EF4-FFF2-40B4-BE49-F238E27FC236}">
                <a16:creationId xmlns:a16="http://schemas.microsoft.com/office/drawing/2014/main" id="{C4D22121-2EBC-44B7-A72F-A712DCCAB93A}"/>
              </a:ext>
            </a:extLst>
          </p:cNvPr>
          <p:cNvSpPr>
            <a:spLocks noChangeShapeType="1"/>
          </p:cNvSpPr>
          <p:nvPr/>
        </p:nvSpPr>
        <p:spPr bwMode="auto">
          <a:xfrm>
            <a:off x="6551613" y="62198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05" name="Text Box 69">
            <a:extLst>
              <a:ext uri="{FF2B5EF4-FFF2-40B4-BE49-F238E27FC236}">
                <a16:creationId xmlns:a16="http://schemas.microsoft.com/office/drawing/2014/main" id="{E4736FE7-C249-4D79-81FB-CE21C1C4916D}"/>
              </a:ext>
            </a:extLst>
          </p:cNvPr>
          <p:cNvSpPr txBox="1">
            <a:spLocks noChangeArrowheads="1"/>
          </p:cNvSpPr>
          <p:nvPr/>
        </p:nvSpPr>
        <p:spPr bwMode="auto">
          <a:xfrm>
            <a:off x="7677150" y="1179513"/>
            <a:ext cx="12160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bfff0020</a:t>
            </a:r>
          </a:p>
        </p:txBody>
      </p:sp>
      <p:sp>
        <p:nvSpPr>
          <p:cNvPr id="603206" name="Text Box 70">
            <a:extLst>
              <a:ext uri="{FF2B5EF4-FFF2-40B4-BE49-F238E27FC236}">
                <a16:creationId xmlns:a16="http://schemas.microsoft.com/office/drawing/2014/main" id="{ECE59339-5109-4AC0-B3A7-7DE589B46825}"/>
              </a:ext>
            </a:extLst>
          </p:cNvPr>
          <p:cNvSpPr txBox="1">
            <a:spLocks noChangeArrowheads="1"/>
          </p:cNvSpPr>
          <p:nvPr/>
        </p:nvSpPr>
        <p:spPr bwMode="auto">
          <a:xfrm>
            <a:off x="7640638" y="4727575"/>
            <a:ext cx="1252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80483d6</a:t>
            </a:r>
          </a:p>
        </p:txBody>
      </p:sp>
      <p:sp>
        <p:nvSpPr>
          <p:cNvPr id="603207" name="Text Box 71">
            <a:extLst>
              <a:ext uri="{FF2B5EF4-FFF2-40B4-BE49-F238E27FC236}">
                <a16:creationId xmlns:a16="http://schemas.microsoft.com/office/drawing/2014/main" id="{CC3740C5-ABAA-4E44-A382-5125CCE6DC84}"/>
              </a:ext>
            </a:extLst>
          </p:cNvPr>
          <p:cNvSpPr txBox="1">
            <a:spLocks noChangeArrowheads="1"/>
          </p:cNvSpPr>
          <p:nvPr/>
        </p:nvSpPr>
        <p:spPr bwMode="auto">
          <a:xfrm>
            <a:off x="7632700" y="5087938"/>
            <a:ext cx="12604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80483d5</a:t>
            </a:r>
          </a:p>
        </p:txBody>
      </p:sp>
      <p:sp>
        <p:nvSpPr>
          <p:cNvPr id="603208" name="Text Box 72">
            <a:extLst>
              <a:ext uri="{FF2B5EF4-FFF2-40B4-BE49-F238E27FC236}">
                <a16:creationId xmlns:a16="http://schemas.microsoft.com/office/drawing/2014/main" id="{F9AC980A-9201-402B-869A-BB8E230D5756}"/>
              </a:ext>
            </a:extLst>
          </p:cNvPr>
          <p:cNvSpPr txBox="1">
            <a:spLocks noChangeArrowheads="1"/>
          </p:cNvSpPr>
          <p:nvPr/>
        </p:nvSpPr>
        <p:spPr bwMode="auto">
          <a:xfrm>
            <a:off x="7642225" y="5448300"/>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80483d4</a:t>
            </a:r>
          </a:p>
        </p:txBody>
      </p:sp>
      <p:sp>
        <p:nvSpPr>
          <p:cNvPr id="603209" name="Text Box 73">
            <a:extLst>
              <a:ext uri="{FF2B5EF4-FFF2-40B4-BE49-F238E27FC236}">
                <a16:creationId xmlns:a16="http://schemas.microsoft.com/office/drawing/2014/main" id="{BB19DB21-C0BC-42C1-99F8-957F44079247}"/>
              </a:ext>
            </a:extLst>
          </p:cNvPr>
          <p:cNvSpPr txBox="1">
            <a:spLocks noChangeArrowheads="1"/>
          </p:cNvSpPr>
          <p:nvPr/>
        </p:nvSpPr>
        <p:spPr bwMode="auto">
          <a:xfrm>
            <a:off x="7640638" y="6211888"/>
            <a:ext cx="3968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a:t>
            </a:r>
          </a:p>
        </p:txBody>
      </p:sp>
      <p:sp>
        <p:nvSpPr>
          <p:cNvPr id="603210" name="Text Box 74">
            <a:extLst>
              <a:ext uri="{FF2B5EF4-FFF2-40B4-BE49-F238E27FC236}">
                <a16:creationId xmlns:a16="http://schemas.microsoft.com/office/drawing/2014/main" id="{DCCB20F0-4AA7-4C07-AA18-A5C3F48D8B32}"/>
              </a:ext>
            </a:extLst>
          </p:cNvPr>
          <p:cNvSpPr txBox="1">
            <a:spLocks noChangeArrowheads="1"/>
          </p:cNvSpPr>
          <p:nvPr/>
        </p:nvSpPr>
        <p:spPr bwMode="auto">
          <a:xfrm>
            <a:off x="0"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latin typeface="Arial" panose="020B0604020202020204" pitchFamily="34" charset="0"/>
              <a:ea typeface="微软雅黑" panose="020B0503020204020204" pitchFamily="34" charset="-122"/>
            </a:endParaRPr>
          </a:p>
        </p:txBody>
      </p:sp>
      <p:sp>
        <p:nvSpPr>
          <p:cNvPr id="603211" name="Rectangle 75">
            <a:extLst>
              <a:ext uri="{FF2B5EF4-FFF2-40B4-BE49-F238E27FC236}">
                <a16:creationId xmlns:a16="http://schemas.microsoft.com/office/drawing/2014/main" id="{88195273-301B-41C4-A182-318FEC5A7FFA}"/>
              </a:ext>
            </a:extLst>
          </p:cNvPr>
          <p:cNvSpPr>
            <a:spLocks noChangeArrowheads="1"/>
          </p:cNvSpPr>
          <p:nvPr/>
        </p:nvSpPr>
        <p:spPr bwMode="auto">
          <a:xfrm>
            <a:off x="134938" y="731838"/>
            <a:ext cx="64166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05000"/>
              </a:lnSpc>
            </a:pPr>
            <a:r>
              <a:rPr lang="en-US" altLang="zh-CN" sz="1800">
                <a:latin typeface="微软雅黑" panose="020B0503020204020204" pitchFamily="34" charset="-122"/>
                <a:ea typeface="微软雅黑" panose="020B0503020204020204" pitchFamily="34" charset="-122"/>
              </a:rPr>
              <a:t>80483da:    8b 45 0c   mov   0xc(%ebp), %eax      </a:t>
            </a:r>
          </a:p>
          <a:p>
            <a:pPr eaLnBrk="1" hangingPunct="1">
              <a:lnSpc>
                <a:spcPct val="105000"/>
              </a:lnSpc>
            </a:pPr>
            <a:r>
              <a:rPr lang="en-US" altLang="zh-CN" sz="1800">
                <a:latin typeface="微软雅黑" panose="020B0503020204020204" pitchFamily="34" charset="-122"/>
                <a:ea typeface="微软雅黑" panose="020B0503020204020204" pitchFamily="34" charset="-122"/>
              </a:rPr>
              <a:t>80483dd:    8b 55 08   mov   0x8(%ebp), %edx</a:t>
            </a:r>
            <a:endParaRPr lang="en-US" altLang="zh-CN" sz="2000">
              <a:latin typeface="微软雅黑" panose="020B0503020204020204" pitchFamily="34" charset="-122"/>
              <a:ea typeface="微软雅黑" panose="020B0503020204020204" pitchFamily="34" charset="-122"/>
            </a:endParaRPr>
          </a:p>
          <a:p>
            <a:pPr eaLnBrk="1" hangingPunct="1">
              <a:lnSpc>
                <a:spcPct val="105000"/>
              </a:lnSpc>
            </a:pPr>
            <a:r>
              <a:rPr lang="en-US" altLang="zh-CN" sz="1800">
                <a:latin typeface="微软雅黑" panose="020B0503020204020204" pitchFamily="34" charset="-122"/>
                <a:ea typeface="微软雅黑" panose="020B0503020204020204" pitchFamily="34" charset="-122"/>
              </a:rPr>
              <a:t>80483e0:    </a:t>
            </a:r>
            <a:r>
              <a:rPr lang="en-US" altLang="zh-CN" sz="1800">
                <a:solidFill>
                  <a:srgbClr val="FF3300"/>
                </a:solidFill>
                <a:latin typeface="微软雅黑" panose="020B0503020204020204" pitchFamily="34" charset="-122"/>
                <a:ea typeface="微软雅黑" panose="020B0503020204020204" pitchFamily="34" charset="-122"/>
              </a:rPr>
              <a:t>8d 04 02</a:t>
            </a:r>
            <a:r>
              <a:rPr lang="en-US" altLang="zh-CN" sz="1800">
                <a:latin typeface="微软雅黑" panose="020B0503020204020204" pitchFamily="34" charset="-122"/>
                <a:ea typeface="微软雅黑" panose="020B0503020204020204" pitchFamily="34" charset="-122"/>
              </a:rPr>
              <a:t>   lea     (%edx,%eax,1), %eax</a:t>
            </a:r>
          </a:p>
        </p:txBody>
      </p:sp>
      <p:sp>
        <p:nvSpPr>
          <p:cNvPr id="603212" name="Line 76">
            <a:extLst>
              <a:ext uri="{FF2B5EF4-FFF2-40B4-BE49-F238E27FC236}">
                <a16:creationId xmlns:a16="http://schemas.microsoft.com/office/drawing/2014/main" id="{9674671B-3EA2-4067-9B4C-29926243EE4B}"/>
              </a:ext>
            </a:extLst>
          </p:cNvPr>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13" name="Line 77">
            <a:extLst>
              <a:ext uri="{FF2B5EF4-FFF2-40B4-BE49-F238E27FC236}">
                <a16:creationId xmlns:a16="http://schemas.microsoft.com/office/drawing/2014/main" id="{14997F67-128F-4EEE-872F-509F25032AA1}"/>
              </a:ext>
            </a:extLst>
          </p:cNvPr>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14" name="Text Box 78">
            <a:extLst>
              <a:ext uri="{FF2B5EF4-FFF2-40B4-BE49-F238E27FC236}">
                <a16:creationId xmlns:a16="http://schemas.microsoft.com/office/drawing/2014/main" id="{D34EB98B-0860-493E-B2CC-031B03448FAA}"/>
              </a:ext>
            </a:extLst>
          </p:cNvPr>
          <p:cNvSpPr txBox="1">
            <a:spLocks noChangeArrowheads="1"/>
          </p:cNvSpPr>
          <p:nvPr/>
        </p:nvSpPr>
        <p:spPr bwMode="auto">
          <a:xfrm>
            <a:off x="6919913" y="5448300"/>
            <a:ext cx="5318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55</a:t>
            </a:r>
          </a:p>
        </p:txBody>
      </p:sp>
      <p:sp>
        <p:nvSpPr>
          <p:cNvPr id="603215" name="Text Box 79">
            <a:extLst>
              <a:ext uri="{FF2B5EF4-FFF2-40B4-BE49-F238E27FC236}">
                <a16:creationId xmlns:a16="http://schemas.microsoft.com/office/drawing/2014/main" id="{744F540B-F9D1-4612-ADCF-6A01F49F5DAF}"/>
              </a:ext>
            </a:extLst>
          </p:cNvPr>
          <p:cNvSpPr txBox="1">
            <a:spLocks noChangeArrowheads="1"/>
          </p:cNvSpPr>
          <p:nvPr/>
        </p:nvSpPr>
        <p:spPr bwMode="auto">
          <a:xfrm>
            <a:off x="6911975" y="5087938"/>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89</a:t>
            </a:r>
          </a:p>
        </p:txBody>
      </p:sp>
      <p:sp>
        <p:nvSpPr>
          <p:cNvPr id="603216" name="Text Box 80">
            <a:extLst>
              <a:ext uri="{FF2B5EF4-FFF2-40B4-BE49-F238E27FC236}">
                <a16:creationId xmlns:a16="http://schemas.microsoft.com/office/drawing/2014/main" id="{AD9F2701-CDF5-4802-95B5-74B4396090B3}"/>
              </a:ext>
            </a:extLst>
          </p:cNvPr>
          <p:cNvSpPr txBox="1">
            <a:spLocks noChangeArrowheads="1"/>
          </p:cNvSpPr>
          <p:nvPr/>
        </p:nvSpPr>
        <p:spPr bwMode="auto">
          <a:xfrm>
            <a:off x="6911975" y="47339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e5</a:t>
            </a:r>
          </a:p>
        </p:txBody>
      </p:sp>
      <p:sp>
        <p:nvSpPr>
          <p:cNvPr id="603217" name="Line 81">
            <a:extLst>
              <a:ext uri="{FF2B5EF4-FFF2-40B4-BE49-F238E27FC236}">
                <a16:creationId xmlns:a16="http://schemas.microsoft.com/office/drawing/2014/main" id="{79F19861-4E8F-4DD2-A147-0085F6FEE2EA}"/>
              </a:ext>
            </a:extLst>
          </p:cNvPr>
          <p:cNvSpPr>
            <a:spLocks noChangeShapeType="1"/>
          </p:cNvSpPr>
          <p:nvPr/>
        </p:nvSpPr>
        <p:spPr bwMode="auto">
          <a:xfrm>
            <a:off x="4392613" y="50927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18" name="Text Box 82">
            <a:extLst>
              <a:ext uri="{FF2B5EF4-FFF2-40B4-BE49-F238E27FC236}">
                <a16:creationId xmlns:a16="http://schemas.microsoft.com/office/drawing/2014/main" id="{FB9E26D4-BE9B-4FA5-B3DB-04DBBC9690A8}"/>
              </a:ext>
            </a:extLst>
          </p:cNvPr>
          <p:cNvSpPr txBox="1">
            <a:spLocks noChangeArrowheads="1"/>
          </p:cNvSpPr>
          <p:nvPr/>
        </p:nvSpPr>
        <p:spPr bwMode="auto">
          <a:xfrm>
            <a:off x="3986213" y="20335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   </a:t>
            </a:r>
          </a:p>
        </p:txBody>
      </p:sp>
      <p:sp>
        <p:nvSpPr>
          <p:cNvPr id="603219" name="Text Box 83">
            <a:extLst>
              <a:ext uri="{FF2B5EF4-FFF2-40B4-BE49-F238E27FC236}">
                <a16:creationId xmlns:a16="http://schemas.microsoft.com/office/drawing/2014/main" id="{26C369A4-99C1-49EF-9718-CAE5621FA483}"/>
              </a:ext>
            </a:extLst>
          </p:cNvPr>
          <p:cNvSpPr txBox="1">
            <a:spLocks noChangeArrowheads="1"/>
          </p:cNvSpPr>
          <p:nvPr/>
        </p:nvSpPr>
        <p:spPr bwMode="auto">
          <a:xfrm>
            <a:off x="3986213" y="2528888"/>
            <a:ext cx="1125537" cy="3873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alpha val="17999"/>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603220" name="Rectangle 84">
            <a:extLst>
              <a:ext uri="{FF2B5EF4-FFF2-40B4-BE49-F238E27FC236}">
                <a16:creationId xmlns:a16="http://schemas.microsoft.com/office/drawing/2014/main" id="{6E01D66C-1622-4C1C-B505-5FB43041C879}"/>
              </a:ext>
            </a:extLst>
          </p:cNvPr>
          <p:cNvSpPr>
            <a:spLocks noChangeArrowheads="1"/>
          </p:cNvSpPr>
          <p:nvPr/>
        </p:nvSpPr>
        <p:spPr bwMode="auto">
          <a:xfrm>
            <a:off x="3230563" y="2046288"/>
            <a:ext cx="668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EBP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603221" name="Rectangle 85">
            <a:extLst>
              <a:ext uri="{FF2B5EF4-FFF2-40B4-BE49-F238E27FC236}">
                <a16:creationId xmlns:a16="http://schemas.microsoft.com/office/drawing/2014/main" id="{2B4EBB77-F981-41DB-B70D-6E9F26D37E9D}"/>
              </a:ext>
            </a:extLst>
          </p:cNvPr>
          <p:cNvSpPr>
            <a:spLocks noChangeArrowheads="1"/>
          </p:cNvSpPr>
          <p:nvPr/>
        </p:nvSpPr>
        <p:spPr bwMode="auto">
          <a:xfrm>
            <a:off x="3222625" y="2541588"/>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ESP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603222" name="Rectangle 86">
            <a:extLst>
              <a:ext uri="{FF2B5EF4-FFF2-40B4-BE49-F238E27FC236}">
                <a16:creationId xmlns:a16="http://schemas.microsoft.com/office/drawing/2014/main" id="{56194036-82BC-400F-A0F3-AF7DC670C207}"/>
              </a:ext>
            </a:extLst>
          </p:cNvPr>
          <p:cNvSpPr>
            <a:spLocks noChangeArrowheads="1"/>
          </p:cNvSpPr>
          <p:nvPr/>
        </p:nvSpPr>
        <p:spPr bwMode="auto">
          <a:xfrm>
            <a:off x="2636838" y="2811463"/>
            <a:ext cx="581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solidFill>
                  <a:srgbClr val="008000"/>
                </a:solidFill>
                <a:latin typeface="微软雅黑" panose="020B0503020204020204" pitchFamily="34" charset="-122"/>
                <a:ea typeface="微软雅黑" panose="020B0503020204020204" pitchFamily="34" charset="-122"/>
              </a:rPr>
              <a:t>EIP</a:t>
            </a: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603223" name="Line 87">
            <a:extLst>
              <a:ext uri="{FF2B5EF4-FFF2-40B4-BE49-F238E27FC236}">
                <a16:creationId xmlns:a16="http://schemas.microsoft.com/office/drawing/2014/main" id="{15A150D3-71A3-44AA-AA1B-265656FA1D0E}"/>
              </a:ext>
            </a:extLst>
          </p:cNvPr>
          <p:cNvSpPr>
            <a:spLocks noChangeShapeType="1"/>
          </p:cNvSpPr>
          <p:nvPr/>
        </p:nvSpPr>
        <p:spPr bwMode="auto">
          <a:xfrm>
            <a:off x="6551613" y="1223963"/>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24" name="Line 88">
            <a:extLst>
              <a:ext uri="{FF2B5EF4-FFF2-40B4-BE49-F238E27FC236}">
                <a16:creationId xmlns:a16="http://schemas.microsoft.com/office/drawing/2014/main" id="{90903A50-D853-4201-A10A-793B7D6F87CC}"/>
              </a:ext>
            </a:extLst>
          </p:cNvPr>
          <p:cNvSpPr>
            <a:spLocks noChangeShapeType="1"/>
          </p:cNvSpPr>
          <p:nvPr/>
        </p:nvSpPr>
        <p:spPr bwMode="auto">
          <a:xfrm>
            <a:off x="6551613" y="1493838"/>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25" name="Line 89">
            <a:extLst>
              <a:ext uri="{FF2B5EF4-FFF2-40B4-BE49-F238E27FC236}">
                <a16:creationId xmlns:a16="http://schemas.microsoft.com/office/drawing/2014/main" id="{37114DA8-229A-43D6-B316-F279B9AE3315}"/>
              </a:ext>
            </a:extLst>
          </p:cNvPr>
          <p:cNvSpPr>
            <a:spLocks noChangeShapeType="1"/>
          </p:cNvSpPr>
          <p:nvPr/>
        </p:nvSpPr>
        <p:spPr bwMode="auto">
          <a:xfrm>
            <a:off x="7137400" y="863600"/>
            <a:ext cx="0" cy="31591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26" name="Text Box 90">
            <a:extLst>
              <a:ext uri="{FF2B5EF4-FFF2-40B4-BE49-F238E27FC236}">
                <a16:creationId xmlns:a16="http://schemas.microsoft.com/office/drawing/2014/main" id="{D06FEAB5-84D0-4A6A-A28E-3BB45B50BF55}"/>
              </a:ext>
            </a:extLst>
          </p:cNvPr>
          <p:cNvSpPr txBox="1">
            <a:spLocks noChangeArrowheads="1"/>
          </p:cNvSpPr>
          <p:nvPr/>
        </p:nvSpPr>
        <p:spPr bwMode="auto">
          <a:xfrm>
            <a:off x="7677150" y="1898650"/>
            <a:ext cx="12160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bfff0000</a:t>
            </a:r>
          </a:p>
        </p:txBody>
      </p:sp>
      <p:sp>
        <p:nvSpPr>
          <p:cNvPr id="603227" name="Line 91">
            <a:extLst>
              <a:ext uri="{FF2B5EF4-FFF2-40B4-BE49-F238E27FC236}">
                <a16:creationId xmlns:a16="http://schemas.microsoft.com/office/drawing/2014/main" id="{F0D1BCBF-4306-44A4-8142-C5EC55B94A89}"/>
              </a:ext>
            </a:extLst>
          </p:cNvPr>
          <p:cNvSpPr>
            <a:spLocks noChangeShapeType="1"/>
          </p:cNvSpPr>
          <p:nvPr/>
        </p:nvSpPr>
        <p:spPr bwMode="auto">
          <a:xfrm>
            <a:off x="6551613" y="194310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28" name="Line 92">
            <a:extLst>
              <a:ext uri="{FF2B5EF4-FFF2-40B4-BE49-F238E27FC236}">
                <a16:creationId xmlns:a16="http://schemas.microsoft.com/office/drawing/2014/main" id="{FB568FB0-59AB-48F2-B80C-72A29426AB8D}"/>
              </a:ext>
            </a:extLst>
          </p:cNvPr>
          <p:cNvSpPr>
            <a:spLocks noChangeShapeType="1"/>
          </p:cNvSpPr>
          <p:nvPr/>
        </p:nvSpPr>
        <p:spPr bwMode="auto">
          <a:xfrm>
            <a:off x="6551613" y="221297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29" name="Line 93">
            <a:extLst>
              <a:ext uri="{FF2B5EF4-FFF2-40B4-BE49-F238E27FC236}">
                <a16:creationId xmlns:a16="http://schemas.microsoft.com/office/drawing/2014/main" id="{9EC95B04-2E31-4A37-9AB5-8E701F78CD7D}"/>
              </a:ext>
            </a:extLst>
          </p:cNvPr>
          <p:cNvSpPr>
            <a:spLocks noChangeShapeType="1"/>
          </p:cNvSpPr>
          <p:nvPr/>
        </p:nvSpPr>
        <p:spPr bwMode="auto">
          <a:xfrm>
            <a:off x="7137400" y="1582738"/>
            <a:ext cx="0" cy="3159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30" name="Line 94">
            <a:extLst>
              <a:ext uri="{FF2B5EF4-FFF2-40B4-BE49-F238E27FC236}">
                <a16:creationId xmlns:a16="http://schemas.microsoft.com/office/drawing/2014/main" id="{34A5EC8C-7742-4404-847A-06BA85A53786}"/>
              </a:ext>
            </a:extLst>
          </p:cNvPr>
          <p:cNvSpPr>
            <a:spLocks noChangeShapeType="1"/>
          </p:cNvSpPr>
          <p:nvPr/>
        </p:nvSpPr>
        <p:spPr bwMode="auto">
          <a:xfrm>
            <a:off x="6551613" y="3159125"/>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31" name="Line 95">
            <a:extLst>
              <a:ext uri="{FF2B5EF4-FFF2-40B4-BE49-F238E27FC236}">
                <a16:creationId xmlns:a16="http://schemas.microsoft.com/office/drawing/2014/main" id="{EFE1C84D-5792-4C1F-BC9E-F55E6E7BD262}"/>
              </a:ext>
            </a:extLst>
          </p:cNvPr>
          <p:cNvSpPr>
            <a:spLocks noChangeShapeType="1"/>
          </p:cNvSpPr>
          <p:nvPr/>
        </p:nvSpPr>
        <p:spPr bwMode="auto">
          <a:xfrm>
            <a:off x="6551613" y="3473450"/>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32" name="Text Box 96">
            <a:extLst>
              <a:ext uri="{FF2B5EF4-FFF2-40B4-BE49-F238E27FC236}">
                <a16:creationId xmlns:a16="http://schemas.microsoft.com/office/drawing/2014/main" id="{733C6279-C61B-4F61-8132-DE5BCF6E9E07}"/>
              </a:ext>
            </a:extLst>
          </p:cNvPr>
          <p:cNvSpPr txBox="1">
            <a:spLocks noChangeArrowheads="1"/>
          </p:cNvSpPr>
          <p:nvPr/>
        </p:nvSpPr>
        <p:spPr bwMode="auto">
          <a:xfrm>
            <a:off x="2546350" y="3197225"/>
            <a:ext cx="1295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80483e0</a:t>
            </a:r>
          </a:p>
        </p:txBody>
      </p:sp>
      <p:sp>
        <p:nvSpPr>
          <p:cNvPr id="603233" name="Rectangle 97">
            <a:extLst>
              <a:ext uri="{FF2B5EF4-FFF2-40B4-BE49-F238E27FC236}">
                <a16:creationId xmlns:a16="http://schemas.microsoft.com/office/drawing/2014/main" id="{D0E9676C-2EBC-4582-9963-98D420B84842}"/>
              </a:ext>
            </a:extLst>
          </p:cNvPr>
          <p:cNvSpPr>
            <a:spLocks noChangeArrowheads="1"/>
          </p:cNvSpPr>
          <p:nvPr/>
        </p:nvSpPr>
        <p:spPr bwMode="auto">
          <a:xfrm>
            <a:off x="4527550" y="5815013"/>
            <a:ext cx="7604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MDR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603234" name="Text Box 98">
            <a:extLst>
              <a:ext uri="{FF2B5EF4-FFF2-40B4-BE49-F238E27FC236}">
                <a16:creationId xmlns:a16="http://schemas.microsoft.com/office/drawing/2014/main" id="{F53CFDAD-0892-434C-B0AD-32DA0CF6DFFA}"/>
              </a:ext>
            </a:extLst>
          </p:cNvPr>
          <p:cNvSpPr txBox="1">
            <a:spLocks noChangeArrowheads="1"/>
          </p:cNvSpPr>
          <p:nvPr/>
        </p:nvSpPr>
        <p:spPr bwMode="auto">
          <a:xfrm>
            <a:off x="341313" y="1898650"/>
            <a:ext cx="1350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S1:</a:t>
            </a:r>
            <a:r>
              <a:rPr lang="zh-CN" altLang="en-US" sz="2000">
                <a:solidFill>
                  <a:srgbClr val="CC3300"/>
                </a:solidFill>
                <a:latin typeface="微软雅黑" panose="020B0503020204020204" pitchFamily="34" charset="-122"/>
                <a:ea typeface="微软雅黑" panose="020B0503020204020204" pitchFamily="34" charset="-122"/>
              </a:rPr>
              <a:t>取指令</a:t>
            </a:r>
          </a:p>
        </p:txBody>
      </p:sp>
      <p:sp>
        <p:nvSpPr>
          <p:cNvPr id="603235" name="Rectangle 99">
            <a:extLst>
              <a:ext uri="{FF2B5EF4-FFF2-40B4-BE49-F238E27FC236}">
                <a16:creationId xmlns:a16="http://schemas.microsoft.com/office/drawing/2014/main" id="{682D676E-378F-4498-9B10-BAFAF685EBBD}"/>
              </a:ext>
            </a:extLst>
          </p:cNvPr>
          <p:cNvSpPr>
            <a:spLocks noChangeArrowheads="1"/>
          </p:cNvSpPr>
          <p:nvPr/>
        </p:nvSpPr>
        <p:spPr bwMode="auto">
          <a:xfrm>
            <a:off x="1016000" y="5903913"/>
            <a:ext cx="420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微软雅黑" panose="020B0503020204020204" pitchFamily="34" charset="-122"/>
                <a:ea typeface="微软雅黑" panose="020B0503020204020204" pitchFamily="34" charset="-122"/>
              </a:rPr>
              <a:t>IR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603236" name="Text Box 100">
            <a:extLst>
              <a:ext uri="{FF2B5EF4-FFF2-40B4-BE49-F238E27FC236}">
                <a16:creationId xmlns:a16="http://schemas.microsoft.com/office/drawing/2014/main" id="{D4C7140C-D45C-403A-977D-ECF2A85172D0}"/>
              </a:ext>
            </a:extLst>
          </p:cNvPr>
          <p:cNvSpPr txBox="1">
            <a:spLocks noChangeArrowheads="1"/>
          </p:cNvSpPr>
          <p:nvPr/>
        </p:nvSpPr>
        <p:spPr bwMode="auto">
          <a:xfrm>
            <a:off x="971550" y="3743325"/>
            <a:ext cx="6302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Wr</a:t>
            </a:r>
          </a:p>
        </p:txBody>
      </p:sp>
      <p:sp>
        <p:nvSpPr>
          <p:cNvPr id="603237" name="Text Box 101">
            <a:extLst>
              <a:ext uri="{FF2B5EF4-FFF2-40B4-BE49-F238E27FC236}">
                <a16:creationId xmlns:a16="http://schemas.microsoft.com/office/drawing/2014/main" id="{4B324E8D-6DB9-454F-B2BE-52BFBB72E978}"/>
              </a:ext>
            </a:extLst>
          </p:cNvPr>
          <p:cNvSpPr txBox="1">
            <a:spLocks noChangeArrowheads="1"/>
          </p:cNvSpPr>
          <p:nvPr/>
        </p:nvSpPr>
        <p:spPr bwMode="auto">
          <a:xfrm>
            <a:off x="1692275" y="1898650"/>
            <a:ext cx="17557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S2:</a:t>
            </a:r>
            <a:r>
              <a:rPr lang="zh-CN" altLang="en-US" sz="2000">
                <a:solidFill>
                  <a:srgbClr val="CC3300"/>
                </a:solidFill>
                <a:latin typeface="微软雅黑" panose="020B0503020204020204" pitchFamily="34" charset="-122"/>
                <a:ea typeface="微软雅黑" panose="020B0503020204020204" pitchFamily="34" charset="-122"/>
              </a:rPr>
              <a:t>指令译码</a:t>
            </a:r>
          </a:p>
        </p:txBody>
      </p:sp>
      <p:sp>
        <p:nvSpPr>
          <p:cNvPr id="603238" name="Text Box 102">
            <a:extLst>
              <a:ext uri="{FF2B5EF4-FFF2-40B4-BE49-F238E27FC236}">
                <a16:creationId xmlns:a16="http://schemas.microsoft.com/office/drawing/2014/main" id="{43E9171B-CF9A-46DF-909E-7835963C6A25}"/>
              </a:ext>
            </a:extLst>
          </p:cNvPr>
          <p:cNvSpPr txBox="1">
            <a:spLocks noChangeArrowheads="1"/>
          </p:cNvSpPr>
          <p:nvPr/>
        </p:nvSpPr>
        <p:spPr bwMode="auto">
          <a:xfrm>
            <a:off x="341313" y="2303463"/>
            <a:ext cx="2881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S3:</a:t>
            </a:r>
            <a:r>
              <a:rPr lang="zh-CN" altLang="en-US" sz="2000">
                <a:solidFill>
                  <a:srgbClr val="CC3300"/>
                </a:solidFill>
                <a:latin typeface="微软雅黑" panose="020B0503020204020204" pitchFamily="34" charset="-122"/>
                <a:ea typeface="微软雅黑" panose="020B0503020204020204" pitchFamily="34" charset="-122"/>
              </a:rPr>
              <a:t>指令执行、</a:t>
            </a:r>
            <a:r>
              <a:rPr lang="en-US" altLang="zh-CN" sz="2000">
                <a:solidFill>
                  <a:srgbClr val="CC3300"/>
                </a:solidFill>
                <a:latin typeface="微软雅黑" panose="020B0503020204020204" pitchFamily="34" charset="-122"/>
                <a:ea typeface="微软雅黑" panose="020B0503020204020204" pitchFamily="34" charset="-122"/>
              </a:rPr>
              <a:t>EIP</a:t>
            </a:r>
            <a:r>
              <a:rPr lang="zh-CN" altLang="en-US" sz="2000">
                <a:solidFill>
                  <a:srgbClr val="CC3300"/>
                </a:solidFill>
                <a:latin typeface="微软雅黑" panose="020B0503020204020204" pitchFamily="34" charset="-122"/>
                <a:ea typeface="微软雅黑" panose="020B0503020204020204" pitchFamily="34" charset="-122"/>
              </a:rPr>
              <a:t>增量</a:t>
            </a:r>
          </a:p>
        </p:txBody>
      </p:sp>
      <p:sp>
        <p:nvSpPr>
          <p:cNvPr id="603239" name="Rectangle 103">
            <a:extLst>
              <a:ext uri="{FF2B5EF4-FFF2-40B4-BE49-F238E27FC236}">
                <a16:creationId xmlns:a16="http://schemas.microsoft.com/office/drawing/2014/main" id="{F3C985C3-4D15-49E4-8BE3-3C6FE23F0353}"/>
              </a:ext>
            </a:extLst>
          </p:cNvPr>
          <p:cNvSpPr>
            <a:spLocks noChangeArrowheads="1"/>
          </p:cNvSpPr>
          <p:nvPr/>
        </p:nvSpPr>
        <p:spPr bwMode="auto">
          <a:xfrm>
            <a:off x="4527550" y="3519488"/>
            <a:ext cx="7508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chemeClr val="accent2"/>
                </a:solidFill>
                <a:latin typeface="微软雅黑" panose="020B0503020204020204" pitchFamily="34" charset="-122"/>
                <a:ea typeface="微软雅黑" panose="020B0503020204020204" pitchFamily="34" charset="-122"/>
              </a:rPr>
              <a:t>MAR</a:t>
            </a:r>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603240" name="Text Box 104">
            <a:extLst>
              <a:ext uri="{FF2B5EF4-FFF2-40B4-BE49-F238E27FC236}">
                <a16:creationId xmlns:a16="http://schemas.microsoft.com/office/drawing/2014/main" id="{E9208361-39C8-43C4-981F-A81875C8FE43}"/>
              </a:ext>
            </a:extLst>
          </p:cNvPr>
          <p:cNvSpPr txBox="1">
            <a:spLocks noChangeArrowheads="1"/>
          </p:cNvSpPr>
          <p:nvPr/>
        </p:nvSpPr>
        <p:spPr bwMode="auto">
          <a:xfrm>
            <a:off x="3897313" y="4689475"/>
            <a:ext cx="1125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FF3300"/>
                </a:solidFill>
                <a:latin typeface="微软雅黑" panose="020B0503020204020204" pitchFamily="34" charset="-122"/>
                <a:ea typeface="微软雅黑" panose="020B0503020204020204" pitchFamily="34" charset="-122"/>
              </a:rPr>
              <a:t>7fffffff</a:t>
            </a:r>
          </a:p>
        </p:txBody>
      </p:sp>
      <p:sp>
        <p:nvSpPr>
          <p:cNvPr id="603241" name="Text Box 105">
            <a:extLst>
              <a:ext uri="{FF2B5EF4-FFF2-40B4-BE49-F238E27FC236}">
                <a16:creationId xmlns:a16="http://schemas.microsoft.com/office/drawing/2014/main" id="{866B9254-261E-4832-9398-7CC00E818624}"/>
              </a:ext>
            </a:extLst>
          </p:cNvPr>
          <p:cNvSpPr txBox="1">
            <a:spLocks noChangeArrowheads="1"/>
          </p:cNvSpPr>
          <p:nvPr/>
        </p:nvSpPr>
        <p:spPr bwMode="auto">
          <a:xfrm>
            <a:off x="7677150" y="3114675"/>
            <a:ext cx="1252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beeefffc</a:t>
            </a:r>
          </a:p>
        </p:txBody>
      </p:sp>
      <p:sp>
        <p:nvSpPr>
          <p:cNvPr id="603242" name="Text Box 106">
            <a:extLst>
              <a:ext uri="{FF2B5EF4-FFF2-40B4-BE49-F238E27FC236}">
                <a16:creationId xmlns:a16="http://schemas.microsoft.com/office/drawing/2014/main" id="{7C7FB5A9-8B6B-4055-AD67-314A2C0765BF}"/>
              </a:ext>
            </a:extLst>
          </p:cNvPr>
          <p:cNvSpPr txBox="1">
            <a:spLocks noChangeArrowheads="1"/>
          </p:cNvSpPr>
          <p:nvPr/>
        </p:nvSpPr>
        <p:spPr bwMode="auto">
          <a:xfrm>
            <a:off x="6867525" y="3159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20</a:t>
            </a:r>
          </a:p>
        </p:txBody>
      </p:sp>
      <p:sp>
        <p:nvSpPr>
          <p:cNvPr id="603243" name="Text Box 107">
            <a:extLst>
              <a:ext uri="{FF2B5EF4-FFF2-40B4-BE49-F238E27FC236}">
                <a16:creationId xmlns:a16="http://schemas.microsoft.com/office/drawing/2014/main" id="{1EE42022-59BE-4C66-994A-7ED7512720FD}"/>
              </a:ext>
            </a:extLst>
          </p:cNvPr>
          <p:cNvSpPr txBox="1">
            <a:spLocks noChangeArrowheads="1"/>
          </p:cNvSpPr>
          <p:nvPr/>
        </p:nvSpPr>
        <p:spPr bwMode="auto">
          <a:xfrm>
            <a:off x="6867525" y="2849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00</a:t>
            </a:r>
          </a:p>
        </p:txBody>
      </p:sp>
      <p:sp>
        <p:nvSpPr>
          <p:cNvPr id="603244" name="Text Box 108">
            <a:extLst>
              <a:ext uri="{FF2B5EF4-FFF2-40B4-BE49-F238E27FC236}">
                <a16:creationId xmlns:a16="http://schemas.microsoft.com/office/drawing/2014/main" id="{4B08681B-E742-492D-97F8-5825252E6DA5}"/>
              </a:ext>
            </a:extLst>
          </p:cNvPr>
          <p:cNvSpPr txBox="1">
            <a:spLocks noChangeArrowheads="1"/>
          </p:cNvSpPr>
          <p:nvPr/>
        </p:nvSpPr>
        <p:spPr bwMode="auto">
          <a:xfrm>
            <a:off x="6867525" y="2524125"/>
            <a:ext cx="531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ff</a:t>
            </a:r>
          </a:p>
        </p:txBody>
      </p:sp>
      <p:sp>
        <p:nvSpPr>
          <p:cNvPr id="603245" name="Text Box 109">
            <a:extLst>
              <a:ext uri="{FF2B5EF4-FFF2-40B4-BE49-F238E27FC236}">
                <a16:creationId xmlns:a16="http://schemas.microsoft.com/office/drawing/2014/main" id="{98B25767-7D12-4B83-8971-C3E125C0B925}"/>
              </a:ext>
            </a:extLst>
          </p:cNvPr>
          <p:cNvSpPr txBox="1">
            <a:spLocks noChangeArrowheads="1"/>
          </p:cNvSpPr>
          <p:nvPr/>
        </p:nvSpPr>
        <p:spPr bwMode="auto">
          <a:xfrm>
            <a:off x="6867525" y="2214563"/>
            <a:ext cx="5318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bf</a:t>
            </a:r>
          </a:p>
        </p:txBody>
      </p:sp>
      <p:sp>
        <p:nvSpPr>
          <p:cNvPr id="603246" name="Line 110">
            <a:extLst>
              <a:ext uri="{FF2B5EF4-FFF2-40B4-BE49-F238E27FC236}">
                <a16:creationId xmlns:a16="http://schemas.microsoft.com/office/drawing/2014/main" id="{05AC0AAE-D4C8-404A-AE47-1FC4C188E5B1}"/>
              </a:ext>
            </a:extLst>
          </p:cNvPr>
          <p:cNvSpPr>
            <a:spLocks noChangeShapeType="1"/>
          </p:cNvSpPr>
          <p:nvPr/>
        </p:nvSpPr>
        <p:spPr bwMode="auto">
          <a:xfrm>
            <a:off x="115888" y="1493838"/>
            <a:ext cx="360362"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47" name="Line 111">
            <a:extLst>
              <a:ext uri="{FF2B5EF4-FFF2-40B4-BE49-F238E27FC236}">
                <a16:creationId xmlns:a16="http://schemas.microsoft.com/office/drawing/2014/main" id="{88588FF5-C61E-419E-A2F8-2C1A27EE38D8}"/>
              </a:ext>
            </a:extLst>
          </p:cNvPr>
          <p:cNvSpPr>
            <a:spLocks noChangeShapeType="1"/>
          </p:cNvSpPr>
          <p:nvPr/>
        </p:nvSpPr>
        <p:spPr bwMode="auto">
          <a:xfrm>
            <a:off x="3897313" y="4689475"/>
            <a:ext cx="1033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3248" name="Text Box 112">
            <a:extLst>
              <a:ext uri="{FF2B5EF4-FFF2-40B4-BE49-F238E27FC236}">
                <a16:creationId xmlns:a16="http://schemas.microsoft.com/office/drawing/2014/main" id="{86C0A5FD-AC07-4702-8F9F-A6E96F9DB15D}"/>
              </a:ext>
            </a:extLst>
          </p:cNvPr>
          <p:cNvSpPr txBox="1">
            <a:spLocks noChangeArrowheads="1"/>
          </p:cNvSpPr>
          <p:nvPr/>
        </p:nvSpPr>
        <p:spPr bwMode="auto">
          <a:xfrm>
            <a:off x="4932363" y="4733925"/>
            <a:ext cx="31591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2</a:t>
            </a:r>
          </a:p>
        </p:txBody>
      </p:sp>
      <p:sp>
        <p:nvSpPr>
          <p:cNvPr id="603249" name="Text Box 113">
            <a:extLst>
              <a:ext uri="{FF2B5EF4-FFF2-40B4-BE49-F238E27FC236}">
                <a16:creationId xmlns:a16="http://schemas.microsoft.com/office/drawing/2014/main" id="{996712F8-A49A-41B0-A379-0BD30A3BAD04}"/>
              </a:ext>
            </a:extLst>
          </p:cNvPr>
          <p:cNvSpPr txBox="1">
            <a:spLocks noChangeArrowheads="1"/>
          </p:cNvSpPr>
          <p:nvPr/>
        </p:nvSpPr>
        <p:spPr bwMode="auto">
          <a:xfrm>
            <a:off x="3402013" y="3789363"/>
            <a:ext cx="1709737"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rgbClr val="008000"/>
                </a:solidFill>
                <a:latin typeface="微软雅黑" panose="020B0503020204020204" pitchFamily="34" charset="-122"/>
                <a:ea typeface="微软雅黑" panose="020B0503020204020204" pitchFamily="34" charset="-122"/>
              </a:rPr>
              <a:t>      </a:t>
            </a:r>
            <a:r>
              <a:rPr lang="en-US" altLang="zh-CN" sz="1800">
                <a:solidFill>
                  <a:srgbClr val="FF3300"/>
                </a:solidFill>
                <a:latin typeface="微软雅黑" panose="020B0503020204020204" pitchFamily="34" charset="-122"/>
                <a:ea typeface="微软雅黑" panose="020B0503020204020204" pitchFamily="34" charset="-122"/>
              </a:rPr>
              <a:t>80000001</a:t>
            </a:r>
          </a:p>
        </p:txBody>
      </p:sp>
      <p:sp>
        <p:nvSpPr>
          <p:cNvPr id="603250" name="Rectangle 114">
            <a:extLst>
              <a:ext uri="{FF2B5EF4-FFF2-40B4-BE49-F238E27FC236}">
                <a16:creationId xmlns:a16="http://schemas.microsoft.com/office/drawing/2014/main" id="{5852D940-6291-4A08-957C-FDEF289752CE}"/>
              </a:ext>
            </a:extLst>
          </p:cNvPr>
          <p:cNvSpPr>
            <a:spLocks noChangeArrowheads="1"/>
          </p:cNvSpPr>
          <p:nvPr/>
        </p:nvSpPr>
        <p:spPr bwMode="auto">
          <a:xfrm>
            <a:off x="385763" y="6219825"/>
            <a:ext cx="157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solidFill>
                  <a:srgbClr val="FF3300"/>
                </a:solidFill>
                <a:latin typeface="微软雅黑" panose="020B0503020204020204" pitchFamily="34" charset="-122"/>
                <a:ea typeface="微软雅黑" panose="020B0503020204020204" pitchFamily="34" charset="-122"/>
              </a:rPr>
              <a:t>8d040289</a:t>
            </a:r>
            <a:endParaRPr lang="zh-CN" altLang="en-US" sz="1800">
              <a:solidFill>
                <a:srgbClr val="FF3300"/>
              </a:solidFill>
              <a:latin typeface="微软雅黑" panose="020B0503020204020204" pitchFamily="34" charset="-122"/>
              <a:ea typeface="微软雅黑" panose="020B0503020204020204" pitchFamily="34" charset="-122"/>
            </a:endParaRPr>
          </a:p>
        </p:txBody>
      </p:sp>
      <p:sp>
        <p:nvSpPr>
          <p:cNvPr id="603251" name="Text Box 115">
            <a:extLst>
              <a:ext uri="{FF2B5EF4-FFF2-40B4-BE49-F238E27FC236}">
                <a16:creationId xmlns:a16="http://schemas.microsoft.com/office/drawing/2014/main" id="{C2CDF349-109F-469F-9955-1BDAE7AC75AB}"/>
              </a:ext>
            </a:extLst>
          </p:cNvPr>
          <p:cNvSpPr txBox="1">
            <a:spLocks noChangeArrowheads="1"/>
          </p:cNvSpPr>
          <p:nvPr/>
        </p:nvSpPr>
        <p:spPr bwMode="auto">
          <a:xfrm>
            <a:off x="5067300" y="2528888"/>
            <a:ext cx="315913"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4</a:t>
            </a:r>
          </a:p>
        </p:txBody>
      </p:sp>
      <p:sp>
        <p:nvSpPr>
          <p:cNvPr id="603252" name="Text Box 116">
            <a:extLst>
              <a:ext uri="{FF2B5EF4-FFF2-40B4-BE49-F238E27FC236}">
                <a16:creationId xmlns:a16="http://schemas.microsoft.com/office/drawing/2014/main" id="{4CCF5C03-C798-448F-9D6D-F74579B99328}"/>
              </a:ext>
            </a:extLst>
          </p:cNvPr>
          <p:cNvSpPr txBox="1">
            <a:spLocks noChangeArrowheads="1"/>
          </p:cNvSpPr>
          <p:nvPr/>
        </p:nvSpPr>
        <p:spPr bwMode="auto">
          <a:xfrm>
            <a:off x="5067300" y="2033588"/>
            <a:ext cx="315913"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latin typeface="微软雅黑" panose="020B0503020204020204" pitchFamily="34" charset="-122"/>
                <a:ea typeface="微软雅黑" panose="020B0503020204020204" pitchFamily="34" charset="-122"/>
              </a:rPr>
              <a:t>5</a:t>
            </a:r>
          </a:p>
        </p:txBody>
      </p:sp>
      <p:sp>
        <p:nvSpPr>
          <p:cNvPr id="603253" name="Text Box 117">
            <a:extLst>
              <a:ext uri="{FF2B5EF4-FFF2-40B4-BE49-F238E27FC236}">
                <a16:creationId xmlns:a16="http://schemas.microsoft.com/office/drawing/2014/main" id="{EC03B2E1-4FD8-4FB8-BB7B-ABF52BE6364A}"/>
              </a:ext>
            </a:extLst>
          </p:cNvPr>
          <p:cNvSpPr txBox="1">
            <a:spLocks noChangeArrowheads="1"/>
          </p:cNvSpPr>
          <p:nvPr/>
        </p:nvSpPr>
        <p:spPr bwMode="auto">
          <a:xfrm>
            <a:off x="1165225" y="114300"/>
            <a:ext cx="7154863"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功能：</a:t>
            </a:r>
            <a:r>
              <a:rPr lang="en-US" altLang="zh-CN">
                <a:solidFill>
                  <a:srgbClr val="FF3300"/>
                </a:solidFill>
                <a:latin typeface="微软雅黑" panose="020B0503020204020204" pitchFamily="34" charset="-122"/>
                <a:ea typeface="微软雅黑" panose="020B0503020204020204" pitchFamily="34" charset="-122"/>
              </a:rPr>
              <a:t>R[eax]</a:t>
            </a:r>
            <a:r>
              <a:rPr lang="en-US" altLang="zh-CN">
                <a:solidFill>
                  <a:srgbClr val="FF3300"/>
                </a:solidFill>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R[edx]+R[eax]*1 </a:t>
            </a:r>
            <a:r>
              <a:rPr lang="zh-CN" altLang="en-US" sz="2200">
                <a:solidFill>
                  <a:srgbClr val="3333CC"/>
                </a:solidFill>
                <a:latin typeface="微软雅黑" panose="020B0503020204020204" pitchFamily="34" charset="-122"/>
                <a:ea typeface="微软雅黑" panose="020B0503020204020204" pitchFamily="34" charset="-122"/>
              </a:rPr>
              <a:t>（执行后）</a:t>
            </a:r>
            <a:endParaRPr lang="en-US" altLang="zh-CN" sz="220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3249"/>
                                        </p:tgtEl>
                                        <p:attrNameLst>
                                          <p:attrName>style.visibility</p:attrName>
                                        </p:attrNameLst>
                                      </p:cBhvr>
                                      <p:to>
                                        <p:strVal val="visible"/>
                                      </p:to>
                                    </p:set>
                                    <p:animEffect transition="in" filter="blinds(horizontal)">
                                      <p:cBhvr>
                                        <p:cTn id="7" dur="2000"/>
                                        <p:tgtEl>
                                          <p:spTgt spid="6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2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FD9280E0-CA9B-4275-AB53-B53E892F4C93}"/>
              </a:ext>
            </a:extLst>
          </p:cNvPr>
          <p:cNvSpPr>
            <a:spLocks noGrp="1" noChangeArrowheads="1"/>
          </p:cNvSpPr>
          <p:nvPr>
            <p:ph type="title"/>
          </p:nvPr>
        </p:nvSpPr>
        <p:spPr>
          <a:xfrm>
            <a:off x="457200" y="98425"/>
            <a:ext cx="8229600" cy="561975"/>
          </a:xfrm>
        </p:spPr>
        <p:txBody>
          <a:bodyPr/>
          <a:lstStyle/>
          <a:p>
            <a:r>
              <a:rPr lang="en-US" altLang="zh-CN" sz="3200"/>
              <a:t>lea</a:t>
            </a:r>
            <a:r>
              <a:rPr lang="zh-CN" altLang="en-US" sz="3200"/>
              <a:t>指令执行的结果</a:t>
            </a:r>
          </a:p>
        </p:txBody>
      </p:sp>
      <p:sp>
        <p:nvSpPr>
          <p:cNvPr id="604163" name="Text Box 3">
            <a:extLst>
              <a:ext uri="{FF2B5EF4-FFF2-40B4-BE49-F238E27FC236}">
                <a16:creationId xmlns:a16="http://schemas.microsoft.com/office/drawing/2014/main" id="{D5DD83B2-EE54-427C-9715-90749A0479FC}"/>
              </a:ext>
            </a:extLst>
          </p:cNvPr>
          <p:cNvSpPr txBox="1">
            <a:spLocks noChangeArrowheads="1"/>
          </p:cNvSpPr>
          <p:nvPr/>
        </p:nvSpPr>
        <p:spPr bwMode="auto">
          <a:xfrm>
            <a:off x="296863" y="1133475"/>
            <a:ext cx="4635500" cy="3451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200">
                <a:latin typeface="微软雅黑" panose="020B0503020204020204" pitchFamily="34" charset="-122"/>
                <a:ea typeface="微软雅黑" panose="020B0503020204020204" pitchFamily="34" charset="-122"/>
              </a:rPr>
              <a:t>int add ( int i, int j ) {</a:t>
            </a:r>
          </a:p>
          <a:p>
            <a:r>
              <a:rPr lang="en-US" altLang="zh-CN" sz="2200">
                <a:latin typeface="微软雅黑" panose="020B0503020204020204" pitchFamily="34" charset="-122"/>
                <a:ea typeface="微软雅黑" panose="020B0503020204020204" pitchFamily="34" charset="-122"/>
              </a:rPr>
              <a:t>	 return i+j;</a:t>
            </a:r>
          </a:p>
          <a:p>
            <a:r>
              <a:rPr lang="en-US" altLang="zh-CN" sz="2200">
                <a:latin typeface="微软雅黑" panose="020B0503020204020204" pitchFamily="34" charset="-122"/>
                <a:ea typeface="微软雅黑" panose="020B0503020204020204" pitchFamily="34" charset="-122"/>
              </a:rPr>
              <a:t>}</a:t>
            </a:r>
          </a:p>
          <a:p>
            <a:endParaRPr lang="en-US" altLang="zh-CN" sz="2200">
              <a:latin typeface="微软雅黑" panose="020B0503020204020204" pitchFamily="34" charset="-122"/>
              <a:ea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rPr>
              <a:t>int main ( ) {	</a:t>
            </a:r>
          </a:p>
          <a:p>
            <a:r>
              <a:rPr lang="en-US" altLang="zh-CN" sz="2200">
                <a:latin typeface="微软雅黑" panose="020B0503020204020204" pitchFamily="34" charset="-122"/>
                <a:ea typeface="微软雅黑" panose="020B0503020204020204" pitchFamily="34" charset="-122"/>
              </a:rPr>
              <a:t>	 int	t1 = 2147483647;</a:t>
            </a:r>
          </a:p>
          <a:p>
            <a:r>
              <a:rPr lang="en-US" altLang="zh-CN" sz="2200">
                <a:latin typeface="微软雅黑" panose="020B0503020204020204" pitchFamily="34" charset="-122"/>
                <a:ea typeface="微软雅黑" panose="020B0503020204020204" pitchFamily="34" charset="-122"/>
              </a:rPr>
              <a:t>      int t2 = 2;</a:t>
            </a:r>
          </a:p>
          <a:p>
            <a:r>
              <a:rPr lang="en-US" altLang="zh-CN" sz="2200">
                <a:latin typeface="微软雅黑" panose="020B0503020204020204" pitchFamily="34" charset="-122"/>
                <a:ea typeface="微软雅黑" panose="020B0503020204020204" pitchFamily="34" charset="-122"/>
              </a:rPr>
              <a:t>	 int	sum = </a:t>
            </a:r>
            <a:r>
              <a:rPr lang="en-US" altLang="zh-CN" sz="2200">
                <a:solidFill>
                  <a:srgbClr val="FF3300"/>
                </a:solidFill>
                <a:latin typeface="微软雅黑" panose="020B0503020204020204" pitchFamily="34" charset="-122"/>
                <a:ea typeface="微软雅黑" panose="020B0503020204020204" pitchFamily="34" charset="-122"/>
              </a:rPr>
              <a:t>add (t1, t2)</a:t>
            </a:r>
            <a:r>
              <a:rPr lang="en-US" altLang="zh-CN" sz="2200">
                <a:latin typeface="微软雅黑" panose="020B0503020204020204" pitchFamily="34" charset="-122"/>
                <a:ea typeface="微软雅黑" panose="020B0503020204020204" pitchFamily="34" charset="-122"/>
              </a:rPr>
              <a:t>;</a:t>
            </a:r>
          </a:p>
          <a:p>
            <a:r>
              <a:rPr lang="en-US" altLang="zh-CN" sz="2200">
                <a:latin typeface="微软雅黑" panose="020B0503020204020204" pitchFamily="34" charset="-122"/>
                <a:ea typeface="微软雅黑" panose="020B0503020204020204" pitchFamily="34" charset="-122"/>
              </a:rPr>
              <a:t>	 printf(”sum=%d”,</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sum);</a:t>
            </a:r>
            <a:endParaRPr lang="zh-CN" altLang="en-US" sz="2200">
              <a:latin typeface="微软雅黑" panose="020B0503020204020204" pitchFamily="34" charset="-122"/>
              <a:ea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rPr>
              <a:t>}</a:t>
            </a:r>
            <a:endParaRPr lang="zh-CN" altLang="en-US" sz="2200">
              <a:latin typeface="微软雅黑" panose="020B0503020204020204" pitchFamily="34" charset="-122"/>
              <a:ea typeface="微软雅黑" panose="020B0503020204020204" pitchFamily="34" charset="-122"/>
            </a:endParaRPr>
          </a:p>
        </p:txBody>
      </p:sp>
      <p:sp>
        <p:nvSpPr>
          <p:cNvPr id="604164" name="Text Box 4">
            <a:extLst>
              <a:ext uri="{FF2B5EF4-FFF2-40B4-BE49-F238E27FC236}">
                <a16:creationId xmlns:a16="http://schemas.microsoft.com/office/drawing/2014/main" id="{36B6F0D2-9C4F-479B-AEB3-04E34C90B577}"/>
              </a:ext>
            </a:extLst>
          </p:cNvPr>
          <p:cNvSpPr txBox="1">
            <a:spLocks noChangeArrowheads="1"/>
          </p:cNvSpPr>
          <p:nvPr/>
        </p:nvSpPr>
        <p:spPr bwMode="auto">
          <a:xfrm>
            <a:off x="5653088" y="2554288"/>
            <a:ext cx="29686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sum=-2147483647</a:t>
            </a:r>
          </a:p>
        </p:txBody>
      </p:sp>
      <p:sp>
        <p:nvSpPr>
          <p:cNvPr id="604165" name="Text Box 5">
            <a:extLst>
              <a:ext uri="{FF2B5EF4-FFF2-40B4-BE49-F238E27FC236}">
                <a16:creationId xmlns:a16="http://schemas.microsoft.com/office/drawing/2014/main" id="{B93FFD8D-6FEE-4245-96FB-D7CE70B277ED}"/>
              </a:ext>
            </a:extLst>
          </p:cNvPr>
          <p:cNvSpPr txBox="1">
            <a:spLocks noChangeArrowheads="1"/>
          </p:cNvSpPr>
          <p:nvPr/>
        </p:nvSpPr>
        <p:spPr bwMode="auto">
          <a:xfrm>
            <a:off x="5562600" y="2151063"/>
            <a:ext cx="29702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a:latin typeface="微软雅黑" panose="020B0503020204020204" pitchFamily="34" charset="-122"/>
                <a:ea typeface="微软雅黑" panose="020B0503020204020204" pitchFamily="34" charset="-122"/>
              </a:rPr>
              <a:t>sum=0x80000001</a:t>
            </a:r>
          </a:p>
        </p:txBody>
      </p:sp>
      <p:sp>
        <p:nvSpPr>
          <p:cNvPr id="604166" name="Text Box 6">
            <a:extLst>
              <a:ext uri="{FF2B5EF4-FFF2-40B4-BE49-F238E27FC236}">
                <a16:creationId xmlns:a16="http://schemas.microsoft.com/office/drawing/2014/main" id="{D28AF781-290F-4C89-B5A6-793DB14B7767}"/>
              </a:ext>
            </a:extLst>
          </p:cNvPr>
          <p:cNvSpPr txBox="1">
            <a:spLocks noChangeArrowheads="1"/>
          </p:cNvSpPr>
          <p:nvPr/>
        </p:nvSpPr>
        <p:spPr bwMode="auto">
          <a:xfrm>
            <a:off x="5381625" y="1133475"/>
            <a:ext cx="2700338"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20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sum</a:t>
            </a:r>
            <a:r>
              <a:rPr lang="zh-CN" altLang="en-US">
                <a:latin typeface="微软雅黑" panose="020B0503020204020204" pitchFamily="34" charset="-122"/>
                <a:ea typeface="微软雅黑" panose="020B0503020204020204" pitchFamily="34" charset="-122"/>
              </a:rPr>
              <a:t>的机器数和值分别是什么？</a:t>
            </a:r>
          </a:p>
        </p:txBody>
      </p:sp>
      <p:sp>
        <p:nvSpPr>
          <p:cNvPr id="604167" name="Text Box 7">
            <a:extLst>
              <a:ext uri="{FF2B5EF4-FFF2-40B4-BE49-F238E27FC236}">
                <a16:creationId xmlns:a16="http://schemas.microsoft.com/office/drawing/2014/main" id="{1E8F5E3E-9673-4CD4-8821-9C34C2B85A27}"/>
              </a:ext>
            </a:extLst>
          </p:cNvPr>
          <p:cNvSpPr txBox="1">
            <a:spLocks noChangeArrowheads="1"/>
          </p:cNvSpPr>
          <p:nvPr/>
        </p:nvSpPr>
        <p:spPr bwMode="auto">
          <a:xfrm>
            <a:off x="5202238" y="3192463"/>
            <a:ext cx="3736975" cy="1296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0000"/>
              </a:spcBef>
            </a:pPr>
            <a:r>
              <a:rPr lang="zh-CN" altLang="en-US" sz="2000">
                <a:solidFill>
                  <a:srgbClr val="3333CC"/>
                </a:solidFill>
                <a:latin typeface="微软雅黑" panose="020B0503020204020204" pitchFamily="34" charset="-122"/>
                <a:ea typeface="微软雅黑" panose="020B0503020204020204" pitchFamily="34" charset="-122"/>
              </a:rPr>
              <a:t>     </a:t>
            </a:r>
            <a:r>
              <a:rPr lang="zh-CN" altLang="en-US">
                <a:solidFill>
                  <a:srgbClr val="3333CC"/>
                </a:solidFill>
                <a:latin typeface="微软雅黑" panose="020B0503020204020204" pitchFamily="34" charset="-122"/>
                <a:ea typeface="微软雅黑" panose="020B0503020204020204" pitchFamily="34" charset="-122"/>
              </a:rPr>
              <a:t>咦，怎么会两个正数相加结果为负数呢？</a:t>
            </a:r>
          </a:p>
          <a:p>
            <a:pPr>
              <a:spcBef>
                <a:spcPct val="30000"/>
              </a:spcBef>
            </a:pPr>
            <a:r>
              <a:rPr lang="zh-CN" altLang="en-US">
                <a:solidFill>
                  <a:srgbClr val="FF3300"/>
                </a:solidFill>
                <a:latin typeface="微软雅黑" panose="020B0503020204020204" pitchFamily="34" charset="-122"/>
                <a:ea typeface="微软雅黑" panose="020B0503020204020204" pitchFamily="34" charset="-122"/>
              </a:rPr>
              <a:t>    为什么？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66"/>
                                        </p:tgtEl>
                                        <p:attrNameLst>
                                          <p:attrName>style.visibility</p:attrName>
                                        </p:attrNameLst>
                                      </p:cBhvr>
                                      <p:to>
                                        <p:strVal val="visible"/>
                                      </p:to>
                                    </p:set>
                                    <p:animEffect transition="in" filter="blinds(horizontal)">
                                      <p:cBhvr>
                                        <p:cTn id="12" dur="500"/>
                                        <p:tgtEl>
                                          <p:spTgt spid="604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65"/>
                                        </p:tgtEl>
                                        <p:attrNameLst>
                                          <p:attrName>style.visibility</p:attrName>
                                        </p:attrNameLst>
                                      </p:cBhvr>
                                      <p:to>
                                        <p:strVal val="visible"/>
                                      </p:to>
                                    </p:set>
                                    <p:animEffect transition="in" filter="blinds(horizontal)">
                                      <p:cBhvr>
                                        <p:cTn id="17" dur="500"/>
                                        <p:tgtEl>
                                          <p:spTgt spid="604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64"/>
                                        </p:tgtEl>
                                        <p:attrNameLst>
                                          <p:attrName>style.visibility</p:attrName>
                                        </p:attrNameLst>
                                      </p:cBhvr>
                                      <p:to>
                                        <p:strVal val="visible"/>
                                      </p:to>
                                    </p:set>
                                    <p:animEffect transition="in" filter="blinds(horizontal)">
                                      <p:cBhvr>
                                        <p:cTn id="22" dur="500"/>
                                        <p:tgtEl>
                                          <p:spTgt spid="6041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4167">
                                            <p:txEl>
                                              <p:pRg st="0" end="0"/>
                                            </p:txEl>
                                          </p:spTgt>
                                        </p:tgtEl>
                                        <p:attrNameLst>
                                          <p:attrName>style.visibility</p:attrName>
                                        </p:attrNameLst>
                                      </p:cBhvr>
                                      <p:to>
                                        <p:strVal val="visible"/>
                                      </p:to>
                                    </p:set>
                                    <p:animEffect transition="in" filter="blinds(horizontal)">
                                      <p:cBhvr>
                                        <p:cTn id="27" dur="500"/>
                                        <p:tgtEl>
                                          <p:spTgt spid="60416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4167">
                                            <p:txEl>
                                              <p:pRg st="1" end="1"/>
                                            </p:txEl>
                                          </p:spTgt>
                                        </p:tgtEl>
                                        <p:attrNameLst>
                                          <p:attrName>style.visibility</p:attrName>
                                        </p:attrNameLst>
                                      </p:cBhvr>
                                      <p:to>
                                        <p:strVal val="visible"/>
                                      </p:to>
                                    </p:set>
                                    <p:animEffect transition="in" filter="blinds(horizontal)">
                                      <p:cBhvr>
                                        <p:cTn id="32" dur="500"/>
                                        <p:tgtEl>
                                          <p:spTgt spid="6041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animBg="1"/>
      <p:bldP spid="604164" grpId="0"/>
      <p:bldP spid="604165" grpId="0"/>
      <p:bldP spid="60416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8F8EF912-071A-4911-83A9-913FC2351658}"/>
              </a:ext>
            </a:extLst>
          </p:cNvPr>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545795" name="Rectangle 3">
            <a:extLst>
              <a:ext uri="{FF2B5EF4-FFF2-40B4-BE49-F238E27FC236}">
                <a16:creationId xmlns:a16="http://schemas.microsoft.com/office/drawing/2014/main" id="{224E7CCD-6B95-4FA4-97B4-A296475B5826}"/>
              </a:ext>
            </a:extLst>
          </p:cNvPr>
          <p:cNvSpPr>
            <a:spLocks noGrp="1" noChangeArrowheads="1"/>
          </p:cNvSpPr>
          <p:nvPr>
            <p:ph type="body" idx="1"/>
          </p:nvPr>
        </p:nvSpPr>
        <p:spPr>
          <a:xfrm>
            <a:off x="454025" y="715963"/>
            <a:ext cx="8229600" cy="6040437"/>
          </a:xfrm>
          <a:noFill/>
          <a:ln/>
        </p:spPr>
        <p:txBody>
          <a:bodyPr/>
          <a:lstStyle/>
          <a:p>
            <a:r>
              <a:rPr lang="zh-CN" altLang="en-US" sz="2200">
                <a:latin typeface="微软雅黑" panose="020B0503020204020204" pitchFamily="34" charset="-122"/>
                <a:ea typeface="微软雅黑" panose="020B0503020204020204" pitchFamily="34" charset="-122"/>
              </a:rPr>
              <a:t>分以下三个部分介绍</a:t>
            </a:r>
          </a:p>
          <a:p>
            <a:pPr lvl="1">
              <a:spcBef>
                <a:spcPct val="30000"/>
              </a:spcBef>
            </a:pPr>
            <a:r>
              <a:rPr lang="zh-CN" altLang="en-US" sz="2200">
                <a:latin typeface="微软雅黑" panose="020B0503020204020204" pitchFamily="34" charset="-122"/>
                <a:ea typeface="微软雅黑" panose="020B0503020204020204" pitchFamily="34" charset="-122"/>
              </a:rPr>
              <a:t>第一讲：程序执行概述</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程序及指令的执行过程 </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CPU</a:t>
            </a:r>
            <a:r>
              <a:rPr lang="zh-CN" altLang="en-US" sz="2200">
                <a:solidFill>
                  <a:srgbClr val="006600"/>
                </a:solidFill>
                <a:latin typeface="微软雅黑" panose="020B0503020204020204" pitchFamily="34" charset="-122"/>
                <a:ea typeface="微软雅黑" panose="020B0503020204020204" pitchFamily="34" charset="-122"/>
              </a:rPr>
              <a:t>的基本功能和基本组成</a:t>
            </a:r>
          </a:p>
          <a:p>
            <a:pPr lvl="1">
              <a:spcBef>
                <a:spcPct val="30000"/>
              </a:spcBef>
            </a:pPr>
            <a:r>
              <a:rPr lang="zh-CN" altLang="en-US" sz="2200">
                <a:solidFill>
                  <a:schemeClr val="accent1"/>
                </a:solidFill>
                <a:latin typeface="微软雅黑" panose="020B0503020204020204" pitchFamily="34" charset="-122"/>
                <a:ea typeface="微软雅黑" panose="020B0503020204020204" pitchFamily="34" charset="-122"/>
              </a:rPr>
              <a:t>第二讲：数据通路基本结构和工作原理</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数据通路基本结构</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数据通路的时序控制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数据通路基本工作原理</a:t>
            </a:r>
            <a:r>
              <a:rPr lang="zh-CN" altLang="en-US" sz="2200">
                <a:solidFill>
                  <a:srgbClr val="009900"/>
                </a:solidFill>
                <a:latin typeface="微软雅黑" panose="020B0503020204020204" pitchFamily="34" charset="-122"/>
                <a:ea typeface="微软雅黑" panose="020B0503020204020204" pitchFamily="34" charset="-122"/>
              </a:rPr>
              <a:t> </a:t>
            </a:r>
          </a:p>
          <a:p>
            <a:pPr lvl="1">
              <a:spcBef>
                <a:spcPct val="30000"/>
              </a:spcBef>
            </a:pPr>
            <a:r>
              <a:rPr lang="zh-CN" altLang="en-US" sz="2200">
                <a:latin typeface="微软雅黑" panose="020B0503020204020204" pitchFamily="34" charset="-122"/>
                <a:ea typeface="微软雅黑" panose="020B0503020204020204" pitchFamily="34" charset="-122"/>
              </a:rPr>
              <a:t>第三讲：流水线方式下指令的执行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指令流水线的基本原理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适合流水线的指令集特征 </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CISC</a:t>
            </a:r>
            <a:r>
              <a:rPr lang="zh-CN" altLang="en-US" sz="2200">
                <a:solidFill>
                  <a:srgbClr val="006600"/>
                </a:solidFill>
                <a:latin typeface="微软雅黑" panose="020B0503020204020204" pitchFamily="34" charset="-122"/>
                <a:ea typeface="微软雅黑" panose="020B0503020204020204" pitchFamily="34" charset="-122"/>
              </a:rPr>
              <a:t>和</a:t>
            </a:r>
            <a:r>
              <a:rPr lang="en-US" altLang="zh-CN" sz="2200">
                <a:solidFill>
                  <a:srgbClr val="006600"/>
                </a:solidFill>
                <a:latin typeface="微软雅黑" panose="020B0503020204020204" pitchFamily="34" charset="-122"/>
                <a:ea typeface="微软雅黑" panose="020B0503020204020204" pitchFamily="34" charset="-122"/>
              </a:rPr>
              <a:t>RISC</a:t>
            </a:r>
            <a:r>
              <a:rPr lang="zh-CN" altLang="en-US" sz="2200">
                <a:solidFill>
                  <a:srgbClr val="006600"/>
                </a:solidFill>
                <a:latin typeface="微软雅黑" panose="020B0503020204020204" pitchFamily="34" charset="-122"/>
                <a:ea typeface="微软雅黑" panose="020B0503020204020204" pitchFamily="34" charset="-122"/>
              </a:rPr>
              <a:t>风格指令集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指令流水线的实现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高级流水线实现技术</a:t>
            </a:r>
            <a:r>
              <a:rPr lang="zh-CN" altLang="en-US" sz="2000">
                <a:solidFill>
                  <a:srgbClr val="006600"/>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6746F6B8-49D0-47C9-9230-4635C56133DB}"/>
              </a:ext>
            </a:extLst>
          </p:cNvPr>
          <p:cNvSpPr>
            <a:spLocks noGrp="1" noChangeArrowheads="1"/>
          </p:cNvSpPr>
          <p:nvPr>
            <p:ph type="title"/>
          </p:nvPr>
        </p:nvSpPr>
        <p:spPr>
          <a:xfrm>
            <a:off x="236538" y="128588"/>
            <a:ext cx="8710612" cy="528637"/>
          </a:xfrm>
          <a:noFill/>
          <a:ln/>
        </p:spPr>
        <p:txBody>
          <a:bodyPr/>
          <a:lstStyle/>
          <a:p>
            <a:r>
              <a:rPr lang="zh-CN" altLang="en-US"/>
              <a:t>数据通路的位置</a:t>
            </a:r>
          </a:p>
        </p:txBody>
      </p:sp>
      <p:sp>
        <p:nvSpPr>
          <p:cNvPr id="177155" name="Rectangle 3">
            <a:extLst>
              <a:ext uri="{FF2B5EF4-FFF2-40B4-BE49-F238E27FC236}">
                <a16:creationId xmlns:a16="http://schemas.microsoft.com/office/drawing/2014/main" id="{62FF0034-E528-4C5F-AE94-0598B8B557F4}"/>
              </a:ext>
            </a:extLst>
          </p:cNvPr>
          <p:cNvSpPr>
            <a:spLocks noGrp="1" noChangeArrowheads="1"/>
          </p:cNvSpPr>
          <p:nvPr>
            <p:ph type="body" idx="1"/>
          </p:nvPr>
        </p:nvSpPr>
        <p:spPr>
          <a:xfrm>
            <a:off x="406400" y="762000"/>
            <a:ext cx="8483600" cy="5495925"/>
          </a:xfrm>
          <a:noFill/>
          <a:ln/>
        </p:spPr>
        <p:txBody>
          <a:bodyPr/>
          <a:lstStyle/>
          <a:p>
            <a:r>
              <a:rPr lang="zh-CN" altLang="en-US" sz="2400">
                <a:ea typeface="微软雅黑" panose="020B0503020204020204" pitchFamily="34" charset="-122"/>
              </a:rPr>
              <a:t>计算机的五大组成部分：</a:t>
            </a:r>
          </a:p>
          <a:p>
            <a:pPr>
              <a:buFontTx/>
              <a:buNone/>
            </a:pPr>
            <a:endParaRPr lang="en-US" altLang="zh-CN" sz="2400">
              <a:ea typeface="微软雅黑" panose="020B0503020204020204" pitchFamily="34" charset="-122"/>
            </a:endParaRPr>
          </a:p>
          <a:p>
            <a:pPr>
              <a:buFontTx/>
              <a:buNone/>
            </a:pPr>
            <a:endParaRPr lang="en-US" altLang="zh-CN" sz="2000">
              <a:ea typeface="黑体" panose="02010609060101010101" pitchFamily="49" charset="-122"/>
            </a:endParaRPr>
          </a:p>
          <a:p>
            <a:pPr>
              <a:buFontTx/>
              <a:buNone/>
            </a:pPr>
            <a:endParaRPr lang="en-US" altLang="zh-CN" sz="2000">
              <a:ea typeface="黑体" panose="02010609060101010101" pitchFamily="49" charset="-122"/>
            </a:endParaRPr>
          </a:p>
          <a:p>
            <a:pPr>
              <a:buFontTx/>
              <a:buNone/>
            </a:pPr>
            <a:endParaRPr lang="en-US" altLang="zh-CN" sz="2000">
              <a:ea typeface="黑体" panose="02010609060101010101" pitchFamily="49" charset="-122"/>
            </a:endParaRPr>
          </a:p>
          <a:p>
            <a:pPr>
              <a:buFontTx/>
              <a:buNone/>
            </a:pPr>
            <a:endParaRPr lang="en-US" altLang="zh-CN" sz="2000">
              <a:ea typeface="黑体" panose="02010609060101010101" pitchFamily="49" charset="-122"/>
            </a:endParaRPr>
          </a:p>
          <a:p>
            <a:pPr>
              <a:buFontTx/>
              <a:buNone/>
            </a:pPr>
            <a:endParaRPr lang="en-US" altLang="zh-CN" sz="2000">
              <a:ea typeface="黑体" panose="02010609060101010101" pitchFamily="49" charset="-122"/>
            </a:endParaRPr>
          </a:p>
          <a:p>
            <a:pPr>
              <a:lnSpc>
                <a:spcPct val="115000"/>
              </a:lnSpc>
              <a:spcBef>
                <a:spcPct val="25000"/>
              </a:spcBef>
            </a:pPr>
            <a:r>
              <a:rPr lang="zh-CN" altLang="en-US" sz="2000">
                <a:solidFill>
                  <a:srgbClr val="FF0000"/>
                </a:solidFill>
                <a:latin typeface="微软雅黑" panose="020B0503020204020204" pitchFamily="34" charset="-122"/>
                <a:ea typeface="微软雅黑" panose="020B0503020204020204" pitchFamily="34" charset="-122"/>
              </a:rPr>
              <a:t>什么是数据通路（</a:t>
            </a:r>
            <a:r>
              <a:rPr lang="en-US" altLang="zh-CN" sz="2000">
                <a:solidFill>
                  <a:srgbClr val="FF0000"/>
                </a:solidFill>
                <a:latin typeface="微软雅黑" panose="020B0503020204020204" pitchFamily="34" charset="-122"/>
                <a:ea typeface="微软雅黑" panose="020B0503020204020204" pitchFamily="34" charset="-122"/>
              </a:rPr>
              <a:t>DataPath</a:t>
            </a:r>
            <a:r>
              <a:rPr lang="zh-CN" altLang="en-US" sz="2000">
                <a:solidFill>
                  <a:srgbClr val="FF0000"/>
                </a:solidFill>
                <a:latin typeface="微软雅黑" panose="020B0503020204020204" pitchFamily="34" charset="-122"/>
                <a:ea typeface="微软雅黑" panose="020B0503020204020204" pitchFamily="34" charset="-122"/>
              </a:rPr>
              <a:t>）</a:t>
            </a:r>
            <a:r>
              <a:rPr lang="en-US" altLang="zh-CN" sz="2000">
                <a:solidFill>
                  <a:srgbClr val="FF0000"/>
                </a:solidFill>
                <a:latin typeface="微软雅黑" panose="020B0503020204020204" pitchFamily="34" charset="-122"/>
                <a:ea typeface="微软雅黑" panose="020B0503020204020204" pitchFamily="34" charset="-122"/>
              </a:rPr>
              <a:t>?</a:t>
            </a:r>
          </a:p>
          <a:p>
            <a:pPr lvl="1">
              <a:lnSpc>
                <a:spcPct val="125000"/>
              </a:lnSpc>
              <a:spcBef>
                <a:spcPct val="25000"/>
              </a:spcBef>
            </a:pPr>
            <a:r>
              <a:rPr lang="zh-CN" altLang="en-US" sz="2000">
                <a:latin typeface="微软雅黑" panose="020B0503020204020204" pitchFamily="34" charset="-122"/>
                <a:ea typeface="微软雅黑" panose="020B0503020204020204" pitchFamily="34" charset="-122"/>
              </a:rPr>
              <a:t>指令执行过程中，数据所经过的路径，包括路径中的部件。它是</a:t>
            </a:r>
            <a:r>
              <a:rPr lang="zh-CN" altLang="en-US" sz="2000">
                <a:solidFill>
                  <a:srgbClr val="CC0000"/>
                </a:solidFill>
                <a:latin typeface="微软雅黑" panose="020B0503020204020204" pitchFamily="34" charset="-122"/>
                <a:ea typeface="微软雅黑" panose="020B0503020204020204" pitchFamily="34" charset="-122"/>
              </a:rPr>
              <a:t>指令的执行部件</a:t>
            </a:r>
            <a:r>
              <a:rPr lang="zh-CN" altLang="en-US" sz="2000">
                <a:latin typeface="微软雅黑" panose="020B0503020204020204" pitchFamily="34" charset="-122"/>
                <a:ea typeface="微软雅黑" panose="020B0503020204020204" pitchFamily="34" charset="-122"/>
              </a:rPr>
              <a:t>。</a:t>
            </a:r>
          </a:p>
          <a:p>
            <a:pPr>
              <a:lnSpc>
                <a:spcPct val="115000"/>
              </a:lnSpc>
              <a:spcBef>
                <a:spcPct val="25000"/>
              </a:spcBef>
            </a:pPr>
            <a:r>
              <a:rPr lang="zh-CN" altLang="en-US" sz="2000">
                <a:solidFill>
                  <a:schemeClr val="accent1"/>
                </a:solidFill>
                <a:latin typeface="微软雅黑" panose="020B0503020204020204" pitchFamily="34" charset="-122"/>
                <a:ea typeface="微软雅黑" panose="020B0503020204020204" pitchFamily="34" charset="-122"/>
              </a:rPr>
              <a:t>控制器（</a:t>
            </a:r>
            <a:r>
              <a:rPr lang="en-US" altLang="zh-CN" sz="2000">
                <a:solidFill>
                  <a:schemeClr val="accent1"/>
                </a:solidFill>
                <a:latin typeface="微软雅黑" panose="020B0503020204020204" pitchFamily="34" charset="-122"/>
                <a:ea typeface="微软雅黑" panose="020B0503020204020204" pitchFamily="34" charset="-122"/>
              </a:rPr>
              <a:t>Control</a:t>
            </a:r>
            <a:r>
              <a:rPr lang="zh-CN" altLang="en-US" sz="2000">
                <a:solidFill>
                  <a:schemeClr val="accent1"/>
                </a:solidFill>
                <a:latin typeface="微软雅黑" panose="020B0503020204020204" pitchFamily="34" charset="-122"/>
                <a:ea typeface="微软雅黑" panose="020B0503020204020204" pitchFamily="34" charset="-122"/>
              </a:rPr>
              <a:t>）的功能是什么？</a:t>
            </a:r>
          </a:p>
          <a:p>
            <a:pPr lvl="1">
              <a:lnSpc>
                <a:spcPct val="125000"/>
              </a:lnSpc>
              <a:spcBef>
                <a:spcPct val="25000"/>
              </a:spcBef>
            </a:pPr>
            <a:r>
              <a:rPr lang="zh-CN" altLang="en-US" sz="2000">
                <a:latin typeface="微软雅黑" panose="020B0503020204020204" pitchFamily="34" charset="-122"/>
                <a:ea typeface="微软雅黑" panose="020B0503020204020204" pitchFamily="34" charset="-122"/>
              </a:rPr>
              <a:t>对指令进行译码，生成指令对应的控制信号，控制数据通路的动作。能对执行部件发出控制信号，是</a:t>
            </a:r>
            <a:r>
              <a:rPr lang="zh-CN" altLang="en-US" sz="2000">
                <a:solidFill>
                  <a:srgbClr val="CC0000"/>
                </a:solidFill>
                <a:latin typeface="微软雅黑" panose="020B0503020204020204" pitchFamily="34" charset="-122"/>
                <a:ea typeface="微软雅黑" panose="020B0503020204020204" pitchFamily="34" charset="-122"/>
              </a:rPr>
              <a:t>指令的控制部件</a:t>
            </a:r>
            <a:r>
              <a:rPr lang="zh-CN" altLang="en-US" sz="2000">
                <a:latin typeface="微软雅黑" panose="020B0503020204020204" pitchFamily="34" charset="-122"/>
                <a:ea typeface="微软雅黑" panose="020B0503020204020204" pitchFamily="34" charset="-122"/>
              </a:rPr>
              <a:t>。</a:t>
            </a:r>
          </a:p>
        </p:txBody>
      </p:sp>
      <p:sp>
        <p:nvSpPr>
          <p:cNvPr id="177158" name="Rectangle 6">
            <a:extLst>
              <a:ext uri="{FF2B5EF4-FFF2-40B4-BE49-F238E27FC236}">
                <a16:creationId xmlns:a16="http://schemas.microsoft.com/office/drawing/2014/main" id="{D12B9CC6-052D-4057-B051-75482CF7AEC5}"/>
              </a:ext>
            </a:extLst>
          </p:cNvPr>
          <p:cNvSpPr>
            <a:spLocks noChangeArrowheads="1"/>
          </p:cNvSpPr>
          <p:nvPr/>
        </p:nvSpPr>
        <p:spPr bwMode="auto">
          <a:xfrm>
            <a:off x="1663700" y="1804988"/>
            <a:ext cx="1558925" cy="736600"/>
          </a:xfrm>
          <a:prstGeom prst="rect">
            <a:avLst/>
          </a:prstGeom>
          <a:solidFill>
            <a:schemeClr val="accent1">
              <a:alpha val="3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59" name="Rectangle 7">
            <a:extLst>
              <a:ext uri="{FF2B5EF4-FFF2-40B4-BE49-F238E27FC236}">
                <a16:creationId xmlns:a16="http://schemas.microsoft.com/office/drawing/2014/main" id="{4454202A-A2BA-4766-9CC1-827D2CCA357D}"/>
              </a:ext>
            </a:extLst>
          </p:cNvPr>
          <p:cNvSpPr>
            <a:spLocks noChangeArrowheads="1"/>
          </p:cNvSpPr>
          <p:nvPr/>
        </p:nvSpPr>
        <p:spPr bwMode="auto">
          <a:xfrm>
            <a:off x="1895475" y="2006600"/>
            <a:ext cx="942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solidFill>
                  <a:srgbClr val="0000FF"/>
                </a:solidFill>
                <a:latin typeface="Times New Roman" panose="02020603050405020304" pitchFamily="18" charset="0"/>
                <a:ea typeface="宋体" panose="02010600030101010101" pitchFamily="2" charset="-122"/>
              </a:rPr>
              <a:t>Control</a:t>
            </a:r>
          </a:p>
        </p:txBody>
      </p:sp>
      <p:sp>
        <p:nvSpPr>
          <p:cNvPr id="177163" name="Rectangle 11">
            <a:extLst>
              <a:ext uri="{FF2B5EF4-FFF2-40B4-BE49-F238E27FC236}">
                <a16:creationId xmlns:a16="http://schemas.microsoft.com/office/drawing/2014/main" id="{E8E93C71-6B4D-44A9-97D3-77C93A2742A1}"/>
              </a:ext>
            </a:extLst>
          </p:cNvPr>
          <p:cNvSpPr>
            <a:spLocks noChangeArrowheads="1"/>
          </p:cNvSpPr>
          <p:nvPr/>
        </p:nvSpPr>
        <p:spPr bwMode="auto">
          <a:xfrm>
            <a:off x="3613150" y="1392238"/>
            <a:ext cx="1277938" cy="2184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4" name="Rectangle 12">
            <a:extLst>
              <a:ext uri="{FF2B5EF4-FFF2-40B4-BE49-F238E27FC236}">
                <a16:creationId xmlns:a16="http://schemas.microsoft.com/office/drawing/2014/main" id="{8282F53E-81ED-46DF-A8C5-607B38A1F683}"/>
              </a:ext>
            </a:extLst>
          </p:cNvPr>
          <p:cNvSpPr>
            <a:spLocks noChangeArrowheads="1"/>
          </p:cNvSpPr>
          <p:nvPr/>
        </p:nvSpPr>
        <p:spPr bwMode="auto">
          <a:xfrm>
            <a:off x="3700463" y="2244725"/>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latin typeface="Times New Roman" panose="02020603050405020304" pitchFamily="18" charset="0"/>
                <a:ea typeface="宋体" panose="02010600030101010101" pitchFamily="2" charset="-122"/>
              </a:rPr>
              <a:t>Memory</a:t>
            </a:r>
          </a:p>
        </p:txBody>
      </p:sp>
      <p:sp>
        <p:nvSpPr>
          <p:cNvPr id="177165" name="Rectangle 13">
            <a:extLst>
              <a:ext uri="{FF2B5EF4-FFF2-40B4-BE49-F238E27FC236}">
                <a16:creationId xmlns:a16="http://schemas.microsoft.com/office/drawing/2014/main" id="{95625860-AB40-4277-856F-FC76CEE0FF74}"/>
              </a:ext>
            </a:extLst>
          </p:cNvPr>
          <p:cNvSpPr>
            <a:spLocks noChangeArrowheads="1"/>
          </p:cNvSpPr>
          <p:nvPr/>
        </p:nvSpPr>
        <p:spPr bwMode="auto">
          <a:xfrm>
            <a:off x="1460500" y="1392238"/>
            <a:ext cx="1933575" cy="2184400"/>
          </a:xfrm>
          <a:prstGeom prst="rect">
            <a:avLst/>
          </a:prstGeom>
          <a:noFill/>
          <a:ln w="25400">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6" name="Rectangle 14">
            <a:extLst>
              <a:ext uri="{FF2B5EF4-FFF2-40B4-BE49-F238E27FC236}">
                <a16:creationId xmlns:a16="http://schemas.microsoft.com/office/drawing/2014/main" id="{AB409602-F925-4B1B-BD87-DD99BC7415E6}"/>
              </a:ext>
            </a:extLst>
          </p:cNvPr>
          <p:cNvSpPr>
            <a:spLocks noChangeArrowheads="1"/>
          </p:cNvSpPr>
          <p:nvPr/>
        </p:nvSpPr>
        <p:spPr bwMode="auto">
          <a:xfrm>
            <a:off x="1801813" y="1379538"/>
            <a:ext cx="7048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rgbClr val="CC0000"/>
                </a:solidFill>
                <a:latin typeface="Times New Roman" panose="02020603050405020304" pitchFamily="18" charset="0"/>
                <a:ea typeface="宋体" panose="02010600030101010101" pitchFamily="2" charset="-122"/>
              </a:rPr>
              <a:t>CPU</a:t>
            </a:r>
          </a:p>
        </p:txBody>
      </p:sp>
      <p:sp>
        <p:nvSpPr>
          <p:cNvPr id="177167" name="Rectangle 15">
            <a:extLst>
              <a:ext uri="{FF2B5EF4-FFF2-40B4-BE49-F238E27FC236}">
                <a16:creationId xmlns:a16="http://schemas.microsoft.com/office/drawing/2014/main" id="{637B6D27-134A-4084-8E22-864574C510B4}"/>
              </a:ext>
            </a:extLst>
          </p:cNvPr>
          <p:cNvSpPr>
            <a:spLocks noChangeArrowheads="1"/>
          </p:cNvSpPr>
          <p:nvPr/>
        </p:nvSpPr>
        <p:spPr bwMode="auto">
          <a:xfrm>
            <a:off x="5110163" y="1392238"/>
            <a:ext cx="1277937" cy="889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8" name="Rectangle 16">
            <a:extLst>
              <a:ext uri="{FF2B5EF4-FFF2-40B4-BE49-F238E27FC236}">
                <a16:creationId xmlns:a16="http://schemas.microsoft.com/office/drawing/2014/main" id="{E6E340EA-11B3-4BBE-9881-B6E24D5CEE77}"/>
              </a:ext>
            </a:extLst>
          </p:cNvPr>
          <p:cNvSpPr>
            <a:spLocks noChangeArrowheads="1"/>
          </p:cNvSpPr>
          <p:nvPr/>
        </p:nvSpPr>
        <p:spPr bwMode="auto">
          <a:xfrm>
            <a:off x="5376863" y="1684338"/>
            <a:ext cx="727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latin typeface="Times New Roman" panose="02020603050405020304" pitchFamily="18" charset="0"/>
                <a:ea typeface="宋体" panose="02010600030101010101" pitchFamily="2" charset="-122"/>
              </a:rPr>
              <a:t>Input</a:t>
            </a:r>
          </a:p>
        </p:txBody>
      </p:sp>
      <p:sp>
        <p:nvSpPr>
          <p:cNvPr id="177169" name="Rectangle 17">
            <a:extLst>
              <a:ext uri="{FF2B5EF4-FFF2-40B4-BE49-F238E27FC236}">
                <a16:creationId xmlns:a16="http://schemas.microsoft.com/office/drawing/2014/main" id="{0A9AFA63-CD89-419A-9992-DD254CCA54E1}"/>
              </a:ext>
            </a:extLst>
          </p:cNvPr>
          <p:cNvSpPr>
            <a:spLocks noChangeArrowheads="1"/>
          </p:cNvSpPr>
          <p:nvPr/>
        </p:nvSpPr>
        <p:spPr bwMode="auto">
          <a:xfrm>
            <a:off x="5110163" y="2687638"/>
            <a:ext cx="1277937" cy="889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0" name="Rectangle 18">
            <a:extLst>
              <a:ext uri="{FF2B5EF4-FFF2-40B4-BE49-F238E27FC236}">
                <a16:creationId xmlns:a16="http://schemas.microsoft.com/office/drawing/2014/main" id="{08524FB5-566B-45ED-8B70-C56E350C00DD}"/>
              </a:ext>
            </a:extLst>
          </p:cNvPr>
          <p:cNvSpPr>
            <a:spLocks noChangeArrowheads="1"/>
          </p:cNvSpPr>
          <p:nvPr/>
        </p:nvSpPr>
        <p:spPr bwMode="auto">
          <a:xfrm>
            <a:off x="5295900" y="2979738"/>
            <a:ext cx="892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latin typeface="Times New Roman" panose="02020603050405020304" pitchFamily="18" charset="0"/>
                <a:ea typeface="宋体" panose="02010600030101010101" pitchFamily="2" charset="-122"/>
              </a:rPr>
              <a:t>Output</a:t>
            </a:r>
          </a:p>
        </p:txBody>
      </p:sp>
      <p:grpSp>
        <p:nvGrpSpPr>
          <p:cNvPr id="177172" name="Group 20">
            <a:extLst>
              <a:ext uri="{FF2B5EF4-FFF2-40B4-BE49-F238E27FC236}">
                <a16:creationId xmlns:a16="http://schemas.microsoft.com/office/drawing/2014/main" id="{7FA8CE0E-B98C-4272-8CD1-1C01383E3B6D}"/>
              </a:ext>
            </a:extLst>
          </p:cNvPr>
          <p:cNvGrpSpPr>
            <a:grpSpLocks/>
          </p:cNvGrpSpPr>
          <p:nvPr/>
        </p:nvGrpSpPr>
        <p:grpSpPr bwMode="auto">
          <a:xfrm>
            <a:off x="1641475" y="2709863"/>
            <a:ext cx="1589088" cy="736600"/>
            <a:chOff x="1016" y="2072"/>
            <a:chExt cx="800" cy="464"/>
          </a:xfrm>
        </p:grpSpPr>
        <p:sp>
          <p:nvSpPr>
            <p:cNvPr id="177173" name="Rectangle 21">
              <a:extLst>
                <a:ext uri="{FF2B5EF4-FFF2-40B4-BE49-F238E27FC236}">
                  <a16:creationId xmlns:a16="http://schemas.microsoft.com/office/drawing/2014/main" id="{30FCB2FD-D2B1-41D9-9D6B-F506704DB9A1}"/>
                </a:ext>
              </a:extLst>
            </p:cNvPr>
            <p:cNvSpPr>
              <a:spLocks noChangeArrowheads="1"/>
            </p:cNvSpPr>
            <p:nvPr/>
          </p:nvSpPr>
          <p:spPr bwMode="auto">
            <a:xfrm>
              <a:off x="1016" y="2072"/>
              <a:ext cx="800" cy="46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4" name="Rectangle 22">
              <a:extLst>
                <a:ext uri="{FF2B5EF4-FFF2-40B4-BE49-F238E27FC236}">
                  <a16:creationId xmlns:a16="http://schemas.microsoft.com/office/drawing/2014/main" id="{D6888D21-1953-4176-940E-103491F95A4F}"/>
                </a:ext>
              </a:extLst>
            </p:cNvPr>
            <p:cNvSpPr>
              <a:spLocks noChangeArrowheads="1"/>
            </p:cNvSpPr>
            <p:nvPr/>
          </p:nvSpPr>
          <p:spPr bwMode="auto">
            <a:xfrm>
              <a:off x="1095" y="2193"/>
              <a:ext cx="510" cy="21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solidFill>
                    <a:srgbClr val="CC3300"/>
                  </a:solidFill>
                  <a:latin typeface="Times New Roman" panose="02020603050405020304" pitchFamily="18" charset="0"/>
                  <a:ea typeface="宋体" panose="02010600030101010101" pitchFamily="2" charset="-122"/>
                </a:rPr>
                <a:t>Datapath</a:t>
              </a:r>
            </a:p>
          </p:txBody>
        </p:sp>
      </p:grpSp>
      <p:sp>
        <p:nvSpPr>
          <p:cNvPr id="177161" name="Rectangle 9">
            <a:extLst>
              <a:ext uri="{FF2B5EF4-FFF2-40B4-BE49-F238E27FC236}">
                <a16:creationId xmlns:a16="http://schemas.microsoft.com/office/drawing/2014/main" id="{E842A1A8-BD1D-4C40-9B0E-9446AC11600F}"/>
              </a:ext>
            </a:extLst>
          </p:cNvPr>
          <p:cNvSpPr>
            <a:spLocks noChangeArrowheads="1"/>
          </p:cNvSpPr>
          <p:nvPr/>
        </p:nvSpPr>
        <p:spPr bwMode="auto">
          <a:xfrm>
            <a:off x="1641475" y="2716213"/>
            <a:ext cx="1589088" cy="736600"/>
          </a:xfrm>
          <a:prstGeom prst="rect">
            <a:avLst/>
          </a:prstGeom>
          <a:solidFill>
            <a:srgbClr val="91B3F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2" name="Rectangle 10">
            <a:extLst>
              <a:ext uri="{FF2B5EF4-FFF2-40B4-BE49-F238E27FC236}">
                <a16:creationId xmlns:a16="http://schemas.microsoft.com/office/drawing/2014/main" id="{B2117CAC-AC2C-4BA4-88AD-66198612A87F}"/>
              </a:ext>
            </a:extLst>
          </p:cNvPr>
          <p:cNvSpPr>
            <a:spLocks noChangeArrowheads="1"/>
          </p:cNvSpPr>
          <p:nvPr/>
        </p:nvSpPr>
        <p:spPr bwMode="auto">
          <a:xfrm>
            <a:off x="1887538" y="2908300"/>
            <a:ext cx="1203325" cy="363538"/>
          </a:xfrm>
          <a:prstGeom prst="rect">
            <a:avLst/>
          </a:prstGeom>
          <a:solidFill>
            <a:srgbClr val="91B3F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a:solidFill>
                  <a:srgbClr val="CC3300"/>
                </a:solidFill>
                <a:latin typeface="Times New Roman" panose="02020603050405020304" pitchFamily="18" charset="0"/>
                <a:ea typeface="宋体" panose="02010600030101010101" pitchFamily="2" charset="-122"/>
              </a:rPr>
              <a:t>Datapath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7155">
                                            <p:txEl>
                                              <p:pRg st="7" end="7"/>
                                            </p:txEl>
                                          </p:spTgt>
                                        </p:tgtEl>
                                        <p:attrNameLst>
                                          <p:attrName>style.visibility</p:attrName>
                                        </p:attrNameLst>
                                      </p:cBhvr>
                                      <p:to>
                                        <p:strVal val="visible"/>
                                      </p:to>
                                    </p:set>
                                    <p:animEffect transition="in" filter="blinds(horizontal)">
                                      <p:cBhvr>
                                        <p:cTn id="7" dur="500"/>
                                        <p:tgtEl>
                                          <p:spTgt spid="17715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5">
                                            <p:txEl>
                                              <p:pRg st="8" end="8"/>
                                            </p:txEl>
                                          </p:spTgt>
                                        </p:tgtEl>
                                        <p:attrNameLst>
                                          <p:attrName>style.visibility</p:attrName>
                                        </p:attrNameLst>
                                      </p:cBhvr>
                                      <p:to>
                                        <p:strVal val="visible"/>
                                      </p:to>
                                    </p:set>
                                    <p:animEffect transition="in" filter="blinds(horizontal)">
                                      <p:cBhvr>
                                        <p:cTn id="12" dur="500"/>
                                        <p:tgtEl>
                                          <p:spTgt spid="17715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5">
                                            <p:txEl>
                                              <p:pRg st="9" end="9"/>
                                            </p:txEl>
                                          </p:spTgt>
                                        </p:tgtEl>
                                        <p:attrNameLst>
                                          <p:attrName>style.visibility</p:attrName>
                                        </p:attrNameLst>
                                      </p:cBhvr>
                                      <p:to>
                                        <p:strVal val="visible"/>
                                      </p:to>
                                    </p:set>
                                    <p:animEffect transition="in" filter="blinds(horizontal)">
                                      <p:cBhvr>
                                        <p:cTn id="17" dur="500"/>
                                        <p:tgtEl>
                                          <p:spTgt spid="177155">
                                            <p:txEl>
                                              <p:pRg st="9" end="9"/>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7155">
                                            <p:txEl>
                                              <p:pRg st="10" end="10"/>
                                            </p:txEl>
                                          </p:spTgt>
                                        </p:tgtEl>
                                        <p:attrNameLst>
                                          <p:attrName>style.visibility</p:attrName>
                                        </p:attrNameLst>
                                      </p:cBhvr>
                                      <p:to>
                                        <p:strVal val="visible"/>
                                      </p:to>
                                    </p:set>
                                    <p:animEffect transition="in" filter="blinds(horizontal)">
                                      <p:cBhvr>
                                        <p:cTn id="22" dur="500"/>
                                        <p:tgtEl>
                                          <p:spTgt spid="1771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1EF487EA-FB58-4D2C-AD2D-37DE809B2F13}"/>
              </a:ext>
            </a:extLst>
          </p:cNvPr>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451588" name="Rectangle 4">
            <a:extLst>
              <a:ext uri="{FF2B5EF4-FFF2-40B4-BE49-F238E27FC236}">
                <a16:creationId xmlns:a16="http://schemas.microsoft.com/office/drawing/2014/main" id="{50A134D9-CA62-4D50-A306-9BCCEE362863}"/>
              </a:ext>
            </a:extLst>
          </p:cNvPr>
          <p:cNvSpPr>
            <a:spLocks noGrp="1" noChangeArrowheads="1"/>
          </p:cNvSpPr>
          <p:nvPr>
            <p:ph type="body" idx="1"/>
          </p:nvPr>
        </p:nvSpPr>
        <p:spPr>
          <a:xfrm>
            <a:off x="454025" y="715963"/>
            <a:ext cx="8229600" cy="6040437"/>
          </a:xfrm>
          <a:noFill/>
          <a:ln/>
        </p:spPr>
        <p:txBody>
          <a:bodyPr/>
          <a:lstStyle/>
          <a:p>
            <a:r>
              <a:rPr lang="zh-CN" altLang="en-US" sz="2200">
                <a:latin typeface="微软雅黑" panose="020B0503020204020204" pitchFamily="34" charset="-122"/>
                <a:ea typeface="微软雅黑" panose="020B0503020204020204" pitchFamily="34" charset="-122"/>
              </a:rPr>
              <a:t>分以下三个部分介绍</a:t>
            </a:r>
          </a:p>
          <a:p>
            <a:pPr lvl="1">
              <a:spcBef>
                <a:spcPct val="30000"/>
              </a:spcBef>
            </a:pPr>
            <a:r>
              <a:rPr lang="zh-CN" altLang="en-US" sz="2200">
                <a:solidFill>
                  <a:schemeClr val="accent1"/>
                </a:solidFill>
                <a:latin typeface="微软雅黑" panose="020B0503020204020204" pitchFamily="34" charset="-122"/>
                <a:ea typeface="微软雅黑" panose="020B0503020204020204" pitchFamily="34" charset="-122"/>
              </a:rPr>
              <a:t>第一讲：程序执行概述</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程序及指令的执行过程 </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CPU</a:t>
            </a:r>
            <a:r>
              <a:rPr lang="zh-CN" altLang="en-US" sz="2200">
                <a:solidFill>
                  <a:srgbClr val="006600"/>
                </a:solidFill>
                <a:latin typeface="微软雅黑" panose="020B0503020204020204" pitchFamily="34" charset="-122"/>
                <a:ea typeface="微软雅黑" panose="020B0503020204020204" pitchFamily="34" charset="-122"/>
              </a:rPr>
              <a:t>的基本功能和基本组成</a:t>
            </a:r>
          </a:p>
          <a:p>
            <a:pPr lvl="1">
              <a:spcBef>
                <a:spcPct val="30000"/>
              </a:spcBef>
            </a:pPr>
            <a:r>
              <a:rPr lang="zh-CN" altLang="en-US" sz="2200">
                <a:latin typeface="微软雅黑" panose="020B0503020204020204" pitchFamily="34" charset="-122"/>
                <a:ea typeface="微软雅黑" panose="020B0503020204020204" pitchFamily="34" charset="-122"/>
              </a:rPr>
              <a:t>第二讲：数据通路基本结构和工作原理</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数据通路基本结构</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数据通路的时序控制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数据通路基本工作原理</a:t>
            </a:r>
            <a:r>
              <a:rPr lang="zh-CN" altLang="en-US" sz="2200">
                <a:solidFill>
                  <a:srgbClr val="009900"/>
                </a:solidFill>
                <a:latin typeface="微软雅黑" panose="020B0503020204020204" pitchFamily="34" charset="-122"/>
                <a:ea typeface="微软雅黑" panose="020B0503020204020204" pitchFamily="34" charset="-122"/>
              </a:rPr>
              <a:t> </a:t>
            </a:r>
          </a:p>
          <a:p>
            <a:pPr lvl="1">
              <a:spcBef>
                <a:spcPct val="30000"/>
              </a:spcBef>
            </a:pPr>
            <a:r>
              <a:rPr lang="zh-CN" altLang="en-US" sz="2200">
                <a:latin typeface="微软雅黑" panose="020B0503020204020204" pitchFamily="34" charset="-122"/>
                <a:ea typeface="微软雅黑" panose="020B0503020204020204" pitchFamily="34" charset="-122"/>
              </a:rPr>
              <a:t>第三讲：流水线方式下指令的执行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指令流水线的基本原理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适合流水线的指令集特征 </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CISC</a:t>
            </a:r>
            <a:r>
              <a:rPr lang="zh-CN" altLang="en-US" sz="2200">
                <a:solidFill>
                  <a:srgbClr val="006600"/>
                </a:solidFill>
                <a:latin typeface="微软雅黑" panose="020B0503020204020204" pitchFamily="34" charset="-122"/>
                <a:ea typeface="微软雅黑" panose="020B0503020204020204" pitchFamily="34" charset="-122"/>
              </a:rPr>
              <a:t>和</a:t>
            </a:r>
            <a:r>
              <a:rPr lang="en-US" altLang="zh-CN" sz="2200">
                <a:solidFill>
                  <a:srgbClr val="006600"/>
                </a:solidFill>
                <a:latin typeface="微软雅黑" panose="020B0503020204020204" pitchFamily="34" charset="-122"/>
                <a:ea typeface="微软雅黑" panose="020B0503020204020204" pitchFamily="34" charset="-122"/>
              </a:rPr>
              <a:t>RISC</a:t>
            </a:r>
            <a:r>
              <a:rPr lang="zh-CN" altLang="en-US" sz="2200">
                <a:solidFill>
                  <a:srgbClr val="006600"/>
                </a:solidFill>
                <a:latin typeface="微软雅黑" panose="020B0503020204020204" pitchFamily="34" charset="-122"/>
                <a:ea typeface="微软雅黑" panose="020B0503020204020204" pitchFamily="34" charset="-122"/>
              </a:rPr>
              <a:t>风格指令集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指令流水线的实现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高级流水线实现技术</a:t>
            </a:r>
            <a:r>
              <a:rPr lang="zh-CN" altLang="en-US" sz="2000">
                <a:solidFill>
                  <a:srgbClr val="006600"/>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3307632E-9F1F-4BB6-A4E8-FD37E1AC5D89}"/>
              </a:ext>
            </a:extLst>
          </p:cNvPr>
          <p:cNvSpPr>
            <a:spLocks noGrp="1" noChangeArrowheads="1"/>
          </p:cNvSpPr>
          <p:nvPr>
            <p:ph type="title"/>
          </p:nvPr>
        </p:nvSpPr>
        <p:spPr/>
        <p:txBody>
          <a:bodyPr/>
          <a:lstStyle/>
          <a:p>
            <a:r>
              <a:rPr lang="zh-CN" altLang="en-US"/>
              <a:t>数据通路的基本结构</a:t>
            </a:r>
          </a:p>
        </p:txBody>
      </p:sp>
      <p:sp>
        <p:nvSpPr>
          <p:cNvPr id="394243" name="Rectangle 3">
            <a:extLst>
              <a:ext uri="{FF2B5EF4-FFF2-40B4-BE49-F238E27FC236}">
                <a16:creationId xmlns:a16="http://schemas.microsoft.com/office/drawing/2014/main" id="{BFBED661-B479-4E09-9D38-8CB0302B7ABB}"/>
              </a:ext>
            </a:extLst>
          </p:cNvPr>
          <p:cNvSpPr>
            <a:spLocks noGrp="1" noChangeArrowheads="1"/>
          </p:cNvSpPr>
          <p:nvPr>
            <p:ph type="body" idx="1"/>
          </p:nvPr>
        </p:nvSpPr>
        <p:spPr>
          <a:xfrm>
            <a:off x="473075" y="819150"/>
            <a:ext cx="8201025" cy="4635500"/>
          </a:xfrm>
        </p:spPr>
        <p:txBody>
          <a:bodyPr/>
          <a:lstStyle/>
          <a:p>
            <a:pPr>
              <a:spcBef>
                <a:spcPct val="30000"/>
              </a:spcBef>
            </a:pPr>
            <a:r>
              <a:rPr lang="zh-CN" altLang="en-US" sz="2200">
                <a:ea typeface="微软雅黑" panose="020B0503020204020204" pitchFamily="34" charset="-122"/>
              </a:rPr>
              <a:t>数据通路由两类元件组成</a:t>
            </a:r>
          </a:p>
          <a:p>
            <a:pPr lvl="1">
              <a:spcBef>
                <a:spcPct val="30000"/>
              </a:spcBef>
            </a:pPr>
            <a:r>
              <a:rPr lang="zh-CN" altLang="en-US" sz="2200">
                <a:ea typeface="微软雅黑" panose="020B0503020204020204" pitchFamily="34" charset="-122"/>
              </a:rPr>
              <a:t>组合逻辑元件（也称操作元件）</a:t>
            </a:r>
          </a:p>
          <a:p>
            <a:pPr lvl="1">
              <a:spcBef>
                <a:spcPct val="30000"/>
              </a:spcBef>
            </a:pPr>
            <a:r>
              <a:rPr lang="zh-CN" altLang="en-US" sz="2200">
                <a:ea typeface="微软雅黑" panose="020B0503020204020204" pitchFamily="34" charset="-122"/>
              </a:rPr>
              <a:t>时序逻辑元件（也称状态元件，存储元件）</a:t>
            </a:r>
          </a:p>
          <a:p>
            <a:pPr>
              <a:spcBef>
                <a:spcPct val="30000"/>
              </a:spcBef>
            </a:pPr>
            <a:r>
              <a:rPr lang="zh-CN" altLang="en-US" sz="2200">
                <a:ea typeface="微软雅黑" panose="020B0503020204020204" pitchFamily="34" charset="-122"/>
              </a:rPr>
              <a:t>元件间的连接方式</a:t>
            </a:r>
          </a:p>
          <a:p>
            <a:pPr lvl="1">
              <a:spcBef>
                <a:spcPct val="30000"/>
              </a:spcBef>
            </a:pPr>
            <a:r>
              <a:rPr lang="zh-CN" altLang="en-US" sz="2200">
                <a:ea typeface="微软雅黑" panose="020B0503020204020204" pitchFamily="34" charset="-122"/>
              </a:rPr>
              <a:t>总线连接方式</a:t>
            </a:r>
          </a:p>
          <a:p>
            <a:pPr lvl="1">
              <a:spcBef>
                <a:spcPct val="30000"/>
              </a:spcBef>
            </a:pPr>
            <a:r>
              <a:rPr lang="zh-CN" altLang="en-US" sz="2200">
                <a:ea typeface="微软雅黑" panose="020B0503020204020204" pitchFamily="34" charset="-122"/>
              </a:rPr>
              <a:t>分散连接方式</a:t>
            </a:r>
          </a:p>
          <a:p>
            <a:pPr>
              <a:spcBef>
                <a:spcPct val="30000"/>
              </a:spcBef>
            </a:pPr>
            <a:r>
              <a:rPr lang="zh-CN" altLang="en-US" sz="2200">
                <a:ea typeface="微软雅黑" panose="020B0503020204020204" pitchFamily="34" charset="-122"/>
              </a:rPr>
              <a:t>数据通路如何构成？</a:t>
            </a:r>
          </a:p>
          <a:p>
            <a:pPr lvl="1">
              <a:spcBef>
                <a:spcPct val="30000"/>
              </a:spcBef>
            </a:pPr>
            <a:r>
              <a:rPr lang="zh-CN" altLang="en-US" sz="2200">
                <a:ea typeface="微软雅黑" panose="020B0503020204020204" pitchFamily="34" charset="-122"/>
              </a:rPr>
              <a:t>由</a:t>
            </a:r>
            <a:r>
              <a:rPr lang="zh-CN" altLang="en-US" sz="2200">
                <a:latin typeface="微软雅黑" panose="020B0503020204020204" pitchFamily="34" charset="-122"/>
                <a:ea typeface="微软雅黑" panose="020B0503020204020204" pitchFamily="34" charset="-122"/>
              </a:rPr>
              <a:t>“</a:t>
            </a:r>
            <a:r>
              <a:rPr lang="zh-CN" altLang="en-US" sz="2200">
                <a:ea typeface="微软雅黑" panose="020B0503020204020204" pitchFamily="34" charset="-122"/>
              </a:rPr>
              <a:t>操作元件</a:t>
            </a:r>
            <a:r>
              <a:rPr lang="zh-CN" altLang="en-US" sz="2200">
                <a:latin typeface="微软雅黑" panose="020B0503020204020204" pitchFamily="34" charset="-122"/>
                <a:ea typeface="微软雅黑" panose="020B0503020204020204" pitchFamily="34" charset="-122"/>
              </a:rPr>
              <a:t>”</a:t>
            </a:r>
            <a:r>
              <a:rPr lang="zh-CN" altLang="en-US" sz="2200">
                <a:ea typeface="微软雅黑" panose="020B0503020204020204" pitchFamily="34" charset="-122"/>
              </a:rPr>
              <a:t>和</a:t>
            </a:r>
            <a:r>
              <a:rPr lang="zh-CN" altLang="en-US" sz="2200">
                <a:latin typeface="微软雅黑" panose="020B0503020204020204" pitchFamily="34" charset="-122"/>
                <a:ea typeface="微软雅黑" panose="020B0503020204020204" pitchFamily="34" charset="-122"/>
              </a:rPr>
              <a:t>“</a:t>
            </a:r>
            <a:r>
              <a:rPr lang="zh-CN" altLang="en-US" sz="2200">
                <a:ea typeface="微软雅黑" panose="020B0503020204020204" pitchFamily="34" charset="-122"/>
              </a:rPr>
              <a:t>存储元件</a:t>
            </a:r>
            <a:r>
              <a:rPr lang="zh-CN" altLang="en-US" sz="2200">
                <a:latin typeface="微软雅黑" panose="020B0503020204020204" pitchFamily="34" charset="-122"/>
                <a:ea typeface="微软雅黑" panose="020B0503020204020204" pitchFamily="34" charset="-122"/>
              </a:rPr>
              <a:t>”</a:t>
            </a:r>
            <a:r>
              <a:rPr lang="zh-CN" altLang="en-US" sz="2200">
                <a:ea typeface="微软雅黑" panose="020B0503020204020204" pitchFamily="34" charset="-122"/>
              </a:rPr>
              <a:t>通过总线方式或分散方式连接而成</a:t>
            </a:r>
          </a:p>
          <a:p>
            <a:pPr>
              <a:spcBef>
                <a:spcPct val="30000"/>
              </a:spcBef>
            </a:pPr>
            <a:r>
              <a:rPr lang="zh-CN" altLang="en-US" sz="2200">
                <a:ea typeface="微软雅黑" panose="020B0503020204020204" pitchFamily="34" charset="-122"/>
              </a:rPr>
              <a:t>数据通路的功能是什么？</a:t>
            </a:r>
          </a:p>
          <a:p>
            <a:pPr lvl="1">
              <a:spcBef>
                <a:spcPct val="30000"/>
              </a:spcBef>
            </a:pPr>
            <a:r>
              <a:rPr lang="zh-CN" altLang="en-US" sz="2200">
                <a:ea typeface="微软雅黑" panose="020B0503020204020204" pitchFamily="34" charset="-122"/>
              </a:rPr>
              <a:t>进行数据存储、处理、传送</a:t>
            </a:r>
          </a:p>
        </p:txBody>
      </p:sp>
      <p:sp>
        <p:nvSpPr>
          <p:cNvPr id="394244" name="Rectangle 4">
            <a:extLst>
              <a:ext uri="{FF2B5EF4-FFF2-40B4-BE49-F238E27FC236}">
                <a16:creationId xmlns:a16="http://schemas.microsoft.com/office/drawing/2014/main" id="{923E823E-9AA7-47D1-B4E2-0025FE62E9EE}"/>
              </a:ext>
            </a:extLst>
          </p:cNvPr>
          <p:cNvSpPr>
            <a:spLocks noChangeArrowheads="1"/>
          </p:cNvSpPr>
          <p:nvPr/>
        </p:nvSpPr>
        <p:spPr bwMode="auto">
          <a:xfrm>
            <a:off x="728663" y="5627688"/>
            <a:ext cx="74136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0000"/>
              </a:lnSpc>
              <a:spcBef>
                <a:spcPct val="25000"/>
              </a:spcBef>
            </a:pPr>
            <a:r>
              <a:rPr lang="zh-CN" altLang="en-US" sz="2200">
                <a:solidFill>
                  <a:srgbClr val="006600"/>
                </a:solidFill>
                <a:latin typeface="微软雅黑" panose="020B0503020204020204" pitchFamily="34" charset="-122"/>
                <a:ea typeface="微软雅黑" panose="020B0503020204020204" pitchFamily="34" charset="-122"/>
              </a:rPr>
              <a:t>因此，数据通路是由</a:t>
            </a:r>
            <a:r>
              <a:rPr lang="zh-CN" altLang="en-US" sz="2200">
                <a:solidFill>
                  <a:schemeClr val="accent1"/>
                </a:solidFill>
                <a:latin typeface="微软雅黑" panose="020B0503020204020204" pitchFamily="34" charset="-122"/>
                <a:ea typeface="微软雅黑" panose="020B0503020204020204" pitchFamily="34" charset="-122"/>
              </a:rPr>
              <a:t>操作元件</a:t>
            </a:r>
            <a:r>
              <a:rPr lang="zh-CN" altLang="en-US" sz="2200">
                <a:solidFill>
                  <a:srgbClr val="006600"/>
                </a:solidFill>
                <a:latin typeface="微软雅黑" panose="020B0503020204020204" pitchFamily="34" charset="-122"/>
                <a:ea typeface="微软雅黑" panose="020B0503020204020204" pitchFamily="34" charset="-122"/>
              </a:rPr>
              <a:t>和</a:t>
            </a:r>
            <a:r>
              <a:rPr lang="zh-CN" altLang="en-US" sz="2200">
                <a:solidFill>
                  <a:schemeClr val="accent1"/>
                </a:solidFill>
                <a:latin typeface="微软雅黑" panose="020B0503020204020204" pitchFamily="34" charset="-122"/>
                <a:ea typeface="微软雅黑" panose="020B0503020204020204" pitchFamily="34" charset="-122"/>
              </a:rPr>
              <a:t>存储元件</a:t>
            </a:r>
            <a:r>
              <a:rPr lang="zh-CN" altLang="en-US" sz="2200">
                <a:solidFill>
                  <a:srgbClr val="006600"/>
                </a:solidFill>
                <a:latin typeface="微软雅黑" panose="020B0503020204020204" pitchFamily="34" charset="-122"/>
                <a:ea typeface="微软雅黑" panose="020B0503020204020204" pitchFamily="34" charset="-122"/>
              </a:rPr>
              <a:t>通过总线方式或分散方式连接而成的进行数据存储、处理、传送的路径。</a:t>
            </a:r>
            <a:r>
              <a:rPr lang="zh-CN" altLang="en-US" sz="2200">
                <a:solidFill>
                  <a:srgbClr val="009900"/>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1" end="1"/>
                                            </p:txEl>
                                          </p:spTgt>
                                        </p:tgtEl>
                                        <p:attrNameLst>
                                          <p:attrName>style.visibility</p:attrName>
                                        </p:attrNameLst>
                                      </p:cBhvr>
                                      <p:to>
                                        <p:strVal val="visible"/>
                                      </p:to>
                                    </p:set>
                                    <p:animEffect transition="in" filter="blinds(horizontal)">
                                      <p:cBhvr>
                                        <p:cTn id="7" dur="500"/>
                                        <p:tgtEl>
                                          <p:spTgt spid="3942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10" dur="500"/>
                                        <p:tgtEl>
                                          <p:spTgt spid="3942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4" end="4"/>
                                            </p:txEl>
                                          </p:spTgt>
                                        </p:tgtEl>
                                        <p:attrNameLst>
                                          <p:attrName>style.visibility</p:attrName>
                                        </p:attrNameLst>
                                      </p:cBhvr>
                                      <p:to>
                                        <p:strVal val="visible"/>
                                      </p:to>
                                    </p:set>
                                    <p:animEffect transition="in" filter="blinds(horizontal)">
                                      <p:cBhvr>
                                        <p:cTn id="15" dur="500"/>
                                        <p:tgtEl>
                                          <p:spTgt spid="39424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8" dur="500"/>
                                        <p:tgtEl>
                                          <p:spTgt spid="39424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3" dur="500"/>
                                        <p:tgtEl>
                                          <p:spTgt spid="394243">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94243">
                                            <p:txEl>
                                              <p:pRg st="9" end="9"/>
                                            </p:txEl>
                                          </p:spTgt>
                                        </p:tgtEl>
                                        <p:attrNameLst>
                                          <p:attrName>style.visibility</p:attrName>
                                        </p:attrNameLst>
                                      </p:cBhvr>
                                      <p:to>
                                        <p:strVal val="visible"/>
                                      </p:to>
                                    </p:set>
                                    <p:animEffect transition="in" filter="blinds(horizontal)">
                                      <p:cBhvr>
                                        <p:cTn id="28" dur="500"/>
                                        <p:tgtEl>
                                          <p:spTgt spid="394243">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4244"/>
                                        </p:tgtEl>
                                        <p:attrNameLst>
                                          <p:attrName>style.visibility</p:attrName>
                                        </p:attrNameLst>
                                      </p:cBhvr>
                                      <p:to>
                                        <p:strVal val="visible"/>
                                      </p:to>
                                    </p:set>
                                    <p:animEffect transition="in" filter="blinds(horizontal)">
                                      <p:cBhvr>
                                        <p:cTn id="33" dur="500"/>
                                        <p:tgtEl>
                                          <p:spTgt spid="39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BC1B496B-27EA-434E-9FBF-D1BD06A5382B}"/>
              </a:ext>
            </a:extLst>
          </p:cNvPr>
          <p:cNvSpPr>
            <a:spLocks noGrp="1" noChangeArrowheads="1"/>
          </p:cNvSpPr>
          <p:nvPr>
            <p:ph type="title"/>
          </p:nvPr>
        </p:nvSpPr>
        <p:spPr>
          <a:xfrm>
            <a:off x="236538" y="128588"/>
            <a:ext cx="6880225" cy="528637"/>
          </a:xfrm>
          <a:noFill/>
          <a:ln/>
        </p:spPr>
        <p:txBody>
          <a:bodyPr/>
          <a:lstStyle/>
          <a:p>
            <a:r>
              <a:rPr lang="zh-CN" altLang="en-US"/>
              <a:t>操作元件：组合逻辑电路</a:t>
            </a:r>
            <a:endParaRPr lang="en-US" altLang="zh-CN"/>
          </a:p>
        </p:txBody>
      </p:sp>
      <p:sp>
        <p:nvSpPr>
          <p:cNvPr id="187395" name="Rectangle 3">
            <a:extLst>
              <a:ext uri="{FF2B5EF4-FFF2-40B4-BE49-F238E27FC236}">
                <a16:creationId xmlns:a16="http://schemas.microsoft.com/office/drawing/2014/main" id="{75E20492-3E6A-49BE-9F95-D958C3EB04EE}"/>
              </a:ext>
            </a:extLst>
          </p:cNvPr>
          <p:cNvSpPr>
            <a:spLocks noGrp="1" noChangeArrowheads="1"/>
          </p:cNvSpPr>
          <p:nvPr>
            <p:ph type="body" idx="1"/>
          </p:nvPr>
        </p:nvSpPr>
        <p:spPr>
          <a:xfrm>
            <a:off x="222250" y="914400"/>
            <a:ext cx="1708150" cy="4559300"/>
          </a:xfrm>
          <a:noFill/>
          <a:ln/>
        </p:spPr>
        <p:txBody>
          <a:bodyPr/>
          <a:lstStyle/>
          <a:p>
            <a:r>
              <a:rPr lang="zh-CN" altLang="en-US" sz="2000">
                <a:latin typeface="微软雅黑" panose="020B0503020204020204" pitchFamily="34" charset="-122"/>
                <a:ea typeface="微软雅黑" panose="020B0503020204020204" pitchFamily="34" charset="-122"/>
              </a:rPr>
              <a:t>加法器</a:t>
            </a:r>
            <a:r>
              <a:rPr lang="en-US" altLang="zh-CN" sz="2000">
                <a:latin typeface="微软雅黑" panose="020B0503020204020204" pitchFamily="34" charset="-122"/>
                <a:ea typeface="微软雅黑" panose="020B0503020204020204" pitchFamily="34" charset="-122"/>
              </a:rPr>
              <a:t>(Adder)</a:t>
            </a:r>
          </a:p>
          <a:p>
            <a:pPr>
              <a:buFontTx/>
              <a:buNone/>
            </a:pPr>
            <a:endParaRPr lang="en-US" altLang="zh-CN" sz="2000">
              <a:latin typeface="微软雅黑" panose="020B0503020204020204" pitchFamily="34" charset="-122"/>
              <a:ea typeface="微软雅黑" panose="020B0503020204020204" pitchFamily="34" charset="-122"/>
            </a:endParaRPr>
          </a:p>
          <a:p>
            <a:pPr>
              <a:buFontTx/>
              <a:buNone/>
            </a:pPr>
            <a:endParaRPr lang="en-US" altLang="zh-CN" sz="2000">
              <a:latin typeface="微软雅黑" panose="020B0503020204020204" pitchFamily="34" charset="-122"/>
              <a:ea typeface="微软雅黑" panose="020B0503020204020204" pitchFamily="34" charset="-122"/>
            </a:endParaRPr>
          </a:p>
          <a:p>
            <a:pPr>
              <a:buFontTx/>
              <a:buNone/>
            </a:pPr>
            <a:endParaRPr lang="en-US" altLang="zh-CN" sz="2000">
              <a:latin typeface="微软雅黑" panose="020B0503020204020204" pitchFamily="34" charset="-122"/>
              <a:ea typeface="微软雅黑" panose="020B0503020204020204" pitchFamily="34" charset="-122"/>
            </a:endParaRPr>
          </a:p>
          <a:p>
            <a:pPr>
              <a:buFontTx/>
              <a:buNone/>
            </a:pPr>
            <a:r>
              <a:rPr lang="zh-CN" altLang="en-US" sz="2000">
                <a:latin typeface="微软雅黑" panose="020B0503020204020204" pitchFamily="34" charset="-122"/>
                <a:ea typeface="微软雅黑" panose="020B0503020204020204" pitchFamily="34" charset="-122"/>
              </a:rPr>
              <a:t>多路选择器     </a:t>
            </a:r>
            <a:r>
              <a:rPr lang="en-US" altLang="zh-CN" sz="2000">
                <a:latin typeface="微软雅黑" panose="020B0503020204020204" pitchFamily="34" charset="-122"/>
                <a:ea typeface="微软雅黑" panose="020B0503020204020204" pitchFamily="34" charset="-122"/>
              </a:rPr>
              <a:t>(MUX)</a:t>
            </a:r>
          </a:p>
          <a:p>
            <a:pPr>
              <a:buFontTx/>
              <a:buNone/>
            </a:pPr>
            <a:endParaRPr lang="en-US" altLang="zh-CN" sz="2000">
              <a:latin typeface="微软雅黑" panose="020B0503020204020204" pitchFamily="34" charset="-122"/>
              <a:ea typeface="微软雅黑" panose="020B0503020204020204" pitchFamily="34" charset="-122"/>
            </a:endParaRPr>
          </a:p>
          <a:p>
            <a:pPr>
              <a:buFontTx/>
              <a:buNone/>
            </a:pPr>
            <a:endParaRPr lang="en-US" altLang="zh-CN" sz="2000">
              <a:latin typeface="微软雅黑" panose="020B0503020204020204" pitchFamily="34" charset="-122"/>
              <a:ea typeface="微软雅黑" panose="020B0503020204020204" pitchFamily="34" charset="-122"/>
            </a:endParaRPr>
          </a:p>
          <a:p>
            <a:pPr>
              <a:buFontTx/>
              <a:buNone/>
            </a:pPr>
            <a:endParaRPr lang="en-US" altLang="zh-CN" sz="2000">
              <a:latin typeface="微软雅黑" panose="020B0503020204020204" pitchFamily="34" charset="-122"/>
              <a:ea typeface="微软雅黑" panose="020B0503020204020204" pitchFamily="34" charset="-122"/>
            </a:endParaRPr>
          </a:p>
          <a:p>
            <a:pPr>
              <a:buFontTx/>
              <a:buNone/>
            </a:pPr>
            <a:r>
              <a:rPr lang="zh-CN" altLang="en-US" sz="2000">
                <a:latin typeface="微软雅黑" panose="020B0503020204020204" pitchFamily="34" charset="-122"/>
                <a:ea typeface="微软雅黑" panose="020B0503020204020204" pitchFamily="34" charset="-122"/>
              </a:rPr>
              <a:t>算逻部件</a:t>
            </a:r>
            <a:r>
              <a:rPr lang="en-US" altLang="zh-CN" sz="2000">
                <a:latin typeface="微软雅黑" panose="020B0503020204020204" pitchFamily="34" charset="-122"/>
                <a:ea typeface="微软雅黑" panose="020B0503020204020204" pitchFamily="34" charset="-122"/>
              </a:rPr>
              <a:t>(ALU)</a:t>
            </a:r>
          </a:p>
        </p:txBody>
      </p:sp>
      <p:grpSp>
        <p:nvGrpSpPr>
          <p:cNvPr id="187488" name="Group 96">
            <a:extLst>
              <a:ext uri="{FF2B5EF4-FFF2-40B4-BE49-F238E27FC236}">
                <a16:creationId xmlns:a16="http://schemas.microsoft.com/office/drawing/2014/main" id="{5313C6DE-6C9D-46DA-9716-310F87E4FE9C}"/>
              </a:ext>
            </a:extLst>
          </p:cNvPr>
          <p:cNvGrpSpPr>
            <a:grpSpLocks/>
          </p:cNvGrpSpPr>
          <p:nvPr/>
        </p:nvGrpSpPr>
        <p:grpSpPr bwMode="auto">
          <a:xfrm>
            <a:off x="1614488" y="2667000"/>
            <a:ext cx="2466975" cy="1735138"/>
            <a:chOff x="1431" y="1680"/>
            <a:chExt cx="1554" cy="1093"/>
          </a:xfrm>
        </p:grpSpPr>
        <p:sp>
          <p:nvSpPr>
            <p:cNvPr id="187443" name="Line 51">
              <a:extLst>
                <a:ext uri="{FF2B5EF4-FFF2-40B4-BE49-F238E27FC236}">
                  <a16:creationId xmlns:a16="http://schemas.microsoft.com/office/drawing/2014/main" id="{C6DF5EDD-D413-4998-90A8-1B149C49A254}"/>
                </a:ext>
              </a:extLst>
            </p:cNvPr>
            <p:cNvSpPr>
              <a:spLocks noChangeShapeType="1"/>
            </p:cNvSpPr>
            <p:nvPr/>
          </p:nvSpPr>
          <p:spPr bwMode="auto">
            <a:xfrm>
              <a:off x="2112" y="1976"/>
              <a:ext cx="0" cy="7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4" name="Line 52">
              <a:extLst>
                <a:ext uri="{FF2B5EF4-FFF2-40B4-BE49-F238E27FC236}">
                  <a16:creationId xmlns:a16="http://schemas.microsoft.com/office/drawing/2014/main" id="{B9DD9D6D-83E6-4DDC-AD62-626DFAEB7EEF}"/>
                </a:ext>
              </a:extLst>
            </p:cNvPr>
            <p:cNvSpPr>
              <a:spLocks noChangeShapeType="1"/>
            </p:cNvSpPr>
            <p:nvPr/>
          </p:nvSpPr>
          <p:spPr bwMode="auto">
            <a:xfrm>
              <a:off x="2120" y="1976"/>
              <a:ext cx="194"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5" name="Line 53">
              <a:extLst>
                <a:ext uri="{FF2B5EF4-FFF2-40B4-BE49-F238E27FC236}">
                  <a16:creationId xmlns:a16="http://schemas.microsoft.com/office/drawing/2014/main" id="{0458170C-6D44-4574-86F5-42E8D7EF62DB}"/>
                </a:ext>
              </a:extLst>
            </p:cNvPr>
            <p:cNvSpPr>
              <a:spLocks noChangeShapeType="1"/>
            </p:cNvSpPr>
            <p:nvPr/>
          </p:nvSpPr>
          <p:spPr bwMode="auto">
            <a:xfrm flipV="1">
              <a:off x="2102" y="2566"/>
              <a:ext cx="194" cy="1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6" name="Line 54">
              <a:extLst>
                <a:ext uri="{FF2B5EF4-FFF2-40B4-BE49-F238E27FC236}">
                  <a16:creationId xmlns:a16="http://schemas.microsoft.com/office/drawing/2014/main" id="{C92E34B9-4027-4A43-99C9-594D416703EE}"/>
                </a:ext>
              </a:extLst>
            </p:cNvPr>
            <p:cNvSpPr>
              <a:spLocks noChangeShapeType="1"/>
            </p:cNvSpPr>
            <p:nvPr/>
          </p:nvSpPr>
          <p:spPr bwMode="auto">
            <a:xfrm>
              <a:off x="2304" y="2072"/>
              <a:ext cx="0" cy="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7" name="Line 55">
              <a:extLst>
                <a:ext uri="{FF2B5EF4-FFF2-40B4-BE49-F238E27FC236}">
                  <a16:creationId xmlns:a16="http://schemas.microsoft.com/office/drawing/2014/main" id="{1C7DD638-A89F-4029-9B73-1E7E956B0A90}"/>
                </a:ext>
              </a:extLst>
            </p:cNvPr>
            <p:cNvSpPr>
              <a:spLocks noChangeShapeType="1"/>
            </p:cNvSpPr>
            <p:nvPr/>
          </p:nvSpPr>
          <p:spPr bwMode="auto">
            <a:xfrm flipH="1">
              <a:off x="1624" y="2112"/>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8" name="Line 56">
              <a:extLst>
                <a:ext uri="{FF2B5EF4-FFF2-40B4-BE49-F238E27FC236}">
                  <a16:creationId xmlns:a16="http://schemas.microsoft.com/office/drawing/2014/main" id="{E15F9D37-7278-4AB4-B14B-08150D1263E6}"/>
                </a:ext>
              </a:extLst>
            </p:cNvPr>
            <p:cNvSpPr>
              <a:spLocks noChangeShapeType="1"/>
            </p:cNvSpPr>
            <p:nvPr/>
          </p:nvSpPr>
          <p:spPr bwMode="auto">
            <a:xfrm flipH="1">
              <a:off x="1868" y="2068"/>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9" name="Rectangle 57">
              <a:extLst>
                <a:ext uri="{FF2B5EF4-FFF2-40B4-BE49-F238E27FC236}">
                  <a16:creationId xmlns:a16="http://schemas.microsoft.com/office/drawing/2014/main" id="{17F64ADD-444F-4A19-AAB9-E4C39B37B99D}"/>
                </a:ext>
              </a:extLst>
            </p:cNvPr>
            <p:cNvSpPr>
              <a:spLocks noChangeArrowheads="1"/>
            </p:cNvSpPr>
            <p:nvPr/>
          </p:nvSpPr>
          <p:spPr bwMode="auto">
            <a:xfrm>
              <a:off x="1671" y="2112"/>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50" name="Line 58">
              <a:extLst>
                <a:ext uri="{FF2B5EF4-FFF2-40B4-BE49-F238E27FC236}">
                  <a16:creationId xmlns:a16="http://schemas.microsoft.com/office/drawing/2014/main" id="{A04E2DF1-E280-47C8-B923-A2144E2E54B7}"/>
                </a:ext>
              </a:extLst>
            </p:cNvPr>
            <p:cNvSpPr>
              <a:spLocks noChangeShapeType="1"/>
            </p:cNvSpPr>
            <p:nvPr/>
          </p:nvSpPr>
          <p:spPr bwMode="auto">
            <a:xfrm flipH="1">
              <a:off x="1624" y="2544"/>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51" name="Line 59">
              <a:extLst>
                <a:ext uri="{FF2B5EF4-FFF2-40B4-BE49-F238E27FC236}">
                  <a16:creationId xmlns:a16="http://schemas.microsoft.com/office/drawing/2014/main" id="{E501E779-C728-407E-B1CF-E946FA472FFF}"/>
                </a:ext>
              </a:extLst>
            </p:cNvPr>
            <p:cNvSpPr>
              <a:spLocks noChangeShapeType="1"/>
            </p:cNvSpPr>
            <p:nvPr/>
          </p:nvSpPr>
          <p:spPr bwMode="auto">
            <a:xfrm flipH="1">
              <a:off x="1868" y="2500"/>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52" name="Rectangle 60">
              <a:extLst>
                <a:ext uri="{FF2B5EF4-FFF2-40B4-BE49-F238E27FC236}">
                  <a16:creationId xmlns:a16="http://schemas.microsoft.com/office/drawing/2014/main" id="{0CFCDE98-03C4-4D93-95CC-9E1F94397DB2}"/>
                </a:ext>
              </a:extLst>
            </p:cNvPr>
            <p:cNvSpPr>
              <a:spLocks noChangeArrowheads="1"/>
            </p:cNvSpPr>
            <p:nvPr/>
          </p:nvSpPr>
          <p:spPr bwMode="auto">
            <a:xfrm>
              <a:off x="1431" y="2016"/>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a:t>
              </a:r>
            </a:p>
          </p:txBody>
        </p:sp>
        <p:sp>
          <p:nvSpPr>
            <p:cNvPr id="187453" name="Rectangle 61">
              <a:extLst>
                <a:ext uri="{FF2B5EF4-FFF2-40B4-BE49-F238E27FC236}">
                  <a16:creationId xmlns:a16="http://schemas.microsoft.com/office/drawing/2014/main" id="{67820A4A-97F6-46F9-95DA-B3D3584E0674}"/>
                </a:ext>
              </a:extLst>
            </p:cNvPr>
            <p:cNvSpPr>
              <a:spLocks noChangeArrowheads="1"/>
            </p:cNvSpPr>
            <p:nvPr/>
          </p:nvSpPr>
          <p:spPr bwMode="auto">
            <a:xfrm>
              <a:off x="1431" y="2448"/>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a:t>
              </a:r>
            </a:p>
          </p:txBody>
        </p:sp>
        <p:sp>
          <p:nvSpPr>
            <p:cNvPr id="187454" name="Rectangle 62">
              <a:extLst>
                <a:ext uri="{FF2B5EF4-FFF2-40B4-BE49-F238E27FC236}">
                  <a16:creationId xmlns:a16="http://schemas.microsoft.com/office/drawing/2014/main" id="{CDADBD04-0893-4932-A37C-DF62ED977157}"/>
                </a:ext>
              </a:extLst>
            </p:cNvPr>
            <p:cNvSpPr>
              <a:spLocks noChangeArrowheads="1"/>
            </p:cNvSpPr>
            <p:nvPr/>
          </p:nvSpPr>
          <p:spPr bwMode="auto">
            <a:xfrm>
              <a:off x="1671" y="254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55" name="Line 63">
              <a:extLst>
                <a:ext uri="{FF2B5EF4-FFF2-40B4-BE49-F238E27FC236}">
                  <a16:creationId xmlns:a16="http://schemas.microsoft.com/office/drawing/2014/main" id="{53B26C60-1F96-40A3-A284-04BBC0731CEE}"/>
                </a:ext>
              </a:extLst>
            </p:cNvPr>
            <p:cNvSpPr>
              <a:spLocks noChangeShapeType="1"/>
            </p:cNvSpPr>
            <p:nvPr/>
          </p:nvSpPr>
          <p:spPr bwMode="auto">
            <a:xfrm flipH="1">
              <a:off x="2296" y="2352"/>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56" name="Line 64">
              <a:extLst>
                <a:ext uri="{FF2B5EF4-FFF2-40B4-BE49-F238E27FC236}">
                  <a16:creationId xmlns:a16="http://schemas.microsoft.com/office/drawing/2014/main" id="{FA23C59E-A0B8-440B-96D4-D057E4FA4EB8}"/>
                </a:ext>
              </a:extLst>
            </p:cNvPr>
            <p:cNvSpPr>
              <a:spLocks noChangeShapeType="1"/>
            </p:cNvSpPr>
            <p:nvPr/>
          </p:nvSpPr>
          <p:spPr bwMode="auto">
            <a:xfrm flipH="1">
              <a:off x="2540" y="2308"/>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57" name="Rectangle 65">
              <a:extLst>
                <a:ext uri="{FF2B5EF4-FFF2-40B4-BE49-F238E27FC236}">
                  <a16:creationId xmlns:a16="http://schemas.microsoft.com/office/drawing/2014/main" id="{DDE483AE-7EC4-497B-91B7-501BED8BB8BB}"/>
                </a:ext>
              </a:extLst>
            </p:cNvPr>
            <p:cNvSpPr>
              <a:spLocks noChangeArrowheads="1"/>
            </p:cNvSpPr>
            <p:nvPr/>
          </p:nvSpPr>
          <p:spPr bwMode="auto">
            <a:xfrm>
              <a:off x="2775" y="2256"/>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Y</a:t>
              </a:r>
            </a:p>
          </p:txBody>
        </p:sp>
        <p:sp>
          <p:nvSpPr>
            <p:cNvPr id="187458" name="Rectangle 66">
              <a:extLst>
                <a:ext uri="{FF2B5EF4-FFF2-40B4-BE49-F238E27FC236}">
                  <a16:creationId xmlns:a16="http://schemas.microsoft.com/office/drawing/2014/main" id="{1D253C93-DB4E-4B20-9B1B-9DADDA2AF8A0}"/>
                </a:ext>
              </a:extLst>
            </p:cNvPr>
            <p:cNvSpPr>
              <a:spLocks noChangeArrowheads="1"/>
            </p:cNvSpPr>
            <p:nvPr/>
          </p:nvSpPr>
          <p:spPr bwMode="auto">
            <a:xfrm>
              <a:off x="2343" y="2352"/>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59" name="Line 67">
              <a:extLst>
                <a:ext uri="{FF2B5EF4-FFF2-40B4-BE49-F238E27FC236}">
                  <a16:creationId xmlns:a16="http://schemas.microsoft.com/office/drawing/2014/main" id="{E93C8E30-FBAE-4A39-A512-10D344573232}"/>
                </a:ext>
              </a:extLst>
            </p:cNvPr>
            <p:cNvSpPr>
              <a:spLocks noChangeShapeType="1"/>
            </p:cNvSpPr>
            <p:nvPr/>
          </p:nvSpPr>
          <p:spPr bwMode="auto">
            <a:xfrm>
              <a:off x="2208" y="1736"/>
              <a:ext cx="0" cy="272"/>
            </a:xfrm>
            <a:prstGeom prst="line">
              <a:avLst/>
            </a:prstGeom>
            <a:noFill/>
            <a:ln w="38100">
              <a:solidFill>
                <a:srgbClr val="D90125"/>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60" name="Rectangle 68">
              <a:extLst>
                <a:ext uri="{FF2B5EF4-FFF2-40B4-BE49-F238E27FC236}">
                  <a16:creationId xmlns:a16="http://schemas.microsoft.com/office/drawing/2014/main" id="{6930B0A9-A3F0-4145-9D96-2AD50510D42D}"/>
                </a:ext>
              </a:extLst>
            </p:cNvPr>
            <p:cNvSpPr>
              <a:spLocks noChangeArrowheads="1"/>
            </p:cNvSpPr>
            <p:nvPr/>
          </p:nvSpPr>
          <p:spPr bwMode="auto">
            <a:xfrm>
              <a:off x="1697" y="1680"/>
              <a:ext cx="54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a:ea typeface="宋体" panose="02010600030101010101" pitchFamily="2" charset="-122"/>
                  <a:cs typeface="Arial" panose="020B0604020202020204" pitchFamily="34" charset="0"/>
                </a:rPr>
                <a:t>Select</a:t>
              </a:r>
            </a:p>
          </p:txBody>
        </p:sp>
        <p:sp>
          <p:nvSpPr>
            <p:cNvPr id="187462" name="Rectangle 70">
              <a:extLst>
                <a:ext uri="{FF2B5EF4-FFF2-40B4-BE49-F238E27FC236}">
                  <a16:creationId xmlns:a16="http://schemas.microsoft.com/office/drawing/2014/main" id="{9EBAFF69-470B-4202-B2E1-B9D6C3332F47}"/>
                </a:ext>
              </a:extLst>
            </p:cNvPr>
            <p:cNvSpPr>
              <a:spLocks noChangeArrowheads="1"/>
            </p:cNvSpPr>
            <p:nvPr/>
          </p:nvSpPr>
          <p:spPr bwMode="auto">
            <a:xfrm rot="5400000">
              <a:off x="1968" y="2238"/>
              <a:ext cx="43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MUX</a:t>
              </a:r>
            </a:p>
          </p:txBody>
        </p:sp>
      </p:grpSp>
      <p:grpSp>
        <p:nvGrpSpPr>
          <p:cNvPr id="187489" name="Group 97">
            <a:extLst>
              <a:ext uri="{FF2B5EF4-FFF2-40B4-BE49-F238E27FC236}">
                <a16:creationId xmlns:a16="http://schemas.microsoft.com/office/drawing/2014/main" id="{055E3B5D-4D6C-49D0-851E-037BA8A4959C}"/>
              </a:ext>
            </a:extLst>
          </p:cNvPr>
          <p:cNvGrpSpPr>
            <a:grpSpLocks/>
          </p:cNvGrpSpPr>
          <p:nvPr/>
        </p:nvGrpSpPr>
        <p:grpSpPr bwMode="auto">
          <a:xfrm>
            <a:off x="1266825" y="4738688"/>
            <a:ext cx="3165475" cy="1797050"/>
            <a:chOff x="1383" y="2985"/>
            <a:chExt cx="1994" cy="1132"/>
          </a:xfrm>
        </p:grpSpPr>
        <p:sp>
          <p:nvSpPr>
            <p:cNvPr id="187432" name="Rectangle 40">
              <a:extLst>
                <a:ext uri="{FF2B5EF4-FFF2-40B4-BE49-F238E27FC236}">
                  <a16:creationId xmlns:a16="http://schemas.microsoft.com/office/drawing/2014/main" id="{141003B5-9044-4368-B040-8D7DDCACDE55}"/>
                </a:ext>
              </a:extLst>
            </p:cNvPr>
            <p:cNvSpPr>
              <a:spLocks noChangeArrowheads="1"/>
            </p:cNvSpPr>
            <p:nvPr/>
          </p:nvSpPr>
          <p:spPr bwMode="auto">
            <a:xfrm>
              <a:off x="1623" y="3888"/>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18" name="Line 26">
              <a:extLst>
                <a:ext uri="{FF2B5EF4-FFF2-40B4-BE49-F238E27FC236}">
                  <a16:creationId xmlns:a16="http://schemas.microsoft.com/office/drawing/2014/main" id="{2F63BD93-F7A5-440F-8C63-E714EAF4DF95}"/>
                </a:ext>
              </a:extLst>
            </p:cNvPr>
            <p:cNvSpPr>
              <a:spLocks noChangeShapeType="1"/>
            </p:cNvSpPr>
            <p:nvPr/>
          </p:nvSpPr>
          <p:spPr bwMode="auto">
            <a:xfrm flipH="1">
              <a:off x="1576" y="3312"/>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7419" name="Group 27">
              <a:extLst>
                <a:ext uri="{FF2B5EF4-FFF2-40B4-BE49-F238E27FC236}">
                  <a16:creationId xmlns:a16="http://schemas.microsoft.com/office/drawing/2014/main" id="{F9489357-6CA6-4512-9FCD-FC56E2EB0418}"/>
                </a:ext>
              </a:extLst>
            </p:cNvPr>
            <p:cNvGrpSpPr>
              <a:grpSpLocks/>
            </p:cNvGrpSpPr>
            <p:nvPr/>
          </p:nvGrpSpPr>
          <p:grpSpPr bwMode="auto">
            <a:xfrm>
              <a:off x="2064" y="3224"/>
              <a:ext cx="288" cy="768"/>
              <a:chOff x="2064" y="3224"/>
              <a:chExt cx="288" cy="768"/>
            </a:xfrm>
          </p:grpSpPr>
          <p:sp>
            <p:nvSpPr>
              <p:cNvPr id="187420" name="Line 28">
                <a:extLst>
                  <a:ext uri="{FF2B5EF4-FFF2-40B4-BE49-F238E27FC236}">
                    <a16:creationId xmlns:a16="http://schemas.microsoft.com/office/drawing/2014/main" id="{7089253E-79A9-45B8-938D-AF6342858C8C}"/>
                  </a:ext>
                </a:extLst>
              </p:cNvPr>
              <p:cNvSpPr>
                <a:spLocks noChangeShapeType="1"/>
              </p:cNvSpPr>
              <p:nvPr/>
            </p:nvSpPr>
            <p:spPr bwMode="auto">
              <a:xfrm>
                <a:off x="2064" y="322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1" name="Line 29">
                <a:extLst>
                  <a:ext uri="{FF2B5EF4-FFF2-40B4-BE49-F238E27FC236}">
                    <a16:creationId xmlns:a16="http://schemas.microsoft.com/office/drawing/2014/main" id="{33F600FB-189C-4EE7-96FE-519AC7BBC23F}"/>
                  </a:ext>
                </a:extLst>
              </p:cNvPr>
              <p:cNvSpPr>
                <a:spLocks noChangeShapeType="1"/>
              </p:cNvSpPr>
              <p:nvPr/>
            </p:nvSpPr>
            <p:spPr bwMode="auto">
              <a:xfrm>
                <a:off x="2072" y="3224"/>
                <a:ext cx="272"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2" name="Line 30">
                <a:extLst>
                  <a:ext uri="{FF2B5EF4-FFF2-40B4-BE49-F238E27FC236}">
                    <a16:creationId xmlns:a16="http://schemas.microsoft.com/office/drawing/2014/main" id="{EAE5D0BD-FA97-4398-A562-4BEF3DBCEB0F}"/>
                  </a:ext>
                </a:extLst>
              </p:cNvPr>
              <p:cNvSpPr>
                <a:spLocks noChangeShapeType="1"/>
              </p:cNvSpPr>
              <p:nvPr/>
            </p:nvSpPr>
            <p:spPr bwMode="auto">
              <a:xfrm>
                <a:off x="2072" y="3416"/>
                <a:ext cx="128"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3" name="Line 31">
                <a:extLst>
                  <a:ext uri="{FF2B5EF4-FFF2-40B4-BE49-F238E27FC236}">
                    <a16:creationId xmlns:a16="http://schemas.microsoft.com/office/drawing/2014/main" id="{5DD72895-426F-43B4-8824-A83A75C2553B}"/>
                  </a:ext>
                </a:extLst>
              </p:cNvPr>
              <p:cNvSpPr>
                <a:spLocks noChangeShapeType="1"/>
              </p:cNvSpPr>
              <p:nvPr/>
            </p:nvSpPr>
            <p:spPr bwMode="auto">
              <a:xfrm>
                <a:off x="2208" y="351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4" name="Line 32">
                <a:extLst>
                  <a:ext uri="{FF2B5EF4-FFF2-40B4-BE49-F238E27FC236}">
                    <a16:creationId xmlns:a16="http://schemas.microsoft.com/office/drawing/2014/main" id="{B0B892A9-E9B8-4950-8FC0-43BE8912AC7B}"/>
                  </a:ext>
                </a:extLst>
              </p:cNvPr>
              <p:cNvSpPr>
                <a:spLocks noChangeShapeType="1"/>
              </p:cNvSpPr>
              <p:nvPr/>
            </p:nvSpPr>
            <p:spPr bwMode="auto">
              <a:xfrm>
                <a:off x="2352" y="3416"/>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5" name="Line 33">
                <a:extLst>
                  <a:ext uri="{FF2B5EF4-FFF2-40B4-BE49-F238E27FC236}">
                    <a16:creationId xmlns:a16="http://schemas.microsoft.com/office/drawing/2014/main" id="{E378D96A-F26C-4050-92A2-C23E81098DB8}"/>
                  </a:ext>
                </a:extLst>
              </p:cNvPr>
              <p:cNvSpPr>
                <a:spLocks noChangeShapeType="1"/>
              </p:cNvSpPr>
              <p:nvPr/>
            </p:nvSpPr>
            <p:spPr bwMode="auto">
              <a:xfrm flipV="1">
                <a:off x="2072" y="3688"/>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6" name="Line 34">
                <a:extLst>
                  <a:ext uri="{FF2B5EF4-FFF2-40B4-BE49-F238E27FC236}">
                    <a16:creationId xmlns:a16="http://schemas.microsoft.com/office/drawing/2014/main" id="{6407EEBC-C59E-47D3-991C-ABFD342CCAA1}"/>
                  </a:ext>
                </a:extLst>
              </p:cNvPr>
              <p:cNvSpPr>
                <a:spLocks noChangeShapeType="1"/>
              </p:cNvSpPr>
              <p:nvPr/>
            </p:nvSpPr>
            <p:spPr bwMode="auto">
              <a:xfrm>
                <a:off x="2064" y="38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7" name="Line 35">
                <a:extLst>
                  <a:ext uri="{FF2B5EF4-FFF2-40B4-BE49-F238E27FC236}">
                    <a16:creationId xmlns:a16="http://schemas.microsoft.com/office/drawing/2014/main" id="{A5B87621-9CA5-4186-A9E6-08DA756B4A63}"/>
                  </a:ext>
                </a:extLst>
              </p:cNvPr>
              <p:cNvSpPr>
                <a:spLocks noChangeShapeType="1"/>
              </p:cNvSpPr>
              <p:nvPr/>
            </p:nvSpPr>
            <p:spPr bwMode="auto">
              <a:xfrm flipV="1">
                <a:off x="2072" y="3784"/>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7428" name="Line 36">
              <a:extLst>
                <a:ext uri="{FF2B5EF4-FFF2-40B4-BE49-F238E27FC236}">
                  <a16:creationId xmlns:a16="http://schemas.microsoft.com/office/drawing/2014/main" id="{EED52457-9E2E-428F-8D25-DE8150619900}"/>
                </a:ext>
              </a:extLst>
            </p:cNvPr>
            <p:cNvSpPr>
              <a:spLocks noChangeShapeType="1"/>
            </p:cNvSpPr>
            <p:nvPr/>
          </p:nvSpPr>
          <p:spPr bwMode="auto">
            <a:xfrm flipH="1">
              <a:off x="1820" y="3268"/>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9" name="Rectangle 37">
              <a:extLst>
                <a:ext uri="{FF2B5EF4-FFF2-40B4-BE49-F238E27FC236}">
                  <a16:creationId xmlns:a16="http://schemas.microsoft.com/office/drawing/2014/main" id="{1FCE6AF5-A6B0-4042-A15C-CBB3F8B20492}"/>
                </a:ext>
              </a:extLst>
            </p:cNvPr>
            <p:cNvSpPr>
              <a:spLocks noChangeArrowheads="1"/>
            </p:cNvSpPr>
            <p:nvPr/>
          </p:nvSpPr>
          <p:spPr bwMode="auto">
            <a:xfrm>
              <a:off x="1623" y="3312"/>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30" name="Line 38">
              <a:extLst>
                <a:ext uri="{FF2B5EF4-FFF2-40B4-BE49-F238E27FC236}">
                  <a16:creationId xmlns:a16="http://schemas.microsoft.com/office/drawing/2014/main" id="{F42A0762-160B-444A-8F54-38DFDB5248EE}"/>
                </a:ext>
              </a:extLst>
            </p:cNvPr>
            <p:cNvSpPr>
              <a:spLocks noChangeShapeType="1"/>
            </p:cNvSpPr>
            <p:nvPr/>
          </p:nvSpPr>
          <p:spPr bwMode="auto">
            <a:xfrm flipH="1">
              <a:off x="1576" y="3888"/>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31" name="Line 39">
              <a:extLst>
                <a:ext uri="{FF2B5EF4-FFF2-40B4-BE49-F238E27FC236}">
                  <a16:creationId xmlns:a16="http://schemas.microsoft.com/office/drawing/2014/main" id="{4B4E6CCA-580F-483E-A874-3257F410CEFF}"/>
                </a:ext>
              </a:extLst>
            </p:cNvPr>
            <p:cNvSpPr>
              <a:spLocks noChangeShapeType="1"/>
            </p:cNvSpPr>
            <p:nvPr/>
          </p:nvSpPr>
          <p:spPr bwMode="auto">
            <a:xfrm flipH="1">
              <a:off x="1820" y="3844"/>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33" name="Rectangle 41">
              <a:extLst>
                <a:ext uri="{FF2B5EF4-FFF2-40B4-BE49-F238E27FC236}">
                  <a16:creationId xmlns:a16="http://schemas.microsoft.com/office/drawing/2014/main" id="{D36D1B77-5361-4C43-B342-9022870435E5}"/>
                </a:ext>
              </a:extLst>
            </p:cNvPr>
            <p:cNvSpPr>
              <a:spLocks noChangeArrowheads="1"/>
            </p:cNvSpPr>
            <p:nvPr/>
          </p:nvSpPr>
          <p:spPr bwMode="auto">
            <a:xfrm>
              <a:off x="1383" y="3216"/>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a:t>
              </a:r>
            </a:p>
          </p:txBody>
        </p:sp>
        <p:sp>
          <p:nvSpPr>
            <p:cNvPr id="187434" name="Rectangle 42">
              <a:extLst>
                <a:ext uri="{FF2B5EF4-FFF2-40B4-BE49-F238E27FC236}">
                  <a16:creationId xmlns:a16="http://schemas.microsoft.com/office/drawing/2014/main" id="{2B46E825-09A0-464C-93E2-E2B72EA5178E}"/>
                </a:ext>
              </a:extLst>
            </p:cNvPr>
            <p:cNvSpPr>
              <a:spLocks noChangeArrowheads="1"/>
            </p:cNvSpPr>
            <p:nvPr/>
          </p:nvSpPr>
          <p:spPr bwMode="auto">
            <a:xfrm>
              <a:off x="1383" y="3792"/>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a:t>
              </a:r>
            </a:p>
          </p:txBody>
        </p:sp>
        <p:sp>
          <p:nvSpPr>
            <p:cNvPr id="187435" name="Line 43">
              <a:extLst>
                <a:ext uri="{FF2B5EF4-FFF2-40B4-BE49-F238E27FC236}">
                  <a16:creationId xmlns:a16="http://schemas.microsoft.com/office/drawing/2014/main" id="{09E3E52D-DD7F-4A3E-ABAA-B4B4E481B38C}"/>
                </a:ext>
              </a:extLst>
            </p:cNvPr>
            <p:cNvSpPr>
              <a:spLocks noChangeShapeType="1"/>
            </p:cNvSpPr>
            <p:nvPr/>
          </p:nvSpPr>
          <p:spPr bwMode="auto">
            <a:xfrm flipH="1">
              <a:off x="2344" y="3600"/>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36" name="Line 44">
              <a:extLst>
                <a:ext uri="{FF2B5EF4-FFF2-40B4-BE49-F238E27FC236}">
                  <a16:creationId xmlns:a16="http://schemas.microsoft.com/office/drawing/2014/main" id="{569A9CB1-399A-4AE6-B89D-FF4F86781FFD}"/>
                </a:ext>
              </a:extLst>
            </p:cNvPr>
            <p:cNvSpPr>
              <a:spLocks noChangeShapeType="1"/>
            </p:cNvSpPr>
            <p:nvPr/>
          </p:nvSpPr>
          <p:spPr bwMode="auto">
            <a:xfrm flipH="1">
              <a:off x="2588" y="3556"/>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37" name="Rectangle 45">
              <a:extLst>
                <a:ext uri="{FF2B5EF4-FFF2-40B4-BE49-F238E27FC236}">
                  <a16:creationId xmlns:a16="http://schemas.microsoft.com/office/drawing/2014/main" id="{DF28FAE2-6ED3-43E8-9D20-E03E4E9DC692}"/>
                </a:ext>
              </a:extLst>
            </p:cNvPr>
            <p:cNvSpPr>
              <a:spLocks noChangeArrowheads="1"/>
            </p:cNvSpPr>
            <p:nvPr/>
          </p:nvSpPr>
          <p:spPr bwMode="auto">
            <a:xfrm>
              <a:off x="2391" y="3600"/>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38" name="Rectangle 46">
              <a:extLst>
                <a:ext uri="{FF2B5EF4-FFF2-40B4-BE49-F238E27FC236}">
                  <a16:creationId xmlns:a16="http://schemas.microsoft.com/office/drawing/2014/main" id="{A20714E1-B2BB-4579-B370-E59117A65560}"/>
                </a:ext>
              </a:extLst>
            </p:cNvPr>
            <p:cNvSpPr>
              <a:spLocks noChangeArrowheads="1"/>
            </p:cNvSpPr>
            <p:nvPr/>
          </p:nvSpPr>
          <p:spPr bwMode="auto">
            <a:xfrm>
              <a:off x="2823" y="3504"/>
              <a:ext cx="55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Result</a:t>
              </a:r>
            </a:p>
          </p:txBody>
        </p:sp>
        <p:sp>
          <p:nvSpPr>
            <p:cNvPr id="187439" name="Line 47">
              <a:extLst>
                <a:ext uri="{FF2B5EF4-FFF2-40B4-BE49-F238E27FC236}">
                  <a16:creationId xmlns:a16="http://schemas.microsoft.com/office/drawing/2014/main" id="{F134E454-617A-4A3B-88F9-CC2A878B4B7A}"/>
                </a:ext>
              </a:extLst>
            </p:cNvPr>
            <p:cNvSpPr>
              <a:spLocks noChangeShapeType="1"/>
            </p:cNvSpPr>
            <p:nvPr/>
          </p:nvSpPr>
          <p:spPr bwMode="auto">
            <a:xfrm>
              <a:off x="2216" y="3888"/>
              <a:ext cx="6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0" name="Rectangle 48">
              <a:extLst>
                <a:ext uri="{FF2B5EF4-FFF2-40B4-BE49-F238E27FC236}">
                  <a16:creationId xmlns:a16="http://schemas.microsoft.com/office/drawing/2014/main" id="{8CAE7FF7-CAB5-435F-8622-8A9D42093773}"/>
                </a:ext>
              </a:extLst>
            </p:cNvPr>
            <p:cNvSpPr>
              <a:spLocks noChangeArrowheads="1"/>
            </p:cNvSpPr>
            <p:nvPr/>
          </p:nvSpPr>
          <p:spPr bwMode="auto">
            <a:xfrm>
              <a:off x="2823" y="3792"/>
              <a:ext cx="4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Zero</a:t>
              </a:r>
            </a:p>
          </p:txBody>
        </p:sp>
        <p:sp>
          <p:nvSpPr>
            <p:cNvPr id="187441" name="Line 49">
              <a:extLst>
                <a:ext uri="{FF2B5EF4-FFF2-40B4-BE49-F238E27FC236}">
                  <a16:creationId xmlns:a16="http://schemas.microsoft.com/office/drawing/2014/main" id="{66B1A5EF-5286-4E90-A1A9-B9247EBC7C7D}"/>
                </a:ext>
              </a:extLst>
            </p:cNvPr>
            <p:cNvSpPr>
              <a:spLocks noChangeShapeType="1"/>
            </p:cNvSpPr>
            <p:nvPr/>
          </p:nvSpPr>
          <p:spPr bwMode="auto">
            <a:xfrm>
              <a:off x="2208" y="3032"/>
              <a:ext cx="0" cy="272"/>
            </a:xfrm>
            <a:prstGeom prst="line">
              <a:avLst/>
            </a:prstGeom>
            <a:noFill/>
            <a:ln w="38100">
              <a:solidFill>
                <a:srgbClr val="D90125"/>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42" name="Rectangle 50">
              <a:extLst>
                <a:ext uri="{FF2B5EF4-FFF2-40B4-BE49-F238E27FC236}">
                  <a16:creationId xmlns:a16="http://schemas.microsoft.com/office/drawing/2014/main" id="{F21AABEB-C038-4D65-9CF1-3A3BDAE713F1}"/>
                </a:ext>
              </a:extLst>
            </p:cNvPr>
            <p:cNvSpPr>
              <a:spLocks noChangeArrowheads="1"/>
            </p:cNvSpPr>
            <p:nvPr/>
          </p:nvSpPr>
          <p:spPr bwMode="auto">
            <a:xfrm>
              <a:off x="1929" y="2985"/>
              <a:ext cx="4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solidFill>
                    <a:srgbClr val="B7011F"/>
                  </a:solidFill>
                  <a:ea typeface="宋体" panose="02010600030101010101" pitchFamily="2" charset="-122"/>
                  <a:cs typeface="Arial" panose="020B0604020202020204" pitchFamily="34" charset="0"/>
                </a:rPr>
                <a:t>OP</a:t>
              </a:r>
            </a:p>
          </p:txBody>
        </p:sp>
        <p:sp>
          <p:nvSpPr>
            <p:cNvPr id="187463" name="Rectangle 71">
              <a:extLst>
                <a:ext uri="{FF2B5EF4-FFF2-40B4-BE49-F238E27FC236}">
                  <a16:creationId xmlns:a16="http://schemas.microsoft.com/office/drawing/2014/main" id="{ABAE90F1-8555-4501-9BA0-90033BBD7081}"/>
                </a:ext>
              </a:extLst>
            </p:cNvPr>
            <p:cNvSpPr>
              <a:spLocks noChangeArrowheads="1"/>
            </p:cNvSpPr>
            <p:nvPr/>
          </p:nvSpPr>
          <p:spPr bwMode="auto">
            <a:xfrm rot="5400000">
              <a:off x="2054" y="3502"/>
              <a:ext cx="4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ALU</a:t>
              </a:r>
            </a:p>
          </p:txBody>
        </p:sp>
      </p:grpSp>
      <p:grpSp>
        <p:nvGrpSpPr>
          <p:cNvPr id="187485" name="Group 93">
            <a:extLst>
              <a:ext uri="{FF2B5EF4-FFF2-40B4-BE49-F238E27FC236}">
                <a16:creationId xmlns:a16="http://schemas.microsoft.com/office/drawing/2014/main" id="{E688CF72-8EAF-451F-8F01-414F48E4AAC7}"/>
              </a:ext>
            </a:extLst>
          </p:cNvPr>
          <p:cNvGrpSpPr>
            <a:grpSpLocks/>
          </p:cNvGrpSpPr>
          <p:nvPr/>
        </p:nvGrpSpPr>
        <p:grpSpPr bwMode="auto">
          <a:xfrm>
            <a:off x="1474788" y="687388"/>
            <a:ext cx="3063875" cy="1735137"/>
            <a:chOff x="1431" y="432"/>
            <a:chExt cx="1930" cy="1093"/>
          </a:xfrm>
        </p:grpSpPr>
        <p:sp>
          <p:nvSpPr>
            <p:cNvPr id="187396" name="Line 4">
              <a:extLst>
                <a:ext uri="{FF2B5EF4-FFF2-40B4-BE49-F238E27FC236}">
                  <a16:creationId xmlns:a16="http://schemas.microsoft.com/office/drawing/2014/main" id="{6E5B5AA2-6238-48F4-8C7E-184AA2A53018}"/>
                </a:ext>
              </a:extLst>
            </p:cNvPr>
            <p:cNvSpPr>
              <a:spLocks noChangeShapeType="1"/>
            </p:cNvSpPr>
            <p:nvPr/>
          </p:nvSpPr>
          <p:spPr bwMode="auto">
            <a:xfrm flipH="1">
              <a:off x="1624" y="720"/>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397" name="Line 5">
              <a:extLst>
                <a:ext uri="{FF2B5EF4-FFF2-40B4-BE49-F238E27FC236}">
                  <a16:creationId xmlns:a16="http://schemas.microsoft.com/office/drawing/2014/main" id="{E0CE6F2B-5E67-4A84-8F39-705D3D2D14CA}"/>
                </a:ext>
              </a:extLst>
            </p:cNvPr>
            <p:cNvSpPr>
              <a:spLocks noChangeShapeType="1"/>
            </p:cNvSpPr>
            <p:nvPr/>
          </p:nvSpPr>
          <p:spPr bwMode="auto">
            <a:xfrm>
              <a:off x="2112" y="632"/>
              <a:ext cx="0"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398" name="Line 6">
              <a:extLst>
                <a:ext uri="{FF2B5EF4-FFF2-40B4-BE49-F238E27FC236}">
                  <a16:creationId xmlns:a16="http://schemas.microsoft.com/office/drawing/2014/main" id="{9E5A9B0C-4A09-49F1-85D0-0991A37635E9}"/>
                </a:ext>
              </a:extLst>
            </p:cNvPr>
            <p:cNvSpPr>
              <a:spLocks noChangeShapeType="1"/>
            </p:cNvSpPr>
            <p:nvPr/>
          </p:nvSpPr>
          <p:spPr bwMode="auto">
            <a:xfrm>
              <a:off x="2120" y="632"/>
              <a:ext cx="282" cy="19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399" name="Line 7">
              <a:extLst>
                <a:ext uri="{FF2B5EF4-FFF2-40B4-BE49-F238E27FC236}">
                  <a16:creationId xmlns:a16="http://schemas.microsoft.com/office/drawing/2014/main" id="{237697F0-635F-444D-A37A-E32D381A5236}"/>
                </a:ext>
              </a:extLst>
            </p:cNvPr>
            <p:cNvSpPr>
              <a:spLocks noChangeShapeType="1"/>
            </p:cNvSpPr>
            <p:nvPr/>
          </p:nvSpPr>
          <p:spPr bwMode="auto">
            <a:xfrm>
              <a:off x="2102" y="815"/>
              <a:ext cx="164"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0" name="Line 8">
              <a:extLst>
                <a:ext uri="{FF2B5EF4-FFF2-40B4-BE49-F238E27FC236}">
                  <a16:creationId xmlns:a16="http://schemas.microsoft.com/office/drawing/2014/main" id="{57B63D69-7309-414C-911A-C9FE90822630}"/>
                </a:ext>
              </a:extLst>
            </p:cNvPr>
            <p:cNvSpPr>
              <a:spLocks noChangeShapeType="1"/>
            </p:cNvSpPr>
            <p:nvPr/>
          </p:nvSpPr>
          <p:spPr bwMode="auto">
            <a:xfrm>
              <a:off x="2256" y="92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1" name="Line 9">
              <a:extLst>
                <a:ext uri="{FF2B5EF4-FFF2-40B4-BE49-F238E27FC236}">
                  <a16:creationId xmlns:a16="http://schemas.microsoft.com/office/drawing/2014/main" id="{7CF9129D-EE14-4295-9F7D-09469FDEE7C3}"/>
                </a:ext>
              </a:extLst>
            </p:cNvPr>
            <p:cNvSpPr>
              <a:spLocks noChangeShapeType="1"/>
            </p:cNvSpPr>
            <p:nvPr/>
          </p:nvSpPr>
          <p:spPr bwMode="auto">
            <a:xfrm>
              <a:off x="2400" y="824"/>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2" name="Line 10">
              <a:extLst>
                <a:ext uri="{FF2B5EF4-FFF2-40B4-BE49-F238E27FC236}">
                  <a16:creationId xmlns:a16="http://schemas.microsoft.com/office/drawing/2014/main" id="{5A7F6B95-8A1C-42BE-B8F4-E7E611FFEAD5}"/>
                </a:ext>
              </a:extLst>
            </p:cNvPr>
            <p:cNvSpPr>
              <a:spLocks noChangeShapeType="1"/>
            </p:cNvSpPr>
            <p:nvPr/>
          </p:nvSpPr>
          <p:spPr bwMode="auto">
            <a:xfrm flipV="1">
              <a:off x="2120" y="1096"/>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3" name="Line 11">
              <a:extLst>
                <a:ext uri="{FF2B5EF4-FFF2-40B4-BE49-F238E27FC236}">
                  <a16:creationId xmlns:a16="http://schemas.microsoft.com/office/drawing/2014/main" id="{C3A84CA4-C706-46C4-8395-88F6664AC98C}"/>
                </a:ext>
              </a:extLst>
            </p:cNvPr>
            <p:cNvSpPr>
              <a:spLocks noChangeShapeType="1"/>
            </p:cNvSpPr>
            <p:nvPr/>
          </p:nvSpPr>
          <p:spPr bwMode="auto">
            <a:xfrm flipH="1">
              <a:off x="2103" y="1208"/>
              <a:ext cx="9" cy="19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4" name="Line 12">
              <a:extLst>
                <a:ext uri="{FF2B5EF4-FFF2-40B4-BE49-F238E27FC236}">
                  <a16:creationId xmlns:a16="http://schemas.microsoft.com/office/drawing/2014/main" id="{BA364346-CBEE-449A-AB04-969CCEBE1B52}"/>
                </a:ext>
              </a:extLst>
            </p:cNvPr>
            <p:cNvSpPr>
              <a:spLocks noChangeShapeType="1"/>
            </p:cNvSpPr>
            <p:nvPr/>
          </p:nvSpPr>
          <p:spPr bwMode="auto">
            <a:xfrm flipV="1">
              <a:off x="2120" y="1192"/>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5" name="Line 13">
              <a:extLst>
                <a:ext uri="{FF2B5EF4-FFF2-40B4-BE49-F238E27FC236}">
                  <a16:creationId xmlns:a16="http://schemas.microsoft.com/office/drawing/2014/main" id="{86F9A6AE-E68E-45A0-8042-08D3414E3FB0}"/>
                </a:ext>
              </a:extLst>
            </p:cNvPr>
            <p:cNvSpPr>
              <a:spLocks noChangeShapeType="1"/>
            </p:cNvSpPr>
            <p:nvPr/>
          </p:nvSpPr>
          <p:spPr bwMode="auto">
            <a:xfrm flipH="1">
              <a:off x="1868" y="676"/>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6" name="Rectangle 14">
              <a:extLst>
                <a:ext uri="{FF2B5EF4-FFF2-40B4-BE49-F238E27FC236}">
                  <a16:creationId xmlns:a16="http://schemas.microsoft.com/office/drawing/2014/main" id="{AA48E983-630E-4F86-83B7-B0DFFBE2786D}"/>
                </a:ext>
              </a:extLst>
            </p:cNvPr>
            <p:cNvSpPr>
              <a:spLocks noChangeArrowheads="1"/>
            </p:cNvSpPr>
            <p:nvPr/>
          </p:nvSpPr>
          <p:spPr bwMode="auto">
            <a:xfrm>
              <a:off x="1671" y="720"/>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07" name="Line 15">
              <a:extLst>
                <a:ext uri="{FF2B5EF4-FFF2-40B4-BE49-F238E27FC236}">
                  <a16:creationId xmlns:a16="http://schemas.microsoft.com/office/drawing/2014/main" id="{5A716CF1-7613-45A7-B8B3-02FC8852FA61}"/>
                </a:ext>
              </a:extLst>
            </p:cNvPr>
            <p:cNvSpPr>
              <a:spLocks noChangeShapeType="1"/>
            </p:cNvSpPr>
            <p:nvPr/>
          </p:nvSpPr>
          <p:spPr bwMode="auto">
            <a:xfrm flipH="1">
              <a:off x="1624" y="1296"/>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8" name="Line 16">
              <a:extLst>
                <a:ext uri="{FF2B5EF4-FFF2-40B4-BE49-F238E27FC236}">
                  <a16:creationId xmlns:a16="http://schemas.microsoft.com/office/drawing/2014/main" id="{FAE959C6-3A20-47C5-86D2-9383DED51849}"/>
                </a:ext>
              </a:extLst>
            </p:cNvPr>
            <p:cNvSpPr>
              <a:spLocks noChangeShapeType="1"/>
            </p:cNvSpPr>
            <p:nvPr/>
          </p:nvSpPr>
          <p:spPr bwMode="auto">
            <a:xfrm flipH="1">
              <a:off x="1868" y="1252"/>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9" name="Rectangle 17">
              <a:extLst>
                <a:ext uri="{FF2B5EF4-FFF2-40B4-BE49-F238E27FC236}">
                  <a16:creationId xmlns:a16="http://schemas.microsoft.com/office/drawing/2014/main" id="{7685B6D2-9D94-47D6-B139-4C182409637F}"/>
                </a:ext>
              </a:extLst>
            </p:cNvPr>
            <p:cNvSpPr>
              <a:spLocks noChangeArrowheads="1"/>
            </p:cNvSpPr>
            <p:nvPr/>
          </p:nvSpPr>
          <p:spPr bwMode="auto">
            <a:xfrm>
              <a:off x="1671" y="1296"/>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187410" name="Rectangle 18">
              <a:extLst>
                <a:ext uri="{FF2B5EF4-FFF2-40B4-BE49-F238E27FC236}">
                  <a16:creationId xmlns:a16="http://schemas.microsoft.com/office/drawing/2014/main" id="{91593B64-2170-4A3B-BD1C-5CD9A983DB65}"/>
                </a:ext>
              </a:extLst>
            </p:cNvPr>
            <p:cNvSpPr>
              <a:spLocks noChangeArrowheads="1"/>
            </p:cNvSpPr>
            <p:nvPr/>
          </p:nvSpPr>
          <p:spPr bwMode="auto">
            <a:xfrm>
              <a:off x="1431" y="624"/>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a:t>
              </a:r>
            </a:p>
          </p:txBody>
        </p:sp>
        <p:sp>
          <p:nvSpPr>
            <p:cNvPr id="187411" name="Rectangle 19">
              <a:extLst>
                <a:ext uri="{FF2B5EF4-FFF2-40B4-BE49-F238E27FC236}">
                  <a16:creationId xmlns:a16="http://schemas.microsoft.com/office/drawing/2014/main" id="{20C54382-C739-49AE-8C91-C9A561C29559}"/>
                </a:ext>
              </a:extLst>
            </p:cNvPr>
            <p:cNvSpPr>
              <a:spLocks noChangeArrowheads="1"/>
            </p:cNvSpPr>
            <p:nvPr/>
          </p:nvSpPr>
          <p:spPr bwMode="auto">
            <a:xfrm>
              <a:off x="1431" y="1200"/>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a:t>
              </a:r>
            </a:p>
          </p:txBody>
        </p:sp>
        <p:sp>
          <p:nvSpPr>
            <p:cNvPr id="187412" name="Line 20">
              <a:extLst>
                <a:ext uri="{FF2B5EF4-FFF2-40B4-BE49-F238E27FC236}">
                  <a16:creationId xmlns:a16="http://schemas.microsoft.com/office/drawing/2014/main" id="{BA5AC57C-6BD7-4A62-A23C-4922AB2C5A34}"/>
                </a:ext>
              </a:extLst>
            </p:cNvPr>
            <p:cNvSpPr>
              <a:spLocks noChangeShapeType="1"/>
            </p:cNvSpPr>
            <p:nvPr/>
          </p:nvSpPr>
          <p:spPr bwMode="auto">
            <a:xfrm flipH="1">
              <a:off x="2392" y="1008"/>
              <a:ext cx="49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13" name="Line 21">
              <a:extLst>
                <a:ext uri="{FF2B5EF4-FFF2-40B4-BE49-F238E27FC236}">
                  <a16:creationId xmlns:a16="http://schemas.microsoft.com/office/drawing/2014/main" id="{D68E4F8E-3EA0-464C-89F9-8F114FA74F65}"/>
                </a:ext>
              </a:extLst>
            </p:cNvPr>
            <p:cNvSpPr>
              <a:spLocks noChangeShapeType="1"/>
            </p:cNvSpPr>
            <p:nvPr/>
          </p:nvSpPr>
          <p:spPr bwMode="auto">
            <a:xfrm flipH="1">
              <a:off x="2636" y="964"/>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14" name="Rectangle 22">
              <a:extLst>
                <a:ext uri="{FF2B5EF4-FFF2-40B4-BE49-F238E27FC236}">
                  <a16:creationId xmlns:a16="http://schemas.microsoft.com/office/drawing/2014/main" id="{6757066B-B060-4517-8F2B-A253E14601DC}"/>
                </a:ext>
              </a:extLst>
            </p:cNvPr>
            <p:cNvSpPr>
              <a:spLocks noChangeArrowheads="1"/>
            </p:cNvSpPr>
            <p:nvPr/>
          </p:nvSpPr>
          <p:spPr bwMode="auto">
            <a:xfrm>
              <a:off x="2439" y="100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Times New Roman" panose="02020603050405020304" pitchFamily="18" charset="0"/>
                  <a:ea typeface="宋体" panose="02010600030101010101" pitchFamily="2" charset="-122"/>
                </a:rPr>
                <a:t>32</a:t>
              </a:r>
            </a:p>
          </p:txBody>
        </p:sp>
        <p:sp>
          <p:nvSpPr>
            <p:cNvPr id="187415" name="Rectangle 23">
              <a:extLst>
                <a:ext uri="{FF2B5EF4-FFF2-40B4-BE49-F238E27FC236}">
                  <a16:creationId xmlns:a16="http://schemas.microsoft.com/office/drawing/2014/main" id="{48FB71D2-EA07-47BF-9D5F-9F8DF800A720}"/>
                </a:ext>
              </a:extLst>
            </p:cNvPr>
            <p:cNvSpPr>
              <a:spLocks noChangeArrowheads="1"/>
            </p:cNvSpPr>
            <p:nvPr/>
          </p:nvSpPr>
          <p:spPr bwMode="auto">
            <a:xfrm>
              <a:off x="2871" y="912"/>
              <a:ext cx="4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Sum</a:t>
              </a:r>
            </a:p>
          </p:txBody>
        </p:sp>
        <p:sp>
          <p:nvSpPr>
            <p:cNvPr id="187416" name="Line 24">
              <a:extLst>
                <a:ext uri="{FF2B5EF4-FFF2-40B4-BE49-F238E27FC236}">
                  <a16:creationId xmlns:a16="http://schemas.microsoft.com/office/drawing/2014/main" id="{E12ACD76-AF14-46A1-8EDA-4CA6972808EB}"/>
                </a:ext>
              </a:extLst>
            </p:cNvPr>
            <p:cNvSpPr>
              <a:spLocks noChangeShapeType="1"/>
            </p:cNvSpPr>
            <p:nvPr/>
          </p:nvSpPr>
          <p:spPr bwMode="auto">
            <a:xfrm>
              <a:off x="2264" y="1296"/>
              <a:ext cx="6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17" name="Rectangle 25">
              <a:extLst>
                <a:ext uri="{FF2B5EF4-FFF2-40B4-BE49-F238E27FC236}">
                  <a16:creationId xmlns:a16="http://schemas.microsoft.com/office/drawing/2014/main" id="{4AA0D5B2-4123-45C0-B74B-3CC2F60BBFDF}"/>
                </a:ext>
              </a:extLst>
            </p:cNvPr>
            <p:cNvSpPr>
              <a:spLocks noChangeArrowheads="1"/>
            </p:cNvSpPr>
            <p:nvPr/>
          </p:nvSpPr>
          <p:spPr bwMode="auto">
            <a:xfrm>
              <a:off x="2871" y="1200"/>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Carry</a:t>
              </a:r>
            </a:p>
          </p:txBody>
        </p:sp>
        <p:sp>
          <p:nvSpPr>
            <p:cNvPr id="187461" name="Rectangle 69">
              <a:extLst>
                <a:ext uri="{FF2B5EF4-FFF2-40B4-BE49-F238E27FC236}">
                  <a16:creationId xmlns:a16="http://schemas.microsoft.com/office/drawing/2014/main" id="{C5218261-EE3F-4249-8DE2-9BCD70991F77}"/>
                </a:ext>
              </a:extLst>
            </p:cNvPr>
            <p:cNvSpPr>
              <a:spLocks noChangeArrowheads="1"/>
            </p:cNvSpPr>
            <p:nvPr/>
          </p:nvSpPr>
          <p:spPr bwMode="auto">
            <a:xfrm rot="5400000">
              <a:off x="2064" y="935"/>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Adder</a:t>
              </a:r>
            </a:p>
          </p:txBody>
        </p:sp>
        <p:sp>
          <p:nvSpPr>
            <p:cNvPr id="187464" name="Line 72">
              <a:extLst>
                <a:ext uri="{FF2B5EF4-FFF2-40B4-BE49-F238E27FC236}">
                  <a16:creationId xmlns:a16="http://schemas.microsoft.com/office/drawing/2014/main" id="{82E6FA1F-4503-4518-B7F2-54DFD209DA7E}"/>
                </a:ext>
              </a:extLst>
            </p:cNvPr>
            <p:cNvSpPr>
              <a:spLocks noChangeShapeType="1"/>
            </p:cNvSpPr>
            <p:nvPr/>
          </p:nvSpPr>
          <p:spPr bwMode="auto">
            <a:xfrm>
              <a:off x="2304" y="488"/>
              <a:ext cx="0" cy="2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65" name="Rectangle 73">
              <a:extLst>
                <a:ext uri="{FF2B5EF4-FFF2-40B4-BE49-F238E27FC236}">
                  <a16:creationId xmlns:a16="http://schemas.microsoft.com/office/drawing/2014/main" id="{676BEACF-B06F-422C-A469-C3D599C78595}"/>
                </a:ext>
              </a:extLst>
            </p:cNvPr>
            <p:cNvSpPr>
              <a:spLocks noChangeArrowheads="1"/>
            </p:cNvSpPr>
            <p:nvPr/>
          </p:nvSpPr>
          <p:spPr bwMode="auto">
            <a:xfrm>
              <a:off x="2295" y="432"/>
              <a:ext cx="6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CarryIn</a:t>
              </a:r>
            </a:p>
          </p:txBody>
        </p:sp>
      </p:grpSp>
      <p:grpSp>
        <p:nvGrpSpPr>
          <p:cNvPr id="187493" name="Group 101">
            <a:extLst>
              <a:ext uri="{FF2B5EF4-FFF2-40B4-BE49-F238E27FC236}">
                <a16:creationId xmlns:a16="http://schemas.microsoft.com/office/drawing/2014/main" id="{CCC5A342-25A5-47E5-9123-1BBF09A7E873}"/>
              </a:ext>
            </a:extLst>
          </p:cNvPr>
          <p:cNvGrpSpPr>
            <a:grpSpLocks/>
          </p:cNvGrpSpPr>
          <p:nvPr/>
        </p:nvGrpSpPr>
        <p:grpSpPr bwMode="auto">
          <a:xfrm>
            <a:off x="6305550" y="993775"/>
            <a:ext cx="2451100" cy="1676400"/>
            <a:chOff x="3843" y="1056"/>
            <a:chExt cx="1544" cy="864"/>
          </a:xfrm>
        </p:grpSpPr>
        <p:sp>
          <p:nvSpPr>
            <p:cNvPr id="187466" name="Line 74">
              <a:extLst>
                <a:ext uri="{FF2B5EF4-FFF2-40B4-BE49-F238E27FC236}">
                  <a16:creationId xmlns:a16="http://schemas.microsoft.com/office/drawing/2014/main" id="{C63663BE-5B6B-4624-A158-D31FE2F72468}"/>
                </a:ext>
              </a:extLst>
            </p:cNvPr>
            <p:cNvSpPr>
              <a:spLocks noChangeShapeType="1"/>
            </p:cNvSpPr>
            <p:nvPr/>
          </p:nvSpPr>
          <p:spPr bwMode="auto">
            <a:xfrm>
              <a:off x="4359" y="1115"/>
              <a:ext cx="0" cy="7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67" name="Line 75">
              <a:extLst>
                <a:ext uri="{FF2B5EF4-FFF2-40B4-BE49-F238E27FC236}">
                  <a16:creationId xmlns:a16="http://schemas.microsoft.com/office/drawing/2014/main" id="{8D07DD3E-17D8-4670-BFEF-DFB23A0972FD}"/>
                </a:ext>
              </a:extLst>
            </p:cNvPr>
            <p:cNvSpPr>
              <a:spLocks noChangeShapeType="1"/>
            </p:cNvSpPr>
            <p:nvPr/>
          </p:nvSpPr>
          <p:spPr bwMode="auto">
            <a:xfrm flipV="1">
              <a:off x="4367" y="1112"/>
              <a:ext cx="167" cy="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68" name="Line 76">
              <a:extLst>
                <a:ext uri="{FF2B5EF4-FFF2-40B4-BE49-F238E27FC236}">
                  <a16:creationId xmlns:a16="http://schemas.microsoft.com/office/drawing/2014/main" id="{F164FA1C-663C-4812-8C3D-3DED94061C2C}"/>
                </a:ext>
              </a:extLst>
            </p:cNvPr>
            <p:cNvSpPr>
              <a:spLocks noChangeShapeType="1"/>
            </p:cNvSpPr>
            <p:nvPr/>
          </p:nvSpPr>
          <p:spPr bwMode="auto">
            <a:xfrm>
              <a:off x="4340" y="1835"/>
              <a:ext cx="212" cy="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69" name="Line 77">
              <a:extLst>
                <a:ext uri="{FF2B5EF4-FFF2-40B4-BE49-F238E27FC236}">
                  <a16:creationId xmlns:a16="http://schemas.microsoft.com/office/drawing/2014/main" id="{095AA007-1FA5-4590-8004-83843D19D0F0}"/>
                </a:ext>
              </a:extLst>
            </p:cNvPr>
            <p:cNvSpPr>
              <a:spLocks noChangeShapeType="1"/>
            </p:cNvSpPr>
            <p:nvPr/>
          </p:nvSpPr>
          <p:spPr bwMode="auto">
            <a:xfrm>
              <a:off x="4551" y="1119"/>
              <a:ext cx="0" cy="7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70" name="Line 78">
              <a:extLst>
                <a:ext uri="{FF2B5EF4-FFF2-40B4-BE49-F238E27FC236}">
                  <a16:creationId xmlns:a16="http://schemas.microsoft.com/office/drawing/2014/main" id="{E76AA72C-3658-4259-AED1-DF20DEFF8696}"/>
                </a:ext>
              </a:extLst>
            </p:cNvPr>
            <p:cNvSpPr>
              <a:spLocks noChangeShapeType="1"/>
            </p:cNvSpPr>
            <p:nvPr/>
          </p:nvSpPr>
          <p:spPr bwMode="auto">
            <a:xfrm flipH="1">
              <a:off x="3843" y="1427"/>
              <a:ext cx="496"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71" name="Line 79">
              <a:extLst>
                <a:ext uri="{FF2B5EF4-FFF2-40B4-BE49-F238E27FC236}">
                  <a16:creationId xmlns:a16="http://schemas.microsoft.com/office/drawing/2014/main" id="{0FD6CAAE-EDD1-4D81-BFF5-BF02228C1F54}"/>
                </a:ext>
              </a:extLst>
            </p:cNvPr>
            <p:cNvSpPr>
              <a:spLocks noChangeShapeType="1"/>
            </p:cNvSpPr>
            <p:nvPr/>
          </p:nvSpPr>
          <p:spPr bwMode="auto">
            <a:xfrm flipH="1">
              <a:off x="4096" y="1392"/>
              <a:ext cx="5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72" name="Rectangle 80">
              <a:extLst>
                <a:ext uri="{FF2B5EF4-FFF2-40B4-BE49-F238E27FC236}">
                  <a16:creationId xmlns:a16="http://schemas.microsoft.com/office/drawing/2014/main" id="{20FC59FC-1EFE-4677-BA53-84137979B5AB}"/>
                </a:ext>
              </a:extLst>
            </p:cNvPr>
            <p:cNvSpPr>
              <a:spLocks noChangeArrowheads="1"/>
            </p:cNvSpPr>
            <p:nvPr/>
          </p:nvSpPr>
          <p:spPr bwMode="auto">
            <a:xfrm>
              <a:off x="3992" y="1427"/>
              <a:ext cx="178"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Times New Roman" panose="02020603050405020304" pitchFamily="18" charset="0"/>
                  <a:ea typeface="宋体" panose="02010600030101010101" pitchFamily="2" charset="-122"/>
                </a:rPr>
                <a:t>3</a:t>
              </a:r>
            </a:p>
          </p:txBody>
        </p:sp>
        <p:sp>
          <p:nvSpPr>
            <p:cNvPr id="187473" name="Line 81">
              <a:extLst>
                <a:ext uri="{FF2B5EF4-FFF2-40B4-BE49-F238E27FC236}">
                  <a16:creationId xmlns:a16="http://schemas.microsoft.com/office/drawing/2014/main" id="{D75F0798-A6F3-4848-9B58-05CD2515A1E8}"/>
                </a:ext>
              </a:extLst>
            </p:cNvPr>
            <p:cNvSpPr>
              <a:spLocks noChangeShapeType="1"/>
            </p:cNvSpPr>
            <p:nvPr/>
          </p:nvSpPr>
          <p:spPr bwMode="auto">
            <a:xfrm flipH="1">
              <a:off x="4542" y="1171"/>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74" name="Rectangle 82">
              <a:extLst>
                <a:ext uri="{FF2B5EF4-FFF2-40B4-BE49-F238E27FC236}">
                  <a16:creationId xmlns:a16="http://schemas.microsoft.com/office/drawing/2014/main" id="{A054E9A7-2637-4696-B20B-0B8E4A71CC6B}"/>
                </a:ext>
              </a:extLst>
            </p:cNvPr>
            <p:cNvSpPr>
              <a:spLocks noChangeArrowheads="1"/>
            </p:cNvSpPr>
            <p:nvPr/>
          </p:nvSpPr>
          <p:spPr bwMode="auto">
            <a:xfrm rot="5400000">
              <a:off x="4104" y="1460"/>
              <a:ext cx="6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a:latin typeface="微软雅黑" panose="020B0503020204020204" pitchFamily="34" charset="-122"/>
                  <a:ea typeface="微软雅黑" panose="020B0503020204020204" pitchFamily="34" charset="-122"/>
                </a:rPr>
                <a:t>Decoder</a:t>
              </a:r>
            </a:p>
          </p:txBody>
        </p:sp>
        <p:sp>
          <p:nvSpPr>
            <p:cNvPr id="187475" name="Line 83">
              <a:extLst>
                <a:ext uri="{FF2B5EF4-FFF2-40B4-BE49-F238E27FC236}">
                  <a16:creationId xmlns:a16="http://schemas.microsoft.com/office/drawing/2014/main" id="{A00C3816-7025-4513-AE86-B1662046CE0F}"/>
                </a:ext>
              </a:extLst>
            </p:cNvPr>
            <p:cNvSpPr>
              <a:spLocks noChangeShapeType="1"/>
            </p:cNvSpPr>
            <p:nvPr/>
          </p:nvSpPr>
          <p:spPr bwMode="auto">
            <a:xfrm flipH="1">
              <a:off x="4546" y="1331"/>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76" name="Line 84">
              <a:extLst>
                <a:ext uri="{FF2B5EF4-FFF2-40B4-BE49-F238E27FC236}">
                  <a16:creationId xmlns:a16="http://schemas.microsoft.com/office/drawing/2014/main" id="{909E41F4-C310-497A-B2E2-11812E2D03F4}"/>
                </a:ext>
              </a:extLst>
            </p:cNvPr>
            <p:cNvSpPr>
              <a:spLocks noChangeShapeType="1"/>
            </p:cNvSpPr>
            <p:nvPr/>
          </p:nvSpPr>
          <p:spPr bwMode="auto">
            <a:xfrm flipH="1">
              <a:off x="4542" y="1473"/>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77" name="Line 85">
              <a:extLst>
                <a:ext uri="{FF2B5EF4-FFF2-40B4-BE49-F238E27FC236}">
                  <a16:creationId xmlns:a16="http://schemas.microsoft.com/office/drawing/2014/main" id="{DC355C5B-1C9E-46E8-9E4D-AFB431B609B7}"/>
                </a:ext>
              </a:extLst>
            </p:cNvPr>
            <p:cNvSpPr>
              <a:spLocks noChangeShapeType="1"/>
            </p:cNvSpPr>
            <p:nvPr/>
          </p:nvSpPr>
          <p:spPr bwMode="auto">
            <a:xfrm flipH="1">
              <a:off x="4546" y="1788"/>
              <a:ext cx="496" cy="1"/>
            </a:xfrm>
            <a:prstGeom prst="line">
              <a:avLst/>
            </a:prstGeom>
            <a:noFill/>
            <a:ln w="38100">
              <a:solidFill>
                <a:srgbClr val="D90125"/>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78" name="Text Box 86">
              <a:extLst>
                <a:ext uri="{FF2B5EF4-FFF2-40B4-BE49-F238E27FC236}">
                  <a16:creationId xmlns:a16="http://schemas.microsoft.com/office/drawing/2014/main" id="{F723A3D5-D30D-4AC0-AAB4-029A25099D41}"/>
                </a:ext>
              </a:extLst>
            </p:cNvPr>
            <p:cNvSpPr txBox="1">
              <a:spLocks noChangeArrowheads="1"/>
            </p:cNvSpPr>
            <p:nvPr/>
          </p:nvSpPr>
          <p:spPr bwMode="auto">
            <a:xfrm>
              <a:off x="5028" y="1056"/>
              <a:ext cx="3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B7011F"/>
                  </a:solidFill>
                  <a:latin typeface="Times New Roman" panose="02020603050405020304" pitchFamily="18" charset="0"/>
                  <a:ea typeface="宋体" panose="02010600030101010101" pitchFamily="2" charset="-122"/>
                </a:rPr>
                <a:t>out0</a:t>
              </a:r>
            </a:p>
          </p:txBody>
        </p:sp>
        <p:sp>
          <p:nvSpPr>
            <p:cNvPr id="187479" name="Text Box 87">
              <a:extLst>
                <a:ext uri="{FF2B5EF4-FFF2-40B4-BE49-F238E27FC236}">
                  <a16:creationId xmlns:a16="http://schemas.microsoft.com/office/drawing/2014/main" id="{C21B1BE4-F087-45F6-9731-669A36DE9D7E}"/>
                </a:ext>
              </a:extLst>
            </p:cNvPr>
            <p:cNvSpPr txBox="1">
              <a:spLocks noChangeArrowheads="1"/>
            </p:cNvSpPr>
            <p:nvPr/>
          </p:nvSpPr>
          <p:spPr bwMode="auto">
            <a:xfrm>
              <a:off x="5025" y="1197"/>
              <a:ext cx="3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B7011F"/>
                  </a:solidFill>
                  <a:latin typeface="Times New Roman" panose="02020603050405020304" pitchFamily="18" charset="0"/>
                  <a:ea typeface="宋体" panose="02010600030101010101" pitchFamily="2" charset="-122"/>
                </a:rPr>
                <a:t>out1</a:t>
              </a:r>
            </a:p>
          </p:txBody>
        </p:sp>
        <p:sp>
          <p:nvSpPr>
            <p:cNvPr id="187480" name="Text Box 88">
              <a:extLst>
                <a:ext uri="{FF2B5EF4-FFF2-40B4-BE49-F238E27FC236}">
                  <a16:creationId xmlns:a16="http://schemas.microsoft.com/office/drawing/2014/main" id="{99E31161-0DFA-41CB-895F-979F9201CA01}"/>
                </a:ext>
              </a:extLst>
            </p:cNvPr>
            <p:cNvSpPr txBox="1">
              <a:spLocks noChangeArrowheads="1"/>
            </p:cNvSpPr>
            <p:nvPr/>
          </p:nvSpPr>
          <p:spPr bwMode="auto">
            <a:xfrm>
              <a:off x="5029" y="1669"/>
              <a:ext cx="3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B7011F"/>
                  </a:solidFill>
                  <a:latin typeface="Times New Roman" panose="02020603050405020304" pitchFamily="18" charset="0"/>
                  <a:ea typeface="宋体" panose="02010600030101010101" pitchFamily="2" charset="-122"/>
                </a:rPr>
                <a:t>out7</a:t>
              </a:r>
            </a:p>
          </p:txBody>
        </p:sp>
        <p:sp>
          <p:nvSpPr>
            <p:cNvPr id="187481" name="Text Box 89">
              <a:extLst>
                <a:ext uri="{FF2B5EF4-FFF2-40B4-BE49-F238E27FC236}">
                  <a16:creationId xmlns:a16="http://schemas.microsoft.com/office/drawing/2014/main" id="{47AB242F-A0D3-4667-B35D-4E0D6CD0B73E}"/>
                </a:ext>
              </a:extLst>
            </p:cNvPr>
            <p:cNvSpPr txBox="1">
              <a:spLocks noChangeArrowheads="1"/>
            </p:cNvSpPr>
            <p:nvPr/>
          </p:nvSpPr>
          <p:spPr bwMode="auto">
            <a:xfrm>
              <a:off x="5029" y="1356"/>
              <a:ext cx="35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B7011F"/>
                  </a:solidFill>
                  <a:latin typeface="Times New Roman" panose="02020603050405020304" pitchFamily="18" charset="0"/>
                  <a:ea typeface="宋体" panose="02010600030101010101" pitchFamily="2" charset="-122"/>
                </a:rPr>
                <a:t>out2</a:t>
              </a:r>
            </a:p>
          </p:txBody>
        </p:sp>
      </p:grpSp>
      <p:sp>
        <p:nvSpPr>
          <p:cNvPr id="187482" name="Rectangle 90">
            <a:extLst>
              <a:ext uri="{FF2B5EF4-FFF2-40B4-BE49-F238E27FC236}">
                <a16:creationId xmlns:a16="http://schemas.microsoft.com/office/drawing/2014/main" id="{D4025D3A-30EE-4DED-9F46-C2674E826ABB}"/>
              </a:ext>
            </a:extLst>
          </p:cNvPr>
          <p:cNvSpPr>
            <a:spLocks noChangeArrowheads="1"/>
          </p:cNvSpPr>
          <p:nvPr/>
        </p:nvSpPr>
        <p:spPr bwMode="auto">
          <a:xfrm>
            <a:off x="5183188" y="854075"/>
            <a:ext cx="202723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100000"/>
              </a:spcBef>
              <a:buSzPct val="100000"/>
              <a:buFontTx/>
              <a:buChar char="°"/>
            </a:pPr>
            <a:r>
              <a:rPr lang="zh-CN" altLang="en-US" sz="2000">
                <a:latin typeface="微软雅黑" panose="020B0503020204020204" pitchFamily="34" charset="-122"/>
                <a:ea typeface="微软雅黑" panose="020B0503020204020204" pitchFamily="34" charset="-122"/>
              </a:rPr>
              <a:t>译码器</a:t>
            </a:r>
            <a:r>
              <a:rPr lang="en-US" altLang="zh-CN" sz="2000">
                <a:latin typeface="微软雅黑" panose="020B0503020204020204" pitchFamily="34" charset="-122"/>
                <a:ea typeface="微软雅黑" panose="020B0503020204020204" pitchFamily="34" charset="-122"/>
              </a:rPr>
              <a:t>(Decoder)</a:t>
            </a:r>
          </a:p>
        </p:txBody>
      </p:sp>
      <p:sp>
        <p:nvSpPr>
          <p:cNvPr id="187483" name="AutoShape 91">
            <a:extLst>
              <a:ext uri="{FF2B5EF4-FFF2-40B4-BE49-F238E27FC236}">
                <a16:creationId xmlns:a16="http://schemas.microsoft.com/office/drawing/2014/main" id="{DBD1E711-0DA7-4C12-A592-884A0162E4AC}"/>
              </a:ext>
            </a:extLst>
          </p:cNvPr>
          <p:cNvSpPr>
            <a:spLocks noChangeArrowheads="1"/>
          </p:cNvSpPr>
          <p:nvPr/>
        </p:nvSpPr>
        <p:spPr bwMode="auto">
          <a:xfrm>
            <a:off x="5318125" y="3081338"/>
            <a:ext cx="3405188" cy="1168400"/>
          </a:xfrm>
          <a:prstGeom prst="cloudCallout">
            <a:avLst>
              <a:gd name="adj1" fmla="val 52981"/>
              <a:gd name="adj2" fmla="val 38722"/>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solidFill>
                  <a:schemeClr val="accent2"/>
                </a:solidFill>
                <a:latin typeface="微软雅黑" panose="020B0503020204020204" pitchFamily="34" charset="-122"/>
                <a:ea typeface="微软雅黑" panose="020B0503020204020204" pitchFamily="34" charset="-122"/>
              </a:rPr>
              <a:t>何时要用到</a:t>
            </a:r>
            <a:r>
              <a:rPr lang="en-US" altLang="zh-CN" sz="2000">
                <a:solidFill>
                  <a:schemeClr val="accent2"/>
                </a:solidFill>
                <a:latin typeface="微软雅黑" panose="020B0503020204020204" pitchFamily="34" charset="-122"/>
                <a:ea typeface="微软雅黑" panose="020B0503020204020204" pitchFamily="34" charset="-122"/>
              </a:rPr>
              <a:t>adder, ALU, MUX or Decoder?</a:t>
            </a:r>
          </a:p>
        </p:txBody>
      </p:sp>
      <p:grpSp>
        <p:nvGrpSpPr>
          <p:cNvPr id="187492" name="Group 100">
            <a:extLst>
              <a:ext uri="{FF2B5EF4-FFF2-40B4-BE49-F238E27FC236}">
                <a16:creationId xmlns:a16="http://schemas.microsoft.com/office/drawing/2014/main" id="{7FCBD6C6-00A1-4703-A611-D14F791214C1}"/>
              </a:ext>
            </a:extLst>
          </p:cNvPr>
          <p:cNvGrpSpPr>
            <a:grpSpLocks/>
          </p:cNvGrpSpPr>
          <p:nvPr/>
        </p:nvGrpSpPr>
        <p:grpSpPr bwMode="auto">
          <a:xfrm>
            <a:off x="6788150" y="273050"/>
            <a:ext cx="2001838" cy="396875"/>
            <a:chOff x="3273" y="2076"/>
            <a:chExt cx="1261" cy="250"/>
          </a:xfrm>
        </p:grpSpPr>
        <p:sp>
          <p:nvSpPr>
            <p:cNvPr id="187490" name="Line 98">
              <a:extLst>
                <a:ext uri="{FF2B5EF4-FFF2-40B4-BE49-F238E27FC236}">
                  <a16:creationId xmlns:a16="http://schemas.microsoft.com/office/drawing/2014/main" id="{738422B9-AE22-4451-9A14-1F4B62E7BFE3}"/>
                </a:ext>
              </a:extLst>
            </p:cNvPr>
            <p:cNvSpPr>
              <a:spLocks noChangeShapeType="1"/>
            </p:cNvSpPr>
            <p:nvPr/>
          </p:nvSpPr>
          <p:spPr bwMode="auto">
            <a:xfrm>
              <a:off x="3273" y="2194"/>
              <a:ext cx="357" cy="0"/>
            </a:xfrm>
            <a:prstGeom prst="line">
              <a:avLst/>
            </a:prstGeom>
            <a:noFill/>
            <a:ln w="50800">
              <a:solidFill>
                <a:srgbClr val="D90125"/>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91" name="Text Box 99">
              <a:extLst>
                <a:ext uri="{FF2B5EF4-FFF2-40B4-BE49-F238E27FC236}">
                  <a16:creationId xmlns:a16="http://schemas.microsoft.com/office/drawing/2014/main" id="{889794E4-C952-4DFC-A08A-56DF418C9986}"/>
                </a:ext>
              </a:extLst>
            </p:cNvPr>
            <p:cNvSpPr txBox="1">
              <a:spLocks noChangeArrowheads="1"/>
            </p:cNvSpPr>
            <p:nvPr/>
          </p:nvSpPr>
          <p:spPr bwMode="auto">
            <a:xfrm>
              <a:off x="3656" y="2076"/>
              <a:ext cx="8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D9012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B7011F"/>
                  </a:solidFill>
                  <a:latin typeface="Times New Roman" panose="02020603050405020304" pitchFamily="18" charset="0"/>
                  <a:ea typeface="黑体" panose="02010609060101010101" pitchFamily="49" charset="-122"/>
                </a:rPr>
                <a:t>控制信号</a:t>
              </a:r>
            </a:p>
          </p:txBody>
        </p:sp>
      </p:grpSp>
      <p:sp>
        <p:nvSpPr>
          <p:cNvPr id="187494" name="Text Box 102">
            <a:extLst>
              <a:ext uri="{FF2B5EF4-FFF2-40B4-BE49-F238E27FC236}">
                <a16:creationId xmlns:a16="http://schemas.microsoft.com/office/drawing/2014/main" id="{262AFBEC-10B7-4433-B8D0-231D064158DC}"/>
              </a:ext>
            </a:extLst>
          </p:cNvPr>
          <p:cNvSpPr txBox="1">
            <a:spLocks noChangeArrowheads="1"/>
          </p:cNvSpPr>
          <p:nvPr/>
        </p:nvSpPr>
        <p:spPr bwMode="auto">
          <a:xfrm>
            <a:off x="4838700" y="4457700"/>
            <a:ext cx="40513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900">
                <a:ea typeface="微软雅黑" panose="020B0503020204020204" pitchFamily="34" charset="-122"/>
              </a:rPr>
              <a:t>组合逻辑元件的特点：</a:t>
            </a:r>
          </a:p>
          <a:p>
            <a:pPr>
              <a:spcBef>
                <a:spcPct val="50000"/>
              </a:spcBef>
            </a:pPr>
            <a:r>
              <a:rPr lang="zh-CN" altLang="en-US" sz="1900">
                <a:solidFill>
                  <a:srgbClr val="B7011F"/>
                </a:solidFill>
                <a:ea typeface="微软雅黑" panose="020B0503020204020204" pitchFamily="34" charset="-122"/>
              </a:rPr>
              <a:t>其输出只取决于当前的输入。即：若输入一样，则其输出也一样</a:t>
            </a:r>
          </a:p>
          <a:p>
            <a:pPr>
              <a:spcBef>
                <a:spcPct val="50000"/>
              </a:spcBef>
            </a:pPr>
            <a:r>
              <a:rPr lang="zh-CN" altLang="en-US" sz="1900">
                <a:solidFill>
                  <a:srgbClr val="B7011F"/>
                </a:solidFill>
                <a:ea typeface="微软雅黑" panose="020B0503020204020204" pitchFamily="34" charset="-122"/>
              </a:rPr>
              <a:t>定时：所有输入到达后，经过一定的逻辑门延时，输出端改变，并保持到</a:t>
            </a:r>
            <a:r>
              <a:rPr lang="zh-CN" altLang="en-US" sz="1900">
                <a:solidFill>
                  <a:srgbClr val="B7011F"/>
                </a:solidFill>
                <a:latin typeface="Times New Roman" panose="02020603050405020304" pitchFamily="18" charset="0"/>
                <a:ea typeface="微软雅黑" panose="020B0503020204020204" pitchFamily="34" charset="-122"/>
              </a:rPr>
              <a:t>下次改变，不需要时钟信号来定时</a:t>
            </a:r>
          </a:p>
        </p:txBody>
      </p:sp>
      <p:sp>
        <p:nvSpPr>
          <p:cNvPr id="187497" name="AutoShape 105">
            <a:extLst>
              <a:ext uri="{FF2B5EF4-FFF2-40B4-BE49-F238E27FC236}">
                <a16:creationId xmlns:a16="http://schemas.microsoft.com/office/drawing/2014/main" id="{C6D9C38F-9512-4358-AA47-99137E9EA122}"/>
              </a:ext>
            </a:extLst>
          </p:cNvPr>
          <p:cNvSpPr>
            <a:spLocks noChangeArrowheads="1"/>
          </p:cNvSpPr>
          <p:nvPr/>
        </p:nvSpPr>
        <p:spPr bwMode="auto">
          <a:xfrm>
            <a:off x="3354388" y="2185988"/>
            <a:ext cx="2901950" cy="1112837"/>
          </a:xfrm>
          <a:prstGeom prst="cloudCallout">
            <a:avLst>
              <a:gd name="adj1" fmla="val 37690"/>
              <a:gd name="adj2" fmla="val -2352"/>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200">
                <a:solidFill>
                  <a:schemeClr val="accent2"/>
                </a:solidFill>
                <a:latin typeface="微软雅黑" panose="020B0503020204020204" pitchFamily="34" charset="-122"/>
                <a:ea typeface="微软雅黑" panose="020B0503020204020204" pitchFamily="34" charset="-122"/>
              </a:rPr>
              <a:t>加法器需要什么控制信号</a:t>
            </a:r>
            <a:r>
              <a:rPr lang="en-US" altLang="zh-CN" sz="2200">
                <a:solidFill>
                  <a:schemeClr val="accent2"/>
                </a:solidFill>
                <a:latin typeface="微软雅黑" panose="020B0503020204020204" pitchFamily="34" charset="-122"/>
                <a:ea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485"/>
                                        </p:tgtEl>
                                        <p:attrNameLst>
                                          <p:attrName>style.visibility</p:attrName>
                                        </p:attrNameLst>
                                      </p:cBhvr>
                                      <p:to>
                                        <p:strVal val="visible"/>
                                      </p:to>
                                    </p:set>
                                    <p:animEffect transition="in" filter="blinds(horizontal)">
                                      <p:cBhvr>
                                        <p:cTn id="7" dur="500"/>
                                        <p:tgtEl>
                                          <p:spTgt spid="187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7488"/>
                                        </p:tgtEl>
                                        <p:attrNameLst>
                                          <p:attrName>style.visibility</p:attrName>
                                        </p:attrNameLst>
                                      </p:cBhvr>
                                      <p:to>
                                        <p:strVal val="visible"/>
                                      </p:to>
                                    </p:set>
                                    <p:animEffect transition="in" filter="blinds(horizontal)">
                                      <p:cBhvr>
                                        <p:cTn id="12" dur="500"/>
                                        <p:tgtEl>
                                          <p:spTgt spid="187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7489"/>
                                        </p:tgtEl>
                                        <p:attrNameLst>
                                          <p:attrName>style.visibility</p:attrName>
                                        </p:attrNameLst>
                                      </p:cBhvr>
                                      <p:to>
                                        <p:strVal val="visible"/>
                                      </p:to>
                                    </p:set>
                                    <p:animEffect transition="in" filter="blinds(horizontal)">
                                      <p:cBhvr>
                                        <p:cTn id="17" dur="500"/>
                                        <p:tgtEl>
                                          <p:spTgt spid="187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7493"/>
                                        </p:tgtEl>
                                        <p:attrNameLst>
                                          <p:attrName>style.visibility</p:attrName>
                                        </p:attrNameLst>
                                      </p:cBhvr>
                                      <p:to>
                                        <p:strVal val="visible"/>
                                      </p:to>
                                    </p:set>
                                    <p:animEffect transition="in" filter="blinds(horizontal)">
                                      <p:cBhvr>
                                        <p:cTn id="22" dur="500"/>
                                        <p:tgtEl>
                                          <p:spTgt spid="1874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7492"/>
                                        </p:tgtEl>
                                        <p:attrNameLst>
                                          <p:attrName>style.visibility</p:attrName>
                                        </p:attrNameLst>
                                      </p:cBhvr>
                                      <p:to>
                                        <p:strVal val="visible"/>
                                      </p:to>
                                    </p:set>
                                    <p:animEffect transition="in" filter="blinds(horizontal)">
                                      <p:cBhvr>
                                        <p:cTn id="27" dur="500"/>
                                        <p:tgtEl>
                                          <p:spTgt spid="1874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7497"/>
                                        </p:tgtEl>
                                        <p:attrNameLst>
                                          <p:attrName>style.visibility</p:attrName>
                                        </p:attrNameLst>
                                      </p:cBhvr>
                                      <p:to>
                                        <p:strVal val="visible"/>
                                      </p:to>
                                    </p:set>
                                    <p:animEffect transition="in" filter="blinds(horizontal)">
                                      <p:cBhvr>
                                        <p:cTn id="32" dur="500"/>
                                        <p:tgtEl>
                                          <p:spTgt spid="1874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7483"/>
                                        </p:tgtEl>
                                        <p:attrNameLst>
                                          <p:attrName>style.visibility</p:attrName>
                                        </p:attrNameLst>
                                      </p:cBhvr>
                                      <p:to>
                                        <p:strVal val="visible"/>
                                      </p:to>
                                    </p:set>
                                    <p:animEffect transition="in" filter="blinds(horizontal)">
                                      <p:cBhvr>
                                        <p:cTn id="37" dur="500"/>
                                        <p:tgtEl>
                                          <p:spTgt spid="1874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87494">
                                            <p:txEl>
                                              <p:pRg st="0" end="0"/>
                                            </p:txEl>
                                          </p:spTgt>
                                        </p:tgtEl>
                                        <p:attrNameLst>
                                          <p:attrName>style.visibility</p:attrName>
                                        </p:attrNameLst>
                                      </p:cBhvr>
                                      <p:to>
                                        <p:strVal val="visible"/>
                                      </p:to>
                                    </p:set>
                                    <p:animEffect transition="in" filter="blinds(horizontal)">
                                      <p:cBhvr>
                                        <p:cTn id="42" dur="500"/>
                                        <p:tgtEl>
                                          <p:spTgt spid="18749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87494">
                                            <p:txEl>
                                              <p:pRg st="1" end="1"/>
                                            </p:txEl>
                                          </p:spTgt>
                                        </p:tgtEl>
                                        <p:attrNameLst>
                                          <p:attrName>style.visibility</p:attrName>
                                        </p:attrNameLst>
                                      </p:cBhvr>
                                      <p:to>
                                        <p:strVal val="visible"/>
                                      </p:to>
                                    </p:set>
                                    <p:animEffect transition="in" filter="blinds(horizontal)">
                                      <p:cBhvr>
                                        <p:cTn id="47" dur="500"/>
                                        <p:tgtEl>
                                          <p:spTgt spid="18749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87494">
                                            <p:txEl>
                                              <p:pRg st="2" end="2"/>
                                            </p:txEl>
                                          </p:spTgt>
                                        </p:tgtEl>
                                        <p:attrNameLst>
                                          <p:attrName>style.visibility</p:attrName>
                                        </p:attrNameLst>
                                      </p:cBhvr>
                                      <p:to>
                                        <p:strVal val="visible"/>
                                      </p:to>
                                    </p:set>
                                    <p:animEffect transition="in" filter="blinds(horizontal)">
                                      <p:cBhvr>
                                        <p:cTn id="52" dur="500"/>
                                        <p:tgtEl>
                                          <p:spTgt spid="1874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83" grpId="0" animBg="1"/>
      <p:bldP spid="18749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D36896CE-7999-439D-AD70-ABDE1987D008}"/>
              </a:ext>
            </a:extLst>
          </p:cNvPr>
          <p:cNvSpPr>
            <a:spLocks noGrp="1" noChangeArrowheads="1"/>
          </p:cNvSpPr>
          <p:nvPr>
            <p:ph type="title"/>
          </p:nvPr>
        </p:nvSpPr>
        <p:spPr>
          <a:xfrm>
            <a:off x="857250" y="133350"/>
            <a:ext cx="7716838" cy="528638"/>
          </a:xfrm>
        </p:spPr>
        <p:txBody>
          <a:bodyPr/>
          <a:lstStyle/>
          <a:p>
            <a:r>
              <a:rPr lang="zh-CN" altLang="en-US"/>
              <a:t>状态元件：时序逻辑电路</a:t>
            </a:r>
          </a:p>
        </p:txBody>
      </p:sp>
      <p:sp>
        <p:nvSpPr>
          <p:cNvPr id="301059" name="Rectangle 3">
            <a:extLst>
              <a:ext uri="{FF2B5EF4-FFF2-40B4-BE49-F238E27FC236}">
                <a16:creationId xmlns:a16="http://schemas.microsoft.com/office/drawing/2014/main" id="{5E009093-D34D-408D-A673-1D5C5B46860A}"/>
              </a:ext>
            </a:extLst>
          </p:cNvPr>
          <p:cNvSpPr>
            <a:spLocks noGrp="1" noChangeArrowheads="1"/>
          </p:cNvSpPr>
          <p:nvPr>
            <p:ph type="body" idx="1"/>
          </p:nvPr>
        </p:nvSpPr>
        <p:spPr>
          <a:xfrm>
            <a:off x="223838" y="746125"/>
            <a:ext cx="8567737" cy="5781675"/>
          </a:xfrm>
        </p:spPr>
        <p:txBody>
          <a:bodyPr/>
          <a:lstStyle/>
          <a:p>
            <a:r>
              <a:rPr lang="zh-CN" altLang="en-US" sz="2000">
                <a:latin typeface="微软雅黑" panose="020B0503020204020204" pitchFamily="34" charset="-122"/>
                <a:ea typeface="微软雅黑" panose="020B0503020204020204" pitchFamily="34" charset="-122"/>
              </a:rPr>
              <a:t>状态（存储）元件的特点：</a:t>
            </a:r>
          </a:p>
          <a:p>
            <a:pPr lvl="1"/>
            <a:r>
              <a:rPr lang="zh-CN" altLang="en-US" sz="2000">
                <a:latin typeface="微软雅黑" panose="020B0503020204020204" pitchFamily="34" charset="-122"/>
                <a:ea typeface="微软雅黑" panose="020B0503020204020204" pitchFamily="34" charset="-122"/>
              </a:rPr>
              <a:t>具有存储功能，在</a:t>
            </a:r>
            <a:r>
              <a:rPr lang="zh-CN" altLang="en-US" sz="2000">
                <a:solidFill>
                  <a:schemeClr val="accent1"/>
                </a:solidFill>
                <a:latin typeface="微软雅黑" panose="020B0503020204020204" pitchFamily="34" charset="-122"/>
                <a:ea typeface="微软雅黑" panose="020B0503020204020204" pitchFamily="34" charset="-122"/>
              </a:rPr>
              <a:t>时钟控制下</a:t>
            </a:r>
            <a:r>
              <a:rPr lang="zh-CN" altLang="en-US" sz="2000">
                <a:latin typeface="微软雅黑" panose="020B0503020204020204" pitchFamily="34" charset="-122"/>
                <a:ea typeface="微软雅黑" panose="020B0503020204020204" pitchFamily="34" charset="-122"/>
              </a:rPr>
              <a:t>输入被写到电路中，直到下个时钟到达</a:t>
            </a:r>
          </a:p>
          <a:p>
            <a:pPr lvl="1"/>
            <a:r>
              <a:rPr lang="zh-CN" altLang="en-US" sz="2000">
                <a:latin typeface="微软雅黑" panose="020B0503020204020204" pitchFamily="34" charset="-122"/>
                <a:ea typeface="微软雅黑" panose="020B0503020204020204" pitchFamily="34" charset="-122"/>
              </a:rPr>
              <a:t>输入端状态由时钟决定何时被写入，输出端状态随时可以读出</a:t>
            </a:r>
          </a:p>
          <a:p>
            <a:r>
              <a:rPr lang="zh-CN" altLang="en-US" sz="2000">
                <a:latin typeface="微软雅黑" panose="020B0503020204020204" pitchFamily="34" charset="-122"/>
                <a:ea typeface="微软雅黑" panose="020B0503020204020204" pitchFamily="34" charset="-122"/>
              </a:rPr>
              <a:t>定时方式：规定信号何时写入状态元件或何时从状态元件读出</a:t>
            </a:r>
          </a:p>
          <a:p>
            <a:pPr lvl="1"/>
            <a:r>
              <a:rPr lang="zh-CN" altLang="en-US" sz="2000">
                <a:latin typeface="微软雅黑" panose="020B0503020204020204" pitchFamily="34" charset="-122"/>
                <a:ea typeface="微软雅黑" panose="020B0503020204020204" pitchFamily="34" charset="-122"/>
              </a:rPr>
              <a:t>边沿触发（</a:t>
            </a:r>
            <a:r>
              <a:rPr lang="en-US" altLang="zh-CN" sz="2000">
                <a:latin typeface="微软雅黑" panose="020B0503020204020204" pitchFamily="34" charset="-122"/>
                <a:ea typeface="微软雅黑" panose="020B0503020204020204" pitchFamily="34" charset="-122"/>
              </a:rPr>
              <a:t>edge-triggered</a:t>
            </a:r>
            <a:r>
              <a:rPr lang="zh-CN" altLang="en-US" sz="2000">
                <a:latin typeface="微软雅黑" panose="020B0503020204020204" pitchFamily="34" charset="-122"/>
                <a:ea typeface="微软雅黑" panose="020B0503020204020204" pitchFamily="34" charset="-122"/>
              </a:rPr>
              <a:t>）方式：</a:t>
            </a:r>
          </a:p>
          <a:p>
            <a:pPr lvl="2">
              <a:lnSpc>
                <a:spcPct val="110000"/>
              </a:lnSpc>
            </a:pPr>
            <a:r>
              <a:rPr lang="zh-CN" altLang="en-US" sz="2000">
                <a:latin typeface="微软雅黑" panose="020B0503020204020204" pitchFamily="34" charset="-122"/>
                <a:ea typeface="微软雅黑" panose="020B0503020204020204" pitchFamily="34" charset="-122"/>
              </a:rPr>
              <a:t>状态单元中的值只在时钟边沿改变。每个时钟周期改变一次。</a:t>
            </a:r>
            <a:endParaRPr lang="en-US" altLang="zh-CN" sz="2000">
              <a:latin typeface="微软雅黑" panose="020B0503020204020204" pitchFamily="34" charset="-122"/>
              <a:ea typeface="微软雅黑" panose="020B0503020204020204" pitchFamily="34" charset="-122"/>
            </a:endParaRPr>
          </a:p>
          <a:p>
            <a:pPr lvl="3">
              <a:lnSpc>
                <a:spcPct val="110000"/>
              </a:lnSpc>
              <a:buFontTx/>
              <a:buChar char="•"/>
            </a:pPr>
            <a:r>
              <a:rPr lang="zh-CN" altLang="en-US" b="1">
                <a:solidFill>
                  <a:srgbClr val="006600"/>
                </a:solidFill>
                <a:latin typeface="微软雅黑" panose="020B0503020204020204" pitchFamily="34" charset="-122"/>
                <a:ea typeface="微软雅黑" panose="020B0503020204020204" pitchFamily="34" charset="-122"/>
              </a:rPr>
              <a:t>上升沿（</a:t>
            </a:r>
            <a:r>
              <a:rPr lang="en-US" altLang="zh-CN" b="1">
                <a:solidFill>
                  <a:srgbClr val="006600"/>
                </a:solidFill>
                <a:latin typeface="微软雅黑" panose="020B0503020204020204" pitchFamily="34" charset="-122"/>
                <a:ea typeface="微软雅黑" panose="020B0503020204020204" pitchFamily="34" charset="-122"/>
              </a:rPr>
              <a:t>rising edge</a:t>
            </a:r>
            <a:r>
              <a:rPr lang="zh-CN" altLang="en-US" b="1">
                <a:solidFill>
                  <a:srgbClr val="006600"/>
                </a:solidFill>
                <a:latin typeface="微软雅黑" panose="020B0503020204020204" pitchFamily="34" charset="-122"/>
                <a:ea typeface="微软雅黑" panose="020B0503020204020204" pitchFamily="34" charset="-122"/>
              </a:rPr>
              <a:t>） 触发：在时钟正跳变时进行读</a:t>
            </a:r>
            <a:r>
              <a:rPr lang="en-US" altLang="zh-CN" b="1">
                <a:solidFill>
                  <a:srgbClr val="006600"/>
                </a:solidFill>
                <a:latin typeface="微软雅黑" panose="020B0503020204020204" pitchFamily="34" charset="-122"/>
                <a:ea typeface="微软雅黑" panose="020B0503020204020204" pitchFamily="34" charset="-122"/>
              </a:rPr>
              <a:t>/</a:t>
            </a:r>
            <a:r>
              <a:rPr lang="zh-CN" altLang="en-US" b="1">
                <a:solidFill>
                  <a:srgbClr val="006600"/>
                </a:solidFill>
                <a:latin typeface="微软雅黑" panose="020B0503020204020204" pitchFamily="34" charset="-122"/>
                <a:ea typeface="微软雅黑" panose="020B0503020204020204" pitchFamily="34" charset="-122"/>
              </a:rPr>
              <a:t>写。</a:t>
            </a:r>
          </a:p>
          <a:p>
            <a:pPr lvl="3">
              <a:lnSpc>
                <a:spcPct val="110000"/>
              </a:lnSpc>
              <a:buFontTx/>
              <a:buChar char="•"/>
            </a:pPr>
            <a:r>
              <a:rPr lang="zh-CN" altLang="en-US" b="1">
                <a:solidFill>
                  <a:srgbClr val="006600"/>
                </a:solidFill>
                <a:latin typeface="微软雅黑" panose="020B0503020204020204" pitchFamily="34" charset="-122"/>
                <a:ea typeface="微软雅黑" panose="020B0503020204020204" pitchFamily="34" charset="-122"/>
              </a:rPr>
              <a:t>下降沿（</a:t>
            </a:r>
            <a:r>
              <a:rPr lang="en-US" altLang="zh-CN" b="1">
                <a:solidFill>
                  <a:srgbClr val="006600"/>
                </a:solidFill>
                <a:latin typeface="微软雅黑" panose="020B0503020204020204" pitchFamily="34" charset="-122"/>
                <a:ea typeface="微软雅黑" panose="020B0503020204020204" pitchFamily="34" charset="-122"/>
              </a:rPr>
              <a:t>falling edge</a:t>
            </a:r>
            <a:r>
              <a:rPr lang="zh-CN" altLang="en-US" b="1">
                <a:solidFill>
                  <a:srgbClr val="006600"/>
                </a:solidFill>
                <a:latin typeface="微软雅黑" panose="020B0503020204020204" pitchFamily="34" charset="-122"/>
                <a:ea typeface="微软雅黑" panose="020B0503020204020204" pitchFamily="34" charset="-122"/>
              </a:rPr>
              <a:t>）触发：在时钟负跳变时进行读</a:t>
            </a:r>
            <a:r>
              <a:rPr lang="en-US" altLang="zh-CN" b="1">
                <a:solidFill>
                  <a:srgbClr val="006600"/>
                </a:solidFill>
                <a:latin typeface="微软雅黑" panose="020B0503020204020204" pitchFamily="34" charset="-122"/>
                <a:ea typeface="微软雅黑" panose="020B0503020204020204" pitchFamily="34" charset="-122"/>
              </a:rPr>
              <a:t>/</a:t>
            </a:r>
            <a:r>
              <a:rPr lang="zh-CN" altLang="en-US" b="1">
                <a:solidFill>
                  <a:srgbClr val="006600"/>
                </a:solidFill>
                <a:latin typeface="微软雅黑" panose="020B0503020204020204" pitchFamily="34" charset="-122"/>
                <a:ea typeface="微软雅黑" panose="020B0503020204020204" pitchFamily="34" charset="-122"/>
              </a:rPr>
              <a:t>写。</a:t>
            </a:r>
          </a:p>
          <a:p>
            <a:pPr lvl="3">
              <a:buFontTx/>
              <a:buChar char="•"/>
            </a:pPr>
            <a:endParaRPr lang="zh-CN" altLang="en-US" b="1">
              <a:solidFill>
                <a:srgbClr val="339933"/>
              </a:solidFill>
              <a:latin typeface="微软雅黑" panose="020B0503020204020204" pitchFamily="34" charset="-122"/>
              <a:ea typeface="微软雅黑" panose="020B0503020204020204" pitchFamily="34" charset="-122"/>
            </a:endParaRPr>
          </a:p>
          <a:p>
            <a:pPr lvl="3">
              <a:buFontTx/>
              <a:buChar char="•"/>
            </a:pPr>
            <a:endParaRPr lang="zh-CN" altLang="en-US" sz="1800" b="1">
              <a:solidFill>
                <a:srgbClr val="339933"/>
              </a:solidFill>
              <a:latin typeface="Arial" panose="020B0604020202020204" pitchFamily="34" charset="0"/>
              <a:ea typeface="黑体" panose="02010609060101010101" pitchFamily="49" charset="-122"/>
            </a:endParaRPr>
          </a:p>
          <a:p>
            <a:pPr lvl="3">
              <a:buFontTx/>
              <a:buChar char="•"/>
            </a:pPr>
            <a:endParaRPr lang="zh-CN" altLang="en-US" sz="1800" b="1">
              <a:solidFill>
                <a:srgbClr val="339933"/>
              </a:solidFill>
              <a:latin typeface="Arial" panose="020B0604020202020204" pitchFamily="34" charset="0"/>
              <a:ea typeface="黑体" panose="02010609060101010101" pitchFamily="49" charset="-122"/>
            </a:endParaRPr>
          </a:p>
          <a:p>
            <a:pPr lvl="3">
              <a:buFontTx/>
              <a:buChar char="•"/>
            </a:pPr>
            <a:endParaRPr lang="zh-CN" altLang="en-US" sz="1800" b="1">
              <a:solidFill>
                <a:srgbClr val="339933"/>
              </a:solidFill>
              <a:latin typeface="Arial" panose="020B0604020202020204" pitchFamily="34" charset="0"/>
              <a:ea typeface="黑体" panose="02010609060101010101" pitchFamily="49" charset="-122"/>
            </a:endParaRPr>
          </a:p>
          <a:p>
            <a:endParaRPr lang="zh-CN" altLang="en-US">
              <a:ea typeface="黑体" panose="02010609060101010101" pitchFamily="49" charset="-122"/>
            </a:endParaRPr>
          </a:p>
          <a:p>
            <a:r>
              <a:rPr lang="zh-CN" altLang="en-US" sz="2000">
                <a:latin typeface="微软雅黑" panose="020B0503020204020204" pitchFamily="34" charset="-122"/>
                <a:ea typeface="微软雅黑" panose="020B0503020204020204" pitchFamily="34" charset="-122"/>
              </a:rPr>
              <a:t>最简单的状态单元（回顾：数字逻辑电路课程内容）：</a:t>
            </a:r>
          </a:p>
          <a:p>
            <a:pPr lvl="1"/>
            <a:r>
              <a:rPr lang="en-US" altLang="zh-CN" sz="2000">
                <a:latin typeface="微软雅黑" panose="020B0503020204020204" pitchFamily="34" charset="-122"/>
                <a:ea typeface="微软雅黑" panose="020B0503020204020204" pitchFamily="34" charset="-122"/>
              </a:rPr>
              <a:t>D</a:t>
            </a:r>
            <a:r>
              <a:rPr lang="zh-CN" altLang="en-US" sz="2000">
                <a:latin typeface="微软雅黑" panose="020B0503020204020204" pitchFamily="34" charset="-122"/>
                <a:ea typeface="微软雅黑" panose="020B0503020204020204" pitchFamily="34" charset="-122"/>
              </a:rPr>
              <a:t>触发器：一个时钟输入、一个状态输入、一个状态输出</a:t>
            </a:r>
          </a:p>
        </p:txBody>
      </p:sp>
      <p:grpSp>
        <p:nvGrpSpPr>
          <p:cNvPr id="301086" name="Group 30">
            <a:extLst>
              <a:ext uri="{FF2B5EF4-FFF2-40B4-BE49-F238E27FC236}">
                <a16:creationId xmlns:a16="http://schemas.microsoft.com/office/drawing/2014/main" id="{00FFD251-85A5-45AE-9A86-F7478218E4F3}"/>
              </a:ext>
            </a:extLst>
          </p:cNvPr>
          <p:cNvGrpSpPr>
            <a:grpSpLocks/>
          </p:cNvGrpSpPr>
          <p:nvPr/>
        </p:nvGrpSpPr>
        <p:grpSpPr bwMode="auto">
          <a:xfrm>
            <a:off x="1381125" y="4095750"/>
            <a:ext cx="6283325" cy="1577975"/>
            <a:chOff x="897" y="2384"/>
            <a:chExt cx="3958" cy="994"/>
          </a:xfrm>
        </p:grpSpPr>
        <p:sp>
          <p:nvSpPr>
            <p:cNvPr id="301061" name="Line 5">
              <a:extLst>
                <a:ext uri="{FF2B5EF4-FFF2-40B4-BE49-F238E27FC236}">
                  <a16:creationId xmlns:a16="http://schemas.microsoft.com/office/drawing/2014/main" id="{6DBBF849-BEF0-44DC-A102-E9CE9E890D9C}"/>
                </a:ext>
              </a:extLst>
            </p:cNvPr>
            <p:cNvSpPr>
              <a:spLocks noChangeShapeType="1"/>
            </p:cNvSpPr>
            <p:nvPr/>
          </p:nvSpPr>
          <p:spPr bwMode="auto">
            <a:xfrm flipV="1">
              <a:off x="1155" y="2717"/>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2" name="Line 6">
              <a:extLst>
                <a:ext uri="{FF2B5EF4-FFF2-40B4-BE49-F238E27FC236}">
                  <a16:creationId xmlns:a16="http://schemas.microsoft.com/office/drawing/2014/main" id="{2EB76E26-0A35-4C98-969F-87A6ABBF7C9E}"/>
                </a:ext>
              </a:extLst>
            </p:cNvPr>
            <p:cNvSpPr>
              <a:spLocks noChangeShapeType="1"/>
            </p:cNvSpPr>
            <p:nvPr/>
          </p:nvSpPr>
          <p:spPr bwMode="auto">
            <a:xfrm>
              <a:off x="1145" y="2730"/>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3" name="Line 7">
              <a:extLst>
                <a:ext uri="{FF2B5EF4-FFF2-40B4-BE49-F238E27FC236}">
                  <a16:creationId xmlns:a16="http://schemas.microsoft.com/office/drawing/2014/main" id="{384BB158-97AF-489F-A1C8-B7367C8F609E}"/>
                </a:ext>
              </a:extLst>
            </p:cNvPr>
            <p:cNvSpPr>
              <a:spLocks noChangeShapeType="1"/>
            </p:cNvSpPr>
            <p:nvPr/>
          </p:nvSpPr>
          <p:spPr bwMode="auto">
            <a:xfrm>
              <a:off x="1794" y="2721"/>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4" name="Line 8">
              <a:extLst>
                <a:ext uri="{FF2B5EF4-FFF2-40B4-BE49-F238E27FC236}">
                  <a16:creationId xmlns:a16="http://schemas.microsoft.com/office/drawing/2014/main" id="{A38E905F-5C24-4766-BFB2-52E593289A67}"/>
                </a:ext>
              </a:extLst>
            </p:cNvPr>
            <p:cNvSpPr>
              <a:spLocks noChangeShapeType="1"/>
            </p:cNvSpPr>
            <p:nvPr/>
          </p:nvSpPr>
          <p:spPr bwMode="auto">
            <a:xfrm>
              <a:off x="1784" y="2995"/>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5" name="Line 9">
              <a:extLst>
                <a:ext uri="{FF2B5EF4-FFF2-40B4-BE49-F238E27FC236}">
                  <a16:creationId xmlns:a16="http://schemas.microsoft.com/office/drawing/2014/main" id="{BA66E072-7A57-4BC8-8F45-B927694A6DA3}"/>
                </a:ext>
              </a:extLst>
            </p:cNvPr>
            <p:cNvSpPr>
              <a:spLocks noChangeShapeType="1"/>
            </p:cNvSpPr>
            <p:nvPr/>
          </p:nvSpPr>
          <p:spPr bwMode="auto">
            <a:xfrm>
              <a:off x="897" y="2995"/>
              <a:ext cx="26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6" name="Line 10">
              <a:extLst>
                <a:ext uri="{FF2B5EF4-FFF2-40B4-BE49-F238E27FC236}">
                  <a16:creationId xmlns:a16="http://schemas.microsoft.com/office/drawing/2014/main" id="{31566B35-94FE-4D4E-B809-9B773DE07A84}"/>
                </a:ext>
              </a:extLst>
            </p:cNvPr>
            <p:cNvSpPr>
              <a:spLocks noChangeShapeType="1"/>
            </p:cNvSpPr>
            <p:nvPr/>
          </p:nvSpPr>
          <p:spPr bwMode="auto">
            <a:xfrm>
              <a:off x="1152" y="3108"/>
              <a:ext cx="914" cy="0"/>
            </a:xfrm>
            <a:prstGeom prst="line">
              <a:avLst/>
            </a:prstGeom>
            <a:noFill/>
            <a:ln w="28575">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7" name="Rectangle 11">
              <a:extLst>
                <a:ext uri="{FF2B5EF4-FFF2-40B4-BE49-F238E27FC236}">
                  <a16:creationId xmlns:a16="http://schemas.microsoft.com/office/drawing/2014/main" id="{5861623E-DB91-4514-949D-91516FAD0086}"/>
                </a:ext>
              </a:extLst>
            </p:cNvPr>
            <p:cNvSpPr>
              <a:spLocks noChangeArrowheads="1"/>
            </p:cNvSpPr>
            <p:nvPr/>
          </p:nvSpPr>
          <p:spPr bwMode="auto">
            <a:xfrm>
              <a:off x="1305" y="3118"/>
              <a:ext cx="68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kumimoji="1" lang="zh-CN" altLang="en-US" sz="2000">
                  <a:solidFill>
                    <a:schemeClr val="accent1"/>
                  </a:solidFill>
                  <a:ea typeface="微软雅黑" panose="020B0503020204020204" pitchFamily="34" charset="-122"/>
                </a:rPr>
                <a:t>时钟周期</a:t>
              </a:r>
            </a:p>
          </p:txBody>
        </p:sp>
        <p:sp>
          <p:nvSpPr>
            <p:cNvPr id="301068" name="Line 12">
              <a:extLst>
                <a:ext uri="{FF2B5EF4-FFF2-40B4-BE49-F238E27FC236}">
                  <a16:creationId xmlns:a16="http://schemas.microsoft.com/office/drawing/2014/main" id="{5EBC8561-C4D1-4415-99C0-C5B808DAA678}"/>
                </a:ext>
              </a:extLst>
            </p:cNvPr>
            <p:cNvSpPr>
              <a:spLocks noChangeShapeType="1"/>
            </p:cNvSpPr>
            <p:nvPr/>
          </p:nvSpPr>
          <p:spPr bwMode="auto">
            <a:xfrm>
              <a:off x="2117" y="2868"/>
              <a:ext cx="692" cy="373"/>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9" name="Rectangle 13">
              <a:extLst>
                <a:ext uri="{FF2B5EF4-FFF2-40B4-BE49-F238E27FC236}">
                  <a16:creationId xmlns:a16="http://schemas.microsoft.com/office/drawing/2014/main" id="{FD0FE1CC-3DB0-433F-B45A-DA25A7C19E9A}"/>
                </a:ext>
              </a:extLst>
            </p:cNvPr>
            <p:cNvSpPr>
              <a:spLocks noChangeArrowheads="1"/>
            </p:cNvSpPr>
            <p:nvPr/>
          </p:nvSpPr>
          <p:spPr bwMode="auto">
            <a:xfrm>
              <a:off x="2839" y="3149"/>
              <a:ext cx="9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kumimoji="1" lang="zh-CN" altLang="en-US" sz="2000">
                  <a:solidFill>
                    <a:schemeClr val="accent1"/>
                  </a:solidFill>
                  <a:ea typeface="微软雅黑" panose="020B0503020204020204" pitchFamily="34" charset="-122"/>
                </a:rPr>
                <a:t>上升沿</a:t>
              </a:r>
            </a:p>
          </p:txBody>
        </p:sp>
        <p:sp>
          <p:nvSpPr>
            <p:cNvPr id="301070" name="Line 14">
              <a:extLst>
                <a:ext uri="{FF2B5EF4-FFF2-40B4-BE49-F238E27FC236}">
                  <a16:creationId xmlns:a16="http://schemas.microsoft.com/office/drawing/2014/main" id="{BDB4D65F-FB48-4F1D-B91B-DC969E61314C}"/>
                </a:ext>
              </a:extLst>
            </p:cNvPr>
            <p:cNvSpPr>
              <a:spLocks noChangeShapeType="1"/>
            </p:cNvSpPr>
            <p:nvPr/>
          </p:nvSpPr>
          <p:spPr bwMode="auto">
            <a:xfrm flipV="1">
              <a:off x="2749" y="2462"/>
              <a:ext cx="462" cy="396"/>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1" name="Rectangle 15">
              <a:extLst>
                <a:ext uri="{FF2B5EF4-FFF2-40B4-BE49-F238E27FC236}">
                  <a16:creationId xmlns:a16="http://schemas.microsoft.com/office/drawing/2014/main" id="{9722BB5A-8835-44F0-BFFE-B36893F00189}"/>
                </a:ext>
              </a:extLst>
            </p:cNvPr>
            <p:cNvSpPr>
              <a:spLocks noChangeArrowheads="1"/>
            </p:cNvSpPr>
            <p:nvPr/>
          </p:nvSpPr>
          <p:spPr bwMode="auto">
            <a:xfrm>
              <a:off x="3222" y="2384"/>
              <a:ext cx="96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kumimoji="1" lang="zh-CN" altLang="en-US" sz="2000">
                  <a:solidFill>
                    <a:schemeClr val="accent1"/>
                  </a:solidFill>
                  <a:latin typeface="微软雅黑" panose="020B0503020204020204" pitchFamily="34" charset="-122"/>
                  <a:ea typeface="微软雅黑" panose="020B0503020204020204" pitchFamily="34" charset="-122"/>
                </a:rPr>
                <a:t>下降沿</a:t>
              </a:r>
            </a:p>
          </p:txBody>
        </p:sp>
        <p:sp>
          <p:nvSpPr>
            <p:cNvPr id="301072" name="Line 16">
              <a:extLst>
                <a:ext uri="{FF2B5EF4-FFF2-40B4-BE49-F238E27FC236}">
                  <a16:creationId xmlns:a16="http://schemas.microsoft.com/office/drawing/2014/main" id="{0DE9082F-5579-4F16-9305-67650DDC95EB}"/>
                </a:ext>
              </a:extLst>
            </p:cNvPr>
            <p:cNvSpPr>
              <a:spLocks noChangeShapeType="1"/>
            </p:cNvSpPr>
            <p:nvPr/>
          </p:nvSpPr>
          <p:spPr bwMode="auto">
            <a:xfrm flipV="1">
              <a:off x="2079" y="2732"/>
              <a:ext cx="0" cy="2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3" name="Line 17">
              <a:extLst>
                <a:ext uri="{FF2B5EF4-FFF2-40B4-BE49-F238E27FC236}">
                  <a16:creationId xmlns:a16="http://schemas.microsoft.com/office/drawing/2014/main" id="{BB81BB6E-924D-4A1D-B990-7C32F122CD46}"/>
                </a:ext>
              </a:extLst>
            </p:cNvPr>
            <p:cNvSpPr>
              <a:spLocks noChangeShapeType="1"/>
            </p:cNvSpPr>
            <p:nvPr/>
          </p:nvSpPr>
          <p:spPr bwMode="auto">
            <a:xfrm>
              <a:off x="2069" y="2728"/>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4" name="Line 18">
              <a:extLst>
                <a:ext uri="{FF2B5EF4-FFF2-40B4-BE49-F238E27FC236}">
                  <a16:creationId xmlns:a16="http://schemas.microsoft.com/office/drawing/2014/main" id="{62AE39CC-96A7-4B80-8D0D-17C3E36B2167}"/>
                </a:ext>
              </a:extLst>
            </p:cNvPr>
            <p:cNvSpPr>
              <a:spLocks noChangeShapeType="1"/>
            </p:cNvSpPr>
            <p:nvPr/>
          </p:nvSpPr>
          <p:spPr bwMode="auto">
            <a:xfrm>
              <a:off x="2718" y="2718"/>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5" name="Line 19">
              <a:extLst>
                <a:ext uri="{FF2B5EF4-FFF2-40B4-BE49-F238E27FC236}">
                  <a16:creationId xmlns:a16="http://schemas.microsoft.com/office/drawing/2014/main" id="{78A8CC4F-06F3-4958-9E5F-A95E7B90C885}"/>
                </a:ext>
              </a:extLst>
            </p:cNvPr>
            <p:cNvSpPr>
              <a:spLocks noChangeShapeType="1"/>
            </p:cNvSpPr>
            <p:nvPr/>
          </p:nvSpPr>
          <p:spPr bwMode="auto">
            <a:xfrm>
              <a:off x="2708" y="2993"/>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6" name="Line 20">
              <a:extLst>
                <a:ext uri="{FF2B5EF4-FFF2-40B4-BE49-F238E27FC236}">
                  <a16:creationId xmlns:a16="http://schemas.microsoft.com/office/drawing/2014/main" id="{1019D738-13CE-4A37-B68F-461362048C63}"/>
                </a:ext>
              </a:extLst>
            </p:cNvPr>
            <p:cNvSpPr>
              <a:spLocks noChangeShapeType="1"/>
            </p:cNvSpPr>
            <p:nvPr/>
          </p:nvSpPr>
          <p:spPr bwMode="auto">
            <a:xfrm flipV="1">
              <a:off x="3003" y="2712"/>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7" name="Line 21">
              <a:extLst>
                <a:ext uri="{FF2B5EF4-FFF2-40B4-BE49-F238E27FC236}">
                  <a16:creationId xmlns:a16="http://schemas.microsoft.com/office/drawing/2014/main" id="{BADCB257-C133-4622-8C5F-06572D541BAE}"/>
                </a:ext>
              </a:extLst>
            </p:cNvPr>
            <p:cNvSpPr>
              <a:spLocks noChangeShapeType="1"/>
            </p:cNvSpPr>
            <p:nvPr/>
          </p:nvSpPr>
          <p:spPr bwMode="auto">
            <a:xfrm>
              <a:off x="2993" y="2725"/>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8" name="Line 22">
              <a:extLst>
                <a:ext uri="{FF2B5EF4-FFF2-40B4-BE49-F238E27FC236}">
                  <a16:creationId xmlns:a16="http://schemas.microsoft.com/office/drawing/2014/main" id="{A56D0A5C-B509-4F39-A779-9DEAD6AE425F}"/>
                </a:ext>
              </a:extLst>
            </p:cNvPr>
            <p:cNvSpPr>
              <a:spLocks noChangeShapeType="1"/>
            </p:cNvSpPr>
            <p:nvPr/>
          </p:nvSpPr>
          <p:spPr bwMode="auto">
            <a:xfrm>
              <a:off x="3642" y="2715"/>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79" name="Line 23">
              <a:extLst>
                <a:ext uri="{FF2B5EF4-FFF2-40B4-BE49-F238E27FC236}">
                  <a16:creationId xmlns:a16="http://schemas.microsoft.com/office/drawing/2014/main" id="{781F83E2-4A42-421E-B446-8E1DAE5FB01B}"/>
                </a:ext>
              </a:extLst>
            </p:cNvPr>
            <p:cNvSpPr>
              <a:spLocks noChangeShapeType="1"/>
            </p:cNvSpPr>
            <p:nvPr/>
          </p:nvSpPr>
          <p:spPr bwMode="auto">
            <a:xfrm>
              <a:off x="3632" y="2990"/>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80" name="Line 24">
              <a:extLst>
                <a:ext uri="{FF2B5EF4-FFF2-40B4-BE49-F238E27FC236}">
                  <a16:creationId xmlns:a16="http://schemas.microsoft.com/office/drawing/2014/main" id="{4007D1E3-4820-4755-BD5C-44550F040E01}"/>
                </a:ext>
              </a:extLst>
            </p:cNvPr>
            <p:cNvSpPr>
              <a:spLocks noChangeShapeType="1"/>
            </p:cNvSpPr>
            <p:nvPr/>
          </p:nvSpPr>
          <p:spPr bwMode="auto">
            <a:xfrm flipV="1">
              <a:off x="3921" y="2712"/>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81" name="Line 25">
              <a:extLst>
                <a:ext uri="{FF2B5EF4-FFF2-40B4-BE49-F238E27FC236}">
                  <a16:creationId xmlns:a16="http://schemas.microsoft.com/office/drawing/2014/main" id="{5326A5CE-4A7F-4FAF-BB69-C2C01B782C61}"/>
                </a:ext>
              </a:extLst>
            </p:cNvPr>
            <p:cNvSpPr>
              <a:spLocks noChangeShapeType="1"/>
            </p:cNvSpPr>
            <p:nvPr/>
          </p:nvSpPr>
          <p:spPr bwMode="auto">
            <a:xfrm>
              <a:off x="3911" y="2725"/>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82" name="Line 26">
              <a:extLst>
                <a:ext uri="{FF2B5EF4-FFF2-40B4-BE49-F238E27FC236}">
                  <a16:creationId xmlns:a16="http://schemas.microsoft.com/office/drawing/2014/main" id="{C0AB46F3-ACA0-4A6D-9FFF-AD8839A1BF24}"/>
                </a:ext>
              </a:extLst>
            </p:cNvPr>
            <p:cNvSpPr>
              <a:spLocks noChangeShapeType="1"/>
            </p:cNvSpPr>
            <p:nvPr/>
          </p:nvSpPr>
          <p:spPr bwMode="auto">
            <a:xfrm>
              <a:off x="4560" y="2715"/>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83" name="Line 27">
              <a:extLst>
                <a:ext uri="{FF2B5EF4-FFF2-40B4-BE49-F238E27FC236}">
                  <a16:creationId xmlns:a16="http://schemas.microsoft.com/office/drawing/2014/main" id="{A4B831BD-8199-4320-B25D-8CE773FC0AB7}"/>
                </a:ext>
              </a:extLst>
            </p:cNvPr>
            <p:cNvSpPr>
              <a:spLocks noChangeShapeType="1"/>
            </p:cNvSpPr>
            <p:nvPr/>
          </p:nvSpPr>
          <p:spPr bwMode="auto">
            <a:xfrm>
              <a:off x="4550" y="2990"/>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Effect transition="in" filter="blinds(horizontal)">
                                      <p:cBhvr>
                                        <p:cTn id="7" dur="500"/>
                                        <p:tgtEl>
                                          <p:spTgt spid="301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1059">
                                            <p:txEl>
                                              <p:pRg st="2" end="2"/>
                                            </p:txEl>
                                          </p:spTgt>
                                        </p:tgtEl>
                                        <p:attrNameLst>
                                          <p:attrName>style.visibility</p:attrName>
                                        </p:attrNameLst>
                                      </p:cBhvr>
                                      <p:to>
                                        <p:strVal val="visible"/>
                                      </p:to>
                                    </p:set>
                                    <p:animEffect transition="in" filter="blinds(horizontal)">
                                      <p:cBhvr>
                                        <p:cTn id="12" dur="500"/>
                                        <p:tgtEl>
                                          <p:spTgt spid="301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1059">
                                            <p:txEl>
                                              <p:pRg st="4" end="4"/>
                                            </p:txEl>
                                          </p:spTgt>
                                        </p:tgtEl>
                                        <p:attrNameLst>
                                          <p:attrName>style.visibility</p:attrName>
                                        </p:attrNameLst>
                                      </p:cBhvr>
                                      <p:to>
                                        <p:strVal val="visible"/>
                                      </p:to>
                                    </p:set>
                                    <p:animEffect transition="in" filter="blinds(horizontal)">
                                      <p:cBhvr>
                                        <p:cTn id="17" dur="500"/>
                                        <p:tgtEl>
                                          <p:spTgt spid="3010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1059">
                                            <p:txEl>
                                              <p:pRg st="5" end="5"/>
                                            </p:txEl>
                                          </p:spTgt>
                                        </p:tgtEl>
                                        <p:attrNameLst>
                                          <p:attrName>style.visibility</p:attrName>
                                        </p:attrNameLst>
                                      </p:cBhvr>
                                      <p:to>
                                        <p:strVal val="visible"/>
                                      </p:to>
                                    </p:set>
                                    <p:animEffect transition="in" filter="blinds(horizontal)">
                                      <p:cBhvr>
                                        <p:cTn id="22" dur="500"/>
                                        <p:tgtEl>
                                          <p:spTgt spid="3010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1059">
                                            <p:txEl>
                                              <p:pRg st="6" end="6"/>
                                            </p:txEl>
                                          </p:spTgt>
                                        </p:tgtEl>
                                        <p:attrNameLst>
                                          <p:attrName>style.visibility</p:attrName>
                                        </p:attrNameLst>
                                      </p:cBhvr>
                                      <p:to>
                                        <p:strVal val="visible"/>
                                      </p:to>
                                    </p:set>
                                    <p:animEffect transition="in" filter="blinds(horizontal)">
                                      <p:cBhvr>
                                        <p:cTn id="27" dur="500"/>
                                        <p:tgtEl>
                                          <p:spTgt spid="30105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1059">
                                            <p:txEl>
                                              <p:pRg st="7" end="7"/>
                                            </p:txEl>
                                          </p:spTgt>
                                        </p:tgtEl>
                                        <p:attrNameLst>
                                          <p:attrName>style.visibility</p:attrName>
                                        </p:attrNameLst>
                                      </p:cBhvr>
                                      <p:to>
                                        <p:strVal val="visible"/>
                                      </p:to>
                                    </p:set>
                                    <p:animEffect transition="in" filter="blinds(horizontal)">
                                      <p:cBhvr>
                                        <p:cTn id="32" dur="500"/>
                                        <p:tgtEl>
                                          <p:spTgt spid="30105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1086"/>
                                        </p:tgtEl>
                                        <p:attrNameLst>
                                          <p:attrName>style.visibility</p:attrName>
                                        </p:attrNameLst>
                                      </p:cBhvr>
                                      <p:to>
                                        <p:strVal val="visible"/>
                                      </p:to>
                                    </p:set>
                                    <p:animEffect transition="in" filter="blinds(horizontal)">
                                      <p:cBhvr>
                                        <p:cTn id="37" dur="500"/>
                                        <p:tgtEl>
                                          <p:spTgt spid="3010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1059">
                                            <p:txEl>
                                              <p:pRg st="13" end="13"/>
                                            </p:txEl>
                                          </p:spTgt>
                                        </p:tgtEl>
                                        <p:attrNameLst>
                                          <p:attrName>style.visibility</p:attrName>
                                        </p:attrNameLst>
                                      </p:cBhvr>
                                      <p:to>
                                        <p:strVal val="visible"/>
                                      </p:to>
                                    </p:set>
                                    <p:animEffect transition="in" filter="blinds(horizontal)">
                                      <p:cBhvr>
                                        <p:cTn id="42" dur="500"/>
                                        <p:tgtEl>
                                          <p:spTgt spid="301059">
                                            <p:txEl>
                                              <p:pRg st="13" end="1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01059">
                                            <p:txEl>
                                              <p:pRg st="14" end="14"/>
                                            </p:txEl>
                                          </p:spTgt>
                                        </p:tgtEl>
                                        <p:attrNameLst>
                                          <p:attrName>style.visibility</p:attrName>
                                        </p:attrNameLst>
                                      </p:cBhvr>
                                      <p:to>
                                        <p:strVal val="visible"/>
                                      </p:to>
                                    </p:set>
                                    <p:animEffect transition="in" filter="blinds(horizontal)">
                                      <p:cBhvr>
                                        <p:cTn id="47" dur="500"/>
                                        <p:tgtEl>
                                          <p:spTgt spid="3010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CFD3B682-9E68-4940-A272-14443BC1B616}"/>
              </a:ext>
            </a:extLst>
          </p:cNvPr>
          <p:cNvSpPr>
            <a:spLocks noGrp="1" noChangeArrowheads="1"/>
          </p:cNvSpPr>
          <p:nvPr>
            <p:ph type="title"/>
          </p:nvPr>
        </p:nvSpPr>
        <p:spPr>
          <a:xfrm>
            <a:off x="1598613" y="133350"/>
            <a:ext cx="7397750" cy="528638"/>
          </a:xfrm>
        </p:spPr>
        <p:txBody>
          <a:bodyPr/>
          <a:lstStyle/>
          <a:p>
            <a:r>
              <a:rPr lang="zh-CN" altLang="en-US"/>
              <a:t>存储元件中何时状态被改变？</a:t>
            </a:r>
            <a:endParaRPr lang="en-US" altLang="zh-CN"/>
          </a:p>
        </p:txBody>
      </p:sp>
      <p:grpSp>
        <p:nvGrpSpPr>
          <p:cNvPr id="191494" name="Group 6">
            <a:extLst>
              <a:ext uri="{FF2B5EF4-FFF2-40B4-BE49-F238E27FC236}">
                <a16:creationId xmlns:a16="http://schemas.microsoft.com/office/drawing/2014/main" id="{E6880400-44A7-4454-94D0-18872A8A0D19}"/>
              </a:ext>
            </a:extLst>
          </p:cNvPr>
          <p:cNvGrpSpPr>
            <a:grpSpLocks/>
          </p:cNvGrpSpPr>
          <p:nvPr/>
        </p:nvGrpSpPr>
        <p:grpSpPr bwMode="auto">
          <a:xfrm>
            <a:off x="511175" y="892175"/>
            <a:ext cx="8197850" cy="4237038"/>
            <a:chOff x="259" y="1440"/>
            <a:chExt cx="5347" cy="2577"/>
          </a:xfrm>
        </p:grpSpPr>
        <p:pic>
          <p:nvPicPr>
            <p:cNvPr id="191491" name="Picture 3">
              <a:extLst>
                <a:ext uri="{FF2B5EF4-FFF2-40B4-BE49-F238E27FC236}">
                  <a16:creationId xmlns:a16="http://schemas.microsoft.com/office/drawing/2014/main" id="{C6C6C0FB-FE6B-4549-ACA3-D7A509378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 y="1440"/>
              <a:ext cx="5347" cy="2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1492" name="Text Box 4">
              <a:extLst>
                <a:ext uri="{FF2B5EF4-FFF2-40B4-BE49-F238E27FC236}">
                  <a16:creationId xmlns:a16="http://schemas.microsoft.com/office/drawing/2014/main" id="{FE5B7BA4-8CAA-461D-A753-1F50553D0BE4}"/>
                </a:ext>
              </a:extLst>
            </p:cNvPr>
            <p:cNvSpPr txBox="1">
              <a:spLocks noChangeArrowheads="1"/>
            </p:cNvSpPr>
            <p:nvPr/>
          </p:nvSpPr>
          <p:spPr bwMode="auto">
            <a:xfrm>
              <a:off x="411" y="1491"/>
              <a:ext cx="2880" cy="20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latin typeface="Times New Roman" panose="02020603050405020304" pitchFamily="18" charset="0"/>
                <a:ea typeface="宋体" panose="02010600030101010101" pitchFamily="2" charset="-122"/>
              </a:endParaRPr>
            </a:p>
          </p:txBody>
        </p:sp>
      </p:grpSp>
      <p:sp>
        <p:nvSpPr>
          <p:cNvPr id="191496" name="Text Box 8">
            <a:extLst>
              <a:ext uri="{FF2B5EF4-FFF2-40B4-BE49-F238E27FC236}">
                <a16:creationId xmlns:a16="http://schemas.microsoft.com/office/drawing/2014/main" id="{45ED30F3-6629-4844-A3E0-1DEFA07EB653}"/>
              </a:ext>
            </a:extLst>
          </p:cNvPr>
          <p:cNvSpPr txBox="1">
            <a:spLocks noChangeArrowheads="1"/>
          </p:cNvSpPr>
          <p:nvPr/>
        </p:nvSpPr>
        <p:spPr bwMode="auto">
          <a:xfrm>
            <a:off x="233363" y="5260975"/>
            <a:ext cx="77073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a:solidFill>
                  <a:schemeClr val="accent1"/>
                </a:solidFill>
                <a:latin typeface="微软雅黑" panose="020B0503020204020204" pitchFamily="34" charset="-122"/>
                <a:ea typeface="微软雅黑" panose="020B0503020204020204" pitchFamily="34" charset="-122"/>
              </a:rPr>
              <a:t>切记：状态单元的输入信息总是在一个时钟边沿到达后的</a:t>
            </a:r>
            <a:r>
              <a:rPr lang="zh-CN" altLang="en-US" sz="22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a:solidFill>
                  <a:schemeClr val="accent1"/>
                </a:solidFill>
                <a:latin typeface="微软雅黑" panose="020B0503020204020204" pitchFamily="34" charset="-122"/>
                <a:ea typeface="微软雅黑" panose="020B0503020204020204" pitchFamily="34" charset="-122"/>
                <a:cs typeface="Arial" panose="020B0604020202020204" pitchFamily="34" charset="0"/>
              </a:rPr>
              <a:t>Clk-to-Q</a:t>
            </a:r>
            <a:r>
              <a:rPr lang="zh-CN" altLang="en-US" sz="22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200">
                <a:solidFill>
                  <a:schemeClr val="accent1"/>
                </a:solidFill>
                <a:latin typeface="微软雅黑" panose="020B0503020204020204" pitchFamily="34" charset="-122"/>
                <a:ea typeface="微软雅黑" panose="020B0503020204020204" pitchFamily="34" charset="-122"/>
              </a:rPr>
              <a:t>时间才被写入，此时的输出才反映新的状态值</a:t>
            </a:r>
          </a:p>
        </p:txBody>
      </p:sp>
      <p:sp>
        <p:nvSpPr>
          <p:cNvPr id="191497" name="Text Box 9">
            <a:extLst>
              <a:ext uri="{FF2B5EF4-FFF2-40B4-BE49-F238E27FC236}">
                <a16:creationId xmlns:a16="http://schemas.microsoft.com/office/drawing/2014/main" id="{8BEB7748-9E34-4CAA-ABF4-51F7A9A8CC39}"/>
              </a:ext>
            </a:extLst>
          </p:cNvPr>
          <p:cNvSpPr txBox="1">
            <a:spLocks noChangeArrowheads="1"/>
          </p:cNvSpPr>
          <p:nvPr/>
        </p:nvSpPr>
        <p:spPr bwMode="auto">
          <a:xfrm>
            <a:off x="963613" y="6192838"/>
            <a:ext cx="7321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chemeClr val="accent2"/>
                </a:solidFill>
                <a:latin typeface="微软雅黑" panose="020B0503020204020204" pitchFamily="34" charset="-122"/>
                <a:ea typeface="微软雅黑" panose="020B0503020204020204" pitchFamily="34" charset="-122"/>
              </a:rPr>
              <a:t>数据通路中的状态元件有两种：寄存器</a:t>
            </a:r>
            <a:r>
              <a:rPr lang="en-US" altLang="zh-CN" sz="2200">
                <a:solidFill>
                  <a:schemeClr val="accent2"/>
                </a:solidFill>
                <a:latin typeface="微软雅黑" panose="020B0503020204020204" pitchFamily="34" charset="-122"/>
                <a:ea typeface="微软雅黑" panose="020B0503020204020204" pitchFamily="34" charset="-122"/>
              </a:rPr>
              <a:t>(</a:t>
            </a:r>
            <a:r>
              <a:rPr lang="zh-CN" altLang="en-US" sz="2200">
                <a:solidFill>
                  <a:schemeClr val="accent2"/>
                </a:solidFill>
                <a:latin typeface="微软雅黑" panose="020B0503020204020204" pitchFamily="34" charset="-122"/>
                <a:ea typeface="微软雅黑" panose="020B0503020204020204" pitchFamily="34" charset="-122"/>
              </a:rPr>
              <a:t>组</a:t>
            </a:r>
            <a:r>
              <a:rPr lang="en-US" altLang="zh-CN" sz="2200">
                <a:solidFill>
                  <a:schemeClr val="accent2"/>
                </a:solidFill>
                <a:latin typeface="微软雅黑" panose="020B0503020204020204" pitchFamily="34" charset="-122"/>
                <a:ea typeface="微软雅黑" panose="020B0503020204020204" pitchFamily="34" charset="-122"/>
              </a:rPr>
              <a:t>) + </a:t>
            </a:r>
            <a:r>
              <a:rPr lang="zh-CN" altLang="en-US" sz="2200">
                <a:solidFill>
                  <a:schemeClr val="accent2"/>
                </a:solidFill>
                <a:latin typeface="微软雅黑" panose="020B0503020204020204" pitchFamily="34" charset="-122"/>
                <a:ea typeface="微软雅黑" panose="020B0503020204020204" pitchFamily="34" charset="-122"/>
              </a:rPr>
              <a:t>存储器</a:t>
            </a:r>
          </a:p>
        </p:txBody>
      </p:sp>
      <p:sp>
        <p:nvSpPr>
          <p:cNvPr id="191498" name="Text Box 10">
            <a:extLst>
              <a:ext uri="{FF2B5EF4-FFF2-40B4-BE49-F238E27FC236}">
                <a16:creationId xmlns:a16="http://schemas.microsoft.com/office/drawing/2014/main" id="{66160BE0-27EC-4E1C-88C0-E9A1D7B18D8F}"/>
              </a:ext>
            </a:extLst>
          </p:cNvPr>
          <p:cNvSpPr txBox="1">
            <a:spLocks noChangeArrowheads="1"/>
          </p:cNvSpPr>
          <p:nvPr/>
        </p:nvSpPr>
        <p:spPr bwMode="auto">
          <a:xfrm>
            <a:off x="2613025" y="4406900"/>
            <a:ext cx="3827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微软雅黑" panose="020B0503020204020204" pitchFamily="34" charset="-122"/>
                <a:ea typeface="微软雅黑" panose="020B0503020204020204" pitchFamily="34" charset="-122"/>
                <a:cs typeface="Arial" panose="020B0604020202020204" pitchFamily="34" charset="0"/>
              </a:rPr>
              <a:t> ( Latch Prop - </a:t>
            </a:r>
            <a:r>
              <a:rPr lang="zh-CN" altLang="en-US" sz="1800">
                <a:latin typeface="微软雅黑" panose="020B0503020204020204" pitchFamily="34" charset="-122"/>
                <a:ea typeface="微软雅黑" panose="020B0503020204020204" pitchFamily="34" charset="-122"/>
                <a:cs typeface="Arial" panose="020B0604020202020204" pitchFamily="34" charset="0"/>
              </a:rPr>
              <a:t>锁存延迟 </a:t>
            </a:r>
            <a:r>
              <a:rPr lang="en-US" altLang="zh-CN" sz="1800">
                <a:latin typeface="微软雅黑" panose="020B0503020204020204" pitchFamily="34" charset="-122"/>
                <a:ea typeface="微软雅黑" panose="020B0503020204020204" pitchFamily="34" charset="-122"/>
                <a:cs typeface="Arial" panose="020B0604020202020204" pitchFamily="34" charset="0"/>
              </a:rPr>
              <a:t>)</a:t>
            </a:r>
          </a:p>
        </p:txBody>
      </p:sp>
      <p:sp>
        <p:nvSpPr>
          <p:cNvPr id="191499" name="Line 11">
            <a:extLst>
              <a:ext uri="{FF2B5EF4-FFF2-40B4-BE49-F238E27FC236}">
                <a16:creationId xmlns:a16="http://schemas.microsoft.com/office/drawing/2014/main" id="{4519C30F-E76C-4258-8105-703D6282EC0F}"/>
              </a:ext>
            </a:extLst>
          </p:cNvPr>
          <p:cNvSpPr>
            <a:spLocks noChangeShapeType="1"/>
          </p:cNvSpPr>
          <p:nvPr/>
        </p:nvSpPr>
        <p:spPr bwMode="auto">
          <a:xfrm>
            <a:off x="4208463" y="2200275"/>
            <a:ext cx="1060450" cy="1588"/>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0" name="Line 12">
            <a:extLst>
              <a:ext uri="{FF2B5EF4-FFF2-40B4-BE49-F238E27FC236}">
                <a16:creationId xmlns:a16="http://schemas.microsoft.com/office/drawing/2014/main" id="{F589E214-D1D9-4DBD-A98C-BDD4106E7E70}"/>
              </a:ext>
            </a:extLst>
          </p:cNvPr>
          <p:cNvSpPr>
            <a:spLocks noChangeShapeType="1"/>
          </p:cNvSpPr>
          <p:nvPr/>
        </p:nvSpPr>
        <p:spPr bwMode="auto">
          <a:xfrm flipV="1">
            <a:off x="7104063" y="1960563"/>
            <a:ext cx="1073150" cy="14287"/>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1" name="Line 13">
            <a:extLst>
              <a:ext uri="{FF2B5EF4-FFF2-40B4-BE49-F238E27FC236}">
                <a16:creationId xmlns:a16="http://schemas.microsoft.com/office/drawing/2014/main" id="{D2FBF967-549D-4B6B-9341-FDDDCB6F362F}"/>
              </a:ext>
            </a:extLst>
          </p:cNvPr>
          <p:cNvSpPr>
            <a:spLocks noChangeShapeType="1"/>
          </p:cNvSpPr>
          <p:nvPr/>
        </p:nvSpPr>
        <p:spPr bwMode="auto">
          <a:xfrm>
            <a:off x="4983163" y="2844800"/>
            <a:ext cx="2903537" cy="1588"/>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2" name="Line 14">
            <a:extLst>
              <a:ext uri="{FF2B5EF4-FFF2-40B4-BE49-F238E27FC236}">
                <a16:creationId xmlns:a16="http://schemas.microsoft.com/office/drawing/2014/main" id="{2298515A-0632-4737-9261-98FAC0F66A64}"/>
              </a:ext>
            </a:extLst>
          </p:cNvPr>
          <p:cNvSpPr>
            <a:spLocks noChangeShapeType="1"/>
          </p:cNvSpPr>
          <p:nvPr/>
        </p:nvSpPr>
        <p:spPr bwMode="auto">
          <a:xfrm>
            <a:off x="7910513" y="2579688"/>
            <a:ext cx="681037" cy="0"/>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3" name="Text Box 15">
            <a:extLst>
              <a:ext uri="{FF2B5EF4-FFF2-40B4-BE49-F238E27FC236}">
                <a16:creationId xmlns:a16="http://schemas.microsoft.com/office/drawing/2014/main" id="{11501FA5-A24F-4BB2-A1AE-4059FB02BB0A}"/>
              </a:ext>
            </a:extLst>
          </p:cNvPr>
          <p:cNvSpPr txBox="1">
            <a:spLocks noChangeArrowheads="1"/>
          </p:cNvSpPr>
          <p:nvPr/>
        </p:nvSpPr>
        <p:spPr bwMode="auto">
          <a:xfrm>
            <a:off x="4621213" y="2967038"/>
            <a:ext cx="4041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accent2"/>
                </a:solidFill>
                <a:latin typeface="微软雅黑" panose="020B0503020204020204" pitchFamily="34" charset="-122"/>
                <a:ea typeface="微软雅黑" panose="020B0503020204020204" pitchFamily="34" charset="-122"/>
              </a:rPr>
              <a:t>Q</a:t>
            </a:r>
            <a:r>
              <a:rPr lang="zh-CN" altLang="en-US" sz="2000">
                <a:solidFill>
                  <a:schemeClr val="accent2"/>
                </a:solidFill>
                <a:latin typeface="微软雅黑" panose="020B0503020204020204" pitchFamily="34" charset="-122"/>
                <a:ea typeface="微软雅黑" panose="020B0503020204020204" pitchFamily="34" charset="-122"/>
              </a:rPr>
              <a:t>总是在</a:t>
            </a:r>
            <a:r>
              <a:rPr lang="en-US" altLang="zh-CN" sz="2000">
                <a:solidFill>
                  <a:schemeClr val="accent2"/>
                </a:solidFill>
                <a:latin typeface="微软雅黑" panose="020B0503020204020204" pitchFamily="34" charset="-122"/>
                <a:ea typeface="微软雅黑" panose="020B0503020204020204" pitchFamily="34" charset="-122"/>
              </a:rPr>
              <a:t>clock-to-Q</a:t>
            </a:r>
            <a:r>
              <a:rPr lang="zh-CN" altLang="en-US" sz="2000">
                <a:solidFill>
                  <a:schemeClr val="accent2"/>
                </a:solidFill>
                <a:latin typeface="微软雅黑" panose="020B0503020204020204" pitchFamily="34" charset="-122"/>
                <a:ea typeface="微软雅黑" panose="020B0503020204020204" pitchFamily="34" charset="-122"/>
              </a:rPr>
              <a:t>后跟着</a:t>
            </a:r>
            <a:r>
              <a:rPr lang="en-US" altLang="zh-CN" sz="2000">
                <a:solidFill>
                  <a:schemeClr val="accent2"/>
                </a:solidFill>
                <a:latin typeface="微软雅黑" panose="020B0503020204020204" pitchFamily="34" charset="-122"/>
                <a:ea typeface="微软雅黑" panose="020B0503020204020204" pitchFamily="34" charset="-122"/>
              </a:rPr>
              <a:t>D</a:t>
            </a:r>
            <a:r>
              <a:rPr lang="zh-CN" altLang="en-US" sz="2000">
                <a:solidFill>
                  <a:schemeClr val="accent2"/>
                </a:solidFill>
                <a:latin typeface="微软雅黑" panose="020B0503020204020204" pitchFamily="34" charset="-122"/>
                <a:ea typeface="微软雅黑" panose="020B0503020204020204" pitchFamily="34" charset="-122"/>
              </a:rPr>
              <a:t>变化</a:t>
            </a:r>
          </a:p>
        </p:txBody>
      </p:sp>
      <p:grpSp>
        <p:nvGrpSpPr>
          <p:cNvPr id="191507" name="Group 19">
            <a:extLst>
              <a:ext uri="{FF2B5EF4-FFF2-40B4-BE49-F238E27FC236}">
                <a16:creationId xmlns:a16="http://schemas.microsoft.com/office/drawing/2014/main" id="{CBEFE91B-F6B1-4589-B89E-0824640BDB0E}"/>
              </a:ext>
            </a:extLst>
          </p:cNvPr>
          <p:cNvGrpSpPr>
            <a:grpSpLocks/>
          </p:cNvGrpSpPr>
          <p:nvPr/>
        </p:nvGrpSpPr>
        <p:grpSpPr bwMode="auto">
          <a:xfrm>
            <a:off x="3749675" y="947738"/>
            <a:ext cx="4127500" cy="962025"/>
            <a:chOff x="2394" y="426"/>
            <a:chExt cx="2274" cy="606"/>
          </a:xfrm>
        </p:grpSpPr>
        <p:sp>
          <p:nvSpPr>
            <p:cNvPr id="191504" name="Text Box 16">
              <a:extLst>
                <a:ext uri="{FF2B5EF4-FFF2-40B4-BE49-F238E27FC236}">
                  <a16:creationId xmlns:a16="http://schemas.microsoft.com/office/drawing/2014/main" id="{33ACE2DC-DD90-4299-9A37-9CCAE8350F60}"/>
                </a:ext>
              </a:extLst>
            </p:cNvPr>
            <p:cNvSpPr txBox="1">
              <a:spLocks noChangeArrowheads="1"/>
            </p:cNvSpPr>
            <p:nvPr/>
          </p:nvSpPr>
          <p:spPr bwMode="auto">
            <a:xfrm>
              <a:off x="3072" y="426"/>
              <a:ext cx="1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accent2"/>
                  </a:solidFill>
                  <a:latin typeface="微软雅黑" panose="020B0503020204020204" pitchFamily="34" charset="-122"/>
                  <a:ea typeface="微软雅黑" panose="020B0503020204020204" pitchFamily="34" charset="-122"/>
                </a:rPr>
                <a:t>这期间</a:t>
              </a:r>
              <a:r>
                <a:rPr lang="en-US" altLang="zh-CN" sz="2000">
                  <a:solidFill>
                    <a:schemeClr val="accent2"/>
                  </a:solidFill>
                  <a:latin typeface="微软雅黑" panose="020B0503020204020204" pitchFamily="34" charset="-122"/>
                  <a:ea typeface="微软雅黑" panose="020B0503020204020204" pitchFamily="34" charset="-122"/>
                </a:rPr>
                <a:t>D</a:t>
              </a:r>
              <a:r>
                <a:rPr lang="zh-CN" altLang="en-US" sz="2000">
                  <a:solidFill>
                    <a:schemeClr val="accent2"/>
                  </a:solidFill>
                  <a:latin typeface="微软雅黑" panose="020B0503020204020204" pitchFamily="34" charset="-122"/>
                  <a:ea typeface="微软雅黑" panose="020B0503020204020204" pitchFamily="34" charset="-122"/>
                </a:rPr>
                <a:t>的变化不影响</a:t>
              </a:r>
              <a:r>
                <a:rPr lang="en-US" altLang="zh-CN" sz="2000">
                  <a:solidFill>
                    <a:schemeClr val="accent2"/>
                  </a:solidFill>
                  <a:latin typeface="微软雅黑" panose="020B0503020204020204" pitchFamily="34" charset="-122"/>
                  <a:ea typeface="微软雅黑" panose="020B0503020204020204" pitchFamily="34" charset="-122"/>
                </a:rPr>
                <a:t>Q</a:t>
              </a:r>
            </a:p>
          </p:txBody>
        </p:sp>
        <p:sp>
          <p:nvSpPr>
            <p:cNvPr id="191505" name="Line 17">
              <a:extLst>
                <a:ext uri="{FF2B5EF4-FFF2-40B4-BE49-F238E27FC236}">
                  <a16:creationId xmlns:a16="http://schemas.microsoft.com/office/drawing/2014/main" id="{BFFE12AF-DB0C-40F6-B051-7BE55B595B93}"/>
                </a:ext>
              </a:extLst>
            </p:cNvPr>
            <p:cNvSpPr>
              <a:spLocks noChangeShapeType="1"/>
            </p:cNvSpPr>
            <p:nvPr/>
          </p:nvSpPr>
          <p:spPr bwMode="auto">
            <a:xfrm flipH="1">
              <a:off x="2394" y="624"/>
              <a:ext cx="876" cy="40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6" name="Line 18">
              <a:extLst>
                <a:ext uri="{FF2B5EF4-FFF2-40B4-BE49-F238E27FC236}">
                  <a16:creationId xmlns:a16="http://schemas.microsoft.com/office/drawing/2014/main" id="{B00E69B8-4B34-4EF3-9765-122DAC7AD1E5}"/>
                </a:ext>
              </a:extLst>
            </p:cNvPr>
            <p:cNvSpPr>
              <a:spLocks noChangeShapeType="1"/>
            </p:cNvSpPr>
            <p:nvPr/>
          </p:nvSpPr>
          <p:spPr bwMode="auto">
            <a:xfrm>
              <a:off x="3606" y="624"/>
              <a:ext cx="252" cy="384"/>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9"/>
                                        </p:tgtEl>
                                        <p:attrNameLst>
                                          <p:attrName>style.visibility</p:attrName>
                                        </p:attrNameLst>
                                      </p:cBhvr>
                                      <p:to>
                                        <p:strVal val="visible"/>
                                      </p:to>
                                    </p:set>
                                    <p:animEffect transition="in" filter="blinds(horizontal)">
                                      <p:cBhvr>
                                        <p:cTn id="7" dur="500"/>
                                        <p:tgtEl>
                                          <p:spTgt spid="191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501"/>
                                        </p:tgtEl>
                                        <p:attrNameLst>
                                          <p:attrName>style.visibility</p:attrName>
                                        </p:attrNameLst>
                                      </p:cBhvr>
                                      <p:to>
                                        <p:strVal val="visible"/>
                                      </p:to>
                                    </p:set>
                                    <p:animEffect transition="in" filter="blinds(horizontal)">
                                      <p:cBhvr>
                                        <p:cTn id="12" dur="500"/>
                                        <p:tgtEl>
                                          <p:spTgt spid="191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1500"/>
                                        </p:tgtEl>
                                        <p:attrNameLst>
                                          <p:attrName>style.visibility</p:attrName>
                                        </p:attrNameLst>
                                      </p:cBhvr>
                                      <p:to>
                                        <p:strVal val="visible"/>
                                      </p:to>
                                    </p:set>
                                    <p:animEffect transition="in" filter="blinds(horizontal)">
                                      <p:cBhvr>
                                        <p:cTn id="17" dur="500"/>
                                        <p:tgtEl>
                                          <p:spTgt spid="191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1502"/>
                                        </p:tgtEl>
                                        <p:attrNameLst>
                                          <p:attrName>style.visibility</p:attrName>
                                        </p:attrNameLst>
                                      </p:cBhvr>
                                      <p:to>
                                        <p:strVal val="visible"/>
                                      </p:to>
                                    </p:set>
                                    <p:animEffect transition="in" filter="blinds(horizontal)">
                                      <p:cBhvr>
                                        <p:cTn id="22" dur="500"/>
                                        <p:tgtEl>
                                          <p:spTgt spid="1915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1503"/>
                                        </p:tgtEl>
                                        <p:attrNameLst>
                                          <p:attrName>style.visibility</p:attrName>
                                        </p:attrNameLst>
                                      </p:cBhvr>
                                      <p:to>
                                        <p:strVal val="visible"/>
                                      </p:to>
                                    </p:set>
                                    <p:animEffect transition="in" filter="blinds(horizontal)">
                                      <p:cBhvr>
                                        <p:cTn id="27" dur="500"/>
                                        <p:tgtEl>
                                          <p:spTgt spid="1915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1507"/>
                                        </p:tgtEl>
                                        <p:attrNameLst>
                                          <p:attrName>style.visibility</p:attrName>
                                        </p:attrNameLst>
                                      </p:cBhvr>
                                      <p:to>
                                        <p:strVal val="visible"/>
                                      </p:to>
                                    </p:set>
                                    <p:animEffect transition="in" filter="blinds(horizontal)">
                                      <p:cBhvr>
                                        <p:cTn id="32" dur="500"/>
                                        <p:tgtEl>
                                          <p:spTgt spid="1915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1496"/>
                                        </p:tgtEl>
                                        <p:attrNameLst>
                                          <p:attrName>style.visibility</p:attrName>
                                        </p:attrNameLst>
                                      </p:cBhvr>
                                      <p:to>
                                        <p:strVal val="visible"/>
                                      </p:to>
                                    </p:set>
                                    <p:animEffect transition="in" filter="blinds(horizontal)">
                                      <p:cBhvr>
                                        <p:cTn id="37" dur="500"/>
                                        <p:tgtEl>
                                          <p:spTgt spid="1914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1497">
                                            <p:txEl>
                                              <p:pRg st="0" end="0"/>
                                            </p:txEl>
                                          </p:spTgt>
                                        </p:tgtEl>
                                        <p:attrNameLst>
                                          <p:attrName>style.visibility</p:attrName>
                                        </p:attrNameLst>
                                      </p:cBhvr>
                                      <p:to>
                                        <p:strVal val="visible"/>
                                      </p:to>
                                    </p:set>
                                    <p:animEffect transition="in" filter="blinds(horizontal)">
                                      <p:cBhvr>
                                        <p:cTn id="42" dur="500"/>
                                        <p:tgtEl>
                                          <p:spTgt spid="1914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6" grpId="0"/>
      <p:bldP spid="19150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D9515053-A510-4850-BEE8-FA4F220AAC15}"/>
              </a:ext>
            </a:extLst>
          </p:cNvPr>
          <p:cNvSpPr>
            <a:spLocks noGrp="1" noChangeArrowheads="1"/>
          </p:cNvSpPr>
          <p:nvPr>
            <p:ph type="title"/>
          </p:nvPr>
        </p:nvSpPr>
        <p:spPr>
          <a:xfrm>
            <a:off x="236538" y="128588"/>
            <a:ext cx="8175625" cy="528637"/>
          </a:xfrm>
          <a:noFill/>
          <a:ln/>
        </p:spPr>
        <p:txBody>
          <a:bodyPr/>
          <a:lstStyle/>
          <a:p>
            <a:r>
              <a:rPr lang="zh-CN" altLang="en-US"/>
              <a:t>数据通路与时序控制</a:t>
            </a:r>
            <a:endParaRPr lang="zh-CN" altLang="en-US" sz="2400" b="0"/>
          </a:p>
        </p:txBody>
      </p:sp>
      <p:grpSp>
        <p:nvGrpSpPr>
          <p:cNvPr id="302084" name="Group 4">
            <a:extLst>
              <a:ext uri="{FF2B5EF4-FFF2-40B4-BE49-F238E27FC236}">
                <a16:creationId xmlns:a16="http://schemas.microsoft.com/office/drawing/2014/main" id="{3E881DA1-1999-4D6E-9572-4D7FB57FC3F0}"/>
              </a:ext>
            </a:extLst>
          </p:cNvPr>
          <p:cNvGrpSpPr>
            <a:grpSpLocks/>
          </p:cNvGrpSpPr>
          <p:nvPr/>
        </p:nvGrpSpPr>
        <p:grpSpPr bwMode="auto">
          <a:xfrm>
            <a:off x="539750" y="892175"/>
            <a:ext cx="7835900" cy="342900"/>
            <a:chOff x="340" y="524"/>
            <a:chExt cx="4936" cy="200"/>
          </a:xfrm>
        </p:grpSpPr>
        <p:sp>
          <p:nvSpPr>
            <p:cNvPr id="302085" name="Line 5">
              <a:extLst>
                <a:ext uri="{FF2B5EF4-FFF2-40B4-BE49-F238E27FC236}">
                  <a16:creationId xmlns:a16="http://schemas.microsoft.com/office/drawing/2014/main" id="{E187D6A9-6CCA-40FE-90F6-0220BE19C523}"/>
                </a:ext>
              </a:extLst>
            </p:cNvPr>
            <p:cNvSpPr>
              <a:spLocks noChangeShapeType="1"/>
            </p:cNvSpPr>
            <p:nvPr/>
          </p:nvSpPr>
          <p:spPr bwMode="auto">
            <a:xfrm>
              <a:off x="340" y="528"/>
              <a:ext cx="6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6" name="Line 6">
              <a:extLst>
                <a:ext uri="{FF2B5EF4-FFF2-40B4-BE49-F238E27FC236}">
                  <a16:creationId xmlns:a16="http://schemas.microsoft.com/office/drawing/2014/main" id="{683B2D02-2A7F-442C-BD61-75D7B22E041D}"/>
                </a:ext>
              </a:extLst>
            </p:cNvPr>
            <p:cNvSpPr>
              <a:spLocks noChangeShapeType="1"/>
            </p:cNvSpPr>
            <p:nvPr/>
          </p:nvSpPr>
          <p:spPr bwMode="auto">
            <a:xfrm>
              <a:off x="1042" y="532"/>
              <a:ext cx="0" cy="1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7" name="Line 7">
              <a:extLst>
                <a:ext uri="{FF2B5EF4-FFF2-40B4-BE49-F238E27FC236}">
                  <a16:creationId xmlns:a16="http://schemas.microsoft.com/office/drawing/2014/main" id="{F0CC9754-CE63-46A1-AEF5-6177FF05FD98}"/>
                </a:ext>
              </a:extLst>
            </p:cNvPr>
            <p:cNvSpPr>
              <a:spLocks noChangeShapeType="1"/>
            </p:cNvSpPr>
            <p:nvPr/>
          </p:nvSpPr>
          <p:spPr bwMode="auto">
            <a:xfrm>
              <a:off x="1046" y="720"/>
              <a:ext cx="17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8" name="Line 8">
              <a:extLst>
                <a:ext uri="{FF2B5EF4-FFF2-40B4-BE49-F238E27FC236}">
                  <a16:creationId xmlns:a16="http://schemas.microsoft.com/office/drawing/2014/main" id="{898FFD3B-E6D5-4709-9E58-84713D859D07}"/>
                </a:ext>
              </a:extLst>
            </p:cNvPr>
            <p:cNvSpPr>
              <a:spLocks noChangeShapeType="1"/>
            </p:cNvSpPr>
            <p:nvPr/>
          </p:nvSpPr>
          <p:spPr bwMode="auto">
            <a:xfrm flipV="1">
              <a:off x="2808" y="524"/>
              <a:ext cx="0" cy="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9" name="Line 9">
              <a:extLst>
                <a:ext uri="{FF2B5EF4-FFF2-40B4-BE49-F238E27FC236}">
                  <a16:creationId xmlns:a16="http://schemas.microsoft.com/office/drawing/2014/main" id="{264AF74D-DD11-4E4B-8771-CC240DDC91A7}"/>
                </a:ext>
              </a:extLst>
            </p:cNvPr>
            <p:cNvSpPr>
              <a:spLocks noChangeShapeType="1"/>
            </p:cNvSpPr>
            <p:nvPr/>
          </p:nvSpPr>
          <p:spPr bwMode="auto">
            <a:xfrm>
              <a:off x="2812" y="528"/>
              <a:ext cx="17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0" name="Line 10">
              <a:extLst>
                <a:ext uri="{FF2B5EF4-FFF2-40B4-BE49-F238E27FC236}">
                  <a16:creationId xmlns:a16="http://schemas.microsoft.com/office/drawing/2014/main" id="{D3C869B8-5F72-46CB-9D41-B44BB40449D5}"/>
                </a:ext>
              </a:extLst>
            </p:cNvPr>
            <p:cNvSpPr>
              <a:spLocks noChangeShapeType="1"/>
            </p:cNvSpPr>
            <p:nvPr/>
          </p:nvSpPr>
          <p:spPr bwMode="auto">
            <a:xfrm>
              <a:off x="4574" y="532"/>
              <a:ext cx="0" cy="1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1" name="Line 11">
              <a:extLst>
                <a:ext uri="{FF2B5EF4-FFF2-40B4-BE49-F238E27FC236}">
                  <a16:creationId xmlns:a16="http://schemas.microsoft.com/office/drawing/2014/main" id="{2A518639-3E08-4C35-A205-21B76D086B2E}"/>
                </a:ext>
              </a:extLst>
            </p:cNvPr>
            <p:cNvSpPr>
              <a:spLocks noChangeShapeType="1"/>
            </p:cNvSpPr>
            <p:nvPr/>
          </p:nvSpPr>
          <p:spPr bwMode="auto">
            <a:xfrm>
              <a:off x="4578" y="720"/>
              <a:ext cx="6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092" name="Rectangle 12">
            <a:extLst>
              <a:ext uri="{FF2B5EF4-FFF2-40B4-BE49-F238E27FC236}">
                <a16:creationId xmlns:a16="http://schemas.microsoft.com/office/drawing/2014/main" id="{7040141F-A8E2-4178-9B54-F399AC6AC2BF}"/>
              </a:ext>
            </a:extLst>
          </p:cNvPr>
          <p:cNvSpPr>
            <a:spLocks noChangeArrowheads="1"/>
          </p:cNvSpPr>
          <p:nvPr/>
        </p:nvSpPr>
        <p:spPr bwMode="auto">
          <a:xfrm>
            <a:off x="442913" y="98742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ea typeface="宋体" panose="02010600030101010101" pitchFamily="2" charset="-122"/>
              </a:rPr>
              <a:t>Clk</a:t>
            </a:r>
          </a:p>
        </p:txBody>
      </p:sp>
      <p:sp>
        <p:nvSpPr>
          <p:cNvPr id="302093" name="Rectangle 13">
            <a:extLst>
              <a:ext uri="{FF2B5EF4-FFF2-40B4-BE49-F238E27FC236}">
                <a16:creationId xmlns:a16="http://schemas.microsoft.com/office/drawing/2014/main" id="{8AE99D24-E510-45E4-B794-148D471EC65B}"/>
              </a:ext>
            </a:extLst>
          </p:cNvPr>
          <p:cNvSpPr>
            <a:spLocks noChangeArrowheads="1"/>
          </p:cNvSpPr>
          <p:nvPr/>
        </p:nvSpPr>
        <p:spPr bwMode="auto">
          <a:xfrm>
            <a:off x="527050" y="1590675"/>
            <a:ext cx="5207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4" name="Line 14">
            <a:extLst>
              <a:ext uri="{FF2B5EF4-FFF2-40B4-BE49-F238E27FC236}">
                <a16:creationId xmlns:a16="http://schemas.microsoft.com/office/drawing/2014/main" id="{86C3BE26-F7CD-4321-9B93-F5BC78D51157}"/>
              </a:ext>
            </a:extLst>
          </p:cNvPr>
          <p:cNvSpPr>
            <a:spLocks noChangeShapeType="1"/>
          </p:cNvSpPr>
          <p:nvPr/>
        </p:nvSpPr>
        <p:spPr bwMode="auto">
          <a:xfrm>
            <a:off x="1060450" y="1889125"/>
            <a:ext cx="1130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5" name="Line 15">
            <a:extLst>
              <a:ext uri="{FF2B5EF4-FFF2-40B4-BE49-F238E27FC236}">
                <a16:creationId xmlns:a16="http://schemas.microsoft.com/office/drawing/2014/main" id="{61CF9B65-97BE-45DE-A342-8649E6025A5E}"/>
              </a:ext>
            </a:extLst>
          </p:cNvPr>
          <p:cNvSpPr>
            <a:spLocks noChangeShapeType="1"/>
          </p:cNvSpPr>
          <p:nvPr/>
        </p:nvSpPr>
        <p:spPr bwMode="auto">
          <a:xfrm>
            <a:off x="6623050" y="1597025"/>
            <a:ext cx="1130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6" name="Rectangle 16">
            <a:extLst>
              <a:ext uri="{FF2B5EF4-FFF2-40B4-BE49-F238E27FC236}">
                <a16:creationId xmlns:a16="http://schemas.microsoft.com/office/drawing/2014/main" id="{D4365E4C-A2A9-490E-8EFA-7009158B8D59}"/>
              </a:ext>
            </a:extLst>
          </p:cNvPr>
          <p:cNvSpPr>
            <a:spLocks noChangeArrowheads="1"/>
          </p:cNvSpPr>
          <p:nvPr/>
        </p:nvSpPr>
        <p:spPr bwMode="auto">
          <a:xfrm>
            <a:off x="2203450" y="1590675"/>
            <a:ext cx="44069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7" name="Rectangle 17">
            <a:extLst>
              <a:ext uri="{FF2B5EF4-FFF2-40B4-BE49-F238E27FC236}">
                <a16:creationId xmlns:a16="http://schemas.microsoft.com/office/drawing/2014/main" id="{F00B5EF7-D973-4993-95BE-00619C39982A}"/>
              </a:ext>
            </a:extLst>
          </p:cNvPr>
          <p:cNvSpPr>
            <a:spLocks noChangeArrowheads="1"/>
          </p:cNvSpPr>
          <p:nvPr/>
        </p:nvSpPr>
        <p:spPr bwMode="auto">
          <a:xfrm>
            <a:off x="3097213" y="1558925"/>
            <a:ext cx="2657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b="0">
                <a:solidFill>
                  <a:srgbClr val="006600"/>
                </a:solidFill>
                <a:latin typeface="Times New Roman" panose="02020603050405020304" pitchFamily="18" charset="0"/>
                <a:ea typeface="黑体" panose="02010609060101010101" pitchFamily="49" charset="-122"/>
              </a:rPr>
              <a:t>寄存器的输入可变化</a:t>
            </a:r>
          </a:p>
        </p:txBody>
      </p:sp>
      <p:sp>
        <p:nvSpPr>
          <p:cNvPr id="302098" name="Rectangle 18">
            <a:extLst>
              <a:ext uri="{FF2B5EF4-FFF2-40B4-BE49-F238E27FC236}">
                <a16:creationId xmlns:a16="http://schemas.microsoft.com/office/drawing/2014/main" id="{51E6C8B9-0455-4291-B0E0-0D9A12B1140D}"/>
              </a:ext>
            </a:extLst>
          </p:cNvPr>
          <p:cNvSpPr>
            <a:spLocks noChangeArrowheads="1"/>
          </p:cNvSpPr>
          <p:nvPr/>
        </p:nvSpPr>
        <p:spPr bwMode="auto">
          <a:xfrm>
            <a:off x="7766050" y="1590675"/>
            <a:ext cx="673100" cy="292100"/>
          </a:xfrm>
          <a:prstGeom prst="rect">
            <a:avLst/>
          </a:prstGeom>
          <a:solidFill>
            <a:schemeClr val="bg2">
              <a:alpha val="28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9" name="Line 19">
            <a:extLst>
              <a:ext uri="{FF2B5EF4-FFF2-40B4-BE49-F238E27FC236}">
                <a16:creationId xmlns:a16="http://schemas.microsoft.com/office/drawing/2014/main" id="{8EE7EED7-0C89-484B-8441-2949590DE135}"/>
              </a:ext>
            </a:extLst>
          </p:cNvPr>
          <p:cNvSpPr>
            <a:spLocks noChangeShapeType="1"/>
          </p:cNvSpPr>
          <p:nvPr/>
        </p:nvSpPr>
        <p:spPr bwMode="auto">
          <a:xfrm>
            <a:off x="6623050" y="1698625"/>
            <a:ext cx="5969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00" name="Line 20">
            <a:extLst>
              <a:ext uri="{FF2B5EF4-FFF2-40B4-BE49-F238E27FC236}">
                <a16:creationId xmlns:a16="http://schemas.microsoft.com/office/drawing/2014/main" id="{F5E3B99D-6EA3-4AA0-BCAA-FC6360F38995}"/>
              </a:ext>
            </a:extLst>
          </p:cNvPr>
          <p:cNvSpPr>
            <a:spLocks noChangeShapeType="1"/>
          </p:cNvSpPr>
          <p:nvPr/>
        </p:nvSpPr>
        <p:spPr bwMode="auto">
          <a:xfrm>
            <a:off x="7232650" y="1698625"/>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01" name="Rectangle 21">
            <a:extLst>
              <a:ext uri="{FF2B5EF4-FFF2-40B4-BE49-F238E27FC236}">
                <a16:creationId xmlns:a16="http://schemas.microsoft.com/office/drawing/2014/main" id="{5B1F5B77-2FED-4CBD-AA5E-B7C285E33B9A}"/>
              </a:ext>
            </a:extLst>
          </p:cNvPr>
          <p:cNvSpPr>
            <a:spLocks noChangeArrowheads="1"/>
          </p:cNvSpPr>
          <p:nvPr/>
        </p:nvSpPr>
        <p:spPr bwMode="auto">
          <a:xfrm>
            <a:off x="6500813" y="1254125"/>
            <a:ext cx="744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Setup</a:t>
            </a:r>
          </a:p>
        </p:txBody>
      </p:sp>
      <p:sp>
        <p:nvSpPr>
          <p:cNvPr id="302102" name="Rectangle 22">
            <a:extLst>
              <a:ext uri="{FF2B5EF4-FFF2-40B4-BE49-F238E27FC236}">
                <a16:creationId xmlns:a16="http://schemas.microsoft.com/office/drawing/2014/main" id="{8FCC57E1-F34F-44C7-B2B8-270099CA7AD0}"/>
              </a:ext>
            </a:extLst>
          </p:cNvPr>
          <p:cNvSpPr>
            <a:spLocks noChangeArrowheads="1"/>
          </p:cNvSpPr>
          <p:nvPr/>
        </p:nvSpPr>
        <p:spPr bwMode="auto">
          <a:xfrm>
            <a:off x="7224713" y="1279525"/>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Hold</a:t>
            </a:r>
          </a:p>
        </p:txBody>
      </p:sp>
      <p:grpSp>
        <p:nvGrpSpPr>
          <p:cNvPr id="302201" name="Group 121">
            <a:extLst>
              <a:ext uri="{FF2B5EF4-FFF2-40B4-BE49-F238E27FC236}">
                <a16:creationId xmlns:a16="http://schemas.microsoft.com/office/drawing/2014/main" id="{A1A3B5EA-A599-40CD-A131-0E97431AC86F}"/>
              </a:ext>
            </a:extLst>
          </p:cNvPr>
          <p:cNvGrpSpPr>
            <a:grpSpLocks/>
          </p:cNvGrpSpPr>
          <p:nvPr/>
        </p:nvGrpSpPr>
        <p:grpSpPr bwMode="auto">
          <a:xfrm>
            <a:off x="1047750" y="2197100"/>
            <a:ext cx="6794500" cy="1809750"/>
            <a:chOff x="668" y="1544"/>
            <a:chExt cx="4280" cy="1140"/>
          </a:xfrm>
        </p:grpSpPr>
        <p:grpSp>
          <p:nvGrpSpPr>
            <p:cNvPr id="302103" name="Group 23">
              <a:extLst>
                <a:ext uri="{FF2B5EF4-FFF2-40B4-BE49-F238E27FC236}">
                  <a16:creationId xmlns:a16="http://schemas.microsoft.com/office/drawing/2014/main" id="{4BB22347-F6C0-4F3A-B8C2-899CC573DDFD}"/>
                </a:ext>
              </a:extLst>
            </p:cNvPr>
            <p:cNvGrpSpPr>
              <a:grpSpLocks/>
            </p:cNvGrpSpPr>
            <p:nvPr/>
          </p:nvGrpSpPr>
          <p:grpSpPr bwMode="auto">
            <a:xfrm>
              <a:off x="668" y="1544"/>
              <a:ext cx="776" cy="1140"/>
              <a:chOff x="668" y="1544"/>
              <a:chExt cx="776" cy="1140"/>
            </a:xfrm>
          </p:grpSpPr>
          <p:sp>
            <p:nvSpPr>
              <p:cNvPr id="302104" name="Rectangle 24">
                <a:extLst>
                  <a:ext uri="{FF2B5EF4-FFF2-40B4-BE49-F238E27FC236}">
                    <a16:creationId xmlns:a16="http://schemas.microsoft.com/office/drawing/2014/main" id="{8192E81D-C289-478C-AD56-9E5163289D0E}"/>
                  </a:ext>
                </a:extLst>
              </p:cNvPr>
              <p:cNvSpPr>
                <a:spLocks noChangeArrowheads="1"/>
              </p:cNvSpPr>
              <p:nvPr/>
            </p:nvSpPr>
            <p:spPr bwMode="auto">
              <a:xfrm>
                <a:off x="968" y="1544"/>
                <a:ext cx="176"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05" name="Line 25">
                <a:extLst>
                  <a:ext uri="{FF2B5EF4-FFF2-40B4-BE49-F238E27FC236}">
                    <a16:creationId xmlns:a16="http://schemas.microsoft.com/office/drawing/2014/main" id="{A0DE0A68-2843-4DDC-81B4-584C36CEF150}"/>
                  </a:ext>
                </a:extLst>
              </p:cNvPr>
              <p:cNvSpPr>
                <a:spLocks noChangeShapeType="1"/>
              </p:cNvSpPr>
              <p:nvPr/>
            </p:nvSpPr>
            <p:spPr bwMode="auto">
              <a:xfrm>
                <a:off x="1056" y="2548"/>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06" name="Line 26">
                <a:extLst>
                  <a:ext uri="{FF2B5EF4-FFF2-40B4-BE49-F238E27FC236}">
                    <a16:creationId xmlns:a16="http://schemas.microsoft.com/office/drawing/2014/main" id="{085E348F-56C1-46DB-98A0-74C27C45D11C}"/>
                  </a:ext>
                </a:extLst>
              </p:cNvPr>
              <p:cNvSpPr>
                <a:spLocks noChangeShapeType="1"/>
              </p:cNvSpPr>
              <p:nvPr/>
            </p:nvSpPr>
            <p:spPr bwMode="auto">
              <a:xfrm flipV="1">
                <a:off x="1016" y="2296"/>
                <a:ext cx="32"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07" name="Line 27">
                <a:extLst>
                  <a:ext uri="{FF2B5EF4-FFF2-40B4-BE49-F238E27FC236}">
                    <a16:creationId xmlns:a16="http://schemas.microsoft.com/office/drawing/2014/main" id="{EE1F3D09-53F8-488C-B1BE-AC5925F09440}"/>
                  </a:ext>
                </a:extLst>
              </p:cNvPr>
              <p:cNvSpPr>
                <a:spLocks noChangeShapeType="1"/>
              </p:cNvSpPr>
              <p:nvPr/>
            </p:nvSpPr>
            <p:spPr bwMode="auto">
              <a:xfrm>
                <a:off x="1064" y="2312"/>
                <a:ext cx="32"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08" name="Oval 28">
                <a:extLst>
                  <a:ext uri="{FF2B5EF4-FFF2-40B4-BE49-F238E27FC236}">
                    <a16:creationId xmlns:a16="http://schemas.microsoft.com/office/drawing/2014/main" id="{BCF5BEA7-0EB1-42C9-803D-9B7DB97337A9}"/>
                  </a:ext>
                </a:extLst>
              </p:cNvPr>
              <p:cNvSpPr>
                <a:spLocks noChangeArrowheads="1"/>
              </p:cNvSpPr>
              <p:nvPr/>
            </p:nvSpPr>
            <p:spPr bwMode="auto">
              <a:xfrm>
                <a:off x="1016" y="2456"/>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09" name="Line 29">
                <a:extLst>
                  <a:ext uri="{FF2B5EF4-FFF2-40B4-BE49-F238E27FC236}">
                    <a16:creationId xmlns:a16="http://schemas.microsoft.com/office/drawing/2014/main" id="{76B238DF-3E6A-489E-82AB-E1983C75774F}"/>
                  </a:ext>
                </a:extLst>
              </p:cNvPr>
              <p:cNvSpPr>
                <a:spLocks noChangeShapeType="1"/>
              </p:cNvSpPr>
              <p:nvPr/>
            </p:nvSpPr>
            <p:spPr bwMode="auto">
              <a:xfrm flipH="1">
                <a:off x="668"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0" name="Rectangle 30">
                <a:extLst>
                  <a:ext uri="{FF2B5EF4-FFF2-40B4-BE49-F238E27FC236}">
                    <a16:creationId xmlns:a16="http://schemas.microsoft.com/office/drawing/2014/main" id="{1C04C8B2-3D58-4F35-8D4D-AE39AC82DCEE}"/>
                  </a:ext>
                </a:extLst>
              </p:cNvPr>
              <p:cNvSpPr>
                <a:spLocks noChangeArrowheads="1"/>
              </p:cNvSpPr>
              <p:nvPr/>
            </p:nvSpPr>
            <p:spPr bwMode="auto">
              <a:xfrm>
                <a:off x="759"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p:txBody>
          </p:sp>
          <p:sp>
            <p:nvSpPr>
              <p:cNvPr id="302111" name="Line 31">
                <a:extLst>
                  <a:ext uri="{FF2B5EF4-FFF2-40B4-BE49-F238E27FC236}">
                    <a16:creationId xmlns:a16="http://schemas.microsoft.com/office/drawing/2014/main" id="{C7867F75-E322-400A-8A10-CAC00369FCA5}"/>
                  </a:ext>
                </a:extLst>
              </p:cNvPr>
              <p:cNvSpPr>
                <a:spLocks noChangeShapeType="1"/>
              </p:cNvSpPr>
              <p:nvPr/>
            </p:nvSpPr>
            <p:spPr bwMode="auto">
              <a:xfrm flipH="1">
                <a:off x="668"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2" name="Line 32">
                <a:extLst>
                  <a:ext uri="{FF2B5EF4-FFF2-40B4-BE49-F238E27FC236}">
                    <a16:creationId xmlns:a16="http://schemas.microsoft.com/office/drawing/2014/main" id="{85476402-8EA1-463A-80C7-A5BAF714A28E}"/>
                  </a:ext>
                </a:extLst>
              </p:cNvPr>
              <p:cNvSpPr>
                <a:spLocks noChangeShapeType="1"/>
              </p:cNvSpPr>
              <p:nvPr/>
            </p:nvSpPr>
            <p:spPr bwMode="auto">
              <a:xfrm flipH="1">
                <a:off x="1148"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3" name="Rectangle 33">
                <a:extLst>
                  <a:ext uri="{FF2B5EF4-FFF2-40B4-BE49-F238E27FC236}">
                    <a16:creationId xmlns:a16="http://schemas.microsoft.com/office/drawing/2014/main" id="{E51EB2C0-85E0-49A8-A8DB-ECDAD5F1DECF}"/>
                  </a:ext>
                </a:extLst>
              </p:cNvPr>
              <p:cNvSpPr>
                <a:spLocks noChangeArrowheads="1"/>
              </p:cNvSpPr>
              <p:nvPr/>
            </p:nvSpPr>
            <p:spPr bwMode="auto">
              <a:xfrm>
                <a:off x="1239"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p:txBody>
          </p:sp>
          <p:sp>
            <p:nvSpPr>
              <p:cNvPr id="302114" name="Line 34">
                <a:extLst>
                  <a:ext uri="{FF2B5EF4-FFF2-40B4-BE49-F238E27FC236}">
                    <a16:creationId xmlns:a16="http://schemas.microsoft.com/office/drawing/2014/main" id="{0430CAA2-5DF1-4993-9109-E7728BBD746F}"/>
                  </a:ext>
                </a:extLst>
              </p:cNvPr>
              <p:cNvSpPr>
                <a:spLocks noChangeShapeType="1"/>
              </p:cNvSpPr>
              <p:nvPr/>
            </p:nvSpPr>
            <p:spPr bwMode="auto">
              <a:xfrm flipH="1">
                <a:off x="1148"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2115" name="Group 35">
              <a:extLst>
                <a:ext uri="{FF2B5EF4-FFF2-40B4-BE49-F238E27FC236}">
                  <a16:creationId xmlns:a16="http://schemas.microsoft.com/office/drawing/2014/main" id="{E2E61A30-03DF-4DDE-8ABF-7B0F22616AB2}"/>
                </a:ext>
              </a:extLst>
            </p:cNvPr>
            <p:cNvGrpSpPr>
              <a:grpSpLocks/>
            </p:cNvGrpSpPr>
            <p:nvPr/>
          </p:nvGrpSpPr>
          <p:grpSpPr bwMode="auto">
            <a:xfrm>
              <a:off x="4172" y="1544"/>
              <a:ext cx="776" cy="1140"/>
              <a:chOff x="4172" y="1544"/>
              <a:chExt cx="776" cy="1140"/>
            </a:xfrm>
          </p:grpSpPr>
          <p:sp>
            <p:nvSpPr>
              <p:cNvPr id="302116" name="Rectangle 36">
                <a:extLst>
                  <a:ext uri="{FF2B5EF4-FFF2-40B4-BE49-F238E27FC236}">
                    <a16:creationId xmlns:a16="http://schemas.microsoft.com/office/drawing/2014/main" id="{407089DA-4048-4A78-ADFE-680E647C819C}"/>
                  </a:ext>
                </a:extLst>
              </p:cNvPr>
              <p:cNvSpPr>
                <a:spLocks noChangeArrowheads="1"/>
              </p:cNvSpPr>
              <p:nvPr/>
            </p:nvSpPr>
            <p:spPr bwMode="auto">
              <a:xfrm>
                <a:off x="4472" y="1544"/>
                <a:ext cx="176"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7" name="Line 37">
                <a:extLst>
                  <a:ext uri="{FF2B5EF4-FFF2-40B4-BE49-F238E27FC236}">
                    <a16:creationId xmlns:a16="http://schemas.microsoft.com/office/drawing/2014/main" id="{ED350EFA-0A81-4EEC-BD88-EBC7AA05DDFC}"/>
                  </a:ext>
                </a:extLst>
              </p:cNvPr>
              <p:cNvSpPr>
                <a:spLocks noChangeShapeType="1"/>
              </p:cNvSpPr>
              <p:nvPr/>
            </p:nvSpPr>
            <p:spPr bwMode="auto">
              <a:xfrm>
                <a:off x="4560" y="2548"/>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8" name="Line 38">
                <a:extLst>
                  <a:ext uri="{FF2B5EF4-FFF2-40B4-BE49-F238E27FC236}">
                    <a16:creationId xmlns:a16="http://schemas.microsoft.com/office/drawing/2014/main" id="{5F92921D-7118-4A20-B19C-376D07C1D92C}"/>
                  </a:ext>
                </a:extLst>
              </p:cNvPr>
              <p:cNvSpPr>
                <a:spLocks noChangeShapeType="1"/>
              </p:cNvSpPr>
              <p:nvPr/>
            </p:nvSpPr>
            <p:spPr bwMode="auto">
              <a:xfrm flipV="1">
                <a:off x="4520" y="2296"/>
                <a:ext cx="32"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9" name="Line 39">
                <a:extLst>
                  <a:ext uri="{FF2B5EF4-FFF2-40B4-BE49-F238E27FC236}">
                    <a16:creationId xmlns:a16="http://schemas.microsoft.com/office/drawing/2014/main" id="{84C1F360-68D3-408F-B216-28C27EF9C4FB}"/>
                  </a:ext>
                </a:extLst>
              </p:cNvPr>
              <p:cNvSpPr>
                <a:spLocks noChangeShapeType="1"/>
              </p:cNvSpPr>
              <p:nvPr/>
            </p:nvSpPr>
            <p:spPr bwMode="auto">
              <a:xfrm>
                <a:off x="4568" y="2312"/>
                <a:ext cx="32"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0" name="Oval 40">
                <a:extLst>
                  <a:ext uri="{FF2B5EF4-FFF2-40B4-BE49-F238E27FC236}">
                    <a16:creationId xmlns:a16="http://schemas.microsoft.com/office/drawing/2014/main" id="{364F2A20-5966-4960-9E00-CD0AB86E604D}"/>
                  </a:ext>
                </a:extLst>
              </p:cNvPr>
              <p:cNvSpPr>
                <a:spLocks noChangeArrowheads="1"/>
              </p:cNvSpPr>
              <p:nvPr/>
            </p:nvSpPr>
            <p:spPr bwMode="auto">
              <a:xfrm>
                <a:off x="4520" y="2456"/>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1" name="Line 41">
                <a:extLst>
                  <a:ext uri="{FF2B5EF4-FFF2-40B4-BE49-F238E27FC236}">
                    <a16:creationId xmlns:a16="http://schemas.microsoft.com/office/drawing/2014/main" id="{9897CCA3-5DD4-4986-B30B-3398149C54C8}"/>
                  </a:ext>
                </a:extLst>
              </p:cNvPr>
              <p:cNvSpPr>
                <a:spLocks noChangeShapeType="1"/>
              </p:cNvSpPr>
              <p:nvPr/>
            </p:nvSpPr>
            <p:spPr bwMode="auto">
              <a:xfrm flipH="1">
                <a:off x="4172"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2" name="Rectangle 42">
                <a:extLst>
                  <a:ext uri="{FF2B5EF4-FFF2-40B4-BE49-F238E27FC236}">
                    <a16:creationId xmlns:a16="http://schemas.microsoft.com/office/drawing/2014/main" id="{1AF16C90-0A92-467A-A454-FA5A5BF27320}"/>
                  </a:ext>
                </a:extLst>
              </p:cNvPr>
              <p:cNvSpPr>
                <a:spLocks noChangeArrowheads="1"/>
              </p:cNvSpPr>
              <p:nvPr/>
            </p:nvSpPr>
            <p:spPr bwMode="auto">
              <a:xfrm>
                <a:off x="4263"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p:txBody>
          </p:sp>
          <p:sp>
            <p:nvSpPr>
              <p:cNvPr id="302123" name="Line 43">
                <a:extLst>
                  <a:ext uri="{FF2B5EF4-FFF2-40B4-BE49-F238E27FC236}">
                    <a16:creationId xmlns:a16="http://schemas.microsoft.com/office/drawing/2014/main" id="{98C10A18-301F-435B-BA78-3ADFD79278A3}"/>
                  </a:ext>
                </a:extLst>
              </p:cNvPr>
              <p:cNvSpPr>
                <a:spLocks noChangeShapeType="1"/>
              </p:cNvSpPr>
              <p:nvPr/>
            </p:nvSpPr>
            <p:spPr bwMode="auto">
              <a:xfrm flipH="1">
                <a:off x="4172"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4" name="Line 44">
                <a:extLst>
                  <a:ext uri="{FF2B5EF4-FFF2-40B4-BE49-F238E27FC236}">
                    <a16:creationId xmlns:a16="http://schemas.microsoft.com/office/drawing/2014/main" id="{7163FB99-401B-4361-BDFD-9E8C0D8CB061}"/>
                  </a:ext>
                </a:extLst>
              </p:cNvPr>
              <p:cNvSpPr>
                <a:spLocks noChangeShapeType="1"/>
              </p:cNvSpPr>
              <p:nvPr/>
            </p:nvSpPr>
            <p:spPr bwMode="auto">
              <a:xfrm flipH="1">
                <a:off x="4652" y="1680"/>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5" name="Rectangle 45">
                <a:extLst>
                  <a:ext uri="{FF2B5EF4-FFF2-40B4-BE49-F238E27FC236}">
                    <a16:creationId xmlns:a16="http://schemas.microsoft.com/office/drawing/2014/main" id="{175F6784-201A-4C6F-A722-B3057CB22841}"/>
                  </a:ext>
                </a:extLst>
              </p:cNvPr>
              <p:cNvSpPr>
                <a:spLocks noChangeArrowheads="1"/>
              </p:cNvSpPr>
              <p:nvPr/>
            </p:nvSpPr>
            <p:spPr bwMode="auto">
              <a:xfrm>
                <a:off x="4743" y="1728"/>
                <a:ext cx="1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a:p>
                <a:r>
                  <a:rPr lang="zh-CN" altLang="en-US">
                    <a:latin typeface="Times New Roman" panose="02020603050405020304" pitchFamily="18" charset="0"/>
                    <a:ea typeface="宋体" panose="02010600030101010101" pitchFamily="2" charset="-122"/>
                  </a:rPr>
                  <a:t>.</a:t>
                </a:r>
              </a:p>
            </p:txBody>
          </p:sp>
          <p:sp>
            <p:nvSpPr>
              <p:cNvPr id="302126" name="Line 46">
                <a:extLst>
                  <a:ext uri="{FF2B5EF4-FFF2-40B4-BE49-F238E27FC236}">
                    <a16:creationId xmlns:a16="http://schemas.microsoft.com/office/drawing/2014/main" id="{E17996B5-720B-4E67-AAFF-D4A18C2A0FC3}"/>
                  </a:ext>
                </a:extLst>
              </p:cNvPr>
              <p:cNvSpPr>
                <a:spLocks noChangeShapeType="1"/>
              </p:cNvSpPr>
              <p:nvPr/>
            </p:nvSpPr>
            <p:spPr bwMode="auto">
              <a:xfrm flipH="1">
                <a:off x="4652" y="2304"/>
                <a:ext cx="296"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27" name="Rectangle 47">
              <a:extLst>
                <a:ext uri="{FF2B5EF4-FFF2-40B4-BE49-F238E27FC236}">
                  <a16:creationId xmlns:a16="http://schemas.microsoft.com/office/drawing/2014/main" id="{77FEC2D7-CEE7-41DF-AAB2-C9D5D5EF9469}"/>
                </a:ext>
              </a:extLst>
            </p:cNvPr>
            <p:cNvSpPr>
              <a:spLocks noChangeArrowheads="1"/>
            </p:cNvSpPr>
            <p:nvPr/>
          </p:nvSpPr>
          <p:spPr bwMode="auto">
            <a:xfrm>
              <a:off x="1448" y="1544"/>
              <a:ext cx="2720" cy="896"/>
            </a:xfrm>
            <a:prstGeom prst="rect">
              <a:avLst/>
            </a:prstGeom>
            <a:noFill/>
            <a:ln w="28575">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8" name="Oval 48">
              <a:extLst>
                <a:ext uri="{FF2B5EF4-FFF2-40B4-BE49-F238E27FC236}">
                  <a16:creationId xmlns:a16="http://schemas.microsoft.com/office/drawing/2014/main" id="{BB0CF372-4E82-4705-8862-A6137C077EA1}"/>
                </a:ext>
              </a:extLst>
            </p:cNvPr>
            <p:cNvSpPr>
              <a:spLocks noChangeArrowheads="1"/>
            </p:cNvSpPr>
            <p:nvPr/>
          </p:nvSpPr>
          <p:spPr bwMode="auto">
            <a:xfrm>
              <a:off x="1951" y="1864"/>
              <a:ext cx="51" cy="5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129" name="Group 49">
              <a:extLst>
                <a:ext uri="{FF2B5EF4-FFF2-40B4-BE49-F238E27FC236}">
                  <a16:creationId xmlns:a16="http://schemas.microsoft.com/office/drawing/2014/main" id="{09E312FC-DD71-4870-B852-52419E24307E}"/>
                </a:ext>
              </a:extLst>
            </p:cNvPr>
            <p:cNvGrpSpPr>
              <a:grpSpLocks/>
            </p:cNvGrpSpPr>
            <p:nvPr/>
          </p:nvGrpSpPr>
          <p:grpSpPr bwMode="auto">
            <a:xfrm>
              <a:off x="1600" y="1755"/>
              <a:ext cx="344" cy="272"/>
              <a:chOff x="1600" y="1755"/>
              <a:chExt cx="344" cy="272"/>
            </a:xfrm>
          </p:grpSpPr>
          <p:sp>
            <p:nvSpPr>
              <p:cNvPr id="302130" name="Arc 50">
                <a:extLst>
                  <a:ext uri="{FF2B5EF4-FFF2-40B4-BE49-F238E27FC236}">
                    <a16:creationId xmlns:a16="http://schemas.microsoft.com/office/drawing/2014/main" id="{2F016F68-DC87-4B35-9E9A-0EA6D743A4C3}"/>
                  </a:ext>
                </a:extLst>
              </p:cNvPr>
              <p:cNvSpPr>
                <a:spLocks/>
              </p:cNvSpPr>
              <p:nvPr/>
            </p:nvSpPr>
            <p:spPr bwMode="auto">
              <a:xfrm>
                <a:off x="1804" y="1764"/>
                <a:ext cx="132" cy="128"/>
              </a:xfrm>
              <a:custGeom>
                <a:avLst/>
                <a:gdLst>
                  <a:gd name="G0" fmla="+- 164 0 0"/>
                  <a:gd name="G1" fmla="+- 21600 0 0"/>
                  <a:gd name="G2" fmla="+- 21600 0 0"/>
                  <a:gd name="T0" fmla="*/ 0 w 21764"/>
                  <a:gd name="T1" fmla="*/ 1 h 21600"/>
                  <a:gd name="T2" fmla="*/ 21764 w 21764"/>
                  <a:gd name="T3" fmla="*/ 21600 h 21600"/>
                  <a:gd name="T4" fmla="*/ 164 w 21764"/>
                  <a:gd name="T5" fmla="*/ 21600 h 21600"/>
                </a:gdLst>
                <a:ahLst/>
                <a:cxnLst>
                  <a:cxn ang="0">
                    <a:pos x="T0" y="T1"/>
                  </a:cxn>
                  <a:cxn ang="0">
                    <a:pos x="T2" y="T3"/>
                  </a:cxn>
                  <a:cxn ang="0">
                    <a:pos x="T4" y="T5"/>
                  </a:cxn>
                </a:cxnLst>
                <a:rect l="0" t="0" r="r" b="b"/>
                <a:pathLst>
                  <a:path w="21764" h="21600" fill="none" extrusionOk="0">
                    <a:moveTo>
                      <a:pt x="-1" y="0"/>
                    </a:moveTo>
                    <a:cubicBezTo>
                      <a:pt x="54" y="0"/>
                      <a:pt x="109" y="0"/>
                      <a:pt x="164" y="0"/>
                    </a:cubicBezTo>
                    <a:cubicBezTo>
                      <a:pt x="12093" y="0"/>
                      <a:pt x="21764" y="9670"/>
                      <a:pt x="21764" y="21600"/>
                    </a:cubicBezTo>
                  </a:path>
                  <a:path w="21764" h="21600" stroke="0" extrusionOk="0">
                    <a:moveTo>
                      <a:pt x="-1" y="0"/>
                    </a:moveTo>
                    <a:cubicBezTo>
                      <a:pt x="54" y="0"/>
                      <a:pt x="109" y="0"/>
                      <a:pt x="164" y="0"/>
                    </a:cubicBezTo>
                    <a:cubicBezTo>
                      <a:pt x="12093" y="0"/>
                      <a:pt x="21764" y="9670"/>
                      <a:pt x="21764" y="21600"/>
                    </a:cubicBezTo>
                    <a:lnTo>
                      <a:pt x="164"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1" name="Arc 51">
                <a:extLst>
                  <a:ext uri="{FF2B5EF4-FFF2-40B4-BE49-F238E27FC236}">
                    <a16:creationId xmlns:a16="http://schemas.microsoft.com/office/drawing/2014/main" id="{344F205D-DAC5-4A8A-9660-AADD09C81BC1}"/>
                  </a:ext>
                </a:extLst>
              </p:cNvPr>
              <p:cNvSpPr>
                <a:spLocks/>
              </p:cNvSpPr>
              <p:nvPr/>
            </p:nvSpPr>
            <p:spPr bwMode="auto">
              <a:xfrm rot="10800000">
                <a:off x="1813" y="1900"/>
                <a:ext cx="131" cy="127"/>
              </a:xfrm>
              <a:custGeom>
                <a:avLst/>
                <a:gdLst>
                  <a:gd name="G0" fmla="+- 21599 0 0"/>
                  <a:gd name="G1" fmla="+- 21599 0 0"/>
                  <a:gd name="G2" fmla="+- 21600 0 0"/>
                  <a:gd name="T0" fmla="*/ 0 w 21599"/>
                  <a:gd name="T1" fmla="*/ 21430 h 21599"/>
                  <a:gd name="T2" fmla="*/ 2143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29"/>
                    </a:moveTo>
                    <a:cubicBezTo>
                      <a:pt x="91" y="9630"/>
                      <a:pt x="9635" y="89"/>
                      <a:pt x="21434" y="-1"/>
                    </a:cubicBezTo>
                  </a:path>
                  <a:path w="21599" h="21599" stroke="0" extrusionOk="0">
                    <a:moveTo>
                      <a:pt x="-1" y="21429"/>
                    </a:moveTo>
                    <a:cubicBezTo>
                      <a:pt x="91" y="9630"/>
                      <a:pt x="9635" y="89"/>
                      <a:pt x="21434" y="-1"/>
                    </a:cubicBezTo>
                    <a:lnTo>
                      <a:pt x="21599"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2" name="Line 52">
                <a:extLst>
                  <a:ext uri="{FF2B5EF4-FFF2-40B4-BE49-F238E27FC236}">
                    <a16:creationId xmlns:a16="http://schemas.microsoft.com/office/drawing/2014/main" id="{21C7DCEE-7393-4E6B-8240-13A710ABA78F}"/>
                  </a:ext>
                </a:extLst>
              </p:cNvPr>
              <p:cNvSpPr>
                <a:spLocks noChangeShapeType="1"/>
              </p:cNvSpPr>
              <p:nvPr/>
            </p:nvSpPr>
            <p:spPr bwMode="auto">
              <a:xfrm flipH="1">
                <a:off x="1600" y="1755"/>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3" name="Line 53">
                <a:extLst>
                  <a:ext uri="{FF2B5EF4-FFF2-40B4-BE49-F238E27FC236}">
                    <a16:creationId xmlns:a16="http://schemas.microsoft.com/office/drawing/2014/main" id="{2B8F597A-0EBE-437F-96B4-44D7444777C2}"/>
                  </a:ext>
                </a:extLst>
              </p:cNvPr>
              <p:cNvSpPr>
                <a:spLocks noChangeShapeType="1"/>
              </p:cNvSpPr>
              <p:nvPr/>
            </p:nvSpPr>
            <p:spPr bwMode="auto">
              <a:xfrm>
                <a:off x="1608" y="1763"/>
                <a:ext cx="0" cy="2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4" name="Line 54">
                <a:extLst>
                  <a:ext uri="{FF2B5EF4-FFF2-40B4-BE49-F238E27FC236}">
                    <a16:creationId xmlns:a16="http://schemas.microsoft.com/office/drawing/2014/main" id="{A7CD848C-74F2-4B03-ACFE-6897B7036D90}"/>
                  </a:ext>
                </a:extLst>
              </p:cNvPr>
              <p:cNvSpPr>
                <a:spLocks noChangeShapeType="1"/>
              </p:cNvSpPr>
              <p:nvPr/>
            </p:nvSpPr>
            <p:spPr bwMode="auto">
              <a:xfrm flipH="1">
                <a:off x="1600" y="2027"/>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35" name="Line 55">
              <a:extLst>
                <a:ext uri="{FF2B5EF4-FFF2-40B4-BE49-F238E27FC236}">
                  <a16:creationId xmlns:a16="http://schemas.microsoft.com/office/drawing/2014/main" id="{AD0CD828-ACF5-4369-A734-D5DDA5EF0A20}"/>
                </a:ext>
              </a:extLst>
            </p:cNvPr>
            <p:cNvSpPr>
              <a:spLocks noChangeShapeType="1"/>
            </p:cNvSpPr>
            <p:nvPr/>
          </p:nvSpPr>
          <p:spPr bwMode="auto">
            <a:xfrm flipH="1">
              <a:off x="1438" y="1823"/>
              <a:ext cx="174"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6" name="Line 56">
              <a:extLst>
                <a:ext uri="{FF2B5EF4-FFF2-40B4-BE49-F238E27FC236}">
                  <a16:creationId xmlns:a16="http://schemas.microsoft.com/office/drawing/2014/main" id="{810DED2F-7F4E-41D3-9C5F-A5B36224BF1F}"/>
                </a:ext>
              </a:extLst>
            </p:cNvPr>
            <p:cNvSpPr>
              <a:spLocks noChangeShapeType="1"/>
            </p:cNvSpPr>
            <p:nvPr/>
          </p:nvSpPr>
          <p:spPr bwMode="auto">
            <a:xfrm flipH="1">
              <a:off x="1438" y="1959"/>
              <a:ext cx="1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7" name="Line 57">
              <a:extLst>
                <a:ext uri="{FF2B5EF4-FFF2-40B4-BE49-F238E27FC236}">
                  <a16:creationId xmlns:a16="http://schemas.microsoft.com/office/drawing/2014/main" id="{C2859FE2-F7DC-4271-B925-65E5C52C82B5}"/>
                </a:ext>
              </a:extLst>
            </p:cNvPr>
            <p:cNvSpPr>
              <a:spLocks noChangeShapeType="1"/>
            </p:cNvSpPr>
            <p:nvPr/>
          </p:nvSpPr>
          <p:spPr bwMode="auto">
            <a:xfrm>
              <a:off x="2014" y="1890"/>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138" name="Group 58">
              <a:extLst>
                <a:ext uri="{FF2B5EF4-FFF2-40B4-BE49-F238E27FC236}">
                  <a16:creationId xmlns:a16="http://schemas.microsoft.com/office/drawing/2014/main" id="{D5BDE188-9B3D-4D39-8D1F-E2857366BD23}"/>
                </a:ext>
              </a:extLst>
            </p:cNvPr>
            <p:cNvGrpSpPr>
              <a:grpSpLocks/>
            </p:cNvGrpSpPr>
            <p:nvPr/>
          </p:nvGrpSpPr>
          <p:grpSpPr bwMode="auto">
            <a:xfrm>
              <a:off x="1445" y="2131"/>
              <a:ext cx="736" cy="253"/>
              <a:chOff x="1445" y="2131"/>
              <a:chExt cx="736" cy="253"/>
            </a:xfrm>
          </p:grpSpPr>
          <p:grpSp>
            <p:nvGrpSpPr>
              <p:cNvPr id="302139" name="Group 59">
                <a:extLst>
                  <a:ext uri="{FF2B5EF4-FFF2-40B4-BE49-F238E27FC236}">
                    <a16:creationId xmlns:a16="http://schemas.microsoft.com/office/drawing/2014/main" id="{4BBA8D32-9CE6-4AF5-A706-DF2CE7F035D8}"/>
                  </a:ext>
                </a:extLst>
              </p:cNvPr>
              <p:cNvGrpSpPr>
                <a:grpSpLocks/>
              </p:cNvGrpSpPr>
              <p:nvPr/>
            </p:nvGrpSpPr>
            <p:grpSpPr bwMode="auto">
              <a:xfrm>
                <a:off x="1583" y="2131"/>
                <a:ext cx="361" cy="253"/>
                <a:chOff x="1583" y="2131"/>
                <a:chExt cx="361" cy="253"/>
              </a:xfrm>
            </p:grpSpPr>
            <p:sp>
              <p:nvSpPr>
                <p:cNvPr id="302140" name="Arc 60">
                  <a:extLst>
                    <a:ext uri="{FF2B5EF4-FFF2-40B4-BE49-F238E27FC236}">
                      <a16:creationId xmlns:a16="http://schemas.microsoft.com/office/drawing/2014/main" id="{449FA6F4-EEBF-46C8-80BD-2C0080A23AB9}"/>
                    </a:ext>
                  </a:extLst>
                </p:cNvPr>
                <p:cNvSpPr>
                  <a:spLocks/>
                </p:cNvSpPr>
                <p:nvPr/>
              </p:nvSpPr>
              <p:spPr bwMode="auto">
                <a:xfrm>
                  <a:off x="1611" y="2131"/>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0"/>
                        <a:pt x="79" y="0"/>
                      </a:cubicBezTo>
                      <a:cubicBezTo>
                        <a:pt x="12008" y="0"/>
                        <a:pt x="21679" y="9670"/>
                        <a:pt x="21679" y="21600"/>
                      </a:cubicBezTo>
                    </a:path>
                    <a:path w="21679" h="21600" stroke="0" extrusionOk="0">
                      <a:moveTo>
                        <a:pt x="0" y="0"/>
                      </a:moveTo>
                      <a:cubicBezTo>
                        <a:pt x="26" y="0"/>
                        <a:pt x="52" y="0"/>
                        <a:pt x="79" y="0"/>
                      </a:cubicBezTo>
                      <a:cubicBezTo>
                        <a:pt x="12008" y="0"/>
                        <a:pt x="21679" y="9670"/>
                        <a:pt x="21679" y="21600"/>
                      </a:cubicBezTo>
                      <a:lnTo>
                        <a:pt x="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41" name="Arc 61">
                  <a:extLst>
                    <a:ext uri="{FF2B5EF4-FFF2-40B4-BE49-F238E27FC236}">
                      <a16:creationId xmlns:a16="http://schemas.microsoft.com/office/drawing/2014/main" id="{C97248DA-5BCE-4245-BAAC-AD2C8BF82AF2}"/>
                    </a:ext>
                  </a:extLst>
                </p:cNvPr>
                <p:cNvSpPr>
                  <a:spLocks/>
                </p:cNvSpPr>
                <p:nvPr/>
              </p:nvSpPr>
              <p:spPr bwMode="auto">
                <a:xfrm rot="10800000">
                  <a:off x="1620" y="2262"/>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01"/>
                        <a:pt x="9622" y="43"/>
                        <a:pt x="21521" y="0"/>
                      </a:cubicBezTo>
                    </a:path>
                    <a:path w="21600" h="21600" stroke="0" extrusionOk="0">
                      <a:moveTo>
                        <a:pt x="0" y="21599"/>
                      </a:moveTo>
                      <a:cubicBezTo>
                        <a:pt x="0" y="9701"/>
                        <a:pt x="9622" y="43"/>
                        <a:pt x="21521"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42" name="Oval 62">
                  <a:extLst>
                    <a:ext uri="{FF2B5EF4-FFF2-40B4-BE49-F238E27FC236}">
                      <a16:creationId xmlns:a16="http://schemas.microsoft.com/office/drawing/2014/main" id="{435DB4A7-112A-4CCF-A5AB-4B345EE288AD}"/>
                    </a:ext>
                  </a:extLst>
                </p:cNvPr>
                <p:cNvSpPr>
                  <a:spLocks noChangeArrowheads="1"/>
                </p:cNvSpPr>
                <p:nvPr/>
              </p:nvSpPr>
              <p:spPr bwMode="auto">
                <a:xfrm>
                  <a:off x="1902" y="2235"/>
                  <a:ext cx="42" cy="3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43" name="Arc 63">
                  <a:extLst>
                    <a:ext uri="{FF2B5EF4-FFF2-40B4-BE49-F238E27FC236}">
                      <a16:creationId xmlns:a16="http://schemas.microsoft.com/office/drawing/2014/main" id="{64834138-D1D7-4844-870E-F3F079B12E7F}"/>
                    </a:ext>
                  </a:extLst>
                </p:cNvPr>
                <p:cNvSpPr>
                  <a:spLocks/>
                </p:cNvSpPr>
                <p:nvPr/>
              </p:nvSpPr>
              <p:spPr bwMode="auto">
                <a:xfrm>
                  <a:off x="1583" y="2131"/>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0"/>
                        <a:pt x="279" y="0"/>
                      </a:cubicBezTo>
                      <a:cubicBezTo>
                        <a:pt x="12208" y="0"/>
                        <a:pt x="21879" y="9670"/>
                        <a:pt x="21879" y="21600"/>
                      </a:cubicBezTo>
                    </a:path>
                    <a:path w="21879" h="21600" stroke="0" extrusionOk="0">
                      <a:moveTo>
                        <a:pt x="-1" y="1"/>
                      </a:moveTo>
                      <a:cubicBezTo>
                        <a:pt x="92" y="0"/>
                        <a:pt x="185" y="0"/>
                        <a:pt x="279" y="0"/>
                      </a:cubicBezTo>
                      <a:cubicBezTo>
                        <a:pt x="12208" y="0"/>
                        <a:pt x="21879" y="9670"/>
                        <a:pt x="21879" y="21600"/>
                      </a:cubicBezTo>
                      <a:lnTo>
                        <a:pt x="2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44" name="Arc 64">
                  <a:extLst>
                    <a:ext uri="{FF2B5EF4-FFF2-40B4-BE49-F238E27FC236}">
                      <a16:creationId xmlns:a16="http://schemas.microsoft.com/office/drawing/2014/main" id="{4171CCC5-4A61-480C-A520-29AF6750398F}"/>
                    </a:ext>
                  </a:extLst>
                </p:cNvPr>
                <p:cNvSpPr>
                  <a:spLocks/>
                </p:cNvSpPr>
                <p:nvPr/>
              </p:nvSpPr>
              <p:spPr bwMode="auto">
                <a:xfrm rot="10800000">
                  <a:off x="1592" y="2262"/>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7"/>
                      </a:moveTo>
                      <a:cubicBezTo>
                        <a:pt x="0" y="9777"/>
                        <a:pt x="9501" y="152"/>
                        <a:pt x="21320" y="-1"/>
                      </a:cubicBezTo>
                    </a:path>
                    <a:path w="21600" h="21598" stroke="0" extrusionOk="0">
                      <a:moveTo>
                        <a:pt x="0" y="21597"/>
                      </a:moveTo>
                      <a:cubicBezTo>
                        <a:pt x="0" y="9777"/>
                        <a:pt x="9501" y="152"/>
                        <a:pt x="21320" y="-1"/>
                      </a:cubicBezTo>
                      <a:lnTo>
                        <a:pt x="2160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45" name="Line 65">
                <a:extLst>
                  <a:ext uri="{FF2B5EF4-FFF2-40B4-BE49-F238E27FC236}">
                    <a16:creationId xmlns:a16="http://schemas.microsoft.com/office/drawing/2014/main" id="{A3C3D150-1C4F-4F19-9616-087611BB09D8}"/>
                  </a:ext>
                </a:extLst>
              </p:cNvPr>
              <p:cNvSpPr>
                <a:spLocks noChangeShapeType="1"/>
              </p:cNvSpPr>
              <p:nvPr/>
            </p:nvSpPr>
            <p:spPr bwMode="auto">
              <a:xfrm>
                <a:off x="1956" y="2253"/>
                <a:ext cx="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46" name="Line 66">
                <a:extLst>
                  <a:ext uri="{FF2B5EF4-FFF2-40B4-BE49-F238E27FC236}">
                    <a16:creationId xmlns:a16="http://schemas.microsoft.com/office/drawing/2014/main" id="{20007541-C74D-4F3E-940F-88465AEC647E}"/>
                  </a:ext>
                </a:extLst>
              </p:cNvPr>
              <p:cNvSpPr>
                <a:spLocks noChangeShapeType="1"/>
              </p:cNvSpPr>
              <p:nvPr/>
            </p:nvSpPr>
            <p:spPr bwMode="auto">
              <a:xfrm flipH="1">
                <a:off x="1445" y="2187"/>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47" name="Line 67">
                <a:extLst>
                  <a:ext uri="{FF2B5EF4-FFF2-40B4-BE49-F238E27FC236}">
                    <a16:creationId xmlns:a16="http://schemas.microsoft.com/office/drawing/2014/main" id="{EA6469AA-480B-45BC-803B-C7D7AFEB5DEE}"/>
                  </a:ext>
                </a:extLst>
              </p:cNvPr>
              <p:cNvSpPr>
                <a:spLocks noChangeShapeType="1"/>
              </p:cNvSpPr>
              <p:nvPr/>
            </p:nvSpPr>
            <p:spPr bwMode="auto">
              <a:xfrm flipH="1">
                <a:off x="1445" y="2318"/>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2148" name="Group 68">
              <a:extLst>
                <a:ext uri="{FF2B5EF4-FFF2-40B4-BE49-F238E27FC236}">
                  <a16:creationId xmlns:a16="http://schemas.microsoft.com/office/drawing/2014/main" id="{2F701A51-22E3-4133-99F9-AC7071BAA06C}"/>
                </a:ext>
              </a:extLst>
            </p:cNvPr>
            <p:cNvGrpSpPr>
              <a:grpSpLocks/>
            </p:cNvGrpSpPr>
            <p:nvPr/>
          </p:nvGrpSpPr>
          <p:grpSpPr bwMode="auto">
            <a:xfrm>
              <a:off x="3765" y="1620"/>
              <a:ext cx="201" cy="212"/>
              <a:chOff x="3765" y="1620"/>
              <a:chExt cx="201" cy="212"/>
            </a:xfrm>
          </p:grpSpPr>
          <p:sp>
            <p:nvSpPr>
              <p:cNvPr id="302149" name="Oval 69">
                <a:extLst>
                  <a:ext uri="{FF2B5EF4-FFF2-40B4-BE49-F238E27FC236}">
                    <a16:creationId xmlns:a16="http://schemas.microsoft.com/office/drawing/2014/main" id="{BEDA8CB2-3CF1-43A4-9EC8-F09A293AEB62}"/>
                  </a:ext>
                </a:extLst>
              </p:cNvPr>
              <p:cNvSpPr>
                <a:spLocks noChangeArrowheads="1"/>
              </p:cNvSpPr>
              <p:nvPr/>
            </p:nvSpPr>
            <p:spPr bwMode="auto">
              <a:xfrm>
                <a:off x="3914" y="1701"/>
                <a:ext cx="52" cy="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0" name="Line 70">
                <a:extLst>
                  <a:ext uri="{FF2B5EF4-FFF2-40B4-BE49-F238E27FC236}">
                    <a16:creationId xmlns:a16="http://schemas.microsoft.com/office/drawing/2014/main" id="{6F13386C-F6C6-4D31-98C9-67F3674F1FB6}"/>
                  </a:ext>
                </a:extLst>
              </p:cNvPr>
              <p:cNvSpPr>
                <a:spLocks noChangeShapeType="1"/>
              </p:cNvSpPr>
              <p:nvPr/>
            </p:nvSpPr>
            <p:spPr bwMode="auto">
              <a:xfrm flipH="1" flipV="1">
                <a:off x="3765" y="1620"/>
                <a:ext cx="149" cy="1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1" name="Line 71">
                <a:extLst>
                  <a:ext uri="{FF2B5EF4-FFF2-40B4-BE49-F238E27FC236}">
                    <a16:creationId xmlns:a16="http://schemas.microsoft.com/office/drawing/2014/main" id="{B3CCD597-6A12-4D32-8874-7CA89323B6E6}"/>
                  </a:ext>
                </a:extLst>
              </p:cNvPr>
              <p:cNvSpPr>
                <a:spLocks noChangeShapeType="1"/>
              </p:cNvSpPr>
              <p:nvPr/>
            </p:nvSpPr>
            <p:spPr bwMode="auto">
              <a:xfrm flipH="1">
                <a:off x="3765" y="1735"/>
                <a:ext cx="149" cy="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2" name="Line 72">
                <a:extLst>
                  <a:ext uri="{FF2B5EF4-FFF2-40B4-BE49-F238E27FC236}">
                    <a16:creationId xmlns:a16="http://schemas.microsoft.com/office/drawing/2014/main" id="{4AB05807-D788-4492-8E73-A95CC3F0A042}"/>
                  </a:ext>
                </a:extLst>
              </p:cNvPr>
              <p:cNvSpPr>
                <a:spLocks noChangeShapeType="1"/>
              </p:cNvSpPr>
              <p:nvPr/>
            </p:nvSpPr>
            <p:spPr bwMode="auto">
              <a:xfrm flipV="1">
                <a:off x="3773" y="1620"/>
                <a:ext cx="0"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53" name="Line 73">
              <a:extLst>
                <a:ext uri="{FF2B5EF4-FFF2-40B4-BE49-F238E27FC236}">
                  <a16:creationId xmlns:a16="http://schemas.microsoft.com/office/drawing/2014/main" id="{33512340-3AB9-47D7-9B4C-1FD6E6611D80}"/>
                </a:ext>
              </a:extLst>
            </p:cNvPr>
            <p:cNvSpPr>
              <a:spLocks noChangeShapeType="1"/>
            </p:cNvSpPr>
            <p:nvPr/>
          </p:nvSpPr>
          <p:spPr bwMode="auto">
            <a:xfrm flipH="1">
              <a:off x="3601" y="1727"/>
              <a:ext cx="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4" name="Line 74">
              <a:extLst>
                <a:ext uri="{FF2B5EF4-FFF2-40B4-BE49-F238E27FC236}">
                  <a16:creationId xmlns:a16="http://schemas.microsoft.com/office/drawing/2014/main" id="{7B340DD0-593F-4ADA-9E12-E0FC03D9202A}"/>
                </a:ext>
              </a:extLst>
            </p:cNvPr>
            <p:cNvSpPr>
              <a:spLocks noChangeShapeType="1"/>
            </p:cNvSpPr>
            <p:nvPr/>
          </p:nvSpPr>
          <p:spPr bwMode="auto">
            <a:xfrm>
              <a:off x="3978" y="1727"/>
              <a:ext cx="1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155" name="Group 75">
              <a:extLst>
                <a:ext uri="{FF2B5EF4-FFF2-40B4-BE49-F238E27FC236}">
                  <a16:creationId xmlns:a16="http://schemas.microsoft.com/office/drawing/2014/main" id="{E5292287-A503-4A9E-9C19-13999AA11028}"/>
                </a:ext>
              </a:extLst>
            </p:cNvPr>
            <p:cNvGrpSpPr>
              <a:grpSpLocks/>
            </p:cNvGrpSpPr>
            <p:nvPr/>
          </p:nvGrpSpPr>
          <p:grpSpPr bwMode="auto">
            <a:xfrm>
              <a:off x="2196" y="1779"/>
              <a:ext cx="201" cy="212"/>
              <a:chOff x="2196" y="1779"/>
              <a:chExt cx="201" cy="212"/>
            </a:xfrm>
          </p:grpSpPr>
          <p:sp>
            <p:nvSpPr>
              <p:cNvPr id="302156" name="Oval 76">
                <a:extLst>
                  <a:ext uri="{FF2B5EF4-FFF2-40B4-BE49-F238E27FC236}">
                    <a16:creationId xmlns:a16="http://schemas.microsoft.com/office/drawing/2014/main" id="{DAD6BE04-871E-4C00-9D53-1612C21F82BB}"/>
                  </a:ext>
                </a:extLst>
              </p:cNvPr>
              <p:cNvSpPr>
                <a:spLocks noChangeArrowheads="1"/>
              </p:cNvSpPr>
              <p:nvPr/>
            </p:nvSpPr>
            <p:spPr bwMode="auto">
              <a:xfrm>
                <a:off x="2345" y="1860"/>
                <a:ext cx="52" cy="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7" name="Line 77">
                <a:extLst>
                  <a:ext uri="{FF2B5EF4-FFF2-40B4-BE49-F238E27FC236}">
                    <a16:creationId xmlns:a16="http://schemas.microsoft.com/office/drawing/2014/main" id="{0ADECBD3-85F2-42C2-BCF8-67FCFCC0DC45}"/>
                  </a:ext>
                </a:extLst>
              </p:cNvPr>
              <p:cNvSpPr>
                <a:spLocks noChangeShapeType="1"/>
              </p:cNvSpPr>
              <p:nvPr/>
            </p:nvSpPr>
            <p:spPr bwMode="auto">
              <a:xfrm flipH="1" flipV="1">
                <a:off x="2196" y="1779"/>
                <a:ext cx="149" cy="1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8" name="Line 78">
                <a:extLst>
                  <a:ext uri="{FF2B5EF4-FFF2-40B4-BE49-F238E27FC236}">
                    <a16:creationId xmlns:a16="http://schemas.microsoft.com/office/drawing/2014/main" id="{9B754BE7-6B63-4D61-A2B4-5C74FDBDFB12}"/>
                  </a:ext>
                </a:extLst>
              </p:cNvPr>
              <p:cNvSpPr>
                <a:spLocks noChangeShapeType="1"/>
              </p:cNvSpPr>
              <p:nvPr/>
            </p:nvSpPr>
            <p:spPr bwMode="auto">
              <a:xfrm flipH="1">
                <a:off x="2196" y="1894"/>
                <a:ext cx="149" cy="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9" name="Line 79">
                <a:extLst>
                  <a:ext uri="{FF2B5EF4-FFF2-40B4-BE49-F238E27FC236}">
                    <a16:creationId xmlns:a16="http://schemas.microsoft.com/office/drawing/2014/main" id="{530838A5-684D-4D9C-89D7-D5FEEA9E0F84}"/>
                  </a:ext>
                </a:extLst>
              </p:cNvPr>
              <p:cNvSpPr>
                <a:spLocks noChangeShapeType="1"/>
              </p:cNvSpPr>
              <p:nvPr/>
            </p:nvSpPr>
            <p:spPr bwMode="auto">
              <a:xfrm flipV="1">
                <a:off x="2204" y="1779"/>
                <a:ext cx="0"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60" name="Line 80">
              <a:extLst>
                <a:ext uri="{FF2B5EF4-FFF2-40B4-BE49-F238E27FC236}">
                  <a16:creationId xmlns:a16="http://schemas.microsoft.com/office/drawing/2014/main" id="{9BCB177D-9729-4577-A906-EA0FC4B7FCEB}"/>
                </a:ext>
              </a:extLst>
            </p:cNvPr>
            <p:cNvSpPr>
              <a:spLocks noChangeShapeType="1"/>
            </p:cNvSpPr>
            <p:nvPr/>
          </p:nvSpPr>
          <p:spPr bwMode="auto">
            <a:xfrm flipH="1">
              <a:off x="2032" y="1886"/>
              <a:ext cx="176"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1" name="Line 81">
              <a:extLst>
                <a:ext uri="{FF2B5EF4-FFF2-40B4-BE49-F238E27FC236}">
                  <a16:creationId xmlns:a16="http://schemas.microsoft.com/office/drawing/2014/main" id="{41D2F4BA-DED8-4D2D-A4CF-F586BFB49B07}"/>
                </a:ext>
              </a:extLst>
            </p:cNvPr>
            <p:cNvSpPr>
              <a:spLocks noChangeShapeType="1"/>
            </p:cNvSpPr>
            <p:nvPr/>
          </p:nvSpPr>
          <p:spPr bwMode="auto">
            <a:xfrm>
              <a:off x="2408" y="1886"/>
              <a:ext cx="20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162" name="Group 82">
              <a:extLst>
                <a:ext uri="{FF2B5EF4-FFF2-40B4-BE49-F238E27FC236}">
                  <a16:creationId xmlns:a16="http://schemas.microsoft.com/office/drawing/2014/main" id="{07860509-C3B9-472E-A858-CCA126A0EA08}"/>
                </a:ext>
              </a:extLst>
            </p:cNvPr>
            <p:cNvGrpSpPr>
              <a:grpSpLocks/>
            </p:cNvGrpSpPr>
            <p:nvPr/>
          </p:nvGrpSpPr>
          <p:grpSpPr bwMode="auto">
            <a:xfrm>
              <a:off x="3106" y="1605"/>
              <a:ext cx="361" cy="253"/>
              <a:chOff x="3106" y="1605"/>
              <a:chExt cx="361" cy="253"/>
            </a:xfrm>
          </p:grpSpPr>
          <p:sp>
            <p:nvSpPr>
              <p:cNvPr id="302163" name="Arc 83">
                <a:extLst>
                  <a:ext uri="{FF2B5EF4-FFF2-40B4-BE49-F238E27FC236}">
                    <a16:creationId xmlns:a16="http://schemas.microsoft.com/office/drawing/2014/main" id="{28F803BD-96DC-4020-8E16-C238F9DFAA06}"/>
                  </a:ext>
                </a:extLst>
              </p:cNvPr>
              <p:cNvSpPr>
                <a:spLocks/>
              </p:cNvSpPr>
              <p:nvPr/>
            </p:nvSpPr>
            <p:spPr bwMode="auto">
              <a:xfrm>
                <a:off x="3134" y="1605"/>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0"/>
                      <a:pt x="79" y="0"/>
                    </a:cubicBezTo>
                    <a:cubicBezTo>
                      <a:pt x="12008" y="0"/>
                      <a:pt x="21679" y="9670"/>
                      <a:pt x="21679" y="21600"/>
                    </a:cubicBezTo>
                  </a:path>
                  <a:path w="21679" h="21600" stroke="0" extrusionOk="0">
                    <a:moveTo>
                      <a:pt x="0" y="0"/>
                    </a:moveTo>
                    <a:cubicBezTo>
                      <a:pt x="26" y="0"/>
                      <a:pt x="52" y="0"/>
                      <a:pt x="79" y="0"/>
                    </a:cubicBezTo>
                    <a:cubicBezTo>
                      <a:pt x="12008" y="0"/>
                      <a:pt x="21679" y="9670"/>
                      <a:pt x="21679" y="21600"/>
                    </a:cubicBezTo>
                    <a:lnTo>
                      <a:pt x="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4" name="Arc 84">
                <a:extLst>
                  <a:ext uri="{FF2B5EF4-FFF2-40B4-BE49-F238E27FC236}">
                    <a16:creationId xmlns:a16="http://schemas.microsoft.com/office/drawing/2014/main" id="{48C2AA2A-567A-4FFA-8B48-B4A7B95BF745}"/>
                  </a:ext>
                </a:extLst>
              </p:cNvPr>
              <p:cNvSpPr>
                <a:spLocks/>
              </p:cNvSpPr>
              <p:nvPr/>
            </p:nvSpPr>
            <p:spPr bwMode="auto">
              <a:xfrm rot="10800000">
                <a:off x="3143" y="1736"/>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01"/>
                      <a:pt x="9622" y="43"/>
                      <a:pt x="21521" y="0"/>
                    </a:cubicBezTo>
                  </a:path>
                  <a:path w="21600" h="21600" stroke="0" extrusionOk="0">
                    <a:moveTo>
                      <a:pt x="0" y="21599"/>
                    </a:moveTo>
                    <a:cubicBezTo>
                      <a:pt x="0" y="9701"/>
                      <a:pt x="9622" y="43"/>
                      <a:pt x="21521"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5" name="Oval 85">
                <a:extLst>
                  <a:ext uri="{FF2B5EF4-FFF2-40B4-BE49-F238E27FC236}">
                    <a16:creationId xmlns:a16="http://schemas.microsoft.com/office/drawing/2014/main" id="{267D3DBD-5B41-48DF-A4E9-2FAA49977611}"/>
                  </a:ext>
                </a:extLst>
              </p:cNvPr>
              <p:cNvSpPr>
                <a:spLocks noChangeArrowheads="1"/>
              </p:cNvSpPr>
              <p:nvPr/>
            </p:nvSpPr>
            <p:spPr bwMode="auto">
              <a:xfrm>
                <a:off x="3425" y="1709"/>
                <a:ext cx="42" cy="3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6" name="Arc 86">
                <a:extLst>
                  <a:ext uri="{FF2B5EF4-FFF2-40B4-BE49-F238E27FC236}">
                    <a16:creationId xmlns:a16="http://schemas.microsoft.com/office/drawing/2014/main" id="{F10B06D4-49EE-4D9F-B192-83AD3DF68041}"/>
                  </a:ext>
                </a:extLst>
              </p:cNvPr>
              <p:cNvSpPr>
                <a:spLocks/>
              </p:cNvSpPr>
              <p:nvPr/>
            </p:nvSpPr>
            <p:spPr bwMode="auto">
              <a:xfrm>
                <a:off x="3106" y="1605"/>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0"/>
                      <a:pt x="279" y="0"/>
                    </a:cubicBezTo>
                    <a:cubicBezTo>
                      <a:pt x="12208" y="0"/>
                      <a:pt x="21879" y="9670"/>
                      <a:pt x="21879" y="21600"/>
                    </a:cubicBezTo>
                  </a:path>
                  <a:path w="21879" h="21600" stroke="0" extrusionOk="0">
                    <a:moveTo>
                      <a:pt x="-1" y="1"/>
                    </a:moveTo>
                    <a:cubicBezTo>
                      <a:pt x="92" y="0"/>
                      <a:pt x="185" y="0"/>
                      <a:pt x="279" y="0"/>
                    </a:cubicBezTo>
                    <a:cubicBezTo>
                      <a:pt x="12208" y="0"/>
                      <a:pt x="21879" y="9670"/>
                      <a:pt x="21879" y="21600"/>
                    </a:cubicBezTo>
                    <a:lnTo>
                      <a:pt x="279"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7" name="Arc 87">
                <a:extLst>
                  <a:ext uri="{FF2B5EF4-FFF2-40B4-BE49-F238E27FC236}">
                    <a16:creationId xmlns:a16="http://schemas.microsoft.com/office/drawing/2014/main" id="{E957DF1B-4E3F-4C88-80E7-A363DCC5F34F}"/>
                  </a:ext>
                </a:extLst>
              </p:cNvPr>
              <p:cNvSpPr>
                <a:spLocks/>
              </p:cNvSpPr>
              <p:nvPr/>
            </p:nvSpPr>
            <p:spPr bwMode="auto">
              <a:xfrm rot="10800000">
                <a:off x="3115" y="1736"/>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7"/>
                    </a:moveTo>
                    <a:cubicBezTo>
                      <a:pt x="0" y="9777"/>
                      <a:pt x="9501" y="152"/>
                      <a:pt x="21320" y="-1"/>
                    </a:cubicBezTo>
                  </a:path>
                  <a:path w="21600" h="21598" stroke="0" extrusionOk="0">
                    <a:moveTo>
                      <a:pt x="0" y="21597"/>
                    </a:moveTo>
                    <a:cubicBezTo>
                      <a:pt x="0" y="9777"/>
                      <a:pt x="9501" y="152"/>
                      <a:pt x="21320" y="-1"/>
                    </a:cubicBezTo>
                    <a:lnTo>
                      <a:pt x="2160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68" name="Line 88">
              <a:extLst>
                <a:ext uri="{FF2B5EF4-FFF2-40B4-BE49-F238E27FC236}">
                  <a16:creationId xmlns:a16="http://schemas.microsoft.com/office/drawing/2014/main" id="{D72DBFB9-3CAC-4A4A-9280-2443DF3AE2F7}"/>
                </a:ext>
              </a:extLst>
            </p:cNvPr>
            <p:cNvSpPr>
              <a:spLocks noChangeShapeType="1"/>
            </p:cNvSpPr>
            <p:nvPr/>
          </p:nvSpPr>
          <p:spPr bwMode="auto">
            <a:xfrm>
              <a:off x="3479" y="1727"/>
              <a:ext cx="225"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9" name="Line 89">
              <a:extLst>
                <a:ext uri="{FF2B5EF4-FFF2-40B4-BE49-F238E27FC236}">
                  <a16:creationId xmlns:a16="http://schemas.microsoft.com/office/drawing/2014/main" id="{990CCC88-AA46-45D9-9402-29945B5E6ADF}"/>
                </a:ext>
              </a:extLst>
            </p:cNvPr>
            <p:cNvSpPr>
              <a:spLocks noChangeShapeType="1"/>
            </p:cNvSpPr>
            <p:nvPr/>
          </p:nvSpPr>
          <p:spPr bwMode="auto">
            <a:xfrm flipH="1">
              <a:off x="2968" y="1661"/>
              <a:ext cx="2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0" name="Line 90">
              <a:extLst>
                <a:ext uri="{FF2B5EF4-FFF2-40B4-BE49-F238E27FC236}">
                  <a16:creationId xmlns:a16="http://schemas.microsoft.com/office/drawing/2014/main" id="{8F1610F1-9728-4F83-8D17-FBAA80D6284F}"/>
                </a:ext>
              </a:extLst>
            </p:cNvPr>
            <p:cNvSpPr>
              <a:spLocks noChangeShapeType="1"/>
            </p:cNvSpPr>
            <p:nvPr/>
          </p:nvSpPr>
          <p:spPr bwMode="auto">
            <a:xfrm flipH="1">
              <a:off x="2968" y="1792"/>
              <a:ext cx="21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1" name="Oval 91">
              <a:extLst>
                <a:ext uri="{FF2B5EF4-FFF2-40B4-BE49-F238E27FC236}">
                  <a16:creationId xmlns:a16="http://schemas.microsoft.com/office/drawing/2014/main" id="{02B1C825-3C57-444B-8B45-10C732AF0837}"/>
                </a:ext>
              </a:extLst>
            </p:cNvPr>
            <p:cNvSpPr>
              <a:spLocks noChangeArrowheads="1"/>
            </p:cNvSpPr>
            <p:nvPr/>
          </p:nvSpPr>
          <p:spPr bwMode="auto">
            <a:xfrm>
              <a:off x="3107" y="2161"/>
              <a:ext cx="51" cy="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172" name="Group 92">
              <a:extLst>
                <a:ext uri="{FF2B5EF4-FFF2-40B4-BE49-F238E27FC236}">
                  <a16:creationId xmlns:a16="http://schemas.microsoft.com/office/drawing/2014/main" id="{0BE80DBD-E68E-4EE8-AB9F-9ECBBC001CD6}"/>
                </a:ext>
              </a:extLst>
            </p:cNvPr>
            <p:cNvGrpSpPr>
              <a:grpSpLocks/>
            </p:cNvGrpSpPr>
            <p:nvPr/>
          </p:nvGrpSpPr>
          <p:grpSpPr bwMode="auto">
            <a:xfrm>
              <a:off x="2756" y="2056"/>
              <a:ext cx="344" cy="261"/>
              <a:chOff x="2756" y="2056"/>
              <a:chExt cx="344" cy="261"/>
            </a:xfrm>
          </p:grpSpPr>
          <p:sp>
            <p:nvSpPr>
              <p:cNvPr id="302173" name="Arc 93">
                <a:extLst>
                  <a:ext uri="{FF2B5EF4-FFF2-40B4-BE49-F238E27FC236}">
                    <a16:creationId xmlns:a16="http://schemas.microsoft.com/office/drawing/2014/main" id="{BC0DD1B9-CB25-405A-8413-F278E57FA96B}"/>
                  </a:ext>
                </a:extLst>
              </p:cNvPr>
              <p:cNvSpPr>
                <a:spLocks/>
              </p:cNvSpPr>
              <p:nvPr/>
            </p:nvSpPr>
            <p:spPr bwMode="auto">
              <a:xfrm>
                <a:off x="2960" y="2065"/>
                <a:ext cx="132" cy="123"/>
              </a:xfrm>
              <a:custGeom>
                <a:avLst/>
                <a:gdLst>
                  <a:gd name="G0" fmla="+- 164 0 0"/>
                  <a:gd name="G1" fmla="+- 21600 0 0"/>
                  <a:gd name="G2" fmla="+- 21600 0 0"/>
                  <a:gd name="T0" fmla="*/ 0 w 21763"/>
                  <a:gd name="T1" fmla="*/ 1 h 21600"/>
                  <a:gd name="T2" fmla="*/ 21763 w 21763"/>
                  <a:gd name="T3" fmla="*/ 21423 h 21600"/>
                  <a:gd name="T4" fmla="*/ 164 w 21763"/>
                  <a:gd name="T5" fmla="*/ 21600 h 21600"/>
                </a:gdLst>
                <a:ahLst/>
                <a:cxnLst>
                  <a:cxn ang="0">
                    <a:pos x="T0" y="T1"/>
                  </a:cxn>
                  <a:cxn ang="0">
                    <a:pos x="T2" y="T3"/>
                  </a:cxn>
                  <a:cxn ang="0">
                    <a:pos x="T4" y="T5"/>
                  </a:cxn>
                </a:cxnLst>
                <a:rect l="0" t="0" r="r" b="b"/>
                <a:pathLst>
                  <a:path w="21763" h="21600" fill="none" extrusionOk="0">
                    <a:moveTo>
                      <a:pt x="-1" y="0"/>
                    </a:moveTo>
                    <a:cubicBezTo>
                      <a:pt x="54" y="0"/>
                      <a:pt x="109" y="0"/>
                      <a:pt x="164" y="0"/>
                    </a:cubicBezTo>
                    <a:cubicBezTo>
                      <a:pt x="12024" y="0"/>
                      <a:pt x="21666" y="9563"/>
                      <a:pt x="21763" y="21422"/>
                    </a:cubicBezTo>
                  </a:path>
                  <a:path w="21763" h="21600" stroke="0" extrusionOk="0">
                    <a:moveTo>
                      <a:pt x="-1" y="0"/>
                    </a:moveTo>
                    <a:cubicBezTo>
                      <a:pt x="54" y="0"/>
                      <a:pt x="109" y="0"/>
                      <a:pt x="164" y="0"/>
                    </a:cubicBezTo>
                    <a:cubicBezTo>
                      <a:pt x="12024" y="0"/>
                      <a:pt x="21666" y="9563"/>
                      <a:pt x="21763" y="21422"/>
                    </a:cubicBezTo>
                    <a:lnTo>
                      <a:pt x="164"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4" name="Arc 94">
                <a:extLst>
                  <a:ext uri="{FF2B5EF4-FFF2-40B4-BE49-F238E27FC236}">
                    <a16:creationId xmlns:a16="http://schemas.microsoft.com/office/drawing/2014/main" id="{3F293B39-8226-4654-B3A8-798693C1B1BB}"/>
                  </a:ext>
                </a:extLst>
              </p:cNvPr>
              <p:cNvSpPr>
                <a:spLocks/>
              </p:cNvSpPr>
              <p:nvPr/>
            </p:nvSpPr>
            <p:spPr bwMode="auto">
              <a:xfrm rot="10800000">
                <a:off x="2969" y="2195"/>
                <a:ext cx="131" cy="122"/>
              </a:xfrm>
              <a:custGeom>
                <a:avLst/>
                <a:gdLst>
                  <a:gd name="G0" fmla="+- 21600 0 0"/>
                  <a:gd name="G1" fmla="+- 21599 0 0"/>
                  <a:gd name="G2" fmla="+- 21600 0 0"/>
                  <a:gd name="T0" fmla="*/ 0 w 21600"/>
                  <a:gd name="T1" fmla="*/ 21599 h 21599"/>
                  <a:gd name="T2" fmla="*/ 2143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734"/>
                      <a:pt x="9570" y="90"/>
                      <a:pt x="21434" y="-1"/>
                    </a:cubicBezTo>
                  </a:path>
                  <a:path w="21600" h="21599" stroke="0" extrusionOk="0">
                    <a:moveTo>
                      <a:pt x="0" y="21598"/>
                    </a:moveTo>
                    <a:cubicBezTo>
                      <a:pt x="0" y="9734"/>
                      <a:pt x="9570" y="90"/>
                      <a:pt x="21434"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5" name="Line 95">
                <a:extLst>
                  <a:ext uri="{FF2B5EF4-FFF2-40B4-BE49-F238E27FC236}">
                    <a16:creationId xmlns:a16="http://schemas.microsoft.com/office/drawing/2014/main" id="{DB141946-CB41-43FC-9669-83EC604DF719}"/>
                  </a:ext>
                </a:extLst>
              </p:cNvPr>
              <p:cNvSpPr>
                <a:spLocks noChangeShapeType="1"/>
              </p:cNvSpPr>
              <p:nvPr/>
            </p:nvSpPr>
            <p:spPr bwMode="auto">
              <a:xfrm flipH="1">
                <a:off x="2756" y="2056"/>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6" name="Line 96">
                <a:extLst>
                  <a:ext uri="{FF2B5EF4-FFF2-40B4-BE49-F238E27FC236}">
                    <a16:creationId xmlns:a16="http://schemas.microsoft.com/office/drawing/2014/main" id="{89D38A09-D54D-49D8-BDA2-D89932E49BD3}"/>
                  </a:ext>
                </a:extLst>
              </p:cNvPr>
              <p:cNvSpPr>
                <a:spLocks noChangeShapeType="1"/>
              </p:cNvSpPr>
              <p:nvPr/>
            </p:nvSpPr>
            <p:spPr bwMode="auto">
              <a:xfrm>
                <a:off x="2764" y="2064"/>
                <a:ext cx="0" cy="2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7" name="Line 97">
                <a:extLst>
                  <a:ext uri="{FF2B5EF4-FFF2-40B4-BE49-F238E27FC236}">
                    <a16:creationId xmlns:a16="http://schemas.microsoft.com/office/drawing/2014/main" id="{F46B7586-CB97-410F-8F75-E80FB83AD90D}"/>
                  </a:ext>
                </a:extLst>
              </p:cNvPr>
              <p:cNvSpPr>
                <a:spLocks noChangeShapeType="1"/>
              </p:cNvSpPr>
              <p:nvPr/>
            </p:nvSpPr>
            <p:spPr bwMode="auto">
              <a:xfrm flipH="1">
                <a:off x="2756" y="2317"/>
                <a:ext cx="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78" name="Line 98">
              <a:extLst>
                <a:ext uri="{FF2B5EF4-FFF2-40B4-BE49-F238E27FC236}">
                  <a16:creationId xmlns:a16="http://schemas.microsoft.com/office/drawing/2014/main" id="{2862E0E6-7ACD-434A-BD63-7348D695398A}"/>
                </a:ext>
              </a:extLst>
            </p:cNvPr>
            <p:cNvSpPr>
              <a:spLocks noChangeShapeType="1"/>
            </p:cNvSpPr>
            <p:nvPr/>
          </p:nvSpPr>
          <p:spPr bwMode="auto">
            <a:xfrm flipH="1">
              <a:off x="2603" y="2121"/>
              <a:ext cx="174"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9" name="Line 99">
              <a:extLst>
                <a:ext uri="{FF2B5EF4-FFF2-40B4-BE49-F238E27FC236}">
                  <a16:creationId xmlns:a16="http://schemas.microsoft.com/office/drawing/2014/main" id="{FD9FE65D-7554-475F-A42F-58124C0DB1E8}"/>
                </a:ext>
              </a:extLst>
            </p:cNvPr>
            <p:cNvSpPr>
              <a:spLocks noChangeShapeType="1"/>
            </p:cNvSpPr>
            <p:nvPr/>
          </p:nvSpPr>
          <p:spPr bwMode="auto">
            <a:xfrm flipH="1">
              <a:off x="2594" y="2252"/>
              <a:ext cx="1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0" name="Line 100">
              <a:extLst>
                <a:ext uri="{FF2B5EF4-FFF2-40B4-BE49-F238E27FC236}">
                  <a16:creationId xmlns:a16="http://schemas.microsoft.com/office/drawing/2014/main" id="{33045D96-3235-4E47-A18F-6F53118A2A60}"/>
                </a:ext>
              </a:extLst>
            </p:cNvPr>
            <p:cNvSpPr>
              <a:spLocks noChangeShapeType="1"/>
            </p:cNvSpPr>
            <p:nvPr/>
          </p:nvSpPr>
          <p:spPr bwMode="auto">
            <a:xfrm>
              <a:off x="3170" y="2186"/>
              <a:ext cx="1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1" name="Line 101">
              <a:extLst>
                <a:ext uri="{FF2B5EF4-FFF2-40B4-BE49-F238E27FC236}">
                  <a16:creationId xmlns:a16="http://schemas.microsoft.com/office/drawing/2014/main" id="{0CCECA57-121E-4F3F-A801-7BA062BAC376}"/>
                </a:ext>
              </a:extLst>
            </p:cNvPr>
            <p:cNvSpPr>
              <a:spLocks noChangeShapeType="1"/>
            </p:cNvSpPr>
            <p:nvPr/>
          </p:nvSpPr>
          <p:spPr bwMode="auto">
            <a:xfrm>
              <a:off x="2602" y="1887"/>
              <a:ext cx="0" cy="23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2" name="Line 102">
              <a:extLst>
                <a:ext uri="{FF2B5EF4-FFF2-40B4-BE49-F238E27FC236}">
                  <a16:creationId xmlns:a16="http://schemas.microsoft.com/office/drawing/2014/main" id="{BDE88FC6-D7F8-4814-96AF-7AB5218A8A26}"/>
                </a:ext>
              </a:extLst>
            </p:cNvPr>
            <p:cNvSpPr>
              <a:spLocks noChangeShapeType="1"/>
            </p:cNvSpPr>
            <p:nvPr/>
          </p:nvSpPr>
          <p:spPr bwMode="auto">
            <a:xfrm>
              <a:off x="2190" y="2250"/>
              <a:ext cx="4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3" name="Line 103">
              <a:extLst>
                <a:ext uri="{FF2B5EF4-FFF2-40B4-BE49-F238E27FC236}">
                  <a16:creationId xmlns:a16="http://schemas.microsoft.com/office/drawing/2014/main" id="{CCC052B1-EC64-41EC-802F-02998530860C}"/>
                </a:ext>
              </a:extLst>
            </p:cNvPr>
            <p:cNvSpPr>
              <a:spLocks noChangeShapeType="1"/>
            </p:cNvSpPr>
            <p:nvPr/>
          </p:nvSpPr>
          <p:spPr bwMode="auto">
            <a:xfrm flipH="1">
              <a:off x="2972" y="1792"/>
              <a:ext cx="0" cy="1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4" name="Line 104">
              <a:extLst>
                <a:ext uri="{FF2B5EF4-FFF2-40B4-BE49-F238E27FC236}">
                  <a16:creationId xmlns:a16="http://schemas.microsoft.com/office/drawing/2014/main" id="{526AC703-96D9-44CD-BAD9-946C04BD3556}"/>
                </a:ext>
              </a:extLst>
            </p:cNvPr>
            <p:cNvSpPr>
              <a:spLocks noChangeShapeType="1"/>
            </p:cNvSpPr>
            <p:nvPr/>
          </p:nvSpPr>
          <p:spPr bwMode="auto">
            <a:xfrm>
              <a:off x="2975" y="1963"/>
              <a:ext cx="3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5" name="Line 105">
              <a:extLst>
                <a:ext uri="{FF2B5EF4-FFF2-40B4-BE49-F238E27FC236}">
                  <a16:creationId xmlns:a16="http://schemas.microsoft.com/office/drawing/2014/main" id="{7234FFA4-F252-42DC-9162-A0BF269302F6}"/>
                </a:ext>
              </a:extLst>
            </p:cNvPr>
            <p:cNvSpPr>
              <a:spLocks noChangeShapeType="1"/>
            </p:cNvSpPr>
            <p:nvPr/>
          </p:nvSpPr>
          <p:spPr bwMode="auto">
            <a:xfrm>
              <a:off x="3365" y="1966"/>
              <a:ext cx="0" cy="217"/>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6" name="Line 106">
              <a:extLst>
                <a:ext uri="{FF2B5EF4-FFF2-40B4-BE49-F238E27FC236}">
                  <a16:creationId xmlns:a16="http://schemas.microsoft.com/office/drawing/2014/main" id="{BFE4F2A7-619B-4805-ACDB-697817441300}"/>
                </a:ext>
              </a:extLst>
            </p:cNvPr>
            <p:cNvSpPr>
              <a:spLocks noChangeShapeType="1"/>
            </p:cNvSpPr>
            <p:nvPr/>
          </p:nvSpPr>
          <p:spPr bwMode="auto">
            <a:xfrm>
              <a:off x="1455" y="1663"/>
              <a:ext cx="15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7" name="Line 107">
              <a:extLst>
                <a:ext uri="{FF2B5EF4-FFF2-40B4-BE49-F238E27FC236}">
                  <a16:creationId xmlns:a16="http://schemas.microsoft.com/office/drawing/2014/main" id="{E482CD22-C367-4262-8DA3-1B15302FC87D}"/>
                </a:ext>
              </a:extLst>
            </p:cNvPr>
            <p:cNvSpPr>
              <a:spLocks noChangeShapeType="1"/>
            </p:cNvSpPr>
            <p:nvPr/>
          </p:nvSpPr>
          <p:spPr bwMode="auto">
            <a:xfrm>
              <a:off x="3359" y="2187"/>
              <a:ext cx="8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8" name="Line 108">
              <a:extLst>
                <a:ext uri="{FF2B5EF4-FFF2-40B4-BE49-F238E27FC236}">
                  <a16:creationId xmlns:a16="http://schemas.microsoft.com/office/drawing/2014/main" id="{ABA49819-B873-4595-9055-16A3D934A644}"/>
                </a:ext>
              </a:extLst>
            </p:cNvPr>
            <p:cNvSpPr>
              <a:spLocks noChangeShapeType="1"/>
            </p:cNvSpPr>
            <p:nvPr/>
          </p:nvSpPr>
          <p:spPr bwMode="auto">
            <a:xfrm>
              <a:off x="1592" y="1832"/>
              <a:ext cx="368" cy="3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89" name="Line 109">
              <a:extLst>
                <a:ext uri="{FF2B5EF4-FFF2-40B4-BE49-F238E27FC236}">
                  <a16:creationId xmlns:a16="http://schemas.microsoft.com/office/drawing/2014/main" id="{7CFCCDF2-96CC-4EB4-B12D-FA9FEAEC3D42}"/>
                </a:ext>
              </a:extLst>
            </p:cNvPr>
            <p:cNvSpPr>
              <a:spLocks noChangeShapeType="1"/>
            </p:cNvSpPr>
            <p:nvPr/>
          </p:nvSpPr>
          <p:spPr bwMode="auto">
            <a:xfrm>
              <a:off x="2216" y="1884"/>
              <a:ext cx="128"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90" name="Line 110">
              <a:extLst>
                <a:ext uri="{FF2B5EF4-FFF2-40B4-BE49-F238E27FC236}">
                  <a16:creationId xmlns:a16="http://schemas.microsoft.com/office/drawing/2014/main" id="{11F0E044-4B5E-4B5A-9E28-A24CA663166E}"/>
                </a:ext>
              </a:extLst>
            </p:cNvPr>
            <p:cNvSpPr>
              <a:spLocks noChangeShapeType="1"/>
            </p:cNvSpPr>
            <p:nvPr/>
          </p:nvSpPr>
          <p:spPr bwMode="auto">
            <a:xfrm>
              <a:off x="2768" y="2132"/>
              <a:ext cx="332" cy="44"/>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91" name="Line 111">
              <a:extLst>
                <a:ext uri="{FF2B5EF4-FFF2-40B4-BE49-F238E27FC236}">
                  <a16:creationId xmlns:a16="http://schemas.microsoft.com/office/drawing/2014/main" id="{F8209A47-998D-4BB1-A2B3-6BB4D39168E0}"/>
                </a:ext>
              </a:extLst>
            </p:cNvPr>
            <p:cNvSpPr>
              <a:spLocks noChangeShapeType="1"/>
            </p:cNvSpPr>
            <p:nvPr/>
          </p:nvSpPr>
          <p:spPr bwMode="auto">
            <a:xfrm flipV="1">
              <a:off x="3176" y="1720"/>
              <a:ext cx="248" cy="8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92" name="Line 112">
              <a:extLst>
                <a:ext uri="{FF2B5EF4-FFF2-40B4-BE49-F238E27FC236}">
                  <a16:creationId xmlns:a16="http://schemas.microsoft.com/office/drawing/2014/main" id="{204542AB-8953-4762-AA4A-C2B240430192}"/>
                </a:ext>
              </a:extLst>
            </p:cNvPr>
            <p:cNvSpPr>
              <a:spLocks noChangeShapeType="1"/>
            </p:cNvSpPr>
            <p:nvPr/>
          </p:nvSpPr>
          <p:spPr bwMode="auto">
            <a:xfrm>
              <a:off x="3776" y="1728"/>
              <a:ext cx="128"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2193" name="Line 113">
            <a:extLst>
              <a:ext uri="{FF2B5EF4-FFF2-40B4-BE49-F238E27FC236}">
                <a16:creationId xmlns:a16="http://schemas.microsoft.com/office/drawing/2014/main" id="{49155134-BCB7-4840-A63B-5D464BF99F09}"/>
              </a:ext>
            </a:extLst>
          </p:cNvPr>
          <p:cNvSpPr>
            <a:spLocks noChangeShapeType="1"/>
          </p:cNvSpPr>
          <p:nvPr/>
        </p:nvSpPr>
        <p:spPr bwMode="auto">
          <a:xfrm>
            <a:off x="7226300" y="1285875"/>
            <a:ext cx="0" cy="8255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94" name="Line 114">
            <a:extLst>
              <a:ext uri="{FF2B5EF4-FFF2-40B4-BE49-F238E27FC236}">
                <a16:creationId xmlns:a16="http://schemas.microsoft.com/office/drawing/2014/main" id="{9E63D1C4-9B2E-4E79-B565-F03339DE2F31}"/>
              </a:ext>
            </a:extLst>
          </p:cNvPr>
          <p:cNvSpPr>
            <a:spLocks noChangeShapeType="1"/>
          </p:cNvSpPr>
          <p:nvPr/>
        </p:nvSpPr>
        <p:spPr bwMode="auto">
          <a:xfrm>
            <a:off x="1060450" y="1660525"/>
            <a:ext cx="5969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95" name="Line 115">
            <a:extLst>
              <a:ext uri="{FF2B5EF4-FFF2-40B4-BE49-F238E27FC236}">
                <a16:creationId xmlns:a16="http://schemas.microsoft.com/office/drawing/2014/main" id="{4C54CD42-009C-46A1-896C-3C9C6C50EEF9}"/>
              </a:ext>
            </a:extLst>
          </p:cNvPr>
          <p:cNvSpPr>
            <a:spLocks noChangeShapeType="1"/>
          </p:cNvSpPr>
          <p:nvPr/>
        </p:nvSpPr>
        <p:spPr bwMode="auto">
          <a:xfrm>
            <a:off x="1670050" y="1660525"/>
            <a:ext cx="5207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96" name="Rectangle 116">
            <a:extLst>
              <a:ext uri="{FF2B5EF4-FFF2-40B4-BE49-F238E27FC236}">
                <a16:creationId xmlns:a16="http://schemas.microsoft.com/office/drawing/2014/main" id="{C5EC813A-9418-4606-9808-3BCDC43E7944}"/>
              </a:ext>
            </a:extLst>
          </p:cNvPr>
          <p:cNvSpPr>
            <a:spLocks noChangeArrowheads="1"/>
          </p:cNvSpPr>
          <p:nvPr/>
        </p:nvSpPr>
        <p:spPr bwMode="auto">
          <a:xfrm>
            <a:off x="976313" y="1279525"/>
            <a:ext cx="744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Setup</a:t>
            </a:r>
          </a:p>
        </p:txBody>
      </p:sp>
      <p:sp>
        <p:nvSpPr>
          <p:cNvPr id="302197" name="Rectangle 117">
            <a:extLst>
              <a:ext uri="{FF2B5EF4-FFF2-40B4-BE49-F238E27FC236}">
                <a16:creationId xmlns:a16="http://schemas.microsoft.com/office/drawing/2014/main" id="{EC52BBD6-6848-45EB-8BDA-11EA51C55263}"/>
              </a:ext>
            </a:extLst>
          </p:cNvPr>
          <p:cNvSpPr>
            <a:spLocks noChangeArrowheads="1"/>
          </p:cNvSpPr>
          <p:nvPr/>
        </p:nvSpPr>
        <p:spPr bwMode="auto">
          <a:xfrm>
            <a:off x="1624013" y="1292225"/>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Hold</a:t>
            </a:r>
          </a:p>
        </p:txBody>
      </p:sp>
      <p:sp>
        <p:nvSpPr>
          <p:cNvPr id="302198" name="Line 118">
            <a:extLst>
              <a:ext uri="{FF2B5EF4-FFF2-40B4-BE49-F238E27FC236}">
                <a16:creationId xmlns:a16="http://schemas.microsoft.com/office/drawing/2014/main" id="{24692C27-960C-42C7-AA85-7D8A0100D1D3}"/>
              </a:ext>
            </a:extLst>
          </p:cNvPr>
          <p:cNvSpPr>
            <a:spLocks noChangeShapeType="1"/>
          </p:cNvSpPr>
          <p:nvPr/>
        </p:nvSpPr>
        <p:spPr bwMode="auto">
          <a:xfrm>
            <a:off x="1663700" y="1285875"/>
            <a:ext cx="0" cy="8255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99" name="Text Box 119">
            <a:extLst>
              <a:ext uri="{FF2B5EF4-FFF2-40B4-BE49-F238E27FC236}">
                <a16:creationId xmlns:a16="http://schemas.microsoft.com/office/drawing/2014/main" id="{517D5493-5017-4784-A8DD-B58074F9DA84}"/>
              </a:ext>
            </a:extLst>
          </p:cNvPr>
          <p:cNvSpPr txBox="1">
            <a:spLocks noChangeArrowheads="1"/>
          </p:cNvSpPr>
          <p:nvPr/>
        </p:nvSpPr>
        <p:spPr bwMode="auto">
          <a:xfrm>
            <a:off x="147638" y="4090988"/>
            <a:ext cx="889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accent1"/>
                </a:solidFill>
                <a:latin typeface="微软雅黑" panose="020B0503020204020204" pitchFamily="34" charset="-122"/>
                <a:ea typeface="微软雅黑" panose="020B0503020204020204" pitchFamily="34" charset="-122"/>
              </a:rPr>
              <a:t>数据通路由“ </a:t>
            </a:r>
            <a:r>
              <a:rPr lang="en-US" altLang="zh-CN" sz="2000">
                <a:solidFill>
                  <a:schemeClr val="accent1"/>
                </a:solidFill>
                <a:latin typeface="微软雅黑" panose="020B0503020204020204" pitchFamily="34" charset="-122"/>
                <a:ea typeface="微软雅黑" panose="020B0503020204020204" pitchFamily="34" charset="-122"/>
              </a:rPr>
              <a:t>… + </a:t>
            </a:r>
            <a:r>
              <a:rPr lang="zh-CN" altLang="en-US" sz="2000">
                <a:latin typeface="微软雅黑" panose="020B0503020204020204" pitchFamily="34" charset="-122"/>
                <a:ea typeface="微软雅黑" panose="020B0503020204020204" pitchFamily="34" charset="-122"/>
              </a:rPr>
              <a:t>状态元件</a:t>
            </a:r>
            <a:r>
              <a:rPr lang="zh-CN" altLang="en-US" sz="2000">
                <a:solidFill>
                  <a:schemeClr val="accent1"/>
                </a:solidFill>
                <a:latin typeface="微软雅黑" panose="020B0503020204020204" pitchFamily="34" charset="-122"/>
                <a:ea typeface="微软雅黑" panose="020B0503020204020204" pitchFamily="34" charset="-122"/>
              </a:rPr>
              <a:t> </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rgbClr val="339933"/>
                </a:solidFill>
                <a:latin typeface="微软雅黑" panose="020B0503020204020204" pitchFamily="34" charset="-122"/>
                <a:ea typeface="微软雅黑" panose="020B0503020204020204" pitchFamily="34" charset="-122"/>
              </a:rPr>
              <a:t>操作元件</a:t>
            </a:r>
            <a:r>
              <a:rPr lang="en-US" altLang="zh-CN" sz="2000">
                <a:solidFill>
                  <a:srgbClr val="339933"/>
                </a:solidFill>
                <a:latin typeface="微软雅黑" panose="020B0503020204020204" pitchFamily="34" charset="-122"/>
                <a:ea typeface="微软雅黑" panose="020B0503020204020204" pitchFamily="34" charset="-122"/>
              </a:rPr>
              <a:t>( </a:t>
            </a:r>
            <a:r>
              <a:rPr lang="zh-CN" altLang="en-US" sz="2000">
                <a:solidFill>
                  <a:srgbClr val="339933"/>
                </a:solidFill>
                <a:latin typeface="微软雅黑" panose="020B0503020204020204" pitchFamily="34" charset="-122"/>
                <a:ea typeface="微软雅黑" panose="020B0503020204020204" pitchFamily="34" charset="-122"/>
              </a:rPr>
              <a:t>组合电路</a:t>
            </a:r>
            <a:r>
              <a:rPr lang="en-US" altLang="zh-CN" sz="2000">
                <a:solidFill>
                  <a:srgbClr val="339933"/>
                </a:solidFill>
                <a:latin typeface="微软雅黑" panose="020B0503020204020204" pitchFamily="34" charset="-122"/>
                <a:ea typeface="微软雅黑" panose="020B0503020204020204" pitchFamily="34" charset="-122"/>
              </a:rPr>
              <a:t>)</a:t>
            </a:r>
            <a:r>
              <a:rPr lang="en-US" altLang="zh-CN" sz="2000">
                <a:solidFill>
                  <a:schemeClr val="accent1"/>
                </a:solidFill>
                <a:latin typeface="微软雅黑" panose="020B0503020204020204" pitchFamily="34" charset="-122"/>
                <a:ea typeface="微软雅黑" panose="020B0503020204020204" pitchFamily="34" charset="-122"/>
              </a:rPr>
              <a:t> + </a:t>
            </a:r>
            <a:r>
              <a:rPr lang="zh-CN" altLang="en-US" sz="2000">
                <a:latin typeface="微软雅黑" panose="020B0503020204020204" pitchFamily="34" charset="-122"/>
                <a:ea typeface="微软雅黑" panose="020B0503020204020204" pitchFamily="34" charset="-122"/>
              </a:rPr>
              <a:t>状态元件</a:t>
            </a:r>
            <a:r>
              <a:rPr lang="zh-CN" altLang="en-US" sz="2000">
                <a:solidFill>
                  <a:schemeClr val="accent1"/>
                </a:solidFill>
                <a:latin typeface="微软雅黑" panose="020B0503020204020204" pitchFamily="34" charset="-122"/>
                <a:ea typeface="微软雅黑" panose="020B0503020204020204" pitchFamily="34" charset="-122"/>
              </a:rPr>
              <a:t> </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 组成</a:t>
            </a:r>
          </a:p>
        </p:txBody>
      </p:sp>
      <p:sp>
        <p:nvSpPr>
          <p:cNvPr id="302200" name="Text Box 120">
            <a:extLst>
              <a:ext uri="{FF2B5EF4-FFF2-40B4-BE49-F238E27FC236}">
                <a16:creationId xmlns:a16="http://schemas.microsoft.com/office/drawing/2014/main" id="{F0E07FB1-F8EC-42D2-BB86-1CD21D638F07}"/>
              </a:ext>
            </a:extLst>
          </p:cNvPr>
          <p:cNvSpPr txBox="1">
            <a:spLocks noChangeArrowheads="1"/>
          </p:cNvSpPr>
          <p:nvPr/>
        </p:nvSpPr>
        <p:spPr bwMode="auto">
          <a:xfrm>
            <a:off x="225425" y="4556125"/>
            <a:ext cx="8448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zh-CN" altLang="en-US" sz="2000">
                <a:solidFill>
                  <a:schemeClr val="accent2"/>
                </a:solidFill>
                <a:ea typeface="微软雅黑" panose="020B0503020204020204" pitchFamily="34" charset="-122"/>
              </a:rPr>
              <a:t>只有状态元件能存储信息，操作元件须从状态元件接收输入，并将输出写入状态元件。其输入为前一时钟生成的数据，输出为当前时钟所用的数据</a:t>
            </a:r>
          </a:p>
        </p:txBody>
      </p:sp>
      <p:sp>
        <p:nvSpPr>
          <p:cNvPr id="302202" name="Text Box 122">
            <a:extLst>
              <a:ext uri="{FF2B5EF4-FFF2-40B4-BE49-F238E27FC236}">
                <a16:creationId xmlns:a16="http://schemas.microsoft.com/office/drawing/2014/main" id="{09CDB7D9-CFBD-4392-B9C2-F958C8B622F5}"/>
              </a:ext>
            </a:extLst>
          </p:cNvPr>
          <p:cNvSpPr txBox="1">
            <a:spLocks noChangeArrowheads="1"/>
          </p:cNvSpPr>
          <p:nvPr/>
        </p:nvSpPr>
        <p:spPr bwMode="auto">
          <a:xfrm>
            <a:off x="7354888" y="84138"/>
            <a:ext cx="1731962" cy="82232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Times New Roman" panose="02020603050405020304" pitchFamily="18" charset="0"/>
              <a:buNone/>
            </a:pPr>
            <a:r>
              <a:rPr lang="zh-CN" altLang="en-US" sz="2400">
                <a:solidFill>
                  <a:schemeClr val="accent1"/>
                </a:solidFill>
                <a:latin typeface="Times New Roman" panose="02020603050405020304" pitchFamily="18" charset="0"/>
                <a:ea typeface="黑体" panose="02010609060101010101" pitchFamily="49" charset="-122"/>
              </a:rPr>
              <a:t>现代计算机的时钟周期</a:t>
            </a:r>
          </a:p>
        </p:txBody>
      </p:sp>
      <p:sp>
        <p:nvSpPr>
          <p:cNvPr id="302203" name="Text Box 123">
            <a:extLst>
              <a:ext uri="{FF2B5EF4-FFF2-40B4-BE49-F238E27FC236}">
                <a16:creationId xmlns:a16="http://schemas.microsoft.com/office/drawing/2014/main" id="{C224916C-428A-4081-A442-5DDDF50B2670}"/>
              </a:ext>
            </a:extLst>
          </p:cNvPr>
          <p:cNvSpPr txBox="1">
            <a:spLocks noChangeArrowheads="1"/>
          </p:cNvSpPr>
          <p:nvPr/>
        </p:nvSpPr>
        <p:spPr bwMode="auto">
          <a:xfrm>
            <a:off x="1635125" y="3736975"/>
            <a:ext cx="571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Clk</a:t>
            </a:r>
          </a:p>
        </p:txBody>
      </p:sp>
      <p:sp>
        <p:nvSpPr>
          <p:cNvPr id="302204" name="Text Box 124">
            <a:extLst>
              <a:ext uri="{FF2B5EF4-FFF2-40B4-BE49-F238E27FC236}">
                <a16:creationId xmlns:a16="http://schemas.microsoft.com/office/drawing/2014/main" id="{3E86C1BD-C377-4B0F-A22A-42305496F217}"/>
              </a:ext>
            </a:extLst>
          </p:cNvPr>
          <p:cNvSpPr txBox="1">
            <a:spLocks noChangeArrowheads="1"/>
          </p:cNvSpPr>
          <p:nvPr/>
        </p:nvSpPr>
        <p:spPr bwMode="auto">
          <a:xfrm>
            <a:off x="7186613" y="3716338"/>
            <a:ext cx="571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Clk</a:t>
            </a:r>
          </a:p>
        </p:txBody>
      </p:sp>
      <p:sp>
        <p:nvSpPr>
          <p:cNvPr id="302206" name="Rectangle 126">
            <a:extLst>
              <a:ext uri="{FF2B5EF4-FFF2-40B4-BE49-F238E27FC236}">
                <a16:creationId xmlns:a16="http://schemas.microsoft.com/office/drawing/2014/main" id="{D7EB4BCB-928C-411E-890A-F7D0BF1B47F4}"/>
              </a:ext>
            </a:extLst>
          </p:cNvPr>
          <p:cNvSpPr>
            <a:spLocks noChangeArrowheads="1"/>
          </p:cNvSpPr>
          <p:nvPr/>
        </p:nvSpPr>
        <p:spPr bwMode="auto">
          <a:xfrm>
            <a:off x="373063" y="5711825"/>
            <a:ext cx="7937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latin typeface="微软雅黑" panose="020B0503020204020204" pitchFamily="34" charset="-122"/>
                <a:ea typeface="微软雅黑" panose="020B0503020204020204" pitchFamily="34" charset="-122"/>
              </a:rPr>
              <a:t>Cycle Time = Clk-to-Q</a:t>
            </a:r>
            <a:r>
              <a:rPr lang="zh-CN" altLang="en-US" sz="2000">
                <a:latin typeface="微软雅黑" panose="020B0503020204020204" pitchFamily="34" charset="-122"/>
                <a:ea typeface="微软雅黑" panose="020B0503020204020204" pitchFamily="34" charset="-122"/>
              </a:rPr>
              <a:t>时间</a:t>
            </a:r>
            <a:r>
              <a:rPr lang="en-US" altLang="zh-CN" sz="2000">
                <a:latin typeface="微软雅黑" panose="020B0503020204020204" pitchFamily="34" charset="-122"/>
                <a:ea typeface="微软雅黑" panose="020B0503020204020204" pitchFamily="34" charset="-122"/>
              </a:rPr>
              <a:t>+Longest Delay+</a:t>
            </a:r>
            <a:r>
              <a:rPr lang="zh-CN" altLang="en-US" sz="2000">
                <a:latin typeface="微软雅黑" panose="020B0503020204020204" pitchFamily="34" charset="-122"/>
                <a:ea typeface="微软雅黑" panose="020B0503020204020204" pitchFamily="34" charset="-122"/>
              </a:rPr>
              <a:t>建立时间</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时钟偏移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2199"/>
                                        </p:tgtEl>
                                        <p:attrNameLst>
                                          <p:attrName>style.visibility</p:attrName>
                                        </p:attrNameLst>
                                      </p:cBhvr>
                                      <p:to>
                                        <p:strVal val="visible"/>
                                      </p:to>
                                    </p:set>
                                    <p:animEffect transition="in" filter="blinds(horizontal)">
                                      <p:cBhvr>
                                        <p:cTn id="7" dur="500"/>
                                        <p:tgtEl>
                                          <p:spTgt spid="3021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200">
                                            <p:txEl>
                                              <p:pRg st="0" end="0"/>
                                            </p:txEl>
                                          </p:spTgt>
                                        </p:tgtEl>
                                        <p:attrNameLst>
                                          <p:attrName>style.visibility</p:attrName>
                                        </p:attrNameLst>
                                      </p:cBhvr>
                                      <p:to>
                                        <p:strVal val="visible"/>
                                      </p:to>
                                    </p:set>
                                    <p:animEffect transition="in" filter="blinds(horizontal)">
                                      <p:cBhvr>
                                        <p:cTn id="12" dur="500"/>
                                        <p:tgtEl>
                                          <p:spTgt spid="3022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99" grpId="0"/>
      <p:bldP spid="302200"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A113D96C-5F21-4804-8867-B33B2887AA62}"/>
              </a:ext>
            </a:extLst>
          </p:cNvPr>
          <p:cNvSpPr>
            <a:spLocks noGrp="1" noChangeArrowheads="1"/>
          </p:cNvSpPr>
          <p:nvPr>
            <p:ph type="title"/>
          </p:nvPr>
        </p:nvSpPr>
        <p:spPr/>
        <p:txBody>
          <a:bodyPr/>
          <a:lstStyle/>
          <a:p>
            <a:pPr algn="l"/>
            <a:r>
              <a:rPr lang="zh-CN" altLang="en-US"/>
              <a:t>早期累加器型指令系统数据通路</a:t>
            </a:r>
          </a:p>
        </p:txBody>
      </p:sp>
      <p:sp>
        <p:nvSpPr>
          <p:cNvPr id="399363" name="Rectangle 3">
            <a:extLst>
              <a:ext uri="{FF2B5EF4-FFF2-40B4-BE49-F238E27FC236}">
                <a16:creationId xmlns:a16="http://schemas.microsoft.com/office/drawing/2014/main" id="{0AF30C32-5D7F-42FD-A34B-394DC03625A7}"/>
              </a:ext>
            </a:extLst>
          </p:cNvPr>
          <p:cNvSpPr>
            <a:spLocks noGrp="1" noChangeArrowheads="1"/>
          </p:cNvSpPr>
          <p:nvPr>
            <p:ph type="body" idx="1"/>
          </p:nvPr>
        </p:nvSpPr>
        <p:spPr>
          <a:xfrm>
            <a:off x="222250" y="895350"/>
            <a:ext cx="3286125" cy="5407025"/>
          </a:xfrm>
        </p:spPr>
        <p:txBody>
          <a:bodyPr/>
          <a:lstStyle/>
          <a:p>
            <a:pPr>
              <a:spcBef>
                <a:spcPct val="20000"/>
              </a:spcBef>
            </a:pPr>
            <a:r>
              <a:rPr lang="zh-CN" altLang="en-US" sz="2000">
                <a:solidFill>
                  <a:schemeClr val="accent1"/>
                </a:solidFill>
                <a:latin typeface="微软雅黑" panose="020B0503020204020204" pitchFamily="34" charset="-122"/>
                <a:ea typeface="微软雅黑" panose="020B0503020204020204" pitchFamily="34" charset="-122"/>
              </a:rPr>
              <a:t>最简单的数据通路结构</a:t>
            </a:r>
            <a:r>
              <a:rPr lang="zh-CN" altLang="en-US" sz="2000">
                <a:latin typeface="微软雅黑" panose="020B0503020204020204" pitchFamily="34" charset="-122"/>
                <a:ea typeface="微软雅黑" panose="020B0503020204020204" pitchFamily="34" charset="-122"/>
              </a:rPr>
              <a:t> </a:t>
            </a:r>
          </a:p>
          <a:p>
            <a:pPr>
              <a:spcBef>
                <a:spcPct val="20000"/>
              </a:spcBef>
            </a:pPr>
            <a:r>
              <a:rPr lang="zh-CN" altLang="en-US" sz="2000">
                <a:latin typeface="微软雅黑" panose="020B0503020204020204" pitchFamily="34" charset="-122"/>
                <a:ea typeface="微软雅黑" panose="020B0503020204020204" pitchFamily="34" charset="-122"/>
              </a:rPr>
              <a:t>取指令数据路径为：</a:t>
            </a:r>
          </a:p>
          <a:p>
            <a:pPr>
              <a:spcBef>
                <a:spcPct val="20000"/>
              </a:spcBef>
              <a:buFontTx/>
              <a:buNone/>
            </a:pPr>
            <a:r>
              <a:rPr lang="en-US" altLang="zh-CN" sz="2000">
                <a:latin typeface="微软雅黑" panose="020B0503020204020204" pitchFamily="34" charset="-122"/>
                <a:ea typeface="微软雅黑" panose="020B0503020204020204" pitchFamily="34" charset="-122"/>
              </a:rPr>
              <a:t>   </a:t>
            </a:r>
            <a:r>
              <a:rPr lang="en-US" altLang="zh-CN" sz="2000">
                <a:solidFill>
                  <a:schemeClr val="accent2"/>
                </a:solidFill>
                <a:latin typeface="微软雅黑" panose="020B0503020204020204" pitchFamily="34" charset="-122"/>
                <a:ea typeface="微软雅黑" panose="020B0503020204020204" pitchFamily="34" charset="-122"/>
              </a:rPr>
              <a:t>PC→MAR,</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Read M,</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M→MBR→IBR→IR</a:t>
            </a:r>
            <a:endParaRPr lang="zh-CN" altLang="en-US" sz="2000">
              <a:solidFill>
                <a:schemeClr val="accent2"/>
              </a:solidFill>
              <a:latin typeface="微软雅黑" panose="020B0503020204020204" pitchFamily="34" charset="-122"/>
              <a:ea typeface="微软雅黑" panose="020B0503020204020204" pitchFamily="34" charset="-122"/>
            </a:endParaRPr>
          </a:p>
          <a:p>
            <a:pPr>
              <a:spcBef>
                <a:spcPct val="20000"/>
              </a:spcBef>
            </a:pPr>
            <a:r>
              <a:rPr lang="zh-CN" altLang="en-US" sz="2000">
                <a:latin typeface="微软雅黑" panose="020B0503020204020204" pitchFamily="34" charset="-122"/>
                <a:ea typeface="微软雅黑" panose="020B0503020204020204" pitchFamily="34" charset="-122"/>
              </a:rPr>
              <a:t>取操作数、运算、送结果的数据路径为：</a:t>
            </a:r>
          </a:p>
          <a:p>
            <a:pPr>
              <a:spcBef>
                <a:spcPct val="20000"/>
              </a:spcBef>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操作数地址→</a:t>
            </a:r>
            <a:r>
              <a:rPr lang="en-US" altLang="zh-CN" sz="2000">
                <a:solidFill>
                  <a:schemeClr val="accent2"/>
                </a:solidFill>
                <a:latin typeface="微软雅黑" panose="020B0503020204020204" pitchFamily="34" charset="-122"/>
                <a:ea typeface="微软雅黑" panose="020B0503020204020204" pitchFamily="34" charset="-122"/>
              </a:rPr>
              <a:t>MAR, </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Read M, </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M→MBR→ALU</a:t>
            </a:r>
            <a:r>
              <a:rPr lang="zh-CN" altLang="en-US" sz="2000">
                <a:solidFill>
                  <a:schemeClr val="accent2"/>
                </a:solidFill>
                <a:latin typeface="微软雅黑" panose="020B0503020204020204" pitchFamily="34" charset="-122"/>
                <a:ea typeface="微软雅黑" panose="020B0503020204020204" pitchFamily="34" charset="-122"/>
              </a:rPr>
              <a:t>输入端</a:t>
            </a:r>
            <a:r>
              <a:rPr lang="en-US" altLang="zh-CN" sz="2000">
                <a:solidFill>
                  <a:schemeClr val="accent2"/>
                </a:solidFill>
                <a:latin typeface="微软雅黑" panose="020B0503020204020204" pitchFamily="34" charset="-122"/>
                <a:ea typeface="微软雅黑" panose="020B0503020204020204" pitchFamily="34" charset="-122"/>
              </a:rPr>
              <a:t>,</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AC→ALU</a:t>
            </a:r>
            <a:r>
              <a:rPr lang="zh-CN" altLang="en-US" sz="2000">
                <a:solidFill>
                  <a:schemeClr val="accent2"/>
                </a:solidFill>
                <a:latin typeface="微软雅黑" panose="020B0503020204020204" pitchFamily="34" charset="-122"/>
                <a:ea typeface="微软雅黑" panose="020B0503020204020204" pitchFamily="34" charset="-122"/>
              </a:rPr>
              <a:t>输入端</a:t>
            </a:r>
            <a:r>
              <a:rPr lang="en-US" altLang="zh-CN" sz="2000">
                <a:solidFill>
                  <a:schemeClr val="accent2"/>
                </a:solidFill>
                <a:latin typeface="微软雅黑" panose="020B0503020204020204" pitchFamily="34" charset="-122"/>
                <a:ea typeface="微软雅黑" panose="020B0503020204020204" pitchFamily="34" charset="-122"/>
              </a:rPr>
              <a:t>, </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ALU</a:t>
            </a:r>
            <a:r>
              <a:rPr lang="zh-CN" altLang="en-US" sz="2000">
                <a:solidFill>
                  <a:schemeClr val="accent2"/>
                </a:solidFill>
                <a:latin typeface="微软雅黑" panose="020B0503020204020204" pitchFamily="34" charset="-122"/>
                <a:ea typeface="微软雅黑" panose="020B0503020204020204" pitchFamily="34" charset="-122"/>
              </a:rPr>
              <a:t>操作</a:t>
            </a:r>
            <a:r>
              <a:rPr lang="en-US" altLang="zh-CN" sz="2000">
                <a:solidFill>
                  <a:schemeClr val="accent2"/>
                </a:solidFill>
                <a:latin typeface="微软雅黑" panose="020B0503020204020204" pitchFamily="34" charset="-122"/>
                <a:ea typeface="微软雅黑" panose="020B0503020204020204" pitchFamily="34" charset="-122"/>
              </a:rPr>
              <a:t>, </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ALU</a:t>
            </a:r>
            <a:r>
              <a:rPr lang="zh-CN" altLang="en-US" sz="2000">
                <a:solidFill>
                  <a:schemeClr val="accent2"/>
                </a:solidFill>
                <a:latin typeface="微软雅黑" panose="020B0503020204020204" pitchFamily="34" charset="-122"/>
                <a:ea typeface="微软雅黑" panose="020B0503020204020204" pitchFamily="34" charset="-122"/>
              </a:rPr>
              <a:t>结果→</a:t>
            </a:r>
            <a:r>
              <a:rPr lang="en-US" altLang="zh-CN" sz="2000">
                <a:solidFill>
                  <a:schemeClr val="accent2"/>
                </a:solidFill>
                <a:latin typeface="微软雅黑" panose="020B0503020204020204" pitchFamily="34" charset="-122"/>
                <a:ea typeface="微软雅黑" panose="020B0503020204020204" pitchFamily="34" charset="-122"/>
              </a:rPr>
              <a:t>AC</a:t>
            </a:r>
            <a:r>
              <a:rPr lang="zh-CN" altLang="en-US" sz="2000">
                <a:solidFill>
                  <a:schemeClr val="accent2"/>
                </a:solidFill>
                <a:latin typeface="微软雅黑" panose="020B0503020204020204" pitchFamily="34" charset="-122"/>
                <a:ea typeface="微软雅黑" panose="020B0503020204020204" pitchFamily="34" charset="-122"/>
              </a:rPr>
              <a:t>，</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AC </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 MBR,</a:t>
            </a:r>
          </a:p>
          <a:p>
            <a:pPr>
              <a:spcBef>
                <a:spcPct val="20000"/>
              </a:spcBef>
              <a:buFontTx/>
              <a:buNone/>
            </a:pPr>
            <a:r>
              <a:rPr lang="en-US" altLang="zh-CN" sz="2000">
                <a:solidFill>
                  <a:schemeClr val="accent2"/>
                </a:solidFill>
                <a:latin typeface="微软雅黑" panose="020B0503020204020204" pitchFamily="34" charset="-122"/>
                <a:ea typeface="微软雅黑" panose="020B0503020204020204" pitchFamily="34" charset="-122"/>
              </a:rPr>
              <a:t>   Write M</a:t>
            </a:r>
            <a:endParaRPr lang="zh-CN" altLang="en-US" sz="2000">
              <a:solidFill>
                <a:schemeClr val="accent2"/>
              </a:solidFill>
              <a:latin typeface="微软雅黑" panose="020B0503020204020204" pitchFamily="34" charset="-122"/>
              <a:ea typeface="微软雅黑" panose="020B0503020204020204" pitchFamily="34" charset="-122"/>
            </a:endParaRPr>
          </a:p>
        </p:txBody>
      </p:sp>
      <p:pic>
        <p:nvPicPr>
          <p:cNvPr id="399364" name="Picture 4">
            <a:extLst>
              <a:ext uri="{FF2B5EF4-FFF2-40B4-BE49-F238E27FC236}">
                <a16:creationId xmlns:a16="http://schemas.microsoft.com/office/drawing/2014/main" id="{2D8A38B3-CF01-4524-B364-E59A5845C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413" y="850900"/>
            <a:ext cx="5716587"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66" name="Text Box 6">
            <a:extLst>
              <a:ext uri="{FF2B5EF4-FFF2-40B4-BE49-F238E27FC236}">
                <a16:creationId xmlns:a16="http://schemas.microsoft.com/office/drawing/2014/main" id="{9E4F8243-82C4-4179-A992-B0DE7D6EB6D7}"/>
              </a:ext>
            </a:extLst>
          </p:cNvPr>
          <p:cNvSpPr txBox="1">
            <a:spLocks noChangeArrowheads="1"/>
          </p:cNvSpPr>
          <p:nvPr/>
        </p:nvSpPr>
        <p:spPr bwMode="auto">
          <a:xfrm>
            <a:off x="2278063" y="6389688"/>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A50021"/>
                </a:solidFill>
                <a:latin typeface="微软雅黑" panose="020B0503020204020204" pitchFamily="34" charset="-122"/>
                <a:ea typeface="微软雅黑" panose="020B0503020204020204" pitchFamily="34" charset="-122"/>
              </a:rPr>
              <a:t>IAS</a:t>
            </a:r>
            <a:r>
              <a:rPr lang="zh-CN" altLang="en-US" sz="2000">
                <a:solidFill>
                  <a:srgbClr val="A50021"/>
                </a:solidFill>
                <a:latin typeface="微软雅黑" panose="020B0503020204020204" pitchFamily="34" charset="-122"/>
                <a:ea typeface="微软雅黑" panose="020B0503020204020204" pitchFamily="34" charset="-122"/>
              </a:rPr>
              <a:t>计算机（冯</a:t>
            </a:r>
            <a:r>
              <a:rPr lang="en-US" altLang="zh-CN" sz="2000">
                <a:solidFill>
                  <a:srgbClr val="A50021"/>
                </a:solidFill>
                <a:latin typeface="微软雅黑" panose="020B0503020204020204" pitchFamily="34" charset="-122"/>
                <a:ea typeface="微软雅黑" panose="020B0503020204020204" pitchFamily="34" charset="-122"/>
              </a:rPr>
              <a:t>.</a:t>
            </a:r>
            <a:r>
              <a:rPr lang="zh-CN" altLang="en-US" sz="2000">
                <a:solidFill>
                  <a:srgbClr val="A50021"/>
                </a:solidFill>
                <a:latin typeface="微软雅黑" panose="020B0503020204020204" pitchFamily="34" charset="-122"/>
                <a:ea typeface="微软雅黑" panose="020B0503020204020204" pitchFamily="34" charset="-122"/>
              </a:rPr>
              <a:t>诺依曼等设计）是现代计算机的原型</a:t>
            </a:r>
          </a:p>
        </p:txBody>
      </p:sp>
      <p:sp>
        <p:nvSpPr>
          <p:cNvPr id="399368" name="Text Box 8">
            <a:extLst>
              <a:ext uri="{FF2B5EF4-FFF2-40B4-BE49-F238E27FC236}">
                <a16:creationId xmlns:a16="http://schemas.microsoft.com/office/drawing/2014/main" id="{A7F83906-00E8-4922-9F52-62EDB3E2FA0B}"/>
              </a:ext>
            </a:extLst>
          </p:cNvPr>
          <p:cNvSpPr txBox="1">
            <a:spLocks noChangeArrowheads="1"/>
          </p:cNvSpPr>
          <p:nvPr/>
        </p:nvSpPr>
        <p:spPr bwMode="auto">
          <a:xfrm>
            <a:off x="6726238" y="76200"/>
            <a:ext cx="2214562" cy="13112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accent2"/>
                </a:solidFill>
                <a:latin typeface="微软雅黑" panose="020B0503020204020204" pitchFamily="34" charset="-122"/>
                <a:ea typeface="微软雅黑" panose="020B0503020204020204" pitchFamily="34" charset="-122"/>
              </a:rPr>
              <a:t>AC</a:t>
            </a:r>
            <a:r>
              <a:rPr lang="zh-CN" altLang="en-US" sz="2000">
                <a:solidFill>
                  <a:schemeClr val="accent2"/>
                </a:solidFill>
                <a:latin typeface="微软雅黑" panose="020B0503020204020204" pitchFamily="34" charset="-122"/>
                <a:ea typeface="微软雅黑" panose="020B0503020204020204" pitchFamily="34" charset="-122"/>
              </a:rPr>
              <a:t>：累加器</a:t>
            </a:r>
          </a:p>
          <a:p>
            <a:r>
              <a:rPr lang="en-US" altLang="zh-CN" sz="2000">
                <a:solidFill>
                  <a:schemeClr val="accent2"/>
                </a:solidFill>
                <a:latin typeface="微软雅黑" panose="020B0503020204020204" pitchFamily="34" charset="-122"/>
                <a:ea typeface="微软雅黑" panose="020B0503020204020204" pitchFamily="34" charset="-122"/>
              </a:rPr>
              <a:t>MQ</a:t>
            </a:r>
            <a:r>
              <a:rPr lang="zh-CN" altLang="en-US" sz="2000">
                <a:solidFill>
                  <a:schemeClr val="accent2"/>
                </a:solidFill>
                <a:latin typeface="微软雅黑" panose="020B0503020204020204" pitchFamily="34" charset="-122"/>
                <a:ea typeface="微软雅黑" panose="020B0503020204020204" pitchFamily="34" charset="-122"/>
              </a:rPr>
              <a:t>：乘商寄存器</a:t>
            </a:r>
          </a:p>
          <a:p>
            <a:r>
              <a:rPr lang="en-US" altLang="zh-CN" sz="2000">
                <a:solidFill>
                  <a:schemeClr val="accent2"/>
                </a:solidFill>
                <a:latin typeface="微软雅黑" panose="020B0503020204020204" pitchFamily="34" charset="-122"/>
                <a:ea typeface="微软雅黑" panose="020B0503020204020204" pitchFamily="34" charset="-122"/>
              </a:rPr>
              <a:t>PC</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IR</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ALU</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IBR</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MBR</a:t>
            </a:r>
            <a:r>
              <a:rPr lang="zh-CN" altLang="en-US" sz="2000">
                <a:solidFill>
                  <a:schemeClr val="accent2"/>
                </a:solidFill>
                <a:latin typeface="微软雅黑" panose="020B0503020204020204" pitchFamily="34" charset="-122"/>
                <a:ea typeface="微软雅黑" panose="020B0503020204020204" pitchFamily="34" charset="-122"/>
              </a:rPr>
              <a:t>：？</a:t>
            </a:r>
          </a:p>
        </p:txBody>
      </p:sp>
      <p:sp>
        <p:nvSpPr>
          <p:cNvPr id="399369" name="Text Box 9">
            <a:extLst>
              <a:ext uri="{FF2B5EF4-FFF2-40B4-BE49-F238E27FC236}">
                <a16:creationId xmlns:a16="http://schemas.microsoft.com/office/drawing/2014/main" id="{9A81BCD4-79E6-47C3-AC5B-C51F9D8D9FF9}"/>
              </a:ext>
            </a:extLst>
          </p:cNvPr>
          <p:cNvSpPr txBox="1">
            <a:spLocks noChangeArrowheads="1"/>
          </p:cNvSpPr>
          <p:nvPr/>
        </p:nvSpPr>
        <p:spPr bwMode="auto">
          <a:xfrm>
            <a:off x="6646863" y="5759450"/>
            <a:ext cx="2238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rgbClr val="006600"/>
                </a:solidFill>
                <a:latin typeface="微软雅黑" panose="020B0503020204020204" pitchFamily="34" charset="-122"/>
                <a:ea typeface="微软雅黑" panose="020B0503020204020204" pitchFamily="34" charset="-122"/>
              </a:rPr>
              <a:t>分散连接方式！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7" dur="500"/>
                                        <p:tgtEl>
                                          <p:spTgt spid="39936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0" dur="500"/>
                                        <p:tgtEl>
                                          <p:spTgt spid="39936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3" dur="500"/>
                                        <p:tgtEl>
                                          <p:spTgt spid="39936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6" end="6"/>
                                            </p:txEl>
                                          </p:spTgt>
                                        </p:tgtEl>
                                        <p:attrNameLst>
                                          <p:attrName>style.visibility</p:attrName>
                                        </p:attrNameLst>
                                      </p:cBhvr>
                                      <p:to>
                                        <p:strVal val="visible"/>
                                      </p:to>
                                    </p:set>
                                    <p:animEffect transition="in" filter="blinds(horizontal)">
                                      <p:cBhvr>
                                        <p:cTn id="18" dur="500"/>
                                        <p:tgtEl>
                                          <p:spTgt spid="39936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21" dur="500"/>
                                        <p:tgtEl>
                                          <p:spTgt spid="39936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9363">
                                            <p:txEl>
                                              <p:pRg st="8" end="8"/>
                                            </p:txEl>
                                          </p:spTgt>
                                        </p:tgtEl>
                                        <p:attrNameLst>
                                          <p:attrName>style.visibility</p:attrName>
                                        </p:attrNameLst>
                                      </p:cBhvr>
                                      <p:to>
                                        <p:strVal val="visible"/>
                                      </p:to>
                                    </p:set>
                                    <p:animEffect transition="in" filter="blinds(horizontal)">
                                      <p:cBhvr>
                                        <p:cTn id="24" dur="500"/>
                                        <p:tgtEl>
                                          <p:spTgt spid="399363">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27" dur="500"/>
                                        <p:tgtEl>
                                          <p:spTgt spid="399363">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30" dur="500"/>
                                        <p:tgtEl>
                                          <p:spTgt spid="399363">
                                            <p:txEl>
                                              <p:pRg st="10" end="1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99363">
                                            <p:txEl>
                                              <p:pRg st="11" end="11"/>
                                            </p:txEl>
                                          </p:spTgt>
                                        </p:tgtEl>
                                        <p:attrNameLst>
                                          <p:attrName>style.visibility</p:attrName>
                                        </p:attrNameLst>
                                      </p:cBhvr>
                                      <p:to>
                                        <p:strVal val="visible"/>
                                      </p:to>
                                    </p:set>
                                    <p:animEffect transition="in" filter="blinds(horizontal)">
                                      <p:cBhvr>
                                        <p:cTn id="33" dur="500"/>
                                        <p:tgtEl>
                                          <p:spTgt spid="399363">
                                            <p:txEl>
                                              <p:pRg st="11" end="1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36" dur="500"/>
                                        <p:tgtEl>
                                          <p:spTgt spid="399363">
                                            <p:txEl>
                                              <p:pRg st="12" end="12"/>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99363">
                                            <p:txEl>
                                              <p:pRg st="13" end="13"/>
                                            </p:txEl>
                                          </p:spTgt>
                                        </p:tgtEl>
                                        <p:attrNameLst>
                                          <p:attrName>style.visibility</p:attrName>
                                        </p:attrNameLst>
                                      </p:cBhvr>
                                      <p:to>
                                        <p:strVal val="visible"/>
                                      </p:to>
                                    </p:set>
                                    <p:animEffect transition="in" filter="blinds(horizontal)">
                                      <p:cBhvr>
                                        <p:cTn id="39" dur="500"/>
                                        <p:tgtEl>
                                          <p:spTgt spid="399363">
                                            <p:txEl>
                                              <p:pRg st="13" end="1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99368"/>
                                        </p:tgtEl>
                                        <p:attrNameLst>
                                          <p:attrName>style.visibility</p:attrName>
                                        </p:attrNameLst>
                                      </p:cBhvr>
                                      <p:to>
                                        <p:strVal val="visible"/>
                                      </p:to>
                                    </p:set>
                                    <p:animEffect transition="in" filter="blinds(horizontal)">
                                      <p:cBhvr>
                                        <p:cTn id="44" dur="500"/>
                                        <p:tgtEl>
                                          <p:spTgt spid="39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66" name="Picture 30">
            <a:extLst>
              <a:ext uri="{FF2B5EF4-FFF2-40B4-BE49-F238E27FC236}">
                <a16:creationId xmlns:a16="http://schemas.microsoft.com/office/drawing/2014/main" id="{2C716C70-9B86-444B-821E-D5404627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0"/>
            <a:ext cx="55705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38" name="Rectangle 2">
            <a:extLst>
              <a:ext uri="{FF2B5EF4-FFF2-40B4-BE49-F238E27FC236}">
                <a16:creationId xmlns:a16="http://schemas.microsoft.com/office/drawing/2014/main" id="{09AA3E11-FC16-432D-BB1C-1830D6CC9B65}"/>
              </a:ext>
            </a:extLst>
          </p:cNvPr>
          <p:cNvSpPr>
            <a:spLocks noGrp="1" noChangeArrowheads="1"/>
          </p:cNvSpPr>
          <p:nvPr>
            <p:ph type="title"/>
          </p:nvPr>
        </p:nvSpPr>
        <p:spPr>
          <a:xfrm>
            <a:off x="101600" y="88900"/>
            <a:ext cx="7499350" cy="528638"/>
          </a:xfrm>
        </p:spPr>
        <p:txBody>
          <a:bodyPr/>
          <a:lstStyle/>
          <a:p>
            <a:pPr algn="l"/>
            <a:r>
              <a:rPr lang="zh-CN" altLang="en-US"/>
              <a:t>单总线数据通路</a:t>
            </a:r>
            <a:endParaRPr lang="en-US" altLang="zh-CN"/>
          </a:p>
        </p:txBody>
      </p:sp>
      <p:sp>
        <p:nvSpPr>
          <p:cNvPr id="398339" name="Rectangle 3">
            <a:extLst>
              <a:ext uri="{FF2B5EF4-FFF2-40B4-BE49-F238E27FC236}">
                <a16:creationId xmlns:a16="http://schemas.microsoft.com/office/drawing/2014/main" id="{447014B7-F2B1-444C-8A34-3CC3CD967DD2}"/>
              </a:ext>
            </a:extLst>
          </p:cNvPr>
          <p:cNvSpPr>
            <a:spLocks noGrp="1" noChangeArrowheads="1"/>
          </p:cNvSpPr>
          <p:nvPr>
            <p:ph type="body" idx="1"/>
          </p:nvPr>
        </p:nvSpPr>
        <p:spPr>
          <a:xfrm>
            <a:off x="0" y="776288"/>
            <a:ext cx="4343400" cy="4548187"/>
          </a:xfrm>
          <a:noFill/>
        </p:spPr>
        <p:txBody>
          <a:bodyPr lIns="0" rIns="0"/>
          <a:lstStyle/>
          <a:p>
            <a:pPr>
              <a:spcBef>
                <a:spcPct val="10000"/>
              </a:spcBef>
              <a:buFontTx/>
              <a:buNone/>
            </a:pPr>
            <a:r>
              <a:rPr lang="zh-CN" altLang="en-US">
                <a:ea typeface="宋体" panose="02010600030101010101" pitchFamily="2" charset="-122"/>
              </a:rPr>
              <a:t>     </a:t>
            </a:r>
            <a:r>
              <a:rPr lang="zh-CN" altLang="en-US">
                <a:latin typeface="微软雅黑" panose="020B0503020204020204" pitchFamily="34" charset="-122"/>
                <a:ea typeface="微软雅黑" panose="020B0503020204020204" pitchFamily="34" charset="-122"/>
              </a:rPr>
              <a:t>四种基本操作的时序控制信号</a:t>
            </a:r>
          </a:p>
          <a:p>
            <a:pPr lvl="1">
              <a:spcBef>
                <a:spcPct val="10000"/>
              </a:spcBef>
              <a:buFontTx/>
              <a:buNone/>
            </a:pPr>
            <a:r>
              <a:rPr lang="zh-CN" altLang="en-US">
                <a:latin typeface="微软雅黑" panose="020B0503020204020204" pitchFamily="34" charset="-122"/>
                <a:ea typeface="微软雅黑" panose="020B0503020204020204" pitchFamily="34" charset="-122"/>
              </a:rPr>
              <a:t>在寄存器之间传送数据 </a:t>
            </a: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R0out</a:t>
            </a:r>
            <a:r>
              <a:rPr lang="zh-CN" altLang="en-US">
                <a:solidFill>
                  <a:srgbClr val="A50021"/>
                </a:solidFill>
                <a:latin typeface="微软雅黑" panose="020B0503020204020204" pitchFamily="34" charset="-122"/>
                <a:ea typeface="微软雅黑" panose="020B0503020204020204" pitchFamily="34" charset="-122"/>
              </a:rPr>
              <a:t>，</a:t>
            </a:r>
            <a:r>
              <a:rPr lang="en-US" altLang="zh-CN">
                <a:solidFill>
                  <a:srgbClr val="A50021"/>
                </a:solidFill>
                <a:latin typeface="微软雅黑" panose="020B0503020204020204" pitchFamily="34" charset="-122"/>
                <a:ea typeface="微软雅黑" panose="020B0503020204020204" pitchFamily="34" charset="-122"/>
              </a:rPr>
              <a:t>Yin</a:t>
            </a:r>
            <a:r>
              <a:rPr lang="en-US" altLang="zh-CN">
                <a:latin typeface="微软雅黑" panose="020B0503020204020204" pitchFamily="34" charset="-122"/>
                <a:ea typeface="微软雅黑" panose="020B0503020204020204" pitchFamily="34" charset="-122"/>
              </a:rPr>
              <a:t> </a:t>
            </a:r>
          </a:p>
          <a:p>
            <a:pPr lvl="1">
              <a:spcBef>
                <a:spcPct val="10000"/>
              </a:spcBef>
              <a:buFontTx/>
              <a:buNone/>
            </a:pPr>
            <a:r>
              <a:rPr lang="zh-CN" altLang="en-US">
                <a:latin typeface="微软雅黑" panose="020B0503020204020204" pitchFamily="34" charset="-122"/>
                <a:ea typeface="微软雅黑" panose="020B0503020204020204" pitchFamily="34" charset="-122"/>
              </a:rPr>
              <a:t>完成算术、逻辑运算</a:t>
            </a: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R1out</a:t>
            </a:r>
            <a:r>
              <a:rPr lang="zh-CN" altLang="en-US">
                <a:solidFill>
                  <a:srgbClr val="A50021"/>
                </a:solidFill>
                <a:latin typeface="微软雅黑" panose="020B0503020204020204" pitchFamily="34" charset="-122"/>
                <a:ea typeface="微软雅黑" panose="020B0503020204020204" pitchFamily="34" charset="-122"/>
              </a:rPr>
              <a:t>，</a:t>
            </a:r>
            <a:r>
              <a:rPr lang="en-US" altLang="zh-CN">
                <a:solidFill>
                  <a:srgbClr val="A50021"/>
                </a:solidFill>
                <a:latin typeface="微软雅黑" panose="020B0503020204020204" pitchFamily="34" charset="-122"/>
                <a:ea typeface="微软雅黑" panose="020B0503020204020204" pitchFamily="34" charset="-122"/>
              </a:rPr>
              <a:t>Yin</a:t>
            </a: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R2out</a:t>
            </a:r>
            <a:r>
              <a:rPr lang="zh-CN" altLang="en-US">
                <a:solidFill>
                  <a:srgbClr val="A50021"/>
                </a:solidFill>
                <a:latin typeface="微软雅黑" panose="020B0503020204020204" pitchFamily="34" charset="-122"/>
                <a:ea typeface="微软雅黑" panose="020B0503020204020204" pitchFamily="34" charset="-122"/>
              </a:rPr>
              <a:t>，</a:t>
            </a:r>
            <a:r>
              <a:rPr lang="en-US" altLang="zh-CN">
                <a:solidFill>
                  <a:srgbClr val="A50021"/>
                </a:solidFill>
                <a:latin typeface="微软雅黑" panose="020B0503020204020204" pitchFamily="34" charset="-122"/>
                <a:ea typeface="微软雅黑" panose="020B0503020204020204" pitchFamily="34" charset="-122"/>
              </a:rPr>
              <a:t>Add</a:t>
            </a:r>
            <a:r>
              <a:rPr lang="zh-CN" altLang="en-US">
                <a:solidFill>
                  <a:srgbClr val="A50021"/>
                </a:solidFill>
                <a:latin typeface="微软雅黑" panose="020B0503020204020204" pitchFamily="34" charset="-122"/>
                <a:ea typeface="微软雅黑" panose="020B0503020204020204" pitchFamily="34" charset="-122"/>
              </a:rPr>
              <a:t>，</a:t>
            </a:r>
            <a:r>
              <a:rPr lang="en-US" altLang="zh-CN">
                <a:solidFill>
                  <a:srgbClr val="A50021"/>
                </a:solidFill>
                <a:latin typeface="微软雅黑" panose="020B0503020204020204" pitchFamily="34" charset="-122"/>
                <a:ea typeface="微软雅黑" panose="020B0503020204020204" pitchFamily="34" charset="-122"/>
              </a:rPr>
              <a:t>Zin</a:t>
            </a: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Zout</a:t>
            </a:r>
            <a:r>
              <a:rPr lang="zh-CN" altLang="en-US">
                <a:solidFill>
                  <a:srgbClr val="A50021"/>
                </a:solidFill>
                <a:latin typeface="微软雅黑" panose="020B0503020204020204" pitchFamily="34" charset="-122"/>
                <a:ea typeface="微软雅黑" panose="020B0503020204020204" pitchFamily="34" charset="-122"/>
              </a:rPr>
              <a:t>，</a:t>
            </a:r>
            <a:r>
              <a:rPr lang="en-US" altLang="zh-CN">
                <a:solidFill>
                  <a:srgbClr val="A50021"/>
                </a:solidFill>
                <a:latin typeface="微软雅黑" panose="020B0503020204020204" pitchFamily="34" charset="-122"/>
                <a:ea typeface="微软雅黑" panose="020B0503020204020204" pitchFamily="34" charset="-122"/>
              </a:rPr>
              <a:t>R3in</a:t>
            </a:r>
          </a:p>
          <a:p>
            <a:pPr lvl="1">
              <a:spcBef>
                <a:spcPct val="10000"/>
              </a:spcBef>
              <a:buFontTx/>
              <a:buNone/>
            </a:pPr>
            <a:r>
              <a:rPr lang="zh-CN" altLang="en-US">
                <a:latin typeface="微软雅黑" panose="020B0503020204020204" pitchFamily="34" charset="-122"/>
                <a:ea typeface="微软雅黑" panose="020B0503020204020204" pitchFamily="34" charset="-122"/>
              </a:rPr>
              <a:t>从主存取字 </a:t>
            </a:r>
          </a:p>
          <a:p>
            <a:pPr lvl="1">
              <a:spcBef>
                <a:spcPct val="10000"/>
              </a:spcBef>
              <a:buFontTx/>
              <a:buNone/>
            </a:pPr>
            <a:r>
              <a:rPr lang="pt-BR" altLang="zh-CN">
                <a:solidFill>
                  <a:srgbClr val="A50021"/>
                </a:solidFill>
                <a:latin typeface="微软雅黑" panose="020B0503020204020204" pitchFamily="34" charset="-122"/>
                <a:ea typeface="微软雅黑" panose="020B0503020204020204" pitchFamily="34" charset="-122"/>
              </a:rPr>
              <a:t>R1out</a:t>
            </a:r>
            <a:r>
              <a:rPr lang="zh-CN" altLang="pt-BR">
                <a:solidFill>
                  <a:srgbClr val="A50021"/>
                </a:solidFill>
                <a:latin typeface="微软雅黑" panose="020B0503020204020204" pitchFamily="34" charset="-122"/>
                <a:ea typeface="微软雅黑" panose="020B0503020204020204" pitchFamily="34" charset="-122"/>
              </a:rPr>
              <a:t>，</a:t>
            </a:r>
            <a:r>
              <a:rPr lang="pt-BR" altLang="zh-CN">
                <a:solidFill>
                  <a:srgbClr val="A50021"/>
                </a:solidFill>
                <a:latin typeface="微软雅黑" panose="020B0503020204020204" pitchFamily="34" charset="-122"/>
                <a:ea typeface="微软雅黑" panose="020B0503020204020204" pitchFamily="34" charset="-122"/>
              </a:rPr>
              <a:t>MARin</a:t>
            </a: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Read,</a:t>
            </a:r>
            <a:r>
              <a:rPr lang="en-US" altLang="zh-CN">
                <a:latin typeface="微软雅黑" panose="020B0503020204020204" pitchFamily="34" charset="-122"/>
                <a:ea typeface="微软雅黑" panose="020B0503020204020204" pitchFamily="34" charset="-122"/>
              </a:rPr>
              <a:t> </a:t>
            </a:r>
            <a:r>
              <a:rPr lang="en-US" altLang="zh-CN">
                <a:solidFill>
                  <a:srgbClr val="006600"/>
                </a:solidFill>
                <a:latin typeface="微软雅黑" panose="020B0503020204020204" pitchFamily="34" charset="-122"/>
                <a:ea typeface="微软雅黑" panose="020B0503020204020204" pitchFamily="34" charset="-122"/>
              </a:rPr>
              <a:t>WMFC</a:t>
            </a:r>
            <a:r>
              <a:rPr lang="zh-CN" altLang="en-US">
                <a:solidFill>
                  <a:srgbClr val="006600"/>
                </a:solidFill>
                <a:latin typeface="微软雅黑" panose="020B0503020204020204" pitchFamily="34" charset="-122"/>
                <a:ea typeface="微软雅黑" panose="020B0503020204020204" pitchFamily="34" charset="-122"/>
              </a:rPr>
              <a:t> </a:t>
            </a:r>
            <a:r>
              <a:rPr lang="en-US" altLang="zh-CN">
                <a:solidFill>
                  <a:srgbClr val="006600"/>
                </a:solidFill>
                <a:latin typeface="微软雅黑" panose="020B0503020204020204" pitchFamily="34" charset="-122"/>
                <a:ea typeface="微软雅黑" panose="020B0503020204020204" pitchFamily="34" charset="-122"/>
              </a:rPr>
              <a:t>(</a:t>
            </a:r>
            <a:r>
              <a:rPr lang="zh-CN" altLang="en-US">
                <a:solidFill>
                  <a:srgbClr val="006600"/>
                </a:solidFill>
                <a:latin typeface="微软雅黑" panose="020B0503020204020204" pitchFamily="34" charset="-122"/>
                <a:ea typeface="微软雅黑" panose="020B0503020204020204" pitchFamily="34" charset="-122"/>
              </a:rPr>
              <a:t>等待</a:t>
            </a:r>
            <a:r>
              <a:rPr lang="en-US" altLang="zh-CN">
                <a:solidFill>
                  <a:srgbClr val="006600"/>
                </a:solidFill>
                <a:latin typeface="微软雅黑" panose="020B0503020204020204" pitchFamily="34" charset="-122"/>
                <a:ea typeface="微软雅黑" panose="020B0503020204020204" pitchFamily="34" charset="-122"/>
              </a:rPr>
              <a:t>MFC)</a:t>
            </a: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MDRout</a:t>
            </a:r>
            <a:r>
              <a:rPr lang="zh-CN" altLang="en-US">
                <a:solidFill>
                  <a:srgbClr val="A50021"/>
                </a:solidFill>
                <a:latin typeface="微软雅黑" panose="020B0503020204020204" pitchFamily="34" charset="-122"/>
                <a:ea typeface="微软雅黑" panose="020B0503020204020204" pitchFamily="34" charset="-122"/>
              </a:rPr>
              <a:t>，</a:t>
            </a:r>
            <a:r>
              <a:rPr lang="en-US" altLang="zh-CN">
                <a:solidFill>
                  <a:srgbClr val="A50021"/>
                </a:solidFill>
                <a:latin typeface="微软雅黑" panose="020B0503020204020204" pitchFamily="34" charset="-122"/>
                <a:ea typeface="微软雅黑" panose="020B0503020204020204" pitchFamily="34" charset="-122"/>
              </a:rPr>
              <a:t>R2in</a:t>
            </a:r>
            <a:r>
              <a:rPr lang="en-US" altLang="zh-CN">
                <a:latin typeface="微软雅黑" panose="020B0503020204020204" pitchFamily="34" charset="-122"/>
                <a:ea typeface="微软雅黑" panose="020B0503020204020204" pitchFamily="34" charset="-122"/>
              </a:rPr>
              <a:t> </a:t>
            </a:r>
          </a:p>
          <a:p>
            <a:pPr lvl="1">
              <a:spcBef>
                <a:spcPct val="10000"/>
              </a:spcBef>
              <a:buFontTx/>
              <a:buNone/>
            </a:pPr>
            <a:r>
              <a:rPr lang="zh-CN" altLang="en-US">
                <a:latin typeface="微软雅黑" panose="020B0503020204020204" pitchFamily="34" charset="-122"/>
                <a:ea typeface="微软雅黑" panose="020B0503020204020204" pitchFamily="34" charset="-122"/>
              </a:rPr>
              <a:t>写字到主存</a:t>
            </a:r>
          </a:p>
          <a:p>
            <a:pPr lvl="1">
              <a:spcBef>
                <a:spcPct val="10000"/>
              </a:spcBef>
              <a:buFontTx/>
              <a:buNone/>
            </a:pPr>
            <a:r>
              <a:rPr lang="pt-BR" altLang="zh-CN">
                <a:solidFill>
                  <a:srgbClr val="A50021"/>
                </a:solidFill>
                <a:latin typeface="微软雅黑" panose="020B0503020204020204" pitchFamily="34" charset="-122"/>
                <a:ea typeface="微软雅黑" panose="020B0503020204020204" pitchFamily="34" charset="-122"/>
              </a:rPr>
              <a:t>R1out</a:t>
            </a:r>
            <a:r>
              <a:rPr lang="zh-CN" altLang="pt-BR">
                <a:solidFill>
                  <a:srgbClr val="A50021"/>
                </a:solidFill>
                <a:latin typeface="微软雅黑" panose="020B0503020204020204" pitchFamily="34" charset="-122"/>
                <a:ea typeface="微软雅黑" panose="020B0503020204020204" pitchFamily="34" charset="-122"/>
              </a:rPr>
              <a:t>，</a:t>
            </a:r>
            <a:r>
              <a:rPr lang="pt-BR" altLang="zh-CN">
                <a:solidFill>
                  <a:srgbClr val="A50021"/>
                </a:solidFill>
                <a:latin typeface="微软雅黑" panose="020B0503020204020204" pitchFamily="34" charset="-122"/>
                <a:ea typeface="微软雅黑" panose="020B0503020204020204" pitchFamily="34" charset="-122"/>
              </a:rPr>
              <a:t>MARin</a:t>
            </a: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R2out</a:t>
            </a:r>
            <a:r>
              <a:rPr lang="zh-CN" altLang="en-US">
                <a:solidFill>
                  <a:srgbClr val="A50021"/>
                </a:solidFill>
                <a:latin typeface="微软雅黑" panose="020B0503020204020204" pitchFamily="34" charset="-122"/>
                <a:ea typeface="微软雅黑" panose="020B0503020204020204" pitchFamily="34" charset="-122"/>
              </a:rPr>
              <a:t>，</a:t>
            </a:r>
            <a:r>
              <a:rPr lang="en-US" altLang="zh-CN">
                <a:solidFill>
                  <a:srgbClr val="A50021"/>
                </a:solidFill>
                <a:latin typeface="微软雅黑" panose="020B0503020204020204" pitchFamily="34" charset="-122"/>
                <a:ea typeface="微软雅黑" panose="020B0503020204020204" pitchFamily="34" charset="-122"/>
              </a:rPr>
              <a:t>MDRin</a:t>
            </a:r>
            <a:endParaRPr lang="zh-CN" altLang="en-US">
              <a:solidFill>
                <a:srgbClr val="A50021"/>
              </a:solidFill>
              <a:latin typeface="微软雅黑" panose="020B0503020204020204" pitchFamily="34" charset="-122"/>
              <a:ea typeface="微软雅黑" panose="020B0503020204020204" pitchFamily="34" charset="-122"/>
            </a:endParaRPr>
          </a:p>
          <a:p>
            <a:pPr lvl="1">
              <a:spcBef>
                <a:spcPct val="10000"/>
              </a:spcBef>
              <a:buFontTx/>
              <a:buNone/>
            </a:pPr>
            <a:r>
              <a:rPr lang="en-US" altLang="zh-CN">
                <a:solidFill>
                  <a:srgbClr val="A50021"/>
                </a:solidFill>
                <a:latin typeface="微软雅黑" panose="020B0503020204020204" pitchFamily="34" charset="-122"/>
                <a:ea typeface="微软雅黑" panose="020B0503020204020204" pitchFamily="34" charset="-122"/>
              </a:rPr>
              <a:t>Write,</a:t>
            </a:r>
            <a:r>
              <a:rPr lang="en-US" altLang="zh-CN">
                <a:latin typeface="微软雅黑" panose="020B0503020204020204" pitchFamily="34" charset="-122"/>
                <a:ea typeface="微软雅黑" panose="020B0503020204020204" pitchFamily="34" charset="-122"/>
              </a:rPr>
              <a:t> </a:t>
            </a:r>
            <a:r>
              <a:rPr lang="en-US" altLang="zh-CN">
                <a:solidFill>
                  <a:srgbClr val="006600"/>
                </a:solidFill>
                <a:latin typeface="微软雅黑" panose="020B0503020204020204" pitchFamily="34" charset="-122"/>
                <a:ea typeface="微软雅黑" panose="020B0503020204020204" pitchFamily="34" charset="-122"/>
              </a:rPr>
              <a:t>WMFC</a:t>
            </a:r>
            <a:endParaRPr lang="zh-CN" altLang="en-US">
              <a:solidFill>
                <a:srgbClr val="006600"/>
              </a:solidFill>
              <a:latin typeface="微软雅黑" panose="020B0503020204020204" pitchFamily="34" charset="-122"/>
              <a:ea typeface="微软雅黑" panose="020B0503020204020204" pitchFamily="34" charset="-122"/>
            </a:endParaRPr>
          </a:p>
        </p:txBody>
      </p:sp>
      <p:pic>
        <p:nvPicPr>
          <p:cNvPr id="398340" name="Picture 4">
            <a:extLst>
              <a:ext uri="{FF2B5EF4-FFF2-40B4-BE49-F238E27FC236}">
                <a16:creationId xmlns:a16="http://schemas.microsoft.com/office/drawing/2014/main" id="{EDCD21E3-5B1E-4994-8C34-93659A6B1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0"/>
            <a:ext cx="55705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342" name="Picture 6">
            <a:extLst>
              <a:ext uri="{FF2B5EF4-FFF2-40B4-BE49-F238E27FC236}">
                <a16:creationId xmlns:a16="http://schemas.microsoft.com/office/drawing/2014/main" id="{EFAC79CF-75B4-4250-85C0-A91257480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088" y="4408488"/>
            <a:ext cx="4506912"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43" name="Text Box 7">
            <a:extLst>
              <a:ext uri="{FF2B5EF4-FFF2-40B4-BE49-F238E27FC236}">
                <a16:creationId xmlns:a16="http://schemas.microsoft.com/office/drawing/2014/main" id="{2D63A67B-2371-4647-AA6E-944389A9BC84}"/>
              </a:ext>
            </a:extLst>
          </p:cNvPr>
          <p:cNvSpPr txBox="1">
            <a:spLocks noChangeArrowheads="1"/>
          </p:cNvSpPr>
          <p:nvPr/>
        </p:nvSpPr>
        <p:spPr bwMode="auto">
          <a:xfrm>
            <a:off x="3448050" y="1381125"/>
            <a:ext cx="1057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latin typeface="Times New Roman" panose="02020603050405020304" pitchFamily="18" charset="0"/>
              <a:ea typeface="宋体" panose="02010600030101010101" pitchFamily="2" charset="-122"/>
            </a:endParaRPr>
          </a:p>
        </p:txBody>
      </p:sp>
      <p:sp>
        <p:nvSpPr>
          <p:cNvPr id="398344" name="Rectangle 8">
            <a:extLst>
              <a:ext uri="{FF2B5EF4-FFF2-40B4-BE49-F238E27FC236}">
                <a16:creationId xmlns:a16="http://schemas.microsoft.com/office/drawing/2014/main" id="{D0741505-5239-4F67-9D77-D433AFCB802F}"/>
              </a:ext>
            </a:extLst>
          </p:cNvPr>
          <p:cNvSpPr>
            <a:spLocks noChangeArrowheads="1"/>
          </p:cNvSpPr>
          <p:nvPr/>
        </p:nvSpPr>
        <p:spPr bwMode="auto">
          <a:xfrm>
            <a:off x="1655763" y="2863850"/>
            <a:ext cx="2155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a:solidFill>
                  <a:schemeClr val="accent1"/>
                </a:solidFill>
                <a:latin typeface="微软雅黑" panose="020B0503020204020204" pitchFamily="34" charset="-122"/>
                <a:ea typeface="微软雅黑" panose="020B0503020204020204" pitchFamily="34" charset="-122"/>
              </a:rPr>
              <a:t>R[R2]←M[R[R1]]</a:t>
            </a:r>
            <a:r>
              <a:rPr lang="en-US" altLang="zh-CN">
                <a:latin typeface="Times New Roman" panose="02020603050405020304" pitchFamily="18" charset="0"/>
                <a:ea typeface="宋体" panose="02010600030101010101" pitchFamily="2" charset="-122"/>
              </a:rPr>
              <a:t> </a:t>
            </a:r>
          </a:p>
        </p:txBody>
      </p:sp>
      <p:sp>
        <p:nvSpPr>
          <p:cNvPr id="398345" name="Rectangle 9">
            <a:extLst>
              <a:ext uri="{FF2B5EF4-FFF2-40B4-BE49-F238E27FC236}">
                <a16:creationId xmlns:a16="http://schemas.microsoft.com/office/drawing/2014/main" id="{E33997D4-CA50-46C2-BB7A-98C38D787C68}"/>
              </a:ext>
            </a:extLst>
          </p:cNvPr>
          <p:cNvSpPr>
            <a:spLocks noChangeArrowheads="1"/>
          </p:cNvSpPr>
          <p:nvPr/>
        </p:nvSpPr>
        <p:spPr bwMode="auto">
          <a:xfrm>
            <a:off x="1606550" y="4044950"/>
            <a:ext cx="2300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800">
                <a:solidFill>
                  <a:schemeClr val="accent1"/>
                </a:solidFill>
                <a:latin typeface="微软雅黑" panose="020B0503020204020204" pitchFamily="34" charset="-122"/>
                <a:ea typeface="微软雅黑" panose="020B0503020204020204" pitchFamily="34" charset="-122"/>
              </a:rPr>
              <a:t>M[R[R1]] ← R[R2]</a:t>
            </a:r>
          </a:p>
        </p:txBody>
      </p:sp>
      <p:sp>
        <p:nvSpPr>
          <p:cNvPr id="398346" name="Text Box 10">
            <a:extLst>
              <a:ext uri="{FF2B5EF4-FFF2-40B4-BE49-F238E27FC236}">
                <a16:creationId xmlns:a16="http://schemas.microsoft.com/office/drawing/2014/main" id="{6F02FD67-30FD-4611-A3B6-7248D93A670A}"/>
              </a:ext>
            </a:extLst>
          </p:cNvPr>
          <p:cNvSpPr txBox="1">
            <a:spLocks noChangeArrowheads="1"/>
          </p:cNvSpPr>
          <p:nvPr/>
        </p:nvSpPr>
        <p:spPr bwMode="auto">
          <a:xfrm>
            <a:off x="269875" y="5394325"/>
            <a:ext cx="4241800" cy="1246188"/>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1800">
                <a:solidFill>
                  <a:schemeClr val="accent1"/>
                </a:solidFill>
                <a:latin typeface="微软雅黑" panose="020B0503020204020204" pitchFamily="34" charset="-122"/>
                <a:ea typeface="微软雅黑" panose="020B0503020204020204" pitchFamily="34" charset="-122"/>
              </a:rPr>
              <a:t>CPU</a:t>
            </a:r>
            <a:r>
              <a:rPr lang="zh-CN" altLang="en-US" sz="1800">
                <a:solidFill>
                  <a:schemeClr val="accent1"/>
                </a:solidFill>
                <a:latin typeface="微软雅黑" panose="020B0503020204020204" pitchFamily="34" charset="-122"/>
                <a:ea typeface="微软雅黑" panose="020B0503020204020204" pitchFamily="34" charset="-122"/>
              </a:rPr>
              <a:t>访存有两种通信方式</a:t>
            </a:r>
          </a:p>
          <a:p>
            <a:pPr>
              <a:spcBef>
                <a:spcPct val="20000"/>
              </a:spcBef>
            </a:pPr>
            <a:r>
              <a:rPr lang="zh-CN" altLang="en-US" sz="1800">
                <a:latin typeface="微软雅黑" panose="020B0503020204020204" pitchFamily="34" charset="-122"/>
                <a:ea typeface="微软雅黑" panose="020B0503020204020204" pitchFamily="34" charset="-122"/>
              </a:rPr>
              <a:t>早期：直接访问</a:t>
            </a:r>
            <a:r>
              <a:rPr lang="en-US" altLang="zh-CN" sz="1800">
                <a:latin typeface="微软雅黑" panose="020B0503020204020204" pitchFamily="34" charset="-122"/>
                <a:ea typeface="微软雅黑" panose="020B0503020204020204" pitchFamily="34" charset="-122"/>
              </a:rPr>
              <a:t>MM,  </a:t>
            </a:r>
            <a:r>
              <a:rPr lang="zh-CN" altLang="en-US" sz="1800">
                <a:latin typeface="微软雅黑" panose="020B0503020204020204" pitchFamily="34" charset="-122"/>
                <a:ea typeface="微软雅黑" panose="020B0503020204020204" pitchFamily="34" charset="-122"/>
              </a:rPr>
              <a:t>“异步”方式，用</a:t>
            </a:r>
            <a:r>
              <a:rPr lang="en-US" altLang="zh-CN" sz="1800">
                <a:latin typeface="微软雅黑" panose="020B0503020204020204" pitchFamily="34" charset="-122"/>
                <a:ea typeface="微软雅黑" panose="020B0503020204020204" pitchFamily="34" charset="-122"/>
              </a:rPr>
              <a:t>MFC</a:t>
            </a:r>
            <a:r>
              <a:rPr lang="zh-CN" altLang="en-US" sz="1800">
                <a:latin typeface="微软雅黑" panose="020B0503020204020204" pitchFamily="34" charset="-122"/>
                <a:ea typeface="微软雅黑" panose="020B0503020204020204" pitchFamily="34" charset="-122"/>
              </a:rPr>
              <a:t>应答信号；现在：先</a:t>
            </a:r>
            <a:r>
              <a:rPr lang="en-US" altLang="zh-CN" sz="1800">
                <a:latin typeface="微软雅黑" panose="020B0503020204020204" pitchFamily="34" charset="-122"/>
                <a:ea typeface="微软雅黑" panose="020B0503020204020204" pitchFamily="34" charset="-122"/>
              </a:rPr>
              <a:t>Cache</a:t>
            </a:r>
            <a:r>
              <a:rPr lang="zh-CN" altLang="en-US" sz="1800">
                <a:latin typeface="微软雅黑" panose="020B0503020204020204" pitchFamily="34" charset="-122"/>
                <a:ea typeface="微软雅黑" panose="020B0503020204020204" pitchFamily="34" charset="-122"/>
              </a:rPr>
              <a:t>后</a:t>
            </a:r>
            <a:r>
              <a:rPr lang="en-US" altLang="zh-CN" sz="1800">
                <a:latin typeface="微软雅黑" panose="020B0503020204020204" pitchFamily="34" charset="-122"/>
                <a:ea typeface="微软雅黑" panose="020B0503020204020204" pitchFamily="34" charset="-122"/>
              </a:rPr>
              <a:t>MM</a:t>
            </a:r>
            <a:r>
              <a:rPr lang="zh-CN" altLang="en-US" sz="1800">
                <a:latin typeface="微软雅黑" panose="020B0503020204020204" pitchFamily="34" charset="-122"/>
                <a:ea typeface="微软雅黑" panose="020B0503020204020204" pitchFamily="34" charset="-122"/>
              </a:rPr>
              <a:t>，“同步”方式，无需应答信号。</a:t>
            </a:r>
            <a:endParaRPr lang="en-US" altLang="zh-CN" sz="1800">
              <a:latin typeface="微软雅黑" panose="020B0503020204020204" pitchFamily="34" charset="-122"/>
              <a:ea typeface="微软雅黑" panose="020B0503020204020204" pitchFamily="34" charset="-122"/>
            </a:endParaRPr>
          </a:p>
        </p:txBody>
      </p:sp>
      <p:sp>
        <p:nvSpPr>
          <p:cNvPr id="398347" name="Text Box 11">
            <a:extLst>
              <a:ext uri="{FF2B5EF4-FFF2-40B4-BE49-F238E27FC236}">
                <a16:creationId xmlns:a16="http://schemas.microsoft.com/office/drawing/2014/main" id="{A5F94F59-6B4F-4585-89D5-92067167EBEF}"/>
              </a:ext>
            </a:extLst>
          </p:cNvPr>
          <p:cNvSpPr txBox="1">
            <a:spLocks noChangeArrowheads="1"/>
          </p:cNvSpPr>
          <p:nvPr/>
        </p:nvSpPr>
        <p:spPr bwMode="auto">
          <a:xfrm>
            <a:off x="4784725" y="5454650"/>
            <a:ext cx="4257675" cy="133350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900">
                <a:solidFill>
                  <a:schemeClr val="accent1"/>
                </a:solidFill>
                <a:latin typeface="微软雅黑" panose="020B0503020204020204" pitchFamily="34" charset="-122"/>
                <a:ea typeface="微软雅黑" panose="020B0503020204020204" pitchFamily="34" charset="-122"/>
              </a:rPr>
              <a:t>问题：</a:t>
            </a:r>
            <a:r>
              <a:rPr lang="zh-CN" altLang="en-US" sz="1900">
                <a:solidFill>
                  <a:srgbClr val="006600"/>
                </a:solidFill>
                <a:latin typeface="微软雅黑" panose="020B0503020204020204" pitchFamily="34" charset="-122"/>
                <a:ea typeface="微软雅黑" panose="020B0503020204020204" pitchFamily="34" charset="-122"/>
              </a:rPr>
              <a:t>时钟周期的宽度如何确定？</a:t>
            </a:r>
          </a:p>
          <a:p>
            <a:pPr>
              <a:spcBef>
                <a:spcPct val="10000"/>
              </a:spcBef>
            </a:pPr>
            <a:r>
              <a:rPr lang="zh-CN" altLang="en-US" sz="1900">
                <a:solidFill>
                  <a:srgbClr val="006600"/>
                </a:solidFill>
                <a:latin typeface="微软雅黑" panose="020B0503020204020204" pitchFamily="34" charset="-122"/>
                <a:ea typeface="微软雅黑" panose="020B0503020204020204" pitchFamily="34" charset="-122"/>
              </a:rPr>
              <a:t>以上四种操作各需要几个时钟周期？</a:t>
            </a:r>
          </a:p>
          <a:p>
            <a:pPr>
              <a:spcBef>
                <a:spcPct val="10000"/>
              </a:spcBef>
            </a:pPr>
            <a:r>
              <a:rPr lang="zh-CN" altLang="en-US" sz="1900">
                <a:solidFill>
                  <a:srgbClr val="006600"/>
                </a:solidFill>
                <a:latin typeface="微软雅黑" panose="020B0503020204020204" pitchFamily="34" charset="-122"/>
                <a:ea typeface="微软雅黑" panose="020B0503020204020204" pitchFamily="34" charset="-122"/>
              </a:rPr>
              <a:t>取指阶段的操作与时序控制信号？</a:t>
            </a:r>
          </a:p>
          <a:p>
            <a:pPr>
              <a:spcBef>
                <a:spcPct val="10000"/>
              </a:spcBef>
            </a:pPr>
            <a:r>
              <a:rPr lang="en-US" altLang="zh-CN" sz="1900">
                <a:latin typeface="微软雅黑" panose="020B0503020204020204" pitchFamily="34" charset="-122"/>
                <a:ea typeface="微软雅黑" panose="020B0503020204020204" pitchFamily="34" charset="-122"/>
              </a:rPr>
              <a:t>IR </a:t>
            </a:r>
            <a:r>
              <a:rPr lang="en-US" altLang="zh-CN">
                <a:latin typeface="微软雅黑" panose="020B0503020204020204" pitchFamily="34" charset="-122"/>
                <a:ea typeface="微软雅黑" panose="020B0503020204020204" pitchFamily="34" charset="-122"/>
              </a:rPr>
              <a:t>←M[PC]</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PC ←PC+“1”</a:t>
            </a:r>
          </a:p>
        </p:txBody>
      </p:sp>
      <p:sp>
        <p:nvSpPr>
          <p:cNvPr id="398348" name="Text Box 12">
            <a:extLst>
              <a:ext uri="{FF2B5EF4-FFF2-40B4-BE49-F238E27FC236}">
                <a16:creationId xmlns:a16="http://schemas.microsoft.com/office/drawing/2014/main" id="{44A96A2F-9486-4D93-8D0B-709DA4176E5F}"/>
              </a:ext>
            </a:extLst>
          </p:cNvPr>
          <p:cNvSpPr txBox="1">
            <a:spLocks noChangeArrowheads="1"/>
          </p:cNvSpPr>
          <p:nvPr/>
        </p:nvSpPr>
        <p:spPr bwMode="auto">
          <a:xfrm>
            <a:off x="2987675" y="1068388"/>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微软雅黑" panose="020B0503020204020204" pitchFamily="34" charset="-122"/>
                <a:ea typeface="微软雅黑" panose="020B0503020204020204" pitchFamily="34" charset="-122"/>
              </a:rPr>
              <a:t>1Cycle</a:t>
            </a:r>
          </a:p>
        </p:txBody>
      </p:sp>
      <p:sp>
        <p:nvSpPr>
          <p:cNvPr id="398349" name="Text Box 13">
            <a:extLst>
              <a:ext uri="{FF2B5EF4-FFF2-40B4-BE49-F238E27FC236}">
                <a16:creationId xmlns:a16="http://schemas.microsoft.com/office/drawing/2014/main" id="{CD59D16C-6488-44C1-B5D4-93A502B0072E}"/>
              </a:ext>
            </a:extLst>
          </p:cNvPr>
          <p:cNvSpPr txBox="1">
            <a:spLocks noChangeArrowheads="1"/>
          </p:cNvSpPr>
          <p:nvPr/>
        </p:nvSpPr>
        <p:spPr bwMode="auto">
          <a:xfrm>
            <a:off x="2557463" y="1665288"/>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微软雅黑" panose="020B0503020204020204" pitchFamily="34" charset="-122"/>
                <a:ea typeface="微软雅黑" panose="020B0503020204020204" pitchFamily="34" charset="-122"/>
              </a:rPr>
              <a:t>3Cycles</a:t>
            </a:r>
          </a:p>
        </p:txBody>
      </p:sp>
      <p:sp>
        <p:nvSpPr>
          <p:cNvPr id="398351" name="Text Box 15">
            <a:extLst>
              <a:ext uri="{FF2B5EF4-FFF2-40B4-BE49-F238E27FC236}">
                <a16:creationId xmlns:a16="http://schemas.microsoft.com/office/drawing/2014/main" id="{612924CA-3D0D-4544-92B5-019C28674B24}"/>
              </a:ext>
            </a:extLst>
          </p:cNvPr>
          <p:cNvSpPr txBox="1">
            <a:spLocks noChangeArrowheads="1"/>
          </p:cNvSpPr>
          <p:nvPr/>
        </p:nvSpPr>
        <p:spPr bwMode="auto">
          <a:xfrm>
            <a:off x="2663825" y="3103563"/>
            <a:ext cx="1279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微软雅黑" panose="020B0503020204020204" pitchFamily="34" charset="-122"/>
                <a:ea typeface="微软雅黑" panose="020B0503020204020204" pitchFamily="34" charset="-122"/>
              </a:rPr>
              <a:t>&gt;3Cycles</a:t>
            </a:r>
          </a:p>
        </p:txBody>
      </p:sp>
      <p:grpSp>
        <p:nvGrpSpPr>
          <p:cNvPr id="398355" name="Group 19">
            <a:extLst>
              <a:ext uri="{FF2B5EF4-FFF2-40B4-BE49-F238E27FC236}">
                <a16:creationId xmlns:a16="http://schemas.microsoft.com/office/drawing/2014/main" id="{02551B7C-2D0D-4292-A4E6-37D081167443}"/>
              </a:ext>
            </a:extLst>
          </p:cNvPr>
          <p:cNvGrpSpPr>
            <a:grpSpLocks/>
          </p:cNvGrpSpPr>
          <p:nvPr/>
        </p:nvGrpSpPr>
        <p:grpSpPr bwMode="auto">
          <a:xfrm>
            <a:off x="2136775" y="3790950"/>
            <a:ext cx="1471613" cy="1997075"/>
            <a:chOff x="1440" y="2143"/>
            <a:chExt cx="1071" cy="1044"/>
          </a:xfrm>
        </p:grpSpPr>
        <p:sp>
          <p:nvSpPr>
            <p:cNvPr id="398353" name="Line 17">
              <a:extLst>
                <a:ext uri="{FF2B5EF4-FFF2-40B4-BE49-F238E27FC236}">
                  <a16:creationId xmlns:a16="http://schemas.microsoft.com/office/drawing/2014/main" id="{568A49CA-48D1-4FB7-AEBA-2F22F2A1878C}"/>
                </a:ext>
              </a:extLst>
            </p:cNvPr>
            <p:cNvSpPr>
              <a:spLocks noChangeShapeType="1"/>
            </p:cNvSpPr>
            <p:nvPr/>
          </p:nvSpPr>
          <p:spPr bwMode="auto">
            <a:xfrm flipH="1" flipV="1">
              <a:off x="1440" y="2886"/>
              <a:ext cx="1014" cy="30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8354" name="Line 18">
              <a:extLst>
                <a:ext uri="{FF2B5EF4-FFF2-40B4-BE49-F238E27FC236}">
                  <a16:creationId xmlns:a16="http://schemas.microsoft.com/office/drawing/2014/main" id="{2E6C4BAE-1E10-4636-BE12-49209E0F3CA2}"/>
                </a:ext>
              </a:extLst>
            </p:cNvPr>
            <p:cNvSpPr>
              <a:spLocks noChangeShapeType="1"/>
            </p:cNvSpPr>
            <p:nvPr/>
          </p:nvSpPr>
          <p:spPr bwMode="auto">
            <a:xfrm flipH="1" flipV="1">
              <a:off x="1897" y="2143"/>
              <a:ext cx="614" cy="1044"/>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8356" name="Text Box 20">
            <a:extLst>
              <a:ext uri="{FF2B5EF4-FFF2-40B4-BE49-F238E27FC236}">
                <a16:creationId xmlns:a16="http://schemas.microsoft.com/office/drawing/2014/main" id="{0FFC918C-51A8-4CBB-A70B-49429DCA511F}"/>
              </a:ext>
            </a:extLst>
          </p:cNvPr>
          <p:cNvSpPr txBox="1">
            <a:spLocks noChangeArrowheads="1"/>
          </p:cNvSpPr>
          <p:nvPr/>
        </p:nvSpPr>
        <p:spPr bwMode="auto">
          <a:xfrm>
            <a:off x="4060825" y="3478213"/>
            <a:ext cx="23002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微软雅黑" panose="020B0503020204020204" pitchFamily="34" charset="-122"/>
                <a:ea typeface="微软雅黑" panose="020B0503020204020204" pitchFamily="34" charset="-122"/>
              </a:rPr>
              <a:t>Read/Write</a:t>
            </a:r>
            <a:r>
              <a:rPr lang="zh-CN" altLang="en-US" sz="1800">
                <a:latin typeface="微软雅黑" panose="020B0503020204020204" pitchFamily="34" charset="-122"/>
                <a:ea typeface="微软雅黑" panose="020B0503020204020204" pitchFamily="34" charset="-122"/>
              </a:rPr>
              <a:t>时间最长，故以此为准或划分为多个时钟周期</a:t>
            </a:r>
          </a:p>
        </p:txBody>
      </p:sp>
      <p:sp>
        <p:nvSpPr>
          <p:cNvPr id="398357" name="Rectangle 21">
            <a:extLst>
              <a:ext uri="{FF2B5EF4-FFF2-40B4-BE49-F238E27FC236}">
                <a16:creationId xmlns:a16="http://schemas.microsoft.com/office/drawing/2014/main" id="{D546BCB0-AE9D-4655-A430-EEE7A17B61A3}"/>
              </a:ext>
            </a:extLst>
          </p:cNvPr>
          <p:cNvSpPr>
            <a:spLocks noChangeArrowheads="1"/>
          </p:cNvSpPr>
          <p:nvPr/>
        </p:nvSpPr>
        <p:spPr bwMode="auto">
          <a:xfrm>
            <a:off x="6680200" y="2362200"/>
            <a:ext cx="101600" cy="8890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58" name="Rectangle 22">
            <a:extLst>
              <a:ext uri="{FF2B5EF4-FFF2-40B4-BE49-F238E27FC236}">
                <a16:creationId xmlns:a16="http://schemas.microsoft.com/office/drawing/2014/main" id="{8A81C44F-C746-48EC-948E-3DB95C2EC053}"/>
              </a:ext>
            </a:extLst>
          </p:cNvPr>
          <p:cNvSpPr>
            <a:spLocks noChangeArrowheads="1"/>
          </p:cNvSpPr>
          <p:nvPr/>
        </p:nvSpPr>
        <p:spPr bwMode="auto">
          <a:xfrm>
            <a:off x="6681788" y="2516188"/>
            <a:ext cx="101600" cy="8890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60" name="Rectangle 24">
            <a:extLst>
              <a:ext uri="{FF2B5EF4-FFF2-40B4-BE49-F238E27FC236}">
                <a16:creationId xmlns:a16="http://schemas.microsoft.com/office/drawing/2014/main" id="{38738A01-8C2D-435B-A3B8-525D0B50AED1}"/>
              </a:ext>
            </a:extLst>
          </p:cNvPr>
          <p:cNvSpPr>
            <a:spLocks noChangeArrowheads="1"/>
          </p:cNvSpPr>
          <p:nvPr/>
        </p:nvSpPr>
        <p:spPr bwMode="auto">
          <a:xfrm>
            <a:off x="6985000" y="1892300"/>
            <a:ext cx="977900" cy="406400"/>
          </a:xfrm>
          <a:prstGeom prst="rect">
            <a:avLst/>
          </a:prstGeom>
          <a:solidFill>
            <a:schemeClr val="accent1">
              <a:alpha val="13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61" name="Rectangle 25">
            <a:extLst>
              <a:ext uri="{FF2B5EF4-FFF2-40B4-BE49-F238E27FC236}">
                <a16:creationId xmlns:a16="http://schemas.microsoft.com/office/drawing/2014/main" id="{1134520B-5E34-4B14-B5B3-FAF4B6D0BD49}"/>
              </a:ext>
            </a:extLst>
          </p:cNvPr>
          <p:cNvSpPr>
            <a:spLocks noChangeArrowheads="1"/>
          </p:cNvSpPr>
          <p:nvPr/>
        </p:nvSpPr>
        <p:spPr bwMode="auto">
          <a:xfrm>
            <a:off x="6999288" y="3684588"/>
            <a:ext cx="977900" cy="406400"/>
          </a:xfrm>
          <a:prstGeom prst="rect">
            <a:avLst/>
          </a:prstGeom>
          <a:solidFill>
            <a:schemeClr val="accent1">
              <a:alpha val="13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62" name="AutoShape 26">
            <a:extLst>
              <a:ext uri="{FF2B5EF4-FFF2-40B4-BE49-F238E27FC236}">
                <a16:creationId xmlns:a16="http://schemas.microsoft.com/office/drawing/2014/main" id="{F0241A78-993D-4F79-BE03-31C67E888F60}"/>
              </a:ext>
            </a:extLst>
          </p:cNvPr>
          <p:cNvSpPr>
            <a:spLocks/>
          </p:cNvSpPr>
          <p:nvPr/>
        </p:nvSpPr>
        <p:spPr bwMode="auto">
          <a:xfrm>
            <a:off x="8064500" y="355600"/>
            <a:ext cx="177800" cy="1016000"/>
          </a:xfrm>
          <a:prstGeom prst="rightBrace">
            <a:avLst>
              <a:gd name="adj1" fmla="val 47619"/>
              <a:gd name="adj2" fmla="val 50000"/>
            </a:avLst>
          </a:prstGeom>
          <a:noFill/>
          <a:ln w="1905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63" name="Text Box 27">
            <a:extLst>
              <a:ext uri="{FF2B5EF4-FFF2-40B4-BE49-F238E27FC236}">
                <a16:creationId xmlns:a16="http://schemas.microsoft.com/office/drawing/2014/main" id="{A95A7DAF-5734-4352-93F9-500F4751E0AA}"/>
              </a:ext>
            </a:extLst>
          </p:cNvPr>
          <p:cNvSpPr txBox="1">
            <a:spLocks noChangeArrowheads="1"/>
          </p:cNvSpPr>
          <p:nvPr/>
        </p:nvSpPr>
        <p:spPr bwMode="auto">
          <a:xfrm>
            <a:off x="8178800" y="177800"/>
            <a:ext cx="5461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微软雅黑" panose="020B0503020204020204" pitchFamily="34" charset="-122"/>
                <a:ea typeface="微软雅黑" panose="020B0503020204020204" pitchFamily="34" charset="-122"/>
              </a:rPr>
              <a:t>通用寄存器</a:t>
            </a:r>
          </a:p>
        </p:txBody>
      </p:sp>
      <p:sp>
        <p:nvSpPr>
          <p:cNvPr id="398364" name="Text Box 28">
            <a:extLst>
              <a:ext uri="{FF2B5EF4-FFF2-40B4-BE49-F238E27FC236}">
                <a16:creationId xmlns:a16="http://schemas.microsoft.com/office/drawing/2014/main" id="{2118E0D5-E9F7-4EE1-A7DC-A226C285A0A4}"/>
              </a:ext>
            </a:extLst>
          </p:cNvPr>
          <p:cNvSpPr txBox="1">
            <a:spLocks noChangeArrowheads="1"/>
          </p:cNvSpPr>
          <p:nvPr/>
        </p:nvSpPr>
        <p:spPr bwMode="auto">
          <a:xfrm>
            <a:off x="3798888" y="101600"/>
            <a:ext cx="1366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6600"/>
                </a:solidFill>
                <a:latin typeface="黑体" panose="02010609060101010101" pitchFamily="49" charset="-122"/>
                <a:ea typeface="黑体" panose="02010609060101010101" pitchFamily="49" charset="-122"/>
              </a:rPr>
              <a:t>总线连接方式！</a:t>
            </a:r>
          </a:p>
        </p:txBody>
      </p:sp>
      <p:sp>
        <p:nvSpPr>
          <p:cNvPr id="398365" name="Text Box 29">
            <a:extLst>
              <a:ext uri="{FF2B5EF4-FFF2-40B4-BE49-F238E27FC236}">
                <a16:creationId xmlns:a16="http://schemas.microsoft.com/office/drawing/2014/main" id="{16A950E5-C17F-460F-8FB4-685A7D8F0A7A}"/>
              </a:ext>
            </a:extLst>
          </p:cNvPr>
          <p:cNvSpPr txBox="1">
            <a:spLocks noChangeArrowheads="1"/>
          </p:cNvSpPr>
          <p:nvPr/>
        </p:nvSpPr>
        <p:spPr bwMode="auto">
          <a:xfrm>
            <a:off x="6286500" y="4313238"/>
            <a:ext cx="1063625" cy="33655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黑体" panose="02010609060101010101" pitchFamily="49" charset="-122"/>
                <a:ea typeface="黑体" panose="02010609060101010101" pitchFamily="49" charset="-122"/>
              </a:rPr>
              <a:t>内总线</a:t>
            </a:r>
          </a:p>
        </p:txBody>
      </p:sp>
      <p:sp>
        <p:nvSpPr>
          <p:cNvPr id="398367" name="Text Box 31">
            <a:extLst>
              <a:ext uri="{FF2B5EF4-FFF2-40B4-BE49-F238E27FC236}">
                <a16:creationId xmlns:a16="http://schemas.microsoft.com/office/drawing/2014/main" id="{DD95E09E-4345-410A-AF39-322AD4E04B93}"/>
              </a:ext>
            </a:extLst>
          </p:cNvPr>
          <p:cNvSpPr txBox="1">
            <a:spLocks noChangeArrowheads="1"/>
          </p:cNvSpPr>
          <p:nvPr/>
        </p:nvSpPr>
        <p:spPr bwMode="auto">
          <a:xfrm>
            <a:off x="6257925" y="4270375"/>
            <a:ext cx="1063625" cy="366713"/>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内总线</a:t>
            </a:r>
          </a:p>
        </p:txBody>
      </p:sp>
      <p:sp>
        <p:nvSpPr>
          <p:cNvPr id="398370" name="Text Box 34">
            <a:extLst>
              <a:ext uri="{FF2B5EF4-FFF2-40B4-BE49-F238E27FC236}">
                <a16:creationId xmlns:a16="http://schemas.microsoft.com/office/drawing/2014/main" id="{73BA2497-65D7-42B9-A0D1-3B062422806B}"/>
              </a:ext>
            </a:extLst>
          </p:cNvPr>
          <p:cNvSpPr txBox="1">
            <a:spLocks noChangeArrowheads="1"/>
          </p:cNvSpPr>
          <p:nvPr/>
        </p:nvSpPr>
        <p:spPr bwMode="auto">
          <a:xfrm>
            <a:off x="3341688" y="2266950"/>
            <a:ext cx="1006475" cy="366713"/>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外总线</a:t>
            </a:r>
          </a:p>
        </p:txBody>
      </p:sp>
      <p:sp>
        <p:nvSpPr>
          <p:cNvPr id="398371" name="Text Box 35">
            <a:extLst>
              <a:ext uri="{FF2B5EF4-FFF2-40B4-BE49-F238E27FC236}">
                <a16:creationId xmlns:a16="http://schemas.microsoft.com/office/drawing/2014/main" id="{80355197-5C82-4E29-980D-25F87630D60E}"/>
              </a:ext>
            </a:extLst>
          </p:cNvPr>
          <p:cNvSpPr txBox="1">
            <a:spLocks noChangeArrowheads="1"/>
          </p:cNvSpPr>
          <p:nvPr/>
        </p:nvSpPr>
        <p:spPr bwMode="auto">
          <a:xfrm>
            <a:off x="2640013" y="4297363"/>
            <a:ext cx="1279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微软雅黑" panose="020B0503020204020204" pitchFamily="34" charset="-122"/>
                <a:ea typeface="微软雅黑" panose="020B0503020204020204" pitchFamily="34" charset="-122"/>
              </a:rPr>
              <a:t>&gt;3Cycles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64"/>
                                        </p:tgtEl>
                                        <p:attrNameLst>
                                          <p:attrName>style.visibility</p:attrName>
                                        </p:attrNameLst>
                                      </p:cBhvr>
                                      <p:to>
                                        <p:strVal val="visible"/>
                                      </p:to>
                                    </p:set>
                                    <p:animEffect transition="in" filter="blinds(horizontal)">
                                      <p:cBhvr>
                                        <p:cTn id="7" dur="500"/>
                                        <p:tgtEl>
                                          <p:spTgt spid="398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8339">
                                            <p:txEl>
                                              <p:pRg st="2" end="2"/>
                                            </p:txEl>
                                          </p:spTgt>
                                        </p:tgtEl>
                                        <p:attrNameLst>
                                          <p:attrName>style.visibility</p:attrName>
                                        </p:attrNameLst>
                                      </p:cBhvr>
                                      <p:to>
                                        <p:strVal val="visible"/>
                                      </p:to>
                                    </p:set>
                                    <p:animEffect transition="in" filter="blinds(horizontal)">
                                      <p:cBhvr>
                                        <p:cTn id="12" dur="500"/>
                                        <p:tgtEl>
                                          <p:spTgt spid="398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8346"/>
                                        </p:tgtEl>
                                        <p:attrNameLst>
                                          <p:attrName>style.visibility</p:attrName>
                                        </p:attrNameLst>
                                      </p:cBhvr>
                                      <p:to>
                                        <p:strVal val="visible"/>
                                      </p:to>
                                    </p:set>
                                    <p:animEffect transition="in" filter="blinds(horizontal)">
                                      <p:cBhvr>
                                        <p:cTn id="17" dur="500"/>
                                        <p:tgtEl>
                                          <p:spTgt spid="3983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8355"/>
                                        </p:tgtEl>
                                        <p:attrNameLst>
                                          <p:attrName>style.visibility</p:attrName>
                                        </p:attrNameLst>
                                      </p:cBhvr>
                                      <p:to>
                                        <p:strVal val="visible"/>
                                      </p:to>
                                    </p:set>
                                    <p:animEffect transition="in" filter="blinds(horizontal)">
                                      <p:cBhvr>
                                        <p:cTn id="22" dur="500"/>
                                        <p:tgtEl>
                                          <p:spTgt spid="3983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8347"/>
                                        </p:tgtEl>
                                        <p:attrNameLst>
                                          <p:attrName>style.visibility</p:attrName>
                                        </p:attrNameLst>
                                      </p:cBhvr>
                                      <p:to>
                                        <p:strVal val="visible"/>
                                      </p:to>
                                    </p:set>
                                    <p:animEffect transition="in" filter="blinds(horizontal)">
                                      <p:cBhvr>
                                        <p:cTn id="27" dur="500"/>
                                        <p:tgtEl>
                                          <p:spTgt spid="3983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8356"/>
                                        </p:tgtEl>
                                        <p:attrNameLst>
                                          <p:attrName>style.visibility</p:attrName>
                                        </p:attrNameLst>
                                      </p:cBhvr>
                                      <p:to>
                                        <p:strVal val="visible"/>
                                      </p:to>
                                    </p:set>
                                    <p:animEffect transition="in" filter="blinds(horizontal)">
                                      <p:cBhvr>
                                        <p:cTn id="32" dur="500"/>
                                        <p:tgtEl>
                                          <p:spTgt spid="3983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8348"/>
                                        </p:tgtEl>
                                        <p:attrNameLst>
                                          <p:attrName>style.visibility</p:attrName>
                                        </p:attrNameLst>
                                      </p:cBhvr>
                                      <p:to>
                                        <p:strVal val="visible"/>
                                      </p:to>
                                    </p:set>
                                    <p:animEffect transition="in" filter="blinds(horizontal)">
                                      <p:cBhvr>
                                        <p:cTn id="37" dur="500"/>
                                        <p:tgtEl>
                                          <p:spTgt spid="39834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98349"/>
                                        </p:tgtEl>
                                        <p:attrNameLst>
                                          <p:attrName>style.visibility</p:attrName>
                                        </p:attrNameLst>
                                      </p:cBhvr>
                                      <p:to>
                                        <p:strVal val="visible"/>
                                      </p:to>
                                    </p:set>
                                    <p:animEffect transition="in" filter="blinds(horizontal)">
                                      <p:cBhvr>
                                        <p:cTn id="40" dur="500"/>
                                        <p:tgtEl>
                                          <p:spTgt spid="39834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98351"/>
                                        </p:tgtEl>
                                        <p:attrNameLst>
                                          <p:attrName>style.visibility</p:attrName>
                                        </p:attrNameLst>
                                      </p:cBhvr>
                                      <p:to>
                                        <p:strVal val="visible"/>
                                      </p:to>
                                    </p:set>
                                    <p:animEffect transition="in" filter="blinds(horizontal)">
                                      <p:cBhvr>
                                        <p:cTn id="43" dur="500"/>
                                        <p:tgtEl>
                                          <p:spTgt spid="39835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8371"/>
                                        </p:tgtEl>
                                        <p:attrNameLst>
                                          <p:attrName>style.visibility</p:attrName>
                                        </p:attrNameLst>
                                      </p:cBhvr>
                                      <p:to>
                                        <p:strVal val="visible"/>
                                      </p:to>
                                    </p:set>
                                    <p:animEffect transition="in" filter="blinds(horizontal)">
                                      <p:cBhvr>
                                        <p:cTn id="46" dur="500"/>
                                        <p:tgtEl>
                                          <p:spTgt spid="39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6" grpId="0" animBg="1"/>
      <p:bldP spid="398347" grpId="0" animBg="1"/>
      <p:bldP spid="398348" grpId="0"/>
      <p:bldP spid="398349" grpId="0"/>
      <p:bldP spid="398351" grpId="0"/>
      <p:bldP spid="398356" grpId="0"/>
      <p:bldP spid="398364" grpId="0"/>
      <p:bldP spid="39837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9E7D8C44-CF6B-43C6-95DF-ACF929E61666}"/>
              </a:ext>
            </a:extLst>
          </p:cNvPr>
          <p:cNvSpPr>
            <a:spLocks noGrp="1" noChangeArrowheads="1"/>
          </p:cNvSpPr>
          <p:nvPr>
            <p:ph type="title"/>
          </p:nvPr>
        </p:nvSpPr>
        <p:spPr/>
        <p:txBody>
          <a:bodyPr/>
          <a:lstStyle/>
          <a:p>
            <a:pPr algn="l"/>
            <a:r>
              <a:rPr lang="zh-CN" altLang="en-US"/>
              <a:t>三总线数据通路</a:t>
            </a:r>
          </a:p>
        </p:txBody>
      </p:sp>
      <p:sp>
        <p:nvSpPr>
          <p:cNvPr id="397315" name="Rectangle 3">
            <a:extLst>
              <a:ext uri="{FF2B5EF4-FFF2-40B4-BE49-F238E27FC236}">
                <a16:creationId xmlns:a16="http://schemas.microsoft.com/office/drawing/2014/main" id="{3069BD19-979B-4004-BADF-91A26BEA3B4D}"/>
              </a:ext>
            </a:extLst>
          </p:cNvPr>
          <p:cNvSpPr>
            <a:spLocks noGrp="1" noChangeArrowheads="1"/>
          </p:cNvSpPr>
          <p:nvPr>
            <p:ph type="body" idx="1"/>
          </p:nvPr>
        </p:nvSpPr>
        <p:spPr>
          <a:xfrm>
            <a:off x="203200" y="750888"/>
            <a:ext cx="5027613" cy="4835525"/>
          </a:xfrm>
        </p:spPr>
        <p:txBody>
          <a:bodyPr/>
          <a:lstStyle/>
          <a:p>
            <a:r>
              <a:rPr lang="zh-CN" altLang="en-US" sz="2000">
                <a:latin typeface="微软雅黑" panose="020B0503020204020204" pitchFamily="34" charset="-122"/>
                <a:ea typeface="微软雅黑" panose="020B0503020204020204" pitchFamily="34" charset="-122"/>
              </a:rPr>
              <a:t>单总线中一个时钟内只允许传一个数据，因而指令执行效率很低</a:t>
            </a:r>
          </a:p>
          <a:p>
            <a:r>
              <a:rPr lang="zh-CN" altLang="en-US" sz="2000">
                <a:latin typeface="微软雅黑" panose="020B0503020204020204" pitchFamily="34" charset="-122"/>
                <a:ea typeface="微软雅黑" panose="020B0503020204020204" pitchFamily="34" charset="-122"/>
              </a:rPr>
              <a:t>可采用多总线方式，同时在多个总线上传送不同数据，提高效率</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例如：三总线数据通路</a:t>
            </a:r>
          </a:p>
          <a:p>
            <a:pPr lvl="1"/>
            <a:r>
              <a:rPr lang="zh-CN" altLang="en-US" sz="2000">
                <a:latin typeface="微软雅黑" panose="020B0503020204020204" pitchFamily="34" charset="-122"/>
                <a:ea typeface="微软雅黑" panose="020B0503020204020204" pitchFamily="34" charset="-122"/>
              </a:rPr>
              <a:t>总线</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rPr>
              <a:t>分别传送两个源操作数，总线</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传送结果</a:t>
            </a:r>
          </a:p>
          <a:p>
            <a:pPr lvl="1">
              <a:spcBef>
                <a:spcPct val="15000"/>
              </a:spcBef>
              <a:spcAft>
                <a:spcPct val="50000"/>
              </a:spcAft>
            </a:pPr>
            <a:r>
              <a:rPr lang="zh-CN" altLang="en-US" sz="2000">
                <a:latin typeface="微软雅黑" panose="020B0503020204020204" pitchFamily="34" charset="-122"/>
                <a:ea typeface="微软雅黑" panose="020B0503020204020204" pitchFamily="34" charset="-122"/>
              </a:rPr>
              <a:t>单总线中的暂存器</a:t>
            </a:r>
            <a:r>
              <a:rPr lang="en-US" altLang="zh-CN" sz="2000">
                <a:latin typeface="微软雅黑" panose="020B0503020204020204" pitchFamily="34" charset="-122"/>
                <a:ea typeface="微软雅黑" panose="020B0503020204020204" pitchFamily="34" charset="-122"/>
              </a:rPr>
              <a:t>Y</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Z</a:t>
            </a:r>
            <a:r>
              <a:rPr lang="zh-CN" altLang="en-US" sz="2000">
                <a:latin typeface="微软雅黑" panose="020B0503020204020204" pitchFamily="34" charset="-122"/>
                <a:ea typeface="微软雅黑" panose="020B0503020204020204" pitchFamily="34" charset="-122"/>
              </a:rPr>
              <a:t>在此可取消，</a:t>
            </a:r>
            <a:r>
              <a:rPr lang="en-US" altLang="zh-CN" sz="2000">
                <a:latin typeface="微软雅黑" panose="020B0503020204020204" pitchFamily="34" charset="-122"/>
                <a:ea typeface="微软雅黑" panose="020B0503020204020204" pitchFamily="34" charset="-122"/>
              </a:rPr>
              <a:t>Why</a:t>
            </a:r>
            <a:r>
              <a:rPr lang="zh-CN" altLang="en-US" sz="2000">
                <a:latin typeface="微软雅黑" panose="020B0503020204020204" pitchFamily="34" charset="-122"/>
                <a:ea typeface="微软雅黑" panose="020B0503020204020204" pitchFamily="34" charset="-122"/>
              </a:rPr>
              <a:t>？</a:t>
            </a:r>
          </a:p>
          <a:p>
            <a:pPr lvl="1"/>
            <a:r>
              <a:rPr lang="zh-CN" altLang="en-US" sz="2000">
                <a:latin typeface="微软雅黑" panose="020B0503020204020204" pitchFamily="34" charset="-122"/>
                <a:ea typeface="微软雅黑" panose="020B0503020204020204" pitchFamily="34" charset="-122"/>
              </a:rPr>
              <a:t>采用双口通用寄存器组</a:t>
            </a:r>
          </a:p>
          <a:p>
            <a:pPr lvl="1"/>
            <a:r>
              <a:rPr lang="zh-CN" altLang="en-US" sz="2000">
                <a:latin typeface="微软雅黑" panose="020B0503020204020204" pitchFamily="34" charset="-122"/>
                <a:ea typeface="微软雅黑" panose="020B0503020204020204" pitchFamily="34" charset="-122"/>
              </a:rPr>
              <a:t>如何实现 </a:t>
            </a:r>
            <a:r>
              <a:rPr lang="en-US" altLang="zh-CN" sz="2000">
                <a:latin typeface="微软雅黑" panose="020B0503020204020204" pitchFamily="34" charset="-122"/>
                <a:ea typeface="微软雅黑" panose="020B0503020204020204" pitchFamily="34" charset="-122"/>
              </a:rPr>
              <a:t>R[R3] </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rPr>
              <a:t>R[R1] op R[R2]</a:t>
            </a:r>
          </a:p>
          <a:p>
            <a:pPr lvl="2">
              <a:spcBef>
                <a:spcPct val="15000"/>
              </a:spcBef>
              <a:buFontTx/>
              <a:buNone/>
            </a:pPr>
            <a:r>
              <a:rPr lang="pt-BR" altLang="zh-CN" sz="2000">
                <a:latin typeface="微软雅黑" panose="020B0503020204020204" pitchFamily="34" charset="-122"/>
                <a:ea typeface="微软雅黑" panose="020B0503020204020204" pitchFamily="34" charset="-122"/>
              </a:rPr>
              <a:t>R1outA</a:t>
            </a:r>
            <a:r>
              <a:rPr lang="zh-CN" altLang="pt-BR" sz="2000">
                <a:latin typeface="微软雅黑" panose="020B0503020204020204" pitchFamily="34" charset="-122"/>
                <a:ea typeface="微软雅黑" panose="020B0503020204020204" pitchFamily="34" charset="-122"/>
              </a:rPr>
              <a:t>，</a:t>
            </a:r>
            <a:r>
              <a:rPr lang="pt-BR" altLang="zh-CN" sz="2000">
                <a:latin typeface="微软雅黑" panose="020B0503020204020204" pitchFamily="34" charset="-122"/>
                <a:ea typeface="微软雅黑" panose="020B0503020204020204" pitchFamily="34" charset="-122"/>
              </a:rPr>
              <a:t>R2outB</a:t>
            </a:r>
            <a:r>
              <a:rPr lang="zh-CN" altLang="pt-BR" sz="2000">
                <a:latin typeface="微软雅黑" panose="020B0503020204020204" pitchFamily="34" charset="-122"/>
                <a:ea typeface="微软雅黑" panose="020B0503020204020204" pitchFamily="34" charset="-122"/>
              </a:rPr>
              <a:t>，</a:t>
            </a:r>
            <a:r>
              <a:rPr lang="pt-BR" altLang="zh-CN" sz="2000">
                <a:latin typeface="微软雅黑" panose="020B0503020204020204" pitchFamily="34" charset="-122"/>
                <a:ea typeface="微软雅黑" panose="020B0503020204020204" pitchFamily="34" charset="-122"/>
              </a:rPr>
              <a:t>op</a:t>
            </a:r>
            <a:r>
              <a:rPr lang="zh-CN" altLang="pt-BR" sz="2000">
                <a:latin typeface="微软雅黑" panose="020B0503020204020204" pitchFamily="34" charset="-122"/>
                <a:ea typeface="微软雅黑" panose="020B0503020204020204" pitchFamily="34" charset="-122"/>
              </a:rPr>
              <a:t>，</a:t>
            </a:r>
            <a:r>
              <a:rPr lang="pt-BR" altLang="zh-CN" sz="2000">
                <a:latin typeface="微软雅黑" panose="020B0503020204020204" pitchFamily="34" charset="-122"/>
                <a:ea typeface="微软雅黑" panose="020B0503020204020204" pitchFamily="34" charset="-122"/>
              </a:rPr>
              <a:t>R3inC</a:t>
            </a:r>
          </a:p>
          <a:p>
            <a:pPr lvl="2">
              <a:spcBef>
                <a:spcPct val="15000"/>
              </a:spcBef>
              <a:buFontTx/>
              <a:buNone/>
            </a:pPr>
            <a:r>
              <a:rPr lang="zh-CN" altLang="pt-BR" sz="2000">
                <a:latin typeface="微软雅黑" panose="020B0503020204020204" pitchFamily="34" charset="-122"/>
                <a:ea typeface="微软雅黑" panose="020B0503020204020204" pitchFamily="34" charset="-122"/>
              </a:rPr>
              <a:t>只要一个时钟周期（节拍）即可！</a:t>
            </a:r>
            <a:endParaRPr lang="zh-CN" altLang="en-US" sz="2000">
              <a:latin typeface="微软雅黑" panose="020B0503020204020204" pitchFamily="34" charset="-122"/>
              <a:ea typeface="微软雅黑" panose="020B0503020204020204" pitchFamily="34" charset="-122"/>
            </a:endParaRPr>
          </a:p>
        </p:txBody>
      </p:sp>
      <p:pic>
        <p:nvPicPr>
          <p:cNvPr id="397316" name="Picture 4">
            <a:extLst>
              <a:ext uri="{FF2B5EF4-FFF2-40B4-BE49-F238E27FC236}">
                <a16:creationId xmlns:a16="http://schemas.microsoft.com/office/drawing/2014/main" id="{44604360-0B79-4C1A-A015-00169D141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100" y="242888"/>
            <a:ext cx="3644900" cy="596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317" name="Rectangle 5">
            <a:extLst>
              <a:ext uri="{FF2B5EF4-FFF2-40B4-BE49-F238E27FC236}">
                <a16:creationId xmlns:a16="http://schemas.microsoft.com/office/drawing/2014/main" id="{1E55BFB3-4E9E-478B-A63D-89AB1F5158CE}"/>
              </a:ext>
            </a:extLst>
          </p:cNvPr>
          <p:cNvSpPr>
            <a:spLocks noChangeArrowheads="1"/>
          </p:cNvSpPr>
          <p:nvPr/>
        </p:nvSpPr>
        <p:spPr bwMode="auto">
          <a:xfrm>
            <a:off x="28575" y="5576888"/>
            <a:ext cx="55737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a:solidFill>
                  <a:schemeClr val="accent1"/>
                </a:solidFill>
                <a:latin typeface="Times New Roman" panose="02020603050405020304" pitchFamily="18" charset="0"/>
                <a:ea typeface="微软雅黑" panose="020B0503020204020204" pitchFamily="34" charset="-122"/>
              </a:rPr>
              <a:t>目前大都采用流水线方式执行指令，单总线或三总线的总线式数据通路很难实现指令流水执行。</a:t>
            </a:r>
          </a:p>
          <a:p>
            <a:r>
              <a:rPr lang="zh-CN" altLang="en-US">
                <a:latin typeface="Times New Roman" panose="02020603050405020304" pitchFamily="18" charset="0"/>
                <a:ea typeface="宋体" panose="02010600030101010101" pitchFamily="2" charset="-122"/>
              </a:rPr>
              <a:t> </a:t>
            </a:r>
            <a:endParaRPr lang="zh-CN" altLang="en-US">
              <a:solidFill>
                <a:schemeClr val="accent1"/>
              </a:solidFill>
              <a:latin typeface="Times New Roman" panose="02020603050405020304" pitchFamily="18" charset="0"/>
              <a:ea typeface="宋体" panose="02010600030101010101" pitchFamily="2" charset="-122"/>
            </a:endParaRPr>
          </a:p>
        </p:txBody>
      </p:sp>
      <p:sp>
        <p:nvSpPr>
          <p:cNvPr id="397318" name="Text Box 6">
            <a:extLst>
              <a:ext uri="{FF2B5EF4-FFF2-40B4-BE49-F238E27FC236}">
                <a16:creationId xmlns:a16="http://schemas.microsoft.com/office/drawing/2014/main" id="{0FB99C29-AAFA-4C75-B614-55F436012E13}"/>
              </a:ext>
            </a:extLst>
          </p:cNvPr>
          <p:cNvSpPr txBox="1">
            <a:spLocks noChangeArrowheads="1"/>
          </p:cNvSpPr>
          <p:nvPr/>
        </p:nvSpPr>
        <p:spPr bwMode="auto">
          <a:xfrm>
            <a:off x="8178800" y="3638550"/>
            <a:ext cx="333375" cy="385763"/>
          </a:xfrm>
          <a:prstGeom prst="rect">
            <a:avLst/>
          </a:prstGeom>
          <a:solidFill>
            <a:srgbClr val="FF0000"/>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bg1"/>
                </a:solidFill>
                <a:latin typeface="Times New Roman" panose="02020603050405020304" pitchFamily="18" charset="0"/>
                <a:ea typeface="宋体" panose="02010600030101010101" pitchFamily="2" charset="-122"/>
              </a:rPr>
              <a:t>Z</a:t>
            </a:r>
          </a:p>
        </p:txBody>
      </p:sp>
      <p:sp>
        <p:nvSpPr>
          <p:cNvPr id="397319" name="Text Box 7">
            <a:extLst>
              <a:ext uri="{FF2B5EF4-FFF2-40B4-BE49-F238E27FC236}">
                <a16:creationId xmlns:a16="http://schemas.microsoft.com/office/drawing/2014/main" id="{7508F73E-1584-4386-9D6F-36EED0B919AB}"/>
              </a:ext>
            </a:extLst>
          </p:cNvPr>
          <p:cNvSpPr txBox="1">
            <a:spLocks noChangeArrowheads="1"/>
          </p:cNvSpPr>
          <p:nvPr/>
        </p:nvSpPr>
        <p:spPr bwMode="auto">
          <a:xfrm>
            <a:off x="6716713" y="3246438"/>
            <a:ext cx="333375" cy="385762"/>
          </a:xfrm>
          <a:prstGeom prst="rect">
            <a:avLst/>
          </a:prstGeom>
          <a:solidFill>
            <a:schemeClr val="accent1"/>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bg1"/>
                </a:solidFill>
                <a:latin typeface="Times New Roman" panose="02020603050405020304" pitchFamily="18" charset="0"/>
                <a:ea typeface="黑体" panose="02010609060101010101" pitchFamily="49" charset="-122"/>
              </a:rPr>
              <a:t>Y</a:t>
            </a:r>
          </a:p>
        </p:txBody>
      </p:sp>
      <p:sp>
        <p:nvSpPr>
          <p:cNvPr id="397321" name="Text Box 9">
            <a:extLst>
              <a:ext uri="{FF2B5EF4-FFF2-40B4-BE49-F238E27FC236}">
                <a16:creationId xmlns:a16="http://schemas.microsoft.com/office/drawing/2014/main" id="{E864F0B9-A954-401F-992C-5FA1AE1A8717}"/>
              </a:ext>
            </a:extLst>
          </p:cNvPr>
          <p:cNvSpPr txBox="1">
            <a:spLocks noChangeArrowheads="1"/>
          </p:cNvSpPr>
          <p:nvPr/>
        </p:nvSpPr>
        <p:spPr bwMode="auto">
          <a:xfrm>
            <a:off x="1733550" y="6302375"/>
            <a:ext cx="691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以下以</a:t>
            </a:r>
            <a:r>
              <a:rPr lang="en-US" altLang="zh-CN" sz="2000">
                <a:latin typeface="微软雅黑" panose="020B0503020204020204" pitchFamily="34" charset="-122"/>
                <a:ea typeface="微软雅黑" panose="020B0503020204020204" pitchFamily="34" charset="-122"/>
              </a:rPr>
              <a:t>MIPS</a:t>
            </a:r>
            <a:r>
              <a:rPr lang="zh-CN" altLang="en-US" sz="2000">
                <a:latin typeface="微软雅黑" panose="020B0503020204020204" pitchFamily="34" charset="-122"/>
                <a:ea typeface="微软雅黑" panose="020B0503020204020204" pitchFamily="34" charset="-122"/>
              </a:rPr>
              <a:t>指令系统为例简介</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的工作原理。</a:t>
            </a:r>
          </a:p>
        </p:txBody>
      </p:sp>
      <p:sp>
        <p:nvSpPr>
          <p:cNvPr id="397322" name="Text Box 10">
            <a:extLst>
              <a:ext uri="{FF2B5EF4-FFF2-40B4-BE49-F238E27FC236}">
                <a16:creationId xmlns:a16="http://schemas.microsoft.com/office/drawing/2014/main" id="{617CF109-4605-46F3-BA66-EBE6CB460579}"/>
              </a:ext>
            </a:extLst>
          </p:cNvPr>
          <p:cNvSpPr txBox="1">
            <a:spLocks noChangeArrowheads="1"/>
          </p:cNvSpPr>
          <p:nvPr/>
        </p:nvSpPr>
        <p:spPr bwMode="auto">
          <a:xfrm>
            <a:off x="2371725" y="3567113"/>
            <a:ext cx="307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accent1"/>
                </a:solidFill>
                <a:latin typeface="微软雅黑" panose="020B0503020204020204" pitchFamily="34" charset="-122"/>
                <a:ea typeface="微软雅黑" panose="020B0503020204020204" pitchFamily="34" charset="-122"/>
              </a:rPr>
              <a:t>三个总线各自传不同数据，不会发生冲突，故无需</a:t>
            </a:r>
            <a:r>
              <a:rPr lang="en-US" altLang="zh-CN" sz="1800">
                <a:solidFill>
                  <a:schemeClr val="accent1"/>
                </a:solidFill>
                <a:latin typeface="微软雅黑" panose="020B0503020204020204" pitchFamily="34" charset="-122"/>
                <a:ea typeface="微软雅黑" panose="020B0503020204020204" pitchFamily="34" charset="-122"/>
              </a:rPr>
              <a:t>Y</a:t>
            </a:r>
            <a:r>
              <a:rPr lang="zh-CN" altLang="en-US" sz="1800">
                <a:solidFill>
                  <a:schemeClr val="accent1"/>
                </a:solidFill>
                <a:latin typeface="微软雅黑" panose="020B0503020204020204" pitchFamily="34" charset="-122"/>
                <a:ea typeface="微软雅黑" panose="020B0503020204020204" pitchFamily="34" charset="-122"/>
              </a:rPr>
              <a:t>和</a:t>
            </a:r>
            <a:r>
              <a:rPr lang="en-US" altLang="zh-CN" sz="1800">
                <a:solidFill>
                  <a:schemeClr val="accent1"/>
                </a:solidFill>
                <a:latin typeface="微软雅黑" panose="020B0503020204020204" pitchFamily="34" charset="-122"/>
                <a:ea typeface="微软雅黑" panose="020B0503020204020204" pitchFamily="34" charset="-122"/>
              </a:rPr>
              <a:t>Z</a:t>
            </a:r>
          </a:p>
        </p:txBody>
      </p:sp>
      <p:sp>
        <p:nvSpPr>
          <p:cNvPr id="397323" name="Text Box 11">
            <a:extLst>
              <a:ext uri="{FF2B5EF4-FFF2-40B4-BE49-F238E27FC236}">
                <a16:creationId xmlns:a16="http://schemas.microsoft.com/office/drawing/2014/main" id="{1B66DF4D-ED93-4DD1-BDBC-7D1C50347E10}"/>
              </a:ext>
            </a:extLst>
          </p:cNvPr>
          <p:cNvSpPr txBox="1">
            <a:spLocks noChangeArrowheads="1"/>
          </p:cNvSpPr>
          <p:nvPr/>
        </p:nvSpPr>
        <p:spPr bwMode="auto">
          <a:xfrm>
            <a:off x="7048500" y="2133600"/>
            <a:ext cx="1168400" cy="3206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sz="1500">
                <a:solidFill>
                  <a:schemeClr val="accent1"/>
                </a:solidFill>
                <a:ea typeface="宋体" panose="02010600030101010101" pitchFamily="2" charset="-122"/>
              </a:rPr>
              <a:t>通用寄存器组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3" end="3"/>
                                            </p:txEl>
                                          </p:spTgt>
                                        </p:tgtEl>
                                        <p:attrNameLst>
                                          <p:attrName>style.visibility</p:attrName>
                                        </p:attrNameLst>
                                      </p:cBhvr>
                                      <p:to>
                                        <p:strVal val="visible"/>
                                      </p:to>
                                    </p:set>
                                    <p:animEffect transition="in" filter="blinds(horizontal)">
                                      <p:cBhvr>
                                        <p:cTn id="7" dur="500"/>
                                        <p:tgtEl>
                                          <p:spTgt spid="3973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12" dur="500"/>
                                        <p:tgtEl>
                                          <p:spTgt spid="3973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22">
                                            <p:txEl>
                                              <p:pRg st="0" end="0"/>
                                            </p:txEl>
                                          </p:spTgt>
                                        </p:tgtEl>
                                        <p:attrNameLst>
                                          <p:attrName>style.visibility</p:attrName>
                                        </p:attrNameLst>
                                      </p:cBhvr>
                                      <p:to>
                                        <p:strVal val="visible"/>
                                      </p:to>
                                    </p:set>
                                    <p:animEffect transition="in" filter="blinds(horizontal)">
                                      <p:cBhvr>
                                        <p:cTn id="17" dur="500"/>
                                        <p:tgtEl>
                                          <p:spTgt spid="39732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397319"/>
                                        </p:tgtEl>
                                      </p:cBhvr>
                                    </p:animEffect>
                                    <p:set>
                                      <p:cBhvr>
                                        <p:cTn id="22" dur="1" fill="hold">
                                          <p:stCondLst>
                                            <p:cond delay="499"/>
                                          </p:stCondLst>
                                        </p:cTn>
                                        <p:tgtEl>
                                          <p:spTgt spid="397319"/>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397318"/>
                                        </p:tgtEl>
                                      </p:cBhvr>
                                    </p:animEffect>
                                    <p:set>
                                      <p:cBhvr>
                                        <p:cTn id="25" dur="1" fill="hold">
                                          <p:stCondLst>
                                            <p:cond delay="499"/>
                                          </p:stCondLst>
                                        </p:cTn>
                                        <p:tgtEl>
                                          <p:spTgt spid="397318"/>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97315">
                                            <p:txEl>
                                              <p:pRg st="5" end="5"/>
                                            </p:txEl>
                                          </p:spTgt>
                                        </p:tgtEl>
                                        <p:attrNameLst>
                                          <p:attrName>style.visibility</p:attrName>
                                        </p:attrNameLst>
                                      </p:cBhvr>
                                      <p:to>
                                        <p:strVal val="visible"/>
                                      </p:to>
                                    </p:set>
                                    <p:animEffect transition="in" filter="blinds(horizontal)">
                                      <p:cBhvr>
                                        <p:cTn id="30" dur="500"/>
                                        <p:tgtEl>
                                          <p:spTgt spid="39731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35" dur="500"/>
                                        <p:tgtEl>
                                          <p:spTgt spid="39731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97315">
                                            <p:txEl>
                                              <p:pRg st="7" end="7"/>
                                            </p:txEl>
                                          </p:spTgt>
                                        </p:tgtEl>
                                        <p:attrNameLst>
                                          <p:attrName>style.visibility</p:attrName>
                                        </p:attrNameLst>
                                      </p:cBhvr>
                                      <p:to>
                                        <p:strVal val="visible"/>
                                      </p:to>
                                    </p:set>
                                    <p:animEffect transition="in" filter="blinds(horizontal)">
                                      <p:cBhvr>
                                        <p:cTn id="40" dur="500"/>
                                        <p:tgtEl>
                                          <p:spTgt spid="397315">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45" dur="500"/>
                                        <p:tgtEl>
                                          <p:spTgt spid="397315">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97317"/>
                                        </p:tgtEl>
                                        <p:attrNameLst>
                                          <p:attrName>style.visibility</p:attrName>
                                        </p:attrNameLst>
                                      </p:cBhvr>
                                      <p:to>
                                        <p:strVal val="visible"/>
                                      </p:to>
                                    </p:set>
                                    <p:animEffect transition="in" filter="blinds(horizontal)">
                                      <p:cBhvr>
                                        <p:cTn id="50" dur="500"/>
                                        <p:tgtEl>
                                          <p:spTgt spid="3973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97321"/>
                                        </p:tgtEl>
                                        <p:attrNameLst>
                                          <p:attrName>style.visibility</p:attrName>
                                        </p:attrNameLst>
                                      </p:cBhvr>
                                      <p:to>
                                        <p:strVal val="visible"/>
                                      </p:to>
                                    </p:set>
                                    <p:animEffect transition="in" filter="blinds(horizontal)">
                                      <p:cBhvr>
                                        <p:cTn id="55" dur="500"/>
                                        <p:tgtEl>
                                          <p:spTgt spid="39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p:bldP spid="397318" grpId="0" animBg="1"/>
      <p:bldP spid="397319" grpId="0" animBg="1"/>
      <p:bldP spid="3973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55636003-CC35-4FD0-84CF-A6B3CCD9198C}"/>
              </a:ext>
            </a:extLst>
          </p:cNvPr>
          <p:cNvSpPr>
            <a:spLocks noGrp="1" noChangeArrowheads="1"/>
          </p:cNvSpPr>
          <p:nvPr>
            <p:ph type="title"/>
          </p:nvPr>
        </p:nvSpPr>
        <p:spPr>
          <a:xfrm>
            <a:off x="844550" y="171450"/>
            <a:ext cx="7710488" cy="528638"/>
          </a:xfrm>
          <a:noFill/>
          <a:ln/>
        </p:spPr>
        <p:txBody>
          <a:bodyPr/>
          <a:lstStyle/>
          <a:p>
            <a:r>
              <a:rPr lang="en-US" altLang="zh-CN">
                <a:ea typeface="宋体" panose="02010600030101010101" pitchFamily="2" charset="-122"/>
              </a:rPr>
              <a:t>MIPS</a:t>
            </a:r>
            <a:r>
              <a:rPr lang="zh-CN" altLang="en-US"/>
              <a:t>的三种指令类型</a:t>
            </a:r>
          </a:p>
        </p:txBody>
      </p:sp>
      <p:sp>
        <p:nvSpPr>
          <p:cNvPr id="472067" name="Rectangle 3">
            <a:extLst>
              <a:ext uri="{FF2B5EF4-FFF2-40B4-BE49-F238E27FC236}">
                <a16:creationId xmlns:a16="http://schemas.microsoft.com/office/drawing/2014/main" id="{2E19F146-3F07-425C-A5A9-2CCB2F1D7494}"/>
              </a:ext>
            </a:extLst>
          </p:cNvPr>
          <p:cNvSpPr>
            <a:spLocks noGrp="1" noChangeArrowheads="1"/>
          </p:cNvSpPr>
          <p:nvPr>
            <p:ph type="body" idx="1"/>
          </p:nvPr>
        </p:nvSpPr>
        <p:spPr>
          <a:xfrm>
            <a:off x="166688" y="1766888"/>
            <a:ext cx="8191500" cy="4411662"/>
          </a:xfrm>
          <a:noFill/>
          <a:ln/>
        </p:spPr>
        <p:txBody>
          <a:bodyPr/>
          <a:lstStyle/>
          <a:p>
            <a:r>
              <a:rPr lang="en-US" altLang="zh-CN">
                <a:ea typeface="宋体" panose="02010600030101010101" pitchFamily="2" charset="-122"/>
              </a:rPr>
              <a:t>ADD and SUBSTRACT</a:t>
            </a:r>
          </a:p>
          <a:p>
            <a:pPr lvl="1"/>
            <a:r>
              <a:rPr lang="en-US" altLang="zh-CN">
                <a:ea typeface="宋体" panose="02010600030101010101" pitchFamily="2" charset="-122"/>
              </a:rPr>
              <a:t>add rd, rs, rt</a:t>
            </a:r>
          </a:p>
          <a:p>
            <a:pPr lvl="1"/>
            <a:r>
              <a:rPr lang="en-US" altLang="zh-CN">
                <a:ea typeface="宋体" panose="02010600030101010101" pitchFamily="2" charset="-122"/>
              </a:rPr>
              <a:t>sub rd, rs, rt</a:t>
            </a:r>
          </a:p>
          <a:p>
            <a:r>
              <a:rPr lang="en-US" altLang="zh-CN">
                <a:ea typeface="宋体" panose="02010600030101010101" pitchFamily="2" charset="-122"/>
              </a:rPr>
              <a:t>OR Immediate:</a:t>
            </a:r>
          </a:p>
          <a:p>
            <a:pPr lvl="1"/>
            <a:r>
              <a:rPr lang="en-US" altLang="zh-CN">
                <a:ea typeface="宋体" panose="02010600030101010101" pitchFamily="2" charset="-122"/>
              </a:rPr>
              <a:t>ori  rt, rs, imm16</a:t>
            </a:r>
          </a:p>
          <a:p>
            <a:r>
              <a:rPr lang="en-US" altLang="zh-CN">
                <a:ea typeface="宋体" panose="02010600030101010101" pitchFamily="2" charset="-122"/>
              </a:rPr>
              <a:t>LOAD and STORE</a:t>
            </a:r>
          </a:p>
          <a:p>
            <a:pPr lvl="1"/>
            <a:r>
              <a:rPr lang="en-US" altLang="zh-CN">
                <a:ea typeface="宋体" panose="02010600030101010101" pitchFamily="2" charset="-122"/>
              </a:rPr>
              <a:t>lw rt, rs, imm16</a:t>
            </a:r>
          </a:p>
          <a:p>
            <a:pPr lvl="1"/>
            <a:r>
              <a:rPr lang="en-US" altLang="zh-CN">
                <a:ea typeface="宋体" panose="02010600030101010101" pitchFamily="2" charset="-122"/>
              </a:rPr>
              <a:t>sw rt, rs, imm16</a:t>
            </a:r>
          </a:p>
          <a:p>
            <a:r>
              <a:rPr lang="en-US" altLang="zh-CN">
                <a:ea typeface="宋体" panose="02010600030101010101" pitchFamily="2" charset="-122"/>
              </a:rPr>
              <a:t>BRANCH:</a:t>
            </a:r>
          </a:p>
          <a:p>
            <a:pPr lvl="1"/>
            <a:r>
              <a:rPr lang="en-US" altLang="zh-CN">
                <a:ea typeface="宋体" panose="02010600030101010101" pitchFamily="2" charset="-122"/>
              </a:rPr>
              <a:t>beq rs, rt, imm16</a:t>
            </a:r>
          </a:p>
          <a:p>
            <a:r>
              <a:rPr lang="en-US" altLang="zh-CN">
                <a:ea typeface="宋体" panose="02010600030101010101" pitchFamily="2" charset="-122"/>
              </a:rPr>
              <a:t>JUMP:</a:t>
            </a:r>
          </a:p>
          <a:p>
            <a:pPr lvl="1"/>
            <a:r>
              <a:rPr lang="en-US" altLang="zh-CN">
                <a:ea typeface="宋体" panose="02010600030101010101" pitchFamily="2" charset="-122"/>
              </a:rPr>
              <a:t>j  target</a:t>
            </a:r>
          </a:p>
        </p:txBody>
      </p:sp>
      <p:grpSp>
        <p:nvGrpSpPr>
          <p:cNvPr id="472068" name="Group 4">
            <a:extLst>
              <a:ext uri="{FF2B5EF4-FFF2-40B4-BE49-F238E27FC236}">
                <a16:creationId xmlns:a16="http://schemas.microsoft.com/office/drawing/2014/main" id="{8413277A-E86A-4FA9-84B1-21D9E70695CC}"/>
              </a:ext>
            </a:extLst>
          </p:cNvPr>
          <p:cNvGrpSpPr>
            <a:grpSpLocks/>
          </p:cNvGrpSpPr>
          <p:nvPr/>
        </p:nvGrpSpPr>
        <p:grpSpPr bwMode="auto">
          <a:xfrm>
            <a:off x="2921000" y="5446713"/>
            <a:ext cx="5975350" cy="1012825"/>
            <a:chOff x="1918" y="3360"/>
            <a:chExt cx="3764" cy="599"/>
          </a:xfrm>
        </p:grpSpPr>
        <p:sp>
          <p:nvSpPr>
            <p:cNvPr id="472069" name="Rectangle 5">
              <a:extLst>
                <a:ext uri="{FF2B5EF4-FFF2-40B4-BE49-F238E27FC236}">
                  <a16:creationId xmlns:a16="http://schemas.microsoft.com/office/drawing/2014/main" id="{DDFE42D3-0947-47BF-A0C8-53DD494ABF32}"/>
                </a:ext>
              </a:extLst>
            </p:cNvPr>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2070" name="Group 6">
              <a:extLst>
                <a:ext uri="{FF2B5EF4-FFF2-40B4-BE49-F238E27FC236}">
                  <a16:creationId xmlns:a16="http://schemas.microsoft.com/office/drawing/2014/main" id="{8E1ACD14-1C12-4FEA-98B2-1F1B760E6527}"/>
                </a:ext>
              </a:extLst>
            </p:cNvPr>
            <p:cNvGrpSpPr>
              <a:grpSpLocks/>
            </p:cNvGrpSpPr>
            <p:nvPr/>
          </p:nvGrpSpPr>
          <p:grpSpPr bwMode="auto">
            <a:xfrm>
              <a:off x="1979" y="3552"/>
              <a:ext cx="624" cy="216"/>
              <a:chOff x="1979" y="3552"/>
              <a:chExt cx="624" cy="216"/>
            </a:xfrm>
          </p:grpSpPr>
          <p:sp>
            <p:nvSpPr>
              <p:cNvPr id="472071" name="Rectangle 7">
                <a:extLst>
                  <a:ext uri="{FF2B5EF4-FFF2-40B4-BE49-F238E27FC236}">
                    <a16:creationId xmlns:a16="http://schemas.microsoft.com/office/drawing/2014/main" id="{F8B8B329-9F34-4BC7-8BE6-54F57F44B96E}"/>
                  </a:ext>
                </a:extLst>
              </p:cNvPr>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2" name="Rectangle 8">
                <a:extLst>
                  <a:ext uri="{FF2B5EF4-FFF2-40B4-BE49-F238E27FC236}">
                    <a16:creationId xmlns:a16="http://schemas.microsoft.com/office/drawing/2014/main" id="{29B8B572-DA00-43D4-B72C-2874D3548EBA}"/>
                  </a:ext>
                </a:extLst>
              </p:cNvPr>
              <p:cNvSpPr>
                <a:spLocks noChangeArrowheads="1"/>
              </p:cNvSpPr>
              <p:nvPr/>
            </p:nvSpPr>
            <p:spPr bwMode="auto">
              <a:xfrm>
                <a:off x="2161" y="3552"/>
                <a:ext cx="29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op</a:t>
                </a:r>
              </a:p>
            </p:txBody>
          </p:sp>
        </p:grpSp>
        <p:sp>
          <p:nvSpPr>
            <p:cNvPr id="472073" name="Rectangle 9">
              <a:extLst>
                <a:ext uri="{FF2B5EF4-FFF2-40B4-BE49-F238E27FC236}">
                  <a16:creationId xmlns:a16="http://schemas.microsoft.com/office/drawing/2014/main" id="{8F793F0F-1C5B-4EFC-B066-35DEEFECB2EE}"/>
                </a:ext>
              </a:extLst>
            </p:cNvPr>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4" name="Rectangle 10">
              <a:extLst>
                <a:ext uri="{FF2B5EF4-FFF2-40B4-BE49-F238E27FC236}">
                  <a16:creationId xmlns:a16="http://schemas.microsoft.com/office/drawing/2014/main" id="{D70ECD7E-58EA-4900-B357-9AFA984AAD1B}"/>
                </a:ext>
              </a:extLst>
            </p:cNvPr>
            <p:cNvSpPr>
              <a:spLocks noChangeArrowheads="1"/>
            </p:cNvSpPr>
            <p:nvPr/>
          </p:nvSpPr>
          <p:spPr bwMode="auto">
            <a:xfrm>
              <a:off x="3554" y="3552"/>
              <a:ext cx="109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a:ea typeface="宋体" panose="02010600030101010101" pitchFamily="2" charset="-122"/>
                </a:rPr>
                <a:t>target</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address</a:t>
              </a:r>
            </a:p>
          </p:txBody>
        </p:sp>
        <p:sp>
          <p:nvSpPr>
            <p:cNvPr id="472075" name="Rectangle 11">
              <a:extLst>
                <a:ext uri="{FF2B5EF4-FFF2-40B4-BE49-F238E27FC236}">
                  <a16:creationId xmlns:a16="http://schemas.microsoft.com/office/drawing/2014/main" id="{F651AF5A-56D8-4917-ADD2-800E95C8C3EC}"/>
                </a:ext>
              </a:extLst>
            </p:cNvPr>
            <p:cNvSpPr>
              <a:spLocks noChangeArrowheads="1"/>
            </p:cNvSpPr>
            <p:nvPr/>
          </p:nvSpPr>
          <p:spPr bwMode="auto">
            <a:xfrm>
              <a:off x="5488" y="3360"/>
              <a:ext cx="19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472076" name="Rectangle 12">
              <a:extLst>
                <a:ext uri="{FF2B5EF4-FFF2-40B4-BE49-F238E27FC236}">
                  <a16:creationId xmlns:a16="http://schemas.microsoft.com/office/drawing/2014/main" id="{5DA053CC-CABD-4196-AE90-D822AC777E8C}"/>
                </a:ext>
              </a:extLst>
            </p:cNvPr>
            <p:cNvSpPr>
              <a:spLocks noChangeArrowheads="1"/>
            </p:cNvSpPr>
            <p:nvPr/>
          </p:nvSpPr>
          <p:spPr bwMode="auto">
            <a:xfrm>
              <a:off x="2414" y="3360"/>
              <a:ext cx="27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26</a:t>
              </a:r>
            </a:p>
          </p:txBody>
        </p:sp>
        <p:sp>
          <p:nvSpPr>
            <p:cNvPr id="472077" name="Rectangle 13">
              <a:extLst>
                <a:ext uri="{FF2B5EF4-FFF2-40B4-BE49-F238E27FC236}">
                  <a16:creationId xmlns:a16="http://schemas.microsoft.com/office/drawing/2014/main" id="{8AB3B364-BF9F-44B0-BE04-4533379E400F}"/>
                </a:ext>
              </a:extLst>
            </p:cNvPr>
            <p:cNvSpPr>
              <a:spLocks noChangeArrowheads="1"/>
            </p:cNvSpPr>
            <p:nvPr/>
          </p:nvSpPr>
          <p:spPr bwMode="auto">
            <a:xfrm>
              <a:off x="1918" y="3360"/>
              <a:ext cx="27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31</a:t>
              </a:r>
            </a:p>
          </p:txBody>
        </p:sp>
        <p:sp>
          <p:nvSpPr>
            <p:cNvPr id="472078" name="Rectangle 14">
              <a:extLst>
                <a:ext uri="{FF2B5EF4-FFF2-40B4-BE49-F238E27FC236}">
                  <a16:creationId xmlns:a16="http://schemas.microsoft.com/office/drawing/2014/main" id="{F2B55F80-C828-4FD3-B789-77EC06AF40B4}"/>
                </a:ext>
              </a:extLst>
            </p:cNvPr>
            <p:cNvSpPr>
              <a:spLocks noChangeArrowheads="1"/>
            </p:cNvSpPr>
            <p:nvPr/>
          </p:nvSpPr>
          <p:spPr bwMode="auto">
            <a:xfrm>
              <a:off x="2143" y="3744"/>
              <a:ext cx="48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sp>
          <p:nvSpPr>
            <p:cNvPr id="472079" name="Rectangle 15">
              <a:extLst>
                <a:ext uri="{FF2B5EF4-FFF2-40B4-BE49-F238E27FC236}">
                  <a16:creationId xmlns:a16="http://schemas.microsoft.com/office/drawing/2014/main" id="{1C69C9CF-64E3-4529-9255-C4B5481AD42F}"/>
                </a:ext>
              </a:extLst>
            </p:cNvPr>
            <p:cNvSpPr>
              <a:spLocks noChangeArrowheads="1"/>
            </p:cNvSpPr>
            <p:nvPr/>
          </p:nvSpPr>
          <p:spPr bwMode="auto">
            <a:xfrm>
              <a:off x="3816" y="3744"/>
              <a:ext cx="57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26 </a:t>
              </a:r>
              <a:r>
                <a:rPr lang="en-US" altLang="zh-CN" sz="1800">
                  <a:ea typeface="宋体" panose="02010600030101010101" pitchFamily="2" charset="-122"/>
                </a:rPr>
                <a:t>bits</a:t>
              </a:r>
            </a:p>
          </p:txBody>
        </p:sp>
      </p:grpSp>
      <p:grpSp>
        <p:nvGrpSpPr>
          <p:cNvPr id="472080" name="Group 16">
            <a:extLst>
              <a:ext uri="{FF2B5EF4-FFF2-40B4-BE49-F238E27FC236}">
                <a16:creationId xmlns:a16="http://schemas.microsoft.com/office/drawing/2014/main" id="{C71F7B47-001D-4351-8C63-BBB590D5765E}"/>
              </a:ext>
            </a:extLst>
          </p:cNvPr>
          <p:cNvGrpSpPr>
            <a:grpSpLocks/>
          </p:cNvGrpSpPr>
          <p:nvPr/>
        </p:nvGrpSpPr>
        <p:grpSpPr bwMode="auto">
          <a:xfrm>
            <a:off x="2946400" y="1538288"/>
            <a:ext cx="5905500" cy="973137"/>
            <a:chOff x="1918" y="672"/>
            <a:chExt cx="3767" cy="613"/>
          </a:xfrm>
        </p:grpSpPr>
        <p:grpSp>
          <p:nvGrpSpPr>
            <p:cNvPr id="472081" name="Group 17">
              <a:extLst>
                <a:ext uri="{FF2B5EF4-FFF2-40B4-BE49-F238E27FC236}">
                  <a16:creationId xmlns:a16="http://schemas.microsoft.com/office/drawing/2014/main" id="{70B9D717-8B8B-430F-8671-84D56AA0255A}"/>
                </a:ext>
              </a:extLst>
            </p:cNvPr>
            <p:cNvGrpSpPr>
              <a:grpSpLocks/>
            </p:cNvGrpSpPr>
            <p:nvPr/>
          </p:nvGrpSpPr>
          <p:grpSpPr bwMode="auto">
            <a:xfrm>
              <a:off x="1918" y="672"/>
              <a:ext cx="3767" cy="421"/>
              <a:chOff x="1918" y="672"/>
              <a:chExt cx="3767" cy="421"/>
            </a:xfrm>
          </p:grpSpPr>
          <p:grpSp>
            <p:nvGrpSpPr>
              <p:cNvPr id="472082" name="Group 18">
                <a:extLst>
                  <a:ext uri="{FF2B5EF4-FFF2-40B4-BE49-F238E27FC236}">
                    <a16:creationId xmlns:a16="http://schemas.microsoft.com/office/drawing/2014/main" id="{7E781295-0670-4EBF-8143-E40523B9EC19}"/>
                  </a:ext>
                </a:extLst>
              </p:cNvPr>
              <p:cNvGrpSpPr>
                <a:grpSpLocks/>
              </p:cNvGrpSpPr>
              <p:nvPr/>
            </p:nvGrpSpPr>
            <p:grpSpPr bwMode="auto">
              <a:xfrm>
                <a:off x="1979" y="864"/>
                <a:ext cx="3607" cy="229"/>
                <a:chOff x="1979" y="864"/>
                <a:chExt cx="3607" cy="229"/>
              </a:xfrm>
            </p:grpSpPr>
            <p:sp>
              <p:nvSpPr>
                <p:cNvPr id="472083" name="Rectangle 19">
                  <a:extLst>
                    <a:ext uri="{FF2B5EF4-FFF2-40B4-BE49-F238E27FC236}">
                      <a16:creationId xmlns:a16="http://schemas.microsoft.com/office/drawing/2014/main" id="{9ED2FF7C-ADEB-41BE-905B-46C58CA6A4F3}"/>
                    </a:ext>
                  </a:extLst>
                </p:cNvPr>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2084" name="Group 20">
                  <a:extLst>
                    <a:ext uri="{FF2B5EF4-FFF2-40B4-BE49-F238E27FC236}">
                      <a16:creationId xmlns:a16="http://schemas.microsoft.com/office/drawing/2014/main" id="{D2B735C4-5032-4541-A2F8-0700B7F58FAF}"/>
                    </a:ext>
                  </a:extLst>
                </p:cNvPr>
                <p:cNvGrpSpPr>
                  <a:grpSpLocks/>
                </p:cNvGrpSpPr>
                <p:nvPr/>
              </p:nvGrpSpPr>
              <p:grpSpPr bwMode="auto">
                <a:xfrm>
                  <a:off x="1979" y="864"/>
                  <a:ext cx="3607" cy="229"/>
                  <a:chOff x="1979" y="864"/>
                  <a:chExt cx="3607" cy="229"/>
                </a:xfrm>
              </p:grpSpPr>
              <p:grpSp>
                <p:nvGrpSpPr>
                  <p:cNvPr id="472085" name="Group 21">
                    <a:extLst>
                      <a:ext uri="{FF2B5EF4-FFF2-40B4-BE49-F238E27FC236}">
                        <a16:creationId xmlns:a16="http://schemas.microsoft.com/office/drawing/2014/main" id="{41678668-8218-45BD-9EF3-439E90098954}"/>
                      </a:ext>
                    </a:extLst>
                  </p:cNvPr>
                  <p:cNvGrpSpPr>
                    <a:grpSpLocks/>
                  </p:cNvGrpSpPr>
                  <p:nvPr/>
                </p:nvGrpSpPr>
                <p:grpSpPr bwMode="auto">
                  <a:xfrm>
                    <a:off x="1979" y="864"/>
                    <a:ext cx="624" cy="229"/>
                    <a:chOff x="1979" y="864"/>
                    <a:chExt cx="624" cy="229"/>
                  </a:xfrm>
                </p:grpSpPr>
                <p:sp>
                  <p:nvSpPr>
                    <p:cNvPr id="472086" name="Rectangle 22">
                      <a:extLst>
                        <a:ext uri="{FF2B5EF4-FFF2-40B4-BE49-F238E27FC236}">
                          <a16:creationId xmlns:a16="http://schemas.microsoft.com/office/drawing/2014/main" id="{7A2C0748-FBCE-4E6D-B5EB-775E6E034AD2}"/>
                        </a:ext>
                      </a:extLst>
                    </p:cNvPr>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87" name="Rectangle 23">
                      <a:extLst>
                        <a:ext uri="{FF2B5EF4-FFF2-40B4-BE49-F238E27FC236}">
                          <a16:creationId xmlns:a16="http://schemas.microsoft.com/office/drawing/2014/main" id="{D20867D5-A1D1-4DEC-B17E-E7937C049A7C}"/>
                        </a:ext>
                      </a:extLst>
                    </p:cNvPr>
                    <p:cNvSpPr>
                      <a:spLocks noChangeArrowheads="1"/>
                    </p:cNvSpPr>
                    <p:nvPr/>
                  </p:nvSpPr>
                  <p:spPr bwMode="auto">
                    <a:xfrm>
                      <a:off x="2161" y="864"/>
                      <a:ext cx="2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op</a:t>
                      </a:r>
                    </a:p>
                  </p:txBody>
                </p:sp>
              </p:grpSp>
              <p:grpSp>
                <p:nvGrpSpPr>
                  <p:cNvPr id="472088" name="Group 24">
                    <a:extLst>
                      <a:ext uri="{FF2B5EF4-FFF2-40B4-BE49-F238E27FC236}">
                        <a16:creationId xmlns:a16="http://schemas.microsoft.com/office/drawing/2014/main" id="{2E54A776-AA3D-4B52-9B5F-78B0E505D270}"/>
                      </a:ext>
                    </a:extLst>
                  </p:cNvPr>
                  <p:cNvGrpSpPr>
                    <a:grpSpLocks/>
                  </p:cNvGrpSpPr>
                  <p:nvPr/>
                </p:nvGrpSpPr>
                <p:grpSpPr bwMode="auto">
                  <a:xfrm>
                    <a:off x="2611" y="864"/>
                    <a:ext cx="580" cy="229"/>
                    <a:chOff x="2611" y="864"/>
                    <a:chExt cx="580" cy="229"/>
                  </a:xfrm>
                </p:grpSpPr>
                <p:sp>
                  <p:nvSpPr>
                    <p:cNvPr id="472089" name="Rectangle 25">
                      <a:extLst>
                        <a:ext uri="{FF2B5EF4-FFF2-40B4-BE49-F238E27FC236}">
                          <a16:creationId xmlns:a16="http://schemas.microsoft.com/office/drawing/2014/main" id="{878DFD91-2113-4880-AB9E-D5EC12789EC6}"/>
                        </a:ext>
                      </a:extLst>
                    </p:cNvPr>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90" name="Rectangle 26">
                      <a:extLst>
                        <a:ext uri="{FF2B5EF4-FFF2-40B4-BE49-F238E27FC236}">
                          <a16:creationId xmlns:a16="http://schemas.microsoft.com/office/drawing/2014/main" id="{94E4627E-75FA-4954-B66C-9B846F6FBCAD}"/>
                        </a:ext>
                      </a:extLst>
                    </p:cNvPr>
                    <p:cNvSpPr>
                      <a:spLocks noChangeArrowheads="1"/>
                    </p:cNvSpPr>
                    <p:nvPr/>
                  </p:nvSpPr>
                  <p:spPr bwMode="auto">
                    <a:xfrm>
                      <a:off x="2776" y="864"/>
                      <a:ext cx="2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grpSp>
              <p:grpSp>
                <p:nvGrpSpPr>
                  <p:cNvPr id="472091" name="Group 27">
                    <a:extLst>
                      <a:ext uri="{FF2B5EF4-FFF2-40B4-BE49-F238E27FC236}">
                        <a16:creationId xmlns:a16="http://schemas.microsoft.com/office/drawing/2014/main" id="{D1D3B589-BC6F-4DD8-B285-8CC883A73A24}"/>
                      </a:ext>
                    </a:extLst>
                  </p:cNvPr>
                  <p:cNvGrpSpPr>
                    <a:grpSpLocks/>
                  </p:cNvGrpSpPr>
                  <p:nvPr/>
                </p:nvGrpSpPr>
                <p:grpSpPr bwMode="auto">
                  <a:xfrm>
                    <a:off x="3199" y="864"/>
                    <a:ext cx="579" cy="229"/>
                    <a:chOff x="3199" y="864"/>
                    <a:chExt cx="579" cy="229"/>
                  </a:xfrm>
                </p:grpSpPr>
                <p:sp>
                  <p:nvSpPr>
                    <p:cNvPr id="472092" name="Rectangle 28">
                      <a:extLst>
                        <a:ext uri="{FF2B5EF4-FFF2-40B4-BE49-F238E27FC236}">
                          <a16:creationId xmlns:a16="http://schemas.microsoft.com/office/drawing/2014/main" id="{618986D7-36AF-44B4-8A18-1A56858C52B3}"/>
                        </a:ext>
                      </a:extLst>
                    </p:cNvPr>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93" name="Rectangle 29">
                      <a:extLst>
                        <a:ext uri="{FF2B5EF4-FFF2-40B4-BE49-F238E27FC236}">
                          <a16:creationId xmlns:a16="http://schemas.microsoft.com/office/drawing/2014/main" id="{BFAB0B83-F76F-4FAC-8DCE-BB828E265383}"/>
                        </a:ext>
                      </a:extLst>
                    </p:cNvPr>
                    <p:cNvSpPr>
                      <a:spLocks noChangeArrowheads="1"/>
                    </p:cNvSpPr>
                    <p:nvPr/>
                  </p:nvSpPr>
                  <p:spPr bwMode="auto">
                    <a:xfrm>
                      <a:off x="3363" y="864"/>
                      <a:ext cx="22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grpSp>
              <p:grpSp>
                <p:nvGrpSpPr>
                  <p:cNvPr id="472094" name="Group 30">
                    <a:extLst>
                      <a:ext uri="{FF2B5EF4-FFF2-40B4-BE49-F238E27FC236}">
                        <a16:creationId xmlns:a16="http://schemas.microsoft.com/office/drawing/2014/main" id="{201F241A-6AE9-4E9D-B7B5-39FE4213E209}"/>
                      </a:ext>
                    </a:extLst>
                  </p:cNvPr>
                  <p:cNvGrpSpPr>
                    <a:grpSpLocks/>
                  </p:cNvGrpSpPr>
                  <p:nvPr/>
                </p:nvGrpSpPr>
                <p:grpSpPr bwMode="auto">
                  <a:xfrm>
                    <a:off x="3786" y="864"/>
                    <a:ext cx="579" cy="229"/>
                    <a:chOff x="3786" y="864"/>
                    <a:chExt cx="579" cy="229"/>
                  </a:xfrm>
                </p:grpSpPr>
                <p:sp>
                  <p:nvSpPr>
                    <p:cNvPr id="472095" name="Rectangle 31">
                      <a:extLst>
                        <a:ext uri="{FF2B5EF4-FFF2-40B4-BE49-F238E27FC236}">
                          <a16:creationId xmlns:a16="http://schemas.microsoft.com/office/drawing/2014/main" id="{F1F19BB4-BB5F-4E45-836E-4D59737F6E2D}"/>
                        </a:ext>
                      </a:extLst>
                    </p:cNvPr>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96" name="Rectangle 32">
                      <a:extLst>
                        <a:ext uri="{FF2B5EF4-FFF2-40B4-BE49-F238E27FC236}">
                          <a16:creationId xmlns:a16="http://schemas.microsoft.com/office/drawing/2014/main" id="{8822985B-EA6B-4AC3-9C33-9939544DAB1F}"/>
                        </a:ext>
                      </a:extLst>
                    </p:cNvPr>
                    <p:cNvSpPr>
                      <a:spLocks noChangeArrowheads="1"/>
                    </p:cNvSpPr>
                    <p:nvPr/>
                  </p:nvSpPr>
                  <p:spPr bwMode="auto">
                    <a:xfrm>
                      <a:off x="3951" y="864"/>
                      <a:ext cx="26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rd</a:t>
                      </a:r>
                    </a:p>
                  </p:txBody>
                </p:sp>
              </p:grpSp>
              <p:grpSp>
                <p:nvGrpSpPr>
                  <p:cNvPr id="472097" name="Group 33">
                    <a:extLst>
                      <a:ext uri="{FF2B5EF4-FFF2-40B4-BE49-F238E27FC236}">
                        <a16:creationId xmlns:a16="http://schemas.microsoft.com/office/drawing/2014/main" id="{07064820-8A20-4E19-97CF-10B8BC8D0FA6}"/>
                      </a:ext>
                    </a:extLst>
                  </p:cNvPr>
                  <p:cNvGrpSpPr>
                    <a:grpSpLocks/>
                  </p:cNvGrpSpPr>
                  <p:nvPr/>
                </p:nvGrpSpPr>
                <p:grpSpPr bwMode="auto">
                  <a:xfrm>
                    <a:off x="4373" y="864"/>
                    <a:ext cx="620" cy="229"/>
                    <a:chOff x="4373" y="864"/>
                    <a:chExt cx="620" cy="229"/>
                  </a:xfrm>
                </p:grpSpPr>
                <p:sp>
                  <p:nvSpPr>
                    <p:cNvPr id="472098" name="Rectangle 34">
                      <a:extLst>
                        <a:ext uri="{FF2B5EF4-FFF2-40B4-BE49-F238E27FC236}">
                          <a16:creationId xmlns:a16="http://schemas.microsoft.com/office/drawing/2014/main" id="{467A4A1E-F783-4573-BE5A-6687C0C43FB2}"/>
                        </a:ext>
                      </a:extLst>
                    </p:cNvPr>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99" name="Rectangle 35">
                      <a:extLst>
                        <a:ext uri="{FF2B5EF4-FFF2-40B4-BE49-F238E27FC236}">
                          <a16:creationId xmlns:a16="http://schemas.microsoft.com/office/drawing/2014/main" id="{C2D87F68-5806-49A0-8478-AFAC85B7C8FB}"/>
                        </a:ext>
                      </a:extLst>
                    </p:cNvPr>
                    <p:cNvSpPr>
                      <a:spLocks noChangeArrowheads="1"/>
                    </p:cNvSpPr>
                    <p:nvPr/>
                  </p:nvSpPr>
                  <p:spPr bwMode="auto">
                    <a:xfrm>
                      <a:off x="4448" y="864"/>
                      <a:ext cx="54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shamt</a:t>
                      </a:r>
                    </a:p>
                  </p:txBody>
                </p:sp>
              </p:grpSp>
              <p:grpSp>
                <p:nvGrpSpPr>
                  <p:cNvPr id="472100" name="Group 36">
                    <a:extLst>
                      <a:ext uri="{FF2B5EF4-FFF2-40B4-BE49-F238E27FC236}">
                        <a16:creationId xmlns:a16="http://schemas.microsoft.com/office/drawing/2014/main" id="{21B21AC2-F62C-4FED-9C39-BD7C401A8D94}"/>
                      </a:ext>
                    </a:extLst>
                  </p:cNvPr>
                  <p:cNvGrpSpPr>
                    <a:grpSpLocks/>
                  </p:cNvGrpSpPr>
                  <p:nvPr/>
                </p:nvGrpSpPr>
                <p:grpSpPr bwMode="auto">
                  <a:xfrm>
                    <a:off x="4961" y="864"/>
                    <a:ext cx="625" cy="229"/>
                    <a:chOff x="4961" y="864"/>
                    <a:chExt cx="625" cy="229"/>
                  </a:xfrm>
                </p:grpSpPr>
                <p:sp>
                  <p:nvSpPr>
                    <p:cNvPr id="472101" name="Rectangle 37">
                      <a:extLst>
                        <a:ext uri="{FF2B5EF4-FFF2-40B4-BE49-F238E27FC236}">
                          <a16:creationId xmlns:a16="http://schemas.microsoft.com/office/drawing/2014/main" id="{5A4C10D0-B1B0-4C96-A1B7-F03FE71928FF}"/>
                        </a:ext>
                      </a:extLst>
                    </p:cNvPr>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02" name="Rectangle 38">
                      <a:extLst>
                        <a:ext uri="{FF2B5EF4-FFF2-40B4-BE49-F238E27FC236}">
                          <a16:creationId xmlns:a16="http://schemas.microsoft.com/office/drawing/2014/main" id="{A8A2413A-B6A3-46AB-889B-A1E22B574E2F}"/>
                        </a:ext>
                      </a:extLst>
                    </p:cNvPr>
                    <p:cNvSpPr>
                      <a:spLocks noChangeArrowheads="1"/>
                    </p:cNvSpPr>
                    <p:nvPr/>
                  </p:nvSpPr>
                  <p:spPr bwMode="auto">
                    <a:xfrm>
                      <a:off x="5143" y="864"/>
                      <a:ext cx="42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func</a:t>
                      </a:r>
                    </a:p>
                  </p:txBody>
                </p:sp>
              </p:grpSp>
            </p:grpSp>
          </p:grpSp>
          <p:sp>
            <p:nvSpPr>
              <p:cNvPr id="472103" name="Rectangle 39">
                <a:extLst>
                  <a:ext uri="{FF2B5EF4-FFF2-40B4-BE49-F238E27FC236}">
                    <a16:creationId xmlns:a16="http://schemas.microsoft.com/office/drawing/2014/main" id="{9109F8D8-4471-44A7-AB96-A9E90185DBBD}"/>
                  </a:ext>
                </a:extLst>
              </p:cNvPr>
              <p:cNvSpPr>
                <a:spLocks noChangeArrowheads="1"/>
              </p:cNvSpPr>
              <p:nvPr/>
            </p:nvSpPr>
            <p:spPr bwMode="auto">
              <a:xfrm>
                <a:off x="5488"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472104" name="Rectangle 40">
                <a:extLst>
                  <a:ext uri="{FF2B5EF4-FFF2-40B4-BE49-F238E27FC236}">
                    <a16:creationId xmlns:a16="http://schemas.microsoft.com/office/drawing/2014/main" id="{DAB657AB-C06B-4EA9-A54D-FB17F1389F40}"/>
                  </a:ext>
                </a:extLst>
              </p:cNvPr>
              <p:cNvSpPr>
                <a:spLocks noChangeArrowheads="1"/>
              </p:cNvSpPr>
              <p:nvPr/>
            </p:nvSpPr>
            <p:spPr bwMode="auto">
              <a:xfrm>
                <a:off x="4810"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a:t>
                </a:r>
              </a:p>
            </p:txBody>
          </p:sp>
          <p:sp>
            <p:nvSpPr>
              <p:cNvPr id="472105" name="Rectangle 41">
                <a:extLst>
                  <a:ext uri="{FF2B5EF4-FFF2-40B4-BE49-F238E27FC236}">
                    <a16:creationId xmlns:a16="http://schemas.microsoft.com/office/drawing/2014/main" id="{0F8ACD0B-2D22-4480-AD71-83FC940217B4}"/>
                  </a:ext>
                </a:extLst>
              </p:cNvPr>
              <p:cNvSpPr>
                <a:spLocks noChangeArrowheads="1"/>
              </p:cNvSpPr>
              <p:nvPr/>
            </p:nvSpPr>
            <p:spPr bwMode="auto">
              <a:xfrm>
                <a:off x="4177"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11</a:t>
                </a:r>
              </a:p>
            </p:txBody>
          </p:sp>
          <p:sp>
            <p:nvSpPr>
              <p:cNvPr id="472106" name="Rectangle 42">
                <a:extLst>
                  <a:ext uri="{FF2B5EF4-FFF2-40B4-BE49-F238E27FC236}">
                    <a16:creationId xmlns:a16="http://schemas.microsoft.com/office/drawing/2014/main" id="{D85B47BE-491B-4A6D-888B-4BC876483A76}"/>
                  </a:ext>
                </a:extLst>
              </p:cNvPr>
              <p:cNvSpPr>
                <a:spLocks noChangeArrowheads="1"/>
              </p:cNvSpPr>
              <p:nvPr/>
            </p:nvSpPr>
            <p:spPr bwMode="auto">
              <a:xfrm>
                <a:off x="3589"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a:t>
                </a:r>
              </a:p>
            </p:txBody>
          </p:sp>
          <p:sp>
            <p:nvSpPr>
              <p:cNvPr id="472107" name="Rectangle 43">
                <a:extLst>
                  <a:ext uri="{FF2B5EF4-FFF2-40B4-BE49-F238E27FC236}">
                    <a16:creationId xmlns:a16="http://schemas.microsoft.com/office/drawing/2014/main" id="{36E30F23-233D-4FB6-898D-AA1A3C0561B9}"/>
                  </a:ext>
                </a:extLst>
              </p:cNvPr>
              <p:cNvSpPr>
                <a:spLocks noChangeArrowheads="1"/>
              </p:cNvSpPr>
              <p:nvPr/>
            </p:nvSpPr>
            <p:spPr bwMode="auto">
              <a:xfrm>
                <a:off x="3002"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21</a:t>
                </a:r>
              </a:p>
            </p:txBody>
          </p:sp>
          <p:sp>
            <p:nvSpPr>
              <p:cNvPr id="472108" name="Rectangle 44">
                <a:extLst>
                  <a:ext uri="{FF2B5EF4-FFF2-40B4-BE49-F238E27FC236}">
                    <a16:creationId xmlns:a16="http://schemas.microsoft.com/office/drawing/2014/main" id="{8AD02EDC-C2FC-4C4F-84C9-132195B5B49D}"/>
                  </a:ext>
                </a:extLst>
              </p:cNvPr>
              <p:cNvSpPr>
                <a:spLocks noChangeArrowheads="1"/>
              </p:cNvSpPr>
              <p:nvPr/>
            </p:nvSpPr>
            <p:spPr bwMode="auto">
              <a:xfrm>
                <a:off x="2414"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26</a:t>
                </a:r>
              </a:p>
            </p:txBody>
          </p:sp>
          <p:sp>
            <p:nvSpPr>
              <p:cNvPr id="472109" name="Rectangle 45">
                <a:extLst>
                  <a:ext uri="{FF2B5EF4-FFF2-40B4-BE49-F238E27FC236}">
                    <a16:creationId xmlns:a16="http://schemas.microsoft.com/office/drawing/2014/main" id="{03D5A402-8C9E-4117-93A6-CF4344617735}"/>
                  </a:ext>
                </a:extLst>
              </p:cNvPr>
              <p:cNvSpPr>
                <a:spLocks noChangeArrowheads="1"/>
              </p:cNvSpPr>
              <p:nvPr/>
            </p:nvSpPr>
            <p:spPr bwMode="auto">
              <a:xfrm>
                <a:off x="1918"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31</a:t>
                </a:r>
              </a:p>
            </p:txBody>
          </p:sp>
        </p:grpSp>
        <p:sp>
          <p:nvSpPr>
            <p:cNvPr id="472110" name="Rectangle 46">
              <a:extLst>
                <a:ext uri="{FF2B5EF4-FFF2-40B4-BE49-F238E27FC236}">
                  <a16:creationId xmlns:a16="http://schemas.microsoft.com/office/drawing/2014/main" id="{25960637-1594-464F-8473-7B180CEAB22D}"/>
                </a:ext>
              </a:extLst>
            </p:cNvPr>
            <p:cNvSpPr>
              <a:spLocks noChangeArrowheads="1"/>
            </p:cNvSpPr>
            <p:nvPr/>
          </p:nvSpPr>
          <p:spPr bwMode="auto">
            <a:xfrm>
              <a:off x="2143" y="1056"/>
              <a:ext cx="49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472111" name="Rectangle 47">
              <a:extLst>
                <a:ext uri="{FF2B5EF4-FFF2-40B4-BE49-F238E27FC236}">
                  <a16:creationId xmlns:a16="http://schemas.microsoft.com/office/drawing/2014/main" id="{A4BF228B-01DA-4154-9CC3-BD0D7984BAD0}"/>
                </a:ext>
              </a:extLst>
            </p:cNvPr>
            <p:cNvSpPr>
              <a:spLocks noChangeArrowheads="1"/>
            </p:cNvSpPr>
            <p:nvPr/>
          </p:nvSpPr>
          <p:spPr bwMode="auto">
            <a:xfrm>
              <a:off x="512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472112" name="Rectangle 48">
              <a:extLst>
                <a:ext uri="{FF2B5EF4-FFF2-40B4-BE49-F238E27FC236}">
                  <a16:creationId xmlns:a16="http://schemas.microsoft.com/office/drawing/2014/main" id="{3AD45511-569C-4734-B244-CC540FD1773B}"/>
                </a:ext>
              </a:extLst>
            </p:cNvPr>
            <p:cNvSpPr>
              <a:spLocks noChangeArrowheads="1"/>
            </p:cNvSpPr>
            <p:nvPr/>
          </p:nvSpPr>
          <p:spPr bwMode="auto">
            <a:xfrm>
              <a:off x="4493"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472113" name="Rectangle 49">
              <a:extLst>
                <a:ext uri="{FF2B5EF4-FFF2-40B4-BE49-F238E27FC236}">
                  <a16:creationId xmlns:a16="http://schemas.microsoft.com/office/drawing/2014/main" id="{629154F0-5736-4308-9278-5C3263B6B425}"/>
                </a:ext>
              </a:extLst>
            </p:cNvPr>
            <p:cNvSpPr>
              <a:spLocks noChangeArrowheads="1"/>
            </p:cNvSpPr>
            <p:nvPr/>
          </p:nvSpPr>
          <p:spPr bwMode="auto">
            <a:xfrm>
              <a:off x="390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472114" name="Rectangle 50">
              <a:extLst>
                <a:ext uri="{FF2B5EF4-FFF2-40B4-BE49-F238E27FC236}">
                  <a16:creationId xmlns:a16="http://schemas.microsoft.com/office/drawing/2014/main" id="{780F6260-5055-4CDA-A124-EAC98652A263}"/>
                </a:ext>
              </a:extLst>
            </p:cNvPr>
            <p:cNvSpPr>
              <a:spLocks noChangeArrowheads="1"/>
            </p:cNvSpPr>
            <p:nvPr/>
          </p:nvSpPr>
          <p:spPr bwMode="auto">
            <a:xfrm>
              <a:off x="3317" y="1056"/>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sp>
          <p:nvSpPr>
            <p:cNvPr id="472115" name="Rectangle 51">
              <a:extLst>
                <a:ext uri="{FF2B5EF4-FFF2-40B4-BE49-F238E27FC236}">
                  <a16:creationId xmlns:a16="http://schemas.microsoft.com/office/drawing/2014/main" id="{5921D872-C7BD-464A-8184-E9C0EF944584}"/>
                </a:ext>
              </a:extLst>
            </p:cNvPr>
            <p:cNvSpPr>
              <a:spLocks noChangeArrowheads="1"/>
            </p:cNvSpPr>
            <p:nvPr/>
          </p:nvSpPr>
          <p:spPr bwMode="auto">
            <a:xfrm>
              <a:off x="2731" y="1056"/>
              <a:ext cx="4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grpSp>
      <p:grpSp>
        <p:nvGrpSpPr>
          <p:cNvPr id="472116" name="Group 52">
            <a:extLst>
              <a:ext uri="{FF2B5EF4-FFF2-40B4-BE49-F238E27FC236}">
                <a16:creationId xmlns:a16="http://schemas.microsoft.com/office/drawing/2014/main" id="{19BE08A9-4DC3-4639-B55C-1CAA695D03F1}"/>
              </a:ext>
            </a:extLst>
          </p:cNvPr>
          <p:cNvGrpSpPr>
            <a:grpSpLocks/>
          </p:cNvGrpSpPr>
          <p:nvPr/>
        </p:nvGrpSpPr>
        <p:grpSpPr bwMode="auto">
          <a:xfrm>
            <a:off x="2933700" y="3422650"/>
            <a:ext cx="5999163" cy="989013"/>
            <a:chOff x="1918" y="1392"/>
            <a:chExt cx="3763" cy="607"/>
          </a:xfrm>
        </p:grpSpPr>
        <p:sp>
          <p:nvSpPr>
            <p:cNvPr id="472117" name="Rectangle 53">
              <a:extLst>
                <a:ext uri="{FF2B5EF4-FFF2-40B4-BE49-F238E27FC236}">
                  <a16:creationId xmlns:a16="http://schemas.microsoft.com/office/drawing/2014/main" id="{569F518C-D842-4BD4-B735-434A45D3C803}"/>
                </a:ext>
              </a:extLst>
            </p:cNvPr>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2118" name="Group 54">
              <a:extLst>
                <a:ext uri="{FF2B5EF4-FFF2-40B4-BE49-F238E27FC236}">
                  <a16:creationId xmlns:a16="http://schemas.microsoft.com/office/drawing/2014/main" id="{306EC0AD-05F5-4A81-BFFB-827FC5AA3A73}"/>
                </a:ext>
              </a:extLst>
            </p:cNvPr>
            <p:cNvGrpSpPr>
              <a:grpSpLocks/>
            </p:cNvGrpSpPr>
            <p:nvPr/>
          </p:nvGrpSpPr>
          <p:grpSpPr bwMode="auto">
            <a:xfrm>
              <a:off x="1979" y="1584"/>
              <a:ext cx="624" cy="223"/>
              <a:chOff x="1979" y="1584"/>
              <a:chExt cx="624" cy="223"/>
            </a:xfrm>
          </p:grpSpPr>
          <p:sp>
            <p:nvSpPr>
              <p:cNvPr id="472119" name="Rectangle 55">
                <a:extLst>
                  <a:ext uri="{FF2B5EF4-FFF2-40B4-BE49-F238E27FC236}">
                    <a16:creationId xmlns:a16="http://schemas.microsoft.com/office/drawing/2014/main" id="{79871B7E-2471-49AC-8EAE-0C69B5536213}"/>
                  </a:ext>
                </a:extLst>
              </p:cNvPr>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20" name="Rectangle 56">
                <a:extLst>
                  <a:ext uri="{FF2B5EF4-FFF2-40B4-BE49-F238E27FC236}">
                    <a16:creationId xmlns:a16="http://schemas.microsoft.com/office/drawing/2014/main" id="{3EBB94E8-0892-4378-BE56-8341A6E8429C}"/>
                  </a:ext>
                </a:extLst>
              </p:cNvPr>
              <p:cNvSpPr>
                <a:spLocks noChangeArrowheads="1"/>
              </p:cNvSpPr>
              <p:nvPr/>
            </p:nvSpPr>
            <p:spPr bwMode="auto">
              <a:xfrm>
                <a:off x="2161" y="1584"/>
                <a:ext cx="28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op</a:t>
                </a:r>
              </a:p>
            </p:txBody>
          </p:sp>
        </p:grpSp>
        <p:grpSp>
          <p:nvGrpSpPr>
            <p:cNvPr id="472121" name="Group 57">
              <a:extLst>
                <a:ext uri="{FF2B5EF4-FFF2-40B4-BE49-F238E27FC236}">
                  <a16:creationId xmlns:a16="http://schemas.microsoft.com/office/drawing/2014/main" id="{B60B3028-0E87-403F-8812-429E3538FAD3}"/>
                </a:ext>
              </a:extLst>
            </p:cNvPr>
            <p:cNvGrpSpPr>
              <a:grpSpLocks/>
            </p:cNvGrpSpPr>
            <p:nvPr/>
          </p:nvGrpSpPr>
          <p:grpSpPr bwMode="auto">
            <a:xfrm>
              <a:off x="2611" y="1584"/>
              <a:ext cx="580" cy="223"/>
              <a:chOff x="2611" y="1584"/>
              <a:chExt cx="580" cy="223"/>
            </a:xfrm>
          </p:grpSpPr>
          <p:sp>
            <p:nvSpPr>
              <p:cNvPr id="472122" name="Rectangle 58">
                <a:extLst>
                  <a:ext uri="{FF2B5EF4-FFF2-40B4-BE49-F238E27FC236}">
                    <a16:creationId xmlns:a16="http://schemas.microsoft.com/office/drawing/2014/main" id="{3A4A83D7-EA22-4D4C-BE57-4213EE3F1115}"/>
                  </a:ext>
                </a:extLst>
              </p:cNvPr>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23" name="Rectangle 59">
                <a:extLst>
                  <a:ext uri="{FF2B5EF4-FFF2-40B4-BE49-F238E27FC236}">
                    <a16:creationId xmlns:a16="http://schemas.microsoft.com/office/drawing/2014/main" id="{F6B19603-3D12-429A-9006-A63AC0F80FF7}"/>
                  </a:ext>
                </a:extLst>
              </p:cNvPr>
              <p:cNvSpPr>
                <a:spLocks noChangeArrowheads="1"/>
              </p:cNvSpPr>
              <p:nvPr/>
            </p:nvSpPr>
            <p:spPr bwMode="auto">
              <a:xfrm>
                <a:off x="2776" y="1584"/>
                <a:ext cx="2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grpSp>
        <p:grpSp>
          <p:nvGrpSpPr>
            <p:cNvPr id="472124" name="Group 60">
              <a:extLst>
                <a:ext uri="{FF2B5EF4-FFF2-40B4-BE49-F238E27FC236}">
                  <a16:creationId xmlns:a16="http://schemas.microsoft.com/office/drawing/2014/main" id="{651BF899-A2EF-44D4-86F5-722C1567AC84}"/>
                </a:ext>
              </a:extLst>
            </p:cNvPr>
            <p:cNvGrpSpPr>
              <a:grpSpLocks/>
            </p:cNvGrpSpPr>
            <p:nvPr/>
          </p:nvGrpSpPr>
          <p:grpSpPr bwMode="auto">
            <a:xfrm>
              <a:off x="3199" y="1584"/>
              <a:ext cx="579" cy="223"/>
              <a:chOff x="3199" y="1584"/>
              <a:chExt cx="579" cy="223"/>
            </a:xfrm>
          </p:grpSpPr>
          <p:sp>
            <p:nvSpPr>
              <p:cNvPr id="472125" name="Rectangle 61">
                <a:extLst>
                  <a:ext uri="{FF2B5EF4-FFF2-40B4-BE49-F238E27FC236}">
                    <a16:creationId xmlns:a16="http://schemas.microsoft.com/office/drawing/2014/main" id="{5FDB96F9-D1C6-46B0-88DC-47106721F123}"/>
                  </a:ext>
                </a:extLst>
              </p:cNvPr>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26" name="Rectangle 62">
                <a:extLst>
                  <a:ext uri="{FF2B5EF4-FFF2-40B4-BE49-F238E27FC236}">
                    <a16:creationId xmlns:a16="http://schemas.microsoft.com/office/drawing/2014/main" id="{E03DFDE1-BF3A-4FC6-89CB-FFF2247FAEC6}"/>
                  </a:ext>
                </a:extLst>
              </p:cNvPr>
              <p:cNvSpPr>
                <a:spLocks noChangeArrowheads="1"/>
              </p:cNvSpPr>
              <p:nvPr/>
            </p:nvSpPr>
            <p:spPr bwMode="auto">
              <a:xfrm>
                <a:off x="3363" y="1584"/>
                <a:ext cx="21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grpSp>
        <p:sp>
          <p:nvSpPr>
            <p:cNvPr id="472127" name="Rectangle 63">
              <a:extLst>
                <a:ext uri="{FF2B5EF4-FFF2-40B4-BE49-F238E27FC236}">
                  <a16:creationId xmlns:a16="http://schemas.microsoft.com/office/drawing/2014/main" id="{AEC22ED6-B36D-46A8-BE28-0891162DA975}"/>
                </a:ext>
              </a:extLst>
            </p:cNvPr>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28" name="Rectangle 64">
              <a:extLst>
                <a:ext uri="{FF2B5EF4-FFF2-40B4-BE49-F238E27FC236}">
                  <a16:creationId xmlns:a16="http://schemas.microsoft.com/office/drawing/2014/main" id="{6B7B41E0-E0EA-4996-804D-CA0AD896C139}"/>
                </a:ext>
              </a:extLst>
            </p:cNvPr>
            <p:cNvSpPr>
              <a:spLocks noChangeArrowheads="1"/>
            </p:cNvSpPr>
            <p:nvPr/>
          </p:nvSpPr>
          <p:spPr bwMode="auto">
            <a:xfrm>
              <a:off x="4289" y="1584"/>
              <a:ext cx="822"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immediate</a:t>
              </a:r>
            </a:p>
          </p:txBody>
        </p:sp>
        <p:sp>
          <p:nvSpPr>
            <p:cNvPr id="472129" name="Rectangle 65">
              <a:extLst>
                <a:ext uri="{FF2B5EF4-FFF2-40B4-BE49-F238E27FC236}">
                  <a16:creationId xmlns:a16="http://schemas.microsoft.com/office/drawing/2014/main" id="{2F3701E7-8486-404D-AD80-9943CC9908C0}"/>
                </a:ext>
              </a:extLst>
            </p:cNvPr>
            <p:cNvSpPr>
              <a:spLocks noChangeArrowheads="1"/>
            </p:cNvSpPr>
            <p:nvPr/>
          </p:nvSpPr>
          <p:spPr bwMode="auto">
            <a:xfrm>
              <a:off x="5488" y="1392"/>
              <a:ext cx="19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472130" name="Rectangle 66">
              <a:extLst>
                <a:ext uri="{FF2B5EF4-FFF2-40B4-BE49-F238E27FC236}">
                  <a16:creationId xmlns:a16="http://schemas.microsoft.com/office/drawing/2014/main" id="{4231136E-74F8-447F-909E-4708A6B43891}"/>
                </a:ext>
              </a:extLst>
            </p:cNvPr>
            <p:cNvSpPr>
              <a:spLocks noChangeArrowheads="1"/>
            </p:cNvSpPr>
            <p:nvPr/>
          </p:nvSpPr>
          <p:spPr bwMode="auto">
            <a:xfrm>
              <a:off x="3590"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a:t>
              </a:r>
            </a:p>
          </p:txBody>
        </p:sp>
        <p:sp>
          <p:nvSpPr>
            <p:cNvPr id="472131" name="Rectangle 67">
              <a:extLst>
                <a:ext uri="{FF2B5EF4-FFF2-40B4-BE49-F238E27FC236}">
                  <a16:creationId xmlns:a16="http://schemas.microsoft.com/office/drawing/2014/main" id="{2A4E7EA8-98AE-4DF1-B3A4-C1BE13B4EE16}"/>
                </a:ext>
              </a:extLst>
            </p:cNvPr>
            <p:cNvSpPr>
              <a:spLocks noChangeArrowheads="1"/>
            </p:cNvSpPr>
            <p:nvPr/>
          </p:nvSpPr>
          <p:spPr bwMode="auto">
            <a:xfrm>
              <a:off x="3002"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21</a:t>
              </a:r>
            </a:p>
          </p:txBody>
        </p:sp>
        <p:sp>
          <p:nvSpPr>
            <p:cNvPr id="472132" name="Rectangle 68">
              <a:extLst>
                <a:ext uri="{FF2B5EF4-FFF2-40B4-BE49-F238E27FC236}">
                  <a16:creationId xmlns:a16="http://schemas.microsoft.com/office/drawing/2014/main" id="{12D4F377-CFA9-489C-9C29-2BD6E526937A}"/>
                </a:ext>
              </a:extLst>
            </p:cNvPr>
            <p:cNvSpPr>
              <a:spLocks noChangeArrowheads="1"/>
            </p:cNvSpPr>
            <p:nvPr/>
          </p:nvSpPr>
          <p:spPr bwMode="auto">
            <a:xfrm>
              <a:off x="2414"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26</a:t>
              </a:r>
            </a:p>
          </p:txBody>
        </p:sp>
        <p:sp>
          <p:nvSpPr>
            <p:cNvPr id="472133" name="Rectangle 69">
              <a:extLst>
                <a:ext uri="{FF2B5EF4-FFF2-40B4-BE49-F238E27FC236}">
                  <a16:creationId xmlns:a16="http://schemas.microsoft.com/office/drawing/2014/main" id="{1A4B19F5-1C9D-4D2B-B80D-6F96C70F8B9E}"/>
                </a:ext>
              </a:extLst>
            </p:cNvPr>
            <p:cNvSpPr>
              <a:spLocks noChangeArrowheads="1"/>
            </p:cNvSpPr>
            <p:nvPr/>
          </p:nvSpPr>
          <p:spPr bwMode="auto">
            <a:xfrm>
              <a:off x="1918"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31</a:t>
              </a:r>
            </a:p>
          </p:txBody>
        </p:sp>
        <p:sp>
          <p:nvSpPr>
            <p:cNvPr id="472134" name="Rectangle 70">
              <a:extLst>
                <a:ext uri="{FF2B5EF4-FFF2-40B4-BE49-F238E27FC236}">
                  <a16:creationId xmlns:a16="http://schemas.microsoft.com/office/drawing/2014/main" id="{1F96A7D9-09F5-4E0E-A048-55F3CBB1A544}"/>
                </a:ext>
              </a:extLst>
            </p:cNvPr>
            <p:cNvSpPr>
              <a:spLocks noChangeArrowheads="1"/>
            </p:cNvSpPr>
            <p:nvPr/>
          </p:nvSpPr>
          <p:spPr bwMode="auto">
            <a:xfrm>
              <a:off x="2143" y="1776"/>
              <a:ext cx="48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472135" name="Rectangle 71">
              <a:extLst>
                <a:ext uri="{FF2B5EF4-FFF2-40B4-BE49-F238E27FC236}">
                  <a16:creationId xmlns:a16="http://schemas.microsoft.com/office/drawing/2014/main" id="{DE858807-BD09-45A1-B040-4583B74D57EE}"/>
                </a:ext>
              </a:extLst>
            </p:cNvPr>
            <p:cNvSpPr>
              <a:spLocks noChangeArrowheads="1"/>
            </p:cNvSpPr>
            <p:nvPr/>
          </p:nvSpPr>
          <p:spPr bwMode="auto">
            <a:xfrm>
              <a:off x="4448" y="1776"/>
              <a:ext cx="56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 </a:t>
              </a:r>
              <a:r>
                <a:rPr lang="en-US" altLang="zh-CN" sz="1800">
                  <a:ea typeface="宋体" panose="02010600030101010101" pitchFamily="2" charset="-122"/>
                </a:rPr>
                <a:t>bits</a:t>
              </a:r>
            </a:p>
          </p:txBody>
        </p:sp>
        <p:sp>
          <p:nvSpPr>
            <p:cNvPr id="472136" name="Rectangle 72">
              <a:extLst>
                <a:ext uri="{FF2B5EF4-FFF2-40B4-BE49-F238E27FC236}">
                  <a16:creationId xmlns:a16="http://schemas.microsoft.com/office/drawing/2014/main" id="{B68884B7-FEC9-48BD-9079-1D0FC6AB01A7}"/>
                </a:ext>
              </a:extLst>
            </p:cNvPr>
            <p:cNvSpPr>
              <a:spLocks noChangeArrowheads="1"/>
            </p:cNvSpPr>
            <p:nvPr/>
          </p:nvSpPr>
          <p:spPr bwMode="auto">
            <a:xfrm>
              <a:off x="3318" y="1776"/>
              <a:ext cx="49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472137" name="Rectangle 73">
              <a:extLst>
                <a:ext uri="{FF2B5EF4-FFF2-40B4-BE49-F238E27FC236}">
                  <a16:creationId xmlns:a16="http://schemas.microsoft.com/office/drawing/2014/main" id="{08A0E0B4-2E69-451F-B588-90580115448E}"/>
                </a:ext>
              </a:extLst>
            </p:cNvPr>
            <p:cNvSpPr>
              <a:spLocks noChangeArrowheads="1"/>
            </p:cNvSpPr>
            <p:nvPr/>
          </p:nvSpPr>
          <p:spPr bwMode="auto">
            <a:xfrm>
              <a:off x="2731" y="1776"/>
              <a:ext cx="48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grpSp>
      <p:sp>
        <p:nvSpPr>
          <p:cNvPr id="472141" name="Text Box 77">
            <a:extLst>
              <a:ext uri="{FF2B5EF4-FFF2-40B4-BE49-F238E27FC236}">
                <a16:creationId xmlns:a16="http://schemas.microsoft.com/office/drawing/2014/main" id="{D890B207-929B-487E-B4CD-EF554FBA9CF9}"/>
              </a:ext>
            </a:extLst>
          </p:cNvPr>
          <p:cNvSpPr txBox="1">
            <a:spLocks noChangeArrowheads="1"/>
          </p:cNvSpPr>
          <p:nvPr/>
        </p:nvSpPr>
        <p:spPr bwMode="auto">
          <a:xfrm>
            <a:off x="331788" y="908050"/>
            <a:ext cx="623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MIPS</a:t>
            </a:r>
            <a:r>
              <a:rPr lang="zh-CN" altLang="en-US" sz="2000">
                <a:solidFill>
                  <a:srgbClr val="008000"/>
                </a:solidFill>
                <a:latin typeface="微软雅黑" panose="020B0503020204020204" pitchFamily="34" charset="-122"/>
                <a:ea typeface="微软雅黑" panose="020B0503020204020204" pitchFamily="34" charset="-122"/>
              </a:rPr>
              <a:t>有三种指令格式：</a:t>
            </a:r>
            <a:r>
              <a:rPr lang="en-US" altLang="zh-CN" sz="2000">
                <a:solidFill>
                  <a:srgbClr val="008000"/>
                </a:solidFill>
                <a:latin typeface="微软雅黑" panose="020B0503020204020204" pitchFamily="34" charset="-122"/>
                <a:ea typeface="微软雅黑" panose="020B0503020204020204" pitchFamily="34" charset="-122"/>
              </a:rPr>
              <a:t>R-</a:t>
            </a:r>
            <a:r>
              <a:rPr lang="zh-CN" altLang="en-US" sz="2000">
                <a:solidFill>
                  <a:srgbClr val="008000"/>
                </a:solidFill>
                <a:latin typeface="微软雅黑" panose="020B0503020204020204" pitchFamily="34" charset="-122"/>
                <a:ea typeface="微软雅黑" panose="020B0503020204020204" pitchFamily="34" charset="-122"/>
              </a:rPr>
              <a:t>型、</a:t>
            </a:r>
            <a:r>
              <a:rPr lang="en-US" altLang="zh-CN" sz="2000">
                <a:solidFill>
                  <a:srgbClr val="008000"/>
                </a:solidFill>
                <a:latin typeface="微软雅黑" panose="020B0503020204020204" pitchFamily="34" charset="-122"/>
                <a:ea typeface="微软雅黑" panose="020B0503020204020204" pitchFamily="34" charset="-122"/>
              </a:rPr>
              <a:t>I-</a:t>
            </a:r>
            <a:r>
              <a:rPr lang="zh-CN" altLang="en-US" sz="2000">
                <a:solidFill>
                  <a:srgbClr val="008000"/>
                </a:solidFill>
                <a:latin typeface="微软雅黑" panose="020B0503020204020204" pitchFamily="34" charset="-122"/>
                <a:ea typeface="微软雅黑" panose="020B0503020204020204" pitchFamily="34" charset="-122"/>
              </a:rPr>
              <a:t>型、</a:t>
            </a:r>
            <a:r>
              <a:rPr lang="en-US" altLang="zh-CN" sz="2000">
                <a:solidFill>
                  <a:srgbClr val="008000"/>
                </a:solidFill>
                <a:latin typeface="微软雅黑" panose="020B0503020204020204" pitchFamily="34" charset="-122"/>
                <a:ea typeface="微软雅黑" panose="020B0503020204020204" pitchFamily="34" charset="-122"/>
              </a:rPr>
              <a:t>J-</a:t>
            </a:r>
            <a:r>
              <a:rPr lang="zh-CN" altLang="en-US" sz="2000">
                <a:solidFill>
                  <a:srgbClr val="008000"/>
                </a:solidFill>
                <a:latin typeface="微软雅黑" panose="020B0503020204020204" pitchFamily="34" charset="-122"/>
                <a:ea typeface="微软雅黑" panose="020B0503020204020204" pitchFamily="34" charset="-122"/>
              </a:rPr>
              <a:t>型</a:t>
            </a:r>
          </a:p>
        </p:txBody>
      </p:sp>
      <p:sp>
        <p:nvSpPr>
          <p:cNvPr id="472142" name="Rectangle 78">
            <a:extLst>
              <a:ext uri="{FF2B5EF4-FFF2-40B4-BE49-F238E27FC236}">
                <a16:creationId xmlns:a16="http://schemas.microsoft.com/office/drawing/2014/main" id="{35B183CF-C1EF-4902-9E54-F2554482B575}"/>
              </a:ext>
            </a:extLst>
          </p:cNvPr>
          <p:cNvSpPr>
            <a:spLocks noChangeArrowheads="1"/>
          </p:cNvSpPr>
          <p:nvPr/>
        </p:nvSpPr>
        <p:spPr bwMode="auto">
          <a:xfrm>
            <a:off x="246063" y="1493838"/>
            <a:ext cx="8723312" cy="1393825"/>
          </a:xfrm>
          <a:prstGeom prst="rect">
            <a:avLst/>
          </a:prstGeom>
          <a:solidFill>
            <a:schemeClr val="accent1">
              <a:alpha val="12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43" name="Text Box 79">
            <a:extLst>
              <a:ext uri="{FF2B5EF4-FFF2-40B4-BE49-F238E27FC236}">
                <a16:creationId xmlns:a16="http://schemas.microsoft.com/office/drawing/2014/main" id="{F98B5D0E-B8C0-491A-9EB2-C3B190DBB506}"/>
              </a:ext>
            </a:extLst>
          </p:cNvPr>
          <p:cNvSpPr txBox="1">
            <a:spLocks noChangeArrowheads="1"/>
          </p:cNvSpPr>
          <p:nvPr/>
        </p:nvSpPr>
        <p:spPr bwMode="auto">
          <a:xfrm>
            <a:off x="4724400" y="2438400"/>
            <a:ext cx="2308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accent1"/>
                </a:solidFill>
                <a:latin typeface="微软雅黑" panose="020B0503020204020204" pitchFamily="34" charset="-122"/>
                <a:ea typeface="微软雅黑" panose="020B0503020204020204" pitchFamily="34" charset="-122"/>
              </a:rPr>
              <a:t>R-</a:t>
            </a:r>
            <a:r>
              <a:rPr lang="zh-CN" altLang="en-US" sz="2000">
                <a:solidFill>
                  <a:schemeClr val="accent1"/>
                </a:solidFill>
                <a:latin typeface="微软雅黑" panose="020B0503020204020204" pitchFamily="34" charset="-122"/>
                <a:ea typeface="微软雅黑" panose="020B0503020204020204" pitchFamily="34" charset="-122"/>
              </a:rPr>
              <a:t>型指令格式</a:t>
            </a:r>
          </a:p>
        </p:txBody>
      </p:sp>
      <p:sp>
        <p:nvSpPr>
          <p:cNvPr id="472144" name="Rectangle 80">
            <a:extLst>
              <a:ext uri="{FF2B5EF4-FFF2-40B4-BE49-F238E27FC236}">
                <a16:creationId xmlns:a16="http://schemas.microsoft.com/office/drawing/2014/main" id="{C8206235-AAF6-4B42-898C-7C41AC3A9E70}"/>
              </a:ext>
            </a:extLst>
          </p:cNvPr>
          <p:cNvSpPr>
            <a:spLocks noChangeArrowheads="1"/>
          </p:cNvSpPr>
          <p:nvPr/>
        </p:nvSpPr>
        <p:spPr bwMode="auto">
          <a:xfrm>
            <a:off x="246063" y="2889250"/>
            <a:ext cx="8723312" cy="2570163"/>
          </a:xfrm>
          <a:prstGeom prst="rect">
            <a:avLst/>
          </a:prstGeom>
          <a:solidFill>
            <a:schemeClr val="accent2">
              <a:alpha val="6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45" name="Text Box 81">
            <a:extLst>
              <a:ext uri="{FF2B5EF4-FFF2-40B4-BE49-F238E27FC236}">
                <a16:creationId xmlns:a16="http://schemas.microsoft.com/office/drawing/2014/main" id="{EE011C03-F8AE-4644-BBCB-441F23FCF34F}"/>
              </a:ext>
            </a:extLst>
          </p:cNvPr>
          <p:cNvSpPr txBox="1">
            <a:spLocks noChangeArrowheads="1"/>
          </p:cNvSpPr>
          <p:nvPr/>
        </p:nvSpPr>
        <p:spPr bwMode="auto">
          <a:xfrm>
            <a:off x="4535488" y="4516438"/>
            <a:ext cx="2308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accent1"/>
                </a:solidFill>
                <a:latin typeface="微软雅黑" panose="020B0503020204020204" pitchFamily="34" charset="-122"/>
                <a:ea typeface="微软雅黑" panose="020B0503020204020204" pitchFamily="34" charset="-122"/>
              </a:rPr>
              <a:t>I-</a:t>
            </a:r>
            <a:r>
              <a:rPr lang="zh-CN" altLang="en-US" sz="2000">
                <a:solidFill>
                  <a:schemeClr val="accent1"/>
                </a:solidFill>
                <a:latin typeface="微软雅黑" panose="020B0503020204020204" pitchFamily="34" charset="-122"/>
                <a:ea typeface="微软雅黑" panose="020B0503020204020204" pitchFamily="34" charset="-122"/>
              </a:rPr>
              <a:t>型指令格式</a:t>
            </a:r>
          </a:p>
        </p:txBody>
      </p:sp>
      <p:sp>
        <p:nvSpPr>
          <p:cNvPr id="472146" name="Rectangle 82">
            <a:extLst>
              <a:ext uri="{FF2B5EF4-FFF2-40B4-BE49-F238E27FC236}">
                <a16:creationId xmlns:a16="http://schemas.microsoft.com/office/drawing/2014/main" id="{F5A93E03-3052-4F68-9412-F7723317294A}"/>
              </a:ext>
            </a:extLst>
          </p:cNvPr>
          <p:cNvSpPr>
            <a:spLocks noChangeArrowheads="1"/>
          </p:cNvSpPr>
          <p:nvPr/>
        </p:nvSpPr>
        <p:spPr bwMode="auto">
          <a:xfrm>
            <a:off x="249238" y="5461000"/>
            <a:ext cx="8723312" cy="1216025"/>
          </a:xfrm>
          <a:prstGeom prst="rect">
            <a:avLst/>
          </a:prstGeom>
          <a:solidFill>
            <a:srgbClr val="339966">
              <a:alpha val="24001"/>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47" name="Text Box 83">
            <a:extLst>
              <a:ext uri="{FF2B5EF4-FFF2-40B4-BE49-F238E27FC236}">
                <a16:creationId xmlns:a16="http://schemas.microsoft.com/office/drawing/2014/main" id="{2E3A3E79-C210-4C76-9A10-EC1EA8CA9CAB}"/>
              </a:ext>
            </a:extLst>
          </p:cNvPr>
          <p:cNvSpPr txBox="1">
            <a:spLocks noChangeArrowheads="1"/>
          </p:cNvSpPr>
          <p:nvPr/>
        </p:nvSpPr>
        <p:spPr bwMode="auto">
          <a:xfrm>
            <a:off x="4514850" y="6318250"/>
            <a:ext cx="2308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accent1"/>
                </a:solidFill>
                <a:latin typeface="微软雅黑" panose="020B0503020204020204" pitchFamily="34" charset="-122"/>
                <a:ea typeface="微软雅黑" panose="020B0503020204020204" pitchFamily="34" charset="-122"/>
              </a:rPr>
              <a:t>J-</a:t>
            </a:r>
            <a:r>
              <a:rPr lang="zh-CN" altLang="en-US" sz="2000">
                <a:solidFill>
                  <a:schemeClr val="accent1"/>
                </a:solidFill>
                <a:latin typeface="微软雅黑" panose="020B0503020204020204" pitchFamily="34" charset="-122"/>
                <a:ea typeface="微软雅黑" panose="020B0503020204020204" pitchFamily="34" charset="-122"/>
              </a:rPr>
              <a:t>型指令格式</a:t>
            </a:r>
          </a:p>
        </p:txBody>
      </p:sp>
      <p:sp>
        <p:nvSpPr>
          <p:cNvPr id="472148" name="Text Box 84">
            <a:extLst>
              <a:ext uri="{FF2B5EF4-FFF2-40B4-BE49-F238E27FC236}">
                <a16:creationId xmlns:a16="http://schemas.microsoft.com/office/drawing/2014/main" id="{C3F3935F-1059-4871-A889-22DAD94C9BFF}"/>
              </a:ext>
            </a:extLst>
          </p:cNvPr>
          <p:cNvSpPr txBox="1">
            <a:spLocks noChangeArrowheads="1"/>
          </p:cNvSpPr>
          <p:nvPr/>
        </p:nvSpPr>
        <p:spPr bwMode="auto">
          <a:xfrm>
            <a:off x="5965825" y="798513"/>
            <a:ext cx="2698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微软雅黑" panose="020B0503020204020204" pitchFamily="34" charset="-122"/>
                <a:ea typeface="微软雅黑" panose="020B0503020204020204" pitchFamily="34" charset="-122"/>
              </a:rPr>
              <a:t>本节内容无需掌握，仅为理解指令的执行过程而补充</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ECC4032F-0408-4BB3-BC7D-56AE52975E4F}"/>
              </a:ext>
            </a:extLst>
          </p:cNvPr>
          <p:cNvSpPr>
            <a:spLocks noGrp="1" noChangeArrowheads="1"/>
          </p:cNvSpPr>
          <p:nvPr>
            <p:ph type="title"/>
          </p:nvPr>
        </p:nvSpPr>
        <p:spPr>
          <a:xfrm>
            <a:off x="346075" y="134938"/>
            <a:ext cx="7577138" cy="528637"/>
          </a:xfrm>
          <a:noFill/>
          <a:ln/>
        </p:spPr>
        <p:txBody>
          <a:bodyPr wrap="none"/>
          <a:lstStyle/>
          <a:p>
            <a:r>
              <a:rPr lang="zh-CN" altLang="en-US"/>
              <a:t>取指令部件</a:t>
            </a:r>
            <a:r>
              <a:rPr lang="en-US" altLang="zh-CN">
                <a:ea typeface="宋体" panose="02010600030101010101" pitchFamily="2" charset="-122"/>
              </a:rPr>
              <a:t>(Instruction Fetch Unit) </a:t>
            </a:r>
          </a:p>
        </p:txBody>
      </p:sp>
      <p:sp>
        <p:nvSpPr>
          <p:cNvPr id="480259" name="Rectangle 3">
            <a:extLst>
              <a:ext uri="{FF2B5EF4-FFF2-40B4-BE49-F238E27FC236}">
                <a16:creationId xmlns:a16="http://schemas.microsoft.com/office/drawing/2014/main" id="{BD3E18C4-3CEB-49EE-9222-76D22DD5E982}"/>
              </a:ext>
            </a:extLst>
          </p:cNvPr>
          <p:cNvSpPr>
            <a:spLocks noGrp="1" noChangeArrowheads="1"/>
          </p:cNvSpPr>
          <p:nvPr>
            <p:ph type="body" idx="1"/>
          </p:nvPr>
        </p:nvSpPr>
        <p:spPr>
          <a:xfrm>
            <a:off x="249238" y="758825"/>
            <a:ext cx="8699500" cy="1831975"/>
          </a:xfrm>
          <a:noFill/>
          <a:ln/>
        </p:spPr>
        <p:txBody>
          <a:bodyPr/>
          <a:lstStyle/>
          <a:p>
            <a:pPr>
              <a:lnSpc>
                <a:spcPct val="110000"/>
              </a:lnSpc>
            </a:pPr>
            <a:r>
              <a:rPr lang="zh-CN" altLang="en-US" sz="2200">
                <a:ea typeface="黑体" panose="02010609060101010101" pitchFamily="49" charset="-122"/>
              </a:rPr>
              <a:t>每条指令都有的公共操作：</a:t>
            </a:r>
          </a:p>
          <a:p>
            <a:pPr lvl="1">
              <a:lnSpc>
                <a:spcPct val="110000"/>
              </a:lnSpc>
            </a:pPr>
            <a:r>
              <a:rPr lang="zh-CN" altLang="en-US" sz="2200">
                <a:solidFill>
                  <a:srgbClr val="CC0000"/>
                </a:solidFill>
                <a:ea typeface="黑体" panose="02010609060101010101" pitchFamily="49" charset="-122"/>
              </a:rPr>
              <a:t>取指令</a:t>
            </a:r>
            <a:r>
              <a:rPr lang="zh-CN" altLang="en-US" sz="2200">
                <a:ea typeface="黑体" panose="02010609060101010101" pitchFamily="49" charset="-122"/>
              </a:rPr>
              <a:t>：</a:t>
            </a:r>
            <a:r>
              <a:rPr lang="en-US" altLang="zh-CN" sz="2200">
                <a:ea typeface="黑体" panose="02010609060101010101" pitchFamily="49" charset="-122"/>
              </a:rPr>
              <a:t> M[PC]</a:t>
            </a:r>
          </a:p>
          <a:p>
            <a:pPr lvl="1">
              <a:lnSpc>
                <a:spcPct val="110000"/>
              </a:lnSpc>
            </a:pPr>
            <a:r>
              <a:rPr lang="zh-CN" altLang="en-US" sz="2200">
                <a:solidFill>
                  <a:srgbClr val="CC0000"/>
                </a:solidFill>
                <a:ea typeface="黑体" panose="02010609060101010101" pitchFamily="49" charset="-122"/>
              </a:rPr>
              <a:t>更新</a:t>
            </a:r>
            <a:r>
              <a:rPr lang="en-US" altLang="zh-CN" sz="2200">
                <a:solidFill>
                  <a:srgbClr val="CC0000"/>
                </a:solidFill>
                <a:ea typeface="黑体" panose="02010609060101010101" pitchFamily="49" charset="-122"/>
              </a:rPr>
              <a:t>PC</a:t>
            </a:r>
            <a:r>
              <a:rPr lang="zh-CN" altLang="en-US" sz="2200">
                <a:ea typeface="黑体" panose="02010609060101010101" pitchFamily="49" charset="-122"/>
              </a:rPr>
              <a:t>：</a:t>
            </a:r>
            <a:r>
              <a:rPr lang="en-US" altLang="zh-CN" sz="2200">
                <a:ea typeface="黑体" panose="02010609060101010101" pitchFamily="49" charset="-122"/>
              </a:rPr>
              <a:t>PC </a:t>
            </a:r>
            <a:r>
              <a:rPr lang="en-US" altLang="zh-CN" sz="2200">
                <a:ea typeface="黑体" panose="02010609060101010101" pitchFamily="49" charset="-122"/>
                <a:cs typeface="Arial" panose="020B0604020202020204" pitchFamily="34" charset="0"/>
                <a:sym typeface="Wingdings" panose="05000000000000000000" pitchFamily="2" charset="2"/>
              </a:rPr>
              <a:t>←</a:t>
            </a:r>
            <a:r>
              <a:rPr lang="en-US" altLang="zh-CN" sz="2200">
                <a:ea typeface="黑体" panose="02010609060101010101" pitchFamily="49" charset="-122"/>
              </a:rPr>
              <a:t> PC + 4 </a:t>
            </a:r>
          </a:p>
          <a:p>
            <a:pPr lvl="1">
              <a:lnSpc>
                <a:spcPct val="110000"/>
              </a:lnSpc>
              <a:buFontTx/>
              <a:buNone/>
            </a:pPr>
            <a:r>
              <a:rPr lang="zh-CN" altLang="en-US" sz="2000">
                <a:solidFill>
                  <a:srgbClr val="0000FF"/>
                </a:solidFill>
                <a:ea typeface="黑体" panose="02010609060101010101" pitchFamily="49" charset="-122"/>
              </a:rPr>
              <a:t>转移（</a:t>
            </a:r>
            <a:r>
              <a:rPr lang="en-US" altLang="zh-CN" sz="2000">
                <a:solidFill>
                  <a:srgbClr val="0000FF"/>
                </a:solidFill>
                <a:ea typeface="黑体" panose="02010609060101010101" pitchFamily="49" charset="-122"/>
              </a:rPr>
              <a:t>Branch and Jump</a:t>
            </a:r>
            <a:r>
              <a:rPr lang="zh-CN" altLang="en-US" sz="2000">
                <a:solidFill>
                  <a:srgbClr val="0000FF"/>
                </a:solidFill>
                <a:ea typeface="黑体" panose="02010609060101010101" pitchFamily="49" charset="-122"/>
              </a:rPr>
              <a:t>）时</a:t>
            </a:r>
            <a:r>
              <a:rPr lang="zh-CN" altLang="en-US" sz="2000">
                <a:ea typeface="黑体" panose="02010609060101010101" pitchFamily="49" charset="-122"/>
              </a:rPr>
              <a:t>，</a:t>
            </a:r>
            <a:r>
              <a:rPr lang="en-US" altLang="zh-CN" sz="2000">
                <a:ea typeface="黑体" panose="02010609060101010101" pitchFamily="49" charset="-122"/>
              </a:rPr>
              <a:t>PC</a:t>
            </a:r>
            <a:r>
              <a:rPr lang="zh-CN" altLang="en-US" sz="2000">
                <a:ea typeface="黑体" panose="02010609060101010101" pitchFamily="49" charset="-122"/>
              </a:rPr>
              <a:t>内容再次被更新为 “转移目标地址”</a:t>
            </a:r>
          </a:p>
        </p:txBody>
      </p:sp>
      <p:sp>
        <p:nvSpPr>
          <p:cNvPr id="480260" name="Line 4">
            <a:extLst>
              <a:ext uri="{FF2B5EF4-FFF2-40B4-BE49-F238E27FC236}">
                <a16:creationId xmlns:a16="http://schemas.microsoft.com/office/drawing/2014/main" id="{4F6F3448-5649-41FE-A8BC-F62B14F42486}"/>
              </a:ext>
            </a:extLst>
          </p:cNvPr>
          <p:cNvSpPr>
            <a:spLocks noChangeShapeType="1"/>
          </p:cNvSpPr>
          <p:nvPr/>
        </p:nvSpPr>
        <p:spPr bwMode="auto">
          <a:xfrm>
            <a:off x="2322513" y="5529263"/>
            <a:ext cx="259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0261" name="Group 5">
            <a:extLst>
              <a:ext uri="{FF2B5EF4-FFF2-40B4-BE49-F238E27FC236}">
                <a16:creationId xmlns:a16="http://schemas.microsoft.com/office/drawing/2014/main" id="{8BD94A06-901A-4332-A1D2-E944EA2009FB}"/>
              </a:ext>
            </a:extLst>
          </p:cNvPr>
          <p:cNvGrpSpPr>
            <a:grpSpLocks/>
          </p:cNvGrpSpPr>
          <p:nvPr/>
        </p:nvGrpSpPr>
        <p:grpSpPr bwMode="auto">
          <a:xfrm>
            <a:off x="0" y="3151188"/>
            <a:ext cx="4737100" cy="2938462"/>
            <a:chOff x="1928" y="1985"/>
            <a:chExt cx="2874" cy="1851"/>
          </a:xfrm>
        </p:grpSpPr>
        <p:sp>
          <p:nvSpPr>
            <p:cNvPr id="480262" name="Line 6">
              <a:extLst>
                <a:ext uri="{FF2B5EF4-FFF2-40B4-BE49-F238E27FC236}">
                  <a16:creationId xmlns:a16="http://schemas.microsoft.com/office/drawing/2014/main" id="{14383C48-7596-4204-916A-395B4235C71C}"/>
                </a:ext>
              </a:extLst>
            </p:cNvPr>
            <p:cNvSpPr>
              <a:spLocks noChangeShapeType="1"/>
            </p:cNvSpPr>
            <p:nvPr/>
          </p:nvSpPr>
          <p:spPr bwMode="auto">
            <a:xfrm flipH="1">
              <a:off x="4076" y="3364"/>
              <a:ext cx="152"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63" name="Rectangle 7">
              <a:extLst>
                <a:ext uri="{FF2B5EF4-FFF2-40B4-BE49-F238E27FC236}">
                  <a16:creationId xmlns:a16="http://schemas.microsoft.com/office/drawing/2014/main" id="{C5704A56-6DDE-4D6E-B8B9-BC3637B80D1C}"/>
                </a:ext>
              </a:extLst>
            </p:cNvPr>
            <p:cNvSpPr>
              <a:spLocks noChangeArrowheads="1"/>
            </p:cNvSpPr>
            <p:nvPr/>
          </p:nvSpPr>
          <p:spPr bwMode="auto">
            <a:xfrm>
              <a:off x="3878" y="3456"/>
              <a:ext cx="26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80264" name="Rectangle 8">
              <a:extLst>
                <a:ext uri="{FF2B5EF4-FFF2-40B4-BE49-F238E27FC236}">
                  <a16:creationId xmlns:a16="http://schemas.microsoft.com/office/drawing/2014/main" id="{197A9D61-6537-499C-80FE-71B8E78F758C}"/>
                </a:ext>
              </a:extLst>
            </p:cNvPr>
            <p:cNvSpPr>
              <a:spLocks noChangeArrowheads="1"/>
            </p:cNvSpPr>
            <p:nvPr/>
          </p:nvSpPr>
          <p:spPr bwMode="auto">
            <a:xfrm>
              <a:off x="3591" y="3216"/>
              <a:ext cx="121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Instruction</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Word</a:t>
              </a:r>
            </a:p>
          </p:txBody>
        </p:sp>
        <p:grpSp>
          <p:nvGrpSpPr>
            <p:cNvPr id="480265" name="Group 9">
              <a:extLst>
                <a:ext uri="{FF2B5EF4-FFF2-40B4-BE49-F238E27FC236}">
                  <a16:creationId xmlns:a16="http://schemas.microsoft.com/office/drawing/2014/main" id="{857584B5-F248-479D-B087-AEBCC6D5D783}"/>
                </a:ext>
              </a:extLst>
            </p:cNvPr>
            <p:cNvGrpSpPr>
              <a:grpSpLocks/>
            </p:cNvGrpSpPr>
            <p:nvPr/>
          </p:nvGrpSpPr>
          <p:grpSpPr bwMode="auto">
            <a:xfrm>
              <a:off x="2458" y="3088"/>
              <a:ext cx="889" cy="748"/>
              <a:chOff x="2458" y="3088"/>
              <a:chExt cx="889" cy="748"/>
            </a:xfrm>
          </p:grpSpPr>
          <p:sp>
            <p:nvSpPr>
              <p:cNvPr id="480266" name="Rectangle 10">
                <a:extLst>
                  <a:ext uri="{FF2B5EF4-FFF2-40B4-BE49-F238E27FC236}">
                    <a16:creationId xmlns:a16="http://schemas.microsoft.com/office/drawing/2014/main" id="{DB485878-A629-456C-AF70-C5F5A5A15960}"/>
                  </a:ext>
                </a:extLst>
              </p:cNvPr>
              <p:cNvSpPr>
                <a:spLocks noChangeArrowheads="1"/>
              </p:cNvSpPr>
              <p:nvPr/>
            </p:nvSpPr>
            <p:spPr bwMode="auto">
              <a:xfrm>
                <a:off x="2458" y="3088"/>
                <a:ext cx="886" cy="748"/>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67" name="Rectangle 11">
                <a:extLst>
                  <a:ext uri="{FF2B5EF4-FFF2-40B4-BE49-F238E27FC236}">
                    <a16:creationId xmlns:a16="http://schemas.microsoft.com/office/drawing/2014/main" id="{AF354374-4A78-4292-A005-3F3EA0FF690E}"/>
                  </a:ext>
                </a:extLst>
              </p:cNvPr>
              <p:cNvSpPr>
                <a:spLocks noChangeArrowheads="1"/>
              </p:cNvSpPr>
              <p:nvPr/>
            </p:nvSpPr>
            <p:spPr bwMode="auto">
              <a:xfrm>
                <a:off x="2631" y="3120"/>
                <a:ext cx="66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Address</a:t>
                </a:r>
              </a:p>
            </p:txBody>
          </p:sp>
          <p:sp>
            <p:nvSpPr>
              <p:cNvPr id="480268" name="Rectangle 12">
                <a:extLst>
                  <a:ext uri="{FF2B5EF4-FFF2-40B4-BE49-F238E27FC236}">
                    <a16:creationId xmlns:a16="http://schemas.microsoft.com/office/drawing/2014/main" id="{2C002DAB-6FEA-4039-865B-C20207C0DB2B}"/>
                  </a:ext>
                </a:extLst>
              </p:cNvPr>
              <p:cNvSpPr>
                <a:spLocks noChangeArrowheads="1"/>
              </p:cNvSpPr>
              <p:nvPr/>
            </p:nvSpPr>
            <p:spPr bwMode="auto">
              <a:xfrm>
                <a:off x="2521" y="3360"/>
                <a:ext cx="82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Memory</a:t>
                </a:r>
              </a:p>
            </p:txBody>
          </p:sp>
        </p:grpSp>
        <p:sp>
          <p:nvSpPr>
            <p:cNvPr id="480269" name="Rectangle 13">
              <a:extLst>
                <a:ext uri="{FF2B5EF4-FFF2-40B4-BE49-F238E27FC236}">
                  <a16:creationId xmlns:a16="http://schemas.microsoft.com/office/drawing/2014/main" id="{BF265701-1B5A-4A60-879E-2D33AE8C354F}"/>
                </a:ext>
              </a:extLst>
            </p:cNvPr>
            <p:cNvSpPr>
              <a:spLocks noChangeArrowheads="1"/>
            </p:cNvSpPr>
            <p:nvPr/>
          </p:nvSpPr>
          <p:spPr bwMode="auto">
            <a:xfrm>
              <a:off x="2503" y="2320"/>
              <a:ext cx="793" cy="203"/>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70" name="Line 14">
              <a:extLst>
                <a:ext uri="{FF2B5EF4-FFF2-40B4-BE49-F238E27FC236}">
                  <a16:creationId xmlns:a16="http://schemas.microsoft.com/office/drawing/2014/main" id="{E67CC067-5C6B-4B90-BB0E-39D6C8ACE0CD}"/>
                </a:ext>
              </a:extLst>
            </p:cNvPr>
            <p:cNvSpPr>
              <a:spLocks noChangeShapeType="1"/>
            </p:cNvSpPr>
            <p:nvPr/>
          </p:nvSpPr>
          <p:spPr bwMode="auto">
            <a:xfrm flipH="1" flipV="1">
              <a:off x="2515" y="2387"/>
              <a:ext cx="130" cy="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71" name="Line 15">
              <a:extLst>
                <a:ext uri="{FF2B5EF4-FFF2-40B4-BE49-F238E27FC236}">
                  <a16:creationId xmlns:a16="http://schemas.microsoft.com/office/drawing/2014/main" id="{0732D8D2-5EBA-4003-881D-7025AF8EA3DE}"/>
                </a:ext>
              </a:extLst>
            </p:cNvPr>
            <p:cNvSpPr>
              <a:spLocks noChangeShapeType="1"/>
            </p:cNvSpPr>
            <p:nvPr/>
          </p:nvSpPr>
          <p:spPr bwMode="auto">
            <a:xfrm flipH="1">
              <a:off x="2506" y="2433"/>
              <a:ext cx="121" cy="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72" name="Oval 16">
              <a:extLst>
                <a:ext uri="{FF2B5EF4-FFF2-40B4-BE49-F238E27FC236}">
                  <a16:creationId xmlns:a16="http://schemas.microsoft.com/office/drawing/2014/main" id="{F2E2B5E9-AA4A-4CD7-A860-201A06A1EF49}"/>
                </a:ext>
              </a:extLst>
            </p:cNvPr>
            <p:cNvSpPr>
              <a:spLocks noChangeArrowheads="1"/>
            </p:cNvSpPr>
            <p:nvPr/>
          </p:nvSpPr>
          <p:spPr bwMode="auto">
            <a:xfrm>
              <a:off x="2417" y="2394"/>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73" name="Line 17">
              <a:extLst>
                <a:ext uri="{FF2B5EF4-FFF2-40B4-BE49-F238E27FC236}">
                  <a16:creationId xmlns:a16="http://schemas.microsoft.com/office/drawing/2014/main" id="{81A94969-E9B5-43A5-8799-EFAD105BE109}"/>
                </a:ext>
              </a:extLst>
            </p:cNvPr>
            <p:cNvSpPr>
              <a:spLocks noChangeShapeType="1"/>
            </p:cNvSpPr>
            <p:nvPr/>
          </p:nvSpPr>
          <p:spPr bwMode="auto">
            <a:xfrm flipH="1">
              <a:off x="2209" y="2443"/>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74" name="Rectangle 18">
              <a:extLst>
                <a:ext uri="{FF2B5EF4-FFF2-40B4-BE49-F238E27FC236}">
                  <a16:creationId xmlns:a16="http://schemas.microsoft.com/office/drawing/2014/main" id="{9AF2EA63-FBF1-4136-8042-7D17A99BD12A}"/>
                </a:ext>
              </a:extLst>
            </p:cNvPr>
            <p:cNvSpPr>
              <a:spLocks noChangeArrowheads="1"/>
            </p:cNvSpPr>
            <p:nvPr/>
          </p:nvSpPr>
          <p:spPr bwMode="auto">
            <a:xfrm>
              <a:off x="2732" y="2331"/>
              <a:ext cx="30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PC</a:t>
              </a:r>
            </a:p>
          </p:txBody>
        </p:sp>
        <p:sp>
          <p:nvSpPr>
            <p:cNvPr id="480275" name="Rectangle 19">
              <a:extLst>
                <a:ext uri="{FF2B5EF4-FFF2-40B4-BE49-F238E27FC236}">
                  <a16:creationId xmlns:a16="http://schemas.microsoft.com/office/drawing/2014/main" id="{98EF7E9E-D6DE-4714-AF79-ED516C5F072E}"/>
                </a:ext>
              </a:extLst>
            </p:cNvPr>
            <p:cNvSpPr>
              <a:spLocks noChangeArrowheads="1"/>
            </p:cNvSpPr>
            <p:nvPr/>
          </p:nvSpPr>
          <p:spPr bwMode="auto">
            <a:xfrm>
              <a:off x="1928" y="2336"/>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solidFill>
                    <a:schemeClr val="accent1"/>
                  </a:solidFill>
                  <a:ea typeface="黑体" panose="02010609060101010101" pitchFamily="49" charset="-122"/>
                </a:rPr>
                <a:t>Clk</a:t>
              </a:r>
            </a:p>
          </p:txBody>
        </p:sp>
        <p:grpSp>
          <p:nvGrpSpPr>
            <p:cNvPr id="480276" name="Group 20">
              <a:extLst>
                <a:ext uri="{FF2B5EF4-FFF2-40B4-BE49-F238E27FC236}">
                  <a16:creationId xmlns:a16="http://schemas.microsoft.com/office/drawing/2014/main" id="{F9C93D12-B7E4-46D9-B671-5D47257FA524}"/>
                </a:ext>
              </a:extLst>
            </p:cNvPr>
            <p:cNvGrpSpPr>
              <a:grpSpLocks/>
            </p:cNvGrpSpPr>
            <p:nvPr/>
          </p:nvGrpSpPr>
          <p:grpSpPr bwMode="auto">
            <a:xfrm>
              <a:off x="3472" y="2605"/>
              <a:ext cx="880" cy="368"/>
              <a:chOff x="3472" y="2605"/>
              <a:chExt cx="880" cy="368"/>
            </a:xfrm>
          </p:grpSpPr>
          <p:sp>
            <p:nvSpPr>
              <p:cNvPr id="480277" name="Rectangle 21">
                <a:extLst>
                  <a:ext uri="{FF2B5EF4-FFF2-40B4-BE49-F238E27FC236}">
                    <a16:creationId xmlns:a16="http://schemas.microsoft.com/office/drawing/2014/main" id="{FBD76758-8FDC-482B-98DF-D620A8424DD5}"/>
                  </a:ext>
                </a:extLst>
              </p:cNvPr>
              <p:cNvSpPr>
                <a:spLocks noChangeArrowheads="1"/>
              </p:cNvSpPr>
              <p:nvPr/>
            </p:nvSpPr>
            <p:spPr bwMode="auto">
              <a:xfrm>
                <a:off x="3472" y="2608"/>
                <a:ext cx="880" cy="352"/>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78" name="Rectangle 22">
                <a:extLst>
                  <a:ext uri="{FF2B5EF4-FFF2-40B4-BE49-F238E27FC236}">
                    <a16:creationId xmlns:a16="http://schemas.microsoft.com/office/drawing/2014/main" id="{6BE79FA5-415E-4B5A-90F2-417BD80BF573}"/>
                  </a:ext>
                </a:extLst>
              </p:cNvPr>
              <p:cNvSpPr>
                <a:spLocks noChangeArrowheads="1"/>
              </p:cNvSpPr>
              <p:nvPr/>
            </p:nvSpPr>
            <p:spPr bwMode="auto">
              <a:xfrm>
                <a:off x="3531" y="2605"/>
                <a:ext cx="7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90000"/>
                  </a:lnSpc>
                </a:pPr>
                <a:r>
                  <a:rPr lang="en-US" altLang="zh-CN" sz="1800">
                    <a:ea typeface="宋体" panose="02010600030101010101" pitchFamily="2" charset="-122"/>
                  </a:rPr>
                  <a:t>Next</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Addr</a:t>
                </a:r>
              </a:p>
              <a:p>
                <a:pPr algn="ctr">
                  <a:lnSpc>
                    <a:spcPct val="90000"/>
                  </a:lnSpc>
                </a:pPr>
                <a:r>
                  <a:rPr lang="en-US" altLang="zh-CN" sz="1800">
                    <a:ea typeface="宋体" panose="02010600030101010101" pitchFamily="2" charset="-122"/>
                  </a:rPr>
                  <a:t>Logic</a:t>
                </a:r>
              </a:p>
            </p:txBody>
          </p:sp>
        </p:grpSp>
        <p:sp>
          <p:nvSpPr>
            <p:cNvPr id="480279" name="Line 23">
              <a:extLst>
                <a:ext uri="{FF2B5EF4-FFF2-40B4-BE49-F238E27FC236}">
                  <a16:creationId xmlns:a16="http://schemas.microsoft.com/office/drawing/2014/main" id="{534B2FB9-DDE5-4441-A331-39015A2C34D8}"/>
                </a:ext>
              </a:extLst>
            </p:cNvPr>
            <p:cNvSpPr>
              <a:spLocks noChangeShapeType="1"/>
            </p:cNvSpPr>
            <p:nvPr/>
          </p:nvSpPr>
          <p:spPr bwMode="auto">
            <a:xfrm>
              <a:off x="2880" y="2552"/>
              <a:ext cx="0" cy="5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80" name="Line 24">
              <a:extLst>
                <a:ext uri="{FF2B5EF4-FFF2-40B4-BE49-F238E27FC236}">
                  <a16:creationId xmlns:a16="http://schemas.microsoft.com/office/drawing/2014/main" id="{73970538-08FA-4D47-BAFD-7DCF213E9E4A}"/>
                </a:ext>
              </a:extLst>
            </p:cNvPr>
            <p:cNvSpPr>
              <a:spLocks noChangeShapeType="1"/>
            </p:cNvSpPr>
            <p:nvPr/>
          </p:nvSpPr>
          <p:spPr bwMode="auto">
            <a:xfrm>
              <a:off x="2888" y="2784"/>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81" name="Line 25">
              <a:extLst>
                <a:ext uri="{FF2B5EF4-FFF2-40B4-BE49-F238E27FC236}">
                  <a16:creationId xmlns:a16="http://schemas.microsoft.com/office/drawing/2014/main" id="{34E496E8-714A-469E-82B2-9F8026365953}"/>
                </a:ext>
              </a:extLst>
            </p:cNvPr>
            <p:cNvSpPr>
              <a:spLocks noChangeShapeType="1"/>
            </p:cNvSpPr>
            <p:nvPr/>
          </p:nvSpPr>
          <p:spPr bwMode="auto">
            <a:xfrm>
              <a:off x="2880" y="1985"/>
              <a:ext cx="0" cy="31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82" name="Line 26">
              <a:extLst>
                <a:ext uri="{FF2B5EF4-FFF2-40B4-BE49-F238E27FC236}">
                  <a16:creationId xmlns:a16="http://schemas.microsoft.com/office/drawing/2014/main" id="{76AFBD41-9C1E-4C79-B308-C0B98A446C48}"/>
                </a:ext>
              </a:extLst>
            </p:cNvPr>
            <p:cNvSpPr>
              <a:spLocks noChangeShapeType="1"/>
            </p:cNvSpPr>
            <p:nvPr/>
          </p:nvSpPr>
          <p:spPr bwMode="auto">
            <a:xfrm>
              <a:off x="2888" y="1986"/>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83" name="Line 27">
              <a:extLst>
                <a:ext uri="{FF2B5EF4-FFF2-40B4-BE49-F238E27FC236}">
                  <a16:creationId xmlns:a16="http://schemas.microsoft.com/office/drawing/2014/main" id="{C4B294D4-C43B-4571-A398-39BA5F54AE17}"/>
                </a:ext>
              </a:extLst>
            </p:cNvPr>
            <p:cNvSpPr>
              <a:spLocks noChangeShapeType="1"/>
            </p:cNvSpPr>
            <p:nvPr/>
          </p:nvSpPr>
          <p:spPr bwMode="auto">
            <a:xfrm>
              <a:off x="3888" y="1985"/>
              <a:ext cx="0" cy="5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0284" name="Text Box 28">
            <a:extLst>
              <a:ext uri="{FF2B5EF4-FFF2-40B4-BE49-F238E27FC236}">
                <a16:creationId xmlns:a16="http://schemas.microsoft.com/office/drawing/2014/main" id="{761E05DE-8E7E-4C51-9A1A-A31365FD0E69}"/>
              </a:ext>
            </a:extLst>
          </p:cNvPr>
          <p:cNvSpPr txBox="1">
            <a:spLocks noChangeArrowheads="1"/>
          </p:cNvSpPr>
          <p:nvPr/>
        </p:nvSpPr>
        <p:spPr bwMode="auto">
          <a:xfrm>
            <a:off x="5173663" y="2986088"/>
            <a:ext cx="3754437"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CC0000"/>
                </a:solidFill>
                <a:ea typeface="黑体" panose="02010609060101010101" pitchFamily="49" charset="-122"/>
              </a:rPr>
              <a:t>顺序：先取指令，再改</a:t>
            </a:r>
            <a:r>
              <a:rPr lang="en-US" altLang="zh-CN" sz="2000">
                <a:solidFill>
                  <a:srgbClr val="CC0000"/>
                </a:solidFill>
                <a:ea typeface="黑体" panose="02010609060101010101" pitchFamily="49" charset="-122"/>
              </a:rPr>
              <a:t>PC</a:t>
            </a:r>
            <a:r>
              <a:rPr lang="zh-CN" altLang="en-US" sz="2000">
                <a:solidFill>
                  <a:srgbClr val="CC0000"/>
                </a:solidFill>
                <a:ea typeface="黑体" panose="02010609060101010101" pitchFamily="49" charset="-122"/>
              </a:rPr>
              <a:t>的值（具体实现时，可以并行）</a:t>
            </a:r>
          </a:p>
          <a:p>
            <a:pPr>
              <a:spcBef>
                <a:spcPct val="50000"/>
              </a:spcBef>
            </a:pPr>
            <a:r>
              <a:rPr lang="zh-CN" altLang="en-US" sz="2000">
                <a:solidFill>
                  <a:srgbClr val="CC0000"/>
                </a:solidFill>
                <a:ea typeface="黑体" panose="02010609060101010101" pitchFamily="49" charset="-122"/>
              </a:rPr>
              <a:t> 绝不能先改</a:t>
            </a:r>
            <a:r>
              <a:rPr lang="en-US" altLang="zh-CN" sz="2000">
                <a:solidFill>
                  <a:srgbClr val="CC0000"/>
                </a:solidFill>
                <a:ea typeface="黑体" panose="02010609060101010101" pitchFamily="49" charset="-122"/>
              </a:rPr>
              <a:t>PC</a:t>
            </a:r>
            <a:r>
              <a:rPr lang="zh-CN" altLang="en-US" sz="2000">
                <a:solidFill>
                  <a:srgbClr val="CC0000"/>
                </a:solidFill>
                <a:ea typeface="黑体" panose="02010609060101010101" pitchFamily="49" charset="-122"/>
              </a:rPr>
              <a:t>的值，再取指令</a:t>
            </a:r>
          </a:p>
        </p:txBody>
      </p:sp>
      <p:grpSp>
        <p:nvGrpSpPr>
          <p:cNvPr id="480285" name="Group 29">
            <a:extLst>
              <a:ext uri="{FF2B5EF4-FFF2-40B4-BE49-F238E27FC236}">
                <a16:creationId xmlns:a16="http://schemas.microsoft.com/office/drawing/2014/main" id="{0F24B639-8B0F-4B33-A4AE-B285F42F184E}"/>
              </a:ext>
            </a:extLst>
          </p:cNvPr>
          <p:cNvGrpSpPr>
            <a:grpSpLocks/>
          </p:cNvGrpSpPr>
          <p:nvPr/>
        </p:nvGrpSpPr>
        <p:grpSpPr bwMode="auto">
          <a:xfrm>
            <a:off x="2522538" y="3265488"/>
            <a:ext cx="2197100" cy="1422400"/>
            <a:chOff x="1617" y="2057"/>
            <a:chExt cx="1360" cy="896"/>
          </a:xfrm>
        </p:grpSpPr>
        <p:sp>
          <p:nvSpPr>
            <p:cNvPr id="480286" name="Line 30">
              <a:extLst>
                <a:ext uri="{FF2B5EF4-FFF2-40B4-BE49-F238E27FC236}">
                  <a16:creationId xmlns:a16="http://schemas.microsoft.com/office/drawing/2014/main" id="{D8AECCE1-F9A1-4B54-B1B4-C57625F0C8FE}"/>
                </a:ext>
              </a:extLst>
            </p:cNvPr>
            <p:cNvSpPr>
              <a:spLocks noChangeShapeType="1"/>
            </p:cNvSpPr>
            <p:nvPr/>
          </p:nvSpPr>
          <p:spPr bwMode="auto">
            <a:xfrm flipH="1">
              <a:off x="2218" y="2264"/>
              <a:ext cx="476" cy="295"/>
            </a:xfrm>
            <a:prstGeom prst="line">
              <a:avLst/>
            </a:prstGeom>
            <a:noFill/>
            <a:ln w="254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87" name="Text Box 31">
              <a:extLst>
                <a:ext uri="{FF2B5EF4-FFF2-40B4-BE49-F238E27FC236}">
                  <a16:creationId xmlns:a16="http://schemas.microsoft.com/office/drawing/2014/main" id="{165702DA-9B3F-4BED-AB56-0EA445B00F17}"/>
                </a:ext>
              </a:extLst>
            </p:cNvPr>
            <p:cNvSpPr txBox="1">
              <a:spLocks noChangeArrowheads="1"/>
            </p:cNvSpPr>
            <p:nvPr/>
          </p:nvSpPr>
          <p:spPr bwMode="auto">
            <a:xfrm>
              <a:off x="2149" y="2057"/>
              <a:ext cx="8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solidFill>
                    <a:srgbClr val="0000FF"/>
                  </a:solidFill>
                  <a:latin typeface="Times New Roman" panose="02020603050405020304" pitchFamily="18" charset="0"/>
                  <a:ea typeface="黑体" panose="02010609060101010101" pitchFamily="49" charset="-122"/>
                </a:rPr>
                <a:t>下地址逻辑</a:t>
              </a:r>
            </a:p>
          </p:txBody>
        </p:sp>
        <p:sp>
          <p:nvSpPr>
            <p:cNvPr id="480288" name="Rectangle 32">
              <a:extLst>
                <a:ext uri="{FF2B5EF4-FFF2-40B4-BE49-F238E27FC236}">
                  <a16:creationId xmlns:a16="http://schemas.microsoft.com/office/drawing/2014/main" id="{8628F8C8-D9DD-4E33-9AD1-9194DA411BEE}"/>
                </a:ext>
              </a:extLst>
            </p:cNvPr>
            <p:cNvSpPr>
              <a:spLocks noChangeArrowheads="1"/>
            </p:cNvSpPr>
            <p:nvPr/>
          </p:nvSpPr>
          <p:spPr bwMode="auto">
            <a:xfrm>
              <a:off x="1617" y="2586"/>
              <a:ext cx="924" cy="367"/>
            </a:xfrm>
            <a:prstGeom prst="rect">
              <a:avLst/>
            </a:prstGeom>
            <a:noFill/>
            <a:ln w="508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0289" name="Text Box 33">
            <a:extLst>
              <a:ext uri="{FF2B5EF4-FFF2-40B4-BE49-F238E27FC236}">
                <a16:creationId xmlns:a16="http://schemas.microsoft.com/office/drawing/2014/main" id="{74D50F91-A2C2-44C5-86E1-B2B318C6D2D2}"/>
              </a:ext>
            </a:extLst>
          </p:cNvPr>
          <p:cNvSpPr txBox="1">
            <a:spLocks noChangeArrowheads="1"/>
          </p:cNvSpPr>
          <p:nvPr/>
        </p:nvSpPr>
        <p:spPr bwMode="auto">
          <a:xfrm>
            <a:off x="5572125" y="4427538"/>
            <a:ext cx="2860675"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latin typeface="Times New Roman" panose="02020603050405020304" pitchFamily="18" charset="0"/>
                <a:ea typeface="黑体" panose="02010609060101010101" pitchFamily="49" charset="-122"/>
              </a:rPr>
              <a:t>取指后，各指令功能不同，数据通路中信息流动过程也不同</a:t>
            </a:r>
          </a:p>
        </p:txBody>
      </p:sp>
      <p:grpSp>
        <p:nvGrpSpPr>
          <p:cNvPr id="480290" name="Group 34">
            <a:extLst>
              <a:ext uri="{FF2B5EF4-FFF2-40B4-BE49-F238E27FC236}">
                <a16:creationId xmlns:a16="http://schemas.microsoft.com/office/drawing/2014/main" id="{697536F4-CEDA-481D-990F-D7F6861CEEF4}"/>
              </a:ext>
            </a:extLst>
          </p:cNvPr>
          <p:cNvGrpSpPr>
            <a:grpSpLocks/>
          </p:cNvGrpSpPr>
          <p:nvPr/>
        </p:nvGrpSpPr>
        <p:grpSpPr bwMode="auto">
          <a:xfrm>
            <a:off x="631825" y="2922588"/>
            <a:ext cx="4151313" cy="3344862"/>
            <a:chOff x="631" y="1847"/>
            <a:chExt cx="2652" cy="2107"/>
          </a:xfrm>
        </p:grpSpPr>
        <p:sp>
          <p:nvSpPr>
            <p:cNvPr id="480291" name="Rectangle 35">
              <a:extLst>
                <a:ext uri="{FF2B5EF4-FFF2-40B4-BE49-F238E27FC236}">
                  <a16:creationId xmlns:a16="http://schemas.microsoft.com/office/drawing/2014/main" id="{C335F0C3-FA87-4A5E-9383-34A2D3B1626D}"/>
                </a:ext>
              </a:extLst>
            </p:cNvPr>
            <p:cNvSpPr>
              <a:spLocks noChangeArrowheads="1"/>
            </p:cNvSpPr>
            <p:nvPr/>
          </p:nvSpPr>
          <p:spPr bwMode="auto">
            <a:xfrm>
              <a:off x="631" y="1847"/>
              <a:ext cx="2624" cy="2094"/>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92" name="Text Box 36">
              <a:extLst>
                <a:ext uri="{FF2B5EF4-FFF2-40B4-BE49-F238E27FC236}">
                  <a16:creationId xmlns:a16="http://schemas.microsoft.com/office/drawing/2014/main" id="{78950B89-8EAA-4479-96A8-49A42828EE3C}"/>
                </a:ext>
              </a:extLst>
            </p:cNvPr>
            <p:cNvSpPr txBox="1">
              <a:spLocks noChangeArrowheads="1"/>
            </p:cNvSpPr>
            <p:nvPr/>
          </p:nvSpPr>
          <p:spPr bwMode="auto">
            <a:xfrm>
              <a:off x="1728" y="3685"/>
              <a:ext cx="155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200">
                  <a:solidFill>
                    <a:schemeClr val="accent1"/>
                  </a:solidFill>
                  <a:ea typeface="黑体" panose="02010609060101010101" pitchFamily="49" charset="-122"/>
                  <a:cs typeface="Arial" panose="020B0604020202020204" pitchFamily="34" charset="0"/>
                </a:rPr>
                <a:t>取指令部件</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animEffect transition="in" filter="blinds(horizontal)">
                                      <p:cBhvr>
                                        <p:cTn id="7" dur="500"/>
                                        <p:tgtEl>
                                          <p:spTgt spid="480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0259">
                                            <p:txEl>
                                              <p:pRg st="2" end="2"/>
                                            </p:txEl>
                                          </p:spTgt>
                                        </p:tgtEl>
                                        <p:attrNameLst>
                                          <p:attrName>style.visibility</p:attrName>
                                        </p:attrNameLst>
                                      </p:cBhvr>
                                      <p:to>
                                        <p:strVal val="visible"/>
                                      </p:to>
                                    </p:set>
                                    <p:animEffect transition="in" filter="blinds(horizontal)">
                                      <p:cBhvr>
                                        <p:cTn id="12" dur="500"/>
                                        <p:tgtEl>
                                          <p:spTgt spid="480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0259">
                                            <p:txEl>
                                              <p:pRg st="3" end="3"/>
                                            </p:txEl>
                                          </p:spTgt>
                                        </p:tgtEl>
                                        <p:attrNameLst>
                                          <p:attrName>style.visibility</p:attrName>
                                        </p:attrNameLst>
                                      </p:cBhvr>
                                      <p:to>
                                        <p:strVal val="visible"/>
                                      </p:to>
                                    </p:set>
                                    <p:animEffect transition="in" filter="blinds(horizontal)">
                                      <p:cBhvr>
                                        <p:cTn id="17" dur="500"/>
                                        <p:tgtEl>
                                          <p:spTgt spid="4802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0290"/>
                                        </p:tgtEl>
                                        <p:attrNameLst>
                                          <p:attrName>style.visibility</p:attrName>
                                        </p:attrNameLst>
                                      </p:cBhvr>
                                      <p:to>
                                        <p:strVal val="visible"/>
                                      </p:to>
                                    </p:set>
                                    <p:animEffect transition="in" filter="blinds(horizontal)">
                                      <p:cBhvr>
                                        <p:cTn id="22" dur="500"/>
                                        <p:tgtEl>
                                          <p:spTgt spid="4802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0285"/>
                                        </p:tgtEl>
                                        <p:attrNameLst>
                                          <p:attrName>style.visibility</p:attrName>
                                        </p:attrNameLst>
                                      </p:cBhvr>
                                      <p:to>
                                        <p:strVal val="visible"/>
                                      </p:to>
                                    </p:set>
                                    <p:animEffect transition="in" filter="blinds(horizontal)">
                                      <p:cBhvr>
                                        <p:cTn id="27" dur="500"/>
                                        <p:tgtEl>
                                          <p:spTgt spid="4802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0284"/>
                                        </p:tgtEl>
                                        <p:attrNameLst>
                                          <p:attrName>style.visibility</p:attrName>
                                        </p:attrNameLst>
                                      </p:cBhvr>
                                      <p:to>
                                        <p:strVal val="visible"/>
                                      </p:to>
                                    </p:set>
                                    <p:animEffect transition="in" filter="blinds(horizontal)">
                                      <p:cBhvr>
                                        <p:cTn id="32" dur="500"/>
                                        <p:tgtEl>
                                          <p:spTgt spid="4802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0289">
                                            <p:txEl>
                                              <p:pRg st="0" end="0"/>
                                            </p:txEl>
                                          </p:spTgt>
                                        </p:tgtEl>
                                        <p:attrNameLst>
                                          <p:attrName>style.visibility</p:attrName>
                                        </p:attrNameLst>
                                      </p:cBhvr>
                                      <p:to>
                                        <p:strVal val="visible"/>
                                      </p:to>
                                    </p:set>
                                    <p:animEffect transition="in" filter="blinds(horizontal)">
                                      <p:cBhvr>
                                        <p:cTn id="37" dur="500"/>
                                        <p:tgtEl>
                                          <p:spTgt spid="480289">
                                            <p:txEl>
                                              <p:pRg st="0" end="0"/>
                                            </p:txEl>
                                          </p:spTgt>
                                        </p:tgtEl>
                                      </p:cBhvr>
                                    </p:animEffect>
                                  </p:childTnLst>
                                  <p:subTnLst>
                                    <p:animClr clrSpc="rgb" dir="cw">
                                      <p:cBhvr override="childStyle">
                                        <p:cTn dur="1" fill="hold" display="0" masterRel="nextClick" afterEffect="1"/>
                                        <p:tgtEl>
                                          <p:spTgt spid="480289">
                                            <p:txEl>
                                              <p:pRg st="0" end="0"/>
                                            </p:txEl>
                                          </p:spTgt>
                                        </p:tgtEl>
                                        <p:attrNameLst>
                                          <p:attrName>ppt_c</p:attrName>
                                        </p:attrNameLst>
                                      </p:cBhvr>
                                      <p:to>
                                        <a:srgbClr val="2DA9A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4" grpId="0"/>
      <p:bldP spid="480289"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9C6DE2BB-BE73-4915-A5AC-F3F3D91424AA}"/>
              </a:ext>
            </a:extLst>
          </p:cNvPr>
          <p:cNvSpPr>
            <a:spLocks noGrp="1" noChangeArrowheads="1"/>
          </p:cNvSpPr>
          <p:nvPr>
            <p:ph type="title"/>
          </p:nvPr>
        </p:nvSpPr>
        <p:spPr>
          <a:xfrm>
            <a:off x="808038" y="128588"/>
            <a:ext cx="7499350" cy="528637"/>
          </a:xfrm>
        </p:spPr>
        <p:txBody>
          <a:bodyPr/>
          <a:lstStyle/>
          <a:p>
            <a:r>
              <a:rPr lang="zh-CN" altLang="en-US"/>
              <a:t>程序及指令的执行过程 </a:t>
            </a:r>
          </a:p>
        </p:txBody>
      </p:sp>
      <p:sp>
        <p:nvSpPr>
          <p:cNvPr id="450563" name="Rectangle 3">
            <a:extLst>
              <a:ext uri="{FF2B5EF4-FFF2-40B4-BE49-F238E27FC236}">
                <a16:creationId xmlns:a16="http://schemas.microsoft.com/office/drawing/2014/main" id="{D0142723-A3C9-40EF-93CD-66D7E06D7DF8}"/>
              </a:ext>
            </a:extLst>
          </p:cNvPr>
          <p:cNvSpPr>
            <a:spLocks noGrp="1" noChangeArrowheads="1"/>
          </p:cNvSpPr>
          <p:nvPr>
            <p:ph type="body" idx="1"/>
          </p:nvPr>
        </p:nvSpPr>
        <p:spPr>
          <a:xfrm>
            <a:off x="338138" y="803275"/>
            <a:ext cx="8496300" cy="4960938"/>
          </a:xfrm>
        </p:spPr>
        <p:txBody>
          <a:bodyPr/>
          <a:lstStyle/>
          <a:p>
            <a:pPr>
              <a:lnSpc>
                <a:spcPct val="110000"/>
              </a:lnSpc>
              <a:spcBef>
                <a:spcPct val="20000"/>
              </a:spcBef>
            </a:pPr>
            <a:r>
              <a:rPr lang="zh-CN" altLang="en-US" sz="2400">
                <a:latin typeface="微软雅黑" panose="020B0503020204020204" pitchFamily="34" charset="-122"/>
                <a:ea typeface="微软雅黑" panose="020B0503020204020204" pitchFamily="34" charset="-122"/>
              </a:rPr>
              <a:t>程序和指令的关系</a:t>
            </a:r>
          </a:p>
          <a:p>
            <a:pPr lvl="1">
              <a:lnSpc>
                <a:spcPct val="110000"/>
              </a:lnSpc>
              <a:spcBef>
                <a:spcPct val="20000"/>
              </a:spcBef>
            </a:pPr>
            <a:r>
              <a:rPr lang="zh-CN" altLang="en-US" sz="2300">
                <a:latin typeface="微软雅黑" panose="020B0503020204020204" pitchFamily="34" charset="-122"/>
                <a:ea typeface="微软雅黑" panose="020B0503020204020204" pitchFamily="34" charset="-122"/>
              </a:rPr>
              <a:t>程序由一条一条指令组成，指令按顺序存放在内存连续单元</a:t>
            </a:r>
          </a:p>
          <a:p>
            <a:pPr>
              <a:lnSpc>
                <a:spcPct val="110000"/>
              </a:lnSpc>
              <a:spcBef>
                <a:spcPct val="20000"/>
              </a:spcBef>
            </a:pPr>
            <a:r>
              <a:rPr lang="zh-CN" altLang="en-US" sz="2400">
                <a:latin typeface="微软雅黑" panose="020B0503020204020204" pitchFamily="34" charset="-122"/>
                <a:ea typeface="微软雅黑" panose="020B0503020204020204" pitchFamily="34" charset="-122"/>
              </a:rPr>
              <a:t>程序的执行：</a:t>
            </a:r>
            <a:r>
              <a:rPr lang="zh-CN" altLang="en-US" sz="2400">
                <a:solidFill>
                  <a:srgbClr val="A50021"/>
                </a:solidFill>
                <a:latin typeface="微软雅黑" panose="020B0503020204020204" pitchFamily="34" charset="-122"/>
                <a:ea typeface="微软雅黑" panose="020B0503020204020204" pitchFamily="34" charset="-122"/>
              </a:rPr>
              <a:t>周而复始地执行一条一条指令</a:t>
            </a:r>
          </a:p>
          <a:p>
            <a:pPr lvl="1">
              <a:lnSpc>
                <a:spcPct val="110000"/>
              </a:lnSpc>
              <a:spcBef>
                <a:spcPct val="20000"/>
              </a:spcBef>
            </a:pPr>
            <a:r>
              <a:rPr lang="zh-CN" altLang="en-US" sz="2400">
                <a:latin typeface="微软雅黑" panose="020B0503020204020204" pitchFamily="34" charset="-122"/>
                <a:ea typeface="微软雅黑" panose="020B0503020204020204" pitchFamily="34" charset="-122"/>
              </a:rPr>
              <a:t>正常情况下，指令按其存放顺序执行</a:t>
            </a:r>
          </a:p>
          <a:p>
            <a:pPr lvl="1">
              <a:lnSpc>
                <a:spcPct val="110000"/>
              </a:lnSpc>
              <a:spcBef>
                <a:spcPct val="20000"/>
              </a:spcBef>
            </a:pPr>
            <a:r>
              <a:rPr lang="zh-CN" altLang="en-US" sz="2400">
                <a:latin typeface="微软雅黑" panose="020B0503020204020204" pitchFamily="34" charset="-122"/>
                <a:ea typeface="微软雅黑" panose="020B0503020204020204" pitchFamily="34" charset="-122"/>
              </a:rPr>
              <a:t>遇到需改变程序执行流程时，用相应的转移指令</a:t>
            </a:r>
            <a:r>
              <a:rPr lang="zh-CN" altLang="en-US" sz="2400">
                <a:solidFill>
                  <a:srgbClr val="006600"/>
                </a:solidFill>
                <a:latin typeface="微软雅黑" panose="020B0503020204020204" pitchFamily="34" charset="-122"/>
                <a:ea typeface="微软雅黑" panose="020B0503020204020204" pitchFamily="34" charset="-122"/>
              </a:rPr>
              <a:t>（包括无条件转移指令、条件转移指令、调用指令和返回指令等）</a:t>
            </a:r>
            <a:r>
              <a:rPr lang="zh-CN" altLang="en-US" sz="2400">
                <a:latin typeface="微软雅黑" panose="020B0503020204020204" pitchFamily="34" charset="-122"/>
                <a:ea typeface="微软雅黑" panose="020B0503020204020204" pitchFamily="34" charset="-122"/>
              </a:rPr>
              <a:t>来改变程序执行流程</a:t>
            </a:r>
          </a:p>
          <a:p>
            <a:pPr>
              <a:lnSpc>
                <a:spcPct val="110000"/>
              </a:lnSpc>
              <a:spcBef>
                <a:spcPct val="20000"/>
              </a:spcBef>
            </a:pPr>
            <a:r>
              <a:rPr lang="zh-CN" altLang="en-US" sz="2400">
                <a:latin typeface="微软雅黑" panose="020B0503020204020204" pitchFamily="34" charset="-122"/>
                <a:ea typeface="微软雅黑" panose="020B0503020204020204" pitchFamily="34" charset="-122"/>
              </a:rPr>
              <a:t>程序的执行流的控制</a:t>
            </a:r>
          </a:p>
          <a:p>
            <a:pPr lvl="1">
              <a:lnSpc>
                <a:spcPct val="110000"/>
              </a:lnSpc>
              <a:spcBef>
                <a:spcPct val="20000"/>
              </a:spcBef>
            </a:pPr>
            <a:r>
              <a:rPr lang="zh-CN" altLang="en-US" sz="2400">
                <a:latin typeface="微软雅黑" panose="020B0503020204020204" pitchFamily="34" charset="-122"/>
                <a:ea typeface="微软雅黑" panose="020B0503020204020204" pitchFamily="34" charset="-122"/>
              </a:rPr>
              <a:t>将要执行的指令所在存储单元的地址由程序计数器</a:t>
            </a:r>
            <a:r>
              <a:rPr lang="en-US" altLang="zh-CN" sz="2400">
                <a:latin typeface="微软雅黑" panose="020B0503020204020204" pitchFamily="34" charset="-122"/>
                <a:ea typeface="微软雅黑" panose="020B0503020204020204" pitchFamily="34" charset="-122"/>
              </a:rPr>
              <a:t>PC</a:t>
            </a:r>
            <a:r>
              <a:rPr lang="zh-CN" altLang="en-US" sz="2400">
                <a:latin typeface="微软雅黑" panose="020B0503020204020204" pitchFamily="34" charset="-122"/>
                <a:ea typeface="微软雅黑" panose="020B0503020204020204" pitchFamily="34" charset="-122"/>
              </a:rPr>
              <a:t>给出，通过改变</a:t>
            </a:r>
            <a:r>
              <a:rPr lang="en-US" altLang="zh-CN" sz="2400">
                <a:latin typeface="微软雅黑" panose="020B0503020204020204" pitchFamily="34" charset="-122"/>
                <a:ea typeface="微软雅黑" panose="020B0503020204020204" pitchFamily="34" charset="-122"/>
              </a:rPr>
              <a:t>PC</a:t>
            </a:r>
            <a:r>
              <a:rPr lang="zh-CN" altLang="en-US" sz="2400">
                <a:latin typeface="微软雅黑" panose="020B0503020204020204" pitchFamily="34" charset="-122"/>
                <a:ea typeface="微软雅黑" panose="020B0503020204020204" pitchFamily="34" charset="-122"/>
              </a:rPr>
              <a:t>的值来控制执行顺序</a:t>
            </a:r>
          </a:p>
          <a:p>
            <a:pPr>
              <a:lnSpc>
                <a:spcPct val="110000"/>
              </a:lnSpc>
              <a:spcBef>
                <a:spcPct val="20000"/>
              </a:spcBef>
            </a:pPr>
            <a:r>
              <a:rPr lang="zh-CN" altLang="en-US" sz="2400">
                <a:latin typeface="微软雅黑" panose="020B0503020204020204" pitchFamily="34" charset="-122"/>
                <a:ea typeface="微软雅黑" panose="020B0503020204020204" pitchFamily="34" charset="-122"/>
              </a:rPr>
              <a:t>指令周期：</a:t>
            </a:r>
            <a:r>
              <a:rPr lang="en-US" altLang="zh-CN" sz="2400">
                <a:solidFill>
                  <a:srgbClr val="A50021"/>
                </a:solidFill>
                <a:latin typeface="微软雅黑" panose="020B0503020204020204" pitchFamily="34" charset="-122"/>
                <a:ea typeface="微软雅黑" panose="020B0503020204020204" pitchFamily="34" charset="-122"/>
              </a:rPr>
              <a:t>CPU</a:t>
            </a:r>
            <a:r>
              <a:rPr lang="zh-CN" altLang="en-US" sz="2400">
                <a:solidFill>
                  <a:srgbClr val="A50021"/>
                </a:solidFill>
                <a:latin typeface="微软雅黑" panose="020B0503020204020204" pitchFamily="34" charset="-122"/>
                <a:ea typeface="微软雅黑" panose="020B0503020204020204" pitchFamily="34" charset="-122"/>
              </a:rPr>
              <a:t>取出并执行一条指令的时间</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63">
                                            <p:txEl>
                                              <p:pRg st="1" end="1"/>
                                            </p:txEl>
                                          </p:spTgt>
                                        </p:tgtEl>
                                        <p:attrNameLst>
                                          <p:attrName>style.visibility</p:attrName>
                                        </p:attrNameLst>
                                      </p:cBhvr>
                                      <p:to>
                                        <p:strVal val="visible"/>
                                      </p:to>
                                    </p:set>
                                    <p:animEffect transition="in" filter="blinds(horizontal)">
                                      <p:cBhvr>
                                        <p:cTn id="7" dur="500"/>
                                        <p:tgtEl>
                                          <p:spTgt spid="4505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63">
                                            <p:txEl>
                                              <p:pRg st="3" end="3"/>
                                            </p:txEl>
                                          </p:spTgt>
                                        </p:tgtEl>
                                        <p:attrNameLst>
                                          <p:attrName>style.visibility</p:attrName>
                                        </p:attrNameLst>
                                      </p:cBhvr>
                                      <p:to>
                                        <p:strVal val="visible"/>
                                      </p:to>
                                    </p:set>
                                    <p:animEffect transition="in" filter="blinds(horizontal)">
                                      <p:cBhvr>
                                        <p:cTn id="12" dur="500"/>
                                        <p:tgtEl>
                                          <p:spTgt spid="4505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563">
                                            <p:txEl>
                                              <p:pRg st="4" end="4"/>
                                            </p:txEl>
                                          </p:spTgt>
                                        </p:tgtEl>
                                        <p:attrNameLst>
                                          <p:attrName>style.visibility</p:attrName>
                                        </p:attrNameLst>
                                      </p:cBhvr>
                                      <p:to>
                                        <p:strVal val="visible"/>
                                      </p:to>
                                    </p:set>
                                    <p:animEffect transition="in" filter="blinds(horizontal)">
                                      <p:cBhvr>
                                        <p:cTn id="17" dur="500"/>
                                        <p:tgtEl>
                                          <p:spTgt spid="4505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0563">
                                            <p:txEl>
                                              <p:pRg st="6" end="6"/>
                                            </p:txEl>
                                          </p:spTgt>
                                        </p:tgtEl>
                                        <p:attrNameLst>
                                          <p:attrName>style.visibility</p:attrName>
                                        </p:attrNameLst>
                                      </p:cBhvr>
                                      <p:to>
                                        <p:strVal val="visible"/>
                                      </p:to>
                                    </p:set>
                                    <p:animEffect transition="in" filter="blinds(horizontal)">
                                      <p:cBhvr>
                                        <p:cTn id="22" dur="500"/>
                                        <p:tgtEl>
                                          <p:spTgt spid="450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4D55FB50-7D66-47A6-A157-B460DF965E71}"/>
              </a:ext>
            </a:extLst>
          </p:cNvPr>
          <p:cNvSpPr>
            <a:spLocks noGrp="1" noChangeArrowheads="1"/>
          </p:cNvSpPr>
          <p:nvPr>
            <p:ph type="title"/>
          </p:nvPr>
        </p:nvSpPr>
        <p:spPr>
          <a:xfrm>
            <a:off x="236538" y="128588"/>
            <a:ext cx="8086725" cy="528637"/>
          </a:xfrm>
          <a:noFill/>
          <a:ln/>
        </p:spPr>
        <p:txBody>
          <a:bodyPr/>
          <a:lstStyle/>
          <a:p>
            <a:r>
              <a:rPr lang="en-US" altLang="zh-CN">
                <a:ea typeface="宋体" panose="02010600030101010101" pitchFamily="2" charset="-122"/>
              </a:rPr>
              <a:t>RR</a:t>
            </a:r>
            <a:r>
              <a:rPr lang="zh-CN" altLang="en-US">
                <a:ea typeface="宋体" panose="02010600030101010101" pitchFamily="2" charset="-122"/>
              </a:rPr>
              <a:t>（</a:t>
            </a:r>
            <a:r>
              <a:rPr lang="en-US" altLang="zh-CN">
                <a:ea typeface="宋体" panose="02010600030101010101" pitchFamily="2" charset="-122"/>
              </a:rPr>
              <a:t>R-type</a:t>
            </a:r>
            <a:r>
              <a:rPr lang="zh-CN" altLang="en-US">
                <a:ea typeface="宋体" panose="02010600030101010101" pitchFamily="2" charset="-122"/>
              </a:rPr>
              <a:t>）</a:t>
            </a:r>
            <a:r>
              <a:rPr lang="zh-CN" altLang="en-US"/>
              <a:t>型指令的数据通路</a:t>
            </a:r>
            <a:endParaRPr lang="en-US" altLang="zh-CN"/>
          </a:p>
        </p:txBody>
      </p:sp>
      <p:sp>
        <p:nvSpPr>
          <p:cNvPr id="484355" name="Rectangle 3">
            <a:extLst>
              <a:ext uri="{FF2B5EF4-FFF2-40B4-BE49-F238E27FC236}">
                <a16:creationId xmlns:a16="http://schemas.microsoft.com/office/drawing/2014/main" id="{4FC53FEB-8CBB-45BD-B37B-3520FE9FD834}"/>
              </a:ext>
            </a:extLst>
          </p:cNvPr>
          <p:cNvSpPr>
            <a:spLocks noGrp="1" noChangeArrowheads="1"/>
          </p:cNvSpPr>
          <p:nvPr>
            <p:ph type="body" idx="1"/>
          </p:nvPr>
        </p:nvSpPr>
        <p:spPr>
          <a:xfrm>
            <a:off x="100013" y="1939925"/>
            <a:ext cx="8191500" cy="385763"/>
          </a:xfrm>
          <a:noFill/>
          <a:ln/>
        </p:spPr>
        <p:txBody>
          <a:bodyPr/>
          <a:lstStyle/>
          <a:p>
            <a:pPr>
              <a:lnSpc>
                <a:spcPct val="110000"/>
              </a:lnSpc>
              <a:buFontTx/>
              <a:buNone/>
            </a:pPr>
            <a:r>
              <a:rPr lang="zh-CN" altLang="en-US" sz="2000">
                <a:latin typeface="微软雅黑" panose="020B0503020204020204" pitchFamily="34" charset="-122"/>
                <a:ea typeface="微软雅黑" panose="020B0503020204020204" pitchFamily="34" charset="-122"/>
              </a:rPr>
              <a:t>功能：</a:t>
            </a:r>
            <a:r>
              <a:rPr lang="en-US" altLang="zh-CN" sz="2000">
                <a:latin typeface="微软雅黑" panose="020B0503020204020204" pitchFamily="34" charset="-122"/>
                <a:ea typeface="微软雅黑" panose="020B0503020204020204" pitchFamily="34" charset="-122"/>
              </a:rPr>
              <a:t>R[rd] </a:t>
            </a:r>
            <a:r>
              <a:rPr lang="en-US" altLang="zh-CN" sz="200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rPr>
              <a:t> R[rs] op R[rt]</a:t>
            </a:r>
            <a:r>
              <a:rPr lang="zh-CN" altLang="en-US" sz="2000">
                <a:latin typeface="微软雅黑" panose="020B0503020204020204" pitchFamily="34" charset="-122"/>
                <a:ea typeface="微软雅黑" panose="020B0503020204020204" pitchFamily="34" charset="-122"/>
              </a:rPr>
              <a:t>，如：</a:t>
            </a:r>
            <a:r>
              <a:rPr lang="en-US" altLang="zh-CN" sz="2000">
                <a:latin typeface="微软雅黑" panose="020B0503020204020204" pitchFamily="34" charset="-122"/>
                <a:ea typeface="微软雅黑" panose="020B0503020204020204" pitchFamily="34" charset="-122"/>
              </a:rPr>
              <a:t>add    rd, rs, rt</a:t>
            </a:r>
          </a:p>
        </p:txBody>
      </p:sp>
      <p:sp>
        <p:nvSpPr>
          <p:cNvPr id="484356" name="Line 4">
            <a:extLst>
              <a:ext uri="{FF2B5EF4-FFF2-40B4-BE49-F238E27FC236}">
                <a16:creationId xmlns:a16="http://schemas.microsoft.com/office/drawing/2014/main" id="{80178D83-9329-404E-8429-F1E586FABC32}"/>
              </a:ext>
            </a:extLst>
          </p:cNvPr>
          <p:cNvSpPr>
            <a:spLocks noChangeShapeType="1"/>
          </p:cNvSpPr>
          <p:nvPr/>
        </p:nvSpPr>
        <p:spPr bwMode="auto">
          <a:xfrm flipH="1">
            <a:off x="6289675" y="4521200"/>
            <a:ext cx="2041525"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57" name="Line 5">
            <a:extLst>
              <a:ext uri="{FF2B5EF4-FFF2-40B4-BE49-F238E27FC236}">
                <a16:creationId xmlns:a16="http://schemas.microsoft.com/office/drawing/2014/main" id="{C29A6FE5-46D7-43FF-8854-C97B259A4E32}"/>
              </a:ext>
            </a:extLst>
          </p:cNvPr>
          <p:cNvSpPr>
            <a:spLocks noChangeShapeType="1"/>
          </p:cNvSpPr>
          <p:nvPr/>
        </p:nvSpPr>
        <p:spPr bwMode="auto">
          <a:xfrm>
            <a:off x="5805488" y="3902075"/>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58" name="Line 6">
            <a:extLst>
              <a:ext uri="{FF2B5EF4-FFF2-40B4-BE49-F238E27FC236}">
                <a16:creationId xmlns:a16="http://schemas.microsoft.com/office/drawing/2014/main" id="{E8A1DC8A-A22E-4C6A-8E7C-76BFAE13BDBD}"/>
              </a:ext>
            </a:extLst>
          </p:cNvPr>
          <p:cNvSpPr>
            <a:spLocks noChangeShapeType="1"/>
          </p:cNvSpPr>
          <p:nvPr/>
        </p:nvSpPr>
        <p:spPr bwMode="auto">
          <a:xfrm>
            <a:off x="5819775" y="3902075"/>
            <a:ext cx="474663"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59" name="Line 7">
            <a:extLst>
              <a:ext uri="{FF2B5EF4-FFF2-40B4-BE49-F238E27FC236}">
                <a16:creationId xmlns:a16="http://schemas.microsoft.com/office/drawing/2014/main" id="{FD7C91BD-7239-407D-98F0-A978E556E9F0}"/>
              </a:ext>
            </a:extLst>
          </p:cNvPr>
          <p:cNvSpPr>
            <a:spLocks noChangeShapeType="1"/>
          </p:cNvSpPr>
          <p:nvPr/>
        </p:nvSpPr>
        <p:spPr bwMode="auto">
          <a:xfrm>
            <a:off x="5789613" y="4178300"/>
            <a:ext cx="269875" cy="184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0" name="Line 8">
            <a:extLst>
              <a:ext uri="{FF2B5EF4-FFF2-40B4-BE49-F238E27FC236}">
                <a16:creationId xmlns:a16="http://schemas.microsoft.com/office/drawing/2014/main" id="{077517A4-AD04-4BF7-9023-E2D2FC5244F1}"/>
              </a:ext>
            </a:extLst>
          </p:cNvPr>
          <p:cNvSpPr>
            <a:spLocks noChangeShapeType="1"/>
          </p:cNvSpPr>
          <p:nvPr/>
        </p:nvSpPr>
        <p:spPr bwMode="auto">
          <a:xfrm>
            <a:off x="6057900" y="4359275"/>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1" name="Line 9">
            <a:extLst>
              <a:ext uri="{FF2B5EF4-FFF2-40B4-BE49-F238E27FC236}">
                <a16:creationId xmlns:a16="http://schemas.microsoft.com/office/drawing/2014/main" id="{B9D76575-2DED-4CB1-97DB-F250728BA393}"/>
              </a:ext>
            </a:extLst>
          </p:cNvPr>
          <p:cNvSpPr>
            <a:spLocks noChangeShapeType="1"/>
          </p:cNvSpPr>
          <p:nvPr/>
        </p:nvSpPr>
        <p:spPr bwMode="auto">
          <a:xfrm>
            <a:off x="6308725" y="4206875"/>
            <a:ext cx="0" cy="58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2" name="Line 10">
            <a:extLst>
              <a:ext uri="{FF2B5EF4-FFF2-40B4-BE49-F238E27FC236}">
                <a16:creationId xmlns:a16="http://schemas.microsoft.com/office/drawing/2014/main" id="{79B6EBA6-D66B-4649-BCA6-B5CA547B2044}"/>
              </a:ext>
            </a:extLst>
          </p:cNvPr>
          <p:cNvSpPr>
            <a:spLocks noChangeShapeType="1"/>
          </p:cNvSpPr>
          <p:nvPr/>
        </p:nvSpPr>
        <p:spPr bwMode="auto">
          <a:xfrm flipV="1">
            <a:off x="5819775" y="4624388"/>
            <a:ext cx="255588" cy="192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3" name="Line 11">
            <a:extLst>
              <a:ext uri="{FF2B5EF4-FFF2-40B4-BE49-F238E27FC236}">
                <a16:creationId xmlns:a16="http://schemas.microsoft.com/office/drawing/2014/main" id="{1A05B854-F093-49E4-BBAD-04DE83444CE3}"/>
              </a:ext>
            </a:extLst>
          </p:cNvPr>
          <p:cNvSpPr>
            <a:spLocks noChangeShapeType="1"/>
          </p:cNvSpPr>
          <p:nvPr/>
        </p:nvSpPr>
        <p:spPr bwMode="auto">
          <a:xfrm>
            <a:off x="5805488" y="4816475"/>
            <a:ext cx="0" cy="309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4" name="Line 12">
            <a:extLst>
              <a:ext uri="{FF2B5EF4-FFF2-40B4-BE49-F238E27FC236}">
                <a16:creationId xmlns:a16="http://schemas.microsoft.com/office/drawing/2014/main" id="{8F2C76DC-1601-4454-912C-617AD4B08100}"/>
              </a:ext>
            </a:extLst>
          </p:cNvPr>
          <p:cNvSpPr>
            <a:spLocks noChangeShapeType="1"/>
          </p:cNvSpPr>
          <p:nvPr/>
        </p:nvSpPr>
        <p:spPr bwMode="auto">
          <a:xfrm flipV="1">
            <a:off x="5819775" y="4791075"/>
            <a:ext cx="474663"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5" name="Line 13">
            <a:extLst>
              <a:ext uri="{FF2B5EF4-FFF2-40B4-BE49-F238E27FC236}">
                <a16:creationId xmlns:a16="http://schemas.microsoft.com/office/drawing/2014/main" id="{D0C0B860-3834-4B53-B210-4BF7ED8D4924}"/>
              </a:ext>
            </a:extLst>
          </p:cNvPr>
          <p:cNvSpPr>
            <a:spLocks noChangeShapeType="1"/>
          </p:cNvSpPr>
          <p:nvPr/>
        </p:nvSpPr>
        <p:spPr bwMode="auto">
          <a:xfrm flipH="1">
            <a:off x="6805613" y="4352925"/>
            <a:ext cx="180975"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66" name="Rectangle 14">
            <a:extLst>
              <a:ext uri="{FF2B5EF4-FFF2-40B4-BE49-F238E27FC236}">
                <a16:creationId xmlns:a16="http://schemas.microsoft.com/office/drawing/2014/main" id="{E2CFD5D0-15DD-4A01-AB4D-B871998D7E1E}"/>
              </a:ext>
            </a:extLst>
          </p:cNvPr>
          <p:cNvSpPr>
            <a:spLocks noChangeArrowheads="1"/>
          </p:cNvSpPr>
          <p:nvPr/>
        </p:nvSpPr>
        <p:spPr bwMode="auto">
          <a:xfrm>
            <a:off x="6461125" y="4498975"/>
            <a:ext cx="433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1800">
                <a:ea typeface="宋体" panose="02010600030101010101" pitchFamily="2" charset="-122"/>
              </a:rPr>
              <a:t>32</a:t>
            </a:r>
          </a:p>
        </p:txBody>
      </p:sp>
      <p:sp>
        <p:nvSpPr>
          <p:cNvPr id="484367" name="Rectangle 15">
            <a:extLst>
              <a:ext uri="{FF2B5EF4-FFF2-40B4-BE49-F238E27FC236}">
                <a16:creationId xmlns:a16="http://schemas.microsoft.com/office/drawing/2014/main" id="{AA82ECFE-1A3C-491A-AC02-E24A06840889}"/>
              </a:ext>
            </a:extLst>
          </p:cNvPr>
          <p:cNvSpPr>
            <a:spLocks noChangeArrowheads="1"/>
          </p:cNvSpPr>
          <p:nvPr/>
        </p:nvSpPr>
        <p:spPr bwMode="auto">
          <a:xfrm>
            <a:off x="6962775" y="4194175"/>
            <a:ext cx="879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Result</a:t>
            </a:r>
          </a:p>
        </p:txBody>
      </p:sp>
      <p:sp>
        <p:nvSpPr>
          <p:cNvPr id="484368" name="Line 16">
            <a:extLst>
              <a:ext uri="{FF2B5EF4-FFF2-40B4-BE49-F238E27FC236}">
                <a16:creationId xmlns:a16="http://schemas.microsoft.com/office/drawing/2014/main" id="{14F1F6C7-24B9-49FA-85D7-B2020E35C465}"/>
              </a:ext>
            </a:extLst>
          </p:cNvPr>
          <p:cNvSpPr>
            <a:spLocks noChangeShapeType="1"/>
          </p:cNvSpPr>
          <p:nvPr/>
        </p:nvSpPr>
        <p:spPr bwMode="auto">
          <a:xfrm>
            <a:off x="6057900" y="3721100"/>
            <a:ext cx="0" cy="307975"/>
          </a:xfrm>
          <a:prstGeom prst="line">
            <a:avLst/>
          </a:prstGeom>
          <a:noFill/>
          <a:ln w="254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0" name="Rectangle 18">
            <a:extLst>
              <a:ext uri="{FF2B5EF4-FFF2-40B4-BE49-F238E27FC236}">
                <a16:creationId xmlns:a16="http://schemas.microsoft.com/office/drawing/2014/main" id="{C714A70F-1243-4480-B371-6382C13D927D}"/>
              </a:ext>
            </a:extLst>
          </p:cNvPr>
          <p:cNvSpPr>
            <a:spLocks noChangeArrowheads="1"/>
          </p:cNvSpPr>
          <p:nvPr/>
        </p:nvSpPr>
        <p:spPr bwMode="auto">
          <a:xfrm>
            <a:off x="1436688" y="46609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Clk</a:t>
            </a:r>
          </a:p>
        </p:txBody>
      </p:sp>
      <p:sp>
        <p:nvSpPr>
          <p:cNvPr id="484371" name="Rectangle 19">
            <a:extLst>
              <a:ext uri="{FF2B5EF4-FFF2-40B4-BE49-F238E27FC236}">
                <a16:creationId xmlns:a16="http://schemas.microsoft.com/office/drawing/2014/main" id="{B90AA898-30C7-400A-83D4-14EDBA9FD084}"/>
              </a:ext>
            </a:extLst>
          </p:cNvPr>
          <p:cNvSpPr>
            <a:spLocks noChangeArrowheads="1"/>
          </p:cNvSpPr>
          <p:nvPr/>
        </p:nvSpPr>
        <p:spPr bwMode="auto">
          <a:xfrm>
            <a:off x="1006475" y="4117975"/>
            <a:ext cx="801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busW</a:t>
            </a:r>
          </a:p>
        </p:txBody>
      </p:sp>
      <p:sp>
        <p:nvSpPr>
          <p:cNvPr id="484372" name="Rectangle 20">
            <a:extLst>
              <a:ext uri="{FF2B5EF4-FFF2-40B4-BE49-F238E27FC236}">
                <a16:creationId xmlns:a16="http://schemas.microsoft.com/office/drawing/2014/main" id="{DAE8D2D9-F157-4C15-9F28-4984B17BB64A}"/>
              </a:ext>
            </a:extLst>
          </p:cNvPr>
          <p:cNvSpPr>
            <a:spLocks noChangeArrowheads="1"/>
          </p:cNvSpPr>
          <p:nvPr/>
        </p:nvSpPr>
        <p:spPr bwMode="auto">
          <a:xfrm>
            <a:off x="2200275" y="3902075"/>
            <a:ext cx="1577975" cy="1212850"/>
          </a:xfrm>
          <a:prstGeom prst="rect">
            <a:avLst/>
          </a:prstGeom>
          <a:solidFill>
            <a:srgbClr val="FF9900">
              <a:alpha val="32001"/>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3" name="Line 21">
            <a:extLst>
              <a:ext uri="{FF2B5EF4-FFF2-40B4-BE49-F238E27FC236}">
                <a16:creationId xmlns:a16="http://schemas.microsoft.com/office/drawing/2014/main" id="{A62EE778-F89C-4C08-8828-7EE0E5948554}"/>
              </a:ext>
            </a:extLst>
          </p:cNvPr>
          <p:cNvSpPr>
            <a:spLocks noChangeShapeType="1"/>
          </p:cNvSpPr>
          <p:nvPr/>
        </p:nvSpPr>
        <p:spPr bwMode="auto">
          <a:xfrm>
            <a:off x="2243138" y="4873625"/>
            <a:ext cx="276225"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4" name="Line 22">
            <a:extLst>
              <a:ext uri="{FF2B5EF4-FFF2-40B4-BE49-F238E27FC236}">
                <a16:creationId xmlns:a16="http://schemas.microsoft.com/office/drawing/2014/main" id="{9CE442AE-25A6-4457-9BAD-E8BD5F41CCA2}"/>
              </a:ext>
            </a:extLst>
          </p:cNvPr>
          <p:cNvSpPr>
            <a:spLocks noChangeShapeType="1"/>
          </p:cNvSpPr>
          <p:nvPr/>
        </p:nvSpPr>
        <p:spPr bwMode="auto">
          <a:xfrm flipH="1">
            <a:off x="2214563" y="4968875"/>
            <a:ext cx="331787" cy="107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5" name="Oval 23">
            <a:extLst>
              <a:ext uri="{FF2B5EF4-FFF2-40B4-BE49-F238E27FC236}">
                <a16:creationId xmlns:a16="http://schemas.microsoft.com/office/drawing/2014/main" id="{DC3AF481-EC90-4E54-9F10-7151860E2688}"/>
              </a:ext>
            </a:extLst>
          </p:cNvPr>
          <p:cNvSpPr>
            <a:spLocks noChangeArrowheads="1"/>
          </p:cNvSpPr>
          <p:nvPr/>
        </p:nvSpPr>
        <p:spPr bwMode="auto">
          <a:xfrm>
            <a:off x="2032000" y="4911725"/>
            <a:ext cx="141288"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7" name="Line 25">
            <a:extLst>
              <a:ext uri="{FF2B5EF4-FFF2-40B4-BE49-F238E27FC236}">
                <a16:creationId xmlns:a16="http://schemas.microsoft.com/office/drawing/2014/main" id="{77E871B2-8B6D-44B5-A87C-59D3B0B28CC2}"/>
              </a:ext>
            </a:extLst>
          </p:cNvPr>
          <p:cNvSpPr>
            <a:spLocks noChangeShapeType="1"/>
          </p:cNvSpPr>
          <p:nvPr/>
        </p:nvSpPr>
        <p:spPr bwMode="auto">
          <a:xfrm flipH="1">
            <a:off x="1092200" y="4422775"/>
            <a:ext cx="1119188"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8" name="Line 26">
            <a:extLst>
              <a:ext uri="{FF2B5EF4-FFF2-40B4-BE49-F238E27FC236}">
                <a16:creationId xmlns:a16="http://schemas.microsoft.com/office/drawing/2014/main" id="{B7D3622C-F7D6-441F-A4F8-5F5A1F13870B}"/>
              </a:ext>
            </a:extLst>
          </p:cNvPr>
          <p:cNvSpPr>
            <a:spLocks noChangeShapeType="1"/>
          </p:cNvSpPr>
          <p:nvPr/>
        </p:nvSpPr>
        <p:spPr bwMode="auto">
          <a:xfrm flipH="1">
            <a:off x="1603375" y="4276725"/>
            <a:ext cx="180975"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79" name="Rectangle 27">
            <a:extLst>
              <a:ext uri="{FF2B5EF4-FFF2-40B4-BE49-F238E27FC236}">
                <a16:creationId xmlns:a16="http://schemas.microsoft.com/office/drawing/2014/main" id="{F35FA86A-B771-469D-92DB-EBB2CD13E77A}"/>
              </a:ext>
            </a:extLst>
          </p:cNvPr>
          <p:cNvSpPr>
            <a:spLocks noChangeArrowheads="1"/>
          </p:cNvSpPr>
          <p:nvPr/>
        </p:nvSpPr>
        <p:spPr bwMode="auto">
          <a:xfrm>
            <a:off x="1258888" y="44227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84380" name="Line 28">
            <a:extLst>
              <a:ext uri="{FF2B5EF4-FFF2-40B4-BE49-F238E27FC236}">
                <a16:creationId xmlns:a16="http://schemas.microsoft.com/office/drawing/2014/main" id="{F41C0E07-59BB-4578-B80E-790A53C55883}"/>
              </a:ext>
            </a:extLst>
          </p:cNvPr>
          <p:cNvSpPr>
            <a:spLocks noChangeShapeType="1"/>
          </p:cNvSpPr>
          <p:nvPr/>
        </p:nvSpPr>
        <p:spPr bwMode="auto">
          <a:xfrm>
            <a:off x="3805238" y="4041775"/>
            <a:ext cx="19859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81" name="Line 29">
            <a:extLst>
              <a:ext uri="{FF2B5EF4-FFF2-40B4-BE49-F238E27FC236}">
                <a16:creationId xmlns:a16="http://schemas.microsoft.com/office/drawing/2014/main" id="{FB7E31E9-2E6F-44C6-B844-16A4C0DF937E}"/>
              </a:ext>
            </a:extLst>
          </p:cNvPr>
          <p:cNvSpPr>
            <a:spLocks noChangeShapeType="1"/>
          </p:cNvSpPr>
          <p:nvPr/>
        </p:nvSpPr>
        <p:spPr bwMode="auto">
          <a:xfrm flipH="1">
            <a:off x="4875213" y="3895725"/>
            <a:ext cx="182562"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82" name="Rectangle 30">
            <a:extLst>
              <a:ext uri="{FF2B5EF4-FFF2-40B4-BE49-F238E27FC236}">
                <a16:creationId xmlns:a16="http://schemas.microsoft.com/office/drawing/2014/main" id="{2984E014-430C-48A8-A41C-ECA9631D29DC}"/>
              </a:ext>
            </a:extLst>
          </p:cNvPr>
          <p:cNvSpPr>
            <a:spLocks noChangeArrowheads="1"/>
          </p:cNvSpPr>
          <p:nvPr/>
        </p:nvSpPr>
        <p:spPr bwMode="auto">
          <a:xfrm>
            <a:off x="4530725" y="41179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84383" name="Rectangle 31">
            <a:extLst>
              <a:ext uri="{FF2B5EF4-FFF2-40B4-BE49-F238E27FC236}">
                <a16:creationId xmlns:a16="http://schemas.microsoft.com/office/drawing/2014/main" id="{ABEED8C9-701E-422E-9AFD-540DAB13261A}"/>
              </a:ext>
            </a:extLst>
          </p:cNvPr>
          <p:cNvSpPr>
            <a:spLocks noChangeArrowheads="1"/>
          </p:cNvSpPr>
          <p:nvPr/>
        </p:nvSpPr>
        <p:spPr bwMode="auto">
          <a:xfrm>
            <a:off x="4194175" y="373697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busA</a:t>
            </a:r>
          </a:p>
        </p:txBody>
      </p:sp>
      <p:sp>
        <p:nvSpPr>
          <p:cNvPr id="484384" name="Line 32">
            <a:extLst>
              <a:ext uri="{FF2B5EF4-FFF2-40B4-BE49-F238E27FC236}">
                <a16:creationId xmlns:a16="http://schemas.microsoft.com/office/drawing/2014/main" id="{4E34D561-D901-43B4-9B99-BD042F9B5DE5}"/>
              </a:ext>
            </a:extLst>
          </p:cNvPr>
          <p:cNvSpPr>
            <a:spLocks noChangeShapeType="1"/>
          </p:cNvSpPr>
          <p:nvPr/>
        </p:nvSpPr>
        <p:spPr bwMode="auto">
          <a:xfrm flipV="1">
            <a:off x="2351088" y="3702050"/>
            <a:ext cx="0" cy="2000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85" name="Line 33">
            <a:extLst>
              <a:ext uri="{FF2B5EF4-FFF2-40B4-BE49-F238E27FC236}">
                <a16:creationId xmlns:a16="http://schemas.microsoft.com/office/drawing/2014/main" id="{2E2B2AE7-8FB5-4B9D-97CE-96D8A6E9DE90}"/>
              </a:ext>
            </a:extLst>
          </p:cNvPr>
          <p:cNvSpPr>
            <a:spLocks noChangeShapeType="1"/>
          </p:cNvSpPr>
          <p:nvPr/>
        </p:nvSpPr>
        <p:spPr bwMode="auto">
          <a:xfrm>
            <a:off x="3805238" y="4956175"/>
            <a:ext cx="19859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86" name="Line 34">
            <a:extLst>
              <a:ext uri="{FF2B5EF4-FFF2-40B4-BE49-F238E27FC236}">
                <a16:creationId xmlns:a16="http://schemas.microsoft.com/office/drawing/2014/main" id="{68E50E18-330D-4A03-8788-42CD946E73BD}"/>
              </a:ext>
            </a:extLst>
          </p:cNvPr>
          <p:cNvSpPr>
            <a:spLocks noChangeShapeType="1"/>
          </p:cNvSpPr>
          <p:nvPr/>
        </p:nvSpPr>
        <p:spPr bwMode="auto">
          <a:xfrm flipH="1">
            <a:off x="4875213" y="4810125"/>
            <a:ext cx="182562"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87" name="Rectangle 35">
            <a:extLst>
              <a:ext uri="{FF2B5EF4-FFF2-40B4-BE49-F238E27FC236}">
                <a16:creationId xmlns:a16="http://schemas.microsoft.com/office/drawing/2014/main" id="{10974B6E-2BB6-4B34-93E2-C327B5FAA49F}"/>
              </a:ext>
            </a:extLst>
          </p:cNvPr>
          <p:cNvSpPr>
            <a:spLocks noChangeArrowheads="1"/>
          </p:cNvSpPr>
          <p:nvPr/>
        </p:nvSpPr>
        <p:spPr bwMode="auto">
          <a:xfrm>
            <a:off x="4530725" y="49561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84388" name="Rectangle 36">
            <a:extLst>
              <a:ext uri="{FF2B5EF4-FFF2-40B4-BE49-F238E27FC236}">
                <a16:creationId xmlns:a16="http://schemas.microsoft.com/office/drawing/2014/main" id="{EAC989CD-8DE7-429A-AF89-D77856567508}"/>
              </a:ext>
            </a:extLst>
          </p:cNvPr>
          <p:cNvSpPr>
            <a:spLocks noChangeArrowheads="1"/>
          </p:cNvSpPr>
          <p:nvPr/>
        </p:nvSpPr>
        <p:spPr bwMode="auto">
          <a:xfrm>
            <a:off x="4194175" y="465137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busB</a:t>
            </a:r>
          </a:p>
        </p:txBody>
      </p:sp>
      <p:sp>
        <p:nvSpPr>
          <p:cNvPr id="484389" name="Line 37">
            <a:extLst>
              <a:ext uri="{FF2B5EF4-FFF2-40B4-BE49-F238E27FC236}">
                <a16:creationId xmlns:a16="http://schemas.microsoft.com/office/drawing/2014/main" id="{9682255F-FD05-4123-9E7C-9B749339CB76}"/>
              </a:ext>
            </a:extLst>
          </p:cNvPr>
          <p:cNvSpPr>
            <a:spLocks noChangeShapeType="1"/>
          </p:cNvSpPr>
          <p:nvPr/>
        </p:nvSpPr>
        <p:spPr bwMode="auto">
          <a:xfrm flipH="1">
            <a:off x="1511300" y="4970463"/>
            <a:ext cx="5318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90" name="Line 38">
            <a:extLst>
              <a:ext uri="{FF2B5EF4-FFF2-40B4-BE49-F238E27FC236}">
                <a16:creationId xmlns:a16="http://schemas.microsoft.com/office/drawing/2014/main" id="{A3C8CC1D-7C57-4D97-8DD5-7E86DA6F6A68}"/>
              </a:ext>
            </a:extLst>
          </p:cNvPr>
          <p:cNvSpPr>
            <a:spLocks noChangeShapeType="1"/>
          </p:cNvSpPr>
          <p:nvPr/>
        </p:nvSpPr>
        <p:spPr bwMode="auto">
          <a:xfrm>
            <a:off x="2700338" y="3444875"/>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91" name="Line 39">
            <a:extLst>
              <a:ext uri="{FF2B5EF4-FFF2-40B4-BE49-F238E27FC236}">
                <a16:creationId xmlns:a16="http://schemas.microsoft.com/office/drawing/2014/main" id="{FE284324-9E28-42CE-96A7-28337D823D2D}"/>
              </a:ext>
            </a:extLst>
          </p:cNvPr>
          <p:cNvSpPr>
            <a:spLocks noChangeShapeType="1"/>
          </p:cNvSpPr>
          <p:nvPr/>
        </p:nvSpPr>
        <p:spPr bwMode="auto">
          <a:xfrm flipV="1">
            <a:off x="2624138" y="3578225"/>
            <a:ext cx="153987"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92" name="Rectangle 40">
            <a:extLst>
              <a:ext uri="{FF2B5EF4-FFF2-40B4-BE49-F238E27FC236}">
                <a16:creationId xmlns:a16="http://schemas.microsoft.com/office/drawing/2014/main" id="{5724301A-FC54-4EB4-BAAF-40AB9E41857C}"/>
              </a:ext>
            </a:extLst>
          </p:cNvPr>
          <p:cNvSpPr>
            <a:spLocks noChangeArrowheads="1"/>
          </p:cNvSpPr>
          <p:nvPr/>
        </p:nvSpPr>
        <p:spPr bwMode="auto">
          <a:xfrm>
            <a:off x="2432050" y="343217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484393" name="Line 41">
            <a:extLst>
              <a:ext uri="{FF2B5EF4-FFF2-40B4-BE49-F238E27FC236}">
                <a16:creationId xmlns:a16="http://schemas.microsoft.com/office/drawing/2014/main" id="{7C9C9FB0-449F-46E1-A879-C056880DA928}"/>
              </a:ext>
            </a:extLst>
          </p:cNvPr>
          <p:cNvSpPr>
            <a:spLocks noChangeShapeType="1"/>
          </p:cNvSpPr>
          <p:nvPr/>
        </p:nvSpPr>
        <p:spPr bwMode="auto">
          <a:xfrm>
            <a:off x="3119438" y="3444875"/>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94" name="Line 42">
            <a:extLst>
              <a:ext uri="{FF2B5EF4-FFF2-40B4-BE49-F238E27FC236}">
                <a16:creationId xmlns:a16="http://schemas.microsoft.com/office/drawing/2014/main" id="{D71F70E9-AE64-43FC-9807-52D1C23C5DDE}"/>
              </a:ext>
            </a:extLst>
          </p:cNvPr>
          <p:cNvSpPr>
            <a:spLocks noChangeShapeType="1"/>
          </p:cNvSpPr>
          <p:nvPr/>
        </p:nvSpPr>
        <p:spPr bwMode="auto">
          <a:xfrm flipV="1">
            <a:off x="3043238" y="3578225"/>
            <a:ext cx="153987"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95" name="Rectangle 43">
            <a:extLst>
              <a:ext uri="{FF2B5EF4-FFF2-40B4-BE49-F238E27FC236}">
                <a16:creationId xmlns:a16="http://schemas.microsoft.com/office/drawing/2014/main" id="{A5CCA948-E0A7-4838-87C3-D86273382B10}"/>
              </a:ext>
            </a:extLst>
          </p:cNvPr>
          <p:cNvSpPr>
            <a:spLocks noChangeArrowheads="1"/>
          </p:cNvSpPr>
          <p:nvPr/>
        </p:nvSpPr>
        <p:spPr bwMode="auto">
          <a:xfrm>
            <a:off x="2852738" y="343217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484396" name="Line 44">
            <a:extLst>
              <a:ext uri="{FF2B5EF4-FFF2-40B4-BE49-F238E27FC236}">
                <a16:creationId xmlns:a16="http://schemas.microsoft.com/office/drawing/2014/main" id="{D29C71C3-3B39-4C01-A624-1DE1934C194D}"/>
              </a:ext>
            </a:extLst>
          </p:cNvPr>
          <p:cNvSpPr>
            <a:spLocks noChangeShapeType="1"/>
          </p:cNvSpPr>
          <p:nvPr/>
        </p:nvSpPr>
        <p:spPr bwMode="auto">
          <a:xfrm>
            <a:off x="3624263" y="3444875"/>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97" name="Line 45">
            <a:extLst>
              <a:ext uri="{FF2B5EF4-FFF2-40B4-BE49-F238E27FC236}">
                <a16:creationId xmlns:a16="http://schemas.microsoft.com/office/drawing/2014/main" id="{B4EBFA59-6432-4973-870C-A994460D2851}"/>
              </a:ext>
            </a:extLst>
          </p:cNvPr>
          <p:cNvSpPr>
            <a:spLocks noChangeShapeType="1"/>
          </p:cNvSpPr>
          <p:nvPr/>
        </p:nvSpPr>
        <p:spPr bwMode="auto">
          <a:xfrm flipV="1">
            <a:off x="3546475" y="3578225"/>
            <a:ext cx="153988"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98" name="Rectangle 46">
            <a:extLst>
              <a:ext uri="{FF2B5EF4-FFF2-40B4-BE49-F238E27FC236}">
                <a16:creationId xmlns:a16="http://schemas.microsoft.com/office/drawing/2014/main" id="{504EACB5-D0D1-40DD-9A99-BABE428BFA95}"/>
              </a:ext>
            </a:extLst>
          </p:cNvPr>
          <p:cNvSpPr>
            <a:spLocks noChangeArrowheads="1"/>
          </p:cNvSpPr>
          <p:nvPr/>
        </p:nvSpPr>
        <p:spPr bwMode="auto">
          <a:xfrm>
            <a:off x="3355975" y="343217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484399" name="Rectangle 47">
            <a:extLst>
              <a:ext uri="{FF2B5EF4-FFF2-40B4-BE49-F238E27FC236}">
                <a16:creationId xmlns:a16="http://schemas.microsoft.com/office/drawing/2014/main" id="{68CEA50D-A5D5-4EEE-BA50-02314BE64F3C}"/>
              </a:ext>
            </a:extLst>
          </p:cNvPr>
          <p:cNvSpPr>
            <a:spLocks noChangeArrowheads="1"/>
          </p:cNvSpPr>
          <p:nvPr/>
        </p:nvSpPr>
        <p:spPr bwMode="auto">
          <a:xfrm>
            <a:off x="2432050" y="3889375"/>
            <a:ext cx="523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Rw</a:t>
            </a:r>
          </a:p>
        </p:txBody>
      </p:sp>
      <p:sp>
        <p:nvSpPr>
          <p:cNvPr id="484400" name="Rectangle 48">
            <a:extLst>
              <a:ext uri="{FF2B5EF4-FFF2-40B4-BE49-F238E27FC236}">
                <a16:creationId xmlns:a16="http://schemas.microsoft.com/office/drawing/2014/main" id="{93C49EB9-3E24-4806-B075-8E4F8BB4B419}"/>
              </a:ext>
            </a:extLst>
          </p:cNvPr>
          <p:cNvSpPr>
            <a:spLocks noChangeArrowheads="1"/>
          </p:cNvSpPr>
          <p:nvPr/>
        </p:nvSpPr>
        <p:spPr bwMode="auto">
          <a:xfrm>
            <a:off x="2936875" y="388937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Ra</a:t>
            </a:r>
          </a:p>
        </p:txBody>
      </p:sp>
      <p:sp>
        <p:nvSpPr>
          <p:cNvPr id="484401" name="Rectangle 49">
            <a:extLst>
              <a:ext uri="{FF2B5EF4-FFF2-40B4-BE49-F238E27FC236}">
                <a16:creationId xmlns:a16="http://schemas.microsoft.com/office/drawing/2014/main" id="{5F4F4850-7739-405B-9A1A-457098C1F1CC}"/>
              </a:ext>
            </a:extLst>
          </p:cNvPr>
          <p:cNvSpPr>
            <a:spLocks noChangeArrowheads="1"/>
          </p:cNvSpPr>
          <p:nvPr/>
        </p:nvSpPr>
        <p:spPr bwMode="auto">
          <a:xfrm>
            <a:off x="3355975" y="3889375"/>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Rb</a:t>
            </a:r>
          </a:p>
        </p:txBody>
      </p:sp>
      <p:sp>
        <p:nvSpPr>
          <p:cNvPr id="484402" name="Rectangle 50">
            <a:extLst>
              <a:ext uri="{FF2B5EF4-FFF2-40B4-BE49-F238E27FC236}">
                <a16:creationId xmlns:a16="http://schemas.microsoft.com/office/drawing/2014/main" id="{8EE16468-3366-4592-B05C-DF6F377B5E50}"/>
              </a:ext>
            </a:extLst>
          </p:cNvPr>
          <p:cNvSpPr>
            <a:spLocks noChangeArrowheads="1"/>
          </p:cNvSpPr>
          <p:nvPr/>
        </p:nvSpPr>
        <p:spPr bwMode="auto">
          <a:xfrm>
            <a:off x="2432050" y="4194175"/>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 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484403" name="Line 51">
            <a:extLst>
              <a:ext uri="{FF2B5EF4-FFF2-40B4-BE49-F238E27FC236}">
                <a16:creationId xmlns:a16="http://schemas.microsoft.com/office/drawing/2014/main" id="{D6AD9B58-5AAA-46ED-8003-918FA6387B54}"/>
              </a:ext>
            </a:extLst>
          </p:cNvPr>
          <p:cNvSpPr>
            <a:spLocks noChangeShapeType="1"/>
          </p:cNvSpPr>
          <p:nvPr/>
        </p:nvSpPr>
        <p:spPr bwMode="auto">
          <a:xfrm>
            <a:off x="7483475" y="4511675"/>
            <a:ext cx="0" cy="1193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04" name="Line 52">
            <a:extLst>
              <a:ext uri="{FF2B5EF4-FFF2-40B4-BE49-F238E27FC236}">
                <a16:creationId xmlns:a16="http://schemas.microsoft.com/office/drawing/2014/main" id="{69E1C3FC-86ED-4A39-963E-76F05976AA8F}"/>
              </a:ext>
            </a:extLst>
          </p:cNvPr>
          <p:cNvSpPr>
            <a:spLocks noChangeShapeType="1"/>
          </p:cNvSpPr>
          <p:nvPr/>
        </p:nvSpPr>
        <p:spPr bwMode="auto">
          <a:xfrm flipH="1">
            <a:off x="1092200" y="5718175"/>
            <a:ext cx="64055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05" name="Line 53">
            <a:extLst>
              <a:ext uri="{FF2B5EF4-FFF2-40B4-BE49-F238E27FC236}">
                <a16:creationId xmlns:a16="http://schemas.microsoft.com/office/drawing/2014/main" id="{89BCDF3F-4EA2-4FB4-83C1-2FBE78A53B9B}"/>
              </a:ext>
            </a:extLst>
          </p:cNvPr>
          <p:cNvSpPr>
            <a:spLocks noChangeShapeType="1"/>
          </p:cNvSpPr>
          <p:nvPr/>
        </p:nvSpPr>
        <p:spPr bwMode="auto">
          <a:xfrm flipV="1">
            <a:off x="1106488" y="4410075"/>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06" name="Rectangle 54">
            <a:extLst>
              <a:ext uri="{FF2B5EF4-FFF2-40B4-BE49-F238E27FC236}">
                <a16:creationId xmlns:a16="http://schemas.microsoft.com/office/drawing/2014/main" id="{D1034DE3-61C9-4326-A779-BB376414CAC9}"/>
              </a:ext>
            </a:extLst>
          </p:cNvPr>
          <p:cNvSpPr>
            <a:spLocks noChangeArrowheads="1"/>
          </p:cNvSpPr>
          <p:nvPr/>
        </p:nvSpPr>
        <p:spPr bwMode="auto">
          <a:xfrm>
            <a:off x="2936875" y="3127375"/>
            <a:ext cx="396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sp>
        <p:nvSpPr>
          <p:cNvPr id="484407" name="Rectangle 55">
            <a:extLst>
              <a:ext uri="{FF2B5EF4-FFF2-40B4-BE49-F238E27FC236}">
                <a16:creationId xmlns:a16="http://schemas.microsoft.com/office/drawing/2014/main" id="{00CF97E6-259D-4DD8-9CD5-7F1CC05940A3}"/>
              </a:ext>
            </a:extLst>
          </p:cNvPr>
          <p:cNvSpPr>
            <a:spLocks noChangeArrowheads="1"/>
          </p:cNvSpPr>
          <p:nvPr/>
        </p:nvSpPr>
        <p:spPr bwMode="auto">
          <a:xfrm>
            <a:off x="3440113" y="3127375"/>
            <a:ext cx="346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sp>
        <p:nvSpPr>
          <p:cNvPr id="484408" name="Rectangle 56">
            <a:extLst>
              <a:ext uri="{FF2B5EF4-FFF2-40B4-BE49-F238E27FC236}">
                <a16:creationId xmlns:a16="http://schemas.microsoft.com/office/drawing/2014/main" id="{357C7FA1-F138-42E7-AD20-7B5D308ED338}"/>
              </a:ext>
            </a:extLst>
          </p:cNvPr>
          <p:cNvSpPr>
            <a:spLocks noChangeArrowheads="1"/>
          </p:cNvSpPr>
          <p:nvPr/>
        </p:nvSpPr>
        <p:spPr bwMode="auto">
          <a:xfrm>
            <a:off x="2517775" y="3127375"/>
            <a:ext cx="4079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rd</a:t>
            </a:r>
          </a:p>
        </p:txBody>
      </p:sp>
      <p:sp>
        <p:nvSpPr>
          <p:cNvPr id="484409" name="Rectangle 57">
            <a:extLst>
              <a:ext uri="{FF2B5EF4-FFF2-40B4-BE49-F238E27FC236}">
                <a16:creationId xmlns:a16="http://schemas.microsoft.com/office/drawing/2014/main" id="{0468BE53-ED79-4CC7-95D2-53FB5B805ECB}"/>
              </a:ext>
            </a:extLst>
          </p:cNvPr>
          <p:cNvSpPr>
            <a:spLocks noChangeArrowheads="1"/>
          </p:cNvSpPr>
          <p:nvPr/>
        </p:nvSpPr>
        <p:spPr bwMode="auto">
          <a:xfrm rot="5400000">
            <a:off x="5874544" y="4337844"/>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ALU</a:t>
            </a:r>
          </a:p>
        </p:txBody>
      </p:sp>
      <p:sp>
        <p:nvSpPr>
          <p:cNvPr id="484410" name="Rectangle 58">
            <a:extLst>
              <a:ext uri="{FF2B5EF4-FFF2-40B4-BE49-F238E27FC236}">
                <a16:creationId xmlns:a16="http://schemas.microsoft.com/office/drawing/2014/main" id="{7B373D26-5CC7-434F-9EF7-1E524B200842}"/>
              </a:ext>
            </a:extLst>
          </p:cNvPr>
          <p:cNvSpPr>
            <a:spLocks noChangeArrowheads="1"/>
          </p:cNvSpPr>
          <p:nvPr/>
        </p:nvSpPr>
        <p:spPr bwMode="auto">
          <a:xfrm>
            <a:off x="581025" y="2473325"/>
            <a:ext cx="7523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accent2"/>
                </a:solidFill>
                <a:ea typeface="黑体" panose="02010609060101010101" pitchFamily="49" charset="-122"/>
                <a:cs typeface="Arial" panose="020B0604020202020204" pitchFamily="34" charset="0"/>
              </a:rPr>
              <a:t>不考虑公共操作，仅</a:t>
            </a:r>
            <a:r>
              <a:rPr lang="en-US" altLang="zh-CN" sz="2000">
                <a:solidFill>
                  <a:schemeClr val="accent2"/>
                </a:solidFill>
                <a:ea typeface="黑体" panose="02010609060101010101" pitchFamily="49" charset="-122"/>
                <a:cs typeface="Arial" panose="020B0604020202020204" pitchFamily="34" charset="0"/>
              </a:rPr>
              <a:t>R-Type</a:t>
            </a:r>
            <a:r>
              <a:rPr lang="zh-CN" altLang="en-US" sz="2000">
                <a:solidFill>
                  <a:schemeClr val="accent2"/>
                </a:solidFill>
                <a:ea typeface="黑体" panose="02010609060101010101" pitchFamily="49" charset="-122"/>
                <a:cs typeface="Arial" panose="020B0604020202020204" pitchFamily="34" charset="0"/>
              </a:rPr>
              <a:t>指令执行阶段的数据通路如下：</a:t>
            </a:r>
          </a:p>
        </p:txBody>
      </p:sp>
      <p:sp>
        <p:nvSpPr>
          <p:cNvPr id="484412" name="Rectangle 60">
            <a:extLst>
              <a:ext uri="{FF2B5EF4-FFF2-40B4-BE49-F238E27FC236}">
                <a16:creationId xmlns:a16="http://schemas.microsoft.com/office/drawing/2014/main" id="{A7B99906-94C8-45ED-BD11-0DC3D4D1ED3C}"/>
              </a:ext>
            </a:extLst>
          </p:cNvPr>
          <p:cNvSpPr>
            <a:spLocks noChangeArrowheads="1"/>
          </p:cNvSpPr>
          <p:nvPr/>
        </p:nvSpPr>
        <p:spPr bwMode="auto">
          <a:xfrm>
            <a:off x="0" y="5802313"/>
            <a:ext cx="49704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10000"/>
              </a:lnSpc>
              <a:spcBef>
                <a:spcPct val="40000"/>
              </a:spcBef>
              <a:buSzPct val="100000"/>
            </a:pPr>
            <a:r>
              <a:rPr lang="en-US" altLang="zh-CN" sz="2000">
                <a:solidFill>
                  <a:srgbClr val="0000FF"/>
                </a:solidFill>
                <a:ea typeface="黑体" panose="02010609060101010101" pitchFamily="49" charset="-122"/>
              </a:rPr>
              <a:t>Ra, Rb, Rw</a:t>
            </a:r>
            <a:r>
              <a:rPr lang="en-US" altLang="zh-CN" sz="2000">
                <a:ea typeface="黑体" panose="02010609060101010101" pitchFamily="49" charset="-122"/>
              </a:rPr>
              <a:t> </a:t>
            </a:r>
            <a:r>
              <a:rPr lang="zh-CN" altLang="en-US" sz="2000">
                <a:ea typeface="黑体" panose="02010609060101010101" pitchFamily="49" charset="-122"/>
              </a:rPr>
              <a:t>分别对应指令的</a:t>
            </a:r>
            <a:r>
              <a:rPr lang="en-US" altLang="zh-CN" sz="2000">
                <a:ea typeface="黑体" panose="02010609060101010101" pitchFamily="49" charset="-122"/>
              </a:rPr>
              <a:t>rs, rt, rd</a:t>
            </a:r>
            <a:endParaRPr lang="zh-CN" altLang="en-US" sz="2000">
              <a:ea typeface="黑体" panose="02010609060101010101" pitchFamily="49" charset="-122"/>
            </a:endParaRPr>
          </a:p>
        </p:txBody>
      </p:sp>
      <p:grpSp>
        <p:nvGrpSpPr>
          <p:cNvPr id="484414" name="Group 62">
            <a:extLst>
              <a:ext uri="{FF2B5EF4-FFF2-40B4-BE49-F238E27FC236}">
                <a16:creationId xmlns:a16="http://schemas.microsoft.com/office/drawing/2014/main" id="{5A943072-BBEA-44F5-94F7-82E4EE48249F}"/>
              </a:ext>
            </a:extLst>
          </p:cNvPr>
          <p:cNvGrpSpPr>
            <a:grpSpLocks/>
          </p:cNvGrpSpPr>
          <p:nvPr/>
        </p:nvGrpSpPr>
        <p:grpSpPr bwMode="auto">
          <a:xfrm>
            <a:off x="2066925" y="711200"/>
            <a:ext cx="5905500" cy="973138"/>
            <a:chOff x="1918" y="672"/>
            <a:chExt cx="3767" cy="613"/>
          </a:xfrm>
        </p:grpSpPr>
        <p:grpSp>
          <p:nvGrpSpPr>
            <p:cNvPr id="484415" name="Group 63">
              <a:extLst>
                <a:ext uri="{FF2B5EF4-FFF2-40B4-BE49-F238E27FC236}">
                  <a16:creationId xmlns:a16="http://schemas.microsoft.com/office/drawing/2014/main" id="{5C812B5E-94C1-4EED-AF45-EFE1E229D01D}"/>
                </a:ext>
              </a:extLst>
            </p:cNvPr>
            <p:cNvGrpSpPr>
              <a:grpSpLocks/>
            </p:cNvGrpSpPr>
            <p:nvPr/>
          </p:nvGrpSpPr>
          <p:grpSpPr bwMode="auto">
            <a:xfrm>
              <a:off x="1918" y="672"/>
              <a:ext cx="3767" cy="421"/>
              <a:chOff x="1918" y="672"/>
              <a:chExt cx="3767" cy="421"/>
            </a:xfrm>
          </p:grpSpPr>
          <p:grpSp>
            <p:nvGrpSpPr>
              <p:cNvPr id="484416" name="Group 64">
                <a:extLst>
                  <a:ext uri="{FF2B5EF4-FFF2-40B4-BE49-F238E27FC236}">
                    <a16:creationId xmlns:a16="http://schemas.microsoft.com/office/drawing/2014/main" id="{4A2B4587-D7E7-465D-824A-5B4DBF23A6EE}"/>
                  </a:ext>
                </a:extLst>
              </p:cNvPr>
              <p:cNvGrpSpPr>
                <a:grpSpLocks/>
              </p:cNvGrpSpPr>
              <p:nvPr/>
            </p:nvGrpSpPr>
            <p:grpSpPr bwMode="auto">
              <a:xfrm>
                <a:off x="1979" y="864"/>
                <a:ext cx="3607" cy="229"/>
                <a:chOff x="1979" y="864"/>
                <a:chExt cx="3607" cy="229"/>
              </a:xfrm>
            </p:grpSpPr>
            <p:sp>
              <p:nvSpPr>
                <p:cNvPr id="484417" name="Rectangle 65">
                  <a:extLst>
                    <a:ext uri="{FF2B5EF4-FFF2-40B4-BE49-F238E27FC236}">
                      <a16:creationId xmlns:a16="http://schemas.microsoft.com/office/drawing/2014/main" id="{4CA12F72-9A3B-48A4-B1F8-3A1CB16B56D5}"/>
                    </a:ext>
                  </a:extLst>
                </p:cNvPr>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4418" name="Group 66">
                  <a:extLst>
                    <a:ext uri="{FF2B5EF4-FFF2-40B4-BE49-F238E27FC236}">
                      <a16:creationId xmlns:a16="http://schemas.microsoft.com/office/drawing/2014/main" id="{CA610C93-7A24-4CBB-A0E0-0B88B1984F9D}"/>
                    </a:ext>
                  </a:extLst>
                </p:cNvPr>
                <p:cNvGrpSpPr>
                  <a:grpSpLocks/>
                </p:cNvGrpSpPr>
                <p:nvPr/>
              </p:nvGrpSpPr>
              <p:grpSpPr bwMode="auto">
                <a:xfrm>
                  <a:off x="1979" y="864"/>
                  <a:ext cx="3607" cy="229"/>
                  <a:chOff x="1979" y="864"/>
                  <a:chExt cx="3607" cy="229"/>
                </a:xfrm>
              </p:grpSpPr>
              <p:grpSp>
                <p:nvGrpSpPr>
                  <p:cNvPr id="484419" name="Group 67">
                    <a:extLst>
                      <a:ext uri="{FF2B5EF4-FFF2-40B4-BE49-F238E27FC236}">
                        <a16:creationId xmlns:a16="http://schemas.microsoft.com/office/drawing/2014/main" id="{00EF6D7D-19EC-448D-A271-801DCCD3271B}"/>
                      </a:ext>
                    </a:extLst>
                  </p:cNvPr>
                  <p:cNvGrpSpPr>
                    <a:grpSpLocks/>
                  </p:cNvGrpSpPr>
                  <p:nvPr/>
                </p:nvGrpSpPr>
                <p:grpSpPr bwMode="auto">
                  <a:xfrm>
                    <a:off x="1979" y="864"/>
                    <a:ext cx="624" cy="229"/>
                    <a:chOff x="1979" y="864"/>
                    <a:chExt cx="624" cy="229"/>
                  </a:xfrm>
                </p:grpSpPr>
                <p:sp>
                  <p:nvSpPr>
                    <p:cNvPr id="484420" name="Rectangle 68">
                      <a:extLst>
                        <a:ext uri="{FF2B5EF4-FFF2-40B4-BE49-F238E27FC236}">
                          <a16:creationId xmlns:a16="http://schemas.microsoft.com/office/drawing/2014/main" id="{5E8C28B8-0D41-4861-A4B7-20F88DBEBD9E}"/>
                        </a:ext>
                      </a:extLst>
                    </p:cNvPr>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21" name="Rectangle 69">
                      <a:extLst>
                        <a:ext uri="{FF2B5EF4-FFF2-40B4-BE49-F238E27FC236}">
                          <a16:creationId xmlns:a16="http://schemas.microsoft.com/office/drawing/2014/main" id="{81C65C6F-2164-4229-8EDA-076F07535A1A}"/>
                        </a:ext>
                      </a:extLst>
                    </p:cNvPr>
                    <p:cNvSpPr>
                      <a:spLocks noChangeArrowheads="1"/>
                    </p:cNvSpPr>
                    <p:nvPr/>
                  </p:nvSpPr>
                  <p:spPr bwMode="auto">
                    <a:xfrm>
                      <a:off x="2161" y="864"/>
                      <a:ext cx="2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op</a:t>
                      </a:r>
                    </a:p>
                  </p:txBody>
                </p:sp>
              </p:grpSp>
              <p:grpSp>
                <p:nvGrpSpPr>
                  <p:cNvPr id="484422" name="Group 70">
                    <a:extLst>
                      <a:ext uri="{FF2B5EF4-FFF2-40B4-BE49-F238E27FC236}">
                        <a16:creationId xmlns:a16="http://schemas.microsoft.com/office/drawing/2014/main" id="{46EBCE4C-6CD4-4B3C-AACB-B4BCBCFC6680}"/>
                      </a:ext>
                    </a:extLst>
                  </p:cNvPr>
                  <p:cNvGrpSpPr>
                    <a:grpSpLocks/>
                  </p:cNvGrpSpPr>
                  <p:nvPr/>
                </p:nvGrpSpPr>
                <p:grpSpPr bwMode="auto">
                  <a:xfrm>
                    <a:off x="2611" y="864"/>
                    <a:ext cx="580" cy="229"/>
                    <a:chOff x="2611" y="864"/>
                    <a:chExt cx="580" cy="229"/>
                  </a:xfrm>
                </p:grpSpPr>
                <p:sp>
                  <p:nvSpPr>
                    <p:cNvPr id="484423" name="Rectangle 71">
                      <a:extLst>
                        <a:ext uri="{FF2B5EF4-FFF2-40B4-BE49-F238E27FC236}">
                          <a16:creationId xmlns:a16="http://schemas.microsoft.com/office/drawing/2014/main" id="{52F209E1-8D2D-4104-B62A-CD158A34B2CD}"/>
                        </a:ext>
                      </a:extLst>
                    </p:cNvPr>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24" name="Rectangle 72">
                      <a:extLst>
                        <a:ext uri="{FF2B5EF4-FFF2-40B4-BE49-F238E27FC236}">
                          <a16:creationId xmlns:a16="http://schemas.microsoft.com/office/drawing/2014/main" id="{235D5BCD-8F8A-49A7-939F-AFC5EDA25877}"/>
                        </a:ext>
                      </a:extLst>
                    </p:cNvPr>
                    <p:cNvSpPr>
                      <a:spLocks noChangeArrowheads="1"/>
                    </p:cNvSpPr>
                    <p:nvPr/>
                  </p:nvSpPr>
                  <p:spPr bwMode="auto">
                    <a:xfrm>
                      <a:off x="2776" y="864"/>
                      <a:ext cx="2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grpSp>
              <p:grpSp>
                <p:nvGrpSpPr>
                  <p:cNvPr id="484425" name="Group 73">
                    <a:extLst>
                      <a:ext uri="{FF2B5EF4-FFF2-40B4-BE49-F238E27FC236}">
                        <a16:creationId xmlns:a16="http://schemas.microsoft.com/office/drawing/2014/main" id="{D2CBBCD4-3189-44C2-AE1B-93433D0BD373}"/>
                      </a:ext>
                    </a:extLst>
                  </p:cNvPr>
                  <p:cNvGrpSpPr>
                    <a:grpSpLocks/>
                  </p:cNvGrpSpPr>
                  <p:nvPr/>
                </p:nvGrpSpPr>
                <p:grpSpPr bwMode="auto">
                  <a:xfrm>
                    <a:off x="3199" y="864"/>
                    <a:ext cx="579" cy="229"/>
                    <a:chOff x="3199" y="864"/>
                    <a:chExt cx="579" cy="229"/>
                  </a:xfrm>
                </p:grpSpPr>
                <p:sp>
                  <p:nvSpPr>
                    <p:cNvPr id="484426" name="Rectangle 74">
                      <a:extLst>
                        <a:ext uri="{FF2B5EF4-FFF2-40B4-BE49-F238E27FC236}">
                          <a16:creationId xmlns:a16="http://schemas.microsoft.com/office/drawing/2014/main" id="{0664AEE3-D2A4-44FA-9E0D-CAD39079F6AB}"/>
                        </a:ext>
                      </a:extLst>
                    </p:cNvPr>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27" name="Rectangle 75">
                      <a:extLst>
                        <a:ext uri="{FF2B5EF4-FFF2-40B4-BE49-F238E27FC236}">
                          <a16:creationId xmlns:a16="http://schemas.microsoft.com/office/drawing/2014/main" id="{49A5C62E-A1A8-4D95-871F-FCF009DB4CEE}"/>
                        </a:ext>
                      </a:extLst>
                    </p:cNvPr>
                    <p:cNvSpPr>
                      <a:spLocks noChangeArrowheads="1"/>
                    </p:cNvSpPr>
                    <p:nvPr/>
                  </p:nvSpPr>
                  <p:spPr bwMode="auto">
                    <a:xfrm>
                      <a:off x="3363" y="864"/>
                      <a:ext cx="22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grpSp>
              <p:grpSp>
                <p:nvGrpSpPr>
                  <p:cNvPr id="484428" name="Group 76">
                    <a:extLst>
                      <a:ext uri="{FF2B5EF4-FFF2-40B4-BE49-F238E27FC236}">
                        <a16:creationId xmlns:a16="http://schemas.microsoft.com/office/drawing/2014/main" id="{DC6DCDF3-8FD4-4C82-BD80-1C7DC64E5472}"/>
                      </a:ext>
                    </a:extLst>
                  </p:cNvPr>
                  <p:cNvGrpSpPr>
                    <a:grpSpLocks/>
                  </p:cNvGrpSpPr>
                  <p:nvPr/>
                </p:nvGrpSpPr>
                <p:grpSpPr bwMode="auto">
                  <a:xfrm>
                    <a:off x="3786" y="864"/>
                    <a:ext cx="579" cy="229"/>
                    <a:chOff x="3786" y="864"/>
                    <a:chExt cx="579" cy="229"/>
                  </a:xfrm>
                </p:grpSpPr>
                <p:sp>
                  <p:nvSpPr>
                    <p:cNvPr id="484429" name="Rectangle 77">
                      <a:extLst>
                        <a:ext uri="{FF2B5EF4-FFF2-40B4-BE49-F238E27FC236}">
                          <a16:creationId xmlns:a16="http://schemas.microsoft.com/office/drawing/2014/main" id="{97826FFB-A675-4E16-82DC-D033C52F9DEE}"/>
                        </a:ext>
                      </a:extLst>
                    </p:cNvPr>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30" name="Rectangle 78">
                      <a:extLst>
                        <a:ext uri="{FF2B5EF4-FFF2-40B4-BE49-F238E27FC236}">
                          <a16:creationId xmlns:a16="http://schemas.microsoft.com/office/drawing/2014/main" id="{AD91F728-A8F5-43D6-96E4-2AEBEDEA9A0B}"/>
                        </a:ext>
                      </a:extLst>
                    </p:cNvPr>
                    <p:cNvSpPr>
                      <a:spLocks noChangeArrowheads="1"/>
                    </p:cNvSpPr>
                    <p:nvPr/>
                  </p:nvSpPr>
                  <p:spPr bwMode="auto">
                    <a:xfrm>
                      <a:off x="3951" y="864"/>
                      <a:ext cx="26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rd</a:t>
                      </a:r>
                    </a:p>
                  </p:txBody>
                </p:sp>
              </p:grpSp>
              <p:grpSp>
                <p:nvGrpSpPr>
                  <p:cNvPr id="484431" name="Group 79">
                    <a:extLst>
                      <a:ext uri="{FF2B5EF4-FFF2-40B4-BE49-F238E27FC236}">
                        <a16:creationId xmlns:a16="http://schemas.microsoft.com/office/drawing/2014/main" id="{31610B79-A7BB-4FC8-BB34-15C38EC55CEE}"/>
                      </a:ext>
                    </a:extLst>
                  </p:cNvPr>
                  <p:cNvGrpSpPr>
                    <a:grpSpLocks/>
                  </p:cNvGrpSpPr>
                  <p:nvPr/>
                </p:nvGrpSpPr>
                <p:grpSpPr bwMode="auto">
                  <a:xfrm>
                    <a:off x="4373" y="864"/>
                    <a:ext cx="620" cy="229"/>
                    <a:chOff x="4373" y="864"/>
                    <a:chExt cx="620" cy="229"/>
                  </a:xfrm>
                </p:grpSpPr>
                <p:sp>
                  <p:nvSpPr>
                    <p:cNvPr id="484432" name="Rectangle 80">
                      <a:extLst>
                        <a:ext uri="{FF2B5EF4-FFF2-40B4-BE49-F238E27FC236}">
                          <a16:creationId xmlns:a16="http://schemas.microsoft.com/office/drawing/2014/main" id="{2979B48B-2BF7-461C-999C-2F9CD7A88F37}"/>
                        </a:ext>
                      </a:extLst>
                    </p:cNvPr>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33" name="Rectangle 81">
                      <a:extLst>
                        <a:ext uri="{FF2B5EF4-FFF2-40B4-BE49-F238E27FC236}">
                          <a16:creationId xmlns:a16="http://schemas.microsoft.com/office/drawing/2014/main" id="{0E270E83-56CE-4D64-B915-A4E0CC146810}"/>
                        </a:ext>
                      </a:extLst>
                    </p:cNvPr>
                    <p:cNvSpPr>
                      <a:spLocks noChangeArrowheads="1"/>
                    </p:cNvSpPr>
                    <p:nvPr/>
                  </p:nvSpPr>
                  <p:spPr bwMode="auto">
                    <a:xfrm>
                      <a:off x="4448" y="864"/>
                      <a:ext cx="54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shamt</a:t>
                      </a:r>
                    </a:p>
                  </p:txBody>
                </p:sp>
              </p:grpSp>
              <p:grpSp>
                <p:nvGrpSpPr>
                  <p:cNvPr id="484434" name="Group 82">
                    <a:extLst>
                      <a:ext uri="{FF2B5EF4-FFF2-40B4-BE49-F238E27FC236}">
                        <a16:creationId xmlns:a16="http://schemas.microsoft.com/office/drawing/2014/main" id="{9F17E21F-2C8A-43E3-A5DA-C1429D800E1F}"/>
                      </a:ext>
                    </a:extLst>
                  </p:cNvPr>
                  <p:cNvGrpSpPr>
                    <a:grpSpLocks/>
                  </p:cNvGrpSpPr>
                  <p:nvPr/>
                </p:nvGrpSpPr>
                <p:grpSpPr bwMode="auto">
                  <a:xfrm>
                    <a:off x="4961" y="864"/>
                    <a:ext cx="625" cy="229"/>
                    <a:chOff x="4961" y="864"/>
                    <a:chExt cx="625" cy="229"/>
                  </a:xfrm>
                </p:grpSpPr>
                <p:sp>
                  <p:nvSpPr>
                    <p:cNvPr id="484435" name="Rectangle 83">
                      <a:extLst>
                        <a:ext uri="{FF2B5EF4-FFF2-40B4-BE49-F238E27FC236}">
                          <a16:creationId xmlns:a16="http://schemas.microsoft.com/office/drawing/2014/main" id="{B448D759-873F-43CC-8468-84FE51404D99}"/>
                        </a:ext>
                      </a:extLst>
                    </p:cNvPr>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36" name="Rectangle 84">
                      <a:extLst>
                        <a:ext uri="{FF2B5EF4-FFF2-40B4-BE49-F238E27FC236}">
                          <a16:creationId xmlns:a16="http://schemas.microsoft.com/office/drawing/2014/main" id="{A5102EA0-BA9A-4A7D-A6EF-458F2A31DE2C}"/>
                        </a:ext>
                      </a:extLst>
                    </p:cNvPr>
                    <p:cNvSpPr>
                      <a:spLocks noChangeArrowheads="1"/>
                    </p:cNvSpPr>
                    <p:nvPr/>
                  </p:nvSpPr>
                  <p:spPr bwMode="auto">
                    <a:xfrm>
                      <a:off x="5143" y="864"/>
                      <a:ext cx="42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func</a:t>
                      </a:r>
                    </a:p>
                  </p:txBody>
                </p:sp>
              </p:grpSp>
            </p:grpSp>
          </p:grpSp>
          <p:sp>
            <p:nvSpPr>
              <p:cNvPr id="484437" name="Rectangle 85">
                <a:extLst>
                  <a:ext uri="{FF2B5EF4-FFF2-40B4-BE49-F238E27FC236}">
                    <a16:creationId xmlns:a16="http://schemas.microsoft.com/office/drawing/2014/main" id="{EAFDBD84-2999-4A92-957A-3A6E30A6A009}"/>
                  </a:ext>
                </a:extLst>
              </p:cNvPr>
              <p:cNvSpPr>
                <a:spLocks noChangeArrowheads="1"/>
              </p:cNvSpPr>
              <p:nvPr/>
            </p:nvSpPr>
            <p:spPr bwMode="auto">
              <a:xfrm>
                <a:off x="5488"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484438" name="Rectangle 86">
                <a:extLst>
                  <a:ext uri="{FF2B5EF4-FFF2-40B4-BE49-F238E27FC236}">
                    <a16:creationId xmlns:a16="http://schemas.microsoft.com/office/drawing/2014/main" id="{DEC1C8A5-2469-4C37-8F3C-66720573811C}"/>
                  </a:ext>
                </a:extLst>
              </p:cNvPr>
              <p:cNvSpPr>
                <a:spLocks noChangeArrowheads="1"/>
              </p:cNvSpPr>
              <p:nvPr/>
            </p:nvSpPr>
            <p:spPr bwMode="auto">
              <a:xfrm>
                <a:off x="4810"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a:t>
                </a:r>
              </a:p>
            </p:txBody>
          </p:sp>
          <p:sp>
            <p:nvSpPr>
              <p:cNvPr id="484439" name="Rectangle 87">
                <a:extLst>
                  <a:ext uri="{FF2B5EF4-FFF2-40B4-BE49-F238E27FC236}">
                    <a16:creationId xmlns:a16="http://schemas.microsoft.com/office/drawing/2014/main" id="{D23AB701-5048-440B-B9F1-E5484D6FF114}"/>
                  </a:ext>
                </a:extLst>
              </p:cNvPr>
              <p:cNvSpPr>
                <a:spLocks noChangeArrowheads="1"/>
              </p:cNvSpPr>
              <p:nvPr/>
            </p:nvSpPr>
            <p:spPr bwMode="auto">
              <a:xfrm>
                <a:off x="4177"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11</a:t>
                </a:r>
              </a:p>
            </p:txBody>
          </p:sp>
          <p:sp>
            <p:nvSpPr>
              <p:cNvPr id="484440" name="Rectangle 88">
                <a:extLst>
                  <a:ext uri="{FF2B5EF4-FFF2-40B4-BE49-F238E27FC236}">
                    <a16:creationId xmlns:a16="http://schemas.microsoft.com/office/drawing/2014/main" id="{4949F5E8-E404-468C-9326-78D6CE8F67A1}"/>
                  </a:ext>
                </a:extLst>
              </p:cNvPr>
              <p:cNvSpPr>
                <a:spLocks noChangeArrowheads="1"/>
              </p:cNvSpPr>
              <p:nvPr/>
            </p:nvSpPr>
            <p:spPr bwMode="auto">
              <a:xfrm>
                <a:off x="3589"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a:t>
                </a:r>
              </a:p>
            </p:txBody>
          </p:sp>
          <p:sp>
            <p:nvSpPr>
              <p:cNvPr id="484441" name="Rectangle 89">
                <a:extLst>
                  <a:ext uri="{FF2B5EF4-FFF2-40B4-BE49-F238E27FC236}">
                    <a16:creationId xmlns:a16="http://schemas.microsoft.com/office/drawing/2014/main" id="{F158235B-7329-4989-A0DE-ADA6291C1BBF}"/>
                  </a:ext>
                </a:extLst>
              </p:cNvPr>
              <p:cNvSpPr>
                <a:spLocks noChangeArrowheads="1"/>
              </p:cNvSpPr>
              <p:nvPr/>
            </p:nvSpPr>
            <p:spPr bwMode="auto">
              <a:xfrm>
                <a:off x="3002"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21</a:t>
                </a:r>
              </a:p>
            </p:txBody>
          </p:sp>
          <p:sp>
            <p:nvSpPr>
              <p:cNvPr id="484442" name="Rectangle 90">
                <a:extLst>
                  <a:ext uri="{FF2B5EF4-FFF2-40B4-BE49-F238E27FC236}">
                    <a16:creationId xmlns:a16="http://schemas.microsoft.com/office/drawing/2014/main" id="{1D1B9A4E-E36B-4775-AEA0-2D394D52A95C}"/>
                  </a:ext>
                </a:extLst>
              </p:cNvPr>
              <p:cNvSpPr>
                <a:spLocks noChangeArrowheads="1"/>
              </p:cNvSpPr>
              <p:nvPr/>
            </p:nvSpPr>
            <p:spPr bwMode="auto">
              <a:xfrm>
                <a:off x="2414"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26</a:t>
                </a:r>
              </a:p>
            </p:txBody>
          </p:sp>
          <p:sp>
            <p:nvSpPr>
              <p:cNvPr id="484443" name="Rectangle 91">
                <a:extLst>
                  <a:ext uri="{FF2B5EF4-FFF2-40B4-BE49-F238E27FC236}">
                    <a16:creationId xmlns:a16="http://schemas.microsoft.com/office/drawing/2014/main" id="{8730C392-DA3E-4012-B90C-FA708E9B3E54}"/>
                  </a:ext>
                </a:extLst>
              </p:cNvPr>
              <p:cNvSpPr>
                <a:spLocks noChangeArrowheads="1"/>
              </p:cNvSpPr>
              <p:nvPr/>
            </p:nvSpPr>
            <p:spPr bwMode="auto">
              <a:xfrm>
                <a:off x="1918"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31</a:t>
                </a:r>
              </a:p>
            </p:txBody>
          </p:sp>
        </p:grpSp>
        <p:sp>
          <p:nvSpPr>
            <p:cNvPr id="484444" name="Rectangle 92">
              <a:extLst>
                <a:ext uri="{FF2B5EF4-FFF2-40B4-BE49-F238E27FC236}">
                  <a16:creationId xmlns:a16="http://schemas.microsoft.com/office/drawing/2014/main" id="{DB0AEDDA-20CB-4EB6-9F23-4AA61D059778}"/>
                </a:ext>
              </a:extLst>
            </p:cNvPr>
            <p:cNvSpPr>
              <a:spLocks noChangeArrowheads="1"/>
            </p:cNvSpPr>
            <p:nvPr/>
          </p:nvSpPr>
          <p:spPr bwMode="auto">
            <a:xfrm>
              <a:off x="2143" y="1056"/>
              <a:ext cx="49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484445" name="Rectangle 93">
              <a:extLst>
                <a:ext uri="{FF2B5EF4-FFF2-40B4-BE49-F238E27FC236}">
                  <a16:creationId xmlns:a16="http://schemas.microsoft.com/office/drawing/2014/main" id="{7E76C855-6CBB-45A6-9291-6AC2EBE1E41C}"/>
                </a:ext>
              </a:extLst>
            </p:cNvPr>
            <p:cNvSpPr>
              <a:spLocks noChangeArrowheads="1"/>
            </p:cNvSpPr>
            <p:nvPr/>
          </p:nvSpPr>
          <p:spPr bwMode="auto">
            <a:xfrm>
              <a:off x="512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484446" name="Rectangle 94">
              <a:extLst>
                <a:ext uri="{FF2B5EF4-FFF2-40B4-BE49-F238E27FC236}">
                  <a16:creationId xmlns:a16="http://schemas.microsoft.com/office/drawing/2014/main" id="{FDA62CC8-F492-4544-AB93-EABDB02EEAC9}"/>
                </a:ext>
              </a:extLst>
            </p:cNvPr>
            <p:cNvSpPr>
              <a:spLocks noChangeArrowheads="1"/>
            </p:cNvSpPr>
            <p:nvPr/>
          </p:nvSpPr>
          <p:spPr bwMode="auto">
            <a:xfrm>
              <a:off x="4493"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484447" name="Rectangle 95">
              <a:extLst>
                <a:ext uri="{FF2B5EF4-FFF2-40B4-BE49-F238E27FC236}">
                  <a16:creationId xmlns:a16="http://schemas.microsoft.com/office/drawing/2014/main" id="{BB2067E6-1022-409D-AEF7-75A74C3EAF8A}"/>
                </a:ext>
              </a:extLst>
            </p:cNvPr>
            <p:cNvSpPr>
              <a:spLocks noChangeArrowheads="1"/>
            </p:cNvSpPr>
            <p:nvPr/>
          </p:nvSpPr>
          <p:spPr bwMode="auto">
            <a:xfrm>
              <a:off x="390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484448" name="Rectangle 96">
              <a:extLst>
                <a:ext uri="{FF2B5EF4-FFF2-40B4-BE49-F238E27FC236}">
                  <a16:creationId xmlns:a16="http://schemas.microsoft.com/office/drawing/2014/main" id="{BE50E384-54E6-4207-885D-A02A60426316}"/>
                </a:ext>
              </a:extLst>
            </p:cNvPr>
            <p:cNvSpPr>
              <a:spLocks noChangeArrowheads="1"/>
            </p:cNvSpPr>
            <p:nvPr/>
          </p:nvSpPr>
          <p:spPr bwMode="auto">
            <a:xfrm>
              <a:off x="3317" y="1056"/>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sp>
          <p:nvSpPr>
            <p:cNvPr id="484449" name="Rectangle 97">
              <a:extLst>
                <a:ext uri="{FF2B5EF4-FFF2-40B4-BE49-F238E27FC236}">
                  <a16:creationId xmlns:a16="http://schemas.microsoft.com/office/drawing/2014/main" id="{1D80CA64-B232-4FD4-B9B3-E93F062DDE4A}"/>
                </a:ext>
              </a:extLst>
            </p:cNvPr>
            <p:cNvSpPr>
              <a:spLocks noChangeArrowheads="1"/>
            </p:cNvSpPr>
            <p:nvPr/>
          </p:nvSpPr>
          <p:spPr bwMode="auto">
            <a:xfrm>
              <a:off x="2731" y="1056"/>
              <a:ext cx="4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grpSp>
      <p:sp>
        <p:nvSpPr>
          <p:cNvPr id="484450" name="Text Box 98">
            <a:extLst>
              <a:ext uri="{FF2B5EF4-FFF2-40B4-BE49-F238E27FC236}">
                <a16:creationId xmlns:a16="http://schemas.microsoft.com/office/drawing/2014/main" id="{2A36F8D5-28F6-4921-9FF5-B97264B8CC7E}"/>
              </a:ext>
            </a:extLst>
          </p:cNvPr>
          <p:cNvSpPr txBox="1">
            <a:spLocks noChangeArrowheads="1"/>
          </p:cNvSpPr>
          <p:nvPr/>
        </p:nvSpPr>
        <p:spPr bwMode="auto">
          <a:xfrm>
            <a:off x="6605588" y="1744663"/>
            <a:ext cx="2295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accent1"/>
                </a:solidFill>
                <a:latin typeface="微软雅黑" panose="020B0503020204020204" pitchFamily="34" charset="-122"/>
                <a:ea typeface="微软雅黑" panose="020B0503020204020204" pitchFamily="34" charset="-122"/>
              </a:rPr>
              <a:t>溢出时，不写结果并转异常处理程序</a:t>
            </a:r>
          </a:p>
        </p:txBody>
      </p:sp>
      <p:sp>
        <p:nvSpPr>
          <p:cNvPr id="484451" name="Text Box 99">
            <a:extLst>
              <a:ext uri="{FF2B5EF4-FFF2-40B4-BE49-F238E27FC236}">
                <a16:creationId xmlns:a16="http://schemas.microsoft.com/office/drawing/2014/main" id="{C596A04B-02AD-44B2-9C2E-470A5455D58A}"/>
              </a:ext>
            </a:extLst>
          </p:cNvPr>
          <p:cNvSpPr txBox="1">
            <a:spLocks noChangeArrowheads="1"/>
          </p:cNvSpPr>
          <p:nvPr/>
        </p:nvSpPr>
        <p:spPr bwMode="auto">
          <a:xfrm>
            <a:off x="8050213" y="4024313"/>
            <a:ext cx="765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accent1"/>
                </a:solidFill>
                <a:latin typeface="黑体" panose="02010609060101010101" pitchFamily="49" charset="-122"/>
                <a:ea typeface="黑体" panose="02010609060101010101" pitchFamily="49" charset="-122"/>
              </a:rPr>
              <a:t>溢出</a:t>
            </a:r>
          </a:p>
        </p:txBody>
      </p:sp>
      <p:sp>
        <p:nvSpPr>
          <p:cNvPr id="484452" name="Line 100">
            <a:extLst>
              <a:ext uri="{FF2B5EF4-FFF2-40B4-BE49-F238E27FC236}">
                <a16:creationId xmlns:a16="http://schemas.microsoft.com/office/drawing/2014/main" id="{CD504524-FC19-49F5-8E6E-D11DE0692D64}"/>
              </a:ext>
            </a:extLst>
          </p:cNvPr>
          <p:cNvSpPr>
            <a:spLocks noChangeShapeType="1"/>
          </p:cNvSpPr>
          <p:nvPr/>
        </p:nvSpPr>
        <p:spPr bwMode="auto">
          <a:xfrm flipV="1">
            <a:off x="2273300" y="3084513"/>
            <a:ext cx="0" cy="307975"/>
          </a:xfrm>
          <a:prstGeom prst="line">
            <a:avLst/>
          </a:prstGeom>
          <a:noFill/>
          <a:ln w="25400">
            <a:solidFill>
              <a:srgbClr val="33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4453" name="Group 101">
            <a:extLst>
              <a:ext uri="{FF2B5EF4-FFF2-40B4-BE49-F238E27FC236}">
                <a16:creationId xmlns:a16="http://schemas.microsoft.com/office/drawing/2014/main" id="{EAC82AC6-4FC9-40C0-9BE5-64E97CB81E01}"/>
              </a:ext>
            </a:extLst>
          </p:cNvPr>
          <p:cNvGrpSpPr>
            <a:grpSpLocks/>
          </p:cNvGrpSpPr>
          <p:nvPr/>
        </p:nvGrpSpPr>
        <p:grpSpPr bwMode="auto">
          <a:xfrm>
            <a:off x="2217738" y="2994025"/>
            <a:ext cx="5902325" cy="1247775"/>
            <a:chOff x="1397" y="1886"/>
            <a:chExt cx="3718" cy="786"/>
          </a:xfrm>
        </p:grpSpPr>
        <p:sp>
          <p:nvSpPr>
            <p:cNvPr id="484454" name="Line 102">
              <a:extLst>
                <a:ext uri="{FF2B5EF4-FFF2-40B4-BE49-F238E27FC236}">
                  <a16:creationId xmlns:a16="http://schemas.microsoft.com/office/drawing/2014/main" id="{D44BA37E-BA5B-4610-93CD-3A491A34C17E}"/>
                </a:ext>
              </a:extLst>
            </p:cNvPr>
            <p:cNvSpPr>
              <a:spLocks noChangeShapeType="1"/>
            </p:cNvSpPr>
            <p:nvPr/>
          </p:nvSpPr>
          <p:spPr bwMode="auto">
            <a:xfrm flipV="1">
              <a:off x="3972" y="2672"/>
              <a:ext cx="1143"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455" name="AutoShape 103">
              <a:extLst>
                <a:ext uri="{FF2B5EF4-FFF2-40B4-BE49-F238E27FC236}">
                  <a16:creationId xmlns:a16="http://schemas.microsoft.com/office/drawing/2014/main" id="{FC21CD96-B353-4F0F-90D8-DF7B44CD55A9}"/>
                </a:ext>
              </a:extLst>
            </p:cNvPr>
            <p:cNvSpPr>
              <a:spLocks noChangeArrowheads="1"/>
            </p:cNvSpPr>
            <p:nvPr/>
          </p:nvSpPr>
          <p:spPr bwMode="auto">
            <a:xfrm>
              <a:off x="4268" y="2380"/>
              <a:ext cx="142" cy="138"/>
            </a:xfrm>
            <a:prstGeom prst="triangle">
              <a:avLst>
                <a:gd name="adj"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56" name="Oval 104">
              <a:extLst>
                <a:ext uri="{FF2B5EF4-FFF2-40B4-BE49-F238E27FC236}">
                  <a16:creationId xmlns:a16="http://schemas.microsoft.com/office/drawing/2014/main" id="{B1D14967-3796-4491-830C-DFB819231513}"/>
                </a:ext>
              </a:extLst>
            </p:cNvPr>
            <p:cNvSpPr>
              <a:spLocks noChangeArrowheads="1"/>
            </p:cNvSpPr>
            <p:nvPr/>
          </p:nvSpPr>
          <p:spPr bwMode="auto">
            <a:xfrm>
              <a:off x="4315" y="2320"/>
              <a:ext cx="56" cy="56"/>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57" name="Line 105">
              <a:extLst>
                <a:ext uri="{FF2B5EF4-FFF2-40B4-BE49-F238E27FC236}">
                  <a16:creationId xmlns:a16="http://schemas.microsoft.com/office/drawing/2014/main" id="{2EB22340-1EC7-424A-A4A3-50688DDCFFE5}"/>
                </a:ext>
              </a:extLst>
            </p:cNvPr>
            <p:cNvSpPr>
              <a:spLocks noChangeShapeType="1"/>
            </p:cNvSpPr>
            <p:nvPr/>
          </p:nvSpPr>
          <p:spPr bwMode="auto">
            <a:xfrm flipH="1">
              <a:off x="4341" y="2514"/>
              <a:ext cx="1" cy="15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458" name="Line 106">
              <a:extLst>
                <a:ext uri="{FF2B5EF4-FFF2-40B4-BE49-F238E27FC236}">
                  <a16:creationId xmlns:a16="http://schemas.microsoft.com/office/drawing/2014/main" id="{BBAF9193-F010-4B66-90B3-3391E6D35FBD}"/>
                </a:ext>
              </a:extLst>
            </p:cNvPr>
            <p:cNvSpPr>
              <a:spLocks noChangeShapeType="1"/>
            </p:cNvSpPr>
            <p:nvPr/>
          </p:nvSpPr>
          <p:spPr bwMode="auto">
            <a:xfrm>
              <a:off x="1512" y="1903"/>
              <a:ext cx="282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459" name="Line 107">
              <a:extLst>
                <a:ext uri="{FF2B5EF4-FFF2-40B4-BE49-F238E27FC236}">
                  <a16:creationId xmlns:a16="http://schemas.microsoft.com/office/drawing/2014/main" id="{59D0B703-FED7-4ECE-B3E9-DC22C7B2D118}"/>
                </a:ext>
              </a:extLst>
            </p:cNvPr>
            <p:cNvSpPr>
              <a:spLocks noChangeShapeType="1"/>
            </p:cNvSpPr>
            <p:nvPr/>
          </p:nvSpPr>
          <p:spPr bwMode="auto">
            <a:xfrm>
              <a:off x="4340" y="1886"/>
              <a:ext cx="0" cy="43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460" name="AutoShape 108">
              <a:extLst>
                <a:ext uri="{FF2B5EF4-FFF2-40B4-BE49-F238E27FC236}">
                  <a16:creationId xmlns:a16="http://schemas.microsoft.com/office/drawing/2014/main" id="{80443BA6-2040-4FA8-B0D9-89C3540E1EE5}"/>
                </a:ext>
              </a:extLst>
            </p:cNvPr>
            <p:cNvSpPr>
              <a:spLocks noChangeArrowheads="1"/>
            </p:cNvSpPr>
            <p:nvPr/>
          </p:nvSpPr>
          <p:spPr bwMode="auto">
            <a:xfrm rot="5400000">
              <a:off x="1384" y="2139"/>
              <a:ext cx="189" cy="163"/>
            </a:xfrm>
            <a:prstGeom prst="flowChartDelay">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461" name="Line 109">
              <a:extLst>
                <a:ext uri="{FF2B5EF4-FFF2-40B4-BE49-F238E27FC236}">
                  <a16:creationId xmlns:a16="http://schemas.microsoft.com/office/drawing/2014/main" id="{803FB29D-A309-4800-8814-65975EC8DEF7}"/>
                </a:ext>
              </a:extLst>
            </p:cNvPr>
            <p:cNvSpPr>
              <a:spLocks noChangeShapeType="1"/>
            </p:cNvSpPr>
            <p:nvPr/>
          </p:nvSpPr>
          <p:spPr bwMode="auto">
            <a:xfrm>
              <a:off x="1521" y="1895"/>
              <a:ext cx="0" cy="223"/>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84463" name="Text Box 111">
            <a:extLst>
              <a:ext uri="{FF2B5EF4-FFF2-40B4-BE49-F238E27FC236}">
                <a16:creationId xmlns:a16="http://schemas.microsoft.com/office/drawing/2014/main" id="{8F5A103D-1735-49CE-9212-6C547864B679}"/>
              </a:ext>
            </a:extLst>
          </p:cNvPr>
          <p:cNvSpPr txBox="1">
            <a:spLocks noChangeArrowheads="1"/>
          </p:cNvSpPr>
          <p:nvPr/>
        </p:nvSpPr>
        <p:spPr bwMode="auto">
          <a:xfrm>
            <a:off x="5427663" y="5921375"/>
            <a:ext cx="29908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000">
                <a:latin typeface="微软雅黑" panose="020B0503020204020204" pitchFamily="34" charset="-122"/>
                <a:ea typeface="微软雅黑" panose="020B0503020204020204" pitchFamily="34" charset="-122"/>
              </a:rPr>
              <a:t>典型的三总线结构！</a:t>
            </a:r>
          </a:p>
          <a:p>
            <a:pPr>
              <a:spcBef>
                <a:spcPct val="15000"/>
              </a:spcBef>
            </a:pPr>
            <a:r>
              <a:rPr lang="en-US" altLang="zh-CN" sz="1800">
                <a:solidFill>
                  <a:srgbClr val="A50021"/>
                </a:solidFill>
                <a:latin typeface="微软雅黑" panose="020B0503020204020204" pitchFamily="34" charset="-122"/>
                <a:ea typeface="微软雅黑" panose="020B0503020204020204" pitchFamily="34" charset="-122"/>
              </a:rPr>
              <a:t>busA</a:t>
            </a:r>
            <a:r>
              <a:rPr lang="zh-CN" altLang="en-US" sz="1800">
                <a:solidFill>
                  <a:srgbClr val="A50021"/>
                </a:solidFill>
                <a:latin typeface="微软雅黑" panose="020B0503020204020204" pitchFamily="34" charset="-122"/>
                <a:ea typeface="微软雅黑" panose="020B0503020204020204" pitchFamily="34" charset="-122"/>
              </a:rPr>
              <a:t>、</a:t>
            </a:r>
            <a:r>
              <a:rPr lang="en-US" altLang="zh-CN" sz="1800">
                <a:solidFill>
                  <a:srgbClr val="A50021"/>
                </a:solidFill>
                <a:latin typeface="微软雅黑" panose="020B0503020204020204" pitchFamily="34" charset="-122"/>
                <a:ea typeface="微软雅黑" panose="020B0503020204020204" pitchFamily="34" charset="-122"/>
              </a:rPr>
              <a:t>busB</a:t>
            </a:r>
            <a:r>
              <a:rPr lang="zh-CN" altLang="en-US" sz="1800">
                <a:solidFill>
                  <a:srgbClr val="A50021"/>
                </a:solidFill>
                <a:latin typeface="微软雅黑" panose="020B0503020204020204" pitchFamily="34" charset="-122"/>
                <a:ea typeface="微软雅黑" panose="020B0503020204020204" pitchFamily="34" charset="-122"/>
              </a:rPr>
              <a:t>、</a:t>
            </a:r>
            <a:r>
              <a:rPr lang="en-US" altLang="zh-CN" sz="1800">
                <a:solidFill>
                  <a:srgbClr val="A50021"/>
                </a:solidFill>
                <a:latin typeface="微软雅黑" panose="020B0503020204020204" pitchFamily="34" charset="-122"/>
                <a:ea typeface="微软雅黑" panose="020B0503020204020204" pitchFamily="34" charset="-122"/>
              </a:rPr>
              <a:t>busW</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57E0506B-8157-4215-B542-9CA340F20A04}"/>
              </a:ext>
            </a:extLst>
          </p:cNvPr>
          <p:cNvSpPr>
            <a:spLocks noGrp="1" noChangeArrowheads="1"/>
          </p:cNvSpPr>
          <p:nvPr>
            <p:ph type="title"/>
          </p:nvPr>
        </p:nvSpPr>
        <p:spPr>
          <a:xfrm>
            <a:off x="236538" y="128588"/>
            <a:ext cx="8283575" cy="528637"/>
          </a:xfrm>
          <a:noFill/>
          <a:ln/>
        </p:spPr>
        <p:txBody>
          <a:bodyPr/>
          <a:lstStyle/>
          <a:p>
            <a:r>
              <a:rPr lang="zh-CN" altLang="en-US"/>
              <a:t>带立即数的逻辑指令的数据通路</a:t>
            </a:r>
          </a:p>
        </p:txBody>
      </p:sp>
      <p:sp>
        <p:nvSpPr>
          <p:cNvPr id="490499" name="Rectangle 3">
            <a:extLst>
              <a:ext uri="{FF2B5EF4-FFF2-40B4-BE49-F238E27FC236}">
                <a16:creationId xmlns:a16="http://schemas.microsoft.com/office/drawing/2014/main" id="{6A8215B0-7D51-468A-ACCC-A0F8E4FA7AB4}"/>
              </a:ext>
            </a:extLst>
          </p:cNvPr>
          <p:cNvSpPr>
            <a:spLocks noGrp="1" noChangeArrowheads="1"/>
          </p:cNvSpPr>
          <p:nvPr>
            <p:ph type="body" idx="1"/>
          </p:nvPr>
        </p:nvSpPr>
        <p:spPr>
          <a:xfrm>
            <a:off x="419100" y="820738"/>
            <a:ext cx="8191500" cy="355600"/>
          </a:xfrm>
          <a:noFill/>
          <a:ln/>
        </p:spPr>
        <p:txBody>
          <a:bodyPr/>
          <a:lstStyle/>
          <a:p>
            <a:pPr>
              <a:buFontTx/>
              <a:buNone/>
            </a:pPr>
            <a:r>
              <a:rPr lang="en-US" altLang="zh-CN" sz="2000">
                <a:latin typeface="微软雅黑" panose="020B0503020204020204" pitchFamily="34" charset="-122"/>
                <a:ea typeface="微软雅黑" panose="020B0503020204020204" pitchFamily="34" charset="-122"/>
              </a:rPr>
              <a:t>R[</a:t>
            </a:r>
            <a:r>
              <a:rPr lang="en-US" altLang="zh-CN" sz="2000">
                <a:solidFill>
                  <a:srgbClr val="A50021"/>
                </a:solidFill>
                <a:latin typeface="微软雅黑" panose="020B0503020204020204" pitchFamily="34" charset="-122"/>
                <a:ea typeface="微软雅黑" panose="020B0503020204020204" pitchFamily="34" charset="-122"/>
              </a:rPr>
              <a:t>rt</a:t>
            </a:r>
            <a:r>
              <a:rPr lang="en-US" altLang="zh-CN" sz="2000">
                <a:latin typeface="微软雅黑" panose="020B0503020204020204" pitchFamily="34" charset="-122"/>
                <a:ea typeface="微软雅黑" panose="020B0503020204020204" pitchFamily="34" charset="-122"/>
              </a:rPr>
              <a:t>] </a:t>
            </a:r>
            <a:r>
              <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rPr>
              <a:t> R[rs] op ZeroExt[imm16]]     Ex: ori    rt, rs, imm16</a:t>
            </a:r>
          </a:p>
        </p:txBody>
      </p:sp>
      <p:grpSp>
        <p:nvGrpSpPr>
          <p:cNvPr id="490500" name="Group 4">
            <a:extLst>
              <a:ext uri="{FF2B5EF4-FFF2-40B4-BE49-F238E27FC236}">
                <a16:creationId xmlns:a16="http://schemas.microsoft.com/office/drawing/2014/main" id="{2E1E04DC-93E8-499E-83FD-CD9A871ACD7F}"/>
              </a:ext>
            </a:extLst>
          </p:cNvPr>
          <p:cNvGrpSpPr>
            <a:grpSpLocks/>
          </p:cNvGrpSpPr>
          <p:nvPr/>
        </p:nvGrpSpPr>
        <p:grpSpPr bwMode="auto">
          <a:xfrm>
            <a:off x="5805488" y="3794125"/>
            <a:ext cx="457200" cy="1219200"/>
            <a:chOff x="3648" y="2552"/>
            <a:chExt cx="288" cy="768"/>
          </a:xfrm>
        </p:grpSpPr>
        <p:sp>
          <p:nvSpPr>
            <p:cNvPr id="490501" name="Line 5">
              <a:extLst>
                <a:ext uri="{FF2B5EF4-FFF2-40B4-BE49-F238E27FC236}">
                  <a16:creationId xmlns:a16="http://schemas.microsoft.com/office/drawing/2014/main" id="{14B736C1-3B50-4A02-B86E-A813BFC56807}"/>
                </a:ext>
              </a:extLst>
            </p:cNvPr>
            <p:cNvSpPr>
              <a:spLocks noChangeShapeType="1"/>
            </p:cNvSpPr>
            <p:nvPr/>
          </p:nvSpPr>
          <p:spPr bwMode="auto">
            <a:xfrm>
              <a:off x="3648" y="255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02" name="Line 6">
              <a:extLst>
                <a:ext uri="{FF2B5EF4-FFF2-40B4-BE49-F238E27FC236}">
                  <a16:creationId xmlns:a16="http://schemas.microsoft.com/office/drawing/2014/main" id="{20366A33-CEF2-4186-82E5-04F55B754DF6}"/>
                </a:ext>
              </a:extLst>
            </p:cNvPr>
            <p:cNvSpPr>
              <a:spLocks noChangeShapeType="1"/>
            </p:cNvSpPr>
            <p:nvPr/>
          </p:nvSpPr>
          <p:spPr bwMode="auto">
            <a:xfrm>
              <a:off x="3656" y="2552"/>
              <a:ext cx="272"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03" name="Line 7">
              <a:extLst>
                <a:ext uri="{FF2B5EF4-FFF2-40B4-BE49-F238E27FC236}">
                  <a16:creationId xmlns:a16="http://schemas.microsoft.com/office/drawing/2014/main" id="{7C293FE6-AA8D-4CBD-A8C2-4EA8D7675E49}"/>
                </a:ext>
              </a:extLst>
            </p:cNvPr>
            <p:cNvSpPr>
              <a:spLocks noChangeShapeType="1"/>
            </p:cNvSpPr>
            <p:nvPr/>
          </p:nvSpPr>
          <p:spPr bwMode="auto">
            <a:xfrm>
              <a:off x="3656" y="2744"/>
              <a:ext cx="128"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04" name="Line 8">
              <a:extLst>
                <a:ext uri="{FF2B5EF4-FFF2-40B4-BE49-F238E27FC236}">
                  <a16:creationId xmlns:a16="http://schemas.microsoft.com/office/drawing/2014/main" id="{5C174C40-790A-4E0D-9783-A6A766710834}"/>
                </a:ext>
              </a:extLst>
            </p:cNvPr>
            <p:cNvSpPr>
              <a:spLocks noChangeShapeType="1"/>
            </p:cNvSpPr>
            <p:nvPr/>
          </p:nvSpPr>
          <p:spPr bwMode="auto">
            <a:xfrm>
              <a:off x="3792" y="284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05" name="Line 9">
              <a:extLst>
                <a:ext uri="{FF2B5EF4-FFF2-40B4-BE49-F238E27FC236}">
                  <a16:creationId xmlns:a16="http://schemas.microsoft.com/office/drawing/2014/main" id="{766A3A55-9C7C-4EA6-9154-FB8D60A7AA3B}"/>
                </a:ext>
              </a:extLst>
            </p:cNvPr>
            <p:cNvSpPr>
              <a:spLocks noChangeShapeType="1"/>
            </p:cNvSpPr>
            <p:nvPr/>
          </p:nvSpPr>
          <p:spPr bwMode="auto">
            <a:xfrm>
              <a:off x="3936" y="2744"/>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06" name="Line 10">
              <a:extLst>
                <a:ext uri="{FF2B5EF4-FFF2-40B4-BE49-F238E27FC236}">
                  <a16:creationId xmlns:a16="http://schemas.microsoft.com/office/drawing/2014/main" id="{C1718341-49AF-410B-A335-6C8C2AE7C6BF}"/>
                </a:ext>
              </a:extLst>
            </p:cNvPr>
            <p:cNvSpPr>
              <a:spLocks noChangeShapeType="1"/>
            </p:cNvSpPr>
            <p:nvPr/>
          </p:nvSpPr>
          <p:spPr bwMode="auto">
            <a:xfrm flipV="1">
              <a:off x="3656" y="3016"/>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07" name="Line 11">
              <a:extLst>
                <a:ext uri="{FF2B5EF4-FFF2-40B4-BE49-F238E27FC236}">
                  <a16:creationId xmlns:a16="http://schemas.microsoft.com/office/drawing/2014/main" id="{97C367EE-60EF-453E-B1D8-722FBA320E19}"/>
                </a:ext>
              </a:extLst>
            </p:cNvPr>
            <p:cNvSpPr>
              <a:spLocks noChangeShapeType="1"/>
            </p:cNvSpPr>
            <p:nvPr/>
          </p:nvSpPr>
          <p:spPr bwMode="auto">
            <a:xfrm>
              <a:off x="3648" y="312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08" name="Line 12">
              <a:extLst>
                <a:ext uri="{FF2B5EF4-FFF2-40B4-BE49-F238E27FC236}">
                  <a16:creationId xmlns:a16="http://schemas.microsoft.com/office/drawing/2014/main" id="{60BA53BE-107A-4B19-9A55-143EF686296E}"/>
                </a:ext>
              </a:extLst>
            </p:cNvPr>
            <p:cNvSpPr>
              <a:spLocks noChangeShapeType="1"/>
            </p:cNvSpPr>
            <p:nvPr/>
          </p:nvSpPr>
          <p:spPr bwMode="auto">
            <a:xfrm flipV="1">
              <a:off x="3656" y="3112"/>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0509" name="Line 13">
            <a:extLst>
              <a:ext uri="{FF2B5EF4-FFF2-40B4-BE49-F238E27FC236}">
                <a16:creationId xmlns:a16="http://schemas.microsoft.com/office/drawing/2014/main" id="{5AB85CE5-5BFE-4E62-8A61-539D13C6C1AD}"/>
              </a:ext>
            </a:extLst>
          </p:cNvPr>
          <p:cNvSpPr>
            <a:spLocks noChangeShapeType="1"/>
          </p:cNvSpPr>
          <p:nvPr/>
        </p:nvSpPr>
        <p:spPr bwMode="auto">
          <a:xfrm flipH="1">
            <a:off x="6235700" y="4391025"/>
            <a:ext cx="185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10" name="Line 14">
            <a:extLst>
              <a:ext uri="{FF2B5EF4-FFF2-40B4-BE49-F238E27FC236}">
                <a16:creationId xmlns:a16="http://schemas.microsoft.com/office/drawing/2014/main" id="{C296338A-95CD-477F-85CB-0ECF067F1142}"/>
              </a:ext>
            </a:extLst>
          </p:cNvPr>
          <p:cNvSpPr>
            <a:spLocks noChangeShapeType="1"/>
          </p:cNvSpPr>
          <p:nvPr/>
        </p:nvSpPr>
        <p:spPr bwMode="auto">
          <a:xfrm flipH="1">
            <a:off x="6623050" y="4321175"/>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11" name="Rectangle 15">
            <a:extLst>
              <a:ext uri="{FF2B5EF4-FFF2-40B4-BE49-F238E27FC236}">
                <a16:creationId xmlns:a16="http://schemas.microsoft.com/office/drawing/2014/main" id="{4D57F7E6-662F-463C-A8FC-68B180EA8F47}"/>
              </a:ext>
            </a:extLst>
          </p:cNvPr>
          <p:cNvSpPr>
            <a:spLocks noChangeArrowheads="1"/>
          </p:cNvSpPr>
          <p:nvPr/>
        </p:nvSpPr>
        <p:spPr bwMode="auto">
          <a:xfrm>
            <a:off x="6310313" y="43910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90512" name="Rectangle 16">
            <a:extLst>
              <a:ext uri="{FF2B5EF4-FFF2-40B4-BE49-F238E27FC236}">
                <a16:creationId xmlns:a16="http://schemas.microsoft.com/office/drawing/2014/main" id="{5C67D25B-A58B-4C0C-BF4A-AB6FBEC7C9E7}"/>
              </a:ext>
            </a:extLst>
          </p:cNvPr>
          <p:cNvSpPr>
            <a:spLocks noChangeArrowheads="1"/>
          </p:cNvSpPr>
          <p:nvPr/>
        </p:nvSpPr>
        <p:spPr bwMode="auto">
          <a:xfrm>
            <a:off x="6386513" y="4010025"/>
            <a:ext cx="879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Result</a:t>
            </a:r>
          </a:p>
        </p:txBody>
      </p:sp>
      <p:sp>
        <p:nvSpPr>
          <p:cNvPr id="490513" name="Line 17">
            <a:extLst>
              <a:ext uri="{FF2B5EF4-FFF2-40B4-BE49-F238E27FC236}">
                <a16:creationId xmlns:a16="http://schemas.microsoft.com/office/drawing/2014/main" id="{53151BF2-E30D-4FEA-9F98-E7FDDA2084B7}"/>
              </a:ext>
            </a:extLst>
          </p:cNvPr>
          <p:cNvSpPr>
            <a:spLocks noChangeShapeType="1"/>
          </p:cNvSpPr>
          <p:nvPr/>
        </p:nvSpPr>
        <p:spPr bwMode="auto">
          <a:xfrm>
            <a:off x="6019800" y="3489325"/>
            <a:ext cx="0"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15" name="Rectangle 19">
            <a:extLst>
              <a:ext uri="{FF2B5EF4-FFF2-40B4-BE49-F238E27FC236}">
                <a16:creationId xmlns:a16="http://schemas.microsoft.com/office/drawing/2014/main" id="{81AD6988-0D3C-4A7E-A63D-479551412573}"/>
              </a:ext>
            </a:extLst>
          </p:cNvPr>
          <p:cNvSpPr>
            <a:spLocks noChangeArrowheads="1"/>
          </p:cNvSpPr>
          <p:nvPr/>
        </p:nvSpPr>
        <p:spPr bwMode="auto">
          <a:xfrm>
            <a:off x="1795463" y="48133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Clk</a:t>
            </a:r>
          </a:p>
        </p:txBody>
      </p:sp>
      <p:sp>
        <p:nvSpPr>
          <p:cNvPr id="490516" name="Rectangle 20">
            <a:extLst>
              <a:ext uri="{FF2B5EF4-FFF2-40B4-BE49-F238E27FC236}">
                <a16:creationId xmlns:a16="http://schemas.microsoft.com/office/drawing/2014/main" id="{BE9CD6CA-9561-4C65-9280-7753786E8B66}"/>
              </a:ext>
            </a:extLst>
          </p:cNvPr>
          <p:cNvSpPr>
            <a:spLocks noChangeArrowheads="1"/>
          </p:cNvSpPr>
          <p:nvPr/>
        </p:nvSpPr>
        <p:spPr bwMode="auto">
          <a:xfrm>
            <a:off x="1433513" y="393382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busW</a:t>
            </a:r>
          </a:p>
        </p:txBody>
      </p:sp>
      <p:sp>
        <p:nvSpPr>
          <p:cNvPr id="490517" name="Rectangle 21">
            <a:extLst>
              <a:ext uri="{FF2B5EF4-FFF2-40B4-BE49-F238E27FC236}">
                <a16:creationId xmlns:a16="http://schemas.microsoft.com/office/drawing/2014/main" id="{70A99B72-BC7C-4858-BCAF-DF74D255B0B2}"/>
              </a:ext>
            </a:extLst>
          </p:cNvPr>
          <p:cNvSpPr>
            <a:spLocks noChangeArrowheads="1"/>
          </p:cNvSpPr>
          <p:nvPr/>
        </p:nvSpPr>
        <p:spPr bwMode="auto">
          <a:xfrm>
            <a:off x="2517775" y="3794125"/>
            <a:ext cx="1431925" cy="12128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18" name="Line 22">
            <a:extLst>
              <a:ext uri="{FF2B5EF4-FFF2-40B4-BE49-F238E27FC236}">
                <a16:creationId xmlns:a16="http://schemas.microsoft.com/office/drawing/2014/main" id="{9718ACF2-E541-4FD1-837A-F4ED6D180BAC}"/>
              </a:ext>
            </a:extLst>
          </p:cNvPr>
          <p:cNvSpPr>
            <a:spLocks noChangeShapeType="1"/>
          </p:cNvSpPr>
          <p:nvPr/>
        </p:nvSpPr>
        <p:spPr bwMode="auto">
          <a:xfrm>
            <a:off x="2555875" y="4765675"/>
            <a:ext cx="250825"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19" name="Line 23">
            <a:extLst>
              <a:ext uri="{FF2B5EF4-FFF2-40B4-BE49-F238E27FC236}">
                <a16:creationId xmlns:a16="http://schemas.microsoft.com/office/drawing/2014/main" id="{4EF33818-973B-46E0-B23D-43C00AD86B7C}"/>
              </a:ext>
            </a:extLst>
          </p:cNvPr>
          <p:cNvSpPr>
            <a:spLocks noChangeShapeType="1"/>
          </p:cNvSpPr>
          <p:nvPr/>
        </p:nvSpPr>
        <p:spPr bwMode="auto">
          <a:xfrm flipH="1">
            <a:off x="2530475" y="4860925"/>
            <a:ext cx="301625" cy="107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20" name="Oval 24">
            <a:extLst>
              <a:ext uri="{FF2B5EF4-FFF2-40B4-BE49-F238E27FC236}">
                <a16:creationId xmlns:a16="http://schemas.microsoft.com/office/drawing/2014/main" id="{2B47DE5B-BFAF-41A1-8A65-12CE560E3EFF}"/>
              </a:ext>
            </a:extLst>
          </p:cNvPr>
          <p:cNvSpPr>
            <a:spLocks noChangeArrowheads="1"/>
          </p:cNvSpPr>
          <p:nvPr/>
        </p:nvSpPr>
        <p:spPr bwMode="auto">
          <a:xfrm>
            <a:off x="2365375" y="4803775"/>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22" name="Line 26">
            <a:extLst>
              <a:ext uri="{FF2B5EF4-FFF2-40B4-BE49-F238E27FC236}">
                <a16:creationId xmlns:a16="http://schemas.microsoft.com/office/drawing/2014/main" id="{1E92742D-1D7A-4B73-ACC4-1C9DC1CAB554}"/>
              </a:ext>
            </a:extLst>
          </p:cNvPr>
          <p:cNvSpPr>
            <a:spLocks noChangeShapeType="1"/>
          </p:cNvSpPr>
          <p:nvPr/>
        </p:nvSpPr>
        <p:spPr bwMode="auto">
          <a:xfrm flipH="1">
            <a:off x="1511300" y="4314825"/>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23" name="Line 27">
            <a:extLst>
              <a:ext uri="{FF2B5EF4-FFF2-40B4-BE49-F238E27FC236}">
                <a16:creationId xmlns:a16="http://schemas.microsoft.com/office/drawing/2014/main" id="{ED126C07-F601-45DD-AF64-85FAAB8DB40B}"/>
              </a:ext>
            </a:extLst>
          </p:cNvPr>
          <p:cNvSpPr>
            <a:spLocks noChangeShapeType="1"/>
          </p:cNvSpPr>
          <p:nvPr/>
        </p:nvSpPr>
        <p:spPr bwMode="auto">
          <a:xfrm flipH="1">
            <a:off x="2051050" y="4244975"/>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24" name="Rectangle 28">
            <a:extLst>
              <a:ext uri="{FF2B5EF4-FFF2-40B4-BE49-F238E27FC236}">
                <a16:creationId xmlns:a16="http://schemas.microsoft.com/office/drawing/2014/main" id="{165DB01D-C1C6-4529-BF44-4E3CA02907EE}"/>
              </a:ext>
            </a:extLst>
          </p:cNvPr>
          <p:cNvSpPr>
            <a:spLocks noChangeArrowheads="1"/>
          </p:cNvSpPr>
          <p:nvPr/>
        </p:nvSpPr>
        <p:spPr bwMode="auto">
          <a:xfrm>
            <a:off x="1722438" y="42989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90525" name="Line 29">
            <a:extLst>
              <a:ext uri="{FF2B5EF4-FFF2-40B4-BE49-F238E27FC236}">
                <a16:creationId xmlns:a16="http://schemas.microsoft.com/office/drawing/2014/main" id="{164412C6-29D4-4292-924F-AFCBA7C82360}"/>
              </a:ext>
            </a:extLst>
          </p:cNvPr>
          <p:cNvSpPr>
            <a:spLocks noChangeShapeType="1"/>
          </p:cNvSpPr>
          <p:nvPr/>
        </p:nvSpPr>
        <p:spPr bwMode="auto">
          <a:xfrm>
            <a:off x="3975100" y="3933825"/>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26" name="Line 30">
            <a:extLst>
              <a:ext uri="{FF2B5EF4-FFF2-40B4-BE49-F238E27FC236}">
                <a16:creationId xmlns:a16="http://schemas.microsoft.com/office/drawing/2014/main" id="{EF2AC351-9031-44D2-B07E-9991015D6CDD}"/>
              </a:ext>
            </a:extLst>
          </p:cNvPr>
          <p:cNvSpPr>
            <a:spLocks noChangeShapeType="1"/>
          </p:cNvSpPr>
          <p:nvPr/>
        </p:nvSpPr>
        <p:spPr bwMode="auto">
          <a:xfrm flipH="1">
            <a:off x="4946650" y="3863975"/>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27" name="Rectangle 31">
            <a:extLst>
              <a:ext uri="{FF2B5EF4-FFF2-40B4-BE49-F238E27FC236}">
                <a16:creationId xmlns:a16="http://schemas.microsoft.com/office/drawing/2014/main" id="{1EE0E258-64AE-4725-828C-5CC18A839D0C}"/>
              </a:ext>
            </a:extLst>
          </p:cNvPr>
          <p:cNvSpPr>
            <a:spLocks noChangeArrowheads="1"/>
          </p:cNvSpPr>
          <p:nvPr/>
        </p:nvSpPr>
        <p:spPr bwMode="auto">
          <a:xfrm>
            <a:off x="4633913" y="40100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90528" name="Rectangle 32">
            <a:extLst>
              <a:ext uri="{FF2B5EF4-FFF2-40B4-BE49-F238E27FC236}">
                <a16:creationId xmlns:a16="http://schemas.microsoft.com/office/drawing/2014/main" id="{6E05A682-7BAF-448E-AAC9-A76D05FDA45F}"/>
              </a:ext>
            </a:extLst>
          </p:cNvPr>
          <p:cNvSpPr>
            <a:spLocks noChangeArrowheads="1"/>
          </p:cNvSpPr>
          <p:nvPr/>
        </p:nvSpPr>
        <p:spPr bwMode="auto">
          <a:xfrm>
            <a:off x="4329113" y="362902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busA</a:t>
            </a:r>
          </a:p>
        </p:txBody>
      </p:sp>
      <p:sp>
        <p:nvSpPr>
          <p:cNvPr id="490529" name="Line 33">
            <a:extLst>
              <a:ext uri="{FF2B5EF4-FFF2-40B4-BE49-F238E27FC236}">
                <a16:creationId xmlns:a16="http://schemas.microsoft.com/office/drawing/2014/main" id="{5DDAB5CA-0900-49EB-A755-3D371FF0D789}"/>
              </a:ext>
            </a:extLst>
          </p:cNvPr>
          <p:cNvSpPr>
            <a:spLocks noChangeShapeType="1"/>
          </p:cNvSpPr>
          <p:nvPr/>
        </p:nvSpPr>
        <p:spPr bwMode="auto">
          <a:xfrm flipV="1">
            <a:off x="2667000" y="3540125"/>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30" name="Line 34">
            <a:extLst>
              <a:ext uri="{FF2B5EF4-FFF2-40B4-BE49-F238E27FC236}">
                <a16:creationId xmlns:a16="http://schemas.microsoft.com/office/drawing/2014/main" id="{5EDE0A8F-F0BF-4FD3-8145-9D19BE31A323}"/>
              </a:ext>
            </a:extLst>
          </p:cNvPr>
          <p:cNvSpPr>
            <a:spLocks noChangeShapeType="1"/>
          </p:cNvSpPr>
          <p:nvPr/>
        </p:nvSpPr>
        <p:spPr bwMode="auto">
          <a:xfrm>
            <a:off x="3975100" y="4848225"/>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31" name="Line 35">
            <a:extLst>
              <a:ext uri="{FF2B5EF4-FFF2-40B4-BE49-F238E27FC236}">
                <a16:creationId xmlns:a16="http://schemas.microsoft.com/office/drawing/2014/main" id="{E6F3F23A-AB3F-4A35-8010-9C23E4A4C228}"/>
              </a:ext>
            </a:extLst>
          </p:cNvPr>
          <p:cNvSpPr>
            <a:spLocks noChangeShapeType="1"/>
          </p:cNvSpPr>
          <p:nvPr/>
        </p:nvSpPr>
        <p:spPr bwMode="auto">
          <a:xfrm flipH="1">
            <a:off x="4489450" y="4778375"/>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32" name="Rectangle 36">
            <a:extLst>
              <a:ext uri="{FF2B5EF4-FFF2-40B4-BE49-F238E27FC236}">
                <a16:creationId xmlns:a16="http://schemas.microsoft.com/office/drawing/2014/main" id="{7121A8D9-111C-4C11-8545-802BE191D8C2}"/>
              </a:ext>
            </a:extLst>
          </p:cNvPr>
          <p:cNvSpPr>
            <a:spLocks noChangeArrowheads="1"/>
          </p:cNvSpPr>
          <p:nvPr/>
        </p:nvSpPr>
        <p:spPr bwMode="auto">
          <a:xfrm>
            <a:off x="4176713" y="48482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90533" name="Rectangle 37">
            <a:extLst>
              <a:ext uri="{FF2B5EF4-FFF2-40B4-BE49-F238E27FC236}">
                <a16:creationId xmlns:a16="http://schemas.microsoft.com/office/drawing/2014/main" id="{093DAAD4-ED8E-4769-902B-06A149257ECD}"/>
              </a:ext>
            </a:extLst>
          </p:cNvPr>
          <p:cNvSpPr>
            <a:spLocks noChangeArrowheads="1"/>
          </p:cNvSpPr>
          <p:nvPr/>
        </p:nvSpPr>
        <p:spPr bwMode="auto">
          <a:xfrm>
            <a:off x="3948113" y="454342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busB</a:t>
            </a:r>
          </a:p>
        </p:txBody>
      </p:sp>
      <p:sp>
        <p:nvSpPr>
          <p:cNvPr id="490534" name="Line 38">
            <a:extLst>
              <a:ext uri="{FF2B5EF4-FFF2-40B4-BE49-F238E27FC236}">
                <a16:creationId xmlns:a16="http://schemas.microsoft.com/office/drawing/2014/main" id="{A9B49EF6-4944-491E-B407-A55C2966DD4D}"/>
              </a:ext>
            </a:extLst>
          </p:cNvPr>
          <p:cNvSpPr>
            <a:spLocks noChangeShapeType="1"/>
          </p:cNvSpPr>
          <p:nvPr/>
        </p:nvSpPr>
        <p:spPr bwMode="auto">
          <a:xfrm flipH="1">
            <a:off x="1892300" y="484822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35" name="Line 39">
            <a:extLst>
              <a:ext uri="{FF2B5EF4-FFF2-40B4-BE49-F238E27FC236}">
                <a16:creationId xmlns:a16="http://schemas.microsoft.com/office/drawing/2014/main" id="{6397A6C0-0A44-4B57-A920-D80443189E00}"/>
              </a:ext>
            </a:extLst>
          </p:cNvPr>
          <p:cNvSpPr>
            <a:spLocks noChangeShapeType="1"/>
          </p:cNvSpPr>
          <p:nvPr/>
        </p:nvSpPr>
        <p:spPr bwMode="auto">
          <a:xfrm>
            <a:off x="2971800" y="3184525"/>
            <a:ext cx="0" cy="58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36" name="Line 40">
            <a:extLst>
              <a:ext uri="{FF2B5EF4-FFF2-40B4-BE49-F238E27FC236}">
                <a16:creationId xmlns:a16="http://schemas.microsoft.com/office/drawing/2014/main" id="{F71658AC-0408-40B6-AAC6-757C0CA422C3}"/>
              </a:ext>
            </a:extLst>
          </p:cNvPr>
          <p:cNvSpPr>
            <a:spLocks noChangeShapeType="1"/>
          </p:cNvSpPr>
          <p:nvPr/>
        </p:nvSpPr>
        <p:spPr bwMode="auto">
          <a:xfrm flipV="1">
            <a:off x="2901950" y="3470275"/>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37" name="Rectangle 41">
            <a:extLst>
              <a:ext uri="{FF2B5EF4-FFF2-40B4-BE49-F238E27FC236}">
                <a16:creationId xmlns:a16="http://schemas.microsoft.com/office/drawing/2014/main" id="{14957C5C-EC4A-4273-95ED-0E9B5ACBB124}"/>
              </a:ext>
            </a:extLst>
          </p:cNvPr>
          <p:cNvSpPr>
            <a:spLocks noChangeArrowheads="1"/>
          </p:cNvSpPr>
          <p:nvPr/>
        </p:nvSpPr>
        <p:spPr bwMode="auto">
          <a:xfrm>
            <a:off x="2728913" y="33242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490538" name="Line 42">
            <a:extLst>
              <a:ext uri="{FF2B5EF4-FFF2-40B4-BE49-F238E27FC236}">
                <a16:creationId xmlns:a16="http://schemas.microsoft.com/office/drawing/2014/main" id="{9AA32EB0-2F1C-4A25-B4F1-F3585163641A}"/>
              </a:ext>
            </a:extLst>
          </p:cNvPr>
          <p:cNvSpPr>
            <a:spLocks noChangeShapeType="1"/>
          </p:cNvSpPr>
          <p:nvPr/>
        </p:nvSpPr>
        <p:spPr bwMode="auto">
          <a:xfrm>
            <a:off x="3352800" y="3336925"/>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39" name="Line 43">
            <a:extLst>
              <a:ext uri="{FF2B5EF4-FFF2-40B4-BE49-F238E27FC236}">
                <a16:creationId xmlns:a16="http://schemas.microsoft.com/office/drawing/2014/main" id="{4829070C-481F-421A-9ED9-00D43BF14D0D}"/>
              </a:ext>
            </a:extLst>
          </p:cNvPr>
          <p:cNvSpPr>
            <a:spLocks noChangeShapeType="1"/>
          </p:cNvSpPr>
          <p:nvPr/>
        </p:nvSpPr>
        <p:spPr bwMode="auto">
          <a:xfrm flipV="1">
            <a:off x="3282950" y="3470275"/>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40" name="Rectangle 44">
            <a:extLst>
              <a:ext uri="{FF2B5EF4-FFF2-40B4-BE49-F238E27FC236}">
                <a16:creationId xmlns:a16="http://schemas.microsoft.com/office/drawing/2014/main" id="{2C0650BC-CF4F-455E-8A0C-23275A64F745}"/>
              </a:ext>
            </a:extLst>
          </p:cNvPr>
          <p:cNvSpPr>
            <a:spLocks noChangeArrowheads="1"/>
          </p:cNvSpPr>
          <p:nvPr/>
        </p:nvSpPr>
        <p:spPr bwMode="auto">
          <a:xfrm>
            <a:off x="3109913" y="33242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490541" name="Line 45">
            <a:extLst>
              <a:ext uri="{FF2B5EF4-FFF2-40B4-BE49-F238E27FC236}">
                <a16:creationId xmlns:a16="http://schemas.microsoft.com/office/drawing/2014/main" id="{80222723-1EBE-45D2-AFD9-3DDB014C7B93}"/>
              </a:ext>
            </a:extLst>
          </p:cNvPr>
          <p:cNvSpPr>
            <a:spLocks noChangeShapeType="1"/>
          </p:cNvSpPr>
          <p:nvPr/>
        </p:nvSpPr>
        <p:spPr bwMode="auto">
          <a:xfrm>
            <a:off x="3810000" y="3336925"/>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42" name="Line 46">
            <a:extLst>
              <a:ext uri="{FF2B5EF4-FFF2-40B4-BE49-F238E27FC236}">
                <a16:creationId xmlns:a16="http://schemas.microsoft.com/office/drawing/2014/main" id="{1A4523BC-4DE6-4D55-B0F9-7C637486AE96}"/>
              </a:ext>
            </a:extLst>
          </p:cNvPr>
          <p:cNvSpPr>
            <a:spLocks noChangeShapeType="1"/>
          </p:cNvSpPr>
          <p:nvPr/>
        </p:nvSpPr>
        <p:spPr bwMode="auto">
          <a:xfrm flipV="1">
            <a:off x="3740150" y="3470275"/>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43" name="Rectangle 47">
            <a:extLst>
              <a:ext uri="{FF2B5EF4-FFF2-40B4-BE49-F238E27FC236}">
                <a16:creationId xmlns:a16="http://schemas.microsoft.com/office/drawing/2014/main" id="{A29AB722-C554-47F7-82DC-5C0C03228009}"/>
              </a:ext>
            </a:extLst>
          </p:cNvPr>
          <p:cNvSpPr>
            <a:spLocks noChangeArrowheads="1"/>
          </p:cNvSpPr>
          <p:nvPr/>
        </p:nvSpPr>
        <p:spPr bwMode="auto">
          <a:xfrm>
            <a:off x="3567113" y="33242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490544" name="Rectangle 48">
            <a:extLst>
              <a:ext uri="{FF2B5EF4-FFF2-40B4-BE49-F238E27FC236}">
                <a16:creationId xmlns:a16="http://schemas.microsoft.com/office/drawing/2014/main" id="{19E9136D-BA43-41D2-80EE-028625B48010}"/>
              </a:ext>
            </a:extLst>
          </p:cNvPr>
          <p:cNvSpPr>
            <a:spLocks noChangeArrowheads="1"/>
          </p:cNvSpPr>
          <p:nvPr/>
        </p:nvSpPr>
        <p:spPr bwMode="auto">
          <a:xfrm>
            <a:off x="2728913" y="3781425"/>
            <a:ext cx="523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Rw</a:t>
            </a:r>
          </a:p>
        </p:txBody>
      </p:sp>
      <p:sp>
        <p:nvSpPr>
          <p:cNvPr id="490545" name="Rectangle 49">
            <a:extLst>
              <a:ext uri="{FF2B5EF4-FFF2-40B4-BE49-F238E27FC236}">
                <a16:creationId xmlns:a16="http://schemas.microsoft.com/office/drawing/2014/main" id="{F3C418D2-4EBF-4AFB-A980-29EADF8F6AE4}"/>
              </a:ext>
            </a:extLst>
          </p:cNvPr>
          <p:cNvSpPr>
            <a:spLocks noChangeArrowheads="1"/>
          </p:cNvSpPr>
          <p:nvPr/>
        </p:nvSpPr>
        <p:spPr bwMode="auto">
          <a:xfrm>
            <a:off x="3186113" y="378142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Ra</a:t>
            </a:r>
          </a:p>
        </p:txBody>
      </p:sp>
      <p:sp>
        <p:nvSpPr>
          <p:cNvPr id="490546" name="Rectangle 50">
            <a:extLst>
              <a:ext uri="{FF2B5EF4-FFF2-40B4-BE49-F238E27FC236}">
                <a16:creationId xmlns:a16="http://schemas.microsoft.com/office/drawing/2014/main" id="{88B48456-0214-4596-B022-8FEC869A29AC}"/>
              </a:ext>
            </a:extLst>
          </p:cNvPr>
          <p:cNvSpPr>
            <a:spLocks noChangeArrowheads="1"/>
          </p:cNvSpPr>
          <p:nvPr/>
        </p:nvSpPr>
        <p:spPr bwMode="auto">
          <a:xfrm>
            <a:off x="3567113" y="3781425"/>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Rb</a:t>
            </a:r>
          </a:p>
        </p:txBody>
      </p:sp>
      <p:sp>
        <p:nvSpPr>
          <p:cNvPr id="490547" name="Rectangle 51">
            <a:extLst>
              <a:ext uri="{FF2B5EF4-FFF2-40B4-BE49-F238E27FC236}">
                <a16:creationId xmlns:a16="http://schemas.microsoft.com/office/drawing/2014/main" id="{BD684AFC-1EBD-4971-B92E-B97079861B5D}"/>
              </a:ext>
            </a:extLst>
          </p:cNvPr>
          <p:cNvSpPr>
            <a:spLocks noChangeArrowheads="1"/>
          </p:cNvSpPr>
          <p:nvPr/>
        </p:nvSpPr>
        <p:spPr bwMode="auto">
          <a:xfrm>
            <a:off x="2728913" y="4086225"/>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 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490548" name="Line 52">
            <a:extLst>
              <a:ext uri="{FF2B5EF4-FFF2-40B4-BE49-F238E27FC236}">
                <a16:creationId xmlns:a16="http://schemas.microsoft.com/office/drawing/2014/main" id="{C3E7E8B4-2542-4219-9B71-8457A6C87F84}"/>
              </a:ext>
            </a:extLst>
          </p:cNvPr>
          <p:cNvSpPr>
            <a:spLocks noChangeShapeType="1"/>
          </p:cNvSpPr>
          <p:nvPr/>
        </p:nvSpPr>
        <p:spPr bwMode="auto">
          <a:xfrm flipH="1">
            <a:off x="1511300" y="6143625"/>
            <a:ext cx="5740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49" name="Line 53">
            <a:extLst>
              <a:ext uri="{FF2B5EF4-FFF2-40B4-BE49-F238E27FC236}">
                <a16:creationId xmlns:a16="http://schemas.microsoft.com/office/drawing/2014/main" id="{9577BF49-381B-4F1B-8397-BFA5C65E9F29}"/>
              </a:ext>
            </a:extLst>
          </p:cNvPr>
          <p:cNvSpPr>
            <a:spLocks noChangeShapeType="1"/>
          </p:cNvSpPr>
          <p:nvPr/>
        </p:nvSpPr>
        <p:spPr bwMode="auto">
          <a:xfrm flipV="1">
            <a:off x="1524000" y="4302125"/>
            <a:ext cx="0" cy="185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50" name="Rectangle 54">
            <a:extLst>
              <a:ext uri="{FF2B5EF4-FFF2-40B4-BE49-F238E27FC236}">
                <a16:creationId xmlns:a16="http://schemas.microsoft.com/office/drawing/2014/main" id="{E94D03C7-F9B7-4EFB-9A57-5AC57254CA4F}"/>
              </a:ext>
            </a:extLst>
          </p:cNvPr>
          <p:cNvSpPr>
            <a:spLocks noChangeArrowheads="1"/>
          </p:cNvSpPr>
          <p:nvPr/>
        </p:nvSpPr>
        <p:spPr bwMode="auto">
          <a:xfrm>
            <a:off x="3313113" y="310832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sp>
        <p:nvSpPr>
          <p:cNvPr id="490551" name="Rectangle 55">
            <a:extLst>
              <a:ext uri="{FF2B5EF4-FFF2-40B4-BE49-F238E27FC236}">
                <a16:creationId xmlns:a16="http://schemas.microsoft.com/office/drawing/2014/main" id="{922DEFA1-85C3-44B1-9350-797B4ACC9FE3}"/>
              </a:ext>
            </a:extLst>
          </p:cNvPr>
          <p:cNvSpPr>
            <a:spLocks noChangeArrowheads="1"/>
          </p:cNvSpPr>
          <p:nvPr/>
        </p:nvSpPr>
        <p:spPr bwMode="auto">
          <a:xfrm>
            <a:off x="3602038" y="2803525"/>
            <a:ext cx="13239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ea typeface="宋体" panose="02010600030101010101" pitchFamily="2" charset="-122"/>
              </a:rPr>
              <a:t>Don’t</a:t>
            </a:r>
            <a:r>
              <a:rPr lang="en-US" altLang="zh-CN"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Care</a:t>
            </a:r>
          </a:p>
          <a:p>
            <a:pPr algn="ctr"/>
            <a:r>
              <a:rPr lang="en-US" altLang="zh-CN" sz="1800">
                <a:ea typeface="宋体" panose="02010600030101010101" pitchFamily="2" charset="-122"/>
              </a:rPr>
              <a:t>(Rt)</a:t>
            </a:r>
          </a:p>
        </p:txBody>
      </p:sp>
      <p:sp>
        <p:nvSpPr>
          <p:cNvPr id="490552" name="Line 56">
            <a:extLst>
              <a:ext uri="{FF2B5EF4-FFF2-40B4-BE49-F238E27FC236}">
                <a16:creationId xmlns:a16="http://schemas.microsoft.com/office/drawing/2014/main" id="{EF8BD5AD-45FF-4AEF-8B9E-0CCC4CCD9D54}"/>
              </a:ext>
            </a:extLst>
          </p:cNvPr>
          <p:cNvSpPr>
            <a:spLocks noChangeShapeType="1"/>
          </p:cNvSpPr>
          <p:nvPr/>
        </p:nvSpPr>
        <p:spPr bwMode="auto">
          <a:xfrm>
            <a:off x="5270500" y="4848225"/>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53" name="Line 57">
            <a:extLst>
              <a:ext uri="{FF2B5EF4-FFF2-40B4-BE49-F238E27FC236}">
                <a16:creationId xmlns:a16="http://schemas.microsoft.com/office/drawing/2014/main" id="{A7018CC9-2084-4CCB-85BB-49BC34751737}"/>
              </a:ext>
            </a:extLst>
          </p:cNvPr>
          <p:cNvSpPr>
            <a:spLocks noChangeShapeType="1"/>
          </p:cNvSpPr>
          <p:nvPr/>
        </p:nvSpPr>
        <p:spPr bwMode="auto">
          <a:xfrm>
            <a:off x="7239000" y="4403725"/>
            <a:ext cx="0" cy="172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54" name="Rectangle 58">
            <a:extLst>
              <a:ext uri="{FF2B5EF4-FFF2-40B4-BE49-F238E27FC236}">
                <a16:creationId xmlns:a16="http://schemas.microsoft.com/office/drawing/2014/main" id="{5EF0EC69-6FBE-4A1C-8C47-8D2DAFA12D93}"/>
              </a:ext>
            </a:extLst>
          </p:cNvPr>
          <p:cNvSpPr>
            <a:spLocks noChangeArrowheads="1"/>
          </p:cNvSpPr>
          <p:nvPr/>
        </p:nvSpPr>
        <p:spPr bwMode="auto">
          <a:xfrm rot="5400000">
            <a:off x="5823744" y="4247357"/>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ALU</a:t>
            </a:r>
          </a:p>
        </p:txBody>
      </p:sp>
      <p:sp>
        <p:nvSpPr>
          <p:cNvPr id="490556" name="Text Box 60">
            <a:extLst>
              <a:ext uri="{FF2B5EF4-FFF2-40B4-BE49-F238E27FC236}">
                <a16:creationId xmlns:a16="http://schemas.microsoft.com/office/drawing/2014/main" id="{CF96B348-7E9A-4DB0-B94C-29766EB93D9D}"/>
              </a:ext>
            </a:extLst>
          </p:cNvPr>
          <p:cNvSpPr txBox="1">
            <a:spLocks noChangeArrowheads="1"/>
          </p:cNvSpPr>
          <p:nvPr/>
        </p:nvSpPr>
        <p:spPr bwMode="auto">
          <a:xfrm>
            <a:off x="1057275" y="2219325"/>
            <a:ext cx="2255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CC0000"/>
                </a:solidFill>
                <a:latin typeface="微软雅黑" panose="020B0503020204020204" pitchFamily="34" charset="-122"/>
                <a:ea typeface="微软雅黑" panose="020B0503020204020204" pitchFamily="34" charset="-122"/>
              </a:rPr>
              <a:t>R-</a:t>
            </a:r>
            <a:r>
              <a:rPr lang="zh-CN" altLang="en-US" sz="2000">
                <a:solidFill>
                  <a:srgbClr val="CC0000"/>
                </a:solidFill>
                <a:latin typeface="微软雅黑" panose="020B0503020204020204" pitchFamily="34" charset="-122"/>
                <a:ea typeface="微软雅黑" panose="020B0503020204020204" pitchFamily="34" charset="-122"/>
              </a:rPr>
              <a:t>型结果写入</a:t>
            </a:r>
            <a:r>
              <a:rPr lang="en-US" altLang="zh-CN" sz="2000">
                <a:solidFill>
                  <a:srgbClr val="CC0000"/>
                </a:solidFill>
                <a:latin typeface="微软雅黑" panose="020B0503020204020204" pitchFamily="34" charset="-122"/>
                <a:ea typeface="微软雅黑" panose="020B0503020204020204" pitchFamily="34" charset="-122"/>
              </a:rPr>
              <a:t>Rd</a:t>
            </a:r>
          </a:p>
        </p:txBody>
      </p:sp>
      <p:sp>
        <p:nvSpPr>
          <p:cNvPr id="490557" name="Text Box 61">
            <a:extLst>
              <a:ext uri="{FF2B5EF4-FFF2-40B4-BE49-F238E27FC236}">
                <a16:creationId xmlns:a16="http://schemas.microsoft.com/office/drawing/2014/main" id="{1D1580EE-0E62-4A8D-B6F9-42ABCF432E6D}"/>
              </a:ext>
            </a:extLst>
          </p:cNvPr>
          <p:cNvSpPr txBox="1">
            <a:spLocks noChangeArrowheads="1"/>
          </p:cNvSpPr>
          <p:nvPr/>
        </p:nvSpPr>
        <p:spPr bwMode="auto">
          <a:xfrm>
            <a:off x="7289800" y="5299075"/>
            <a:ext cx="1662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CC0000"/>
                </a:solidFill>
                <a:latin typeface="微软雅黑" panose="020B0503020204020204" pitchFamily="34" charset="-122"/>
                <a:ea typeface="微软雅黑" panose="020B0503020204020204" pitchFamily="34" charset="-122"/>
              </a:rPr>
              <a:t>R-</a:t>
            </a:r>
            <a:r>
              <a:rPr lang="zh-CN" altLang="en-US" sz="2000">
                <a:solidFill>
                  <a:srgbClr val="CC0000"/>
                </a:solidFill>
                <a:latin typeface="微软雅黑" panose="020B0503020204020204" pitchFamily="34" charset="-122"/>
                <a:ea typeface="微软雅黑" panose="020B0503020204020204" pitchFamily="34" charset="-122"/>
              </a:rPr>
              <a:t>型操作数来自</a:t>
            </a:r>
            <a:r>
              <a:rPr lang="en-US" altLang="zh-CN" sz="2000">
                <a:solidFill>
                  <a:srgbClr val="CC0000"/>
                </a:solidFill>
                <a:latin typeface="微软雅黑" panose="020B0503020204020204" pitchFamily="34" charset="-122"/>
                <a:ea typeface="微软雅黑" panose="020B0503020204020204" pitchFamily="34" charset="-122"/>
              </a:rPr>
              <a:t>busB</a:t>
            </a:r>
          </a:p>
        </p:txBody>
      </p:sp>
      <p:grpSp>
        <p:nvGrpSpPr>
          <p:cNvPr id="490564" name="Group 68">
            <a:extLst>
              <a:ext uri="{FF2B5EF4-FFF2-40B4-BE49-F238E27FC236}">
                <a16:creationId xmlns:a16="http://schemas.microsoft.com/office/drawing/2014/main" id="{7A3A8B85-035A-4713-A18B-7AD06D346397}"/>
              </a:ext>
            </a:extLst>
          </p:cNvPr>
          <p:cNvGrpSpPr>
            <a:grpSpLocks/>
          </p:cNvGrpSpPr>
          <p:nvPr/>
        </p:nvGrpSpPr>
        <p:grpSpPr bwMode="auto">
          <a:xfrm>
            <a:off x="1103313" y="2533650"/>
            <a:ext cx="2538412" cy="706438"/>
            <a:chOff x="823" y="1449"/>
            <a:chExt cx="1363" cy="445"/>
          </a:xfrm>
        </p:grpSpPr>
        <p:grpSp>
          <p:nvGrpSpPr>
            <p:cNvPr id="490565" name="Group 69">
              <a:extLst>
                <a:ext uri="{FF2B5EF4-FFF2-40B4-BE49-F238E27FC236}">
                  <a16:creationId xmlns:a16="http://schemas.microsoft.com/office/drawing/2014/main" id="{4AF926EC-083D-4A65-83D1-EB6318036D77}"/>
                </a:ext>
              </a:extLst>
            </p:cNvPr>
            <p:cNvGrpSpPr>
              <a:grpSpLocks/>
            </p:cNvGrpSpPr>
            <p:nvPr/>
          </p:nvGrpSpPr>
          <p:grpSpPr bwMode="auto">
            <a:xfrm>
              <a:off x="823" y="1449"/>
              <a:ext cx="1363" cy="445"/>
              <a:chOff x="823" y="1728"/>
              <a:chExt cx="1363" cy="445"/>
            </a:xfrm>
          </p:grpSpPr>
          <p:sp>
            <p:nvSpPr>
              <p:cNvPr id="490566" name="Rectangle 70">
                <a:extLst>
                  <a:ext uri="{FF2B5EF4-FFF2-40B4-BE49-F238E27FC236}">
                    <a16:creationId xmlns:a16="http://schemas.microsoft.com/office/drawing/2014/main" id="{FC1D70AC-D993-4CB6-B95D-2D6932FDA25D}"/>
                  </a:ext>
                </a:extLst>
              </p:cNvPr>
              <p:cNvSpPr>
                <a:spLocks noChangeArrowheads="1"/>
              </p:cNvSpPr>
              <p:nvPr/>
            </p:nvSpPr>
            <p:spPr bwMode="auto">
              <a:xfrm>
                <a:off x="1959" y="1728"/>
                <a:ext cx="22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grpSp>
            <p:nvGrpSpPr>
              <p:cNvPr id="490567" name="Group 71">
                <a:extLst>
                  <a:ext uri="{FF2B5EF4-FFF2-40B4-BE49-F238E27FC236}">
                    <a16:creationId xmlns:a16="http://schemas.microsoft.com/office/drawing/2014/main" id="{667CF15D-BA29-4CC1-A013-15D85FD25AAB}"/>
                  </a:ext>
                </a:extLst>
              </p:cNvPr>
              <p:cNvGrpSpPr>
                <a:grpSpLocks/>
              </p:cNvGrpSpPr>
              <p:nvPr/>
            </p:nvGrpSpPr>
            <p:grpSpPr bwMode="auto">
              <a:xfrm>
                <a:off x="1408" y="1944"/>
                <a:ext cx="736" cy="192"/>
                <a:chOff x="1408" y="1944"/>
                <a:chExt cx="736" cy="192"/>
              </a:xfrm>
            </p:grpSpPr>
            <p:sp>
              <p:nvSpPr>
                <p:cNvPr id="490568" name="Line 72">
                  <a:extLst>
                    <a:ext uri="{FF2B5EF4-FFF2-40B4-BE49-F238E27FC236}">
                      <a16:creationId xmlns:a16="http://schemas.microsoft.com/office/drawing/2014/main" id="{D65144DB-FDD8-4F50-9D18-80F3043E6495}"/>
                    </a:ext>
                  </a:extLst>
                </p:cNvPr>
                <p:cNvSpPr>
                  <a:spLocks noChangeShapeType="1"/>
                </p:cNvSpPr>
                <p:nvPr/>
              </p:nvSpPr>
              <p:spPr bwMode="auto">
                <a:xfrm flipH="1">
                  <a:off x="1408" y="1944"/>
                  <a:ext cx="736"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69" name="Line 73">
                  <a:extLst>
                    <a:ext uri="{FF2B5EF4-FFF2-40B4-BE49-F238E27FC236}">
                      <a16:creationId xmlns:a16="http://schemas.microsoft.com/office/drawing/2014/main" id="{B6916E84-39D6-4E3D-AF92-3D621DA7188B}"/>
                    </a:ext>
                  </a:extLst>
                </p:cNvPr>
                <p:cNvSpPr>
                  <a:spLocks noChangeShapeType="1"/>
                </p:cNvSpPr>
                <p:nvPr/>
              </p:nvSpPr>
              <p:spPr bwMode="auto">
                <a:xfrm flipH="1">
                  <a:off x="2032" y="1952"/>
                  <a:ext cx="112" cy="17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0" name="Line 74">
                  <a:extLst>
                    <a:ext uri="{FF2B5EF4-FFF2-40B4-BE49-F238E27FC236}">
                      <a16:creationId xmlns:a16="http://schemas.microsoft.com/office/drawing/2014/main" id="{1089251E-9FE1-4110-92FD-6EDC231B8D82}"/>
                    </a:ext>
                  </a:extLst>
                </p:cNvPr>
                <p:cNvSpPr>
                  <a:spLocks noChangeShapeType="1"/>
                </p:cNvSpPr>
                <p:nvPr/>
              </p:nvSpPr>
              <p:spPr bwMode="auto">
                <a:xfrm>
                  <a:off x="1424" y="1952"/>
                  <a:ext cx="80" cy="17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1" name="Line 75">
                  <a:extLst>
                    <a:ext uri="{FF2B5EF4-FFF2-40B4-BE49-F238E27FC236}">
                      <a16:creationId xmlns:a16="http://schemas.microsoft.com/office/drawing/2014/main" id="{C7B4042C-2802-48EE-BF47-9B770F32A6C2}"/>
                    </a:ext>
                  </a:extLst>
                </p:cNvPr>
                <p:cNvSpPr>
                  <a:spLocks noChangeShapeType="1"/>
                </p:cNvSpPr>
                <p:nvPr/>
              </p:nvSpPr>
              <p:spPr bwMode="auto">
                <a:xfrm flipH="1">
                  <a:off x="1504" y="2136"/>
                  <a:ext cx="544"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0572" name="Line 76">
                <a:extLst>
                  <a:ext uri="{FF2B5EF4-FFF2-40B4-BE49-F238E27FC236}">
                    <a16:creationId xmlns:a16="http://schemas.microsoft.com/office/drawing/2014/main" id="{C3B3BEB5-0473-4F81-8B16-7DB352BD49BB}"/>
                  </a:ext>
                </a:extLst>
              </p:cNvPr>
              <p:cNvSpPr>
                <a:spLocks noChangeShapeType="1"/>
              </p:cNvSpPr>
              <p:nvPr/>
            </p:nvSpPr>
            <p:spPr bwMode="auto">
              <a:xfrm>
                <a:off x="1968" y="1784"/>
                <a:ext cx="1" cy="15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3" name="Line 77">
                <a:extLst>
                  <a:ext uri="{FF2B5EF4-FFF2-40B4-BE49-F238E27FC236}">
                    <a16:creationId xmlns:a16="http://schemas.microsoft.com/office/drawing/2014/main" id="{C0427760-6F66-4304-96D7-7FDB9F7A4CAA}"/>
                  </a:ext>
                </a:extLst>
              </p:cNvPr>
              <p:cNvSpPr>
                <a:spLocks noChangeShapeType="1"/>
              </p:cNvSpPr>
              <p:nvPr/>
            </p:nvSpPr>
            <p:spPr bwMode="auto">
              <a:xfrm>
                <a:off x="1584" y="1784"/>
                <a:ext cx="0" cy="16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4" name="Rectangle 78">
                <a:extLst>
                  <a:ext uri="{FF2B5EF4-FFF2-40B4-BE49-F238E27FC236}">
                    <a16:creationId xmlns:a16="http://schemas.microsoft.com/office/drawing/2014/main" id="{1DCA4D88-552B-46DB-B7CD-C9A75DBDA006}"/>
                  </a:ext>
                </a:extLst>
              </p:cNvPr>
              <p:cNvSpPr>
                <a:spLocks noChangeArrowheads="1"/>
              </p:cNvSpPr>
              <p:nvPr/>
            </p:nvSpPr>
            <p:spPr bwMode="auto">
              <a:xfrm>
                <a:off x="1568" y="1735"/>
                <a:ext cx="26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a:ea typeface="宋体" panose="02010600030101010101" pitchFamily="2" charset="-122"/>
                  </a:rPr>
                  <a:t>Rd</a:t>
                </a:r>
              </a:p>
            </p:txBody>
          </p:sp>
          <p:sp>
            <p:nvSpPr>
              <p:cNvPr id="490575" name="Line 79">
                <a:extLst>
                  <a:ext uri="{FF2B5EF4-FFF2-40B4-BE49-F238E27FC236}">
                    <a16:creationId xmlns:a16="http://schemas.microsoft.com/office/drawing/2014/main" id="{847E5A6F-7144-457C-8E0A-30DD56DA7E01}"/>
                  </a:ext>
                </a:extLst>
              </p:cNvPr>
              <p:cNvSpPr>
                <a:spLocks noChangeShapeType="1"/>
              </p:cNvSpPr>
              <p:nvPr/>
            </p:nvSpPr>
            <p:spPr bwMode="auto">
              <a:xfrm flipH="1">
                <a:off x="856" y="2064"/>
                <a:ext cx="640"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6" name="Rectangle 80">
                <a:extLst>
                  <a:ext uri="{FF2B5EF4-FFF2-40B4-BE49-F238E27FC236}">
                    <a16:creationId xmlns:a16="http://schemas.microsoft.com/office/drawing/2014/main" id="{BFFF4442-2A89-47FE-A644-C5811C57C541}"/>
                  </a:ext>
                </a:extLst>
              </p:cNvPr>
              <p:cNvSpPr>
                <a:spLocks noChangeArrowheads="1"/>
              </p:cNvSpPr>
              <p:nvPr/>
            </p:nvSpPr>
            <p:spPr bwMode="auto">
              <a:xfrm>
                <a:off x="823" y="1862"/>
                <a:ext cx="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endParaRPr lang="en-US" altLang="zh-CN" sz="1800">
                  <a:solidFill>
                    <a:schemeClr val="accent1"/>
                  </a:solidFill>
                  <a:ea typeface="宋体" panose="02010600030101010101" pitchFamily="2" charset="-122"/>
                </a:endParaRPr>
              </a:p>
            </p:txBody>
          </p:sp>
          <p:sp>
            <p:nvSpPr>
              <p:cNvPr id="490577" name="Rectangle 81">
                <a:extLst>
                  <a:ext uri="{FF2B5EF4-FFF2-40B4-BE49-F238E27FC236}">
                    <a16:creationId xmlns:a16="http://schemas.microsoft.com/office/drawing/2014/main" id="{02A6BDF5-FA64-4E17-9079-A6EED74E64CD}"/>
                  </a:ext>
                </a:extLst>
              </p:cNvPr>
              <p:cNvSpPr>
                <a:spLocks noChangeArrowheads="1"/>
              </p:cNvSpPr>
              <p:nvPr/>
            </p:nvSpPr>
            <p:spPr bwMode="auto">
              <a:xfrm>
                <a:off x="1600" y="1944"/>
                <a:ext cx="34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Mux</a:t>
                </a:r>
              </a:p>
            </p:txBody>
          </p:sp>
        </p:grpSp>
        <p:sp>
          <p:nvSpPr>
            <p:cNvPr id="490578" name="Text Box 82">
              <a:extLst>
                <a:ext uri="{FF2B5EF4-FFF2-40B4-BE49-F238E27FC236}">
                  <a16:creationId xmlns:a16="http://schemas.microsoft.com/office/drawing/2014/main" id="{6B517518-A0C4-47FB-8B7A-ECD6E1E386AE}"/>
                </a:ext>
              </a:extLst>
            </p:cNvPr>
            <p:cNvSpPr txBox="1">
              <a:spLocks noChangeArrowheads="1"/>
            </p:cNvSpPr>
            <p:nvPr/>
          </p:nvSpPr>
          <p:spPr bwMode="auto">
            <a:xfrm>
              <a:off x="1489" y="1616"/>
              <a:ext cx="1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0</a:t>
              </a:r>
            </a:p>
          </p:txBody>
        </p:sp>
        <p:sp>
          <p:nvSpPr>
            <p:cNvPr id="490579" name="Text Box 83">
              <a:extLst>
                <a:ext uri="{FF2B5EF4-FFF2-40B4-BE49-F238E27FC236}">
                  <a16:creationId xmlns:a16="http://schemas.microsoft.com/office/drawing/2014/main" id="{269C0E4B-9222-4B57-AB36-3239A47BDDF8}"/>
                </a:ext>
              </a:extLst>
            </p:cNvPr>
            <p:cNvSpPr txBox="1">
              <a:spLocks noChangeArrowheads="1"/>
            </p:cNvSpPr>
            <p:nvPr/>
          </p:nvSpPr>
          <p:spPr bwMode="auto">
            <a:xfrm>
              <a:off x="1868" y="1626"/>
              <a:ext cx="1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1</a:t>
              </a:r>
            </a:p>
          </p:txBody>
        </p:sp>
      </p:grpSp>
      <p:sp>
        <p:nvSpPr>
          <p:cNvPr id="490583" name="Rectangle 87">
            <a:extLst>
              <a:ext uri="{FF2B5EF4-FFF2-40B4-BE49-F238E27FC236}">
                <a16:creationId xmlns:a16="http://schemas.microsoft.com/office/drawing/2014/main" id="{188DE6E7-7F79-43A5-9A63-2FDDEE5AF0CD}"/>
              </a:ext>
            </a:extLst>
          </p:cNvPr>
          <p:cNvSpPr>
            <a:spLocks noChangeArrowheads="1"/>
          </p:cNvSpPr>
          <p:nvPr/>
        </p:nvSpPr>
        <p:spPr bwMode="auto">
          <a:xfrm rot="5400000">
            <a:off x="3607594" y="5369719"/>
            <a:ext cx="866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微软雅黑" panose="020B0503020204020204" pitchFamily="34" charset="-122"/>
              </a:rPr>
              <a:t>零扩展</a:t>
            </a:r>
          </a:p>
        </p:txBody>
      </p:sp>
      <p:sp>
        <p:nvSpPr>
          <p:cNvPr id="490584" name="Rectangle 88">
            <a:extLst>
              <a:ext uri="{FF2B5EF4-FFF2-40B4-BE49-F238E27FC236}">
                <a16:creationId xmlns:a16="http://schemas.microsoft.com/office/drawing/2014/main" id="{538F5E9C-853D-4058-AC8C-58E3DD6A593B}"/>
              </a:ext>
            </a:extLst>
          </p:cNvPr>
          <p:cNvSpPr>
            <a:spLocks noChangeArrowheads="1"/>
          </p:cNvSpPr>
          <p:nvPr/>
        </p:nvSpPr>
        <p:spPr bwMode="auto">
          <a:xfrm rot="5400000">
            <a:off x="4744244" y="4991894"/>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Mux</a:t>
            </a:r>
          </a:p>
        </p:txBody>
      </p:sp>
      <p:sp>
        <p:nvSpPr>
          <p:cNvPr id="490585" name="Line 89">
            <a:extLst>
              <a:ext uri="{FF2B5EF4-FFF2-40B4-BE49-F238E27FC236}">
                <a16:creationId xmlns:a16="http://schemas.microsoft.com/office/drawing/2014/main" id="{9AF40074-B04B-45DD-8C72-D408C1996F90}"/>
              </a:ext>
            </a:extLst>
          </p:cNvPr>
          <p:cNvSpPr>
            <a:spLocks noChangeShapeType="1"/>
          </p:cNvSpPr>
          <p:nvPr/>
        </p:nvSpPr>
        <p:spPr bwMode="auto">
          <a:xfrm>
            <a:off x="2908300" y="5611813"/>
            <a:ext cx="9652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86" name="Rectangle 90">
            <a:extLst>
              <a:ext uri="{FF2B5EF4-FFF2-40B4-BE49-F238E27FC236}">
                <a16:creationId xmlns:a16="http://schemas.microsoft.com/office/drawing/2014/main" id="{E45F7187-DB58-4EFD-B25A-7289D3BFCF86}"/>
              </a:ext>
            </a:extLst>
          </p:cNvPr>
          <p:cNvSpPr>
            <a:spLocks noChangeArrowheads="1"/>
          </p:cNvSpPr>
          <p:nvPr/>
        </p:nvSpPr>
        <p:spPr bwMode="auto">
          <a:xfrm>
            <a:off x="3033713" y="56118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a:t>
            </a:r>
          </a:p>
        </p:txBody>
      </p:sp>
      <p:grpSp>
        <p:nvGrpSpPr>
          <p:cNvPr id="490588" name="Group 92">
            <a:extLst>
              <a:ext uri="{FF2B5EF4-FFF2-40B4-BE49-F238E27FC236}">
                <a16:creationId xmlns:a16="http://schemas.microsoft.com/office/drawing/2014/main" id="{9955B8D4-1417-4564-9F11-4FA7636CC3FA}"/>
              </a:ext>
            </a:extLst>
          </p:cNvPr>
          <p:cNvGrpSpPr>
            <a:grpSpLocks/>
          </p:cNvGrpSpPr>
          <p:nvPr/>
        </p:nvGrpSpPr>
        <p:grpSpPr bwMode="auto">
          <a:xfrm>
            <a:off x="4953000" y="4557713"/>
            <a:ext cx="304800" cy="1143000"/>
            <a:chOff x="3120" y="3032"/>
            <a:chExt cx="192" cy="720"/>
          </a:xfrm>
        </p:grpSpPr>
        <p:sp>
          <p:nvSpPr>
            <p:cNvPr id="490589" name="Line 93">
              <a:extLst>
                <a:ext uri="{FF2B5EF4-FFF2-40B4-BE49-F238E27FC236}">
                  <a16:creationId xmlns:a16="http://schemas.microsoft.com/office/drawing/2014/main" id="{A4A2A602-C87C-4D31-92DB-B372D8920A82}"/>
                </a:ext>
              </a:extLst>
            </p:cNvPr>
            <p:cNvSpPr>
              <a:spLocks noChangeShapeType="1"/>
            </p:cNvSpPr>
            <p:nvPr/>
          </p:nvSpPr>
          <p:spPr bwMode="auto">
            <a:xfrm>
              <a:off x="3120" y="3032"/>
              <a:ext cx="0" cy="704"/>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90" name="Line 94">
              <a:extLst>
                <a:ext uri="{FF2B5EF4-FFF2-40B4-BE49-F238E27FC236}">
                  <a16:creationId xmlns:a16="http://schemas.microsoft.com/office/drawing/2014/main" id="{3DC570E9-030A-4F4E-AAA0-ECCEE764D477}"/>
                </a:ext>
              </a:extLst>
            </p:cNvPr>
            <p:cNvSpPr>
              <a:spLocks noChangeShapeType="1"/>
            </p:cNvSpPr>
            <p:nvPr/>
          </p:nvSpPr>
          <p:spPr bwMode="auto">
            <a:xfrm>
              <a:off x="3128" y="3032"/>
              <a:ext cx="176" cy="8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91" name="Line 95">
              <a:extLst>
                <a:ext uri="{FF2B5EF4-FFF2-40B4-BE49-F238E27FC236}">
                  <a16:creationId xmlns:a16="http://schemas.microsoft.com/office/drawing/2014/main" id="{7718DDD6-2772-4697-B54D-4D1AB9158D48}"/>
                </a:ext>
              </a:extLst>
            </p:cNvPr>
            <p:cNvSpPr>
              <a:spLocks noChangeShapeType="1"/>
            </p:cNvSpPr>
            <p:nvPr/>
          </p:nvSpPr>
          <p:spPr bwMode="auto">
            <a:xfrm flipV="1">
              <a:off x="3128" y="3640"/>
              <a:ext cx="176" cy="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92" name="Line 96">
              <a:extLst>
                <a:ext uri="{FF2B5EF4-FFF2-40B4-BE49-F238E27FC236}">
                  <a16:creationId xmlns:a16="http://schemas.microsoft.com/office/drawing/2014/main" id="{435BFA7A-3752-4565-A065-BBA23565B1FD}"/>
                </a:ext>
              </a:extLst>
            </p:cNvPr>
            <p:cNvSpPr>
              <a:spLocks noChangeShapeType="1"/>
            </p:cNvSpPr>
            <p:nvPr/>
          </p:nvSpPr>
          <p:spPr bwMode="auto">
            <a:xfrm>
              <a:off x="3312" y="3128"/>
              <a:ext cx="0" cy="5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0593" name="Rectangle 97">
            <a:extLst>
              <a:ext uri="{FF2B5EF4-FFF2-40B4-BE49-F238E27FC236}">
                <a16:creationId xmlns:a16="http://schemas.microsoft.com/office/drawing/2014/main" id="{1B315132-775E-447D-B455-B483041CFB05}"/>
              </a:ext>
            </a:extLst>
          </p:cNvPr>
          <p:cNvSpPr>
            <a:spLocks noChangeArrowheads="1"/>
          </p:cNvSpPr>
          <p:nvPr/>
        </p:nvSpPr>
        <p:spPr bwMode="auto">
          <a:xfrm>
            <a:off x="3898900" y="5167313"/>
            <a:ext cx="355600" cy="812800"/>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94" name="Line 98">
            <a:extLst>
              <a:ext uri="{FF2B5EF4-FFF2-40B4-BE49-F238E27FC236}">
                <a16:creationId xmlns:a16="http://schemas.microsoft.com/office/drawing/2014/main" id="{057268E8-F65F-464B-88AD-1A6D06034AB4}"/>
              </a:ext>
            </a:extLst>
          </p:cNvPr>
          <p:cNvSpPr>
            <a:spLocks noChangeShapeType="1"/>
          </p:cNvSpPr>
          <p:nvPr/>
        </p:nvSpPr>
        <p:spPr bwMode="auto">
          <a:xfrm>
            <a:off x="4279900" y="5535613"/>
            <a:ext cx="6604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95" name="Rectangle 99">
            <a:extLst>
              <a:ext uri="{FF2B5EF4-FFF2-40B4-BE49-F238E27FC236}">
                <a16:creationId xmlns:a16="http://schemas.microsoft.com/office/drawing/2014/main" id="{D247FC90-FCBA-493A-9BB3-6C6F3AA05AF1}"/>
              </a:ext>
            </a:extLst>
          </p:cNvPr>
          <p:cNvSpPr>
            <a:spLocks noChangeArrowheads="1"/>
          </p:cNvSpPr>
          <p:nvPr/>
        </p:nvSpPr>
        <p:spPr bwMode="auto">
          <a:xfrm>
            <a:off x="4271963" y="55737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490596" name="Line 100">
            <a:extLst>
              <a:ext uri="{FF2B5EF4-FFF2-40B4-BE49-F238E27FC236}">
                <a16:creationId xmlns:a16="http://schemas.microsoft.com/office/drawing/2014/main" id="{E657A074-2C57-42CF-BAAF-D77C92B30D1A}"/>
              </a:ext>
            </a:extLst>
          </p:cNvPr>
          <p:cNvSpPr>
            <a:spLocks noChangeShapeType="1"/>
          </p:cNvSpPr>
          <p:nvPr/>
        </p:nvSpPr>
        <p:spPr bwMode="auto">
          <a:xfrm flipH="1">
            <a:off x="4565650" y="5465763"/>
            <a:ext cx="88900" cy="1397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97" name="Line 101">
            <a:extLst>
              <a:ext uri="{FF2B5EF4-FFF2-40B4-BE49-F238E27FC236}">
                <a16:creationId xmlns:a16="http://schemas.microsoft.com/office/drawing/2014/main" id="{6506C879-ADC5-4FE5-82BC-57B974814E60}"/>
              </a:ext>
            </a:extLst>
          </p:cNvPr>
          <p:cNvSpPr>
            <a:spLocks noChangeShapeType="1"/>
          </p:cNvSpPr>
          <p:nvPr/>
        </p:nvSpPr>
        <p:spPr bwMode="auto">
          <a:xfrm flipH="1">
            <a:off x="3346450" y="5541963"/>
            <a:ext cx="88900" cy="1397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98" name="Rectangle 102">
            <a:extLst>
              <a:ext uri="{FF2B5EF4-FFF2-40B4-BE49-F238E27FC236}">
                <a16:creationId xmlns:a16="http://schemas.microsoft.com/office/drawing/2014/main" id="{D4718D19-CD5F-4E52-A7EB-C97AFCA1EEA6}"/>
              </a:ext>
            </a:extLst>
          </p:cNvPr>
          <p:cNvSpPr>
            <a:spLocks noChangeArrowheads="1"/>
          </p:cNvSpPr>
          <p:nvPr/>
        </p:nvSpPr>
        <p:spPr bwMode="auto">
          <a:xfrm>
            <a:off x="2038350" y="5430838"/>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imm16</a:t>
            </a:r>
          </a:p>
        </p:txBody>
      </p:sp>
      <p:sp>
        <p:nvSpPr>
          <p:cNvPr id="490599" name="Line 103">
            <a:extLst>
              <a:ext uri="{FF2B5EF4-FFF2-40B4-BE49-F238E27FC236}">
                <a16:creationId xmlns:a16="http://schemas.microsoft.com/office/drawing/2014/main" id="{ED9C5B26-B23C-4973-A5E2-C60A561601AA}"/>
              </a:ext>
            </a:extLst>
          </p:cNvPr>
          <p:cNvSpPr>
            <a:spLocks noChangeShapeType="1"/>
          </p:cNvSpPr>
          <p:nvPr/>
        </p:nvSpPr>
        <p:spPr bwMode="auto">
          <a:xfrm>
            <a:off x="5105400" y="5624513"/>
            <a:ext cx="0" cy="4318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0601" name="Group 105">
            <a:extLst>
              <a:ext uri="{FF2B5EF4-FFF2-40B4-BE49-F238E27FC236}">
                <a16:creationId xmlns:a16="http://schemas.microsoft.com/office/drawing/2014/main" id="{FDBC4E80-9B55-4868-8E56-3466757D9F94}"/>
              </a:ext>
            </a:extLst>
          </p:cNvPr>
          <p:cNvGrpSpPr>
            <a:grpSpLocks/>
          </p:cNvGrpSpPr>
          <p:nvPr/>
        </p:nvGrpSpPr>
        <p:grpSpPr bwMode="auto">
          <a:xfrm>
            <a:off x="4881563" y="4649788"/>
            <a:ext cx="225425" cy="992187"/>
            <a:chOff x="3075" y="2821"/>
            <a:chExt cx="142" cy="625"/>
          </a:xfrm>
        </p:grpSpPr>
        <p:sp>
          <p:nvSpPr>
            <p:cNvPr id="490602" name="Text Box 106">
              <a:extLst>
                <a:ext uri="{FF2B5EF4-FFF2-40B4-BE49-F238E27FC236}">
                  <a16:creationId xmlns:a16="http://schemas.microsoft.com/office/drawing/2014/main" id="{6908FA2F-1C1E-4467-A8B8-5E6D80113D05}"/>
                </a:ext>
              </a:extLst>
            </p:cNvPr>
            <p:cNvSpPr txBox="1">
              <a:spLocks noChangeArrowheads="1"/>
            </p:cNvSpPr>
            <p:nvPr/>
          </p:nvSpPr>
          <p:spPr bwMode="auto">
            <a:xfrm>
              <a:off x="3089" y="2821"/>
              <a:ext cx="1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0</a:t>
              </a:r>
            </a:p>
          </p:txBody>
        </p:sp>
        <p:sp>
          <p:nvSpPr>
            <p:cNvPr id="490603" name="Text Box 107">
              <a:extLst>
                <a:ext uri="{FF2B5EF4-FFF2-40B4-BE49-F238E27FC236}">
                  <a16:creationId xmlns:a16="http://schemas.microsoft.com/office/drawing/2014/main" id="{2C57B4E3-74ED-4F4E-A431-C0BE970C932B}"/>
                </a:ext>
              </a:extLst>
            </p:cNvPr>
            <p:cNvSpPr txBox="1">
              <a:spLocks noChangeArrowheads="1"/>
            </p:cNvSpPr>
            <p:nvPr/>
          </p:nvSpPr>
          <p:spPr bwMode="auto">
            <a:xfrm>
              <a:off x="3075" y="3234"/>
              <a:ext cx="1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1</a:t>
              </a:r>
            </a:p>
          </p:txBody>
        </p:sp>
      </p:grpSp>
      <p:grpSp>
        <p:nvGrpSpPr>
          <p:cNvPr id="490604" name="Group 108">
            <a:extLst>
              <a:ext uri="{FF2B5EF4-FFF2-40B4-BE49-F238E27FC236}">
                <a16:creationId xmlns:a16="http://schemas.microsoft.com/office/drawing/2014/main" id="{D7BF025D-0988-48DF-AEB5-A5CC094923A7}"/>
              </a:ext>
            </a:extLst>
          </p:cNvPr>
          <p:cNvGrpSpPr>
            <a:grpSpLocks/>
          </p:cNvGrpSpPr>
          <p:nvPr/>
        </p:nvGrpSpPr>
        <p:grpSpPr bwMode="auto">
          <a:xfrm>
            <a:off x="3144838" y="1349375"/>
            <a:ext cx="5999162" cy="989013"/>
            <a:chOff x="1918" y="1392"/>
            <a:chExt cx="3763" cy="607"/>
          </a:xfrm>
        </p:grpSpPr>
        <p:sp>
          <p:nvSpPr>
            <p:cNvPr id="490605" name="Rectangle 109">
              <a:extLst>
                <a:ext uri="{FF2B5EF4-FFF2-40B4-BE49-F238E27FC236}">
                  <a16:creationId xmlns:a16="http://schemas.microsoft.com/office/drawing/2014/main" id="{2449A004-D6DF-4058-8369-B30B110A7A1D}"/>
                </a:ext>
              </a:extLst>
            </p:cNvPr>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0606" name="Group 110">
              <a:extLst>
                <a:ext uri="{FF2B5EF4-FFF2-40B4-BE49-F238E27FC236}">
                  <a16:creationId xmlns:a16="http://schemas.microsoft.com/office/drawing/2014/main" id="{19E615C4-3019-4EEF-8A86-E47FA67AD54B}"/>
                </a:ext>
              </a:extLst>
            </p:cNvPr>
            <p:cNvGrpSpPr>
              <a:grpSpLocks/>
            </p:cNvGrpSpPr>
            <p:nvPr/>
          </p:nvGrpSpPr>
          <p:grpSpPr bwMode="auto">
            <a:xfrm>
              <a:off x="1979" y="1584"/>
              <a:ext cx="624" cy="223"/>
              <a:chOff x="1979" y="1584"/>
              <a:chExt cx="624" cy="223"/>
            </a:xfrm>
          </p:grpSpPr>
          <p:sp>
            <p:nvSpPr>
              <p:cNvPr id="490607" name="Rectangle 111">
                <a:extLst>
                  <a:ext uri="{FF2B5EF4-FFF2-40B4-BE49-F238E27FC236}">
                    <a16:creationId xmlns:a16="http://schemas.microsoft.com/office/drawing/2014/main" id="{807AE177-934C-4368-9405-50F04E6BC65A}"/>
                  </a:ext>
                </a:extLst>
              </p:cNvPr>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608" name="Rectangle 112">
                <a:extLst>
                  <a:ext uri="{FF2B5EF4-FFF2-40B4-BE49-F238E27FC236}">
                    <a16:creationId xmlns:a16="http://schemas.microsoft.com/office/drawing/2014/main" id="{5D3D73FF-58C2-4B72-B2EA-37CEEC3DF632}"/>
                  </a:ext>
                </a:extLst>
              </p:cNvPr>
              <p:cNvSpPr>
                <a:spLocks noChangeArrowheads="1"/>
              </p:cNvSpPr>
              <p:nvPr/>
            </p:nvSpPr>
            <p:spPr bwMode="auto">
              <a:xfrm>
                <a:off x="2161" y="1584"/>
                <a:ext cx="28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op</a:t>
                </a:r>
              </a:p>
            </p:txBody>
          </p:sp>
        </p:grpSp>
        <p:grpSp>
          <p:nvGrpSpPr>
            <p:cNvPr id="490609" name="Group 113">
              <a:extLst>
                <a:ext uri="{FF2B5EF4-FFF2-40B4-BE49-F238E27FC236}">
                  <a16:creationId xmlns:a16="http://schemas.microsoft.com/office/drawing/2014/main" id="{1A4CCA36-F57C-4F45-BAC7-12BE8E1D57C3}"/>
                </a:ext>
              </a:extLst>
            </p:cNvPr>
            <p:cNvGrpSpPr>
              <a:grpSpLocks/>
            </p:cNvGrpSpPr>
            <p:nvPr/>
          </p:nvGrpSpPr>
          <p:grpSpPr bwMode="auto">
            <a:xfrm>
              <a:off x="2611" y="1584"/>
              <a:ext cx="580" cy="223"/>
              <a:chOff x="2611" y="1584"/>
              <a:chExt cx="580" cy="223"/>
            </a:xfrm>
          </p:grpSpPr>
          <p:sp>
            <p:nvSpPr>
              <p:cNvPr id="490610" name="Rectangle 114">
                <a:extLst>
                  <a:ext uri="{FF2B5EF4-FFF2-40B4-BE49-F238E27FC236}">
                    <a16:creationId xmlns:a16="http://schemas.microsoft.com/office/drawing/2014/main" id="{3165C6C3-08E3-4D19-951B-B0C1518CC884}"/>
                  </a:ext>
                </a:extLst>
              </p:cNvPr>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611" name="Rectangle 115">
                <a:extLst>
                  <a:ext uri="{FF2B5EF4-FFF2-40B4-BE49-F238E27FC236}">
                    <a16:creationId xmlns:a16="http://schemas.microsoft.com/office/drawing/2014/main" id="{49D91329-4ED7-43E5-9EDB-7597FF937C25}"/>
                  </a:ext>
                </a:extLst>
              </p:cNvPr>
              <p:cNvSpPr>
                <a:spLocks noChangeArrowheads="1"/>
              </p:cNvSpPr>
              <p:nvPr/>
            </p:nvSpPr>
            <p:spPr bwMode="auto">
              <a:xfrm>
                <a:off x="2776" y="1584"/>
                <a:ext cx="2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grpSp>
        <p:grpSp>
          <p:nvGrpSpPr>
            <p:cNvPr id="490612" name="Group 116">
              <a:extLst>
                <a:ext uri="{FF2B5EF4-FFF2-40B4-BE49-F238E27FC236}">
                  <a16:creationId xmlns:a16="http://schemas.microsoft.com/office/drawing/2014/main" id="{CA5A5DDB-82EA-4BC0-A008-BA112AD2066A}"/>
                </a:ext>
              </a:extLst>
            </p:cNvPr>
            <p:cNvGrpSpPr>
              <a:grpSpLocks/>
            </p:cNvGrpSpPr>
            <p:nvPr/>
          </p:nvGrpSpPr>
          <p:grpSpPr bwMode="auto">
            <a:xfrm>
              <a:off x="3199" y="1584"/>
              <a:ext cx="579" cy="223"/>
              <a:chOff x="3199" y="1584"/>
              <a:chExt cx="579" cy="223"/>
            </a:xfrm>
          </p:grpSpPr>
          <p:sp>
            <p:nvSpPr>
              <p:cNvPr id="490613" name="Rectangle 117">
                <a:extLst>
                  <a:ext uri="{FF2B5EF4-FFF2-40B4-BE49-F238E27FC236}">
                    <a16:creationId xmlns:a16="http://schemas.microsoft.com/office/drawing/2014/main" id="{9BEAB068-FA58-4692-9885-A917173E7327}"/>
                  </a:ext>
                </a:extLst>
              </p:cNvPr>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614" name="Rectangle 118">
                <a:extLst>
                  <a:ext uri="{FF2B5EF4-FFF2-40B4-BE49-F238E27FC236}">
                    <a16:creationId xmlns:a16="http://schemas.microsoft.com/office/drawing/2014/main" id="{FE8323B0-4DC7-467F-B021-83C69C914E35}"/>
                  </a:ext>
                </a:extLst>
              </p:cNvPr>
              <p:cNvSpPr>
                <a:spLocks noChangeArrowheads="1"/>
              </p:cNvSpPr>
              <p:nvPr/>
            </p:nvSpPr>
            <p:spPr bwMode="auto">
              <a:xfrm>
                <a:off x="3363" y="1584"/>
                <a:ext cx="21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grpSp>
        <p:sp>
          <p:nvSpPr>
            <p:cNvPr id="490615" name="Rectangle 119">
              <a:extLst>
                <a:ext uri="{FF2B5EF4-FFF2-40B4-BE49-F238E27FC236}">
                  <a16:creationId xmlns:a16="http://schemas.microsoft.com/office/drawing/2014/main" id="{B172C84A-D22B-4077-BA25-BE48152BD912}"/>
                </a:ext>
              </a:extLst>
            </p:cNvPr>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616" name="Rectangle 120">
              <a:extLst>
                <a:ext uri="{FF2B5EF4-FFF2-40B4-BE49-F238E27FC236}">
                  <a16:creationId xmlns:a16="http://schemas.microsoft.com/office/drawing/2014/main" id="{58B83C63-6E13-4CAA-894C-0DBF158836D5}"/>
                </a:ext>
              </a:extLst>
            </p:cNvPr>
            <p:cNvSpPr>
              <a:spLocks noChangeArrowheads="1"/>
            </p:cNvSpPr>
            <p:nvPr/>
          </p:nvSpPr>
          <p:spPr bwMode="auto">
            <a:xfrm>
              <a:off x="4289" y="1584"/>
              <a:ext cx="56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imm16</a:t>
              </a:r>
            </a:p>
          </p:txBody>
        </p:sp>
        <p:sp>
          <p:nvSpPr>
            <p:cNvPr id="490617" name="Rectangle 121">
              <a:extLst>
                <a:ext uri="{FF2B5EF4-FFF2-40B4-BE49-F238E27FC236}">
                  <a16:creationId xmlns:a16="http://schemas.microsoft.com/office/drawing/2014/main" id="{89193DAD-F8D4-4B30-BE23-AC09A9506D7F}"/>
                </a:ext>
              </a:extLst>
            </p:cNvPr>
            <p:cNvSpPr>
              <a:spLocks noChangeArrowheads="1"/>
            </p:cNvSpPr>
            <p:nvPr/>
          </p:nvSpPr>
          <p:spPr bwMode="auto">
            <a:xfrm>
              <a:off x="5488" y="1392"/>
              <a:ext cx="19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490618" name="Rectangle 122">
              <a:extLst>
                <a:ext uri="{FF2B5EF4-FFF2-40B4-BE49-F238E27FC236}">
                  <a16:creationId xmlns:a16="http://schemas.microsoft.com/office/drawing/2014/main" id="{56F6AD67-104A-4430-882C-0C5014F5ED0D}"/>
                </a:ext>
              </a:extLst>
            </p:cNvPr>
            <p:cNvSpPr>
              <a:spLocks noChangeArrowheads="1"/>
            </p:cNvSpPr>
            <p:nvPr/>
          </p:nvSpPr>
          <p:spPr bwMode="auto">
            <a:xfrm>
              <a:off x="3590"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a:t>
              </a:r>
            </a:p>
          </p:txBody>
        </p:sp>
        <p:sp>
          <p:nvSpPr>
            <p:cNvPr id="490619" name="Rectangle 123">
              <a:extLst>
                <a:ext uri="{FF2B5EF4-FFF2-40B4-BE49-F238E27FC236}">
                  <a16:creationId xmlns:a16="http://schemas.microsoft.com/office/drawing/2014/main" id="{1A2DDFB7-BDA6-4E34-B6A4-F645D17108DC}"/>
                </a:ext>
              </a:extLst>
            </p:cNvPr>
            <p:cNvSpPr>
              <a:spLocks noChangeArrowheads="1"/>
            </p:cNvSpPr>
            <p:nvPr/>
          </p:nvSpPr>
          <p:spPr bwMode="auto">
            <a:xfrm>
              <a:off x="3002"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21</a:t>
              </a:r>
            </a:p>
          </p:txBody>
        </p:sp>
        <p:sp>
          <p:nvSpPr>
            <p:cNvPr id="490620" name="Rectangle 124">
              <a:extLst>
                <a:ext uri="{FF2B5EF4-FFF2-40B4-BE49-F238E27FC236}">
                  <a16:creationId xmlns:a16="http://schemas.microsoft.com/office/drawing/2014/main" id="{CE5A27A7-AD0E-4AB8-91D3-4280E82DA419}"/>
                </a:ext>
              </a:extLst>
            </p:cNvPr>
            <p:cNvSpPr>
              <a:spLocks noChangeArrowheads="1"/>
            </p:cNvSpPr>
            <p:nvPr/>
          </p:nvSpPr>
          <p:spPr bwMode="auto">
            <a:xfrm>
              <a:off x="2414"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26</a:t>
              </a:r>
            </a:p>
          </p:txBody>
        </p:sp>
        <p:sp>
          <p:nvSpPr>
            <p:cNvPr id="490621" name="Rectangle 125">
              <a:extLst>
                <a:ext uri="{FF2B5EF4-FFF2-40B4-BE49-F238E27FC236}">
                  <a16:creationId xmlns:a16="http://schemas.microsoft.com/office/drawing/2014/main" id="{20AE5EA8-2FCD-4502-B63C-B7C5E6C5E958}"/>
                </a:ext>
              </a:extLst>
            </p:cNvPr>
            <p:cNvSpPr>
              <a:spLocks noChangeArrowheads="1"/>
            </p:cNvSpPr>
            <p:nvPr/>
          </p:nvSpPr>
          <p:spPr bwMode="auto">
            <a:xfrm>
              <a:off x="1918"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31</a:t>
              </a:r>
            </a:p>
          </p:txBody>
        </p:sp>
        <p:sp>
          <p:nvSpPr>
            <p:cNvPr id="490622" name="Rectangle 126">
              <a:extLst>
                <a:ext uri="{FF2B5EF4-FFF2-40B4-BE49-F238E27FC236}">
                  <a16:creationId xmlns:a16="http://schemas.microsoft.com/office/drawing/2014/main" id="{D79E84C2-FE3F-4BD4-9FA9-AD4F4B43546F}"/>
                </a:ext>
              </a:extLst>
            </p:cNvPr>
            <p:cNvSpPr>
              <a:spLocks noChangeArrowheads="1"/>
            </p:cNvSpPr>
            <p:nvPr/>
          </p:nvSpPr>
          <p:spPr bwMode="auto">
            <a:xfrm>
              <a:off x="2143" y="1776"/>
              <a:ext cx="48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490623" name="Rectangle 127">
              <a:extLst>
                <a:ext uri="{FF2B5EF4-FFF2-40B4-BE49-F238E27FC236}">
                  <a16:creationId xmlns:a16="http://schemas.microsoft.com/office/drawing/2014/main" id="{CB8F3B2F-2393-4EAC-8958-7324429EADD9}"/>
                </a:ext>
              </a:extLst>
            </p:cNvPr>
            <p:cNvSpPr>
              <a:spLocks noChangeArrowheads="1"/>
            </p:cNvSpPr>
            <p:nvPr/>
          </p:nvSpPr>
          <p:spPr bwMode="auto">
            <a:xfrm>
              <a:off x="4448" y="1776"/>
              <a:ext cx="56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 </a:t>
              </a:r>
              <a:r>
                <a:rPr lang="en-US" altLang="zh-CN" sz="1800">
                  <a:ea typeface="宋体" panose="02010600030101010101" pitchFamily="2" charset="-122"/>
                </a:rPr>
                <a:t>bits</a:t>
              </a:r>
            </a:p>
          </p:txBody>
        </p:sp>
        <p:sp>
          <p:nvSpPr>
            <p:cNvPr id="490624" name="Rectangle 128">
              <a:extLst>
                <a:ext uri="{FF2B5EF4-FFF2-40B4-BE49-F238E27FC236}">
                  <a16:creationId xmlns:a16="http://schemas.microsoft.com/office/drawing/2014/main" id="{C0A64EBB-7214-4F93-B779-A4E9F02BE478}"/>
                </a:ext>
              </a:extLst>
            </p:cNvPr>
            <p:cNvSpPr>
              <a:spLocks noChangeArrowheads="1"/>
            </p:cNvSpPr>
            <p:nvPr/>
          </p:nvSpPr>
          <p:spPr bwMode="auto">
            <a:xfrm>
              <a:off x="3318" y="1776"/>
              <a:ext cx="49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490625" name="Rectangle 129">
              <a:extLst>
                <a:ext uri="{FF2B5EF4-FFF2-40B4-BE49-F238E27FC236}">
                  <a16:creationId xmlns:a16="http://schemas.microsoft.com/office/drawing/2014/main" id="{D45FAEE2-BFB6-436D-B0FE-434C6C31461E}"/>
                </a:ext>
              </a:extLst>
            </p:cNvPr>
            <p:cNvSpPr>
              <a:spLocks noChangeArrowheads="1"/>
            </p:cNvSpPr>
            <p:nvPr/>
          </p:nvSpPr>
          <p:spPr bwMode="auto">
            <a:xfrm>
              <a:off x="2731" y="1776"/>
              <a:ext cx="48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C581E21A-D3E3-4C98-9672-94F6F6499F2B}"/>
              </a:ext>
            </a:extLst>
          </p:cNvPr>
          <p:cNvSpPr>
            <a:spLocks noGrp="1" noChangeArrowheads="1"/>
          </p:cNvSpPr>
          <p:nvPr>
            <p:ph type="title"/>
          </p:nvPr>
        </p:nvSpPr>
        <p:spPr>
          <a:xfrm>
            <a:off x="1612900" y="104775"/>
            <a:ext cx="6126163" cy="528638"/>
          </a:xfrm>
          <a:noFill/>
          <a:ln/>
        </p:spPr>
        <p:txBody>
          <a:bodyPr/>
          <a:lstStyle/>
          <a:p>
            <a:r>
              <a:rPr lang="zh-CN" altLang="en-US"/>
              <a:t>单周期数据通路的基本结构</a:t>
            </a:r>
          </a:p>
        </p:txBody>
      </p:sp>
      <p:grpSp>
        <p:nvGrpSpPr>
          <p:cNvPr id="546819" name="Group 3">
            <a:extLst>
              <a:ext uri="{FF2B5EF4-FFF2-40B4-BE49-F238E27FC236}">
                <a16:creationId xmlns:a16="http://schemas.microsoft.com/office/drawing/2014/main" id="{60F05D6A-917F-4663-A2D3-163A409D42F5}"/>
              </a:ext>
            </a:extLst>
          </p:cNvPr>
          <p:cNvGrpSpPr>
            <a:grpSpLocks/>
          </p:cNvGrpSpPr>
          <p:nvPr/>
        </p:nvGrpSpPr>
        <p:grpSpPr bwMode="auto">
          <a:xfrm>
            <a:off x="5029200" y="2770188"/>
            <a:ext cx="457200" cy="1136650"/>
            <a:chOff x="3168" y="2302"/>
            <a:chExt cx="288" cy="716"/>
          </a:xfrm>
        </p:grpSpPr>
        <p:sp>
          <p:nvSpPr>
            <p:cNvPr id="546820" name="Line 4">
              <a:extLst>
                <a:ext uri="{FF2B5EF4-FFF2-40B4-BE49-F238E27FC236}">
                  <a16:creationId xmlns:a16="http://schemas.microsoft.com/office/drawing/2014/main" id="{95334DE7-0EBB-4E58-AD0C-E38135407F13}"/>
                </a:ext>
              </a:extLst>
            </p:cNvPr>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1" name="Line 5">
              <a:extLst>
                <a:ext uri="{FF2B5EF4-FFF2-40B4-BE49-F238E27FC236}">
                  <a16:creationId xmlns:a16="http://schemas.microsoft.com/office/drawing/2014/main" id="{C74434B4-B039-4C0C-BB5D-3BCF80507A33}"/>
                </a:ext>
              </a:extLst>
            </p:cNvPr>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2" name="Line 6">
              <a:extLst>
                <a:ext uri="{FF2B5EF4-FFF2-40B4-BE49-F238E27FC236}">
                  <a16:creationId xmlns:a16="http://schemas.microsoft.com/office/drawing/2014/main" id="{36D6604B-D035-49B6-A75C-A69F1FCDB80F}"/>
                </a:ext>
              </a:extLst>
            </p:cNvPr>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3" name="Line 7">
              <a:extLst>
                <a:ext uri="{FF2B5EF4-FFF2-40B4-BE49-F238E27FC236}">
                  <a16:creationId xmlns:a16="http://schemas.microsoft.com/office/drawing/2014/main" id="{6800E6F0-8D1F-4D3F-8957-73B4F36664BA}"/>
                </a:ext>
              </a:extLst>
            </p:cNvPr>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4" name="Line 8">
              <a:extLst>
                <a:ext uri="{FF2B5EF4-FFF2-40B4-BE49-F238E27FC236}">
                  <a16:creationId xmlns:a16="http://schemas.microsoft.com/office/drawing/2014/main" id="{22002384-B5EC-48D0-AD0E-E00B8BA554EC}"/>
                </a:ext>
              </a:extLst>
            </p:cNvPr>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5" name="Line 9">
              <a:extLst>
                <a:ext uri="{FF2B5EF4-FFF2-40B4-BE49-F238E27FC236}">
                  <a16:creationId xmlns:a16="http://schemas.microsoft.com/office/drawing/2014/main" id="{5F91FB42-0C65-487A-BA13-09D636681607}"/>
                </a:ext>
              </a:extLst>
            </p:cNvPr>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6" name="Line 10">
              <a:extLst>
                <a:ext uri="{FF2B5EF4-FFF2-40B4-BE49-F238E27FC236}">
                  <a16:creationId xmlns:a16="http://schemas.microsoft.com/office/drawing/2014/main" id="{F3DA0072-B392-4F4C-8443-FEF65B9BEF29}"/>
                </a:ext>
              </a:extLst>
            </p:cNvPr>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7" name="Line 11">
              <a:extLst>
                <a:ext uri="{FF2B5EF4-FFF2-40B4-BE49-F238E27FC236}">
                  <a16:creationId xmlns:a16="http://schemas.microsoft.com/office/drawing/2014/main" id="{AB98F127-6558-4415-84B4-3F7FB37CFE2C}"/>
                </a:ext>
              </a:extLst>
            </p:cNvPr>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6828" name="Line 12">
            <a:extLst>
              <a:ext uri="{FF2B5EF4-FFF2-40B4-BE49-F238E27FC236}">
                <a16:creationId xmlns:a16="http://schemas.microsoft.com/office/drawing/2014/main" id="{76F372A7-CA28-4662-9932-1D8983F0CB51}"/>
              </a:ext>
            </a:extLst>
          </p:cNvPr>
          <p:cNvSpPr>
            <a:spLocks noChangeShapeType="1"/>
          </p:cNvSpPr>
          <p:nvPr/>
        </p:nvSpPr>
        <p:spPr bwMode="auto">
          <a:xfrm flipH="1">
            <a:off x="5473700" y="3325813"/>
            <a:ext cx="231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9" name="Line 13">
            <a:extLst>
              <a:ext uri="{FF2B5EF4-FFF2-40B4-BE49-F238E27FC236}">
                <a16:creationId xmlns:a16="http://schemas.microsoft.com/office/drawing/2014/main" id="{1EAC966E-5EDD-4BE9-9F69-1EB18BC5A8A4}"/>
              </a:ext>
            </a:extLst>
          </p:cNvPr>
          <p:cNvSpPr>
            <a:spLocks noChangeShapeType="1"/>
          </p:cNvSpPr>
          <p:nvPr/>
        </p:nvSpPr>
        <p:spPr bwMode="auto">
          <a:xfrm flipH="1">
            <a:off x="5861050" y="32623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0" name="Rectangle 14">
            <a:extLst>
              <a:ext uri="{FF2B5EF4-FFF2-40B4-BE49-F238E27FC236}">
                <a16:creationId xmlns:a16="http://schemas.microsoft.com/office/drawing/2014/main" id="{F832CC88-2237-493E-83AA-5737148C02D2}"/>
              </a:ext>
            </a:extLst>
          </p:cNvPr>
          <p:cNvSpPr>
            <a:spLocks noChangeArrowheads="1"/>
          </p:cNvSpPr>
          <p:nvPr/>
        </p:nvSpPr>
        <p:spPr bwMode="auto">
          <a:xfrm>
            <a:off x="5548313" y="33242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6831" name="Line 15">
            <a:extLst>
              <a:ext uri="{FF2B5EF4-FFF2-40B4-BE49-F238E27FC236}">
                <a16:creationId xmlns:a16="http://schemas.microsoft.com/office/drawing/2014/main" id="{C0D80056-59B8-4CEE-8BBC-22F5E102F25A}"/>
              </a:ext>
            </a:extLst>
          </p:cNvPr>
          <p:cNvSpPr>
            <a:spLocks noChangeShapeType="1"/>
          </p:cNvSpPr>
          <p:nvPr/>
        </p:nvSpPr>
        <p:spPr bwMode="auto">
          <a:xfrm>
            <a:off x="5257800" y="2405063"/>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3" name="Rectangle 17">
            <a:extLst>
              <a:ext uri="{FF2B5EF4-FFF2-40B4-BE49-F238E27FC236}">
                <a16:creationId xmlns:a16="http://schemas.microsoft.com/office/drawing/2014/main" id="{2BAF9A40-9D1B-471F-B48A-6867D3F1FA2A}"/>
              </a:ext>
            </a:extLst>
          </p:cNvPr>
          <p:cNvSpPr>
            <a:spLocks noChangeArrowheads="1"/>
          </p:cNvSpPr>
          <p:nvPr/>
        </p:nvSpPr>
        <p:spPr bwMode="auto">
          <a:xfrm>
            <a:off x="706438" y="347503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solidFill>
                  <a:srgbClr val="A50021"/>
                </a:solidFill>
                <a:ea typeface="宋体" panose="02010600030101010101" pitchFamily="2" charset="-122"/>
              </a:rPr>
              <a:t>Clk</a:t>
            </a:r>
          </a:p>
        </p:txBody>
      </p:sp>
      <p:sp>
        <p:nvSpPr>
          <p:cNvPr id="546834" name="Rectangle 18">
            <a:extLst>
              <a:ext uri="{FF2B5EF4-FFF2-40B4-BE49-F238E27FC236}">
                <a16:creationId xmlns:a16="http://schemas.microsoft.com/office/drawing/2014/main" id="{71ABFF9D-A800-4B24-AB8E-73F7DE74DF26}"/>
              </a:ext>
            </a:extLst>
          </p:cNvPr>
          <p:cNvSpPr>
            <a:spLocks noChangeArrowheads="1"/>
          </p:cNvSpPr>
          <p:nvPr/>
        </p:nvSpPr>
        <p:spPr bwMode="auto">
          <a:xfrm>
            <a:off x="671513" y="2897188"/>
            <a:ext cx="803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busW</a:t>
            </a:r>
          </a:p>
        </p:txBody>
      </p:sp>
      <p:sp>
        <p:nvSpPr>
          <p:cNvPr id="546835" name="Rectangle 19">
            <a:extLst>
              <a:ext uri="{FF2B5EF4-FFF2-40B4-BE49-F238E27FC236}">
                <a16:creationId xmlns:a16="http://schemas.microsoft.com/office/drawing/2014/main" id="{7BF2ED5D-4D8A-48E3-8F2D-0E9F3A6F79AD}"/>
              </a:ext>
            </a:extLst>
          </p:cNvPr>
          <p:cNvSpPr>
            <a:spLocks noChangeArrowheads="1"/>
          </p:cNvSpPr>
          <p:nvPr/>
        </p:nvSpPr>
        <p:spPr bwMode="auto">
          <a:xfrm>
            <a:off x="1755775" y="2770188"/>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6" name="Line 20">
            <a:extLst>
              <a:ext uri="{FF2B5EF4-FFF2-40B4-BE49-F238E27FC236}">
                <a16:creationId xmlns:a16="http://schemas.microsoft.com/office/drawing/2014/main" id="{FBEAC697-F64A-40AC-816D-141A43A50F65}"/>
              </a:ext>
            </a:extLst>
          </p:cNvPr>
          <p:cNvSpPr>
            <a:spLocks noChangeShapeType="1"/>
          </p:cNvSpPr>
          <p:nvPr/>
        </p:nvSpPr>
        <p:spPr bwMode="auto">
          <a:xfrm>
            <a:off x="1749425" y="3648075"/>
            <a:ext cx="323850" cy="106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7" name="Line 21">
            <a:extLst>
              <a:ext uri="{FF2B5EF4-FFF2-40B4-BE49-F238E27FC236}">
                <a16:creationId xmlns:a16="http://schemas.microsoft.com/office/drawing/2014/main" id="{50A234D2-36F5-4E45-A456-099F80D11997}"/>
              </a:ext>
            </a:extLst>
          </p:cNvPr>
          <p:cNvSpPr>
            <a:spLocks noChangeShapeType="1"/>
          </p:cNvSpPr>
          <p:nvPr/>
        </p:nvSpPr>
        <p:spPr bwMode="auto">
          <a:xfrm flipH="1">
            <a:off x="1754188" y="3751263"/>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8" name="Oval 22">
            <a:extLst>
              <a:ext uri="{FF2B5EF4-FFF2-40B4-BE49-F238E27FC236}">
                <a16:creationId xmlns:a16="http://schemas.microsoft.com/office/drawing/2014/main" id="{43918F40-A6F0-48C8-A069-CF06475FCCED}"/>
              </a:ext>
            </a:extLst>
          </p:cNvPr>
          <p:cNvSpPr>
            <a:spLocks noChangeArrowheads="1"/>
          </p:cNvSpPr>
          <p:nvPr/>
        </p:nvSpPr>
        <p:spPr bwMode="auto">
          <a:xfrm>
            <a:off x="1603375" y="3711575"/>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0" name="Line 24">
            <a:extLst>
              <a:ext uri="{FF2B5EF4-FFF2-40B4-BE49-F238E27FC236}">
                <a16:creationId xmlns:a16="http://schemas.microsoft.com/office/drawing/2014/main" id="{7B6ADD00-E25E-4C61-AD0F-7FAED582AC29}"/>
              </a:ext>
            </a:extLst>
          </p:cNvPr>
          <p:cNvSpPr>
            <a:spLocks noChangeShapeType="1"/>
          </p:cNvSpPr>
          <p:nvPr/>
        </p:nvSpPr>
        <p:spPr bwMode="auto">
          <a:xfrm flipH="1">
            <a:off x="749300" y="3255963"/>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1" name="Line 25">
            <a:extLst>
              <a:ext uri="{FF2B5EF4-FFF2-40B4-BE49-F238E27FC236}">
                <a16:creationId xmlns:a16="http://schemas.microsoft.com/office/drawing/2014/main" id="{3BF941FE-AA3F-48D3-A613-51CB96DC6689}"/>
              </a:ext>
            </a:extLst>
          </p:cNvPr>
          <p:cNvSpPr>
            <a:spLocks noChangeShapeType="1"/>
          </p:cNvSpPr>
          <p:nvPr/>
        </p:nvSpPr>
        <p:spPr bwMode="auto">
          <a:xfrm flipH="1">
            <a:off x="1289050" y="3190875"/>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2" name="Rectangle 26">
            <a:extLst>
              <a:ext uri="{FF2B5EF4-FFF2-40B4-BE49-F238E27FC236}">
                <a16:creationId xmlns:a16="http://schemas.microsoft.com/office/drawing/2014/main" id="{999865C3-A7B0-45A2-BB44-888BB0B42A8B}"/>
              </a:ext>
            </a:extLst>
          </p:cNvPr>
          <p:cNvSpPr>
            <a:spLocks noChangeArrowheads="1"/>
          </p:cNvSpPr>
          <p:nvPr/>
        </p:nvSpPr>
        <p:spPr bwMode="auto">
          <a:xfrm>
            <a:off x="976313" y="32527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6843" name="Line 27">
            <a:extLst>
              <a:ext uri="{FF2B5EF4-FFF2-40B4-BE49-F238E27FC236}">
                <a16:creationId xmlns:a16="http://schemas.microsoft.com/office/drawing/2014/main" id="{095C519D-585E-4FC2-8F40-875619A481E4}"/>
              </a:ext>
            </a:extLst>
          </p:cNvPr>
          <p:cNvSpPr>
            <a:spLocks noChangeShapeType="1"/>
          </p:cNvSpPr>
          <p:nvPr/>
        </p:nvSpPr>
        <p:spPr bwMode="auto">
          <a:xfrm>
            <a:off x="3213100" y="2900363"/>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4" name="Line 28">
            <a:extLst>
              <a:ext uri="{FF2B5EF4-FFF2-40B4-BE49-F238E27FC236}">
                <a16:creationId xmlns:a16="http://schemas.microsoft.com/office/drawing/2014/main" id="{3331EDAF-7B64-44F6-B925-A99898FF8E47}"/>
              </a:ext>
            </a:extLst>
          </p:cNvPr>
          <p:cNvSpPr>
            <a:spLocks noChangeShapeType="1"/>
          </p:cNvSpPr>
          <p:nvPr/>
        </p:nvSpPr>
        <p:spPr bwMode="auto">
          <a:xfrm flipH="1">
            <a:off x="4184650" y="2835275"/>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5" name="Rectangle 29">
            <a:extLst>
              <a:ext uri="{FF2B5EF4-FFF2-40B4-BE49-F238E27FC236}">
                <a16:creationId xmlns:a16="http://schemas.microsoft.com/office/drawing/2014/main" id="{C3FE9331-C2B7-4604-8BAC-C235E3ED91C4}"/>
              </a:ext>
            </a:extLst>
          </p:cNvPr>
          <p:cNvSpPr>
            <a:spLocks noChangeArrowheads="1"/>
          </p:cNvSpPr>
          <p:nvPr/>
        </p:nvSpPr>
        <p:spPr bwMode="auto">
          <a:xfrm>
            <a:off x="3871913" y="29686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6846" name="Rectangle 30">
            <a:extLst>
              <a:ext uri="{FF2B5EF4-FFF2-40B4-BE49-F238E27FC236}">
                <a16:creationId xmlns:a16="http://schemas.microsoft.com/office/drawing/2014/main" id="{AB881D7F-52BD-4C72-BDD3-CBE16EEC0400}"/>
              </a:ext>
            </a:extLst>
          </p:cNvPr>
          <p:cNvSpPr>
            <a:spLocks noChangeArrowheads="1"/>
          </p:cNvSpPr>
          <p:nvPr/>
        </p:nvSpPr>
        <p:spPr bwMode="auto">
          <a:xfrm>
            <a:off x="3567113" y="261302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busA</a:t>
            </a:r>
          </a:p>
        </p:txBody>
      </p:sp>
      <p:sp>
        <p:nvSpPr>
          <p:cNvPr id="546847" name="Line 31">
            <a:extLst>
              <a:ext uri="{FF2B5EF4-FFF2-40B4-BE49-F238E27FC236}">
                <a16:creationId xmlns:a16="http://schemas.microsoft.com/office/drawing/2014/main" id="{9C57B99C-0DBD-4BD2-8111-EB71B707B235}"/>
              </a:ext>
            </a:extLst>
          </p:cNvPr>
          <p:cNvSpPr>
            <a:spLocks noChangeShapeType="1"/>
          </p:cNvSpPr>
          <p:nvPr/>
        </p:nvSpPr>
        <p:spPr bwMode="auto">
          <a:xfrm flipV="1">
            <a:off x="1905000" y="2532063"/>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8" name="Line 32">
            <a:extLst>
              <a:ext uri="{FF2B5EF4-FFF2-40B4-BE49-F238E27FC236}">
                <a16:creationId xmlns:a16="http://schemas.microsoft.com/office/drawing/2014/main" id="{92AB226C-38DE-4126-8E18-789F24977C84}"/>
              </a:ext>
            </a:extLst>
          </p:cNvPr>
          <p:cNvSpPr>
            <a:spLocks noChangeShapeType="1"/>
          </p:cNvSpPr>
          <p:nvPr/>
        </p:nvSpPr>
        <p:spPr bwMode="auto">
          <a:xfrm>
            <a:off x="3213100" y="3600450"/>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9" name="Line 33">
            <a:extLst>
              <a:ext uri="{FF2B5EF4-FFF2-40B4-BE49-F238E27FC236}">
                <a16:creationId xmlns:a16="http://schemas.microsoft.com/office/drawing/2014/main" id="{2BDE6337-FDDC-46CC-A753-15BFBB4F776B}"/>
              </a:ext>
            </a:extLst>
          </p:cNvPr>
          <p:cNvSpPr>
            <a:spLocks noChangeShapeType="1"/>
          </p:cNvSpPr>
          <p:nvPr/>
        </p:nvSpPr>
        <p:spPr bwMode="auto">
          <a:xfrm flipV="1">
            <a:off x="3663950" y="3452813"/>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0" name="Rectangle 34">
            <a:extLst>
              <a:ext uri="{FF2B5EF4-FFF2-40B4-BE49-F238E27FC236}">
                <a16:creationId xmlns:a16="http://schemas.microsoft.com/office/drawing/2014/main" id="{1742C1FD-683F-45AB-9EB0-E5D896ECC6B6}"/>
              </a:ext>
            </a:extLst>
          </p:cNvPr>
          <p:cNvSpPr>
            <a:spLocks noChangeArrowheads="1"/>
          </p:cNvSpPr>
          <p:nvPr/>
        </p:nvSpPr>
        <p:spPr bwMode="auto">
          <a:xfrm>
            <a:off x="3262313" y="35972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6851" name="Rectangle 35">
            <a:extLst>
              <a:ext uri="{FF2B5EF4-FFF2-40B4-BE49-F238E27FC236}">
                <a16:creationId xmlns:a16="http://schemas.microsoft.com/office/drawing/2014/main" id="{AFDE5E73-6C01-452C-B0EE-1235A8F4F65E}"/>
              </a:ext>
            </a:extLst>
          </p:cNvPr>
          <p:cNvSpPr>
            <a:spLocks noChangeArrowheads="1"/>
          </p:cNvSpPr>
          <p:nvPr/>
        </p:nvSpPr>
        <p:spPr bwMode="auto">
          <a:xfrm>
            <a:off x="3114675" y="32702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busB</a:t>
            </a:r>
          </a:p>
        </p:txBody>
      </p:sp>
      <p:sp>
        <p:nvSpPr>
          <p:cNvPr id="546852" name="Line 36">
            <a:extLst>
              <a:ext uri="{FF2B5EF4-FFF2-40B4-BE49-F238E27FC236}">
                <a16:creationId xmlns:a16="http://schemas.microsoft.com/office/drawing/2014/main" id="{1154C98B-C567-452F-9107-A7C697B3F64E}"/>
              </a:ext>
            </a:extLst>
          </p:cNvPr>
          <p:cNvSpPr>
            <a:spLocks noChangeShapeType="1"/>
          </p:cNvSpPr>
          <p:nvPr/>
        </p:nvSpPr>
        <p:spPr bwMode="auto">
          <a:xfrm flipH="1">
            <a:off x="1130300" y="375285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3" name="Line 37">
            <a:extLst>
              <a:ext uri="{FF2B5EF4-FFF2-40B4-BE49-F238E27FC236}">
                <a16:creationId xmlns:a16="http://schemas.microsoft.com/office/drawing/2014/main" id="{3E259DD4-B3DB-43DC-9494-237032C20268}"/>
              </a:ext>
            </a:extLst>
          </p:cNvPr>
          <p:cNvSpPr>
            <a:spLocks noChangeShapeType="1"/>
          </p:cNvSpPr>
          <p:nvPr/>
        </p:nvSpPr>
        <p:spPr bwMode="auto">
          <a:xfrm>
            <a:off x="3048000" y="2344738"/>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4" name="Line 38">
            <a:extLst>
              <a:ext uri="{FF2B5EF4-FFF2-40B4-BE49-F238E27FC236}">
                <a16:creationId xmlns:a16="http://schemas.microsoft.com/office/drawing/2014/main" id="{A7F5CED9-F134-4D4E-9610-405C3938EA04}"/>
              </a:ext>
            </a:extLst>
          </p:cNvPr>
          <p:cNvSpPr>
            <a:spLocks noChangeShapeType="1"/>
          </p:cNvSpPr>
          <p:nvPr/>
        </p:nvSpPr>
        <p:spPr bwMode="auto">
          <a:xfrm flipV="1">
            <a:off x="2978150" y="2466975"/>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5" name="Rectangle 39">
            <a:extLst>
              <a:ext uri="{FF2B5EF4-FFF2-40B4-BE49-F238E27FC236}">
                <a16:creationId xmlns:a16="http://schemas.microsoft.com/office/drawing/2014/main" id="{692B9D7C-112E-4BB7-ACF1-76C86611ECBC}"/>
              </a:ext>
            </a:extLst>
          </p:cNvPr>
          <p:cNvSpPr>
            <a:spLocks noChangeArrowheads="1"/>
          </p:cNvSpPr>
          <p:nvPr/>
        </p:nvSpPr>
        <p:spPr bwMode="auto">
          <a:xfrm>
            <a:off x="2805113" y="23288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546856" name="Line 40">
            <a:extLst>
              <a:ext uri="{FF2B5EF4-FFF2-40B4-BE49-F238E27FC236}">
                <a16:creationId xmlns:a16="http://schemas.microsoft.com/office/drawing/2014/main" id="{33DFEB31-9BE7-479B-9DB5-BE2F0AD4F565}"/>
              </a:ext>
            </a:extLst>
          </p:cNvPr>
          <p:cNvSpPr>
            <a:spLocks noChangeShapeType="1"/>
          </p:cNvSpPr>
          <p:nvPr/>
        </p:nvSpPr>
        <p:spPr bwMode="auto">
          <a:xfrm>
            <a:off x="2209800" y="2132013"/>
            <a:ext cx="0" cy="612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7" name="Line 41">
            <a:extLst>
              <a:ext uri="{FF2B5EF4-FFF2-40B4-BE49-F238E27FC236}">
                <a16:creationId xmlns:a16="http://schemas.microsoft.com/office/drawing/2014/main" id="{410CC868-B4D1-4A9E-A4A2-3F590463A741}"/>
              </a:ext>
            </a:extLst>
          </p:cNvPr>
          <p:cNvSpPr>
            <a:spLocks noChangeShapeType="1"/>
          </p:cNvSpPr>
          <p:nvPr/>
        </p:nvSpPr>
        <p:spPr bwMode="auto">
          <a:xfrm flipV="1">
            <a:off x="2139950" y="2466975"/>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8" name="Rectangle 42">
            <a:extLst>
              <a:ext uri="{FF2B5EF4-FFF2-40B4-BE49-F238E27FC236}">
                <a16:creationId xmlns:a16="http://schemas.microsoft.com/office/drawing/2014/main" id="{02D4E3A7-F1BE-4233-8BC6-3B30E1661032}"/>
              </a:ext>
            </a:extLst>
          </p:cNvPr>
          <p:cNvSpPr>
            <a:spLocks noChangeArrowheads="1"/>
          </p:cNvSpPr>
          <p:nvPr/>
        </p:nvSpPr>
        <p:spPr bwMode="auto">
          <a:xfrm>
            <a:off x="1966913" y="23288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546859" name="Line 43">
            <a:extLst>
              <a:ext uri="{FF2B5EF4-FFF2-40B4-BE49-F238E27FC236}">
                <a16:creationId xmlns:a16="http://schemas.microsoft.com/office/drawing/2014/main" id="{136E7ECA-EA2B-4A94-AE9E-E98783A0D2E1}"/>
              </a:ext>
            </a:extLst>
          </p:cNvPr>
          <p:cNvSpPr>
            <a:spLocks noChangeShapeType="1"/>
          </p:cNvSpPr>
          <p:nvPr/>
        </p:nvSpPr>
        <p:spPr bwMode="auto">
          <a:xfrm>
            <a:off x="2590800" y="2344738"/>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60" name="Line 44">
            <a:extLst>
              <a:ext uri="{FF2B5EF4-FFF2-40B4-BE49-F238E27FC236}">
                <a16:creationId xmlns:a16="http://schemas.microsoft.com/office/drawing/2014/main" id="{591F13F7-CD1D-41C4-90DB-0A3D67E0ABE9}"/>
              </a:ext>
            </a:extLst>
          </p:cNvPr>
          <p:cNvSpPr>
            <a:spLocks noChangeShapeType="1"/>
          </p:cNvSpPr>
          <p:nvPr/>
        </p:nvSpPr>
        <p:spPr bwMode="auto">
          <a:xfrm flipV="1">
            <a:off x="2520950" y="2466975"/>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61" name="Rectangle 45">
            <a:extLst>
              <a:ext uri="{FF2B5EF4-FFF2-40B4-BE49-F238E27FC236}">
                <a16:creationId xmlns:a16="http://schemas.microsoft.com/office/drawing/2014/main" id="{C7A626DC-66C1-4016-A8FD-288939A2B68D}"/>
              </a:ext>
            </a:extLst>
          </p:cNvPr>
          <p:cNvSpPr>
            <a:spLocks noChangeArrowheads="1"/>
          </p:cNvSpPr>
          <p:nvPr/>
        </p:nvSpPr>
        <p:spPr bwMode="auto">
          <a:xfrm>
            <a:off x="2347913" y="23288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p>
        </p:txBody>
      </p:sp>
      <p:sp>
        <p:nvSpPr>
          <p:cNvPr id="546862" name="Rectangle 46">
            <a:extLst>
              <a:ext uri="{FF2B5EF4-FFF2-40B4-BE49-F238E27FC236}">
                <a16:creationId xmlns:a16="http://schemas.microsoft.com/office/drawing/2014/main" id="{0968C538-E09C-4DA4-9D80-17FF66FABF79}"/>
              </a:ext>
            </a:extLst>
          </p:cNvPr>
          <p:cNvSpPr>
            <a:spLocks noChangeArrowheads="1"/>
          </p:cNvSpPr>
          <p:nvPr/>
        </p:nvSpPr>
        <p:spPr bwMode="auto">
          <a:xfrm>
            <a:off x="1966913" y="2755900"/>
            <a:ext cx="523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Rw</a:t>
            </a:r>
          </a:p>
        </p:txBody>
      </p:sp>
      <p:sp>
        <p:nvSpPr>
          <p:cNvPr id="546863" name="Rectangle 47">
            <a:extLst>
              <a:ext uri="{FF2B5EF4-FFF2-40B4-BE49-F238E27FC236}">
                <a16:creationId xmlns:a16="http://schemas.microsoft.com/office/drawing/2014/main" id="{F3520893-B818-4297-953C-81F302EB7657}"/>
              </a:ext>
            </a:extLst>
          </p:cNvPr>
          <p:cNvSpPr>
            <a:spLocks noChangeArrowheads="1"/>
          </p:cNvSpPr>
          <p:nvPr/>
        </p:nvSpPr>
        <p:spPr bwMode="auto">
          <a:xfrm>
            <a:off x="2424113" y="27559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Ra</a:t>
            </a:r>
          </a:p>
        </p:txBody>
      </p:sp>
      <p:sp>
        <p:nvSpPr>
          <p:cNvPr id="546864" name="Rectangle 48">
            <a:extLst>
              <a:ext uri="{FF2B5EF4-FFF2-40B4-BE49-F238E27FC236}">
                <a16:creationId xmlns:a16="http://schemas.microsoft.com/office/drawing/2014/main" id="{C54DB318-9278-4886-9785-ADDC6D5B87E4}"/>
              </a:ext>
            </a:extLst>
          </p:cNvPr>
          <p:cNvSpPr>
            <a:spLocks noChangeArrowheads="1"/>
          </p:cNvSpPr>
          <p:nvPr/>
        </p:nvSpPr>
        <p:spPr bwMode="auto">
          <a:xfrm>
            <a:off x="2805113" y="27559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Rb</a:t>
            </a:r>
          </a:p>
        </p:txBody>
      </p:sp>
      <p:sp>
        <p:nvSpPr>
          <p:cNvPr id="546865" name="Rectangle 49">
            <a:extLst>
              <a:ext uri="{FF2B5EF4-FFF2-40B4-BE49-F238E27FC236}">
                <a16:creationId xmlns:a16="http://schemas.microsoft.com/office/drawing/2014/main" id="{4CFC9FEB-3487-464A-AE4B-A9046D0D0AAB}"/>
              </a:ext>
            </a:extLst>
          </p:cNvPr>
          <p:cNvSpPr>
            <a:spLocks noChangeArrowheads="1"/>
          </p:cNvSpPr>
          <p:nvPr/>
        </p:nvSpPr>
        <p:spPr bwMode="auto">
          <a:xfrm>
            <a:off x="1966913" y="3040063"/>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  </a:t>
            </a:r>
            <a:r>
              <a:rPr lang="zh-CN" altLang="en-US" sz="1800">
                <a:ea typeface="宋体" panose="02010600030101010101" pitchFamily="2" charset="-122"/>
              </a:rPr>
              <a:t>32 32</a:t>
            </a:r>
            <a:r>
              <a:rPr lang="zh-CN" altLang="en-US">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546866" name="Line 50">
            <a:extLst>
              <a:ext uri="{FF2B5EF4-FFF2-40B4-BE49-F238E27FC236}">
                <a16:creationId xmlns:a16="http://schemas.microsoft.com/office/drawing/2014/main" id="{1C0D997A-76DA-43F5-B0ED-46BA3C6D903B}"/>
              </a:ext>
            </a:extLst>
          </p:cNvPr>
          <p:cNvSpPr>
            <a:spLocks noChangeShapeType="1"/>
          </p:cNvSpPr>
          <p:nvPr/>
        </p:nvSpPr>
        <p:spPr bwMode="auto">
          <a:xfrm flipH="1">
            <a:off x="749300" y="5287963"/>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67" name="Line 51">
            <a:extLst>
              <a:ext uri="{FF2B5EF4-FFF2-40B4-BE49-F238E27FC236}">
                <a16:creationId xmlns:a16="http://schemas.microsoft.com/office/drawing/2014/main" id="{6AF31F65-B0EA-4B1E-A0C7-7B01CE6AA778}"/>
              </a:ext>
            </a:extLst>
          </p:cNvPr>
          <p:cNvSpPr>
            <a:spLocks noChangeShapeType="1"/>
          </p:cNvSpPr>
          <p:nvPr/>
        </p:nvSpPr>
        <p:spPr bwMode="auto">
          <a:xfrm flipV="1">
            <a:off x="762000" y="3243263"/>
            <a:ext cx="0" cy="2057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68" name="Rectangle 52">
            <a:extLst>
              <a:ext uri="{FF2B5EF4-FFF2-40B4-BE49-F238E27FC236}">
                <a16:creationId xmlns:a16="http://schemas.microsoft.com/office/drawing/2014/main" id="{BB821F4F-2D5C-4739-A747-6E45D048945B}"/>
              </a:ext>
            </a:extLst>
          </p:cNvPr>
          <p:cNvSpPr>
            <a:spLocks noChangeArrowheads="1"/>
          </p:cNvSpPr>
          <p:nvPr/>
        </p:nvSpPr>
        <p:spPr bwMode="auto">
          <a:xfrm>
            <a:off x="2576513" y="2116138"/>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sp>
        <p:nvSpPr>
          <p:cNvPr id="546869" name="Rectangle 53">
            <a:extLst>
              <a:ext uri="{FF2B5EF4-FFF2-40B4-BE49-F238E27FC236}">
                <a16:creationId xmlns:a16="http://schemas.microsoft.com/office/drawing/2014/main" id="{7714DA61-C59B-4033-8875-28A4FA75744E}"/>
              </a:ext>
            </a:extLst>
          </p:cNvPr>
          <p:cNvSpPr>
            <a:spLocks noChangeArrowheads="1"/>
          </p:cNvSpPr>
          <p:nvPr/>
        </p:nvSpPr>
        <p:spPr bwMode="auto">
          <a:xfrm>
            <a:off x="2347913" y="147637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grpSp>
        <p:nvGrpSpPr>
          <p:cNvPr id="546870" name="Group 54">
            <a:extLst>
              <a:ext uri="{FF2B5EF4-FFF2-40B4-BE49-F238E27FC236}">
                <a16:creationId xmlns:a16="http://schemas.microsoft.com/office/drawing/2014/main" id="{6E6D6EBD-7721-4BBE-B83F-4161BACCE7DE}"/>
              </a:ext>
            </a:extLst>
          </p:cNvPr>
          <p:cNvGrpSpPr>
            <a:grpSpLocks/>
          </p:cNvGrpSpPr>
          <p:nvPr/>
        </p:nvGrpSpPr>
        <p:grpSpPr bwMode="auto">
          <a:xfrm>
            <a:off x="4191000" y="3319463"/>
            <a:ext cx="304800" cy="1227137"/>
            <a:chOff x="2640" y="2648"/>
            <a:chExt cx="192" cy="773"/>
          </a:xfrm>
        </p:grpSpPr>
        <p:sp>
          <p:nvSpPr>
            <p:cNvPr id="546871" name="Line 55">
              <a:extLst>
                <a:ext uri="{FF2B5EF4-FFF2-40B4-BE49-F238E27FC236}">
                  <a16:creationId xmlns:a16="http://schemas.microsoft.com/office/drawing/2014/main" id="{4084EC83-2D4C-4328-80C6-35F3F5FEB965}"/>
                </a:ext>
              </a:extLst>
            </p:cNvPr>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2" name="Line 56">
              <a:extLst>
                <a:ext uri="{FF2B5EF4-FFF2-40B4-BE49-F238E27FC236}">
                  <a16:creationId xmlns:a16="http://schemas.microsoft.com/office/drawing/2014/main" id="{4037C909-E060-4668-9F3B-3FC98CE5FD31}"/>
                </a:ext>
              </a:extLst>
            </p:cNvPr>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3" name="Line 57">
              <a:extLst>
                <a:ext uri="{FF2B5EF4-FFF2-40B4-BE49-F238E27FC236}">
                  <a16:creationId xmlns:a16="http://schemas.microsoft.com/office/drawing/2014/main" id="{DFA46C3B-FFF1-4E03-8F4C-AEF708BA6107}"/>
                </a:ext>
              </a:extLst>
            </p:cNvPr>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4" name="Line 58">
              <a:extLst>
                <a:ext uri="{FF2B5EF4-FFF2-40B4-BE49-F238E27FC236}">
                  <a16:creationId xmlns:a16="http://schemas.microsoft.com/office/drawing/2014/main" id="{83806AB0-9B6C-4260-9AC1-09E0362D4FD0}"/>
                </a:ext>
              </a:extLst>
            </p:cNvPr>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6875" name="Group 59">
            <a:extLst>
              <a:ext uri="{FF2B5EF4-FFF2-40B4-BE49-F238E27FC236}">
                <a16:creationId xmlns:a16="http://schemas.microsoft.com/office/drawing/2014/main" id="{91061026-61F9-4F65-8E42-F932F5024985}"/>
              </a:ext>
            </a:extLst>
          </p:cNvPr>
          <p:cNvGrpSpPr>
            <a:grpSpLocks/>
          </p:cNvGrpSpPr>
          <p:nvPr/>
        </p:nvGrpSpPr>
        <p:grpSpPr bwMode="auto">
          <a:xfrm>
            <a:off x="1473200" y="1870075"/>
            <a:ext cx="1168400" cy="284163"/>
            <a:chOff x="928" y="1735"/>
            <a:chExt cx="736" cy="179"/>
          </a:xfrm>
        </p:grpSpPr>
        <p:sp>
          <p:nvSpPr>
            <p:cNvPr id="546876" name="Line 60">
              <a:extLst>
                <a:ext uri="{FF2B5EF4-FFF2-40B4-BE49-F238E27FC236}">
                  <a16:creationId xmlns:a16="http://schemas.microsoft.com/office/drawing/2014/main" id="{4C0BA1FE-BA83-43F0-982A-43EE8F73B4F0}"/>
                </a:ext>
              </a:extLst>
            </p:cNvPr>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7" name="Line 61">
              <a:extLst>
                <a:ext uri="{FF2B5EF4-FFF2-40B4-BE49-F238E27FC236}">
                  <a16:creationId xmlns:a16="http://schemas.microsoft.com/office/drawing/2014/main" id="{1B643706-F45A-4092-99B4-5BC5C33CCE11}"/>
                </a:ext>
              </a:extLst>
            </p:cNvPr>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8" name="Line 62">
              <a:extLst>
                <a:ext uri="{FF2B5EF4-FFF2-40B4-BE49-F238E27FC236}">
                  <a16:creationId xmlns:a16="http://schemas.microsoft.com/office/drawing/2014/main" id="{C0606127-582F-4EB8-8908-EEF103FECC53}"/>
                </a:ext>
              </a:extLst>
            </p:cNvPr>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9" name="Line 63">
              <a:extLst>
                <a:ext uri="{FF2B5EF4-FFF2-40B4-BE49-F238E27FC236}">
                  <a16:creationId xmlns:a16="http://schemas.microsoft.com/office/drawing/2014/main" id="{0BB2861A-4FFA-46E5-86C4-FCE09AEDFAB6}"/>
                </a:ext>
              </a:extLst>
            </p:cNvPr>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6880" name="Rectangle 64">
            <a:extLst>
              <a:ext uri="{FF2B5EF4-FFF2-40B4-BE49-F238E27FC236}">
                <a16:creationId xmlns:a16="http://schemas.microsoft.com/office/drawing/2014/main" id="{CF15DCB9-010B-43B3-A9D6-75392182B0F5}"/>
              </a:ext>
            </a:extLst>
          </p:cNvPr>
          <p:cNvSpPr>
            <a:spLocks noChangeArrowheads="1"/>
          </p:cNvSpPr>
          <p:nvPr/>
        </p:nvSpPr>
        <p:spPr bwMode="auto">
          <a:xfrm>
            <a:off x="3009900" y="2116138"/>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sp>
        <p:nvSpPr>
          <p:cNvPr id="546881" name="Line 65">
            <a:extLst>
              <a:ext uri="{FF2B5EF4-FFF2-40B4-BE49-F238E27FC236}">
                <a16:creationId xmlns:a16="http://schemas.microsoft.com/office/drawing/2014/main" id="{F388CED1-7A85-477F-B67C-B767DF678BD0}"/>
              </a:ext>
            </a:extLst>
          </p:cNvPr>
          <p:cNvSpPr>
            <a:spLocks noChangeShapeType="1"/>
          </p:cNvSpPr>
          <p:nvPr/>
        </p:nvSpPr>
        <p:spPr bwMode="auto">
          <a:xfrm>
            <a:off x="2362200" y="1633538"/>
            <a:ext cx="0" cy="188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82" name="Line 66">
            <a:extLst>
              <a:ext uri="{FF2B5EF4-FFF2-40B4-BE49-F238E27FC236}">
                <a16:creationId xmlns:a16="http://schemas.microsoft.com/office/drawing/2014/main" id="{6BF0E88A-77CA-4DAD-8BA3-FC1D4335F7D9}"/>
              </a:ext>
            </a:extLst>
          </p:cNvPr>
          <p:cNvSpPr>
            <a:spLocks noChangeShapeType="1"/>
          </p:cNvSpPr>
          <p:nvPr/>
        </p:nvSpPr>
        <p:spPr bwMode="auto">
          <a:xfrm>
            <a:off x="1752600" y="1633538"/>
            <a:ext cx="0" cy="188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83" name="Rectangle 67">
            <a:extLst>
              <a:ext uri="{FF2B5EF4-FFF2-40B4-BE49-F238E27FC236}">
                <a16:creationId xmlns:a16="http://schemas.microsoft.com/office/drawing/2014/main" id="{6756907C-8BDE-4F4E-AF11-9D47819E78FD}"/>
              </a:ext>
            </a:extLst>
          </p:cNvPr>
          <p:cNvSpPr>
            <a:spLocks noChangeArrowheads="1"/>
          </p:cNvSpPr>
          <p:nvPr/>
        </p:nvSpPr>
        <p:spPr bwMode="auto">
          <a:xfrm>
            <a:off x="1738313" y="1476375"/>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Rd</a:t>
            </a:r>
          </a:p>
        </p:txBody>
      </p:sp>
      <p:sp>
        <p:nvSpPr>
          <p:cNvPr id="546884" name="Line 68">
            <a:extLst>
              <a:ext uri="{FF2B5EF4-FFF2-40B4-BE49-F238E27FC236}">
                <a16:creationId xmlns:a16="http://schemas.microsoft.com/office/drawing/2014/main" id="{32DC6634-2C63-490C-8397-76A8D544C2B5}"/>
              </a:ext>
            </a:extLst>
          </p:cNvPr>
          <p:cNvSpPr>
            <a:spLocks noChangeShapeType="1"/>
          </p:cNvSpPr>
          <p:nvPr/>
        </p:nvSpPr>
        <p:spPr bwMode="auto">
          <a:xfrm flipH="1">
            <a:off x="1054100" y="2011363"/>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86" name="Rectangle 70">
            <a:extLst>
              <a:ext uri="{FF2B5EF4-FFF2-40B4-BE49-F238E27FC236}">
                <a16:creationId xmlns:a16="http://schemas.microsoft.com/office/drawing/2014/main" id="{4442E31A-99DA-40B4-A9C8-0D11405835F6}"/>
              </a:ext>
            </a:extLst>
          </p:cNvPr>
          <p:cNvSpPr>
            <a:spLocks noChangeArrowheads="1"/>
          </p:cNvSpPr>
          <p:nvPr/>
        </p:nvSpPr>
        <p:spPr bwMode="auto">
          <a:xfrm>
            <a:off x="3136900" y="4005263"/>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87" name="Rectangle 71">
            <a:extLst>
              <a:ext uri="{FF2B5EF4-FFF2-40B4-BE49-F238E27FC236}">
                <a16:creationId xmlns:a16="http://schemas.microsoft.com/office/drawing/2014/main" id="{73B959A0-25E8-447D-8F03-1F543AB64669}"/>
              </a:ext>
            </a:extLst>
          </p:cNvPr>
          <p:cNvSpPr>
            <a:spLocks noChangeArrowheads="1"/>
          </p:cNvSpPr>
          <p:nvPr/>
        </p:nvSpPr>
        <p:spPr bwMode="auto">
          <a:xfrm rot="5400000">
            <a:off x="3037681" y="4326732"/>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Ext</a:t>
            </a:r>
          </a:p>
        </p:txBody>
      </p:sp>
      <p:sp>
        <p:nvSpPr>
          <p:cNvPr id="546888" name="Rectangle 72">
            <a:extLst>
              <a:ext uri="{FF2B5EF4-FFF2-40B4-BE49-F238E27FC236}">
                <a16:creationId xmlns:a16="http://schemas.microsoft.com/office/drawing/2014/main" id="{2773D6A9-A267-4460-9244-7BB92F8D728E}"/>
              </a:ext>
            </a:extLst>
          </p:cNvPr>
          <p:cNvSpPr>
            <a:spLocks noChangeArrowheads="1"/>
          </p:cNvSpPr>
          <p:nvPr/>
        </p:nvSpPr>
        <p:spPr bwMode="auto">
          <a:xfrm rot="5400000">
            <a:off x="3982244" y="3736182"/>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Mux</a:t>
            </a:r>
          </a:p>
        </p:txBody>
      </p:sp>
      <p:sp>
        <p:nvSpPr>
          <p:cNvPr id="546889" name="Rectangle 73">
            <a:extLst>
              <a:ext uri="{FF2B5EF4-FFF2-40B4-BE49-F238E27FC236}">
                <a16:creationId xmlns:a16="http://schemas.microsoft.com/office/drawing/2014/main" id="{7CD738F9-26B2-469A-8D9D-6E341E637D05}"/>
              </a:ext>
            </a:extLst>
          </p:cNvPr>
          <p:cNvSpPr>
            <a:spLocks noChangeArrowheads="1"/>
          </p:cNvSpPr>
          <p:nvPr/>
        </p:nvSpPr>
        <p:spPr bwMode="auto">
          <a:xfrm>
            <a:off x="1776413" y="1866900"/>
            <a:ext cx="638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Mux</a:t>
            </a:r>
          </a:p>
        </p:txBody>
      </p:sp>
      <p:sp>
        <p:nvSpPr>
          <p:cNvPr id="546890" name="Line 74">
            <a:extLst>
              <a:ext uri="{FF2B5EF4-FFF2-40B4-BE49-F238E27FC236}">
                <a16:creationId xmlns:a16="http://schemas.microsoft.com/office/drawing/2014/main" id="{63AFDE5E-212B-4E14-B2C9-52F52062809D}"/>
              </a:ext>
            </a:extLst>
          </p:cNvPr>
          <p:cNvSpPr>
            <a:spLocks noChangeShapeType="1"/>
          </p:cNvSpPr>
          <p:nvPr/>
        </p:nvSpPr>
        <p:spPr bwMode="auto">
          <a:xfrm>
            <a:off x="3517900" y="4392613"/>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91" name="Rectangle 75">
            <a:extLst>
              <a:ext uri="{FF2B5EF4-FFF2-40B4-BE49-F238E27FC236}">
                <a16:creationId xmlns:a16="http://schemas.microsoft.com/office/drawing/2014/main" id="{4C972A47-3BCA-485F-B910-CC03D572AC53}"/>
              </a:ext>
            </a:extLst>
          </p:cNvPr>
          <p:cNvSpPr>
            <a:spLocks noChangeArrowheads="1"/>
          </p:cNvSpPr>
          <p:nvPr/>
        </p:nvSpPr>
        <p:spPr bwMode="auto">
          <a:xfrm>
            <a:off x="3509963" y="44243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6892" name="Line 76">
            <a:extLst>
              <a:ext uri="{FF2B5EF4-FFF2-40B4-BE49-F238E27FC236}">
                <a16:creationId xmlns:a16="http://schemas.microsoft.com/office/drawing/2014/main" id="{9E0DB47E-FC52-480A-8A73-A036A51A0C6A}"/>
              </a:ext>
            </a:extLst>
          </p:cNvPr>
          <p:cNvSpPr>
            <a:spLocks noChangeShapeType="1"/>
          </p:cNvSpPr>
          <p:nvPr/>
        </p:nvSpPr>
        <p:spPr bwMode="auto">
          <a:xfrm flipH="1">
            <a:off x="3803650" y="4327525"/>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93" name="Line 77">
            <a:extLst>
              <a:ext uri="{FF2B5EF4-FFF2-40B4-BE49-F238E27FC236}">
                <a16:creationId xmlns:a16="http://schemas.microsoft.com/office/drawing/2014/main" id="{5735383F-806D-4CA9-95DD-E89E9ECC232D}"/>
              </a:ext>
            </a:extLst>
          </p:cNvPr>
          <p:cNvSpPr>
            <a:spLocks noChangeShapeType="1"/>
          </p:cNvSpPr>
          <p:nvPr/>
        </p:nvSpPr>
        <p:spPr bwMode="auto">
          <a:xfrm>
            <a:off x="2146300" y="4533900"/>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94" name="Line 78">
            <a:extLst>
              <a:ext uri="{FF2B5EF4-FFF2-40B4-BE49-F238E27FC236}">
                <a16:creationId xmlns:a16="http://schemas.microsoft.com/office/drawing/2014/main" id="{127B94DD-C31B-405C-8BA4-E34B5E21EF07}"/>
              </a:ext>
            </a:extLst>
          </p:cNvPr>
          <p:cNvSpPr>
            <a:spLocks noChangeShapeType="1"/>
          </p:cNvSpPr>
          <p:nvPr/>
        </p:nvSpPr>
        <p:spPr bwMode="auto">
          <a:xfrm flipH="1">
            <a:off x="2584450" y="447040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95" name="Rectangle 79">
            <a:extLst>
              <a:ext uri="{FF2B5EF4-FFF2-40B4-BE49-F238E27FC236}">
                <a16:creationId xmlns:a16="http://schemas.microsoft.com/office/drawing/2014/main" id="{BFA714CC-4313-4C85-A0C5-958537AD08B3}"/>
              </a:ext>
            </a:extLst>
          </p:cNvPr>
          <p:cNvSpPr>
            <a:spLocks noChangeArrowheads="1"/>
          </p:cNvSpPr>
          <p:nvPr/>
        </p:nvSpPr>
        <p:spPr bwMode="auto">
          <a:xfrm>
            <a:off x="2271713" y="45307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a:t>
            </a:r>
          </a:p>
        </p:txBody>
      </p:sp>
      <p:sp>
        <p:nvSpPr>
          <p:cNvPr id="546896" name="Rectangle 80">
            <a:extLst>
              <a:ext uri="{FF2B5EF4-FFF2-40B4-BE49-F238E27FC236}">
                <a16:creationId xmlns:a16="http://schemas.microsoft.com/office/drawing/2014/main" id="{DEC2915B-DF72-475A-8DF4-6EEE648D2839}"/>
              </a:ext>
            </a:extLst>
          </p:cNvPr>
          <p:cNvSpPr>
            <a:spLocks noChangeArrowheads="1"/>
          </p:cNvSpPr>
          <p:nvPr/>
        </p:nvSpPr>
        <p:spPr bwMode="auto">
          <a:xfrm>
            <a:off x="1319213" y="434657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imm16</a:t>
            </a:r>
          </a:p>
        </p:txBody>
      </p:sp>
      <p:sp>
        <p:nvSpPr>
          <p:cNvPr id="546897" name="Line 81">
            <a:extLst>
              <a:ext uri="{FF2B5EF4-FFF2-40B4-BE49-F238E27FC236}">
                <a16:creationId xmlns:a16="http://schemas.microsoft.com/office/drawing/2014/main" id="{09216654-CD63-40E9-BC4A-0AF8A0421EDB}"/>
              </a:ext>
            </a:extLst>
          </p:cNvPr>
          <p:cNvSpPr>
            <a:spLocks noChangeShapeType="1"/>
          </p:cNvSpPr>
          <p:nvPr/>
        </p:nvSpPr>
        <p:spPr bwMode="auto">
          <a:xfrm>
            <a:off x="4343400" y="4476750"/>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99" name="Line 83">
            <a:extLst>
              <a:ext uri="{FF2B5EF4-FFF2-40B4-BE49-F238E27FC236}">
                <a16:creationId xmlns:a16="http://schemas.microsoft.com/office/drawing/2014/main" id="{A93D6B88-972C-476B-8801-A4E1148E460B}"/>
              </a:ext>
            </a:extLst>
          </p:cNvPr>
          <p:cNvSpPr>
            <a:spLocks noChangeShapeType="1"/>
          </p:cNvSpPr>
          <p:nvPr/>
        </p:nvSpPr>
        <p:spPr bwMode="auto">
          <a:xfrm>
            <a:off x="4508500" y="375285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00" name="Line 84">
            <a:extLst>
              <a:ext uri="{FF2B5EF4-FFF2-40B4-BE49-F238E27FC236}">
                <a16:creationId xmlns:a16="http://schemas.microsoft.com/office/drawing/2014/main" id="{5561B2D1-3826-470B-907C-47B35C7DB48B}"/>
              </a:ext>
            </a:extLst>
          </p:cNvPr>
          <p:cNvSpPr>
            <a:spLocks noChangeShapeType="1"/>
          </p:cNvSpPr>
          <p:nvPr/>
        </p:nvSpPr>
        <p:spPr bwMode="auto">
          <a:xfrm>
            <a:off x="8534400" y="3622675"/>
            <a:ext cx="0" cy="1652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01" name="Line 85">
            <a:extLst>
              <a:ext uri="{FF2B5EF4-FFF2-40B4-BE49-F238E27FC236}">
                <a16:creationId xmlns:a16="http://schemas.microsoft.com/office/drawing/2014/main" id="{A961856C-2E0F-41A7-A2D7-9D2B2034C20C}"/>
              </a:ext>
            </a:extLst>
          </p:cNvPr>
          <p:cNvSpPr>
            <a:spLocks noChangeShapeType="1"/>
          </p:cNvSpPr>
          <p:nvPr/>
        </p:nvSpPr>
        <p:spPr bwMode="auto">
          <a:xfrm>
            <a:off x="3352800" y="4978400"/>
            <a:ext cx="0" cy="47148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46903" name="Group 87">
            <a:extLst>
              <a:ext uri="{FF2B5EF4-FFF2-40B4-BE49-F238E27FC236}">
                <a16:creationId xmlns:a16="http://schemas.microsoft.com/office/drawing/2014/main" id="{3FDACF1E-6B35-4B73-994C-B127CAA2C765}"/>
              </a:ext>
            </a:extLst>
          </p:cNvPr>
          <p:cNvGrpSpPr>
            <a:grpSpLocks/>
          </p:cNvGrpSpPr>
          <p:nvPr/>
        </p:nvGrpSpPr>
        <p:grpSpPr bwMode="auto">
          <a:xfrm>
            <a:off x="7772400" y="3054350"/>
            <a:ext cx="304800" cy="1255713"/>
            <a:chOff x="4896" y="2481"/>
            <a:chExt cx="192" cy="791"/>
          </a:xfrm>
        </p:grpSpPr>
        <p:sp>
          <p:nvSpPr>
            <p:cNvPr id="546904" name="Line 88">
              <a:extLst>
                <a:ext uri="{FF2B5EF4-FFF2-40B4-BE49-F238E27FC236}">
                  <a16:creationId xmlns:a16="http://schemas.microsoft.com/office/drawing/2014/main" id="{5EC263EE-DA7A-45C6-9B7B-6E0CC322995F}"/>
                </a:ext>
              </a:extLst>
            </p:cNvPr>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05" name="Line 89">
              <a:extLst>
                <a:ext uri="{FF2B5EF4-FFF2-40B4-BE49-F238E27FC236}">
                  <a16:creationId xmlns:a16="http://schemas.microsoft.com/office/drawing/2014/main" id="{EE85473C-897B-4863-AFB1-0F7FACF92996}"/>
                </a:ext>
              </a:extLst>
            </p:cNvPr>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06" name="Line 90">
              <a:extLst>
                <a:ext uri="{FF2B5EF4-FFF2-40B4-BE49-F238E27FC236}">
                  <a16:creationId xmlns:a16="http://schemas.microsoft.com/office/drawing/2014/main" id="{7056074A-A9AD-4F12-B425-EA3E0359DC61}"/>
                </a:ext>
              </a:extLst>
            </p:cNvPr>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07" name="Line 91">
              <a:extLst>
                <a:ext uri="{FF2B5EF4-FFF2-40B4-BE49-F238E27FC236}">
                  <a16:creationId xmlns:a16="http://schemas.microsoft.com/office/drawing/2014/main" id="{8837B830-7A96-489A-973D-8C5930485EB6}"/>
                </a:ext>
              </a:extLst>
            </p:cNvPr>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6908" name="Rectangle 92">
            <a:extLst>
              <a:ext uri="{FF2B5EF4-FFF2-40B4-BE49-F238E27FC236}">
                <a16:creationId xmlns:a16="http://schemas.microsoft.com/office/drawing/2014/main" id="{93FF3932-C21E-452F-A39A-EE6E8FD20735}"/>
              </a:ext>
            </a:extLst>
          </p:cNvPr>
          <p:cNvSpPr>
            <a:spLocks noChangeArrowheads="1"/>
          </p:cNvSpPr>
          <p:nvPr/>
        </p:nvSpPr>
        <p:spPr bwMode="auto">
          <a:xfrm rot="5400000">
            <a:off x="7544594" y="3591719"/>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Mux</a:t>
            </a:r>
          </a:p>
        </p:txBody>
      </p:sp>
      <p:sp>
        <p:nvSpPr>
          <p:cNvPr id="546909" name="Line 93">
            <a:extLst>
              <a:ext uri="{FF2B5EF4-FFF2-40B4-BE49-F238E27FC236}">
                <a16:creationId xmlns:a16="http://schemas.microsoft.com/office/drawing/2014/main" id="{1F65558E-61B6-4F3B-9F30-ACF1680340E9}"/>
              </a:ext>
            </a:extLst>
          </p:cNvPr>
          <p:cNvSpPr>
            <a:spLocks noChangeShapeType="1"/>
          </p:cNvSpPr>
          <p:nvPr/>
        </p:nvSpPr>
        <p:spPr bwMode="auto">
          <a:xfrm flipV="1">
            <a:off x="7924800" y="2674938"/>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11" name="Line 95">
            <a:extLst>
              <a:ext uri="{FF2B5EF4-FFF2-40B4-BE49-F238E27FC236}">
                <a16:creationId xmlns:a16="http://schemas.microsoft.com/office/drawing/2014/main" id="{887FDB1C-6B59-443B-AF48-2134245F25CD}"/>
              </a:ext>
            </a:extLst>
          </p:cNvPr>
          <p:cNvSpPr>
            <a:spLocks noChangeShapeType="1"/>
          </p:cNvSpPr>
          <p:nvPr/>
        </p:nvSpPr>
        <p:spPr bwMode="auto">
          <a:xfrm>
            <a:off x="8089900" y="3609975"/>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12" name="Rectangle 96">
            <a:extLst>
              <a:ext uri="{FF2B5EF4-FFF2-40B4-BE49-F238E27FC236}">
                <a16:creationId xmlns:a16="http://schemas.microsoft.com/office/drawing/2014/main" id="{C9A3E43B-8B77-48CA-85C5-83E7E5FAD6CF}"/>
              </a:ext>
            </a:extLst>
          </p:cNvPr>
          <p:cNvSpPr>
            <a:spLocks noChangeArrowheads="1"/>
          </p:cNvSpPr>
          <p:nvPr/>
        </p:nvSpPr>
        <p:spPr bwMode="auto">
          <a:xfrm>
            <a:off x="6022975" y="3978275"/>
            <a:ext cx="1127125" cy="11287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13" name="Line 97">
            <a:extLst>
              <a:ext uri="{FF2B5EF4-FFF2-40B4-BE49-F238E27FC236}">
                <a16:creationId xmlns:a16="http://schemas.microsoft.com/office/drawing/2014/main" id="{354F1A27-D045-491C-8855-F7B6E641E905}"/>
              </a:ext>
            </a:extLst>
          </p:cNvPr>
          <p:cNvSpPr>
            <a:spLocks noChangeShapeType="1"/>
          </p:cNvSpPr>
          <p:nvPr/>
        </p:nvSpPr>
        <p:spPr bwMode="auto">
          <a:xfrm flipH="1">
            <a:off x="5397500" y="496093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14" name="Rectangle 98">
            <a:extLst>
              <a:ext uri="{FF2B5EF4-FFF2-40B4-BE49-F238E27FC236}">
                <a16:creationId xmlns:a16="http://schemas.microsoft.com/office/drawing/2014/main" id="{948A1270-E806-4C14-AF40-938902BD00AD}"/>
              </a:ext>
            </a:extLst>
          </p:cNvPr>
          <p:cNvSpPr>
            <a:spLocks noChangeArrowheads="1"/>
          </p:cNvSpPr>
          <p:nvPr/>
        </p:nvSpPr>
        <p:spPr bwMode="auto">
          <a:xfrm>
            <a:off x="5329238" y="468153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solidFill>
                  <a:srgbClr val="A50021"/>
                </a:solidFill>
                <a:ea typeface="宋体" panose="02010600030101010101" pitchFamily="2" charset="-122"/>
              </a:rPr>
              <a:t>Clk</a:t>
            </a:r>
          </a:p>
        </p:txBody>
      </p:sp>
      <p:sp>
        <p:nvSpPr>
          <p:cNvPr id="546915" name="Rectangle 99">
            <a:extLst>
              <a:ext uri="{FF2B5EF4-FFF2-40B4-BE49-F238E27FC236}">
                <a16:creationId xmlns:a16="http://schemas.microsoft.com/office/drawing/2014/main" id="{35F6B7BC-5709-4B36-9423-3D60184C5B5C}"/>
              </a:ext>
            </a:extLst>
          </p:cNvPr>
          <p:cNvSpPr>
            <a:spLocks noChangeArrowheads="1"/>
          </p:cNvSpPr>
          <p:nvPr/>
        </p:nvSpPr>
        <p:spPr bwMode="auto">
          <a:xfrm>
            <a:off x="5078413" y="3808413"/>
            <a:ext cx="942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Data In</a:t>
            </a:r>
          </a:p>
        </p:txBody>
      </p:sp>
      <p:sp>
        <p:nvSpPr>
          <p:cNvPr id="546916" name="Line 100">
            <a:extLst>
              <a:ext uri="{FF2B5EF4-FFF2-40B4-BE49-F238E27FC236}">
                <a16:creationId xmlns:a16="http://schemas.microsoft.com/office/drawing/2014/main" id="{BD9996AE-C2CB-40C6-BC22-35C0BBE6D41A}"/>
              </a:ext>
            </a:extLst>
          </p:cNvPr>
          <p:cNvSpPr>
            <a:spLocks noChangeShapeType="1"/>
          </p:cNvSpPr>
          <p:nvPr/>
        </p:nvSpPr>
        <p:spPr bwMode="auto">
          <a:xfrm>
            <a:off x="6002338" y="4870450"/>
            <a:ext cx="309562" cy="777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17" name="Line 101">
            <a:extLst>
              <a:ext uri="{FF2B5EF4-FFF2-40B4-BE49-F238E27FC236}">
                <a16:creationId xmlns:a16="http://schemas.microsoft.com/office/drawing/2014/main" id="{6AF5F90C-0297-45B8-B62C-A09E596F5C4D}"/>
              </a:ext>
            </a:extLst>
          </p:cNvPr>
          <p:cNvSpPr>
            <a:spLocks noChangeShapeType="1"/>
          </p:cNvSpPr>
          <p:nvPr/>
        </p:nvSpPr>
        <p:spPr bwMode="auto">
          <a:xfrm flipH="1">
            <a:off x="6021388" y="4945063"/>
            <a:ext cx="271462"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18" name="Oval 102">
            <a:extLst>
              <a:ext uri="{FF2B5EF4-FFF2-40B4-BE49-F238E27FC236}">
                <a16:creationId xmlns:a16="http://schemas.microsoft.com/office/drawing/2014/main" id="{D8CDC974-8E3D-4BDE-92B2-DB067AA23495}"/>
              </a:ext>
            </a:extLst>
          </p:cNvPr>
          <p:cNvSpPr>
            <a:spLocks noChangeArrowheads="1"/>
          </p:cNvSpPr>
          <p:nvPr/>
        </p:nvSpPr>
        <p:spPr bwMode="auto">
          <a:xfrm>
            <a:off x="5870575" y="491966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19" name="Rectangle 103">
            <a:extLst>
              <a:ext uri="{FF2B5EF4-FFF2-40B4-BE49-F238E27FC236}">
                <a16:creationId xmlns:a16="http://schemas.microsoft.com/office/drawing/2014/main" id="{D9399BED-F1D9-40DB-8E10-3BF1034DF73B}"/>
              </a:ext>
            </a:extLst>
          </p:cNvPr>
          <p:cNvSpPr>
            <a:spLocks noChangeArrowheads="1"/>
          </p:cNvSpPr>
          <p:nvPr/>
        </p:nvSpPr>
        <p:spPr bwMode="auto">
          <a:xfrm>
            <a:off x="6003925" y="3960813"/>
            <a:ext cx="777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WrEn</a:t>
            </a:r>
          </a:p>
        </p:txBody>
      </p:sp>
      <p:sp>
        <p:nvSpPr>
          <p:cNvPr id="546920" name="Line 104">
            <a:extLst>
              <a:ext uri="{FF2B5EF4-FFF2-40B4-BE49-F238E27FC236}">
                <a16:creationId xmlns:a16="http://schemas.microsoft.com/office/drawing/2014/main" id="{133BD3C9-3E09-4C91-BF93-B813165A0618}"/>
              </a:ext>
            </a:extLst>
          </p:cNvPr>
          <p:cNvSpPr>
            <a:spLocks noChangeShapeType="1"/>
          </p:cNvSpPr>
          <p:nvPr/>
        </p:nvSpPr>
        <p:spPr bwMode="auto">
          <a:xfrm flipH="1">
            <a:off x="5016500" y="4178300"/>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21" name="Line 105">
            <a:extLst>
              <a:ext uri="{FF2B5EF4-FFF2-40B4-BE49-F238E27FC236}">
                <a16:creationId xmlns:a16="http://schemas.microsoft.com/office/drawing/2014/main" id="{34B1EE92-569E-45B3-94F5-F06EDFFF7F70}"/>
              </a:ext>
            </a:extLst>
          </p:cNvPr>
          <p:cNvSpPr>
            <a:spLocks noChangeShapeType="1"/>
          </p:cNvSpPr>
          <p:nvPr/>
        </p:nvSpPr>
        <p:spPr bwMode="auto">
          <a:xfrm flipH="1">
            <a:off x="5556250" y="411480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22" name="Rectangle 106">
            <a:extLst>
              <a:ext uri="{FF2B5EF4-FFF2-40B4-BE49-F238E27FC236}">
                <a16:creationId xmlns:a16="http://schemas.microsoft.com/office/drawing/2014/main" id="{50B88A7E-E0AA-4D53-9C0C-A81087B8B0F7}"/>
              </a:ext>
            </a:extLst>
          </p:cNvPr>
          <p:cNvSpPr>
            <a:spLocks noChangeArrowheads="1"/>
          </p:cNvSpPr>
          <p:nvPr/>
        </p:nvSpPr>
        <p:spPr bwMode="auto">
          <a:xfrm>
            <a:off x="5319713" y="4246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6923" name="Line 107">
            <a:extLst>
              <a:ext uri="{FF2B5EF4-FFF2-40B4-BE49-F238E27FC236}">
                <a16:creationId xmlns:a16="http://schemas.microsoft.com/office/drawing/2014/main" id="{FF0278B2-411D-4A40-B948-A803C0A5BC70}"/>
              </a:ext>
            </a:extLst>
          </p:cNvPr>
          <p:cNvSpPr>
            <a:spLocks noChangeShapeType="1"/>
          </p:cNvSpPr>
          <p:nvPr/>
        </p:nvSpPr>
        <p:spPr bwMode="auto">
          <a:xfrm flipH="1" flipV="1">
            <a:off x="6311900" y="3113088"/>
            <a:ext cx="12700" cy="8651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24" name="Line 108">
            <a:extLst>
              <a:ext uri="{FF2B5EF4-FFF2-40B4-BE49-F238E27FC236}">
                <a16:creationId xmlns:a16="http://schemas.microsoft.com/office/drawing/2014/main" id="{B735BD46-008B-4C2E-B61B-B726798A03CA}"/>
              </a:ext>
            </a:extLst>
          </p:cNvPr>
          <p:cNvSpPr>
            <a:spLocks noChangeShapeType="1"/>
          </p:cNvSpPr>
          <p:nvPr/>
        </p:nvSpPr>
        <p:spPr bwMode="auto">
          <a:xfrm>
            <a:off x="6858000" y="3338513"/>
            <a:ext cx="0" cy="6143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25" name="Rectangle 109">
            <a:extLst>
              <a:ext uri="{FF2B5EF4-FFF2-40B4-BE49-F238E27FC236}">
                <a16:creationId xmlns:a16="http://schemas.microsoft.com/office/drawing/2014/main" id="{7E7BBAC3-B6C5-415F-8F0D-501CF1F4086F}"/>
              </a:ext>
            </a:extLst>
          </p:cNvPr>
          <p:cNvSpPr>
            <a:spLocks noChangeArrowheads="1"/>
          </p:cNvSpPr>
          <p:nvPr/>
        </p:nvSpPr>
        <p:spPr bwMode="auto">
          <a:xfrm>
            <a:off x="6615113" y="39624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Adr</a:t>
            </a:r>
          </a:p>
        </p:txBody>
      </p:sp>
      <p:sp>
        <p:nvSpPr>
          <p:cNvPr id="546926" name="Rectangle 110">
            <a:extLst>
              <a:ext uri="{FF2B5EF4-FFF2-40B4-BE49-F238E27FC236}">
                <a16:creationId xmlns:a16="http://schemas.microsoft.com/office/drawing/2014/main" id="{0C1D5480-B7DC-453A-9481-CFACE9AAEBB0}"/>
              </a:ext>
            </a:extLst>
          </p:cNvPr>
          <p:cNvSpPr>
            <a:spLocks noChangeArrowheads="1"/>
          </p:cNvSpPr>
          <p:nvPr/>
        </p:nvSpPr>
        <p:spPr bwMode="auto">
          <a:xfrm>
            <a:off x="6015038" y="4318000"/>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546927" name="Line 111">
            <a:extLst>
              <a:ext uri="{FF2B5EF4-FFF2-40B4-BE49-F238E27FC236}">
                <a16:creationId xmlns:a16="http://schemas.microsoft.com/office/drawing/2014/main" id="{454CE958-476E-4324-8BFA-EB49E8DB4F02}"/>
              </a:ext>
            </a:extLst>
          </p:cNvPr>
          <p:cNvSpPr>
            <a:spLocks noChangeShapeType="1"/>
          </p:cNvSpPr>
          <p:nvPr/>
        </p:nvSpPr>
        <p:spPr bwMode="auto">
          <a:xfrm>
            <a:off x="7299325" y="4129088"/>
            <a:ext cx="4603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28" name="Line 112">
            <a:extLst>
              <a:ext uri="{FF2B5EF4-FFF2-40B4-BE49-F238E27FC236}">
                <a16:creationId xmlns:a16="http://schemas.microsoft.com/office/drawing/2014/main" id="{28E9EDF3-B43A-44F0-8B88-C0A408CE8AEF}"/>
              </a:ext>
            </a:extLst>
          </p:cNvPr>
          <p:cNvSpPr>
            <a:spLocks noChangeShapeType="1"/>
          </p:cNvSpPr>
          <p:nvPr/>
        </p:nvSpPr>
        <p:spPr bwMode="auto">
          <a:xfrm>
            <a:off x="7315200" y="4143375"/>
            <a:ext cx="0" cy="4492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29" name="Line 113">
            <a:extLst>
              <a:ext uri="{FF2B5EF4-FFF2-40B4-BE49-F238E27FC236}">
                <a16:creationId xmlns:a16="http://schemas.microsoft.com/office/drawing/2014/main" id="{59A60043-6752-4C17-A409-3744EEF3F575}"/>
              </a:ext>
            </a:extLst>
          </p:cNvPr>
          <p:cNvSpPr>
            <a:spLocks noChangeShapeType="1"/>
          </p:cNvSpPr>
          <p:nvPr/>
        </p:nvSpPr>
        <p:spPr bwMode="auto">
          <a:xfrm flipH="1">
            <a:off x="7150100" y="4605338"/>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30" name="Line 114">
            <a:extLst>
              <a:ext uri="{FF2B5EF4-FFF2-40B4-BE49-F238E27FC236}">
                <a16:creationId xmlns:a16="http://schemas.microsoft.com/office/drawing/2014/main" id="{4BAA56AB-10D9-4E62-8662-B49892356FDE}"/>
              </a:ext>
            </a:extLst>
          </p:cNvPr>
          <p:cNvSpPr>
            <a:spLocks noChangeShapeType="1"/>
          </p:cNvSpPr>
          <p:nvPr/>
        </p:nvSpPr>
        <p:spPr bwMode="auto">
          <a:xfrm flipH="1">
            <a:off x="7385050" y="406400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31" name="Rectangle 115">
            <a:extLst>
              <a:ext uri="{FF2B5EF4-FFF2-40B4-BE49-F238E27FC236}">
                <a16:creationId xmlns:a16="http://schemas.microsoft.com/office/drawing/2014/main" id="{782A723D-8080-4B89-98A6-4A74B14B1681}"/>
              </a:ext>
            </a:extLst>
          </p:cNvPr>
          <p:cNvSpPr>
            <a:spLocks noChangeArrowheads="1"/>
          </p:cNvSpPr>
          <p:nvPr/>
        </p:nvSpPr>
        <p:spPr bwMode="auto">
          <a:xfrm>
            <a:off x="7148513" y="37655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6933" name="Line 117">
            <a:extLst>
              <a:ext uri="{FF2B5EF4-FFF2-40B4-BE49-F238E27FC236}">
                <a16:creationId xmlns:a16="http://schemas.microsoft.com/office/drawing/2014/main" id="{C0C02377-4D26-4D68-8CB9-E5778E6E7E6A}"/>
              </a:ext>
            </a:extLst>
          </p:cNvPr>
          <p:cNvSpPr>
            <a:spLocks noChangeShapeType="1"/>
          </p:cNvSpPr>
          <p:nvPr/>
        </p:nvSpPr>
        <p:spPr bwMode="auto">
          <a:xfrm>
            <a:off x="3810000" y="3595688"/>
            <a:ext cx="0" cy="569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34" name="Line 118">
            <a:extLst>
              <a:ext uri="{FF2B5EF4-FFF2-40B4-BE49-F238E27FC236}">
                <a16:creationId xmlns:a16="http://schemas.microsoft.com/office/drawing/2014/main" id="{248B3A4A-45EF-4F3B-AFAF-B38F3F4DB55E}"/>
              </a:ext>
            </a:extLst>
          </p:cNvPr>
          <p:cNvSpPr>
            <a:spLocks noChangeShapeType="1"/>
          </p:cNvSpPr>
          <p:nvPr/>
        </p:nvSpPr>
        <p:spPr bwMode="auto">
          <a:xfrm>
            <a:off x="3805238" y="4170363"/>
            <a:ext cx="1211262" cy="79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35" name="Rectangle 119">
            <a:extLst>
              <a:ext uri="{FF2B5EF4-FFF2-40B4-BE49-F238E27FC236}">
                <a16:creationId xmlns:a16="http://schemas.microsoft.com/office/drawing/2014/main" id="{C851BADA-49C3-4388-9FD8-E07AEBA4446E}"/>
              </a:ext>
            </a:extLst>
          </p:cNvPr>
          <p:cNvSpPr>
            <a:spLocks noChangeArrowheads="1"/>
          </p:cNvSpPr>
          <p:nvPr/>
        </p:nvSpPr>
        <p:spPr bwMode="auto">
          <a:xfrm rot="5400000">
            <a:off x="5023644" y="3188494"/>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ALU</a:t>
            </a:r>
          </a:p>
        </p:txBody>
      </p:sp>
      <p:sp>
        <p:nvSpPr>
          <p:cNvPr id="546936" name="Rectangle 120">
            <a:extLst>
              <a:ext uri="{FF2B5EF4-FFF2-40B4-BE49-F238E27FC236}">
                <a16:creationId xmlns:a16="http://schemas.microsoft.com/office/drawing/2014/main" id="{B5657D13-73CE-4242-9A99-4F0250B1458D}"/>
              </a:ext>
            </a:extLst>
          </p:cNvPr>
          <p:cNvSpPr>
            <a:spLocks noChangeArrowheads="1"/>
          </p:cNvSpPr>
          <p:nvPr/>
        </p:nvSpPr>
        <p:spPr bwMode="auto">
          <a:xfrm>
            <a:off x="4575175" y="1109663"/>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37" name="Line 121">
            <a:extLst>
              <a:ext uri="{FF2B5EF4-FFF2-40B4-BE49-F238E27FC236}">
                <a16:creationId xmlns:a16="http://schemas.microsoft.com/office/drawing/2014/main" id="{DD5A0A38-4B5C-4ED0-B0E7-6093DFD941DB}"/>
              </a:ext>
            </a:extLst>
          </p:cNvPr>
          <p:cNvSpPr>
            <a:spLocks noChangeShapeType="1"/>
          </p:cNvSpPr>
          <p:nvPr/>
        </p:nvSpPr>
        <p:spPr bwMode="auto">
          <a:xfrm flipH="1">
            <a:off x="3949700" y="183673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38" name="Line 122">
            <a:extLst>
              <a:ext uri="{FF2B5EF4-FFF2-40B4-BE49-F238E27FC236}">
                <a16:creationId xmlns:a16="http://schemas.microsoft.com/office/drawing/2014/main" id="{89A8F126-B919-4DED-A3CF-A0D754249B56}"/>
              </a:ext>
            </a:extLst>
          </p:cNvPr>
          <p:cNvSpPr>
            <a:spLocks noChangeShapeType="1"/>
          </p:cNvSpPr>
          <p:nvPr/>
        </p:nvSpPr>
        <p:spPr bwMode="auto">
          <a:xfrm>
            <a:off x="4556125" y="1731963"/>
            <a:ext cx="307975" cy="920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39" name="Line 123">
            <a:extLst>
              <a:ext uri="{FF2B5EF4-FFF2-40B4-BE49-F238E27FC236}">
                <a16:creationId xmlns:a16="http://schemas.microsoft.com/office/drawing/2014/main" id="{B48FCBF6-1A91-4242-9BC2-201809EF2F00}"/>
              </a:ext>
            </a:extLst>
          </p:cNvPr>
          <p:cNvSpPr>
            <a:spLocks noChangeShapeType="1"/>
          </p:cNvSpPr>
          <p:nvPr/>
        </p:nvSpPr>
        <p:spPr bwMode="auto">
          <a:xfrm flipH="1">
            <a:off x="4559300" y="1835150"/>
            <a:ext cx="301625" cy="841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40" name="Oval 124">
            <a:extLst>
              <a:ext uri="{FF2B5EF4-FFF2-40B4-BE49-F238E27FC236}">
                <a16:creationId xmlns:a16="http://schemas.microsoft.com/office/drawing/2014/main" id="{AFC612BE-BB9F-4130-A3CA-2483664A3022}"/>
              </a:ext>
            </a:extLst>
          </p:cNvPr>
          <p:cNvSpPr>
            <a:spLocks noChangeArrowheads="1"/>
          </p:cNvSpPr>
          <p:nvPr/>
        </p:nvSpPr>
        <p:spPr bwMode="auto">
          <a:xfrm>
            <a:off x="4422775" y="179546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41" name="Rectangle 125">
            <a:extLst>
              <a:ext uri="{FF2B5EF4-FFF2-40B4-BE49-F238E27FC236}">
                <a16:creationId xmlns:a16="http://schemas.microsoft.com/office/drawing/2014/main" id="{044E9090-DBB3-4503-9DEF-57EE9691CC72}"/>
              </a:ext>
            </a:extLst>
          </p:cNvPr>
          <p:cNvSpPr>
            <a:spLocks noChangeArrowheads="1"/>
          </p:cNvSpPr>
          <p:nvPr/>
        </p:nvSpPr>
        <p:spPr bwMode="auto">
          <a:xfrm>
            <a:off x="4830763" y="1193800"/>
            <a:ext cx="688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000">
                <a:ea typeface="微软雅黑" panose="020B0503020204020204" pitchFamily="34" charset="-122"/>
              </a:rPr>
              <a:t>取指</a:t>
            </a:r>
          </a:p>
          <a:p>
            <a:pPr algn="ctr"/>
            <a:r>
              <a:rPr lang="zh-CN" altLang="en-US" sz="2000">
                <a:ea typeface="微软雅黑" panose="020B0503020204020204" pitchFamily="34" charset="-122"/>
              </a:rPr>
              <a:t>部件</a:t>
            </a:r>
          </a:p>
        </p:txBody>
      </p:sp>
      <p:sp>
        <p:nvSpPr>
          <p:cNvPr id="546942" name="Rectangle 126">
            <a:extLst>
              <a:ext uri="{FF2B5EF4-FFF2-40B4-BE49-F238E27FC236}">
                <a16:creationId xmlns:a16="http://schemas.microsoft.com/office/drawing/2014/main" id="{766E84FD-7929-41F5-96CF-D4BF06574FE8}"/>
              </a:ext>
            </a:extLst>
          </p:cNvPr>
          <p:cNvSpPr>
            <a:spLocks noChangeArrowheads="1"/>
          </p:cNvSpPr>
          <p:nvPr/>
        </p:nvSpPr>
        <p:spPr bwMode="auto">
          <a:xfrm>
            <a:off x="3500438" y="164623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solidFill>
                  <a:srgbClr val="A50021"/>
                </a:solidFill>
                <a:ea typeface="宋体" panose="02010600030101010101" pitchFamily="2" charset="-122"/>
              </a:rPr>
              <a:t>Clk</a:t>
            </a:r>
          </a:p>
        </p:txBody>
      </p:sp>
      <p:sp>
        <p:nvSpPr>
          <p:cNvPr id="546943" name="Line 127">
            <a:extLst>
              <a:ext uri="{FF2B5EF4-FFF2-40B4-BE49-F238E27FC236}">
                <a16:creationId xmlns:a16="http://schemas.microsoft.com/office/drawing/2014/main" id="{621CAF78-BE06-4F41-83D3-FD009029711A}"/>
              </a:ext>
            </a:extLst>
          </p:cNvPr>
          <p:cNvSpPr>
            <a:spLocks noChangeShapeType="1"/>
          </p:cNvSpPr>
          <p:nvPr/>
        </p:nvSpPr>
        <p:spPr bwMode="auto">
          <a:xfrm flipV="1">
            <a:off x="5638800" y="1970088"/>
            <a:ext cx="0" cy="1196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44" name="Line 128">
            <a:extLst>
              <a:ext uri="{FF2B5EF4-FFF2-40B4-BE49-F238E27FC236}">
                <a16:creationId xmlns:a16="http://schemas.microsoft.com/office/drawing/2014/main" id="{DECE3BBA-3333-4A4B-A146-30A9DE086A20}"/>
              </a:ext>
            </a:extLst>
          </p:cNvPr>
          <p:cNvSpPr>
            <a:spLocks noChangeShapeType="1"/>
          </p:cNvSpPr>
          <p:nvPr/>
        </p:nvSpPr>
        <p:spPr bwMode="auto">
          <a:xfrm flipH="1">
            <a:off x="5473700" y="3154363"/>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45" name="Rectangle 129">
            <a:extLst>
              <a:ext uri="{FF2B5EF4-FFF2-40B4-BE49-F238E27FC236}">
                <a16:creationId xmlns:a16="http://schemas.microsoft.com/office/drawing/2014/main" id="{96169620-0B02-4484-ACBD-D58096D8CAF5}"/>
              </a:ext>
            </a:extLst>
          </p:cNvPr>
          <p:cNvSpPr>
            <a:spLocks noChangeArrowheads="1"/>
          </p:cNvSpPr>
          <p:nvPr/>
        </p:nvSpPr>
        <p:spPr bwMode="auto">
          <a:xfrm>
            <a:off x="5595938" y="2606675"/>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solidFill>
                  <a:schemeClr val="accent2"/>
                </a:solidFill>
                <a:ea typeface="宋体" panose="02010600030101010101" pitchFamily="2" charset="-122"/>
              </a:rPr>
              <a:t>Zero</a:t>
            </a:r>
          </a:p>
        </p:txBody>
      </p:sp>
      <p:sp>
        <p:nvSpPr>
          <p:cNvPr id="546946" name="Line 130">
            <a:extLst>
              <a:ext uri="{FF2B5EF4-FFF2-40B4-BE49-F238E27FC236}">
                <a16:creationId xmlns:a16="http://schemas.microsoft.com/office/drawing/2014/main" id="{0BC8DDA7-81EB-4FF3-B253-FA98870DAEF4}"/>
              </a:ext>
            </a:extLst>
          </p:cNvPr>
          <p:cNvSpPr>
            <a:spLocks noChangeShapeType="1"/>
          </p:cNvSpPr>
          <p:nvPr/>
        </p:nvSpPr>
        <p:spPr bwMode="auto">
          <a:xfrm>
            <a:off x="5803900" y="1249363"/>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47" name="Rectangle 131">
            <a:extLst>
              <a:ext uri="{FF2B5EF4-FFF2-40B4-BE49-F238E27FC236}">
                <a16:creationId xmlns:a16="http://schemas.microsoft.com/office/drawing/2014/main" id="{A4053B0A-D4D9-4B0D-8BFB-38A1C77F7E51}"/>
              </a:ext>
            </a:extLst>
          </p:cNvPr>
          <p:cNvSpPr>
            <a:spLocks noChangeArrowheads="1"/>
          </p:cNvSpPr>
          <p:nvPr/>
        </p:nvSpPr>
        <p:spPr bwMode="auto">
          <a:xfrm>
            <a:off x="5853113" y="860425"/>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546948" name="Line 132">
            <a:extLst>
              <a:ext uri="{FF2B5EF4-FFF2-40B4-BE49-F238E27FC236}">
                <a16:creationId xmlns:a16="http://schemas.microsoft.com/office/drawing/2014/main" id="{3A5D32AD-9B2C-43EF-93D1-B5762C047B6B}"/>
              </a:ext>
            </a:extLst>
          </p:cNvPr>
          <p:cNvSpPr>
            <a:spLocks noChangeShapeType="1"/>
          </p:cNvSpPr>
          <p:nvPr/>
        </p:nvSpPr>
        <p:spPr bwMode="auto">
          <a:xfrm>
            <a:off x="3975100" y="1554163"/>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49" name="Line 133">
            <a:extLst>
              <a:ext uri="{FF2B5EF4-FFF2-40B4-BE49-F238E27FC236}">
                <a16:creationId xmlns:a16="http://schemas.microsoft.com/office/drawing/2014/main" id="{D9D0ECF9-F5FB-48E6-A6D8-7D54344CB706}"/>
              </a:ext>
            </a:extLst>
          </p:cNvPr>
          <p:cNvSpPr>
            <a:spLocks noChangeShapeType="1"/>
          </p:cNvSpPr>
          <p:nvPr/>
        </p:nvSpPr>
        <p:spPr bwMode="auto">
          <a:xfrm>
            <a:off x="3975100" y="1249363"/>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52" name="Rectangle 136">
            <a:extLst>
              <a:ext uri="{FF2B5EF4-FFF2-40B4-BE49-F238E27FC236}">
                <a16:creationId xmlns:a16="http://schemas.microsoft.com/office/drawing/2014/main" id="{B6527BD6-60C9-481D-B9DA-C8DCE25E8421}"/>
              </a:ext>
            </a:extLst>
          </p:cNvPr>
          <p:cNvSpPr>
            <a:spLocks noChangeArrowheads="1"/>
          </p:cNvSpPr>
          <p:nvPr/>
        </p:nvSpPr>
        <p:spPr bwMode="auto">
          <a:xfrm>
            <a:off x="7732713" y="31543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Times New Roman" panose="02020603050405020304" pitchFamily="18" charset="0"/>
                <a:ea typeface="宋体" panose="02010600030101010101" pitchFamily="2" charset="-122"/>
              </a:rPr>
              <a:t>0</a:t>
            </a:r>
          </a:p>
        </p:txBody>
      </p:sp>
      <p:sp>
        <p:nvSpPr>
          <p:cNvPr id="546953" name="Rectangle 137">
            <a:extLst>
              <a:ext uri="{FF2B5EF4-FFF2-40B4-BE49-F238E27FC236}">
                <a16:creationId xmlns:a16="http://schemas.microsoft.com/office/drawing/2014/main" id="{206E8D4A-4233-4DBA-BE74-C148C3669AAD}"/>
              </a:ext>
            </a:extLst>
          </p:cNvPr>
          <p:cNvSpPr>
            <a:spLocks noChangeArrowheads="1"/>
          </p:cNvSpPr>
          <p:nvPr/>
        </p:nvSpPr>
        <p:spPr bwMode="auto">
          <a:xfrm>
            <a:off x="7732713" y="3933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latin typeface="Times New Roman" panose="02020603050405020304" pitchFamily="18" charset="0"/>
                <a:ea typeface="宋体" panose="02010600030101010101" pitchFamily="2" charset="-122"/>
              </a:rPr>
              <a:t>1</a:t>
            </a:r>
          </a:p>
        </p:txBody>
      </p:sp>
      <p:sp>
        <p:nvSpPr>
          <p:cNvPr id="546954" name="Rectangle 138">
            <a:extLst>
              <a:ext uri="{FF2B5EF4-FFF2-40B4-BE49-F238E27FC236}">
                <a16:creationId xmlns:a16="http://schemas.microsoft.com/office/drawing/2014/main" id="{15D7D7BB-0F9B-4DB6-88C6-20B79C3A5908}"/>
              </a:ext>
            </a:extLst>
          </p:cNvPr>
          <p:cNvSpPr>
            <a:spLocks noChangeArrowheads="1"/>
          </p:cNvSpPr>
          <p:nvPr/>
        </p:nvSpPr>
        <p:spPr bwMode="auto">
          <a:xfrm>
            <a:off x="4151313" y="33829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546955" name="Rectangle 139">
            <a:extLst>
              <a:ext uri="{FF2B5EF4-FFF2-40B4-BE49-F238E27FC236}">
                <a16:creationId xmlns:a16="http://schemas.microsoft.com/office/drawing/2014/main" id="{AB9A0426-A63B-446B-B5E4-5208F7627BC3}"/>
              </a:ext>
            </a:extLst>
          </p:cNvPr>
          <p:cNvSpPr>
            <a:spLocks noChangeArrowheads="1"/>
          </p:cNvSpPr>
          <p:nvPr/>
        </p:nvSpPr>
        <p:spPr bwMode="auto">
          <a:xfrm>
            <a:off x="4151313" y="41624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a:t>
            </a:r>
          </a:p>
        </p:txBody>
      </p:sp>
      <p:sp>
        <p:nvSpPr>
          <p:cNvPr id="546956" name="Rectangle 140">
            <a:extLst>
              <a:ext uri="{FF2B5EF4-FFF2-40B4-BE49-F238E27FC236}">
                <a16:creationId xmlns:a16="http://schemas.microsoft.com/office/drawing/2014/main" id="{8DD0AA0C-66BF-47C5-8FCF-1B790D88961D}"/>
              </a:ext>
            </a:extLst>
          </p:cNvPr>
          <p:cNvSpPr>
            <a:spLocks noChangeArrowheads="1"/>
          </p:cNvSpPr>
          <p:nvPr/>
        </p:nvSpPr>
        <p:spPr bwMode="auto">
          <a:xfrm>
            <a:off x="2281238" y="18335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546957" name="Rectangle 141">
            <a:extLst>
              <a:ext uri="{FF2B5EF4-FFF2-40B4-BE49-F238E27FC236}">
                <a16:creationId xmlns:a16="http://schemas.microsoft.com/office/drawing/2014/main" id="{5853ED37-D554-4757-9F6E-22BB4142CEE9}"/>
              </a:ext>
            </a:extLst>
          </p:cNvPr>
          <p:cNvSpPr>
            <a:spLocks noChangeArrowheads="1"/>
          </p:cNvSpPr>
          <p:nvPr/>
        </p:nvSpPr>
        <p:spPr bwMode="auto">
          <a:xfrm>
            <a:off x="1595438" y="18335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a:t>
            </a:r>
          </a:p>
        </p:txBody>
      </p:sp>
      <p:sp>
        <p:nvSpPr>
          <p:cNvPr id="546958" name="Line 142">
            <a:extLst>
              <a:ext uri="{FF2B5EF4-FFF2-40B4-BE49-F238E27FC236}">
                <a16:creationId xmlns:a16="http://schemas.microsoft.com/office/drawing/2014/main" id="{F5222733-5365-414B-BE33-6ADB09A34463}"/>
              </a:ext>
            </a:extLst>
          </p:cNvPr>
          <p:cNvSpPr>
            <a:spLocks noChangeShapeType="1"/>
          </p:cNvSpPr>
          <p:nvPr/>
        </p:nvSpPr>
        <p:spPr bwMode="auto">
          <a:xfrm>
            <a:off x="60960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59" name="Rectangle 143">
            <a:extLst>
              <a:ext uri="{FF2B5EF4-FFF2-40B4-BE49-F238E27FC236}">
                <a16:creationId xmlns:a16="http://schemas.microsoft.com/office/drawing/2014/main" id="{9986BD81-E95C-462D-923D-B74C85FBD41C}"/>
              </a:ext>
            </a:extLst>
          </p:cNvPr>
          <p:cNvSpPr>
            <a:spLocks noChangeArrowheads="1"/>
          </p:cNvSpPr>
          <p:nvPr/>
        </p:nvSpPr>
        <p:spPr bwMode="auto">
          <a:xfrm rot="5400000">
            <a:off x="5757069" y="1540669"/>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&lt;21:25&gt;</a:t>
            </a:r>
          </a:p>
        </p:txBody>
      </p:sp>
      <p:sp>
        <p:nvSpPr>
          <p:cNvPr id="546960" name="Rectangle 144">
            <a:extLst>
              <a:ext uri="{FF2B5EF4-FFF2-40B4-BE49-F238E27FC236}">
                <a16:creationId xmlns:a16="http://schemas.microsoft.com/office/drawing/2014/main" id="{23D20CE5-A13F-441E-9A62-E92867A7C813}"/>
              </a:ext>
            </a:extLst>
          </p:cNvPr>
          <p:cNvSpPr>
            <a:spLocks noChangeArrowheads="1"/>
          </p:cNvSpPr>
          <p:nvPr/>
        </p:nvSpPr>
        <p:spPr bwMode="auto">
          <a:xfrm rot="5400000">
            <a:off x="6290469" y="1540669"/>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&lt;16:20&gt;</a:t>
            </a:r>
          </a:p>
        </p:txBody>
      </p:sp>
      <p:sp>
        <p:nvSpPr>
          <p:cNvPr id="546961" name="Rectangle 145">
            <a:extLst>
              <a:ext uri="{FF2B5EF4-FFF2-40B4-BE49-F238E27FC236}">
                <a16:creationId xmlns:a16="http://schemas.microsoft.com/office/drawing/2014/main" id="{8A86A5CD-4ED1-44D0-A105-6C833C4868E8}"/>
              </a:ext>
            </a:extLst>
          </p:cNvPr>
          <p:cNvSpPr>
            <a:spLocks noChangeArrowheads="1"/>
          </p:cNvSpPr>
          <p:nvPr/>
        </p:nvSpPr>
        <p:spPr bwMode="auto">
          <a:xfrm rot="5400000">
            <a:off x="6823869" y="1540669"/>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&lt;11:15&gt;</a:t>
            </a:r>
          </a:p>
        </p:txBody>
      </p:sp>
      <p:sp>
        <p:nvSpPr>
          <p:cNvPr id="546962" name="Rectangle 146">
            <a:extLst>
              <a:ext uri="{FF2B5EF4-FFF2-40B4-BE49-F238E27FC236}">
                <a16:creationId xmlns:a16="http://schemas.microsoft.com/office/drawing/2014/main" id="{5F9C080D-245C-4385-827E-F983E4F5DCBB}"/>
              </a:ext>
            </a:extLst>
          </p:cNvPr>
          <p:cNvSpPr>
            <a:spLocks noChangeArrowheads="1"/>
          </p:cNvSpPr>
          <p:nvPr/>
        </p:nvSpPr>
        <p:spPr bwMode="auto">
          <a:xfrm rot="5400000">
            <a:off x="7369969" y="1527969"/>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&lt;0:15&gt;</a:t>
            </a:r>
          </a:p>
        </p:txBody>
      </p:sp>
      <p:sp>
        <p:nvSpPr>
          <p:cNvPr id="546963" name="Line 147">
            <a:extLst>
              <a:ext uri="{FF2B5EF4-FFF2-40B4-BE49-F238E27FC236}">
                <a16:creationId xmlns:a16="http://schemas.microsoft.com/office/drawing/2014/main" id="{A7842DD0-C06B-4B49-AE6F-C9E10D1A86FD}"/>
              </a:ext>
            </a:extLst>
          </p:cNvPr>
          <p:cNvSpPr>
            <a:spLocks noChangeShapeType="1"/>
          </p:cNvSpPr>
          <p:nvPr/>
        </p:nvSpPr>
        <p:spPr bwMode="auto">
          <a:xfrm>
            <a:off x="66294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64" name="Line 148">
            <a:extLst>
              <a:ext uri="{FF2B5EF4-FFF2-40B4-BE49-F238E27FC236}">
                <a16:creationId xmlns:a16="http://schemas.microsoft.com/office/drawing/2014/main" id="{ECA1FAB6-FB9A-4A64-9113-E23ED6FB654D}"/>
              </a:ext>
            </a:extLst>
          </p:cNvPr>
          <p:cNvSpPr>
            <a:spLocks noChangeShapeType="1"/>
          </p:cNvSpPr>
          <p:nvPr/>
        </p:nvSpPr>
        <p:spPr bwMode="auto">
          <a:xfrm>
            <a:off x="71628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65" name="Line 149">
            <a:extLst>
              <a:ext uri="{FF2B5EF4-FFF2-40B4-BE49-F238E27FC236}">
                <a16:creationId xmlns:a16="http://schemas.microsoft.com/office/drawing/2014/main" id="{AA51562F-607C-47A8-BF83-636C00ECFAF2}"/>
              </a:ext>
            </a:extLst>
          </p:cNvPr>
          <p:cNvSpPr>
            <a:spLocks noChangeShapeType="1"/>
          </p:cNvSpPr>
          <p:nvPr/>
        </p:nvSpPr>
        <p:spPr bwMode="auto">
          <a:xfrm>
            <a:off x="76962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966" name="Rectangle 150">
            <a:extLst>
              <a:ext uri="{FF2B5EF4-FFF2-40B4-BE49-F238E27FC236}">
                <a16:creationId xmlns:a16="http://schemas.microsoft.com/office/drawing/2014/main" id="{FED99D14-856C-4EBB-AAE0-AF2B009B29DE}"/>
              </a:ext>
            </a:extLst>
          </p:cNvPr>
          <p:cNvSpPr>
            <a:spLocks noChangeArrowheads="1"/>
          </p:cNvSpPr>
          <p:nvPr/>
        </p:nvSpPr>
        <p:spPr bwMode="auto">
          <a:xfrm>
            <a:off x="7453313" y="2087563"/>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Imm16</a:t>
            </a:r>
          </a:p>
        </p:txBody>
      </p:sp>
      <p:sp>
        <p:nvSpPr>
          <p:cNvPr id="546967" name="Rectangle 151">
            <a:extLst>
              <a:ext uri="{FF2B5EF4-FFF2-40B4-BE49-F238E27FC236}">
                <a16:creationId xmlns:a16="http://schemas.microsoft.com/office/drawing/2014/main" id="{275AF348-8D5C-476F-BD00-1A05DF37AFCA}"/>
              </a:ext>
            </a:extLst>
          </p:cNvPr>
          <p:cNvSpPr>
            <a:spLocks noChangeArrowheads="1"/>
          </p:cNvSpPr>
          <p:nvPr/>
        </p:nvSpPr>
        <p:spPr bwMode="auto">
          <a:xfrm>
            <a:off x="6919913" y="208756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Rd</a:t>
            </a:r>
          </a:p>
        </p:txBody>
      </p:sp>
      <p:sp>
        <p:nvSpPr>
          <p:cNvPr id="546968" name="Rectangle 152">
            <a:extLst>
              <a:ext uri="{FF2B5EF4-FFF2-40B4-BE49-F238E27FC236}">
                <a16:creationId xmlns:a16="http://schemas.microsoft.com/office/drawing/2014/main" id="{29708686-F39B-46EA-803E-028D272EDEA0}"/>
              </a:ext>
            </a:extLst>
          </p:cNvPr>
          <p:cNvSpPr>
            <a:spLocks noChangeArrowheads="1"/>
          </p:cNvSpPr>
          <p:nvPr/>
        </p:nvSpPr>
        <p:spPr bwMode="auto">
          <a:xfrm>
            <a:off x="6462713" y="2087563"/>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sp>
        <p:nvSpPr>
          <p:cNvPr id="546969" name="Rectangle 153">
            <a:extLst>
              <a:ext uri="{FF2B5EF4-FFF2-40B4-BE49-F238E27FC236}">
                <a16:creationId xmlns:a16="http://schemas.microsoft.com/office/drawing/2014/main" id="{149C961E-82B1-4D79-9D12-195D10437517}"/>
              </a:ext>
            </a:extLst>
          </p:cNvPr>
          <p:cNvSpPr>
            <a:spLocks noChangeArrowheads="1"/>
          </p:cNvSpPr>
          <p:nvPr/>
        </p:nvSpPr>
        <p:spPr bwMode="auto">
          <a:xfrm>
            <a:off x="5929313" y="2087563"/>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sp>
        <p:nvSpPr>
          <p:cNvPr id="546970" name="Text Box 154">
            <a:extLst>
              <a:ext uri="{FF2B5EF4-FFF2-40B4-BE49-F238E27FC236}">
                <a16:creationId xmlns:a16="http://schemas.microsoft.com/office/drawing/2014/main" id="{718C5FBC-61D0-484A-8954-53D1D40B9B30}"/>
              </a:ext>
            </a:extLst>
          </p:cNvPr>
          <p:cNvSpPr txBox="1">
            <a:spLocks noChangeArrowheads="1"/>
          </p:cNvSpPr>
          <p:nvPr/>
        </p:nvSpPr>
        <p:spPr bwMode="auto">
          <a:xfrm>
            <a:off x="355600" y="5861050"/>
            <a:ext cx="8461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900">
                <a:solidFill>
                  <a:srgbClr val="A50021"/>
                </a:solidFill>
                <a:latin typeface="微软雅黑" panose="020B0503020204020204" pitchFamily="34" charset="-122"/>
                <a:ea typeface="微软雅黑" panose="020B0503020204020204" pitchFamily="34" charset="-122"/>
                <a:cs typeface="Arial" panose="020B0604020202020204" pitchFamily="34" charset="0"/>
              </a:rPr>
              <a:t>指令执行结果总是在下个时钟到来时开始保存在 </a:t>
            </a:r>
            <a:r>
              <a:rPr lang="zh-CN" altLang="en-US"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寄存器 </a:t>
            </a:r>
            <a:r>
              <a:rPr lang="zh-CN" altLang="en-US" sz="1900">
                <a:solidFill>
                  <a:srgbClr val="A50021"/>
                </a:solidFill>
                <a:latin typeface="微软雅黑" panose="020B0503020204020204" pitchFamily="34" charset="-122"/>
                <a:ea typeface="微软雅黑" panose="020B0503020204020204" pitchFamily="34" charset="-122"/>
                <a:cs typeface="Arial" panose="020B0604020202020204" pitchFamily="34" charset="0"/>
              </a:rPr>
              <a:t>或 </a:t>
            </a:r>
            <a:r>
              <a:rPr lang="zh-CN" altLang="en-US"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存储器</a:t>
            </a:r>
            <a:r>
              <a:rPr lang="zh-CN" altLang="en-US" sz="1900">
                <a:solidFill>
                  <a:srgbClr val="A50021"/>
                </a:solidFill>
                <a:latin typeface="微软雅黑" panose="020B0503020204020204" pitchFamily="34" charset="-122"/>
                <a:ea typeface="微软雅黑" panose="020B0503020204020204" pitchFamily="34" charset="-122"/>
                <a:cs typeface="Arial" panose="020B0604020202020204" pitchFamily="34" charset="0"/>
              </a:rPr>
              <a:t> 或</a:t>
            </a:r>
            <a:r>
              <a:rPr lang="zh-CN" altLang="en-US"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PC</a:t>
            </a:r>
            <a:r>
              <a:rPr lang="en-US" altLang="zh-CN" sz="1900">
                <a:solidFill>
                  <a:srgbClr val="A5002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900">
                <a:solidFill>
                  <a:srgbClr val="A50021"/>
                </a:solidFill>
                <a:latin typeface="微软雅黑" panose="020B0503020204020204" pitchFamily="34" charset="-122"/>
                <a:ea typeface="微软雅黑" panose="020B0503020204020204" pitchFamily="34" charset="-122"/>
                <a:cs typeface="Arial" panose="020B0604020202020204" pitchFamily="34" charset="0"/>
              </a:rPr>
              <a:t>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970"/>
                                        </p:tgtEl>
                                        <p:attrNameLst>
                                          <p:attrName>style.visibility</p:attrName>
                                        </p:attrNameLst>
                                      </p:cBhvr>
                                      <p:to>
                                        <p:strVal val="visible"/>
                                      </p:to>
                                    </p:set>
                                    <p:animEffect transition="in" filter="blinds(horizontal)">
                                      <p:cBhvr>
                                        <p:cTn id="7" dur="500"/>
                                        <p:tgtEl>
                                          <p:spTgt spid="546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7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F70A765F-A507-4B00-B69B-8E1FABCAC34C}"/>
              </a:ext>
            </a:extLst>
          </p:cNvPr>
          <p:cNvSpPr>
            <a:spLocks noGrp="1" noChangeArrowheads="1"/>
          </p:cNvSpPr>
          <p:nvPr>
            <p:ph type="title"/>
          </p:nvPr>
        </p:nvSpPr>
        <p:spPr>
          <a:xfrm>
            <a:off x="268288" y="158750"/>
            <a:ext cx="7781925" cy="422275"/>
          </a:xfrm>
          <a:noFill/>
          <a:ln/>
        </p:spPr>
        <p:txBody>
          <a:bodyPr/>
          <a:lstStyle/>
          <a:p>
            <a:pPr algn="l"/>
            <a:r>
              <a:rPr lang="zh-CN" altLang="en-US" sz="2800">
                <a:ea typeface="微软雅黑" panose="020B0503020204020204" pitchFamily="34" charset="-122"/>
              </a:rPr>
              <a:t>单周期数据通路中的关键路径 </a:t>
            </a:r>
            <a:r>
              <a:rPr lang="en-US" altLang="zh-CN" sz="2800">
                <a:ea typeface="宋体" panose="02010600030101010101" pitchFamily="2" charset="-122"/>
              </a:rPr>
              <a:t>( Load</a:t>
            </a:r>
            <a:r>
              <a:rPr lang="zh-CN" altLang="en-US" sz="2800"/>
              <a:t>操作</a:t>
            </a:r>
            <a:r>
              <a:rPr lang="zh-CN" altLang="en-US" sz="2800">
                <a:ea typeface="宋体" panose="02010600030101010101" pitchFamily="2" charset="-122"/>
              </a:rPr>
              <a:t> </a:t>
            </a:r>
            <a:r>
              <a:rPr lang="en-US" altLang="zh-CN" sz="2800">
                <a:ea typeface="宋体" panose="02010600030101010101" pitchFamily="2" charset="-122"/>
              </a:rPr>
              <a:t>)</a:t>
            </a:r>
          </a:p>
        </p:txBody>
      </p:sp>
      <p:grpSp>
        <p:nvGrpSpPr>
          <p:cNvPr id="548868" name="Group 4">
            <a:extLst>
              <a:ext uri="{FF2B5EF4-FFF2-40B4-BE49-F238E27FC236}">
                <a16:creationId xmlns:a16="http://schemas.microsoft.com/office/drawing/2014/main" id="{3AB82A01-7C86-497A-A6FB-964FEDC87F47}"/>
              </a:ext>
            </a:extLst>
          </p:cNvPr>
          <p:cNvGrpSpPr>
            <a:grpSpLocks/>
          </p:cNvGrpSpPr>
          <p:nvPr/>
        </p:nvGrpSpPr>
        <p:grpSpPr bwMode="auto">
          <a:xfrm>
            <a:off x="217488" y="2252663"/>
            <a:ext cx="8780462" cy="4356100"/>
            <a:chOff x="137" y="1419"/>
            <a:chExt cx="5531" cy="2744"/>
          </a:xfrm>
        </p:grpSpPr>
        <p:sp>
          <p:nvSpPr>
            <p:cNvPr id="548869" name="Line 5">
              <a:extLst>
                <a:ext uri="{FF2B5EF4-FFF2-40B4-BE49-F238E27FC236}">
                  <a16:creationId xmlns:a16="http://schemas.microsoft.com/office/drawing/2014/main" id="{91483814-8943-46CA-8CC2-5898E276B500}"/>
                </a:ext>
              </a:extLst>
            </p:cNvPr>
            <p:cNvSpPr>
              <a:spLocks noChangeShapeType="1"/>
            </p:cNvSpPr>
            <p:nvPr/>
          </p:nvSpPr>
          <p:spPr bwMode="auto">
            <a:xfrm>
              <a:off x="2345" y="3683"/>
              <a:ext cx="688"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0" name="Rectangle 6">
              <a:extLst>
                <a:ext uri="{FF2B5EF4-FFF2-40B4-BE49-F238E27FC236}">
                  <a16:creationId xmlns:a16="http://schemas.microsoft.com/office/drawing/2014/main" id="{1286A024-D7F1-476A-97C5-19CBB28E159B}"/>
                </a:ext>
              </a:extLst>
            </p:cNvPr>
            <p:cNvSpPr>
              <a:spLocks noChangeArrowheads="1"/>
            </p:cNvSpPr>
            <p:nvPr/>
          </p:nvSpPr>
          <p:spPr bwMode="auto">
            <a:xfrm>
              <a:off x="1087" y="3518"/>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Clk</a:t>
              </a:r>
            </a:p>
          </p:txBody>
        </p:sp>
        <p:sp>
          <p:nvSpPr>
            <p:cNvPr id="548871" name="Rectangle 7">
              <a:extLst>
                <a:ext uri="{FF2B5EF4-FFF2-40B4-BE49-F238E27FC236}">
                  <a16:creationId xmlns:a16="http://schemas.microsoft.com/office/drawing/2014/main" id="{A0389822-7688-4068-BDB1-20CF2B9F819E}"/>
                </a:ext>
              </a:extLst>
            </p:cNvPr>
            <p:cNvSpPr>
              <a:spLocks noChangeArrowheads="1"/>
            </p:cNvSpPr>
            <p:nvPr/>
          </p:nvSpPr>
          <p:spPr bwMode="auto">
            <a:xfrm>
              <a:off x="1504" y="3048"/>
              <a:ext cx="818" cy="748"/>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2" name="Line 8">
              <a:extLst>
                <a:ext uri="{FF2B5EF4-FFF2-40B4-BE49-F238E27FC236}">
                  <a16:creationId xmlns:a16="http://schemas.microsoft.com/office/drawing/2014/main" id="{D1C0EF25-FAD7-4A19-A6DC-8A699E986996}"/>
                </a:ext>
              </a:extLst>
            </p:cNvPr>
            <p:cNvSpPr>
              <a:spLocks noChangeShapeType="1"/>
            </p:cNvSpPr>
            <p:nvPr/>
          </p:nvSpPr>
          <p:spPr bwMode="auto">
            <a:xfrm>
              <a:off x="1518" y="3652"/>
              <a:ext cx="128" cy="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3" name="Line 9">
              <a:extLst>
                <a:ext uri="{FF2B5EF4-FFF2-40B4-BE49-F238E27FC236}">
                  <a16:creationId xmlns:a16="http://schemas.microsoft.com/office/drawing/2014/main" id="{885B88B8-4A30-4705-97C0-66577D2578FB}"/>
                </a:ext>
              </a:extLst>
            </p:cNvPr>
            <p:cNvSpPr>
              <a:spLocks noChangeShapeType="1"/>
            </p:cNvSpPr>
            <p:nvPr/>
          </p:nvSpPr>
          <p:spPr bwMode="auto">
            <a:xfrm flipH="1">
              <a:off x="1502" y="3712"/>
              <a:ext cx="135" cy="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4" name="Oval 10">
              <a:extLst>
                <a:ext uri="{FF2B5EF4-FFF2-40B4-BE49-F238E27FC236}">
                  <a16:creationId xmlns:a16="http://schemas.microsoft.com/office/drawing/2014/main" id="{89AE1C88-611D-432A-B6B0-9764D5005A6D}"/>
                </a:ext>
              </a:extLst>
            </p:cNvPr>
            <p:cNvSpPr>
              <a:spLocks noChangeArrowheads="1"/>
            </p:cNvSpPr>
            <p:nvPr/>
          </p:nvSpPr>
          <p:spPr bwMode="auto">
            <a:xfrm>
              <a:off x="1408" y="3676"/>
              <a:ext cx="72"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5" name="Line 11">
              <a:extLst>
                <a:ext uri="{FF2B5EF4-FFF2-40B4-BE49-F238E27FC236}">
                  <a16:creationId xmlns:a16="http://schemas.microsoft.com/office/drawing/2014/main" id="{486D474D-6375-4264-BD9E-0B2BA2D2EF7C}"/>
                </a:ext>
              </a:extLst>
            </p:cNvPr>
            <p:cNvSpPr>
              <a:spLocks noChangeShapeType="1"/>
            </p:cNvSpPr>
            <p:nvPr/>
          </p:nvSpPr>
          <p:spPr bwMode="auto">
            <a:xfrm flipH="1">
              <a:off x="1131" y="3704"/>
              <a:ext cx="2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6" name="Line 12">
              <a:extLst>
                <a:ext uri="{FF2B5EF4-FFF2-40B4-BE49-F238E27FC236}">
                  <a16:creationId xmlns:a16="http://schemas.microsoft.com/office/drawing/2014/main" id="{DB9EFAE9-336C-4ABA-BEA3-A46C43C36EE1}"/>
                </a:ext>
              </a:extLst>
            </p:cNvPr>
            <p:cNvSpPr>
              <a:spLocks noChangeShapeType="1"/>
            </p:cNvSpPr>
            <p:nvPr/>
          </p:nvSpPr>
          <p:spPr bwMode="auto">
            <a:xfrm>
              <a:off x="1609" y="2385"/>
              <a:ext cx="8" cy="656"/>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7" name="Line 13">
              <a:extLst>
                <a:ext uri="{FF2B5EF4-FFF2-40B4-BE49-F238E27FC236}">
                  <a16:creationId xmlns:a16="http://schemas.microsoft.com/office/drawing/2014/main" id="{81958D8B-8B2D-4FF8-8A18-E86AB706F871}"/>
                </a:ext>
              </a:extLst>
            </p:cNvPr>
            <p:cNvSpPr>
              <a:spLocks noChangeShapeType="1"/>
            </p:cNvSpPr>
            <p:nvPr/>
          </p:nvSpPr>
          <p:spPr bwMode="auto">
            <a:xfrm flipV="1">
              <a:off x="1565"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78" name="Rectangle 14">
              <a:extLst>
                <a:ext uri="{FF2B5EF4-FFF2-40B4-BE49-F238E27FC236}">
                  <a16:creationId xmlns:a16="http://schemas.microsoft.com/office/drawing/2014/main" id="{6AE7717B-E268-44BA-A831-47F8882B11F4}"/>
                </a:ext>
              </a:extLst>
            </p:cNvPr>
            <p:cNvSpPr>
              <a:spLocks noChangeArrowheads="1"/>
            </p:cNvSpPr>
            <p:nvPr/>
          </p:nvSpPr>
          <p:spPr bwMode="auto">
            <a:xfrm>
              <a:off x="1455" y="2552"/>
              <a:ext cx="23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a:t>
              </a:r>
            </a:p>
          </p:txBody>
        </p:sp>
        <p:sp>
          <p:nvSpPr>
            <p:cNvPr id="548879" name="Rectangle 15">
              <a:extLst>
                <a:ext uri="{FF2B5EF4-FFF2-40B4-BE49-F238E27FC236}">
                  <a16:creationId xmlns:a16="http://schemas.microsoft.com/office/drawing/2014/main" id="{4A243BED-9A24-47E8-9C7D-DB9309EF9B9C}"/>
                </a:ext>
              </a:extLst>
            </p:cNvPr>
            <p:cNvSpPr>
              <a:spLocks noChangeArrowheads="1"/>
            </p:cNvSpPr>
            <p:nvPr/>
          </p:nvSpPr>
          <p:spPr bwMode="auto">
            <a:xfrm>
              <a:off x="1519" y="3032"/>
              <a:ext cx="3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Rw</a:t>
              </a:r>
            </a:p>
          </p:txBody>
        </p:sp>
        <p:sp>
          <p:nvSpPr>
            <p:cNvPr id="548880" name="Rectangle 16">
              <a:extLst>
                <a:ext uri="{FF2B5EF4-FFF2-40B4-BE49-F238E27FC236}">
                  <a16:creationId xmlns:a16="http://schemas.microsoft.com/office/drawing/2014/main" id="{C30B60FA-2930-46EA-8922-F6EF7484D3AA}"/>
                </a:ext>
              </a:extLst>
            </p:cNvPr>
            <p:cNvSpPr>
              <a:spLocks noChangeArrowheads="1"/>
            </p:cNvSpPr>
            <p:nvPr/>
          </p:nvSpPr>
          <p:spPr bwMode="auto">
            <a:xfrm>
              <a:off x="1786" y="3032"/>
              <a:ext cx="2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Ra</a:t>
              </a:r>
            </a:p>
          </p:txBody>
        </p:sp>
        <p:sp>
          <p:nvSpPr>
            <p:cNvPr id="548881" name="Rectangle 17">
              <a:extLst>
                <a:ext uri="{FF2B5EF4-FFF2-40B4-BE49-F238E27FC236}">
                  <a16:creationId xmlns:a16="http://schemas.microsoft.com/office/drawing/2014/main" id="{26AB7C27-A725-4F41-89FF-BAB674850A24}"/>
                </a:ext>
              </a:extLst>
            </p:cNvPr>
            <p:cNvSpPr>
              <a:spLocks noChangeArrowheads="1"/>
            </p:cNvSpPr>
            <p:nvPr/>
          </p:nvSpPr>
          <p:spPr bwMode="auto">
            <a:xfrm>
              <a:off x="2055" y="3032"/>
              <a:ext cx="3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Rb</a:t>
              </a:r>
            </a:p>
          </p:txBody>
        </p:sp>
        <p:sp>
          <p:nvSpPr>
            <p:cNvPr id="548882" name="Rectangle 18">
              <a:extLst>
                <a:ext uri="{FF2B5EF4-FFF2-40B4-BE49-F238E27FC236}">
                  <a16:creationId xmlns:a16="http://schemas.microsoft.com/office/drawing/2014/main" id="{323217F1-1EF0-405F-832E-2C01A26BA838}"/>
                </a:ext>
              </a:extLst>
            </p:cNvPr>
            <p:cNvSpPr>
              <a:spLocks noChangeArrowheads="1"/>
            </p:cNvSpPr>
            <p:nvPr/>
          </p:nvSpPr>
          <p:spPr bwMode="auto">
            <a:xfrm>
              <a:off x="1561" y="3224"/>
              <a:ext cx="77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r>
                <a:rPr lang="zh-CN" altLang="en-US">
                  <a:latin typeface="Times New Roman" panose="02020603050405020304" pitchFamily="18" charset="0"/>
                  <a:ea typeface="宋体" panose="02010600030101010101" pitchFamily="2" charset="-122"/>
                </a:rPr>
                <a:t> </a:t>
              </a:r>
              <a:r>
                <a:rPr lang="zh-CN" altLang="en-US" sz="1800">
                  <a:ea typeface="宋体" panose="02010600030101010101" pitchFamily="2" charset="-122"/>
                </a:rPr>
                <a:t>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548883" name="Rectangle 19">
              <a:extLst>
                <a:ext uri="{FF2B5EF4-FFF2-40B4-BE49-F238E27FC236}">
                  <a16:creationId xmlns:a16="http://schemas.microsoft.com/office/drawing/2014/main" id="{8A55D5C4-6781-426A-8FA0-5CBA90404853}"/>
                </a:ext>
              </a:extLst>
            </p:cNvPr>
            <p:cNvSpPr>
              <a:spLocks noChangeArrowheads="1"/>
            </p:cNvSpPr>
            <p:nvPr/>
          </p:nvSpPr>
          <p:spPr bwMode="auto">
            <a:xfrm>
              <a:off x="1340" y="2408"/>
              <a:ext cx="3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Rd</a:t>
              </a:r>
            </a:p>
          </p:txBody>
        </p:sp>
        <p:grpSp>
          <p:nvGrpSpPr>
            <p:cNvPr id="548884" name="Group 20">
              <a:extLst>
                <a:ext uri="{FF2B5EF4-FFF2-40B4-BE49-F238E27FC236}">
                  <a16:creationId xmlns:a16="http://schemas.microsoft.com/office/drawing/2014/main" id="{D0987E55-A246-463A-B182-D54EFDD39902}"/>
                </a:ext>
              </a:extLst>
            </p:cNvPr>
            <p:cNvGrpSpPr>
              <a:grpSpLocks/>
            </p:cNvGrpSpPr>
            <p:nvPr/>
          </p:nvGrpSpPr>
          <p:grpSpPr bwMode="auto">
            <a:xfrm>
              <a:off x="3033" y="3040"/>
              <a:ext cx="288" cy="768"/>
              <a:chOff x="3057" y="2968"/>
              <a:chExt cx="288" cy="768"/>
            </a:xfrm>
          </p:grpSpPr>
          <p:sp>
            <p:nvSpPr>
              <p:cNvPr id="548885" name="Line 21">
                <a:extLst>
                  <a:ext uri="{FF2B5EF4-FFF2-40B4-BE49-F238E27FC236}">
                    <a16:creationId xmlns:a16="http://schemas.microsoft.com/office/drawing/2014/main" id="{476B1A13-36FB-4960-89C4-15B6D4FB0BC7}"/>
                  </a:ext>
                </a:extLst>
              </p:cNvPr>
              <p:cNvSpPr>
                <a:spLocks noChangeShapeType="1"/>
              </p:cNvSpPr>
              <p:nvPr/>
            </p:nvSpPr>
            <p:spPr bwMode="auto">
              <a:xfrm>
                <a:off x="3057" y="29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86" name="Line 22">
                <a:extLst>
                  <a:ext uri="{FF2B5EF4-FFF2-40B4-BE49-F238E27FC236}">
                    <a16:creationId xmlns:a16="http://schemas.microsoft.com/office/drawing/2014/main" id="{0F11BFF5-D44C-405A-8FA0-E53236ACE349}"/>
                  </a:ext>
                </a:extLst>
              </p:cNvPr>
              <p:cNvSpPr>
                <a:spLocks noChangeShapeType="1"/>
              </p:cNvSpPr>
              <p:nvPr/>
            </p:nvSpPr>
            <p:spPr bwMode="auto">
              <a:xfrm>
                <a:off x="3065" y="2968"/>
                <a:ext cx="272"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87" name="Line 23">
                <a:extLst>
                  <a:ext uri="{FF2B5EF4-FFF2-40B4-BE49-F238E27FC236}">
                    <a16:creationId xmlns:a16="http://schemas.microsoft.com/office/drawing/2014/main" id="{0DF7F144-9017-4803-A01C-35558897A323}"/>
                  </a:ext>
                </a:extLst>
              </p:cNvPr>
              <p:cNvSpPr>
                <a:spLocks noChangeShapeType="1"/>
              </p:cNvSpPr>
              <p:nvPr/>
            </p:nvSpPr>
            <p:spPr bwMode="auto">
              <a:xfrm>
                <a:off x="3065" y="3160"/>
                <a:ext cx="128"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88" name="Line 24">
                <a:extLst>
                  <a:ext uri="{FF2B5EF4-FFF2-40B4-BE49-F238E27FC236}">
                    <a16:creationId xmlns:a16="http://schemas.microsoft.com/office/drawing/2014/main" id="{A669579C-50E0-47A8-8E24-4D0664C88170}"/>
                  </a:ext>
                </a:extLst>
              </p:cNvPr>
              <p:cNvSpPr>
                <a:spLocks noChangeShapeType="1"/>
              </p:cNvSpPr>
              <p:nvPr/>
            </p:nvSpPr>
            <p:spPr bwMode="auto">
              <a:xfrm>
                <a:off x="3201" y="3256"/>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89" name="Line 25">
                <a:extLst>
                  <a:ext uri="{FF2B5EF4-FFF2-40B4-BE49-F238E27FC236}">
                    <a16:creationId xmlns:a16="http://schemas.microsoft.com/office/drawing/2014/main" id="{DD234A72-3315-4290-8158-FD7919DCC840}"/>
                  </a:ext>
                </a:extLst>
              </p:cNvPr>
              <p:cNvSpPr>
                <a:spLocks noChangeShapeType="1"/>
              </p:cNvSpPr>
              <p:nvPr/>
            </p:nvSpPr>
            <p:spPr bwMode="auto">
              <a:xfrm>
                <a:off x="3345" y="3160"/>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90" name="Line 26">
                <a:extLst>
                  <a:ext uri="{FF2B5EF4-FFF2-40B4-BE49-F238E27FC236}">
                    <a16:creationId xmlns:a16="http://schemas.microsoft.com/office/drawing/2014/main" id="{43EDD43B-CEF1-458A-BFA0-6461BBD3CD3F}"/>
                  </a:ext>
                </a:extLst>
              </p:cNvPr>
              <p:cNvSpPr>
                <a:spLocks noChangeShapeType="1"/>
              </p:cNvSpPr>
              <p:nvPr/>
            </p:nvSpPr>
            <p:spPr bwMode="auto">
              <a:xfrm flipV="1">
                <a:off x="3065" y="3432"/>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91" name="Line 27">
                <a:extLst>
                  <a:ext uri="{FF2B5EF4-FFF2-40B4-BE49-F238E27FC236}">
                    <a16:creationId xmlns:a16="http://schemas.microsoft.com/office/drawing/2014/main" id="{8FA67BEC-C54C-484A-A538-B13FD720F2B1}"/>
                  </a:ext>
                </a:extLst>
              </p:cNvPr>
              <p:cNvSpPr>
                <a:spLocks noChangeShapeType="1"/>
              </p:cNvSpPr>
              <p:nvPr/>
            </p:nvSpPr>
            <p:spPr bwMode="auto">
              <a:xfrm>
                <a:off x="3057" y="354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92" name="Line 28">
                <a:extLst>
                  <a:ext uri="{FF2B5EF4-FFF2-40B4-BE49-F238E27FC236}">
                    <a16:creationId xmlns:a16="http://schemas.microsoft.com/office/drawing/2014/main" id="{369DEFDA-4824-46D3-A000-F807249202DC}"/>
                  </a:ext>
                </a:extLst>
              </p:cNvPr>
              <p:cNvSpPr>
                <a:spLocks noChangeShapeType="1"/>
              </p:cNvSpPr>
              <p:nvPr/>
            </p:nvSpPr>
            <p:spPr bwMode="auto">
              <a:xfrm flipV="1">
                <a:off x="3065" y="3528"/>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8893" name="Rectangle 29">
              <a:extLst>
                <a:ext uri="{FF2B5EF4-FFF2-40B4-BE49-F238E27FC236}">
                  <a16:creationId xmlns:a16="http://schemas.microsoft.com/office/drawing/2014/main" id="{8239CE0D-AA84-4E22-A9F7-1F02A7200B79}"/>
                </a:ext>
              </a:extLst>
            </p:cNvPr>
            <p:cNvSpPr>
              <a:spLocks noChangeArrowheads="1"/>
            </p:cNvSpPr>
            <p:nvPr/>
          </p:nvSpPr>
          <p:spPr bwMode="auto">
            <a:xfrm rot="5400000">
              <a:off x="3044" y="3295"/>
              <a:ext cx="4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ALU</a:t>
              </a:r>
            </a:p>
          </p:txBody>
        </p:sp>
        <p:sp>
          <p:nvSpPr>
            <p:cNvPr id="548894" name="Rectangle 30">
              <a:extLst>
                <a:ext uri="{FF2B5EF4-FFF2-40B4-BE49-F238E27FC236}">
                  <a16:creationId xmlns:a16="http://schemas.microsoft.com/office/drawing/2014/main" id="{B9573DCC-0D54-470D-A1BB-A060C61EC576}"/>
                </a:ext>
              </a:extLst>
            </p:cNvPr>
            <p:cNvSpPr>
              <a:spLocks noChangeArrowheads="1"/>
            </p:cNvSpPr>
            <p:nvPr/>
          </p:nvSpPr>
          <p:spPr bwMode="auto">
            <a:xfrm>
              <a:off x="4028" y="3844"/>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Clk</a:t>
              </a:r>
            </a:p>
          </p:txBody>
        </p:sp>
        <p:sp>
          <p:nvSpPr>
            <p:cNvPr id="548895" name="Rectangle 31">
              <a:extLst>
                <a:ext uri="{FF2B5EF4-FFF2-40B4-BE49-F238E27FC236}">
                  <a16:creationId xmlns:a16="http://schemas.microsoft.com/office/drawing/2014/main" id="{026F8803-D43C-4684-A2CB-48DCF47661A7}"/>
                </a:ext>
              </a:extLst>
            </p:cNvPr>
            <p:cNvSpPr>
              <a:spLocks noChangeArrowheads="1"/>
            </p:cNvSpPr>
            <p:nvPr/>
          </p:nvSpPr>
          <p:spPr bwMode="auto">
            <a:xfrm>
              <a:off x="3613" y="3405"/>
              <a:ext cx="6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a:ea typeface="宋体" panose="02010600030101010101" pitchFamily="2" charset="-122"/>
                </a:rPr>
                <a:t>DataIn</a:t>
              </a:r>
            </a:p>
          </p:txBody>
        </p:sp>
        <p:sp>
          <p:nvSpPr>
            <p:cNvPr id="548896" name="Rectangle 32">
              <a:extLst>
                <a:ext uri="{FF2B5EF4-FFF2-40B4-BE49-F238E27FC236}">
                  <a16:creationId xmlns:a16="http://schemas.microsoft.com/office/drawing/2014/main" id="{FD183AB5-876C-496D-8429-949C2E393D4F}"/>
                </a:ext>
              </a:extLst>
            </p:cNvPr>
            <p:cNvSpPr>
              <a:spLocks noChangeArrowheads="1"/>
            </p:cNvSpPr>
            <p:nvPr/>
          </p:nvSpPr>
          <p:spPr bwMode="auto">
            <a:xfrm>
              <a:off x="4217" y="3075"/>
              <a:ext cx="757" cy="685"/>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97" name="Line 33">
              <a:extLst>
                <a:ext uri="{FF2B5EF4-FFF2-40B4-BE49-F238E27FC236}">
                  <a16:creationId xmlns:a16="http://schemas.microsoft.com/office/drawing/2014/main" id="{64BCBB24-BCEA-4E75-8992-FBF7042B1BA4}"/>
                </a:ext>
              </a:extLst>
            </p:cNvPr>
            <p:cNvSpPr>
              <a:spLocks noChangeShapeType="1"/>
            </p:cNvSpPr>
            <p:nvPr/>
          </p:nvSpPr>
          <p:spPr bwMode="auto">
            <a:xfrm flipV="1">
              <a:off x="4252" y="3653"/>
              <a:ext cx="78" cy="1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98" name="Line 34">
              <a:extLst>
                <a:ext uri="{FF2B5EF4-FFF2-40B4-BE49-F238E27FC236}">
                  <a16:creationId xmlns:a16="http://schemas.microsoft.com/office/drawing/2014/main" id="{AE901AE6-AFA9-466E-A6A1-D297279CFDA1}"/>
                </a:ext>
              </a:extLst>
            </p:cNvPr>
            <p:cNvSpPr>
              <a:spLocks noChangeShapeType="1"/>
            </p:cNvSpPr>
            <p:nvPr/>
          </p:nvSpPr>
          <p:spPr bwMode="auto">
            <a:xfrm>
              <a:off x="4322" y="3644"/>
              <a:ext cx="60" cy="1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899" name="Oval 35">
              <a:extLst>
                <a:ext uri="{FF2B5EF4-FFF2-40B4-BE49-F238E27FC236}">
                  <a16:creationId xmlns:a16="http://schemas.microsoft.com/office/drawing/2014/main" id="{146092C2-2C86-4440-A9BE-E8A8C13DBB28}"/>
                </a:ext>
              </a:extLst>
            </p:cNvPr>
            <p:cNvSpPr>
              <a:spLocks noChangeArrowheads="1"/>
            </p:cNvSpPr>
            <p:nvPr/>
          </p:nvSpPr>
          <p:spPr bwMode="auto">
            <a:xfrm>
              <a:off x="4276" y="3784"/>
              <a:ext cx="81" cy="6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00" name="Rectangle 36">
              <a:extLst>
                <a:ext uri="{FF2B5EF4-FFF2-40B4-BE49-F238E27FC236}">
                  <a16:creationId xmlns:a16="http://schemas.microsoft.com/office/drawing/2014/main" id="{ABEB5C53-DB74-4C11-894E-905194D250A3}"/>
                </a:ext>
              </a:extLst>
            </p:cNvPr>
            <p:cNvSpPr>
              <a:spLocks noChangeArrowheads="1"/>
            </p:cNvSpPr>
            <p:nvPr/>
          </p:nvSpPr>
          <p:spPr bwMode="auto">
            <a:xfrm>
              <a:off x="4994" y="3173"/>
              <a:ext cx="6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DataOut</a:t>
              </a:r>
            </a:p>
          </p:txBody>
        </p:sp>
        <p:sp>
          <p:nvSpPr>
            <p:cNvPr id="548901" name="Line 37">
              <a:extLst>
                <a:ext uri="{FF2B5EF4-FFF2-40B4-BE49-F238E27FC236}">
                  <a16:creationId xmlns:a16="http://schemas.microsoft.com/office/drawing/2014/main" id="{EAA85AAA-80A6-45CB-A737-47102CA63A19}"/>
                </a:ext>
              </a:extLst>
            </p:cNvPr>
            <p:cNvSpPr>
              <a:spLocks noChangeShapeType="1"/>
            </p:cNvSpPr>
            <p:nvPr/>
          </p:nvSpPr>
          <p:spPr bwMode="auto">
            <a:xfrm>
              <a:off x="4321" y="3848"/>
              <a:ext cx="5"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02" name="Line 38">
              <a:extLst>
                <a:ext uri="{FF2B5EF4-FFF2-40B4-BE49-F238E27FC236}">
                  <a16:creationId xmlns:a16="http://schemas.microsoft.com/office/drawing/2014/main" id="{12BE1103-B72F-4FC0-A39A-91966434775E}"/>
                </a:ext>
              </a:extLst>
            </p:cNvPr>
            <p:cNvSpPr>
              <a:spLocks noChangeShapeType="1"/>
            </p:cNvSpPr>
            <p:nvPr/>
          </p:nvSpPr>
          <p:spPr bwMode="auto">
            <a:xfrm flipV="1">
              <a:off x="3334" y="3299"/>
              <a:ext cx="896"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03" name="Rectangle 39">
              <a:extLst>
                <a:ext uri="{FF2B5EF4-FFF2-40B4-BE49-F238E27FC236}">
                  <a16:creationId xmlns:a16="http://schemas.microsoft.com/office/drawing/2014/main" id="{DB07F3DA-895E-4C28-BA9E-3B964FE91418}"/>
                </a:ext>
              </a:extLst>
            </p:cNvPr>
            <p:cNvSpPr>
              <a:spLocks noChangeArrowheads="1"/>
            </p:cNvSpPr>
            <p:nvPr/>
          </p:nvSpPr>
          <p:spPr bwMode="auto">
            <a:xfrm>
              <a:off x="3534" y="2913"/>
              <a:ext cx="69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Address</a:t>
              </a:r>
            </a:p>
          </p:txBody>
        </p:sp>
        <p:sp>
          <p:nvSpPr>
            <p:cNvPr id="548904" name="Rectangle 40">
              <a:extLst>
                <a:ext uri="{FF2B5EF4-FFF2-40B4-BE49-F238E27FC236}">
                  <a16:creationId xmlns:a16="http://schemas.microsoft.com/office/drawing/2014/main" id="{CF24EA78-AFC4-4D9B-BBC6-A803F7D0DB8D}"/>
                </a:ext>
              </a:extLst>
            </p:cNvPr>
            <p:cNvSpPr>
              <a:spLocks noChangeArrowheads="1"/>
            </p:cNvSpPr>
            <p:nvPr/>
          </p:nvSpPr>
          <p:spPr bwMode="auto">
            <a:xfrm>
              <a:off x="4259" y="3080"/>
              <a:ext cx="666"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ea typeface="宋体" panose="02010600030101010101" pitchFamily="2" charset="-122"/>
                </a:rPr>
                <a:t>Ideal</a:t>
              </a:r>
            </a:p>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548905" name="Rectangle 41">
              <a:extLst>
                <a:ext uri="{FF2B5EF4-FFF2-40B4-BE49-F238E27FC236}">
                  <a16:creationId xmlns:a16="http://schemas.microsoft.com/office/drawing/2014/main" id="{3006F0F4-3F36-4396-929B-1770B06FC738}"/>
                </a:ext>
              </a:extLst>
            </p:cNvPr>
            <p:cNvSpPr>
              <a:spLocks noChangeArrowheads="1"/>
            </p:cNvSpPr>
            <p:nvPr/>
          </p:nvSpPr>
          <p:spPr bwMode="auto">
            <a:xfrm>
              <a:off x="567" y="2046"/>
              <a:ext cx="782" cy="75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06" name="Rectangle 42">
              <a:extLst>
                <a:ext uri="{FF2B5EF4-FFF2-40B4-BE49-F238E27FC236}">
                  <a16:creationId xmlns:a16="http://schemas.microsoft.com/office/drawing/2014/main" id="{16DC2BC8-B49D-47BD-95E8-2790881798BA}"/>
                </a:ext>
              </a:extLst>
            </p:cNvPr>
            <p:cNvSpPr>
              <a:spLocks noChangeArrowheads="1"/>
            </p:cNvSpPr>
            <p:nvPr/>
          </p:nvSpPr>
          <p:spPr bwMode="auto">
            <a:xfrm>
              <a:off x="1543" y="2176"/>
              <a:ext cx="115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Instruction bus</a:t>
              </a:r>
            </a:p>
          </p:txBody>
        </p:sp>
        <p:sp>
          <p:nvSpPr>
            <p:cNvPr id="548907" name="Line 43">
              <a:extLst>
                <a:ext uri="{FF2B5EF4-FFF2-40B4-BE49-F238E27FC236}">
                  <a16:creationId xmlns:a16="http://schemas.microsoft.com/office/drawing/2014/main" id="{628C930F-162D-4E65-BFC4-2254BC5BF01F}"/>
                </a:ext>
              </a:extLst>
            </p:cNvPr>
            <p:cNvSpPr>
              <a:spLocks noChangeShapeType="1"/>
            </p:cNvSpPr>
            <p:nvPr/>
          </p:nvSpPr>
          <p:spPr bwMode="auto">
            <a:xfrm>
              <a:off x="1384" y="2376"/>
              <a:ext cx="878"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08" name="Line 44">
              <a:extLst>
                <a:ext uri="{FF2B5EF4-FFF2-40B4-BE49-F238E27FC236}">
                  <a16:creationId xmlns:a16="http://schemas.microsoft.com/office/drawing/2014/main" id="{25A3D756-ABAB-4203-BEFF-6982FCD680EF}"/>
                </a:ext>
              </a:extLst>
            </p:cNvPr>
            <p:cNvSpPr>
              <a:spLocks noChangeShapeType="1"/>
            </p:cNvSpPr>
            <p:nvPr/>
          </p:nvSpPr>
          <p:spPr bwMode="auto">
            <a:xfrm>
              <a:off x="929" y="1728"/>
              <a:ext cx="0" cy="323"/>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09" name="Rectangle 45">
              <a:extLst>
                <a:ext uri="{FF2B5EF4-FFF2-40B4-BE49-F238E27FC236}">
                  <a16:creationId xmlns:a16="http://schemas.microsoft.com/office/drawing/2014/main" id="{F9551F90-6C86-49C6-B73C-900ACEBC8065}"/>
                </a:ext>
              </a:extLst>
            </p:cNvPr>
            <p:cNvSpPr>
              <a:spLocks noChangeArrowheads="1"/>
            </p:cNvSpPr>
            <p:nvPr/>
          </p:nvSpPr>
          <p:spPr bwMode="auto">
            <a:xfrm>
              <a:off x="914" y="1760"/>
              <a:ext cx="14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Instruction</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Address</a:t>
              </a:r>
            </a:p>
          </p:txBody>
        </p:sp>
        <p:sp>
          <p:nvSpPr>
            <p:cNvPr id="548910" name="Rectangle 46">
              <a:extLst>
                <a:ext uri="{FF2B5EF4-FFF2-40B4-BE49-F238E27FC236}">
                  <a16:creationId xmlns:a16="http://schemas.microsoft.com/office/drawing/2014/main" id="{C5025F77-6772-4AEC-87AF-780D919EE24C}"/>
                </a:ext>
              </a:extLst>
            </p:cNvPr>
            <p:cNvSpPr>
              <a:spLocks noChangeArrowheads="1"/>
            </p:cNvSpPr>
            <p:nvPr/>
          </p:nvSpPr>
          <p:spPr bwMode="auto">
            <a:xfrm>
              <a:off x="527" y="2144"/>
              <a:ext cx="858"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a:ea typeface="宋体" panose="02010600030101010101" pitchFamily="2" charset="-122"/>
                </a:rPr>
                <a:t>Ideal</a:t>
              </a:r>
            </a:p>
            <a:p>
              <a:pPr algn="ctr"/>
              <a:r>
                <a:rPr lang="en-US" altLang="zh-CN" sz="1800">
                  <a:ea typeface="宋体" panose="02010600030101010101" pitchFamily="2" charset="-122"/>
                </a:rPr>
                <a:t>Instruction</a:t>
              </a:r>
            </a:p>
            <a:p>
              <a:pPr algn="ctr"/>
              <a:r>
                <a:rPr lang="en-US" altLang="zh-CN" sz="1800">
                  <a:ea typeface="宋体" panose="02010600030101010101" pitchFamily="2" charset="-122"/>
                </a:rPr>
                <a:t>Memory</a:t>
              </a:r>
            </a:p>
          </p:txBody>
        </p:sp>
        <p:sp>
          <p:nvSpPr>
            <p:cNvPr id="548911" name="Rectangle 47">
              <a:extLst>
                <a:ext uri="{FF2B5EF4-FFF2-40B4-BE49-F238E27FC236}">
                  <a16:creationId xmlns:a16="http://schemas.microsoft.com/office/drawing/2014/main" id="{F39C8AC3-BB92-4570-88B2-0593F595A73E}"/>
                </a:ext>
              </a:extLst>
            </p:cNvPr>
            <p:cNvSpPr>
              <a:spLocks noChangeArrowheads="1"/>
            </p:cNvSpPr>
            <p:nvPr/>
          </p:nvSpPr>
          <p:spPr bwMode="auto">
            <a:xfrm>
              <a:off x="137" y="1419"/>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Clk</a:t>
              </a:r>
            </a:p>
          </p:txBody>
        </p:sp>
        <p:sp>
          <p:nvSpPr>
            <p:cNvPr id="548912" name="Rectangle 48">
              <a:extLst>
                <a:ext uri="{FF2B5EF4-FFF2-40B4-BE49-F238E27FC236}">
                  <a16:creationId xmlns:a16="http://schemas.microsoft.com/office/drawing/2014/main" id="{6059837F-F277-4533-8842-CB9F2D419B69}"/>
                </a:ext>
              </a:extLst>
            </p:cNvPr>
            <p:cNvSpPr>
              <a:spLocks noChangeArrowheads="1"/>
            </p:cNvSpPr>
            <p:nvPr/>
          </p:nvSpPr>
          <p:spPr bwMode="auto">
            <a:xfrm>
              <a:off x="556" y="1548"/>
              <a:ext cx="748" cy="166"/>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13" name="Line 49">
              <a:extLst>
                <a:ext uri="{FF2B5EF4-FFF2-40B4-BE49-F238E27FC236}">
                  <a16:creationId xmlns:a16="http://schemas.microsoft.com/office/drawing/2014/main" id="{1765534C-7647-4B25-B398-E86224E20351}"/>
                </a:ext>
              </a:extLst>
            </p:cNvPr>
            <p:cNvSpPr>
              <a:spLocks noChangeShapeType="1"/>
            </p:cNvSpPr>
            <p:nvPr/>
          </p:nvSpPr>
          <p:spPr bwMode="auto">
            <a:xfrm>
              <a:off x="548" y="1588"/>
              <a:ext cx="128" cy="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14" name="Line 50">
              <a:extLst>
                <a:ext uri="{FF2B5EF4-FFF2-40B4-BE49-F238E27FC236}">
                  <a16:creationId xmlns:a16="http://schemas.microsoft.com/office/drawing/2014/main" id="{B025B7AF-2739-4252-92F4-C79D63AF0902}"/>
                </a:ext>
              </a:extLst>
            </p:cNvPr>
            <p:cNvSpPr>
              <a:spLocks noChangeShapeType="1"/>
            </p:cNvSpPr>
            <p:nvPr/>
          </p:nvSpPr>
          <p:spPr bwMode="auto">
            <a:xfrm flipH="1">
              <a:off x="532" y="1636"/>
              <a:ext cx="160" cy="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15" name="Oval 51">
              <a:extLst>
                <a:ext uri="{FF2B5EF4-FFF2-40B4-BE49-F238E27FC236}">
                  <a16:creationId xmlns:a16="http://schemas.microsoft.com/office/drawing/2014/main" id="{65D30463-1A19-4930-B09A-743507C334AE}"/>
                </a:ext>
              </a:extLst>
            </p:cNvPr>
            <p:cNvSpPr>
              <a:spLocks noChangeArrowheads="1"/>
            </p:cNvSpPr>
            <p:nvPr/>
          </p:nvSpPr>
          <p:spPr bwMode="auto">
            <a:xfrm>
              <a:off x="452" y="1588"/>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16" name="Line 52">
              <a:extLst>
                <a:ext uri="{FF2B5EF4-FFF2-40B4-BE49-F238E27FC236}">
                  <a16:creationId xmlns:a16="http://schemas.microsoft.com/office/drawing/2014/main" id="{10D0977E-5B66-4DF3-891F-57D587AF5362}"/>
                </a:ext>
              </a:extLst>
            </p:cNvPr>
            <p:cNvSpPr>
              <a:spLocks noChangeShapeType="1"/>
            </p:cNvSpPr>
            <p:nvPr/>
          </p:nvSpPr>
          <p:spPr bwMode="auto">
            <a:xfrm flipH="1">
              <a:off x="208" y="1629"/>
              <a:ext cx="22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17" name="Rectangle 53">
              <a:extLst>
                <a:ext uri="{FF2B5EF4-FFF2-40B4-BE49-F238E27FC236}">
                  <a16:creationId xmlns:a16="http://schemas.microsoft.com/office/drawing/2014/main" id="{4EEC6ECF-F06D-4D6B-9C43-F0527530E33A}"/>
                </a:ext>
              </a:extLst>
            </p:cNvPr>
            <p:cNvSpPr>
              <a:spLocks noChangeArrowheads="1"/>
            </p:cNvSpPr>
            <p:nvPr/>
          </p:nvSpPr>
          <p:spPr bwMode="auto">
            <a:xfrm>
              <a:off x="795" y="1523"/>
              <a:ext cx="3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PC</a:t>
              </a:r>
            </a:p>
          </p:txBody>
        </p:sp>
        <p:sp>
          <p:nvSpPr>
            <p:cNvPr id="548918" name="Line 54">
              <a:extLst>
                <a:ext uri="{FF2B5EF4-FFF2-40B4-BE49-F238E27FC236}">
                  <a16:creationId xmlns:a16="http://schemas.microsoft.com/office/drawing/2014/main" id="{C3B9B37A-11D0-4C47-8C93-98D31F937D83}"/>
                </a:ext>
              </a:extLst>
            </p:cNvPr>
            <p:cNvSpPr>
              <a:spLocks noChangeShapeType="1"/>
            </p:cNvSpPr>
            <p:nvPr/>
          </p:nvSpPr>
          <p:spPr bwMode="auto">
            <a:xfrm>
              <a:off x="1897" y="2375"/>
              <a:ext cx="0" cy="647"/>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19" name="Line 55">
              <a:extLst>
                <a:ext uri="{FF2B5EF4-FFF2-40B4-BE49-F238E27FC236}">
                  <a16:creationId xmlns:a16="http://schemas.microsoft.com/office/drawing/2014/main" id="{21D601E0-0E4A-486B-B281-E23265FF4F64}"/>
                </a:ext>
              </a:extLst>
            </p:cNvPr>
            <p:cNvSpPr>
              <a:spLocks noChangeShapeType="1"/>
            </p:cNvSpPr>
            <p:nvPr/>
          </p:nvSpPr>
          <p:spPr bwMode="auto">
            <a:xfrm flipV="1">
              <a:off x="1853"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20" name="Rectangle 56">
              <a:extLst>
                <a:ext uri="{FF2B5EF4-FFF2-40B4-BE49-F238E27FC236}">
                  <a16:creationId xmlns:a16="http://schemas.microsoft.com/office/drawing/2014/main" id="{FA68590A-6AEA-41EE-A4CD-39A0DEA6FF01}"/>
                </a:ext>
              </a:extLst>
            </p:cNvPr>
            <p:cNvSpPr>
              <a:spLocks noChangeArrowheads="1"/>
            </p:cNvSpPr>
            <p:nvPr/>
          </p:nvSpPr>
          <p:spPr bwMode="auto">
            <a:xfrm>
              <a:off x="1759" y="2552"/>
              <a:ext cx="23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a:t>
              </a:r>
            </a:p>
          </p:txBody>
        </p:sp>
        <p:sp>
          <p:nvSpPr>
            <p:cNvPr id="548921" name="Rectangle 57">
              <a:extLst>
                <a:ext uri="{FF2B5EF4-FFF2-40B4-BE49-F238E27FC236}">
                  <a16:creationId xmlns:a16="http://schemas.microsoft.com/office/drawing/2014/main" id="{16E93649-42B6-49C8-ADD1-115B9765186A}"/>
                </a:ext>
              </a:extLst>
            </p:cNvPr>
            <p:cNvSpPr>
              <a:spLocks noChangeArrowheads="1"/>
            </p:cNvSpPr>
            <p:nvPr/>
          </p:nvSpPr>
          <p:spPr bwMode="auto">
            <a:xfrm>
              <a:off x="1636" y="2408"/>
              <a:ext cx="2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sp>
          <p:nvSpPr>
            <p:cNvPr id="548922" name="Line 58">
              <a:extLst>
                <a:ext uri="{FF2B5EF4-FFF2-40B4-BE49-F238E27FC236}">
                  <a16:creationId xmlns:a16="http://schemas.microsoft.com/office/drawing/2014/main" id="{47A760BA-A977-4114-BE27-E362BEDEE692}"/>
                </a:ext>
              </a:extLst>
            </p:cNvPr>
            <p:cNvSpPr>
              <a:spLocks noChangeShapeType="1"/>
            </p:cNvSpPr>
            <p:nvPr/>
          </p:nvSpPr>
          <p:spPr bwMode="auto">
            <a:xfrm>
              <a:off x="2233" y="2385"/>
              <a:ext cx="0" cy="646"/>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23" name="Line 59">
              <a:extLst>
                <a:ext uri="{FF2B5EF4-FFF2-40B4-BE49-F238E27FC236}">
                  <a16:creationId xmlns:a16="http://schemas.microsoft.com/office/drawing/2014/main" id="{60270C05-3B3A-42F9-8982-030EEDAC76E1}"/>
                </a:ext>
              </a:extLst>
            </p:cNvPr>
            <p:cNvSpPr>
              <a:spLocks noChangeShapeType="1"/>
            </p:cNvSpPr>
            <p:nvPr/>
          </p:nvSpPr>
          <p:spPr bwMode="auto">
            <a:xfrm flipV="1">
              <a:off x="2189"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24" name="Rectangle 60">
              <a:extLst>
                <a:ext uri="{FF2B5EF4-FFF2-40B4-BE49-F238E27FC236}">
                  <a16:creationId xmlns:a16="http://schemas.microsoft.com/office/drawing/2014/main" id="{C6129D0B-ABD7-448C-9FDC-BB75034A57A3}"/>
                </a:ext>
              </a:extLst>
            </p:cNvPr>
            <p:cNvSpPr>
              <a:spLocks noChangeArrowheads="1"/>
            </p:cNvSpPr>
            <p:nvPr/>
          </p:nvSpPr>
          <p:spPr bwMode="auto">
            <a:xfrm>
              <a:off x="2087" y="2552"/>
              <a:ext cx="23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a:t>
              </a:r>
            </a:p>
          </p:txBody>
        </p:sp>
        <p:sp>
          <p:nvSpPr>
            <p:cNvPr id="548925" name="Rectangle 61">
              <a:extLst>
                <a:ext uri="{FF2B5EF4-FFF2-40B4-BE49-F238E27FC236}">
                  <a16:creationId xmlns:a16="http://schemas.microsoft.com/office/drawing/2014/main" id="{D3FA8723-ECBD-4D85-9BD2-3B38F5A7DF87}"/>
                </a:ext>
              </a:extLst>
            </p:cNvPr>
            <p:cNvSpPr>
              <a:spLocks noChangeArrowheads="1"/>
            </p:cNvSpPr>
            <p:nvPr/>
          </p:nvSpPr>
          <p:spPr bwMode="auto">
            <a:xfrm>
              <a:off x="1988" y="2408"/>
              <a:ext cx="2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sp>
          <p:nvSpPr>
            <p:cNvPr id="548926" name="Line 62">
              <a:extLst>
                <a:ext uri="{FF2B5EF4-FFF2-40B4-BE49-F238E27FC236}">
                  <a16:creationId xmlns:a16="http://schemas.microsoft.com/office/drawing/2014/main" id="{6F67C11E-4901-48BB-8034-5F46C65DB1F6}"/>
                </a:ext>
              </a:extLst>
            </p:cNvPr>
            <p:cNvSpPr>
              <a:spLocks noChangeShapeType="1"/>
            </p:cNvSpPr>
            <p:nvPr/>
          </p:nvSpPr>
          <p:spPr bwMode="auto">
            <a:xfrm>
              <a:off x="2761" y="2395"/>
              <a:ext cx="0" cy="12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27" name="Line 63">
              <a:extLst>
                <a:ext uri="{FF2B5EF4-FFF2-40B4-BE49-F238E27FC236}">
                  <a16:creationId xmlns:a16="http://schemas.microsoft.com/office/drawing/2014/main" id="{81FE0F04-E5B5-4706-83EA-59C50A50C1CD}"/>
                </a:ext>
              </a:extLst>
            </p:cNvPr>
            <p:cNvSpPr>
              <a:spLocks noChangeShapeType="1"/>
            </p:cNvSpPr>
            <p:nvPr/>
          </p:nvSpPr>
          <p:spPr bwMode="auto">
            <a:xfrm flipV="1">
              <a:off x="2717"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28" name="Rectangle 64">
              <a:extLst>
                <a:ext uri="{FF2B5EF4-FFF2-40B4-BE49-F238E27FC236}">
                  <a16:creationId xmlns:a16="http://schemas.microsoft.com/office/drawing/2014/main" id="{BE2BC288-E9F9-4DCB-9B0F-E9F50E604A86}"/>
                </a:ext>
              </a:extLst>
            </p:cNvPr>
            <p:cNvSpPr>
              <a:spLocks noChangeArrowheads="1"/>
            </p:cNvSpPr>
            <p:nvPr/>
          </p:nvSpPr>
          <p:spPr bwMode="auto">
            <a:xfrm>
              <a:off x="2527" y="2552"/>
              <a:ext cx="28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16</a:t>
              </a:r>
            </a:p>
          </p:txBody>
        </p:sp>
        <p:sp>
          <p:nvSpPr>
            <p:cNvPr id="548929" name="Rectangle 65">
              <a:extLst>
                <a:ext uri="{FF2B5EF4-FFF2-40B4-BE49-F238E27FC236}">
                  <a16:creationId xmlns:a16="http://schemas.microsoft.com/office/drawing/2014/main" id="{30A489B9-5CDF-4539-958D-B3B4194DB7E6}"/>
                </a:ext>
              </a:extLst>
            </p:cNvPr>
            <p:cNvSpPr>
              <a:spLocks noChangeArrowheads="1"/>
            </p:cNvSpPr>
            <p:nvPr/>
          </p:nvSpPr>
          <p:spPr bwMode="auto">
            <a:xfrm>
              <a:off x="2388" y="2392"/>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a:ea typeface="宋体" panose="02010600030101010101" pitchFamily="2" charset="-122"/>
                </a:rPr>
                <a:t>Imm</a:t>
              </a:r>
            </a:p>
          </p:txBody>
        </p:sp>
        <p:sp>
          <p:nvSpPr>
            <p:cNvPr id="548930" name="Line 66">
              <a:extLst>
                <a:ext uri="{FF2B5EF4-FFF2-40B4-BE49-F238E27FC236}">
                  <a16:creationId xmlns:a16="http://schemas.microsoft.com/office/drawing/2014/main" id="{6F32EA17-50C6-4B3A-9319-60574BEAE761}"/>
                </a:ext>
              </a:extLst>
            </p:cNvPr>
            <p:cNvSpPr>
              <a:spLocks noChangeShapeType="1"/>
            </p:cNvSpPr>
            <p:nvPr/>
          </p:nvSpPr>
          <p:spPr bwMode="auto">
            <a:xfrm>
              <a:off x="2345" y="3107"/>
              <a:ext cx="688"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31" name="Line 67">
              <a:extLst>
                <a:ext uri="{FF2B5EF4-FFF2-40B4-BE49-F238E27FC236}">
                  <a16:creationId xmlns:a16="http://schemas.microsoft.com/office/drawing/2014/main" id="{61A1A4B1-71C4-42AD-8F9E-BC5C6795086D}"/>
                </a:ext>
              </a:extLst>
            </p:cNvPr>
            <p:cNvSpPr>
              <a:spLocks noChangeShapeType="1"/>
            </p:cNvSpPr>
            <p:nvPr/>
          </p:nvSpPr>
          <p:spPr bwMode="auto">
            <a:xfrm>
              <a:off x="2617" y="3691"/>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32" name="Line 68">
              <a:extLst>
                <a:ext uri="{FF2B5EF4-FFF2-40B4-BE49-F238E27FC236}">
                  <a16:creationId xmlns:a16="http://schemas.microsoft.com/office/drawing/2014/main" id="{DE054A55-8BC0-406C-A33A-6E55D1BECAF8}"/>
                </a:ext>
              </a:extLst>
            </p:cNvPr>
            <p:cNvSpPr>
              <a:spLocks noChangeShapeType="1"/>
            </p:cNvSpPr>
            <p:nvPr/>
          </p:nvSpPr>
          <p:spPr bwMode="auto">
            <a:xfrm>
              <a:off x="2625" y="3875"/>
              <a:ext cx="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33" name="Line 69">
              <a:extLst>
                <a:ext uri="{FF2B5EF4-FFF2-40B4-BE49-F238E27FC236}">
                  <a16:creationId xmlns:a16="http://schemas.microsoft.com/office/drawing/2014/main" id="{BAECE0E0-48D2-475E-832E-AFC99580CF4A}"/>
                </a:ext>
              </a:extLst>
            </p:cNvPr>
            <p:cNvSpPr>
              <a:spLocks noChangeShapeType="1"/>
            </p:cNvSpPr>
            <p:nvPr/>
          </p:nvSpPr>
          <p:spPr bwMode="auto">
            <a:xfrm>
              <a:off x="3441" y="3635"/>
              <a:ext cx="75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34" name="Line 70">
              <a:extLst>
                <a:ext uri="{FF2B5EF4-FFF2-40B4-BE49-F238E27FC236}">
                  <a16:creationId xmlns:a16="http://schemas.microsoft.com/office/drawing/2014/main" id="{D819F851-32C4-4579-A4C8-610DABD03DB4}"/>
                </a:ext>
              </a:extLst>
            </p:cNvPr>
            <p:cNvSpPr>
              <a:spLocks noChangeShapeType="1"/>
            </p:cNvSpPr>
            <p:nvPr/>
          </p:nvSpPr>
          <p:spPr bwMode="auto">
            <a:xfrm>
              <a:off x="3433" y="3643"/>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35" name="Line 71">
              <a:extLst>
                <a:ext uri="{FF2B5EF4-FFF2-40B4-BE49-F238E27FC236}">
                  <a16:creationId xmlns:a16="http://schemas.microsoft.com/office/drawing/2014/main" id="{46BCE3E7-1D60-4C1C-912B-C56D032F58DD}"/>
                </a:ext>
              </a:extLst>
            </p:cNvPr>
            <p:cNvSpPr>
              <a:spLocks noChangeShapeType="1"/>
            </p:cNvSpPr>
            <p:nvPr/>
          </p:nvSpPr>
          <p:spPr bwMode="auto">
            <a:xfrm flipH="1">
              <a:off x="2805" y="3783"/>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36" name="Rectangle 72">
              <a:extLst>
                <a:ext uri="{FF2B5EF4-FFF2-40B4-BE49-F238E27FC236}">
                  <a16:creationId xmlns:a16="http://schemas.microsoft.com/office/drawing/2014/main" id="{89860D2B-0722-4EEB-95EE-D816E57251D4}"/>
                </a:ext>
              </a:extLst>
            </p:cNvPr>
            <p:cNvSpPr>
              <a:spLocks noChangeArrowheads="1"/>
            </p:cNvSpPr>
            <p:nvPr/>
          </p:nvSpPr>
          <p:spPr bwMode="auto">
            <a:xfrm>
              <a:off x="2704" y="3923"/>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8937" name="Line 73">
              <a:extLst>
                <a:ext uri="{FF2B5EF4-FFF2-40B4-BE49-F238E27FC236}">
                  <a16:creationId xmlns:a16="http://schemas.microsoft.com/office/drawing/2014/main" id="{403277E5-FAE3-4A44-8E66-11AA2B43F86F}"/>
                </a:ext>
              </a:extLst>
            </p:cNvPr>
            <p:cNvSpPr>
              <a:spLocks noChangeShapeType="1"/>
            </p:cNvSpPr>
            <p:nvPr/>
          </p:nvSpPr>
          <p:spPr bwMode="auto">
            <a:xfrm flipH="1">
              <a:off x="3429" y="3207"/>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38" name="Rectangle 74">
              <a:extLst>
                <a:ext uri="{FF2B5EF4-FFF2-40B4-BE49-F238E27FC236}">
                  <a16:creationId xmlns:a16="http://schemas.microsoft.com/office/drawing/2014/main" id="{884A2F57-9DFF-4AAB-99F4-027CF5757D25}"/>
                </a:ext>
              </a:extLst>
            </p:cNvPr>
            <p:cNvSpPr>
              <a:spLocks noChangeArrowheads="1"/>
            </p:cNvSpPr>
            <p:nvPr/>
          </p:nvSpPr>
          <p:spPr bwMode="auto">
            <a:xfrm>
              <a:off x="3328" y="3011"/>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8939" name="Line 75">
              <a:extLst>
                <a:ext uri="{FF2B5EF4-FFF2-40B4-BE49-F238E27FC236}">
                  <a16:creationId xmlns:a16="http://schemas.microsoft.com/office/drawing/2014/main" id="{B3DA5038-36A7-45F4-8264-9A24340F9AE8}"/>
                </a:ext>
              </a:extLst>
            </p:cNvPr>
            <p:cNvSpPr>
              <a:spLocks noChangeShapeType="1"/>
            </p:cNvSpPr>
            <p:nvPr/>
          </p:nvSpPr>
          <p:spPr bwMode="auto">
            <a:xfrm flipH="1">
              <a:off x="2517" y="301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0" name="Rectangle 76">
              <a:extLst>
                <a:ext uri="{FF2B5EF4-FFF2-40B4-BE49-F238E27FC236}">
                  <a16:creationId xmlns:a16="http://schemas.microsoft.com/office/drawing/2014/main" id="{DD96673C-2744-4DFE-91BF-B137020ECC90}"/>
                </a:ext>
              </a:extLst>
            </p:cNvPr>
            <p:cNvSpPr>
              <a:spLocks noChangeArrowheads="1"/>
            </p:cNvSpPr>
            <p:nvPr/>
          </p:nvSpPr>
          <p:spPr bwMode="auto">
            <a:xfrm>
              <a:off x="2416" y="3155"/>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8941" name="Line 77">
              <a:extLst>
                <a:ext uri="{FF2B5EF4-FFF2-40B4-BE49-F238E27FC236}">
                  <a16:creationId xmlns:a16="http://schemas.microsoft.com/office/drawing/2014/main" id="{E07FE2E4-A2AF-4F57-84D0-10F01ADCD158}"/>
                </a:ext>
              </a:extLst>
            </p:cNvPr>
            <p:cNvSpPr>
              <a:spLocks noChangeShapeType="1"/>
            </p:cNvSpPr>
            <p:nvPr/>
          </p:nvSpPr>
          <p:spPr bwMode="auto">
            <a:xfrm>
              <a:off x="4985" y="3395"/>
              <a:ext cx="562"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2" name="Line 78">
              <a:extLst>
                <a:ext uri="{FF2B5EF4-FFF2-40B4-BE49-F238E27FC236}">
                  <a16:creationId xmlns:a16="http://schemas.microsoft.com/office/drawing/2014/main" id="{79F86D42-FB10-445C-8E9E-175D440D8D87}"/>
                </a:ext>
              </a:extLst>
            </p:cNvPr>
            <p:cNvSpPr>
              <a:spLocks noChangeShapeType="1"/>
            </p:cNvSpPr>
            <p:nvPr/>
          </p:nvSpPr>
          <p:spPr bwMode="auto">
            <a:xfrm>
              <a:off x="5545" y="3384"/>
              <a:ext cx="0" cy="763"/>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3" name="Line 79">
              <a:extLst>
                <a:ext uri="{FF2B5EF4-FFF2-40B4-BE49-F238E27FC236}">
                  <a16:creationId xmlns:a16="http://schemas.microsoft.com/office/drawing/2014/main" id="{C677AD3D-7C8A-496B-B5D8-B63B5214B8F7}"/>
                </a:ext>
              </a:extLst>
            </p:cNvPr>
            <p:cNvSpPr>
              <a:spLocks noChangeShapeType="1"/>
            </p:cNvSpPr>
            <p:nvPr/>
          </p:nvSpPr>
          <p:spPr bwMode="auto">
            <a:xfrm flipH="1">
              <a:off x="873" y="4163"/>
              <a:ext cx="4688"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4" name="Line 80">
              <a:extLst>
                <a:ext uri="{FF2B5EF4-FFF2-40B4-BE49-F238E27FC236}">
                  <a16:creationId xmlns:a16="http://schemas.microsoft.com/office/drawing/2014/main" id="{60B8F27F-9F98-4AB6-B14D-1D055150B9EA}"/>
                </a:ext>
              </a:extLst>
            </p:cNvPr>
            <p:cNvSpPr>
              <a:spLocks noChangeShapeType="1"/>
            </p:cNvSpPr>
            <p:nvPr/>
          </p:nvSpPr>
          <p:spPr bwMode="auto">
            <a:xfrm>
              <a:off x="889" y="3335"/>
              <a:ext cx="0" cy="812"/>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5" name="Line 81">
              <a:extLst>
                <a:ext uri="{FF2B5EF4-FFF2-40B4-BE49-F238E27FC236}">
                  <a16:creationId xmlns:a16="http://schemas.microsoft.com/office/drawing/2014/main" id="{5F0D1487-F0E3-47E8-A076-236FFB1711B8}"/>
                </a:ext>
              </a:extLst>
            </p:cNvPr>
            <p:cNvSpPr>
              <a:spLocks noChangeShapeType="1"/>
            </p:cNvSpPr>
            <p:nvPr/>
          </p:nvSpPr>
          <p:spPr bwMode="auto">
            <a:xfrm>
              <a:off x="886" y="3347"/>
              <a:ext cx="611"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6" name="Line 82">
              <a:extLst>
                <a:ext uri="{FF2B5EF4-FFF2-40B4-BE49-F238E27FC236}">
                  <a16:creationId xmlns:a16="http://schemas.microsoft.com/office/drawing/2014/main" id="{DBC6639D-99F3-4852-8AFD-2BD10BA09436}"/>
                </a:ext>
              </a:extLst>
            </p:cNvPr>
            <p:cNvSpPr>
              <a:spLocks noChangeShapeType="1"/>
            </p:cNvSpPr>
            <p:nvPr/>
          </p:nvSpPr>
          <p:spPr bwMode="auto">
            <a:xfrm flipH="1">
              <a:off x="1125" y="325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7" name="Rectangle 83">
              <a:extLst>
                <a:ext uri="{FF2B5EF4-FFF2-40B4-BE49-F238E27FC236}">
                  <a16:creationId xmlns:a16="http://schemas.microsoft.com/office/drawing/2014/main" id="{31B40EC4-8EAB-4202-A292-1991E35EACD8}"/>
                </a:ext>
              </a:extLst>
            </p:cNvPr>
            <p:cNvSpPr>
              <a:spLocks noChangeArrowheads="1"/>
            </p:cNvSpPr>
            <p:nvPr/>
          </p:nvSpPr>
          <p:spPr bwMode="auto">
            <a:xfrm>
              <a:off x="976" y="3107"/>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32</a:t>
              </a:r>
            </a:p>
          </p:txBody>
        </p:sp>
        <p:sp>
          <p:nvSpPr>
            <p:cNvPr id="548948" name="Line 84">
              <a:extLst>
                <a:ext uri="{FF2B5EF4-FFF2-40B4-BE49-F238E27FC236}">
                  <a16:creationId xmlns:a16="http://schemas.microsoft.com/office/drawing/2014/main" id="{6C41EF99-5B64-4317-BC9C-D25E048202D5}"/>
                </a:ext>
              </a:extLst>
            </p:cNvPr>
            <p:cNvSpPr>
              <a:spLocks noChangeShapeType="1"/>
            </p:cNvSpPr>
            <p:nvPr/>
          </p:nvSpPr>
          <p:spPr bwMode="auto">
            <a:xfrm>
              <a:off x="3577" y="3307"/>
              <a:ext cx="0" cy="84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49" name="Line 85">
              <a:extLst>
                <a:ext uri="{FF2B5EF4-FFF2-40B4-BE49-F238E27FC236}">
                  <a16:creationId xmlns:a16="http://schemas.microsoft.com/office/drawing/2014/main" id="{9FB3ED07-FC57-4AC7-8F4F-70B539767EC2}"/>
                </a:ext>
              </a:extLst>
            </p:cNvPr>
            <p:cNvSpPr>
              <a:spLocks noChangeShapeType="1"/>
            </p:cNvSpPr>
            <p:nvPr/>
          </p:nvSpPr>
          <p:spPr bwMode="auto">
            <a:xfrm>
              <a:off x="2240" y="2376"/>
              <a:ext cx="5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8950" name="Rectangle 86">
            <a:extLst>
              <a:ext uri="{FF2B5EF4-FFF2-40B4-BE49-F238E27FC236}">
                <a16:creationId xmlns:a16="http://schemas.microsoft.com/office/drawing/2014/main" id="{518E3554-F22E-4286-8A43-DCF78391ABC7}"/>
              </a:ext>
            </a:extLst>
          </p:cNvPr>
          <p:cNvSpPr>
            <a:spLocks noChangeArrowheads="1"/>
          </p:cNvSpPr>
          <p:nvPr/>
        </p:nvSpPr>
        <p:spPr bwMode="auto">
          <a:xfrm>
            <a:off x="2625725" y="1387475"/>
            <a:ext cx="62134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100">
                <a:solidFill>
                  <a:schemeClr val="accent1"/>
                </a:solidFill>
                <a:latin typeface="微软雅黑" panose="020B0503020204020204" pitchFamily="34" charset="-122"/>
                <a:ea typeface="微软雅黑" panose="020B0503020204020204" pitchFamily="34" charset="-122"/>
              </a:rPr>
              <a:t>关键路径 </a:t>
            </a:r>
            <a:r>
              <a:rPr lang="en-US" altLang="zh-CN" sz="2100">
                <a:solidFill>
                  <a:schemeClr val="accent1"/>
                </a:solidFill>
                <a:latin typeface="微软雅黑" panose="020B0503020204020204" pitchFamily="34" charset="-122"/>
                <a:ea typeface="微软雅黑" panose="020B0503020204020204" pitchFamily="34" charset="-122"/>
              </a:rPr>
              <a:t>(Load)</a:t>
            </a:r>
            <a:r>
              <a:rPr lang="en-US" altLang="zh-CN" sz="2100">
                <a:latin typeface="微软雅黑" panose="020B0503020204020204" pitchFamily="34" charset="-122"/>
                <a:ea typeface="微软雅黑" panose="020B0503020204020204" pitchFamily="34" charset="-122"/>
              </a:rPr>
              <a:t> = </a:t>
            </a:r>
          </a:p>
          <a:p>
            <a:r>
              <a:rPr lang="en-US" altLang="zh-CN" sz="2100">
                <a:latin typeface="微软雅黑" panose="020B0503020204020204" pitchFamily="34" charset="-122"/>
                <a:ea typeface="微软雅黑" panose="020B0503020204020204" pitchFamily="34" charset="-122"/>
              </a:rPr>
              <a:t>    </a:t>
            </a:r>
            <a:r>
              <a:rPr lang="en-US" altLang="zh-CN" sz="2100">
                <a:solidFill>
                  <a:schemeClr val="accent2"/>
                </a:solidFill>
                <a:latin typeface="微软雅黑" panose="020B0503020204020204" pitchFamily="34" charset="-122"/>
                <a:ea typeface="微软雅黑" panose="020B0503020204020204" pitchFamily="34" charset="-122"/>
              </a:rPr>
              <a:t>Clk-to-Q</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 </a:t>
            </a:r>
            <a:r>
              <a:rPr lang="zh-CN" altLang="en-US" sz="2100">
                <a:solidFill>
                  <a:schemeClr val="accent2"/>
                </a:solidFill>
                <a:latin typeface="微软雅黑" panose="020B0503020204020204" pitchFamily="34" charset="-122"/>
                <a:ea typeface="微软雅黑" panose="020B0503020204020204" pitchFamily="34" charset="-122"/>
              </a:rPr>
              <a:t>取指令时间</a:t>
            </a:r>
            <a:r>
              <a:rPr lang="zh-CN" altLang="en-US" sz="2100">
                <a:latin typeface="微软雅黑" panose="020B0503020204020204" pitchFamily="34" charset="-122"/>
                <a:ea typeface="微软雅黑" panose="020B0503020204020204" pitchFamily="34" charset="-122"/>
              </a:rPr>
              <a:t> </a:t>
            </a:r>
            <a:r>
              <a:rPr lang="en-US" altLang="zh-CN" sz="2100">
                <a:latin typeface="微软雅黑" panose="020B0503020204020204" pitchFamily="34" charset="-122"/>
                <a:ea typeface="微软雅黑" panose="020B0503020204020204" pitchFamily="34" charset="-122"/>
              </a:rPr>
              <a:t>+ </a:t>
            </a:r>
            <a:r>
              <a:rPr lang="zh-CN" altLang="en-US" sz="2100">
                <a:solidFill>
                  <a:schemeClr val="accent2"/>
                </a:solidFill>
                <a:latin typeface="微软雅黑" panose="020B0503020204020204" pitchFamily="34" charset="-122"/>
                <a:ea typeface="微软雅黑" panose="020B0503020204020204" pitchFamily="34" charset="-122"/>
              </a:rPr>
              <a:t>取寄存器数据时间</a:t>
            </a:r>
            <a:r>
              <a:rPr lang="zh-CN" altLang="en-US" sz="2100">
                <a:latin typeface="微软雅黑" panose="020B0503020204020204" pitchFamily="34" charset="-122"/>
                <a:ea typeface="微软雅黑" panose="020B0503020204020204" pitchFamily="34" charset="-122"/>
              </a:rPr>
              <a:t> </a:t>
            </a:r>
            <a:r>
              <a:rPr lang="en-US" altLang="zh-CN" sz="2100">
                <a:latin typeface="微软雅黑" panose="020B0503020204020204" pitchFamily="34" charset="-122"/>
                <a:ea typeface="微软雅黑" panose="020B0503020204020204" pitchFamily="34" charset="-122"/>
              </a:rPr>
              <a:t>+</a:t>
            </a:r>
          </a:p>
          <a:p>
            <a:r>
              <a:rPr lang="en-US" altLang="zh-CN" sz="2100">
                <a:latin typeface="微软雅黑" panose="020B0503020204020204" pitchFamily="34" charset="-122"/>
                <a:ea typeface="微软雅黑" panose="020B0503020204020204" pitchFamily="34" charset="-122"/>
              </a:rPr>
              <a:t>    </a:t>
            </a:r>
            <a:r>
              <a:rPr lang="en-US" altLang="zh-CN" sz="2100">
                <a:solidFill>
                  <a:schemeClr val="accent2"/>
                </a:solidFill>
                <a:latin typeface="微软雅黑" panose="020B0503020204020204" pitchFamily="34" charset="-122"/>
                <a:ea typeface="微软雅黑" panose="020B0503020204020204" pitchFamily="34" charset="-122"/>
              </a:rPr>
              <a:t>ALU </a:t>
            </a:r>
            <a:r>
              <a:rPr lang="zh-CN" altLang="en-US" sz="2100">
                <a:solidFill>
                  <a:schemeClr val="accent2"/>
                </a:solidFill>
                <a:latin typeface="微软雅黑" panose="020B0503020204020204" pitchFamily="34" charset="-122"/>
                <a:ea typeface="微软雅黑" panose="020B0503020204020204" pitchFamily="34" charset="-122"/>
              </a:rPr>
              <a:t>中运算时间</a:t>
            </a:r>
            <a:r>
              <a:rPr lang="zh-CN" altLang="en-US" sz="2100">
                <a:latin typeface="微软雅黑" panose="020B0503020204020204" pitchFamily="34" charset="-122"/>
                <a:ea typeface="微软雅黑" panose="020B0503020204020204" pitchFamily="34" charset="-122"/>
              </a:rPr>
              <a:t> </a:t>
            </a:r>
            <a:r>
              <a:rPr lang="en-US" altLang="zh-CN" sz="2100">
                <a:latin typeface="微软雅黑" panose="020B0503020204020204" pitchFamily="34" charset="-122"/>
                <a:ea typeface="微软雅黑" panose="020B0503020204020204" pitchFamily="34" charset="-122"/>
              </a:rPr>
              <a:t>+ </a:t>
            </a:r>
            <a:r>
              <a:rPr lang="zh-CN" altLang="en-US" sz="2100">
                <a:solidFill>
                  <a:schemeClr val="accent2"/>
                </a:solidFill>
                <a:latin typeface="微软雅黑" panose="020B0503020204020204" pitchFamily="34" charset="-122"/>
                <a:ea typeface="微软雅黑" panose="020B0503020204020204" pitchFamily="34" charset="-122"/>
              </a:rPr>
              <a:t>取存储器数据时间</a:t>
            </a:r>
            <a:r>
              <a:rPr lang="zh-CN" altLang="en-US" sz="2100">
                <a:latin typeface="微软雅黑" panose="020B0503020204020204" pitchFamily="34" charset="-122"/>
                <a:ea typeface="微软雅黑" panose="020B0503020204020204" pitchFamily="34" charset="-122"/>
              </a:rPr>
              <a:t>  </a:t>
            </a:r>
            <a:r>
              <a:rPr lang="en-US" altLang="zh-CN" sz="2100">
                <a:latin typeface="微软雅黑" panose="020B0503020204020204" pitchFamily="34" charset="-122"/>
                <a:ea typeface="微软雅黑" panose="020B0503020204020204" pitchFamily="34" charset="-122"/>
              </a:rPr>
              <a:t>+</a:t>
            </a:r>
          </a:p>
          <a:p>
            <a:r>
              <a:rPr lang="en-US" altLang="zh-CN" sz="2100">
                <a:latin typeface="微软雅黑" panose="020B0503020204020204" pitchFamily="34" charset="-122"/>
                <a:ea typeface="微软雅黑" panose="020B0503020204020204" pitchFamily="34" charset="-122"/>
              </a:rPr>
              <a:t>    </a:t>
            </a:r>
            <a:r>
              <a:rPr lang="zh-CN" altLang="en-US" sz="2100">
                <a:solidFill>
                  <a:schemeClr val="accent2"/>
                </a:solidFill>
                <a:latin typeface="微软雅黑" panose="020B0503020204020204" pitchFamily="34" charset="-122"/>
                <a:ea typeface="微软雅黑" panose="020B0503020204020204" pitchFamily="34" charset="-122"/>
              </a:rPr>
              <a:t>写寄存器时间（建立时间）</a:t>
            </a:r>
            <a:r>
              <a:rPr lang="en-US" altLang="zh-CN" sz="2100">
                <a:latin typeface="微软雅黑" panose="020B0503020204020204" pitchFamily="34" charset="-122"/>
                <a:ea typeface="微软雅黑" panose="020B0503020204020204" pitchFamily="34" charset="-122"/>
              </a:rPr>
              <a:t>+  </a:t>
            </a:r>
            <a:r>
              <a:rPr lang="zh-CN" altLang="en-US" sz="2100">
                <a:solidFill>
                  <a:schemeClr val="accent2"/>
                </a:solidFill>
                <a:latin typeface="微软雅黑" panose="020B0503020204020204" pitchFamily="34" charset="-122"/>
                <a:ea typeface="微软雅黑" panose="020B0503020204020204" pitchFamily="34" charset="-122"/>
              </a:rPr>
              <a:t>时钟扭斜</a:t>
            </a:r>
          </a:p>
        </p:txBody>
      </p:sp>
      <p:sp>
        <p:nvSpPr>
          <p:cNvPr id="548951" name="Text Box 87">
            <a:extLst>
              <a:ext uri="{FF2B5EF4-FFF2-40B4-BE49-F238E27FC236}">
                <a16:creationId xmlns:a16="http://schemas.microsoft.com/office/drawing/2014/main" id="{CF2B4CB2-89C0-4FA8-A46A-AAA2887E9A0C}"/>
              </a:ext>
            </a:extLst>
          </p:cNvPr>
          <p:cNvSpPr txBox="1">
            <a:spLocks noChangeArrowheads="1"/>
          </p:cNvSpPr>
          <p:nvPr/>
        </p:nvSpPr>
        <p:spPr bwMode="auto">
          <a:xfrm>
            <a:off x="415925" y="838200"/>
            <a:ext cx="5832475" cy="427038"/>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200">
                <a:solidFill>
                  <a:srgbClr val="006600"/>
                </a:solidFill>
                <a:latin typeface="微软雅黑" panose="020B0503020204020204" pitchFamily="34" charset="-122"/>
                <a:ea typeface="微软雅黑" panose="020B0503020204020204" pitchFamily="34" charset="-122"/>
                <a:cs typeface="Arial" panose="020B0604020202020204" pitchFamily="34" charset="0"/>
              </a:rPr>
              <a:t>Load</a:t>
            </a:r>
            <a:r>
              <a:rPr lang="zh-CN" altLang="en-US" sz="2200">
                <a:solidFill>
                  <a:srgbClr val="006600"/>
                </a:solidFill>
                <a:latin typeface="微软雅黑" panose="020B0503020204020204" pitchFamily="34" charset="-122"/>
                <a:ea typeface="微软雅黑" panose="020B0503020204020204" pitchFamily="34" charset="-122"/>
                <a:cs typeface="Arial" panose="020B0604020202020204" pitchFamily="34" charset="0"/>
              </a:rPr>
              <a:t>操作：</a:t>
            </a:r>
            <a:r>
              <a:rPr lang="en-US" altLang="zh-CN" sz="2200">
                <a:solidFill>
                  <a:srgbClr val="006600"/>
                </a:solidFill>
                <a:latin typeface="微软雅黑" panose="020B0503020204020204" pitchFamily="34" charset="-122"/>
                <a:ea typeface="微软雅黑" panose="020B0503020204020204" pitchFamily="34" charset="-122"/>
                <a:cs typeface="Arial" panose="020B0604020202020204" pitchFamily="34" charset="0"/>
              </a:rPr>
              <a:t>R[Rt] ← M[R[Rs]+Imm16]</a:t>
            </a:r>
            <a:endParaRPr lang="en-US" altLang="en-US" sz="220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951"/>
                                        </p:tgtEl>
                                        <p:attrNameLst>
                                          <p:attrName>style.visibility</p:attrName>
                                        </p:attrNameLst>
                                      </p:cBhvr>
                                      <p:to>
                                        <p:strVal val="visible"/>
                                      </p:to>
                                    </p:set>
                                    <p:animEffect transition="in" filter="blinds(horizontal)">
                                      <p:cBhvr>
                                        <p:cTn id="7" dur="500"/>
                                        <p:tgtEl>
                                          <p:spTgt spid="548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8950"/>
                                        </p:tgtEl>
                                        <p:attrNameLst>
                                          <p:attrName>style.visibility</p:attrName>
                                        </p:attrNameLst>
                                      </p:cBhvr>
                                      <p:to>
                                        <p:strVal val="visible"/>
                                      </p:to>
                                    </p:set>
                                    <p:animEffect transition="in" filter="blinds(horizontal)">
                                      <p:cBhvr>
                                        <p:cTn id="12" dur="500"/>
                                        <p:tgtEl>
                                          <p:spTgt spid="54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50" grpId="0"/>
      <p:bldP spid="54895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D7991E70-B98D-4490-8F2F-B8E694B9FC48}"/>
              </a:ext>
            </a:extLst>
          </p:cNvPr>
          <p:cNvSpPr>
            <a:spLocks noGrp="1" noChangeArrowheads="1"/>
          </p:cNvSpPr>
          <p:nvPr>
            <p:ph type="title"/>
          </p:nvPr>
        </p:nvSpPr>
        <p:spPr>
          <a:xfrm>
            <a:off x="739775" y="142875"/>
            <a:ext cx="7605713" cy="528638"/>
          </a:xfrm>
          <a:noFill/>
          <a:ln/>
        </p:spPr>
        <p:txBody>
          <a:bodyPr/>
          <a:lstStyle/>
          <a:p>
            <a:r>
              <a:rPr lang="zh-CN" altLang="en-US">
                <a:solidFill>
                  <a:srgbClr val="CC0000"/>
                </a:solidFill>
              </a:rPr>
              <a:t>单周期</a:t>
            </a:r>
            <a:r>
              <a:rPr lang="en-US" altLang="zh-CN">
                <a:solidFill>
                  <a:srgbClr val="CC0000"/>
                </a:solidFill>
              </a:rPr>
              <a:t>, </a:t>
            </a:r>
            <a:r>
              <a:rPr lang="zh-CN" altLang="en-US">
                <a:solidFill>
                  <a:srgbClr val="CC0000"/>
                </a:solidFill>
              </a:rPr>
              <a:t>多周期 和</a:t>
            </a:r>
            <a:r>
              <a:rPr lang="en-US" altLang="zh-CN">
                <a:solidFill>
                  <a:srgbClr val="CC0000"/>
                </a:solidFill>
              </a:rPr>
              <a:t> </a:t>
            </a:r>
            <a:r>
              <a:rPr lang="zh-CN" altLang="en-US">
                <a:solidFill>
                  <a:srgbClr val="CC0000"/>
                </a:solidFill>
              </a:rPr>
              <a:t>流水线比较</a:t>
            </a:r>
            <a:endParaRPr lang="en-US" altLang="zh-CN">
              <a:solidFill>
                <a:srgbClr val="CC0000"/>
              </a:solidFill>
            </a:endParaRPr>
          </a:p>
        </p:txBody>
      </p:sp>
      <p:sp>
        <p:nvSpPr>
          <p:cNvPr id="528387" name="Rectangle 3">
            <a:extLst>
              <a:ext uri="{FF2B5EF4-FFF2-40B4-BE49-F238E27FC236}">
                <a16:creationId xmlns:a16="http://schemas.microsoft.com/office/drawing/2014/main" id="{B76CF98C-4FB7-4416-B96E-616B0DD862A6}"/>
              </a:ext>
            </a:extLst>
          </p:cNvPr>
          <p:cNvSpPr>
            <a:spLocks noChangeArrowheads="1"/>
          </p:cNvSpPr>
          <p:nvPr/>
        </p:nvSpPr>
        <p:spPr bwMode="auto">
          <a:xfrm>
            <a:off x="214313" y="3709988"/>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Clk</a:t>
            </a:r>
          </a:p>
        </p:txBody>
      </p:sp>
      <p:sp>
        <p:nvSpPr>
          <p:cNvPr id="528388" name="Line 4">
            <a:extLst>
              <a:ext uri="{FF2B5EF4-FFF2-40B4-BE49-F238E27FC236}">
                <a16:creationId xmlns:a16="http://schemas.microsoft.com/office/drawing/2014/main" id="{5C36BC8E-7626-4DAD-B75A-A37C5A4540AC}"/>
              </a:ext>
            </a:extLst>
          </p:cNvPr>
          <p:cNvSpPr>
            <a:spLocks noChangeShapeType="1"/>
          </p:cNvSpPr>
          <p:nvPr/>
        </p:nvSpPr>
        <p:spPr bwMode="auto">
          <a:xfrm>
            <a:off x="774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89" name="Line 5">
            <a:extLst>
              <a:ext uri="{FF2B5EF4-FFF2-40B4-BE49-F238E27FC236}">
                <a16:creationId xmlns:a16="http://schemas.microsoft.com/office/drawing/2014/main" id="{BC338C89-C95B-4A45-BAF9-5A5A9362DB4F}"/>
              </a:ext>
            </a:extLst>
          </p:cNvPr>
          <p:cNvSpPr>
            <a:spLocks noChangeShapeType="1"/>
          </p:cNvSpPr>
          <p:nvPr/>
        </p:nvSpPr>
        <p:spPr bwMode="auto">
          <a:xfrm>
            <a:off x="762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0" name="Line 6">
            <a:extLst>
              <a:ext uri="{FF2B5EF4-FFF2-40B4-BE49-F238E27FC236}">
                <a16:creationId xmlns:a16="http://schemas.microsoft.com/office/drawing/2014/main" id="{0C9C21FE-FD25-434A-A2C1-374E9B3E86D4}"/>
              </a:ext>
            </a:extLst>
          </p:cNvPr>
          <p:cNvSpPr>
            <a:spLocks noChangeShapeType="1"/>
          </p:cNvSpPr>
          <p:nvPr/>
        </p:nvSpPr>
        <p:spPr bwMode="auto">
          <a:xfrm flipV="1">
            <a:off x="1143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1" name="Line 7">
            <a:extLst>
              <a:ext uri="{FF2B5EF4-FFF2-40B4-BE49-F238E27FC236}">
                <a16:creationId xmlns:a16="http://schemas.microsoft.com/office/drawing/2014/main" id="{9BD7B39E-6AC7-4A3B-800F-1EB929B4736E}"/>
              </a:ext>
            </a:extLst>
          </p:cNvPr>
          <p:cNvSpPr>
            <a:spLocks noChangeShapeType="1"/>
          </p:cNvSpPr>
          <p:nvPr/>
        </p:nvSpPr>
        <p:spPr bwMode="auto">
          <a:xfrm>
            <a:off x="1155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2" name="Line 8">
            <a:extLst>
              <a:ext uri="{FF2B5EF4-FFF2-40B4-BE49-F238E27FC236}">
                <a16:creationId xmlns:a16="http://schemas.microsoft.com/office/drawing/2014/main" id="{A57172A3-CB50-408E-91F2-C6622296658A}"/>
              </a:ext>
            </a:extLst>
          </p:cNvPr>
          <p:cNvSpPr>
            <a:spLocks noChangeShapeType="1"/>
          </p:cNvSpPr>
          <p:nvPr/>
        </p:nvSpPr>
        <p:spPr bwMode="auto">
          <a:xfrm>
            <a:off x="1524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3" name="Line 9">
            <a:extLst>
              <a:ext uri="{FF2B5EF4-FFF2-40B4-BE49-F238E27FC236}">
                <a16:creationId xmlns:a16="http://schemas.microsoft.com/office/drawing/2014/main" id="{495D8748-9D9F-436D-9920-1C24111AC98D}"/>
              </a:ext>
            </a:extLst>
          </p:cNvPr>
          <p:cNvSpPr>
            <a:spLocks noChangeShapeType="1"/>
          </p:cNvSpPr>
          <p:nvPr/>
        </p:nvSpPr>
        <p:spPr bwMode="auto">
          <a:xfrm>
            <a:off x="393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4" name="Line 10">
            <a:extLst>
              <a:ext uri="{FF2B5EF4-FFF2-40B4-BE49-F238E27FC236}">
                <a16:creationId xmlns:a16="http://schemas.microsoft.com/office/drawing/2014/main" id="{78D9C77D-2CF9-4973-91E9-F9038CA332F8}"/>
              </a:ext>
            </a:extLst>
          </p:cNvPr>
          <p:cNvSpPr>
            <a:spLocks noChangeShapeType="1"/>
          </p:cNvSpPr>
          <p:nvPr/>
        </p:nvSpPr>
        <p:spPr bwMode="auto">
          <a:xfrm flipV="1">
            <a:off x="762000" y="1601788"/>
            <a:ext cx="0" cy="154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5" name="Rectangle 11">
            <a:extLst>
              <a:ext uri="{FF2B5EF4-FFF2-40B4-BE49-F238E27FC236}">
                <a16:creationId xmlns:a16="http://schemas.microsoft.com/office/drawing/2014/main" id="{59D9D38B-1C19-46CD-89B0-5E16247068EE}"/>
              </a:ext>
            </a:extLst>
          </p:cNvPr>
          <p:cNvSpPr>
            <a:spLocks noChangeArrowheads="1"/>
          </p:cNvSpPr>
          <p:nvPr/>
        </p:nvSpPr>
        <p:spPr bwMode="auto">
          <a:xfrm>
            <a:off x="7477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1</a:t>
            </a:r>
          </a:p>
        </p:txBody>
      </p:sp>
      <p:sp>
        <p:nvSpPr>
          <p:cNvPr id="528396" name="Rectangle 12">
            <a:extLst>
              <a:ext uri="{FF2B5EF4-FFF2-40B4-BE49-F238E27FC236}">
                <a16:creationId xmlns:a16="http://schemas.microsoft.com/office/drawing/2014/main" id="{E766773C-7956-439E-991C-886BB0EDEA50}"/>
              </a:ext>
            </a:extLst>
          </p:cNvPr>
          <p:cNvSpPr>
            <a:spLocks noChangeArrowheads="1"/>
          </p:cNvSpPr>
          <p:nvPr/>
        </p:nvSpPr>
        <p:spPr bwMode="auto">
          <a:xfrm>
            <a:off x="100013" y="2827338"/>
            <a:ext cx="510222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700">
                <a:solidFill>
                  <a:schemeClr val="accent1"/>
                </a:solidFill>
                <a:latin typeface="微软雅黑" panose="020B0503020204020204" pitchFamily="34" charset="-122"/>
                <a:ea typeface="微软雅黑" panose="020B0503020204020204" pitchFamily="34" charset="-122"/>
              </a:rPr>
              <a:t>Multiple Cycle</a:t>
            </a:r>
            <a:r>
              <a:rPr lang="en-US" altLang="zh-CN">
                <a:solidFill>
                  <a:schemeClr val="accent1"/>
                </a:solidFill>
                <a:latin typeface="Times New Roman" panose="02020603050405020304" pitchFamily="18" charset="0"/>
                <a:ea typeface="宋体" panose="02010600030101010101" pitchFamily="2" charset="-122"/>
              </a:rPr>
              <a:t> </a:t>
            </a:r>
            <a:r>
              <a:rPr lang="en-US" altLang="zh-CN" sz="1700">
                <a:solidFill>
                  <a:schemeClr val="accent1"/>
                </a:solidFill>
                <a:latin typeface="微软雅黑" panose="020B0503020204020204" pitchFamily="34" charset="-122"/>
                <a:ea typeface="微软雅黑" panose="020B0503020204020204" pitchFamily="34" charset="-122"/>
              </a:rPr>
              <a:t>Implementation</a:t>
            </a:r>
            <a:r>
              <a:rPr lang="zh-CN" altLang="en-US" sz="1700">
                <a:solidFill>
                  <a:schemeClr val="accent1"/>
                </a:solidFill>
                <a:latin typeface="微软雅黑" panose="020B0503020204020204" pitchFamily="34" charset="-122"/>
                <a:ea typeface="微软雅黑" panose="020B0503020204020204" pitchFamily="34" charset="-122"/>
              </a:rPr>
              <a:t>（多周期实现）</a:t>
            </a:r>
            <a:r>
              <a:rPr lang="en-US" altLang="zh-CN">
                <a:solidFill>
                  <a:schemeClr val="accent1"/>
                </a:solidFill>
                <a:latin typeface="Times New Roman" panose="02020603050405020304" pitchFamily="18" charset="0"/>
                <a:ea typeface="宋体" panose="02010600030101010101" pitchFamily="2" charset="-122"/>
              </a:rPr>
              <a:t>:</a:t>
            </a:r>
          </a:p>
        </p:txBody>
      </p:sp>
      <p:grpSp>
        <p:nvGrpSpPr>
          <p:cNvPr id="528397" name="Group 13">
            <a:extLst>
              <a:ext uri="{FF2B5EF4-FFF2-40B4-BE49-F238E27FC236}">
                <a16:creationId xmlns:a16="http://schemas.microsoft.com/office/drawing/2014/main" id="{E7D86451-BA46-4799-A59C-F0A90CD55545}"/>
              </a:ext>
            </a:extLst>
          </p:cNvPr>
          <p:cNvGrpSpPr>
            <a:grpSpLocks/>
          </p:cNvGrpSpPr>
          <p:nvPr/>
        </p:nvGrpSpPr>
        <p:grpSpPr bwMode="auto">
          <a:xfrm>
            <a:off x="774700" y="4424363"/>
            <a:ext cx="3784600" cy="333375"/>
            <a:chOff x="488" y="2544"/>
            <a:chExt cx="2384" cy="210"/>
          </a:xfrm>
        </p:grpSpPr>
        <p:grpSp>
          <p:nvGrpSpPr>
            <p:cNvPr id="528398" name="Group 14">
              <a:extLst>
                <a:ext uri="{FF2B5EF4-FFF2-40B4-BE49-F238E27FC236}">
                  <a16:creationId xmlns:a16="http://schemas.microsoft.com/office/drawing/2014/main" id="{B1AAB0F4-1584-423F-9639-E8353BAEE781}"/>
                </a:ext>
              </a:extLst>
            </p:cNvPr>
            <p:cNvGrpSpPr>
              <a:grpSpLocks/>
            </p:cNvGrpSpPr>
            <p:nvPr/>
          </p:nvGrpSpPr>
          <p:grpSpPr bwMode="auto">
            <a:xfrm>
              <a:off x="488" y="2544"/>
              <a:ext cx="466" cy="210"/>
              <a:chOff x="488" y="2544"/>
              <a:chExt cx="466" cy="210"/>
            </a:xfrm>
          </p:grpSpPr>
          <p:sp>
            <p:nvSpPr>
              <p:cNvPr id="528399" name="Rectangle 15">
                <a:extLst>
                  <a:ext uri="{FF2B5EF4-FFF2-40B4-BE49-F238E27FC236}">
                    <a16:creationId xmlns:a16="http://schemas.microsoft.com/office/drawing/2014/main" id="{E3E7C318-1C26-4CC3-A945-581A0DF06E1A}"/>
                  </a:ext>
                </a:extLst>
              </p:cNvPr>
              <p:cNvSpPr>
                <a:spLocks noChangeArrowheads="1"/>
              </p:cNvSpPr>
              <p:nvPr/>
            </p:nvSpPr>
            <p:spPr bwMode="auto">
              <a:xfrm>
                <a:off x="48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0" name="Rectangle 16">
                <a:extLst>
                  <a:ext uri="{FF2B5EF4-FFF2-40B4-BE49-F238E27FC236}">
                    <a16:creationId xmlns:a16="http://schemas.microsoft.com/office/drawing/2014/main" id="{8D111666-358B-4757-9F05-B10797DE547F}"/>
                  </a:ext>
                </a:extLst>
              </p:cNvPr>
              <p:cNvSpPr>
                <a:spLocks noChangeArrowheads="1"/>
              </p:cNvSpPr>
              <p:nvPr/>
            </p:nvSpPr>
            <p:spPr bwMode="auto">
              <a:xfrm>
                <a:off x="519" y="25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28401" name="Group 17">
              <a:extLst>
                <a:ext uri="{FF2B5EF4-FFF2-40B4-BE49-F238E27FC236}">
                  <a16:creationId xmlns:a16="http://schemas.microsoft.com/office/drawing/2014/main" id="{D023E4D8-84FA-46AC-BDE3-4B2D0F006800}"/>
                </a:ext>
              </a:extLst>
            </p:cNvPr>
            <p:cNvGrpSpPr>
              <a:grpSpLocks/>
            </p:cNvGrpSpPr>
            <p:nvPr/>
          </p:nvGrpSpPr>
          <p:grpSpPr bwMode="auto">
            <a:xfrm>
              <a:off x="968" y="2544"/>
              <a:ext cx="464" cy="210"/>
              <a:chOff x="968" y="2544"/>
              <a:chExt cx="464" cy="210"/>
            </a:xfrm>
          </p:grpSpPr>
          <p:sp>
            <p:nvSpPr>
              <p:cNvPr id="528402" name="Rectangle 18">
                <a:extLst>
                  <a:ext uri="{FF2B5EF4-FFF2-40B4-BE49-F238E27FC236}">
                    <a16:creationId xmlns:a16="http://schemas.microsoft.com/office/drawing/2014/main" id="{2694FD78-1FD1-47DC-BD67-051038C20391}"/>
                  </a:ext>
                </a:extLst>
              </p:cNvPr>
              <p:cNvSpPr>
                <a:spLocks noChangeArrowheads="1"/>
              </p:cNvSpPr>
              <p:nvPr/>
            </p:nvSpPr>
            <p:spPr bwMode="auto">
              <a:xfrm>
                <a:off x="96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3" name="Rectangle 19">
                <a:extLst>
                  <a:ext uri="{FF2B5EF4-FFF2-40B4-BE49-F238E27FC236}">
                    <a16:creationId xmlns:a16="http://schemas.microsoft.com/office/drawing/2014/main" id="{C9FA8377-8336-4B27-BD5F-D85FC6B2D1D0}"/>
                  </a:ext>
                </a:extLst>
              </p:cNvPr>
              <p:cNvSpPr>
                <a:spLocks noChangeArrowheads="1"/>
              </p:cNvSpPr>
              <p:nvPr/>
            </p:nvSpPr>
            <p:spPr bwMode="auto">
              <a:xfrm>
                <a:off x="1047" y="2544"/>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a:t>
                </a:r>
              </a:p>
            </p:txBody>
          </p:sp>
        </p:grpSp>
        <p:grpSp>
          <p:nvGrpSpPr>
            <p:cNvPr id="528404" name="Group 20">
              <a:extLst>
                <a:ext uri="{FF2B5EF4-FFF2-40B4-BE49-F238E27FC236}">
                  <a16:creationId xmlns:a16="http://schemas.microsoft.com/office/drawing/2014/main" id="{CEE0BCAB-74A2-425B-A25B-9E79B3B37FCA}"/>
                </a:ext>
              </a:extLst>
            </p:cNvPr>
            <p:cNvGrpSpPr>
              <a:grpSpLocks/>
            </p:cNvGrpSpPr>
            <p:nvPr/>
          </p:nvGrpSpPr>
          <p:grpSpPr bwMode="auto">
            <a:xfrm>
              <a:off x="1448" y="2544"/>
              <a:ext cx="464" cy="210"/>
              <a:chOff x="1448" y="2544"/>
              <a:chExt cx="464" cy="210"/>
            </a:xfrm>
          </p:grpSpPr>
          <p:sp>
            <p:nvSpPr>
              <p:cNvPr id="528405" name="Rectangle 21">
                <a:extLst>
                  <a:ext uri="{FF2B5EF4-FFF2-40B4-BE49-F238E27FC236}">
                    <a16:creationId xmlns:a16="http://schemas.microsoft.com/office/drawing/2014/main" id="{CE7B8175-697E-4E88-818E-60CA3D9CB304}"/>
                  </a:ext>
                </a:extLst>
              </p:cNvPr>
              <p:cNvSpPr>
                <a:spLocks noChangeArrowheads="1"/>
              </p:cNvSpPr>
              <p:nvPr/>
            </p:nvSpPr>
            <p:spPr bwMode="auto">
              <a:xfrm>
                <a:off x="144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6" name="Rectangle 22">
                <a:extLst>
                  <a:ext uri="{FF2B5EF4-FFF2-40B4-BE49-F238E27FC236}">
                    <a16:creationId xmlns:a16="http://schemas.microsoft.com/office/drawing/2014/main" id="{1DDB1A55-3735-41A5-9067-7E0C0A25A684}"/>
                  </a:ext>
                </a:extLst>
              </p:cNvPr>
              <p:cNvSpPr>
                <a:spLocks noChangeArrowheads="1"/>
              </p:cNvSpPr>
              <p:nvPr/>
            </p:nvSpPr>
            <p:spPr bwMode="auto">
              <a:xfrm>
                <a:off x="1479" y="254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28407" name="Group 23">
              <a:extLst>
                <a:ext uri="{FF2B5EF4-FFF2-40B4-BE49-F238E27FC236}">
                  <a16:creationId xmlns:a16="http://schemas.microsoft.com/office/drawing/2014/main" id="{84A90D53-C435-4E3E-B9B1-3E6239006A7F}"/>
                </a:ext>
              </a:extLst>
            </p:cNvPr>
            <p:cNvGrpSpPr>
              <a:grpSpLocks/>
            </p:cNvGrpSpPr>
            <p:nvPr/>
          </p:nvGrpSpPr>
          <p:grpSpPr bwMode="auto">
            <a:xfrm>
              <a:off x="1928" y="2544"/>
              <a:ext cx="464" cy="210"/>
              <a:chOff x="1928" y="2544"/>
              <a:chExt cx="464" cy="210"/>
            </a:xfrm>
          </p:grpSpPr>
          <p:sp>
            <p:nvSpPr>
              <p:cNvPr id="528408" name="Rectangle 24">
                <a:extLst>
                  <a:ext uri="{FF2B5EF4-FFF2-40B4-BE49-F238E27FC236}">
                    <a16:creationId xmlns:a16="http://schemas.microsoft.com/office/drawing/2014/main" id="{58F44DA3-FEB9-4361-BE2A-6C3D596E5A71}"/>
                  </a:ext>
                </a:extLst>
              </p:cNvPr>
              <p:cNvSpPr>
                <a:spLocks noChangeArrowheads="1"/>
              </p:cNvSpPr>
              <p:nvPr/>
            </p:nvSpPr>
            <p:spPr bwMode="auto">
              <a:xfrm>
                <a:off x="192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9" name="Rectangle 25">
                <a:extLst>
                  <a:ext uri="{FF2B5EF4-FFF2-40B4-BE49-F238E27FC236}">
                    <a16:creationId xmlns:a16="http://schemas.microsoft.com/office/drawing/2014/main" id="{612B00AD-4872-467A-8C5A-2361284AB785}"/>
                  </a:ext>
                </a:extLst>
              </p:cNvPr>
              <p:cNvSpPr>
                <a:spLocks noChangeArrowheads="1"/>
              </p:cNvSpPr>
              <p:nvPr/>
            </p:nvSpPr>
            <p:spPr bwMode="auto">
              <a:xfrm>
                <a:off x="1959" y="25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grpSp>
          <p:nvGrpSpPr>
            <p:cNvPr id="528410" name="Group 26">
              <a:extLst>
                <a:ext uri="{FF2B5EF4-FFF2-40B4-BE49-F238E27FC236}">
                  <a16:creationId xmlns:a16="http://schemas.microsoft.com/office/drawing/2014/main" id="{88C7535E-ED97-4128-9CBA-246C201D9E3C}"/>
                </a:ext>
              </a:extLst>
            </p:cNvPr>
            <p:cNvGrpSpPr>
              <a:grpSpLocks/>
            </p:cNvGrpSpPr>
            <p:nvPr/>
          </p:nvGrpSpPr>
          <p:grpSpPr bwMode="auto">
            <a:xfrm>
              <a:off x="2408" y="2544"/>
              <a:ext cx="464" cy="210"/>
              <a:chOff x="2408" y="2544"/>
              <a:chExt cx="464" cy="210"/>
            </a:xfrm>
          </p:grpSpPr>
          <p:sp>
            <p:nvSpPr>
              <p:cNvPr id="528411" name="Rectangle 27">
                <a:extLst>
                  <a:ext uri="{FF2B5EF4-FFF2-40B4-BE49-F238E27FC236}">
                    <a16:creationId xmlns:a16="http://schemas.microsoft.com/office/drawing/2014/main" id="{117EEC90-CAC8-41E5-A4FE-D0ED34CFE26C}"/>
                  </a:ext>
                </a:extLst>
              </p:cNvPr>
              <p:cNvSpPr>
                <a:spLocks noChangeArrowheads="1"/>
              </p:cNvSpPr>
              <p:nvPr/>
            </p:nvSpPr>
            <p:spPr bwMode="auto">
              <a:xfrm>
                <a:off x="240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12" name="Rectangle 28">
                <a:extLst>
                  <a:ext uri="{FF2B5EF4-FFF2-40B4-BE49-F238E27FC236}">
                    <a16:creationId xmlns:a16="http://schemas.microsoft.com/office/drawing/2014/main" id="{EB1EBBD8-2168-40BF-BE7F-400BDEF3C48A}"/>
                  </a:ext>
                </a:extLst>
              </p:cNvPr>
              <p:cNvSpPr>
                <a:spLocks noChangeArrowheads="1"/>
              </p:cNvSpPr>
              <p:nvPr/>
            </p:nvSpPr>
            <p:spPr bwMode="auto">
              <a:xfrm>
                <a:off x="2487" y="254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Wr</a:t>
                </a:r>
              </a:p>
            </p:txBody>
          </p:sp>
        </p:grpSp>
      </p:grpSp>
      <p:sp>
        <p:nvSpPr>
          <p:cNvPr id="528413" name="Line 29">
            <a:extLst>
              <a:ext uri="{FF2B5EF4-FFF2-40B4-BE49-F238E27FC236}">
                <a16:creationId xmlns:a16="http://schemas.microsoft.com/office/drawing/2014/main" id="{5839DCC8-EEB4-437B-B8D6-CAD91CB57278}"/>
              </a:ext>
            </a:extLst>
          </p:cNvPr>
          <p:cNvSpPr>
            <a:spLocks noChangeShapeType="1"/>
          </p:cNvSpPr>
          <p:nvPr/>
        </p:nvSpPr>
        <p:spPr bwMode="auto">
          <a:xfrm>
            <a:off x="1536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14" name="Line 30">
            <a:extLst>
              <a:ext uri="{FF2B5EF4-FFF2-40B4-BE49-F238E27FC236}">
                <a16:creationId xmlns:a16="http://schemas.microsoft.com/office/drawing/2014/main" id="{BBFA550E-9721-4EFB-BAF3-21ABF9C51B1E}"/>
              </a:ext>
            </a:extLst>
          </p:cNvPr>
          <p:cNvSpPr>
            <a:spLocks noChangeShapeType="1"/>
          </p:cNvSpPr>
          <p:nvPr/>
        </p:nvSpPr>
        <p:spPr bwMode="auto">
          <a:xfrm flipV="1">
            <a:off x="1905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15" name="Line 31">
            <a:extLst>
              <a:ext uri="{FF2B5EF4-FFF2-40B4-BE49-F238E27FC236}">
                <a16:creationId xmlns:a16="http://schemas.microsoft.com/office/drawing/2014/main" id="{35FD9893-C037-45E9-B7E9-431FF2C81B08}"/>
              </a:ext>
            </a:extLst>
          </p:cNvPr>
          <p:cNvSpPr>
            <a:spLocks noChangeShapeType="1"/>
          </p:cNvSpPr>
          <p:nvPr/>
        </p:nvSpPr>
        <p:spPr bwMode="auto">
          <a:xfrm>
            <a:off x="1917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16" name="Line 32">
            <a:extLst>
              <a:ext uri="{FF2B5EF4-FFF2-40B4-BE49-F238E27FC236}">
                <a16:creationId xmlns:a16="http://schemas.microsoft.com/office/drawing/2014/main" id="{E1AEBD45-D2FA-468E-97F7-7C98D4E4E53B}"/>
              </a:ext>
            </a:extLst>
          </p:cNvPr>
          <p:cNvSpPr>
            <a:spLocks noChangeShapeType="1"/>
          </p:cNvSpPr>
          <p:nvPr/>
        </p:nvSpPr>
        <p:spPr bwMode="auto">
          <a:xfrm>
            <a:off x="2286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17" name="Line 33">
            <a:extLst>
              <a:ext uri="{FF2B5EF4-FFF2-40B4-BE49-F238E27FC236}">
                <a16:creationId xmlns:a16="http://schemas.microsoft.com/office/drawing/2014/main" id="{2DD3CFD4-2E54-4C6D-A8F6-68FDB32D7215}"/>
              </a:ext>
            </a:extLst>
          </p:cNvPr>
          <p:cNvSpPr>
            <a:spLocks noChangeShapeType="1"/>
          </p:cNvSpPr>
          <p:nvPr/>
        </p:nvSpPr>
        <p:spPr bwMode="auto">
          <a:xfrm flipV="1">
            <a:off x="1524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18" name="Rectangle 34">
            <a:extLst>
              <a:ext uri="{FF2B5EF4-FFF2-40B4-BE49-F238E27FC236}">
                <a16:creationId xmlns:a16="http://schemas.microsoft.com/office/drawing/2014/main" id="{446338DB-F6A5-4E6D-A65A-73C7E2577FBB}"/>
              </a:ext>
            </a:extLst>
          </p:cNvPr>
          <p:cNvSpPr>
            <a:spLocks noChangeArrowheads="1"/>
          </p:cNvSpPr>
          <p:nvPr/>
        </p:nvSpPr>
        <p:spPr bwMode="auto">
          <a:xfrm>
            <a:off x="15097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2</a:t>
            </a:r>
          </a:p>
        </p:txBody>
      </p:sp>
      <p:sp>
        <p:nvSpPr>
          <p:cNvPr id="528419" name="Line 35">
            <a:extLst>
              <a:ext uri="{FF2B5EF4-FFF2-40B4-BE49-F238E27FC236}">
                <a16:creationId xmlns:a16="http://schemas.microsoft.com/office/drawing/2014/main" id="{55FC77CB-DEA2-4980-80EE-11DBBC8288B4}"/>
              </a:ext>
            </a:extLst>
          </p:cNvPr>
          <p:cNvSpPr>
            <a:spLocks noChangeShapeType="1"/>
          </p:cNvSpPr>
          <p:nvPr/>
        </p:nvSpPr>
        <p:spPr bwMode="auto">
          <a:xfrm>
            <a:off x="2298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0" name="Line 36">
            <a:extLst>
              <a:ext uri="{FF2B5EF4-FFF2-40B4-BE49-F238E27FC236}">
                <a16:creationId xmlns:a16="http://schemas.microsoft.com/office/drawing/2014/main" id="{F0797BDC-1ABE-451D-8C05-E7BFEFFD8FD3}"/>
              </a:ext>
            </a:extLst>
          </p:cNvPr>
          <p:cNvSpPr>
            <a:spLocks noChangeShapeType="1"/>
          </p:cNvSpPr>
          <p:nvPr/>
        </p:nvSpPr>
        <p:spPr bwMode="auto">
          <a:xfrm flipV="1">
            <a:off x="2667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1" name="Line 37">
            <a:extLst>
              <a:ext uri="{FF2B5EF4-FFF2-40B4-BE49-F238E27FC236}">
                <a16:creationId xmlns:a16="http://schemas.microsoft.com/office/drawing/2014/main" id="{F6E92DDE-DB8F-473A-8D36-C29FAC8DB677}"/>
              </a:ext>
            </a:extLst>
          </p:cNvPr>
          <p:cNvSpPr>
            <a:spLocks noChangeShapeType="1"/>
          </p:cNvSpPr>
          <p:nvPr/>
        </p:nvSpPr>
        <p:spPr bwMode="auto">
          <a:xfrm>
            <a:off x="2679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2" name="Line 38">
            <a:extLst>
              <a:ext uri="{FF2B5EF4-FFF2-40B4-BE49-F238E27FC236}">
                <a16:creationId xmlns:a16="http://schemas.microsoft.com/office/drawing/2014/main" id="{2090355C-70CC-4D92-AB54-9F48E78C8CB9}"/>
              </a:ext>
            </a:extLst>
          </p:cNvPr>
          <p:cNvSpPr>
            <a:spLocks noChangeShapeType="1"/>
          </p:cNvSpPr>
          <p:nvPr/>
        </p:nvSpPr>
        <p:spPr bwMode="auto">
          <a:xfrm>
            <a:off x="3048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3" name="Line 39">
            <a:extLst>
              <a:ext uri="{FF2B5EF4-FFF2-40B4-BE49-F238E27FC236}">
                <a16:creationId xmlns:a16="http://schemas.microsoft.com/office/drawing/2014/main" id="{8C87DD87-B075-434D-995B-7E3EE7D26165}"/>
              </a:ext>
            </a:extLst>
          </p:cNvPr>
          <p:cNvSpPr>
            <a:spLocks noChangeShapeType="1"/>
          </p:cNvSpPr>
          <p:nvPr/>
        </p:nvSpPr>
        <p:spPr bwMode="auto">
          <a:xfrm flipV="1">
            <a:off x="2286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4" name="Rectangle 40">
            <a:extLst>
              <a:ext uri="{FF2B5EF4-FFF2-40B4-BE49-F238E27FC236}">
                <a16:creationId xmlns:a16="http://schemas.microsoft.com/office/drawing/2014/main" id="{2F79BADD-312F-40A4-B23A-8A3E197ADA71}"/>
              </a:ext>
            </a:extLst>
          </p:cNvPr>
          <p:cNvSpPr>
            <a:spLocks noChangeArrowheads="1"/>
          </p:cNvSpPr>
          <p:nvPr/>
        </p:nvSpPr>
        <p:spPr bwMode="auto">
          <a:xfrm>
            <a:off x="2271713" y="3328988"/>
            <a:ext cx="773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3</a:t>
            </a:r>
          </a:p>
        </p:txBody>
      </p:sp>
      <p:sp>
        <p:nvSpPr>
          <p:cNvPr id="528425" name="Line 41">
            <a:extLst>
              <a:ext uri="{FF2B5EF4-FFF2-40B4-BE49-F238E27FC236}">
                <a16:creationId xmlns:a16="http://schemas.microsoft.com/office/drawing/2014/main" id="{1682EA3B-18A0-40F6-9E4E-547E88A6782D}"/>
              </a:ext>
            </a:extLst>
          </p:cNvPr>
          <p:cNvSpPr>
            <a:spLocks noChangeShapeType="1"/>
          </p:cNvSpPr>
          <p:nvPr/>
        </p:nvSpPr>
        <p:spPr bwMode="auto">
          <a:xfrm>
            <a:off x="3060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6" name="Line 42">
            <a:extLst>
              <a:ext uri="{FF2B5EF4-FFF2-40B4-BE49-F238E27FC236}">
                <a16:creationId xmlns:a16="http://schemas.microsoft.com/office/drawing/2014/main" id="{C2195D30-9DE5-447F-BB5A-7F60225C99AE}"/>
              </a:ext>
            </a:extLst>
          </p:cNvPr>
          <p:cNvSpPr>
            <a:spLocks noChangeShapeType="1"/>
          </p:cNvSpPr>
          <p:nvPr/>
        </p:nvSpPr>
        <p:spPr bwMode="auto">
          <a:xfrm flipV="1">
            <a:off x="3429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7" name="Line 43">
            <a:extLst>
              <a:ext uri="{FF2B5EF4-FFF2-40B4-BE49-F238E27FC236}">
                <a16:creationId xmlns:a16="http://schemas.microsoft.com/office/drawing/2014/main" id="{DBC35C82-E246-4F4E-B195-E9B21949FBDC}"/>
              </a:ext>
            </a:extLst>
          </p:cNvPr>
          <p:cNvSpPr>
            <a:spLocks noChangeShapeType="1"/>
          </p:cNvSpPr>
          <p:nvPr/>
        </p:nvSpPr>
        <p:spPr bwMode="auto">
          <a:xfrm>
            <a:off x="3441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8" name="Line 44">
            <a:extLst>
              <a:ext uri="{FF2B5EF4-FFF2-40B4-BE49-F238E27FC236}">
                <a16:creationId xmlns:a16="http://schemas.microsoft.com/office/drawing/2014/main" id="{7FF3C34D-8D2C-48BA-BCB6-2704B3755F57}"/>
              </a:ext>
            </a:extLst>
          </p:cNvPr>
          <p:cNvSpPr>
            <a:spLocks noChangeShapeType="1"/>
          </p:cNvSpPr>
          <p:nvPr/>
        </p:nvSpPr>
        <p:spPr bwMode="auto">
          <a:xfrm>
            <a:off x="3810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29" name="Line 45">
            <a:extLst>
              <a:ext uri="{FF2B5EF4-FFF2-40B4-BE49-F238E27FC236}">
                <a16:creationId xmlns:a16="http://schemas.microsoft.com/office/drawing/2014/main" id="{164DAD4D-54D9-4852-970B-A7BF2DD76C15}"/>
              </a:ext>
            </a:extLst>
          </p:cNvPr>
          <p:cNvSpPr>
            <a:spLocks noChangeShapeType="1"/>
          </p:cNvSpPr>
          <p:nvPr/>
        </p:nvSpPr>
        <p:spPr bwMode="auto">
          <a:xfrm flipV="1">
            <a:off x="3048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0" name="Rectangle 46">
            <a:extLst>
              <a:ext uri="{FF2B5EF4-FFF2-40B4-BE49-F238E27FC236}">
                <a16:creationId xmlns:a16="http://schemas.microsoft.com/office/drawing/2014/main" id="{20DACA70-FD01-4E9A-A4A6-539984D10D08}"/>
              </a:ext>
            </a:extLst>
          </p:cNvPr>
          <p:cNvSpPr>
            <a:spLocks noChangeArrowheads="1"/>
          </p:cNvSpPr>
          <p:nvPr/>
        </p:nvSpPr>
        <p:spPr bwMode="auto">
          <a:xfrm>
            <a:off x="30337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4</a:t>
            </a:r>
          </a:p>
        </p:txBody>
      </p:sp>
      <p:sp>
        <p:nvSpPr>
          <p:cNvPr id="528431" name="Line 47">
            <a:extLst>
              <a:ext uri="{FF2B5EF4-FFF2-40B4-BE49-F238E27FC236}">
                <a16:creationId xmlns:a16="http://schemas.microsoft.com/office/drawing/2014/main" id="{F4BEC33C-DA90-40E2-9F64-55A3A151E3D4}"/>
              </a:ext>
            </a:extLst>
          </p:cNvPr>
          <p:cNvSpPr>
            <a:spLocks noChangeShapeType="1"/>
          </p:cNvSpPr>
          <p:nvPr/>
        </p:nvSpPr>
        <p:spPr bwMode="auto">
          <a:xfrm>
            <a:off x="3822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2" name="Line 48">
            <a:extLst>
              <a:ext uri="{FF2B5EF4-FFF2-40B4-BE49-F238E27FC236}">
                <a16:creationId xmlns:a16="http://schemas.microsoft.com/office/drawing/2014/main" id="{810F469A-C13B-4022-9ECC-944876593795}"/>
              </a:ext>
            </a:extLst>
          </p:cNvPr>
          <p:cNvSpPr>
            <a:spLocks noChangeShapeType="1"/>
          </p:cNvSpPr>
          <p:nvPr/>
        </p:nvSpPr>
        <p:spPr bwMode="auto">
          <a:xfrm flipV="1">
            <a:off x="4191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3" name="Line 49">
            <a:extLst>
              <a:ext uri="{FF2B5EF4-FFF2-40B4-BE49-F238E27FC236}">
                <a16:creationId xmlns:a16="http://schemas.microsoft.com/office/drawing/2014/main" id="{81B62154-AA6B-4D59-8BAF-FCBFF3F2050D}"/>
              </a:ext>
            </a:extLst>
          </p:cNvPr>
          <p:cNvSpPr>
            <a:spLocks noChangeShapeType="1"/>
          </p:cNvSpPr>
          <p:nvPr/>
        </p:nvSpPr>
        <p:spPr bwMode="auto">
          <a:xfrm>
            <a:off x="4203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4" name="Line 50">
            <a:extLst>
              <a:ext uri="{FF2B5EF4-FFF2-40B4-BE49-F238E27FC236}">
                <a16:creationId xmlns:a16="http://schemas.microsoft.com/office/drawing/2014/main" id="{9E934D32-46CC-49AA-85ED-B026FB9ED423}"/>
              </a:ext>
            </a:extLst>
          </p:cNvPr>
          <p:cNvSpPr>
            <a:spLocks noChangeShapeType="1"/>
          </p:cNvSpPr>
          <p:nvPr/>
        </p:nvSpPr>
        <p:spPr bwMode="auto">
          <a:xfrm>
            <a:off x="4572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5" name="Line 51">
            <a:extLst>
              <a:ext uri="{FF2B5EF4-FFF2-40B4-BE49-F238E27FC236}">
                <a16:creationId xmlns:a16="http://schemas.microsoft.com/office/drawing/2014/main" id="{EA709291-A920-466A-81E4-B94B47F16EFD}"/>
              </a:ext>
            </a:extLst>
          </p:cNvPr>
          <p:cNvSpPr>
            <a:spLocks noChangeShapeType="1"/>
          </p:cNvSpPr>
          <p:nvPr/>
        </p:nvSpPr>
        <p:spPr bwMode="auto">
          <a:xfrm flipV="1">
            <a:off x="3810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6" name="Rectangle 52">
            <a:extLst>
              <a:ext uri="{FF2B5EF4-FFF2-40B4-BE49-F238E27FC236}">
                <a16:creationId xmlns:a16="http://schemas.microsoft.com/office/drawing/2014/main" id="{792BB15A-9997-4DBA-98E2-D4D08A21316A}"/>
              </a:ext>
            </a:extLst>
          </p:cNvPr>
          <p:cNvSpPr>
            <a:spLocks noChangeArrowheads="1"/>
          </p:cNvSpPr>
          <p:nvPr/>
        </p:nvSpPr>
        <p:spPr bwMode="auto">
          <a:xfrm>
            <a:off x="3795713" y="3328988"/>
            <a:ext cx="773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5</a:t>
            </a:r>
          </a:p>
        </p:txBody>
      </p:sp>
      <p:sp>
        <p:nvSpPr>
          <p:cNvPr id="528437" name="Line 53">
            <a:extLst>
              <a:ext uri="{FF2B5EF4-FFF2-40B4-BE49-F238E27FC236}">
                <a16:creationId xmlns:a16="http://schemas.microsoft.com/office/drawing/2014/main" id="{39DE88BA-C246-4A39-B4D6-AAB760C1E9F1}"/>
              </a:ext>
            </a:extLst>
          </p:cNvPr>
          <p:cNvSpPr>
            <a:spLocks noChangeShapeType="1"/>
          </p:cNvSpPr>
          <p:nvPr/>
        </p:nvSpPr>
        <p:spPr bwMode="auto">
          <a:xfrm>
            <a:off x="4584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8" name="Line 54">
            <a:extLst>
              <a:ext uri="{FF2B5EF4-FFF2-40B4-BE49-F238E27FC236}">
                <a16:creationId xmlns:a16="http://schemas.microsoft.com/office/drawing/2014/main" id="{5D714BAC-4CDB-424D-A069-2AB8EFD27C18}"/>
              </a:ext>
            </a:extLst>
          </p:cNvPr>
          <p:cNvSpPr>
            <a:spLocks noChangeShapeType="1"/>
          </p:cNvSpPr>
          <p:nvPr/>
        </p:nvSpPr>
        <p:spPr bwMode="auto">
          <a:xfrm flipV="1">
            <a:off x="4953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39" name="Line 55">
            <a:extLst>
              <a:ext uri="{FF2B5EF4-FFF2-40B4-BE49-F238E27FC236}">
                <a16:creationId xmlns:a16="http://schemas.microsoft.com/office/drawing/2014/main" id="{8C41B9FE-BDA0-4BAC-B637-F93D5F78291F}"/>
              </a:ext>
            </a:extLst>
          </p:cNvPr>
          <p:cNvSpPr>
            <a:spLocks noChangeShapeType="1"/>
          </p:cNvSpPr>
          <p:nvPr/>
        </p:nvSpPr>
        <p:spPr bwMode="auto">
          <a:xfrm>
            <a:off x="4965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0" name="Line 56">
            <a:extLst>
              <a:ext uri="{FF2B5EF4-FFF2-40B4-BE49-F238E27FC236}">
                <a16:creationId xmlns:a16="http://schemas.microsoft.com/office/drawing/2014/main" id="{B22A66C9-E314-4BD8-813A-C8EE593A2AFE}"/>
              </a:ext>
            </a:extLst>
          </p:cNvPr>
          <p:cNvSpPr>
            <a:spLocks noChangeShapeType="1"/>
          </p:cNvSpPr>
          <p:nvPr/>
        </p:nvSpPr>
        <p:spPr bwMode="auto">
          <a:xfrm>
            <a:off x="5334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1" name="Rectangle 57">
            <a:extLst>
              <a:ext uri="{FF2B5EF4-FFF2-40B4-BE49-F238E27FC236}">
                <a16:creationId xmlns:a16="http://schemas.microsoft.com/office/drawing/2014/main" id="{50D7E9C8-52D7-452A-9CF3-EB73BF3CB65F}"/>
              </a:ext>
            </a:extLst>
          </p:cNvPr>
          <p:cNvSpPr>
            <a:spLocks noChangeArrowheads="1"/>
          </p:cNvSpPr>
          <p:nvPr/>
        </p:nvSpPr>
        <p:spPr bwMode="auto">
          <a:xfrm>
            <a:off x="45577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1</a:t>
            </a:r>
          </a:p>
        </p:txBody>
      </p:sp>
      <p:sp>
        <p:nvSpPr>
          <p:cNvPr id="528442" name="Line 58">
            <a:extLst>
              <a:ext uri="{FF2B5EF4-FFF2-40B4-BE49-F238E27FC236}">
                <a16:creationId xmlns:a16="http://schemas.microsoft.com/office/drawing/2014/main" id="{656EC7E4-EDE5-498C-87DB-588F84CE2E08}"/>
              </a:ext>
            </a:extLst>
          </p:cNvPr>
          <p:cNvSpPr>
            <a:spLocks noChangeShapeType="1"/>
          </p:cNvSpPr>
          <p:nvPr/>
        </p:nvSpPr>
        <p:spPr bwMode="auto">
          <a:xfrm>
            <a:off x="5346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3" name="Line 59">
            <a:extLst>
              <a:ext uri="{FF2B5EF4-FFF2-40B4-BE49-F238E27FC236}">
                <a16:creationId xmlns:a16="http://schemas.microsoft.com/office/drawing/2014/main" id="{DFA6C255-8E3A-443D-868C-BD768EE74989}"/>
              </a:ext>
            </a:extLst>
          </p:cNvPr>
          <p:cNvSpPr>
            <a:spLocks noChangeShapeType="1"/>
          </p:cNvSpPr>
          <p:nvPr/>
        </p:nvSpPr>
        <p:spPr bwMode="auto">
          <a:xfrm flipV="1">
            <a:off x="5715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4" name="Line 60">
            <a:extLst>
              <a:ext uri="{FF2B5EF4-FFF2-40B4-BE49-F238E27FC236}">
                <a16:creationId xmlns:a16="http://schemas.microsoft.com/office/drawing/2014/main" id="{4A6F0A45-096A-4AC8-BF57-8D5FD2CFFE6D}"/>
              </a:ext>
            </a:extLst>
          </p:cNvPr>
          <p:cNvSpPr>
            <a:spLocks noChangeShapeType="1"/>
          </p:cNvSpPr>
          <p:nvPr/>
        </p:nvSpPr>
        <p:spPr bwMode="auto">
          <a:xfrm>
            <a:off x="5727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5" name="Line 61">
            <a:extLst>
              <a:ext uri="{FF2B5EF4-FFF2-40B4-BE49-F238E27FC236}">
                <a16:creationId xmlns:a16="http://schemas.microsoft.com/office/drawing/2014/main" id="{A4434A69-81A4-4E3A-A578-D1FD12DC9AE0}"/>
              </a:ext>
            </a:extLst>
          </p:cNvPr>
          <p:cNvSpPr>
            <a:spLocks noChangeShapeType="1"/>
          </p:cNvSpPr>
          <p:nvPr/>
        </p:nvSpPr>
        <p:spPr bwMode="auto">
          <a:xfrm>
            <a:off x="6096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6" name="Line 62">
            <a:extLst>
              <a:ext uri="{FF2B5EF4-FFF2-40B4-BE49-F238E27FC236}">
                <a16:creationId xmlns:a16="http://schemas.microsoft.com/office/drawing/2014/main" id="{C43482C3-1331-418F-AE7C-2435F58099C5}"/>
              </a:ext>
            </a:extLst>
          </p:cNvPr>
          <p:cNvSpPr>
            <a:spLocks noChangeShapeType="1"/>
          </p:cNvSpPr>
          <p:nvPr/>
        </p:nvSpPr>
        <p:spPr bwMode="auto">
          <a:xfrm flipV="1">
            <a:off x="5334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7" name="Rectangle 63">
            <a:extLst>
              <a:ext uri="{FF2B5EF4-FFF2-40B4-BE49-F238E27FC236}">
                <a16:creationId xmlns:a16="http://schemas.microsoft.com/office/drawing/2014/main" id="{9437FD95-DF51-434F-805A-BD5EE6A00E1B}"/>
              </a:ext>
            </a:extLst>
          </p:cNvPr>
          <p:cNvSpPr>
            <a:spLocks noChangeArrowheads="1"/>
          </p:cNvSpPr>
          <p:nvPr/>
        </p:nvSpPr>
        <p:spPr bwMode="auto">
          <a:xfrm>
            <a:off x="53197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2</a:t>
            </a:r>
          </a:p>
        </p:txBody>
      </p:sp>
      <p:sp>
        <p:nvSpPr>
          <p:cNvPr id="528448" name="Line 64">
            <a:extLst>
              <a:ext uri="{FF2B5EF4-FFF2-40B4-BE49-F238E27FC236}">
                <a16:creationId xmlns:a16="http://schemas.microsoft.com/office/drawing/2014/main" id="{30BF1288-E5AE-44C1-9524-8746630A61A9}"/>
              </a:ext>
            </a:extLst>
          </p:cNvPr>
          <p:cNvSpPr>
            <a:spLocks noChangeShapeType="1"/>
          </p:cNvSpPr>
          <p:nvPr/>
        </p:nvSpPr>
        <p:spPr bwMode="auto">
          <a:xfrm>
            <a:off x="6108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49" name="Line 65">
            <a:extLst>
              <a:ext uri="{FF2B5EF4-FFF2-40B4-BE49-F238E27FC236}">
                <a16:creationId xmlns:a16="http://schemas.microsoft.com/office/drawing/2014/main" id="{93A2E0BE-ECEF-481C-89D3-327C4B003152}"/>
              </a:ext>
            </a:extLst>
          </p:cNvPr>
          <p:cNvSpPr>
            <a:spLocks noChangeShapeType="1"/>
          </p:cNvSpPr>
          <p:nvPr/>
        </p:nvSpPr>
        <p:spPr bwMode="auto">
          <a:xfrm flipV="1">
            <a:off x="6477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0" name="Line 66">
            <a:extLst>
              <a:ext uri="{FF2B5EF4-FFF2-40B4-BE49-F238E27FC236}">
                <a16:creationId xmlns:a16="http://schemas.microsoft.com/office/drawing/2014/main" id="{0E7C40E9-3042-4685-A99E-8ED43AC3DD4B}"/>
              </a:ext>
            </a:extLst>
          </p:cNvPr>
          <p:cNvSpPr>
            <a:spLocks noChangeShapeType="1"/>
          </p:cNvSpPr>
          <p:nvPr/>
        </p:nvSpPr>
        <p:spPr bwMode="auto">
          <a:xfrm>
            <a:off x="6489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1" name="Line 67">
            <a:extLst>
              <a:ext uri="{FF2B5EF4-FFF2-40B4-BE49-F238E27FC236}">
                <a16:creationId xmlns:a16="http://schemas.microsoft.com/office/drawing/2014/main" id="{FE04C017-68D2-4EC9-B4A9-799B2FD0E4B9}"/>
              </a:ext>
            </a:extLst>
          </p:cNvPr>
          <p:cNvSpPr>
            <a:spLocks noChangeShapeType="1"/>
          </p:cNvSpPr>
          <p:nvPr/>
        </p:nvSpPr>
        <p:spPr bwMode="auto">
          <a:xfrm>
            <a:off x="6858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2" name="Line 68">
            <a:extLst>
              <a:ext uri="{FF2B5EF4-FFF2-40B4-BE49-F238E27FC236}">
                <a16:creationId xmlns:a16="http://schemas.microsoft.com/office/drawing/2014/main" id="{137EF17F-8873-490B-9290-AA4418537433}"/>
              </a:ext>
            </a:extLst>
          </p:cNvPr>
          <p:cNvSpPr>
            <a:spLocks noChangeShapeType="1"/>
          </p:cNvSpPr>
          <p:nvPr/>
        </p:nvSpPr>
        <p:spPr bwMode="auto">
          <a:xfrm flipV="1">
            <a:off x="6096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3" name="Rectangle 69">
            <a:extLst>
              <a:ext uri="{FF2B5EF4-FFF2-40B4-BE49-F238E27FC236}">
                <a16:creationId xmlns:a16="http://schemas.microsoft.com/office/drawing/2014/main" id="{01B4855D-AC49-4E3A-84D1-535B50EEB7A6}"/>
              </a:ext>
            </a:extLst>
          </p:cNvPr>
          <p:cNvSpPr>
            <a:spLocks noChangeArrowheads="1"/>
          </p:cNvSpPr>
          <p:nvPr/>
        </p:nvSpPr>
        <p:spPr bwMode="auto">
          <a:xfrm>
            <a:off x="60817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3</a:t>
            </a:r>
          </a:p>
        </p:txBody>
      </p:sp>
      <p:sp>
        <p:nvSpPr>
          <p:cNvPr id="528454" name="Line 70">
            <a:extLst>
              <a:ext uri="{FF2B5EF4-FFF2-40B4-BE49-F238E27FC236}">
                <a16:creationId xmlns:a16="http://schemas.microsoft.com/office/drawing/2014/main" id="{B2E246FA-6F08-4154-B113-E437E13E5C7F}"/>
              </a:ext>
            </a:extLst>
          </p:cNvPr>
          <p:cNvSpPr>
            <a:spLocks noChangeShapeType="1"/>
          </p:cNvSpPr>
          <p:nvPr/>
        </p:nvSpPr>
        <p:spPr bwMode="auto">
          <a:xfrm>
            <a:off x="6870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5" name="Line 71">
            <a:extLst>
              <a:ext uri="{FF2B5EF4-FFF2-40B4-BE49-F238E27FC236}">
                <a16:creationId xmlns:a16="http://schemas.microsoft.com/office/drawing/2014/main" id="{FCCC62BB-6E3D-4AE9-8B11-29C95D6D5DA1}"/>
              </a:ext>
            </a:extLst>
          </p:cNvPr>
          <p:cNvSpPr>
            <a:spLocks noChangeShapeType="1"/>
          </p:cNvSpPr>
          <p:nvPr/>
        </p:nvSpPr>
        <p:spPr bwMode="auto">
          <a:xfrm flipV="1">
            <a:off x="7239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6" name="Line 72">
            <a:extLst>
              <a:ext uri="{FF2B5EF4-FFF2-40B4-BE49-F238E27FC236}">
                <a16:creationId xmlns:a16="http://schemas.microsoft.com/office/drawing/2014/main" id="{3DF994D3-4F0D-4261-B61A-ED8890405C19}"/>
              </a:ext>
            </a:extLst>
          </p:cNvPr>
          <p:cNvSpPr>
            <a:spLocks noChangeShapeType="1"/>
          </p:cNvSpPr>
          <p:nvPr/>
        </p:nvSpPr>
        <p:spPr bwMode="auto">
          <a:xfrm>
            <a:off x="7251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7" name="Line 73">
            <a:extLst>
              <a:ext uri="{FF2B5EF4-FFF2-40B4-BE49-F238E27FC236}">
                <a16:creationId xmlns:a16="http://schemas.microsoft.com/office/drawing/2014/main" id="{2D0DD5E0-7AEB-4908-B634-D72018607305}"/>
              </a:ext>
            </a:extLst>
          </p:cNvPr>
          <p:cNvSpPr>
            <a:spLocks noChangeShapeType="1"/>
          </p:cNvSpPr>
          <p:nvPr/>
        </p:nvSpPr>
        <p:spPr bwMode="auto">
          <a:xfrm>
            <a:off x="7620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8" name="Line 74">
            <a:extLst>
              <a:ext uri="{FF2B5EF4-FFF2-40B4-BE49-F238E27FC236}">
                <a16:creationId xmlns:a16="http://schemas.microsoft.com/office/drawing/2014/main" id="{E6B52C15-D5BE-4753-B3BE-A0F2A6DEDED0}"/>
              </a:ext>
            </a:extLst>
          </p:cNvPr>
          <p:cNvSpPr>
            <a:spLocks noChangeShapeType="1"/>
          </p:cNvSpPr>
          <p:nvPr/>
        </p:nvSpPr>
        <p:spPr bwMode="auto">
          <a:xfrm flipV="1">
            <a:off x="6858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9" name="Rectangle 75">
            <a:extLst>
              <a:ext uri="{FF2B5EF4-FFF2-40B4-BE49-F238E27FC236}">
                <a16:creationId xmlns:a16="http://schemas.microsoft.com/office/drawing/2014/main" id="{77B7B4E2-91F2-45E6-A855-AA198ED097DA}"/>
              </a:ext>
            </a:extLst>
          </p:cNvPr>
          <p:cNvSpPr>
            <a:spLocks noChangeArrowheads="1"/>
          </p:cNvSpPr>
          <p:nvPr/>
        </p:nvSpPr>
        <p:spPr bwMode="auto">
          <a:xfrm>
            <a:off x="68437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4</a:t>
            </a:r>
          </a:p>
        </p:txBody>
      </p:sp>
      <p:sp>
        <p:nvSpPr>
          <p:cNvPr id="528460" name="Line 76">
            <a:extLst>
              <a:ext uri="{FF2B5EF4-FFF2-40B4-BE49-F238E27FC236}">
                <a16:creationId xmlns:a16="http://schemas.microsoft.com/office/drawing/2014/main" id="{42A8BF08-8296-4010-BDD1-97CCDDB0F7A5}"/>
              </a:ext>
            </a:extLst>
          </p:cNvPr>
          <p:cNvSpPr>
            <a:spLocks noChangeShapeType="1"/>
          </p:cNvSpPr>
          <p:nvPr/>
        </p:nvSpPr>
        <p:spPr bwMode="auto">
          <a:xfrm>
            <a:off x="7632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1" name="Line 77">
            <a:extLst>
              <a:ext uri="{FF2B5EF4-FFF2-40B4-BE49-F238E27FC236}">
                <a16:creationId xmlns:a16="http://schemas.microsoft.com/office/drawing/2014/main" id="{FB5E17F1-A915-44D7-B864-5864A6063BAD}"/>
              </a:ext>
            </a:extLst>
          </p:cNvPr>
          <p:cNvSpPr>
            <a:spLocks noChangeShapeType="1"/>
          </p:cNvSpPr>
          <p:nvPr/>
        </p:nvSpPr>
        <p:spPr bwMode="auto">
          <a:xfrm flipV="1">
            <a:off x="8001000" y="369728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2" name="Line 78">
            <a:extLst>
              <a:ext uri="{FF2B5EF4-FFF2-40B4-BE49-F238E27FC236}">
                <a16:creationId xmlns:a16="http://schemas.microsoft.com/office/drawing/2014/main" id="{CCE8C896-1ECD-4657-AAE4-A91B7E62FDDD}"/>
              </a:ext>
            </a:extLst>
          </p:cNvPr>
          <p:cNvSpPr>
            <a:spLocks noChangeShapeType="1"/>
          </p:cNvSpPr>
          <p:nvPr/>
        </p:nvSpPr>
        <p:spPr bwMode="auto">
          <a:xfrm>
            <a:off x="8013700" y="37099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3" name="Line 79">
            <a:extLst>
              <a:ext uri="{FF2B5EF4-FFF2-40B4-BE49-F238E27FC236}">
                <a16:creationId xmlns:a16="http://schemas.microsoft.com/office/drawing/2014/main" id="{AF04876C-9B98-4DDD-BE33-E827FE3B5418}"/>
              </a:ext>
            </a:extLst>
          </p:cNvPr>
          <p:cNvSpPr>
            <a:spLocks noChangeShapeType="1"/>
          </p:cNvSpPr>
          <p:nvPr/>
        </p:nvSpPr>
        <p:spPr bwMode="auto">
          <a:xfrm>
            <a:off x="8382000" y="3722688"/>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4" name="Line 80">
            <a:extLst>
              <a:ext uri="{FF2B5EF4-FFF2-40B4-BE49-F238E27FC236}">
                <a16:creationId xmlns:a16="http://schemas.microsoft.com/office/drawing/2014/main" id="{0F7A43A7-D006-43FA-A471-0EB413EFC6C1}"/>
              </a:ext>
            </a:extLst>
          </p:cNvPr>
          <p:cNvSpPr>
            <a:spLocks noChangeShapeType="1"/>
          </p:cNvSpPr>
          <p:nvPr/>
        </p:nvSpPr>
        <p:spPr bwMode="auto">
          <a:xfrm flipV="1">
            <a:off x="7620000" y="3316288"/>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5" name="Rectangle 81">
            <a:extLst>
              <a:ext uri="{FF2B5EF4-FFF2-40B4-BE49-F238E27FC236}">
                <a16:creationId xmlns:a16="http://schemas.microsoft.com/office/drawing/2014/main" id="{C852219E-467D-44CF-8C68-7E6E0B9AD93F}"/>
              </a:ext>
            </a:extLst>
          </p:cNvPr>
          <p:cNvSpPr>
            <a:spLocks noChangeArrowheads="1"/>
          </p:cNvSpPr>
          <p:nvPr/>
        </p:nvSpPr>
        <p:spPr bwMode="auto">
          <a:xfrm>
            <a:off x="7529513" y="3328988"/>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1</a:t>
            </a:r>
          </a:p>
        </p:txBody>
      </p:sp>
      <p:sp>
        <p:nvSpPr>
          <p:cNvPr id="528466" name="Line 82">
            <a:extLst>
              <a:ext uri="{FF2B5EF4-FFF2-40B4-BE49-F238E27FC236}">
                <a16:creationId xmlns:a16="http://schemas.microsoft.com/office/drawing/2014/main" id="{7D488820-7787-481D-AB2C-6445619700C1}"/>
              </a:ext>
            </a:extLst>
          </p:cNvPr>
          <p:cNvSpPr>
            <a:spLocks noChangeShapeType="1"/>
          </p:cNvSpPr>
          <p:nvPr/>
        </p:nvSpPr>
        <p:spPr bwMode="auto">
          <a:xfrm>
            <a:off x="8394700" y="393858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7" name="Rectangle 83">
            <a:extLst>
              <a:ext uri="{FF2B5EF4-FFF2-40B4-BE49-F238E27FC236}">
                <a16:creationId xmlns:a16="http://schemas.microsoft.com/office/drawing/2014/main" id="{7D40388B-0C0C-4FE7-8E1E-90CDA3A337B4}"/>
              </a:ext>
            </a:extLst>
          </p:cNvPr>
          <p:cNvSpPr>
            <a:spLocks noChangeArrowheads="1"/>
          </p:cNvSpPr>
          <p:nvPr/>
        </p:nvSpPr>
        <p:spPr bwMode="auto">
          <a:xfrm>
            <a:off x="128588" y="5438775"/>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Load</a:t>
            </a:r>
          </a:p>
        </p:txBody>
      </p:sp>
      <p:grpSp>
        <p:nvGrpSpPr>
          <p:cNvPr id="528468" name="Group 84">
            <a:extLst>
              <a:ext uri="{FF2B5EF4-FFF2-40B4-BE49-F238E27FC236}">
                <a16:creationId xmlns:a16="http://schemas.microsoft.com/office/drawing/2014/main" id="{8867437E-59E9-4DC6-9DAE-D560C285DEEF}"/>
              </a:ext>
            </a:extLst>
          </p:cNvPr>
          <p:cNvGrpSpPr>
            <a:grpSpLocks/>
          </p:cNvGrpSpPr>
          <p:nvPr/>
        </p:nvGrpSpPr>
        <p:grpSpPr bwMode="auto">
          <a:xfrm>
            <a:off x="774700" y="5438775"/>
            <a:ext cx="3784600" cy="333375"/>
            <a:chOff x="488" y="3264"/>
            <a:chExt cx="2384" cy="210"/>
          </a:xfrm>
        </p:grpSpPr>
        <p:grpSp>
          <p:nvGrpSpPr>
            <p:cNvPr id="528469" name="Group 85">
              <a:extLst>
                <a:ext uri="{FF2B5EF4-FFF2-40B4-BE49-F238E27FC236}">
                  <a16:creationId xmlns:a16="http://schemas.microsoft.com/office/drawing/2014/main" id="{B019FEDC-5A80-45F5-94C0-D0789E7D7856}"/>
                </a:ext>
              </a:extLst>
            </p:cNvPr>
            <p:cNvGrpSpPr>
              <a:grpSpLocks/>
            </p:cNvGrpSpPr>
            <p:nvPr/>
          </p:nvGrpSpPr>
          <p:grpSpPr bwMode="auto">
            <a:xfrm>
              <a:off x="488" y="3264"/>
              <a:ext cx="466" cy="210"/>
              <a:chOff x="488" y="3264"/>
              <a:chExt cx="466" cy="210"/>
            </a:xfrm>
          </p:grpSpPr>
          <p:sp>
            <p:nvSpPr>
              <p:cNvPr id="528470" name="Rectangle 86">
                <a:extLst>
                  <a:ext uri="{FF2B5EF4-FFF2-40B4-BE49-F238E27FC236}">
                    <a16:creationId xmlns:a16="http://schemas.microsoft.com/office/drawing/2014/main" id="{75F9A0F1-978D-4C7A-9534-F95EE59D1B61}"/>
                  </a:ext>
                </a:extLst>
              </p:cNvPr>
              <p:cNvSpPr>
                <a:spLocks noChangeArrowheads="1"/>
              </p:cNvSpPr>
              <p:nvPr/>
            </p:nvSpPr>
            <p:spPr bwMode="auto">
              <a:xfrm>
                <a:off x="48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71" name="Rectangle 87">
                <a:extLst>
                  <a:ext uri="{FF2B5EF4-FFF2-40B4-BE49-F238E27FC236}">
                    <a16:creationId xmlns:a16="http://schemas.microsoft.com/office/drawing/2014/main" id="{AF813928-EFA2-4597-AB3B-9AEB8C2BE2EC}"/>
                  </a:ext>
                </a:extLst>
              </p:cNvPr>
              <p:cNvSpPr>
                <a:spLocks noChangeArrowheads="1"/>
              </p:cNvSpPr>
              <p:nvPr/>
            </p:nvSpPr>
            <p:spPr bwMode="auto">
              <a:xfrm>
                <a:off x="519" y="326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28472" name="Group 88">
              <a:extLst>
                <a:ext uri="{FF2B5EF4-FFF2-40B4-BE49-F238E27FC236}">
                  <a16:creationId xmlns:a16="http://schemas.microsoft.com/office/drawing/2014/main" id="{6DD964C2-03CA-4EBF-B60F-675C784035FD}"/>
                </a:ext>
              </a:extLst>
            </p:cNvPr>
            <p:cNvGrpSpPr>
              <a:grpSpLocks/>
            </p:cNvGrpSpPr>
            <p:nvPr/>
          </p:nvGrpSpPr>
          <p:grpSpPr bwMode="auto">
            <a:xfrm>
              <a:off x="968" y="3264"/>
              <a:ext cx="464" cy="210"/>
              <a:chOff x="968" y="3264"/>
              <a:chExt cx="464" cy="210"/>
            </a:xfrm>
          </p:grpSpPr>
          <p:sp>
            <p:nvSpPr>
              <p:cNvPr id="528473" name="Rectangle 89">
                <a:extLst>
                  <a:ext uri="{FF2B5EF4-FFF2-40B4-BE49-F238E27FC236}">
                    <a16:creationId xmlns:a16="http://schemas.microsoft.com/office/drawing/2014/main" id="{C9DB14D0-58F3-445E-91D7-CC0B9178D493}"/>
                  </a:ext>
                </a:extLst>
              </p:cNvPr>
              <p:cNvSpPr>
                <a:spLocks noChangeArrowheads="1"/>
              </p:cNvSpPr>
              <p:nvPr/>
            </p:nvSpPr>
            <p:spPr bwMode="auto">
              <a:xfrm>
                <a:off x="96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74" name="Rectangle 90">
                <a:extLst>
                  <a:ext uri="{FF2B5EF4-FFF2-40B4-BE49-F238E27FC236}">
                    <a16:creationId xmlns:a16="http://schemas.microsoft.com/office/drawing/2014/main" id="{FA3D875C-61E6-4B64-99B4-EB9E76E839E4}"/>
                  </a:ext>
                </a:extLst>
              </p:cNvPr>
              <p:cNvSpPr>
                <a:spLocks noChangeArrowheads="1"/>
              </p:cNvSpPr>
              <p:nvPr/>
            </p:nvSpPr>
            <p:spPr bwMode="auto">
              <a:xfrm>
                <a:off x="1047" y="3264"/>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a:t>
                </a:r>
              </a:p>
            </p:txBody>
          </p:sp>
        </p:grpSp>
        <p:grpSp>
          <p:nvGrpSpPr>
            <p:cNvPr id="528475" name="Group 91">
              <a:extLst>
                <a:ext uri="{FF2B5EF4-FFF2-40B4-BE49-F238E27FC236}">
                  <a16:creationId xmlns:a16="http://schemas.microsoft.com/office/drawing/2014/main" id="{B4CD925E-520A-4D0B-BA02-28A94C23B5D3}"/>
                </a:ext>
              </a:extLst>
            </p:cNvPr>
            <p:cNvGrpSpPr>
              <a:grpSpLocks/>
            </p:cNvGrpSpPr>
            <p:nvPr/>
          </p:nvGrpSpPr>
          <p:grpSpPr bwMode="auto">
            <a:xfrm>
              <a:off x="1448" y="3264"/>
              <a:ext cx="464" cy="210"/>
              <a:chOff x="1448" y="3264"/>
              <a:chExt cx="464" cy="210"/>
            </a:xfrm>
          </p:grpSpPr>
          <p:sp>
            <p:nvSpPr>
              <p:cNvPr id="528476" name="Rectangle 92">
                <a:extLst>
                  <a:ext uri="{FF2B5EF4-FFF2-40B4-BE49-F238E27FC236}">
                    <a16:creationId xmlns:a16="http://schemas.microsoft.com/office/drawing/2014/main" id="{64771228-B5E7-44D9-9B8A-97B1C65E9A98}"/>
                  </a:ext>
                </a:extLst>
              </p:cNvPr>
              <p:cNvSpPr>
                <a:spLocks noChangeArrowheads="1"/>
              </p:cNvSpPr>
              <p:nvPr/>
            </p:nvSpPr>
            <p:spPr bwMode="auto">
              <a:xfrm>
                <a:off x="144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77" name="Rectangle 93">
                <a:extLst>
                  <a:ext uri="{FF2B5EF4-FFF2-40B4-BE49-F238E27FC236}">
                    <a16:creationId xmlns:a16="http://schemas.microsoft.com/office/drawing/2014/main" id="{4B6D262D-6F0D-4854-8BA6-CD8904B4320E}"/>
                  </a:ext>
                </a:extLst>
              </p:cNvPr>
              <p:cNvSpPr>
                <a:spLocks noChangeArrowheads="1"/>
              </p:cNvSpPr>
              <p:nvPr/>
            </p:nvSpPr>
            <p:spPr bwMode="auto">
              <a:xfrm>
                <a:off x="1479" y="326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28478" name="Group 94">
              <a:extLst>
                <a:ext uri="{FF2B5EF4-FFF2-40B4-BE49-F238E27FC236}">
                  <a16:creationId xmlns:a16="http://schemas.microsoft.com/office/drawing/2014/main" id="{234E0595-C1CA-42BA-B4D4-0F0E9ED7A6E1}"/>
                </a:ext>
              </a:extLst>
            </p:cNvPr>
            <p:cNvGrpSpPr>
              <a:grpSpLocks/>
            </p:cNvGrpSpPr>
            <p:nvPr/>
          </p:nvGrpSpPr>
          <p:grpSpPr bwMode="auto">
            <a:xfrm>
              <a:off x="1928" y="3264"/>
              <a:ext cx="464" cy="210"/>
              <a:chOff x="1928" y="3264"/>
              <a:chExt cx="464" cy="210"/>
            </a:xfrm>
          </p:grpSpPr>
          <p:sp>
            <p:nvSpPr>
              <p:cNvPr id="528479" name="Rectangle 95">
                <a:extLst>
                  <a:ext uri="{FF2B5EF4-FFF2-40B4-BE49-F238E27FC236}">
                    <a16:creationId xmlns:a16="http://schemas.microsoft.com/office/drawing/2014/main" id="{FD981BFD-9D9B-4BA3-9DFE-30FFDABED2DA}"/>
                  </a:ext>
                </a:extLst>
              </p:cNvPr>
              <p:cNvSpPr>
                <a:spLocks noChangeArrowheads="1"/>
              </p:cNvSpPr>
              <p:nvPr/>
            </p:nvSpPr>
            <p:spPr bwMode="auto">
              <a:xfrm>
                <a:off x="192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80" name="Rectangle 96">
                <a:extLst>
                  <a:ext uri="{FF2B5EF4-FFF2-40B4-BE49-F238E27FC236}">
                    <a16:creationId xmlns:a16="http://schemas.microsoft.com/office/drawing/2014/main" id="{57896DE8-D5D0-44D2-B972-28598E1BF22D}"/>
                  </a:ext>
                </a:extLst>
              </p:cNvPr>
              <p:cNvSpPr>
                <a:spLocks noChangeArrowheads="1"/>
              </p:cNvSpPr>
              <p:nvPr/>
            </p:nvSpPr>
            <p:spPr bwMode="auto">
              <a:xfrm>
                <a:off x="1959" y="326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grpSp>
          <p:nvGrpSpPr>
            <p:cNvPr id="528481" name="Group 97">
              <a:extLst>
                <a:ext uri="{FF2B5EF4-FFF2-40B4-BE49-F238E27FC236}">
                  <a16:creationId xmlns:a16="http://schemas.microsoft.com/office/drawing/2014/main" id="{C4688031-C7A2-4B9F-86F1-480C7AC1F0B0}"/>
                </a:ext>
              </a:extLst>
            </p:cNvPr>
            <p:cNvGrpSpPr>
              <a:grpSpLocks/>
            </p:cNvGrpSpPr>
            <p:nvPr/>
          </p:nvGrpSpPr>
          <p:grpSpPr bwMode="auto">
            <a:xfrm>
              <a:off x="2408" y="3264"/>
              <a:ext cx="464" cy="210"/>
              <a:chOff x="2408" y="3264"/>
              <a:chExt cx="464" cy="210"/>
            </a:xfrm>
          </p:grpSpPr>
          <p:sp>
            <p:nvSpPr>
              <p:cNvPr id="528482" name="Rectangle 98">
                <a:extLst>
                  <a:ext uri="{FF2B5EF4-FFF2-40B4-BE49-F238E27FC236}">
                    <a16:creationId xmlns:a16="http://schemas.microsoft.com/office/drawing/2014/main" id="{4A94903B-9A6D-41FD-B8F6-9786AA3A5A32}"/>
                  </a:ext>
                </a:extLst>
              </p:cNvPr>
              <p:cNvSpPr>
                <a:spLocks noChangeArrowheads="1"/>
              </p:cNvSpPr>
              <p:nvPr/>
            </p:nvSpPr>
            <p:spPr bwMode="auto">
              <a:xfrm>
                <a:off x="2408" y="327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83" name="Rectangle 99">
                <a:extLst>
                  <a:ext uri="{FF2B5EF4-FFF2-40B4-BE49-F238E27FC236}">
                    <a16:creationId xmlns:a16="http://schemas.microsoft.com/office/drawing/2014/main" id="{F5CB1D92-A198-45FC-8583-4C298E750617}"/>
                  </a:ext>
                </a:extLst>
              </p:cNvPr>
              <p:cNvSpPr>
                <a:spLocks noChangeArrowheads="1"/>
              </p:cNvSpPr>
              <p:nvPr/>
            </p:nvSpPr>
            <p:spPr bwMode="auto">
              <a:xfrm>
                <a:off x="2487" y="3264"/>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Wr</a:t>
                </a:r>
              </a:p>
            </p:txBody>
          </p:sp>
        </p:grpSp>
      </p:grpSp>
      <p:grpSp>
        <p:nvGrpSpPr>
          <p:cNvPr id="528484" name="Group 100">
            <a:extLst>
              <a:ext uri="{FF2B5EF4-FFF2-40B4-BE49-F238E27FC236}">
                <a16:creationId xmlns:a16="http://schemas.microsoft.com/office/drawing/2014/main" id="{79DF7B3C-1C96-4A76-9D1B-D1913504FDEC}"/>
              </a:ext>
            </a:extLst>
          </p:cNvPr>
          <p:cNvGrpSpPr>
            <a:grpSpLocks/>
          </p:cNvGrpSpPr>
          <p:nvPr/>
        </p:nvGrpSpPr>
        <p:grpSpPr bwMode="auto">
          <a:xfrm>
            <a:off x="4584700" y="4424363"/>
            <a:ext cx="739775" cy="333375"/>
            <a:chOff x="2888" y="2544"/>
            <a:chExt cx="466" cy="210"/>
          </a:xfrm>
        </p:grpSpPr>
        <p:sp>
          <p:nvSpPr>
            <p:cNvPr id="528485" name="Rectangle 101">
              <a:extLst>
                <a:ext uri="{FF2B5EF4-FFF2-40B4-BE49-F238E27FC236}">
                  <a16:creationId xmlns:a16="http://schemas.microsoft.com/office/drawing/2014/main" id="{66A517C5-468A-496F-87F5-4AC6FE7A10BD}"/>
                </a:ext>
              </a:extLst>
            </p:cNvPr>
            <p:cNvSpPr>
              <a:spLocks noChangeArrowheads="1"/>
            </p:cNvSpPr>
            <p:nvPr/>
          </p:nvSpPr>
          <p:spPr bwMode="auto">
            <a:xfrm>
              <a:off x="288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86" name="Rectangle 102">
              <a:extLst>
                <a:ext uri="{FF2B5EF4-FFF2-40B4-BE49-F238E27FC236}">
                  <a16:creationId xmlns:a16="http://schemas.microsoft.com/office/drawing/2014/main" id="{3F9ABEC2-6934-4464-879D-85D99D1C9989}"/>
                </a:ext>
              </a:extLst>
            </p:cNvPr>
            <p:cNvSpPr>
              <a:spLocks noChangeArrowheads="1"/>
            </p:cNvSpPr>
            <p:nvPr/>
          </p:nvSpPr>
          <p:spPr bwMode="auto">
            <a:xfrm>
              <a:off x="2919" y="25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28487" name="Group 103">
            <a:extLst>
              <a:ext uri="{FF2B5EF4-FFF2-40B4-BE49-F238E27FC236}">
                <a16:creationId xmlns:a16="http://schemas.microsoft.com/office/drawing/2014/main" id="{9F2193D5-DA9B-4FBF-92A1-706070403E5D}"/>
              </a:ext>
            </a:extLst>
          </p:cNvPr>
          <p:cNvGrpSpPr>
            <a:grpSpLocks/>
          </p:cNvGrpSpPr>
          <p:nvPr/>
        </p:nvGrpSpPr>
        <p:grpSpPr bwMode="auto">
          <a:xfrm>
            <a:off x="5346700" y="4424363"/>
            <a:ext cx="736600" cy="333375"/>
            <a:chOff x="3368" y="2544"/>
            <a:chExt cx="464" cy="210"/>
          </a:xfrm>
        </p:grpSpPr>
        <p:sp>
          <p:nvSpPr>
            <p:cNvPr id="528488" name="Rectangle 104">
              <a:extLst>
                <a:ext uri="{FF2B5EF4-FFF2-40B4-BE49-F238E27FC236}">
                  <a16:creationId xmlns:a16="http://schemas.microsoft.com/office/drawing/2014/main" id="{FC37DC70-6BBE-4781-A8CF-6040F49AA003}"/>
                </a:ext>
              </a:extLst>
            </p:cNvPr>
            <p:cNvSpPr>
              <a:spLocks noChangeArrowheads="1"/>
            </p:cNvSpPr>
            <p:nvPr/>
          </p:nvSpPr>
          <p:spPr bwMode="auto">
            <a:xfrm>
              <a:off x="336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89" name="Rectangle 105">
              <a:extLst>
                <a:ext uri="{FF2B5EF4-FFF2-40B4-BE49-F238E27FC236}">
                  <a16:creationId xmlns:a16="http://schemas.microsoft.com/office/drawing/2014/main" id="{55F83E32-4C84-4E0D-AD82-67FB4E5C9405}"/>
                </a:ext>
              </a:extLst>
            </p:cNvPr>
            <p:cNvSpPr>
              <a:spLocks noChangeArrowheads="1"/>
            </p:cNvSpPr>
            <p:nvPr/>
          </p:nvSpPr>
          <p:spPr bwMode="auto">
            <a:xfrm>
              <a:off x="3447" y="2544"/>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a:t>
              </a:r>
            </a:p>
          </p:txBody>
        </p:sp>
      </p:grpSp>
      <p:grpSp>
        <p:nvGrpSpPr>
          <p:cNvPr id="528490" name="Group 106">
            <a:extLst>
              <a:ext uri="{FF2B5EF4-FFF2-40B4-BE49-F238E27FC236}">
                <a16:creationId xmlns:a16="http://schemas.microsoft.com/office/drawing/2014/main" id="{4C8FA911-B329-4C31-A434-E29017479FA0}"/>
              </a:ext>
            </a:extLst>
          </p:cNvPr>
          <p:cNvGrpSpPr>
            <a:grpSpLocks/>
          </p:cNvGrpSpPr>
          <p:nvPr/>
        </p:nvGrpSpPr>
        <p:grpSpPr bwMode="auto">
          <a:xfrm>
            <a:off x="6108700" y="4424363"/>
            <a:ext cx="736600" cy="333375"/>
            <a:chOff x="3848" y="2544"/>
            <a:chExt cx="464" cy="210"/>
          </a:xfrm>
        </p:grpSpPr>
        <p:sp>
          <p:nvSpPr>
            <p:cNvPr id="528491" name="Rectangle 107">
              <a:extLst>
                <a:ext uri="{FF2B5EF4-FFF2-40B4-BE49-F238E27FC236}">
                  <a16:creationId xmlns:a16="http://schemas.microsoft.com/office/drawing/2014/main" id="{05261946-6395-459B-8E55-230D3F9BAB44}"/>
                </a:ext>
              </a:extLst>
            </p:cNvPr>
            <p:cNvSpPr>
              <a:spLocks noChangeArrowheads="1"/>
            </p:cNvSpPr>
            <p:nvPr/>
          </p:nvSpPr>
          <p:spPr bwMode="auto">
            <a:xfrm>
              <a:off x="384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92" name="Rectangle 108">
              <a:extLst>
                <a:ext uri="{FF2B5EF4-FFF2-40B4-BE49-F238E27FC236}">
                  <a16:creationId xmlns:a16="http://schemas.microsoft.com/office/drawing/2014/main" id="{99CEE6AB-831B-4FCC-BDF4-F1F170A040F7}"/>
                </a:ext>
              </a:extLst>
            </p:cNvPr>
            <p:cNvSpPr>
              <a:spLocks noChangeArrowheads="1"/>
            </p:cNvSpPr>
            <p:nvPr/>
          </p:nvSpPr>
          <p:spPr bwMode="auto">
            <a:xfrm>
              <a:off x="3879" y="2544"/>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28493" name="Group 109">
            <a:extLst>
              <a:ext uri="{FF2B5EF4-FFF2-40B4-BE49-F238E27FC236}">
                <a16:creationId xmlns:a16="http://schemas.microsoft.com/office/drawing/2014/main" id="{B381B513-3FF7-4A56-AA0D-A70C112B4C5A}"/>
              </a:ext>
            </a:extLst>
          </p:cNvPr>
          <p:cNvGrpSpPr>
            <a:grpSpLocks/>
          </p:cNvGrpSpPr>
          <p:nvPr/>
        </p:nvGrpSpPr>
        <p:grpSpPr bwMode="auto">
          <a:xfrm>
            <a:off x="6870700" y="4424363"/>
            <a:ext cx="736600" cy="333375"/>
            <a:chOff x="4328" y="2544"/>
            <a:chExt cx="464" cy="210"/>
          </a:xfrm>
        </p:grpSpPr>
        <p:sp>
          <p:nvSpPr>
            <p:cNvPr id="528494" name="Rectangle 110">
              <a:extLst>
                <a:ext uri="{FF2B5EF4-FFF2-40B4-BE49-F238E27FC236}">
                  <a16:creationId xmlns:a16="http://schemas.microsoft.com/office/drawing/2014/main" id="{6C6A938A-92C5-45DB-93BE-E59F669CD006}"/>
                </a:ext>
              </a:extLst>
            </p:cNvPr>
            <p:cNvSpPr>
              <a:spLocks noChangeArrowheads="1"/>
            </p:cNvSpPr>
            <p:nvPr/>
          </p:nvSpPr>
          <p:spPr bwMode="auto">
            <a:xfrm>
              <a:off x="432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95" name="Rectangle 111">
              <a:extLst>
                <a:ext uri="{FF2B5EF4-FFF2-40B4-BE49-F238E27FC236}">
                  <a16:creationId xmlns:a16="http://schemas.microsoft.com/office/drawing/2014/main" id="{76A0D409-74B5-473C-BE62-773C82EDB3C3}"/>
                </a:ext>
              </a:extLst>
            </p:cNvPr>
            <p:cNvSpPr>
              <a:spLocks noChangeArrowheads="1"/>
            </p:cNvSpPr>
            <p:nvPr/>
          </p:nvSpPr>
          <p:spPr bwMode="auto">
            <a:xfrm>
              <a:off x="4359" y="25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sp>
        <p:nvSpPr>
          <p:cNvPr id="528496" name="Rectangle 112">
            <a:extLst>
              <a:ext uri="{FF2B5EF4-FFF2-40B4-BE49-F238E27FC236}">
                <a16:creationId xmlns:a16="http://schemas.microsoft.com/office/drawing/2014/main" id="{216932C1-C7E4-4AEF-A874-D1E4090AD88B}"/>
              </a:ext>
            </a:extLst>
          </p:cNvPr>
          <p:cNvSpPr>
            <a:spLocks noChangeArrowheads="1"/>
          </p:cNvSpPr>
          <p:nvPr/>
        </p:nvSpPr>
        <p:spPr bwMode="auto">
          <a:xfrm>
            <a:off x="747713" y="4119563"/>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Load</a:t>
            </a:r>
          </a:p>
        </p:txBody>
      </p:sp>
      <p:sp>
        <p:nvSpPr>
          <p:cNvPr id="528497" name="Rectangle 113">
            <a:extLst>
              <a:ext uri="{FF2B5EF4-FFF2-40B4-BE49-F238E27FC236}">
                <a16:creationId xmlns:a16="http://schemas.microsoft.com/office/drawing/2014/main" id="{F3E9F880-CF56-435E-8F72-2AEED78425AC}"/>
              </a:ext>
            </a:extLst>
          </p:cNvPr>
          <p:cNvSpPr>
            <a:spLocks noChangeArrowheads="1"/>
          </p:cNvSpPr>
          <p:nvPr/>
        </p:nvSpPr>
        <p:spPr bwMode="auto">
          <a:xfrm>
            <a:off x="4557713" y="4119563"/>
            <a:ext cx="725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Store</a:t>
            </a:r>
          </a:p>
        </p:txBody>
      </p:sp>
      <p:sp>
        <p:nvSpPr>
          <p:cNvPr id="528498" name="Line 114">
            <a:extLst>
              <a:ext uri="{FF2B5EF4-FFF2-40B4-BE49-F238E27FC236}">
                <a16:creationId xmlns:a16="http://schemas.microsoft.com/office/drawing/2014/main" id="{25F17C06-EE9C-42F1-B3AC-E2DC89B7064B}"/>
              </a:ext>
            </a:extLst>
          </p:cNvPr>
          <p:cNvSpPr>
            <a:spLocks noChangeShapeType="1"/>
          </p:cNvSpPr>
          <p:nvPr/>
        </p:nvSpPr>
        <p:spPr bwMode="auto">
          <a:xfrm flipV="1">
            <a:off x="4572000" y="3497263"/>
            <a:ext cx="0" cy="939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99" name="Rectangle 115">
            <a:extLst>
              <a:ext uri="{FF2B5EF4-FFF2-40B4-BE49-F238E27FC236}">
                <a16:creationId xmlns:a16="http://schemas.microsoft.com/office/drawing/2014/main" id="{B229A723-98A6-4C9D-B873-6579E1A73215}"/>
              </a:ext>
            </a:extLst>
          </p:cNvPr>
          <p:cNvSpPr>
            <a:spLocks noChangeArrowheads="1"/>
          </p:cNvSpPr>
          <p:nvPr/>
        </p:nvSpPr>
        <p:spPr bwMode="auto">
          <a:xfrm>
            <a:off x="185738" y="4986338"/>
            <a:ext cx="4437062"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700">
                <a:solidFill>
                  <a:schemeClr val="accent1"/>
                </a:solidFill>
                <a:latin typeface="微软雅黑" panose="020B0503020204020204" pitchFamily="34" charset="-122"/>
                <a:ea typeface="微软雅黑" panose="020B0503020204020204" pitchFamily="34" charset="-122"/>
              </a:rPr>
              <a:t>Pipeline Implementation</a:t>
            </a:r>
            <a:r>
              <a:rPr lang="zh-CN" altLang="en-US" sz="1700">
                <a:solidFill>
                  <a:schemeClr val="accent1"/>
                </a:solidFill>
                <a:latin typeface="微软雅黑" panose="020B0503020204020204" pitchFamily="34" charset="-122"/>
                <a:ea typeface="微软雅黑" panose="020B0503020204020204" pitchFamily="34" charset="-122"/>
              </a:rPr>
              <a:t>（流水线实现）</a:t>
            </a:r>
            <a:r>
              <a:rPr lang="en-US" altLang="zh-CN">
                <a:solidFill>
                  <a:schemeClr val="accent1"/>
                </a:solidFill>
                <a:latin typeface="Times New Roman" panose="02020603050405020304" pitchFamily="18" charset="0"/>
                <a:ea typeface="宋体" panose="02010600030101010101" pitchFamily="2" charset="-122"/>
              </a:rPr>
              <a:t>:</a:t>
            </a:r>
          </a:p>
        </p:txBody>
      </p:sp>
      <p:grpSp>
        <p:nvGrpSpPr>
          <p:cNvPr id="528500" name="Group 116">
            <a:extLst>
              <a:ext uri="{FF2B5EF4-FFF2-40B4-BE49-F238E27FC236}">
                <a16:creationId xmlns:a16="http://schemas.microsoft.com/office/drawing/2014/main" id="{239F0A6A-E031-46B3-8585-6B4F4B7C91D6}"/>
              </a:ext>
            </a:extLst>
          </p:cNvPr>
          <p:cNvGrpSpPr>
            <a:grpSpLocks/>
          </p:cNvGrpSpPr>
          <p:nvPr/>
        </p:nvGrpSpPr>
        <p:grpSpPr bwMode="auto">
          <a:xfrm>
            <a:off x="1536700" y="5895975"/>
            <a:ext cx="3784600" cy="333375"/>
            <a:chOff x="968" y="3552"/>
            <a:chExt cx="2384" cy="210"/>
          </a:xfrm>
        </p:grpSpPr>
        <p:grpSp>
          <p:nvGrpSpPr>
            <p:cNvPr id="528501" name="Group 117">
              <a:extLst>
                <a:ext uri="{FF2B5EF4-FFF2-40B4-BE49-F238E27FC236}">
                  <a16:creationId xmlns:a16="http://schemas.microsoft.com/office/drawing/2014/main" id="{ADF8D825-845B-4001-B1E7-68DAE92ADBC8}"/>
                </a:ext>
              </a:extLst>
            </p:cNvPr>
            <p:cNvGrpSpPr>
              <a:grpSpLocks/>
            </p:cNvGrpSpPr>
            <p:nvPr/>
          </p:nvGrpSpPr>
          <p:grpSpPr bwMode="auto">
            <a:xfrm>
              <a:off x="968" y="3552"/>
              <a:ext cx="466" cy="210"/>
              <a:chOff x="968" y="3552"/>
              <a:chExt cx="466" cy="210"/>
            </a:xfrm>
          </p:grpSpPr>
          <p:sp>
            <p:nvSpPr>
              <p:cNvPr id="528502" name="Rectangle 118">
                <a:extLst>
                  <a:ext uri="{FF2B5EF4-FFF2-40B4-BE49-F238E27FC236}">
                    <a16:creationId xmlns:a16="http://schemas.microsoft.com/office/drawing/2014/main" id="{EA2E500A-7A31-4953-B2A5-CE0722C780E8}"/>
                  </a:ext>
                </a:extLst>
              </p:cNvPr>
              <p:cNvSpPr>
                <a:spLocks noChangeArrowheads="1"/>
              </p:cNvSpPr>
              <p:nvPr/>
            </p:nvSpPr>
            <p:spPr bwMode="auto">
              <a:xfrm>
                <a:off x="96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03" name="Rectangle 119">
                <a:extLst>
                  <a:ext uri="{FF2B5EF4-FFF2-40B4-BE49-F238E27FC236}">
                    <a16:creationId xmlns:a16="http://schemas.microsoft.com/office/drawing/2014/main" id="{FFDD310E-2C85-4AA6-ACAB-D660FBC91826}"/>
                  </a:ext>
                </a:extLst>
              </p:cNvPr>
              <p:cNvSpPr>
                <a:spLocks noChangeArrowheads="1"/>
              </p:cNvSpPr>
              <p:nvPr/>
            </p:nvSpPr>
            <p:spPr bwMode="auto">
              <a:xfrm>
                <a:off x="999" y="3552"/>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28504" name="Group 120">
              <a:extLst>
                <a:ext uri="{FF2B5EF4-FFF2-40B4-BE49-F238E27FC236}">
                  <a16:creationId xmlns:a16="http://schemas.microsoft.com/office/drawing/2014/main" id="{45F088C2-6055-42F9-BC1D-9FD15E2C8675}"/>
                </a:ext>
              </a:extLst>
            </p:cNvPr>
            <p:cNvGrpSpPr>
              <a:grpSpLocks/>
            </p:cNvGrpSpPr>
            <p:nvPr/>
          </p:nvGrpSpPr>
          <p:grpSpPr bwMode="auto">
            <a:xfrm>
              <a:off x="1448" y="3552"/>
              <a:ext cx="464" cy="210"/>
              <a:chOff x="1448" y="3552"/>
              <a:chExt cx="464" cy="210"/>
            </a:xfrm>
          </p:grpSpPr>
          <p:sp>
            <p:nvSpPr>
              <p:cNvPr id="528505" name="Rectangle 121">
                <a:extLst>
                  <a:ext uri="{FF2B5EF4-FFF2-40B4-BE49-F238E27FC236}">
                    <a16:creationId xmlns:a16="http://schemas.microsoft.com/office/drawing/2014/main" id="{1ED3F910-763E-492C-9165-8B44BF9BB846}"/>
                  </a:ext>
                </a:extLst>
              </p:cNvPr>
              <p:cNvSpPr>
                <a:spLocks noChangeArrowheads="1"/>
              </p:cNvSpPr>
              <p:nvPr/>
            </p:nvSpPr>
            <p:spPr bwMode="auto">
              <a:xfrm>
                <a:off x="144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06" name="Rectangle 122">
                <a:extLst>
                  <a:ext uri="{FF2B5EF4-FFF2-40B4-BE49-F238E27FC236}">
                    <a16:creationId xmlns:a16="http://schemas.microsoft.com/office/drawing/2014/main" id="{9DEAD44A-E37F-459F-A0DA-CCE1C540E231}"/>
                  </a:ext>
                </a:extLst>
              </p:cNvPr>
              <p:cNvSpPr>
                <a:spLocks noChangeArrowheads="1"/>
              </p:cNvSpPr>
              <p:nvPr/>
            </p:nvSpPr>
            <p:spPr bwMode="auto">
              <a:xfrm>
                <a:off x="1527" y="3552"/>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a:t>
                </a:r>
              </a:p>
            </p:txBody>
          </p:sp>
        </p:grpSp>
        <p:grpSp>
          <p:nvGrpSpPr>
            <p:cNvPr id="528507" name="Group 123">
              <a:extLst>
                <a:ext uri="{FF2B5EF4-FFF2-40B4-BE49-F238E27FC236}">
                  <a16:creationId xmlns:a16="http://schemas.microsoft.com/office/drawing/2014/main" id="{D8A95C2B-3586-44FF-AA48-88E08217B0C6}"/>
                </a:ext>
              </a:extLst>
            </p:cNvPr>
            <p:cNvGrpSpPr>
              <a:grpSpLocks/>
            </p:cNvGrpSpPr>
            <p:nvPr/>
          </p:nvGrpSpPr>
          <p:grpSpPr bwMode="auto">
            <a:xfrm>
              <a:off x="1928" y="3552"/>
              <a:ext cx="464" cy="210"/>
              <a:chOff x="1928" y="3552"/>
              <a:chExt cx="464" cy="210"/>
            </a:xfrm>
          </p:grpSpPr>
          <p:sp>
            <p:nvSpPr>
              <p:cNvPr id="528508" name="Rectangle 124">
                <a:extLst>
                  <a:ext uri="{FF2B5EF4-FFF2-40B4-BE49-F238E27FC236}">
                    <a16:creationId xmlns:a16="http://schemas.microsoft.com/office/drawing/2014/main" id="{800E4C9D-A3A9-4E61-8703-BAF83EFEC643}"/>
                  </a:ext>
                </a:extLst>
              </p:cNvPr>
              <p:cNvSpPr>
                <a:spLocks noChangeArrowheads="1"/>
              </p:cNvSpPr>
              <p:nvPr/>
            </p:nvSpPr>
            <p:spPr bwMode="auto">
              <a:xfrm>
                <a:off x="192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09" name="Rectangle 125">
                <a:extLst>
                  <a:ext uri="{FF2B5EF4-FFF2-40B4-BE49-F238E27FC236}">
                    <a16:creationId xmlns:a16="http://schemas.microsoft.com/office/drawing/2014/main" id="{239A2DB8-D398-471B-B9CB-52D8F70C7516}"/>
                  </a:ext>
                </a:extLst>
              </p:cNvPr>
              <p:cNvSpPr>
                <a:spLocks noChangeArrowheads="1"/>
              </p:cNvSpPr>
              <p:nvPr/>
            </p:nvSpPr>
            <p:spPr bwMode="auto">
              <a:xfrm>
                <a:off x="1959" y="3552"/>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28510" name="Group 126">
              <a:extLst>
                <a:ext uri="{FF2B5EF4-FFF2-40B4-BE49-F238E27FC236}">
                  <a16:creationId xmlns:a16="http://schemas.microsoft.com/office/drawing/2014/main" id="{D40AE6D5-40D8-4969-A51F-968DED8EF952}"/>
                </a:ext>
              </a:extLst>
            </p:cNvPr>
            <p:cNvGrpSpPr>
              <a:grpSpLocks/>
            </p:cNvGrpSpPr>
            <p:nvPr/>
          </p:nvGrpSpPr>
          <p:grpSpPr bwMode="auto">
            <a:xfrm>
              <a:off x="2408" y="3552"/>
              <a:ext cx="464" cy="210"/>
              <a:chOff x="2408" y="3552"/>
              <a:chExt cx="464" cy="210"/>
            </a:xfrm>
          </p:grpSpPr>
          <p:sp>
            <p:nvSpPr>
              <p:cNvPr id="528511" name="Rectangle 127">
                <a:extLst>
                  <a:ext uri="{FF2B5EF4-FFF2-40B4-BE49-F238E27FC236}">
                    <a16:creationId xmlns:a16="http://schemas.microsoft.com/office/drawing/2014/main" id="{4E8E0729-ACDF-4B1A-8D8C-558100F0B890}"/>
                  </a:ext>
                </a:extLst>
              </p:cNvPr>
              <p:cNvSpPr>
                <a:spLocks noChangeArrowheads="1"/>
              </p:cNvSpPr>
              <p:nvPr/>
            </p:nvSpPr>
            <p:spPr bwMode="auto">
              <a:xfrm>
                <a:off x="240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12" name="Rectangle 128">
                <a:extLst>
                  <a:ext uri="{FF2B5EF4-FFF2-40B4-BE49-F238E27FC236}">
                    <a16:creationId xmlns:a16="http://schemas.microsoft.com/office/drawing/2014/main" id="{92DF15A4-88E6-4F1C-A03D-91FAB3909F35}"/>
                  </a:ext>
                </a:extLst>
              </p:cNvPr>
              <p:cNvSpPr>
                <a:spLocks noChangeArrowheads="1"/>
              </p:cNvSpPr>
              <p:nvPr/>
            </p:nvSpPr>
            <p:spPr bwMode="auto">
              <a:xfrm>
                <a:off x="2439" y="355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grpSp>
          <p:nvGrpSpPr>
            <p:cNvPr id="528513" name="Group 129">
              <a:extLst>
                <a:ext uri="{FF2B5EF4-FFF2-40B4-BE49-F238E27FC236}">
                  <a16:creationId xmlns:a16="http://schemas.microsoft.com/office/drawing/2014/main" id="{1C6F8CD7-58B0-4FA4-8E66-C0CBCE64ADE4}"/>
                </a:ext>
              </a:extLst>
            </p:cNvPr>
            <p:cNvGrpSpPr>
              <a:grpSpLocks/>
            </p:cNvGrpSpPr>
            <p:nvPr/>
          </p:nvGrpSpPr>
          <p:grpSpPr bwMode="auto">
            <a:xfrm>
              <a:off x="2888" y="3552"/>
              <a:ext cx="464" cy="210"/>
              <a:chOff x="2888" y="3552"/>
              <a:chExt cx="464" cy="210"/>
            </a:xfrm>
          </p:grpSpPr>
          <p:sp>
            <p:nvSpPr>
              <p:cNvPr id="528514" name="Rectangle 130">
                <a:extLst>
                  <a:ext uri="{FF2B5EF4-FFF2-40B4-BE49-F238E27FC236}">
                    <a16:creationId xmlns:a16="http://schemas.microsoft.com/office/drawing/2014/main" id="{E8B203FA-82ED-468B-93F6-752E1574A043}"/>
                  </a:ext>
                </a:extLst>
              </p:cNvPr>
              <p:cNvSpPr>
                <a:spLocks noChangeArrowheads="1"/>
              </p:cNvSpPr>
              <p:nvPr/>
            </p:nvSpPr>
            <p:spPr bwMode="auto">
              <a:xfrm>
                <a:off x="2888" y="3560"/>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15" name="Rectangle 131">
                <a:extLst>
                  <a:ext uri="{FF2B5EF4-FFF2-40B4-BE49-F238E27FC236}">
                    <a16:creationId xmlns:a16="http://schemas.microsoft.com/office/drawing/2014/main" id="{31518DFE-61E4-4B71-9CF3-631708C06951}"/>
                  </a:ext>
                </a:extLst>
              </p:cNvPr>
              <p:cNvSpPr>
                <a:spLocks noChangeArrowheads="1"/>
              </p:cNvSpPr>
              <p:nvPr/>
            </p:nvSpPr>
            <p:spPr bwMode="auto">
              <a:xfrm>
                <a:off x="2967" y="3552"/>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1"/>
                    </a:solidFill>
                    <a:latin typeface="Times New Roman" panose="02020603050405020304" pitchFamily="18" charset="0"/>
                    <a:ea typeface="宋体" panose="02010600030101010101" pitchFamily="2" charset="-122"/>
                  </a:rPr>
                  <a:t>Wr</a:t>
                </a:r>
              </a:p>
            </p:txBody>
          </p:sp>
        </p:grpSp>
      </p:grpSp>
      <p:sp>
        <p:nvSpPr>
          <p:cNvPr id="528516" name="Rectangle 132">
            <a:extLst>
              <a:ext uri="{FF2B5EF4-FFF2-40B4-BE49-F238E27FC236}">
                <a16:creationId xmlns:a16="http://schemas.microsoft.com/office/drawing/2014/main" id="{1CB48423-D49D-4B13-961F-9BACE03DDEB6}"/>
              </a:ext>
            </a:extLst>
          </p:cNvPr>
          <p:cNvSpPr>
            <a:spLocks noChangeArrowheads="1"/>
          </p:cNvSpPr>
          <p:nvPr/>
        </p:nvSpPr>
        <p:spPr bwMode="auto">
          <a:xfrm>
            <a:off x="847725" y="5895975"/>
            <a:ext cx="725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Store</a:t>
            </a:r>
          </a:p>
        </p:txBody>
      </p:sp>
      <p:sp>
        <p:nvSpPr>
          <p:cNvPr id="528517" name="Line 133">
            <a:extLst>
              <a:ext uri="{FF2B5EF4-FFF2-40B4-BE49-F238E27FC236}">
                <a16:creationId xmlns:a16="http://schemas.microsoft.com/office/drawing/2014/main" id="{4591A961-4523-4C63-AA7F-FDB0DE8FBC61}"/>
              </a:ext>
            </a:extLst>
          </p:cNvPr>
          <p:cNvSpPr>
            <a:spLocks noChangeShapeType="1"/>
          </p:cNvSpPr>
          <p:nvPr/>
        </p:nvSpPr>
        <p:spPr bwMode="auto">
          <a:xfrm flipV="1">
            <a:off x="762000" y="3497263"/>
            <a:ext cx="0" cy="939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18" name="Line 134">
            <a:extLst>
              <a:ext uri="{FF2B5EF4-FFF2-40B4-BE49-F238E27FC236}">
                <a16:creationId xmlns:a16="http://schemas.microsoft.com/office/drawing/2014/main" id="{491C095F-47AF-4221-BC86-47F52070FE6C}"/>
              </a:ext>
            </a:extLst>
          </p:cNvPr>
          <p:cNvSpPr>
            <a:spLocks noChangeShapeType="1"/>
          </p:cNvSpPr>
          <p:nvPr/>
        </p:nvSpPr>
        <p:spPr bwMode="auto">
          <a:xfrm flipV="1">
            <a:off x="762000" y="4573588"/>
            <a:ext cx="0" cy="787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19" name="Line 135">
            <a:extLst>
              <a:ext uri="{FF2B5EF4-FFF2-40B4-BE49-F238E27FC236}">
                <a16:creationId xmlns:a16="http://schemas.microsoft.com/office/drawing/2014/main" id="{BD1AA27D-08E6-444C-8A42-4EC5A390F2C7}"/>
              </a:ext>
            </a:extLst>
          </p:cNvPr>
          <p:cNvSpPr>
            <a:spLocks noChangeShapeType="1"/>
          </p:cNvSpPr>
          <p:nvPr/>
        </p:nvSpPr>
        <p:spPr bwMode="auto">
          <a:xfrm flipV="1">
            <a:off x="4572000" y="4573588"/>
            <a:ext cx="0" cy="787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0" name="Line 136">
            <a:extLst>
              <a:ext uri="{FF2B5EF4-FFF2-40B4-BE49-F238E27FC236}">
                <a16:creationId xmlns:a16="http://schemas.microsoft.com/office/drawing/2014/main" id="{FE191630-2DE1-4ACB-A65F-3FE5E8F0908D}"/>
              </a:ext>
            </a:extLst>
          </p:cNvPr>
          <p:cNvSpPr>
            <a:spLocks noChangeShapeType="1"/>
          </p:cNvSpPr>
          <p:nvPr/>
        </p:nvSpPr>
        <p:spPr bwMode="auto">
          <a:xfrm>
            <a:off x="393700" y="1476375"/>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1" name="Line 137">
            <a:extLst>
              <a:ext uri="{FF2B5EF4-FFF2-40B4-BE49-F238E27FC236}">
                <a16:creationId xmlns:a16="http://schemas.microsoft.com/office/drawing/2014/main" id="{FF65DF82-F32A-4681-BF67-071586BBC01F}"/>
              </a:ext>
            </a:extLst>
          </p:cNvPr>
          <p:cNvSpPr>
            <a:spLocks noChangeShapeType="1"/>
          </p:cNvSpPr>
          <p:nvPr/>
        </p:nvSpPr>
        <p:spPr bwMode="auto">
          <a:xfrm>
            <a:off x="762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2" name="Line 138">
            <a:extLst>
              <a:ext uri="{FF2B5EF4-FFF2-40B4-BE49-F238E27FC236}">
                <a16:creationId xmlns:a16="http://schemas.microsoft.com/office/drawing/2014/main" id="{44A25322-FF8F-4B12-9050-AA475478D4F9}"/>
              </a:ext>
            </a:extLst>
          </p:cNvPr>
          <p:cNvSpPr>
            <a:spLocks noChangeShapeType="1"/>
          </p:cNvSpPr>
          <p:nvPr/>
        </p:nvSpPr>
        <p:spPr bwMode="auto">
          <a:xfrm flipV="1">
            <a:off x="7620000" y="3497263"/>
            <a:ext cx="0" cy="939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3" name="Line 139">
            <a:extLst>
              <a:ext uri="{FF2B5EF4-FFF2-40B4-BE49-F238E27FC236}">
                <a16:creationId xmlns:a16="http://schemas.microsoft.com/office/drawing/2014/main" id="{205CC111-E2A9-4F4A-92BF-0145E2AC09DF}"/>
              </a:ext>
            </a:extLst>
          </p:cNvPr>
          <p:cNvSpPr>
            <a:spLocks noChangeShapeType="1"/>
          </p:cNvSpPr>
          <p:nvPr/>
        </p:nvSpPr>
        <p:spPr bwMode="auto">
          <a:xfrm flipV="1">
            <a:off x="4572000" y="1601788"/>
            <a:ext cx="0" cy="154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4" name="Line 140">
            <a:extLst>
              <a:ext uri="{FF2B5EF4-FFF2-40B4-BE49-F238E27FC236}">
                <a16:creationId xmlns:a16="http://schemas.microsoft.com/office/drawing/2014/main" id="{AAF66543-5AB1-4E0B-A6F3-DDEF1AF81926}"/>
              </a:ext>
            </a:extLst>
          </p:cNvPr>
          <p:cNvSpPr>
            <a:spLocks noChangeShapeType="1"/>
          </p:cNvSpPr>
          <p:nvPr/>
        </p:nvSpPr>
        <p:spPr bwMode="auto">
          <a:xfrm>
            <a:off x="4572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5" name="Line 141">
            <a:extLst>
              <a:ext uri="{FF2B5EF4-FFF2-40B4-BE49-F238E27FC236}">
                <a16:creationId xmlns:a16="http://schemas.microsoft.com/office/drawing/2014/main" id="{2F7E89C2-B419-41A0-AE43-A346682448B2}"/>
              </a:ext>
            </a:extLst>
          </p:cNvPr>
          <p:cNvSpPr>
            <a:spLocks noChangeShapeType="1"/>
          </p:cNvSpPr>
          <p:nvPr/>
        </p:nvSpPr>
        <p:spPr bwMode="auto">
          <a:xfrm flipV="1">
            <a:off x="8382000" y="1601788"/>
            <a:ext cx="0" cy="154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6" name="Line 142">
            <a:extLst>
              <a:ext uri="{FF2B5EF4-FFF2-40B4-BE49-F238E27FC236}">
                <a16:creationId xmlns:a16="http://schemas.microsoft.com/office/drawing/2014/main" id="{4F848593-6C47-408B-8A7F-775D85314503}"/>
              </a:ext>
            </a:extLst>
          </p:cNvPr>
          <p:cNvSpPr>
            <a:spLocks noChangeShapeType="1"/>
          </p:cNvSpPr>
          <p:nvPr/>
        </p:nvSpPr>
        <p:spPr bwMode="auto">
          <a:xfrm>
            <a:off x="8382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7" name="Line 143">
            <a:extLst>
              <a:ext uri="{FF2B5EF4-FFF2-40B4-BE49-F238E27FC236}">
                <a16:creationId xmlns:a16="http://schemas.microsoft.com/office/drawing/2014/main" id="{2CF6E06F-2276-40FB-9C8A-63DB89CB829D}"/>
              </a:ext>
            </a:extLst>
          </p:cNvPr>
          <p:cNvSpPr>
            <a:spLocks noChangeShapeType="1"/>
          </p:cNvSpPr>
          <p:nvPr/>
        </p:nvSpPr>
        <p:spPr bwMode="auto">
          <a:xfrm>
            <a:off x="774700" y="17049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8" name="Line 144">
            <a:extLst>
              <a:ext uri="{FF2B5EF4-FFF2-40B4-BE49-F238E27FC236}">
                <a16:creationId xmlns:a16="http://schemas.microsoft.com/office/drawing/2014/main" id="{92E6025C-6365-460B-98F0-08279F8F96AF}"/>
              </a:ext>
            </a:extLst>
          </p:cNvPr>
          <p:cNvSpPr>
            <a:spLocks noChangeShapeType="1"/>
          </p:cNvSpPr>
          <p:nvPr/>
        </p:nvSpPr>
        <p:spPr bwMode="auto">
          <a:xfrm>
            <a:off x="2679700" y="14763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29" name="Line 145">
            <a:extLst>
              <a:ext uri="{FF2B5EF4-FFF2-40B4-BE49-F238E27FC236}">
                <a16:creationId xmlns:a16="http://schemas.microsoft.com/office/drawing/2014/main" id="{A166A239-F11A-40AF-8862-1DF38E638C97}"/>
              </a:ext>
            </a:extLst>
          </p:cNvPr>
          <p:cNvSpPr>
            <a:spLocks noChangeShapeType="1"/>
          </p:cNvSpPr>
          <p:nvPr/>
        </p:nvSpPr>
        <p:spPr bwMode="auto">
          <a:xfrm>
            <a:off x="2667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30" name="Line 146">
            <a:extLst>
              <a:ext uri="{FF2B5EF4-FFF2-40B4-BE49-F238E27FC236}">
                <a16:creationId xmlns:a16="http://schemas.microsoft.com/office/drawing/2014/main" id="{6CD754FC-C27E-4F28-935F-C1BBB06E0765}"/>
              </a:ext>
            </a:extLst>
          </p:cNvPr>
          <p:cNvSpPr>
            <a:spLocks noChangeShapeType="1"/>
          </p:cNvSpPr>
          <p:nvPr/>
        </p:nvSpPr>
        <p:spPr bwMode="auto">
          <a:xfrm>
            <a:off x="4584700" y="17049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31" name="Line 147">
            <a:extLst>
              <a:ext uri="{FF2B5EF4-FFF2-40B4-BE49-F238E27FC236}">
                <a16:creationId xmlns:a16="http://schemas.microsoft.com/office/drawing/2014/main" id="{7A466043-3ABF-4EC0-B62A-A9E82E78B2E1}"/>
              </a:ext>
            </a:extLst>
          </p:cNvPr>
          <p:cNvSpPr>
            <a:spLocks noChangeShapeType="1"/>
          </p:cNvSpPr>
          <p:nvPr/>
        </p:nvSpPr>
        <p:spPr bwMode="auto">
          <a:xfrm>
            <a:off x="6489700" y="1476375"/>
            <a:ext cx="187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32" name="Line 148">
            <a:extLst>
              <a:ext uri="{FF2B5EF4-FFF2-40B4-BE49-F238E27FC236}">
                <a16:creationId xmlns:a16="http://schemas.microsoft.com/office/drawing/2014/main" id="{5AEF3C6D-2310-456F-8504-B300BCF6C489}"/>
              </a:ext>
            </a:extLst>
          </p:cNvPr>
          <p:cNvSpPr>
            <a:spLocks noChangeShapeType="1"/>
          </p:cNvSpPr>
          <p:nvPr/>
        </p:nvSpPr>
        <p:spPr bwMode="auto">
          <a:xfrm>
            <a:off x="6477000" y="1489075"/>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33" name="Line 149">
            <a:extLst>
              <a:ext uri="{FF2B5EF4-FFF2-40B4-BE49-F238E27FC236}">
                <a16:creationId xmlns:a16="http://schemas.microsoft.com/office/drawing/2014/main" id="{C99DB7F5-F7C5-4EEE-A0EA-197E5E00FC93}"/>
              </a:ext>
            </a:extLst>
          </p:cNvPr>
          <p:cNvSpPr>
            <a:spLocks noChangeShapeType="1"/>
          </p:cNvSpPr>
          <p:nvPr/>
        </p:nvSpPr>
        <p:spPr bwMode="auto">
          <a:xfrm>
            <a:off x="8394700" y="1704975"/>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34" name="Rectangle 150">
            <a:extLst>
              <a:ext uri="{FF2B5EF4-FFF2-40B4-BE49-F238E27FC236}">
                <a16:creationId xmlns:a16="http://schemas.microsoft.com/office/drawing/2014/main" id="{7B96F1F2-2E0A-4DB9-AADB-BF7269BB5CBB}"/>
              </a:ext>
            </a:extLst>
          </p:cNvPr>
          <p:cNvSpPr>
            <a:spLocks noChangeArrowheads="1"/>
          </p:cNvSpPr>
          <p:nvPr/>
        </p:nvSpPr>
        <p:spPr bwMode="auto">
          <a:xfrm>
            <a:off x="290513" y="1476375"/>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Clk</a:t>
            </a:r>
          </a:p>
        </p:txBody>
      </p:sp>
      <p:sp>
        <p:nvSpPr>
          <p:cNvPr id="528535" name="Rectangle 151">
            <a:extLst>
              <a:ext uri="{FF2B5EF4-FFF2-40B4-BE49-F238E27FC236}">
                <a16:creationId xmlns:a16="http://schemas.microsoft.com/office/drawing/2014/main" id="{7AA4CD41-9692-4D74-AD1D-85BB360045CB}"/>
              </a:ext>
            </a:extLst>
          </p:cNvPr>
          <p:cNvSpPr>
            <a:spLocks noChangeArrowheads="1"/>
          </p:cNvSpPr>
          <p:nvPr/>
        </p:nvSpPr>
        <p:spPr bwMode="auto">
          <a:xfrm>
            <a:off x="174625" y="812800"/>
            <a:ext cx="634682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700">
                <a:solidFill>
                  <a:schemeClr val="accent1"/>
                </a:solidFill>
                <a:latin typeface="微软雅黑" panose="020B0503020204020204" pitchFamily="34" charset="-122"/>
                <a:ea typeface="微软雅黑" panose="020B0503020204020204" pitchFamily="34" charset="-122"/>
              </a:rPr>
              <a:t>Single Cycle Implementation</a:t>
            </a:r>
            <a:r>
              <a:rPr lang="zh-CN" altLang="en-US" sz="1700">
                <a:solidFill>
                  <a:schemeClr val="accent1"/>
                </a:solidFill>
                <a:latin typeface="微软雅黑" panose="020B0503020204020204" pitchFamily="34" charset="-122"/>
                <a:ea typeface="微软雅黑" panose="020B0503020204020204" pitchFamily="34" charset="-122"/>
              </a:rPr>
              <a:t>（单周期实现）：</a:t>
            </a:r>
            <a:endParaRPr lang="en-US" altLang="zh-CN" sz="1700">
              <a:solidFill>
                <a:schemeClr val="accent1"/>
              </a:solidFill>
              <a:latin typeface="微软雅黑" panose="020B0503020204020204" pitchFamily="34" charset="-122"/>
              <a:ea typeface="微软雅黑" panose="020B0503020204020204" pitchFamily="34" charset="-122"/>
            </a:endParaRPr>
          </a:p>
        </p:txBody>
      </p:sp>
      <p:sp>
        <p:nvSpPr>
          <p:cNvPr id="528536" name="Rectangle 152">
            <a:extLst>
              <a:ext uri="{FF2B5EF4-FFF2-40B4-BE49-F238E27FC236}">
                <a16:creationId xmlns:a16="http://schemas.microsoft.com/office/drawing/2014/main" id="{913CA1CA-71A4-4273-AC96-5D149551AB75}"/>
              </a:ext>
            </a:extLst>
          </p:cNvPr>
          <p:cNvSpPr>
            <a:spLocks noChangeArrowheads="1"/>
          </p:cNvSpPr>
          <p:nvPr/>
        </p:nvSpPr>
        <p:spPr bwMode="auto">
          <a:xfrm>
            <a:off x="774700" y="2251075"/>
            <a:ext cx="37846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37" name="Rectangle 153">
            <a:extLst>
              <a:ext uri="{FF2B5EF4-FFF2-40B4-BE49-F238E27FC236}">
                <a16:creationId xmlns:a16="http://schemas.microsoft.com/office/drawing/2014/main" id="{F4AAA290-4B91-4C57-8D35-FDB9E9C9E33A}"/>
              </a:ext>
            </a:extLst>
          </p:cNvPr>
          <p:cNvSpPr>
            <a:spLocks noChangeArrowheads="1"/>
          </p:cNvSpPr>
          <p:nvPr/>
        </p:nvSpPr>
        <p:spPr bwMode="auto">
          <a:xfrm>
            <a:off x="4584700" y="2251075"/>
            <a:ext cx="37846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38" name="Rectangle 154">
            <a:extLst>
              <a:ext uri="{FF2B5EF4-FFF2-40B4-BE49-F238E27FC236}">
                <a16:creationId xmlns:a16="http://schemas.microsoft.com/office/drawing/2014/main" id="{B87F01E0-EE19-4182-BEDE-A15D722A9E47}"/>
              </a:ext>
            </a:extLst>
          </p:cNvPr>
          <p:cNvSpPr>
            <a:spLocks noChangeArrowheads="1"/>
          </p:cNvSpPr>
          <p:nvPr/>
        </p:nvSpPr>
        <p:spPr bwMode="auto">
          <a:xfrm>
            <a:off x="2119313" y="2238375"/>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Load</a:t>
            </a:r>
          </a:p>
        </p:txBody>
      </p:sp>
      <p:sp>
        <p:nvSpPr>
          <p:cNvPr id="528539" name="Rectangle 155">
            <a:extLst>
              <a:ext uri="{FF2B5EF4-FFF2-40B4-BE49-F238E27FC236}">
                <a16:creationId xmlns:a16="http://schemas.microsoft.com/office/drawing/2014/main" id="{3883FB72-208A-4A2C-B334-A74C0A0D6B4D}"/>
              </a:ext>
            </a:extLst>
          </p:cNvPr>
          <p:cNvSpPr>
            <a:spLocks noChangeArrowheads="1"/>
          </p:cNvSpPr>
          <p:nvPr/>
        </p:nvSpPr>
        <p:spPr bwMode="auto">
          <a:xfrm>
            <a:off x="5929313" y="2238375"/>
            <a:ext cx="725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Store</a:t>
            </a:r>
          </a:p>
        </p:txBody>
      </p:sp>
      <p:sp>
        <p:nvSpPr>
          <p:cNvPr id="528540" name="Line 156">
            <a:extLst>
              <a:ext uri="{FF2B5EF4-FFF2-40B4-BE49-F238E27FC236}">
                <a16:creationId xmlns:a16="http://schemas.microsoft.com/office/drawing/2014/main" id="{0E16D28F-6752-48D3-8B73-98D26697B6AE}"/>
              </a:ext>
            </a:extLst>
          </p:cNvPr>
          <p:cNvSpPr>
            <a:spLocks noChangeShapeType="1"/>
          </p:cNvSpPr>
          <p:nvPr/>
        </p:nvSpPr>
        <p:spPr bwMode="auto">
          <a:xfrm flipV="1">
            <a:off x="7620000" y="22256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41" name="Rectangle 157">
            <a:extLst>
              <a:ext uri="{FF2B5EF4-FFF2-40B4-BE49-F238E27FC236}">
                <a16:creationId xmlns:a16="http://schemas.microsoft.com/office/drawing/2014/main" id="{4BF23E7D-3F8F-4FD5-BA79-CDEAE591593E}"/>
              </a:ext>
            </a:extLst>
          </p:cNvPr>
          <p:cNvSpPr>
            <a:spLocks noChangeArrowheads="1"/>
          </p:cNvSpPr>
          <p:nvPr/>
        </p:nvSpPr>
        <p:spPr bwMode="auto">
          <a:xfrm>
            <a:off x="7605713" y="2238375"/>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1"/>
                </a:solidFill>
                <a:latin typeface="Times New Roman" panose="02020603050405020304" pitchFamily="18" charset="0"/>
                <a:ea typeface="宋体" panose="02010600030101010101" pitchFamily="2" charset="-122"/>
              </a:rPr>
              <a:t>Waste</a:t>
            </a:r>
          </a:p>
        </p:txBody>
      </p:sp>
      <p:grpSp>
        <p:nvGrpSpPr>
          <p:cNvPr id="528542" name="Group 158">
            <a:extLst>
              <a:ext uri="{FF2B5EF4-FFF2-40B4-BE49-F238E27FC236}">
                <a16:creationId xmlns:a16="http://schemas.microsoft.com/office/drawing/2014/main" id="{50DABA65-2438-4D38-8FA1-CFC92FD7AAA0}"/>
              </a:ext>
            </a:extLst>
          </p:cNvPr>
          <p:cNvGrpSpPr>
            <a:grpSpLocks/>
          </p:cNvGrpSpPr>
          <p:nvPr/>
        </p:nvGrpSpPr>
        <p:grpSpPr bwMode="auto">
          <a:xfrm>
            <a:off x="7632700" y="4424363"/>
            <a:ext cx="739775" cy="333375"/>
            <a:chOff x="4808" y="2544"/>
            <a:chExt cx="466" cy="210"/>
          </a:xfrm>
        </p:grpSpPr>
        <p:sp>
          <p:nvSpPr>
            <p:cNvPr id="528543" name="Rectangle 159">
              <a:extLst>
                <a:ext uri="{FF2B5EF4-FFF2-40B4-BE49-F238E27FC236}">
                  <a16:creationId xmlns:a16="http://schemas.microsoft.com/office/drawing/2014/main" id="{4ED430AE-DC3B-4767-AC2F-7FA2EBAEB2EC}"/>
                </a:ext>
              </a:extLst>
            </p:cNvPr>
            <p:cNvSpPr>
              <a:spLocks noChangeArrowheads="1"/>
            </p:cNvSpPr>
            <p:nvPr/>
          </p:nvSpPr>
          <p:spPr bwMode="auto">
            <a:xfrm>
              <a:off x="4808" y="2552"/>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44" name="Rectangle 160">
              <a:extLst>
                <a:ext uri="{FF2B5EF4-FFF2-40B4-BE49-F238E27FC236}">
                  <a16:creationId xmlns:a16="http://schemas.microsoft.com/office/drawing/2014/main" id="{DAAAFCAC-EA13-42DA-A265-FD846A73D2FD}"/>
                </a:ext>
              </a:extLst>
            </p:cNvPr>
            <p:cNvSpPr>
              <a:spLocks noChangeArrowheads="1"/>
            </p:cNvSpPr>
            <p:nvPr/>
          </p:nvSpPr>
          <p:spPr bwMode="auto">
            <a:xfrm>
              <a:off x="4839" y="2544"/>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sp>
        <p:nvSpPr>
          <p:cNvPr id="528545" name="Rectangle 161">
            <a:extLst>
              <a:ext uri="{FF2B5EF4-FFF2-40B4-BE49-F238E27FC236}">
                <a16:creationId xmlns:a16="http://schemas.microsoft.com/office/drawing/2014/main" id="{4764DBDE-8ED6-46D4-8D7D-201E2B002547}"/>
              </a:ext>
            </a:extLst>
          </p:cNvPr>
          <p:cNvSpPr>
            <a:spLocks noChangeArrowheads="1"/>
          </p:cNvSpPr>
          <p:nvPr/>
        </p:nvSpPr>
        <p:spPr bwMode="auto">
          <a:xfrm>
            <a:off x="7721600" y="4090988"/>
            <a:ext cx="866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R-type</a:t>
            </a:r>
          </a:p>
        </p:txBody>
      </p:sp>
      <p:grpSp>
        <p:nvGrpSpPr>
          <p:cNvPr id="528546" name="Group 162">
            <a:extLst>
              <a:ext uri="{FF2B5EF4-FFF2-40B4-BE49-F238E27FC236}">
                <a16:creationId xmlns:a16="http://schemas.microsoft.com/office/drawing/2014/main" id="{0758C452-8506-455F-BD15-1A9C70AC396D}"/>
              </a:ext>
            </a:extLst>
          </p:cNvPr>
          <p:cNvGrpSpPr>
            <a:grpSpLocks/>
          </p:cNvGrpSpPr>
          <p:nvPr/>
        </p:nvGrpSpPr>
        <p:grpSpPr bwMode="auto">
          <a:xfrm>
            <a:off x="2374900" y="6353175"/>
            <a:ext cx="3784600" cy="333375"/>
            <a:chOff x="1496" y="3840"/>
            <a:chExt cx="2384" cy="210"/>
          </a:xfrm>
        </p:grpSpPr>
        <p:grpSp>
          <p:nvGrpSpPr>
            <p:cNvPr id="528547" name="Group 163">
              <a:extLst>
                <a:ext uri="{FF2B5EF4-FFF2-40B4-BE49-F238E27FC236}">
                  <a16:creationId xmlns:a16="http://schemas.microsoft.com/office/drawing/2014/main" id="{0A92B973-A481-4C6C-A87C-0F74073BFDE7}"/>
                </a:ext>
              </a:extLst>
            </p:cNvPr>
            <p:cNvGrpSpPr>
              <a:grpSpLocks/>
            </p:cNvGrpSpPr>
            <p:nvPr/>
          </p:nvGrpSpPr>
          <p:grpSpPr bwMode="auto">
            <a:xfrm>
              <a:off x="1496" y="3840"/>
              <a:ext cx="466" cy="210"/>
              <a:chOff x="1496" y="3840"/>
              <a:chExt cx="466" cy="210"/>
            </a:xfrm>
          </p:grpSpPr>
          <p:sp>
            <p:nvSpPr>
              <p:cNvPr id="528548" name="Rectangle 164">
                <a:extLst>
                  <a:ext uri="{FF2B5EF4-FFF2-40B4-BE49-F238E27FC236}">
                    <a16:creationId xmlns:a16="http://schemas.microsoft.com/office/drawing/2014/main" id="{452E6C04-F8BB-46F7-9958-101A7FEB5F21}"/>
                  </a:ext>
                </a:extLst>
              </p:cNvPr>
              <p:cNvSpPr>
                <a:spLocks noChangeArrowheads="1"/>
              </p:cNvSpPr>
              <p:nvPr/>
            </p:nvSpPr>
            <p:spPr bwMode="auto">
              <a:xfrm>
                <a:off x="149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49" name="Rectangle 165">
                <a:extLst>
                  <a:ext uri="{FF2B5EF4-FFF2-40B4-BE49-F238E27FC236}">
                    <a16:creationId xmlns:a16="http://schemas.microsoft.com/office/drawing/2014/main" id="{D8AF389A-3863-4032-8EF5-E82AD514152E}"/>
                  </a:ext>
                </a:extLst>
              </p:cNvPr>
              <p:cNvSpPr>
                <a:spLocks noChangeArrowheads="1"/>
              </p:cNvSpPr>
              <p:nvPr/>
            </p:nvSpPr>
            <p:spPr bwMode="auto">
              <a:xfrm>
                <a:off x="1527" y="3840"/>
                <a:ext cx="4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28550" name="Group 166">
              <a:extLst>
                <a:ext uri="{FF2B5EF4-FFF2-40B4-BE49-F238E27FC236}">
                  <a16:creationId xmlns:a16="http://schemas.microsoft.com/office/drawing/2014/main" id="{64A2E7B6-1364-4E62-8B19-1DEB15138DD9}"/>
                </a:ext>
              </a:extLst>
            </p:cNvPr>
            <p:cNvGrpSpPr>
              <a:grpSpLocks/>
            </p:cNvGrpSpPr>
            <p:nvPr/>
          </p:nvGrpSpPr>
          <p:grpSpPr bwMode="auto">
            <a:xfrm>
              <a:off x="1976" y="3840"/>
              <a:ext cx="464" cy="210"/>
              <a:chOff x="1976" y="3840"/>
              <a:chExt cx="464" cy="210"/>
            </a:xfrm>
          </p:grpSpPr>
          <p:sp>
            <p:nvSpPr>
              <p:cNvPr id="528551" name="Rectangle 167">
                <a:extLst>
                  <a:ext uri="{FF2B5EF4-FFF2-40B4-BE49-F238E27FC236}">
                    <a16:creationId xmlns:a16="http://schemas.microsoft.com/office/drawing/2014/main" id="{56A5109E-1659-45AC-BF20-D456DE88243A}"/>
                  </a:ext>
                </a:extLst>
              </p:cNvPr>
              <p:cNvSpPr>
                <a:spLocks noChangeArrowheads="1"/>
              </p:cNvSpPr>
              <p:nvPr/>
            </p:nvSpPr>
            <p:spPr bwMode="auto">
              <a:xfrm>
                <a:off x="197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52" name="Rectangle 168">
                <a:extLst>
                  <a:ext uri="{FF2B5EF4-FFF2-40B4-BE49-F238E27FC236}">
                    <a16:creationId xmlns:a16="http://schemas.microsoft.com/office/drawing/2014/main" id="{6B39AC3B-CEC4-487B-B377-073FE2760798}"/>
                  </a:ext>
                </a:extLst>
              </p:cNvPr>
              <p:cNvSpPr>
                <a:spLocks noChangeArrowheads="1"/>
              </p:cNvSpPr>
              <p:nvPr/>
            </p:nvSpPr>
            <p:spPr bwMode="auto">
              <a:xfrm>
                <a:off x="2055" y="3840"/>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a:t>
                </a:r>
              </a:p>
            </p:txBody>
          </p:sp>
        </p:grpSp>
        <p:grpSp>
          <p:nvGrpSpPr>
            <p:cNvPr id="528553" name="Group 169">
              <a:extLst>
                <a:ext uri="{FF2B5EF4-FFF2-40B4-BE49-F238E27FC236}">
                  <a16:creationId xmlns:a16="http://schemas.microsoft.com/office/drawing/2014/main" id="{692AC5EA-5375-400D-908D-B4D365EF6DFE}"/>
                </a:ext>
              </a:extLst>
            </p:cNvPr>
            <p:cNvGrpSpPr>
              <a:grpSpLocks/>
            </p:cNvGrpSpPr>
            <p:nvPr/>
          </p:nvGrpSpPr>
          <p:grpSpPr bwMode="auto">
            <a:xfrm>
              <a:off x="2456" y="3840"/>
              <a:ext cx="464" cy="210"/>
              <a:chOff x="2456" y="3840"/>
              <a:chExt cx="464" cy="210"/>
            </a:xfrm>
          </p:grpSpPr>
          <p:sp>
            <p:nvSpPr>
              <p:cNvPr id="528554" name="Rectangle 170">
                <a:extLst>
                  <a:ext uri="{FF2B5EF4-FFF2-40B4-BE49-F238E27FC236}">
                    <a16:creationId xmlns:a16="http://schemas.microsoft.com/office/drawing/2014/main" id="{4B673D81-358B-408C-A244-CC05B5CFB0E2}"/>
                  </a:ext>
                </a:extLst>
              </p:cNvPr>
              <p:cNvSpPr>
                <a:spLocks noChangeArrowheads="1"/>
              </p:cNvSpPr>
              <p:nvPr/>
            </p:nvSpPr>
            <p:spPr bwMode="auto">
              <a:xfrm>
                <a:off x="245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55" name="Rectangle 171">
                <a:extLst>
                  <a:ext uri="{FF2B5EF4-FFF2-40B4-BE49-F238E27FC236}">
                    <a16:creationId xmlns:a16="http://schemas.microsoft.com/office/drawing/2014/main" id="{5F224B80-032D-415B-A260-C97A2CBAEBBB}"/>
                  </a:ext>
                </a:extLst>
              </p:cNvPr>
              <p:cNvSpPr>
                <a:spLocks noChangeArrowheads="1"/>
              </p:cNvSpPr>
              <p:nvPr/>
            </p:nvSpPr>
            <p:spPr bwMode="auto">
              <a:xfrm>
                <a:off x="2487" y="3840"/>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28556" name="Group 172">
              <a:extLst>
                <a:ext uri="{FF2B5EF4-FFF2-40B4-BE49-F238E27FC236}">
                  <a16:creationId xmlns:a16="http://schemas.microsoft.com/office/drawing/2014/main" id="{01864CCA-F240-45A6-B8BF-38C41C183FD6}"/>
                </a:ext>
              </a:extLst>
            </p:cNvPr>
            <p:cNvGrpSpPr>
              <a:grpSpLocks/>
            </p:cNvGrpSpPr>
            <p:nvPr/>
          </p:nvGrpSpPr>
          <p:grpSpPr bwMode="auto">
            <a:xfrm>
              <a:off x="2936" y="3840"/>
              <a:ext cx="464" cy="210"/>
              <a:chOff x="2936" y="3840"/>
              <a:chExt cx="464" cy="210"/>
            </a:xfrm>
          </p:grpSpPr>
          <p:sp>
            <p:nvSpPr>
              <p:cNvPr id="528557" name="Rectangle 173">
                <a:extLst>
                  <a:ext uri="{FF2B5EF4-FFF2-40B4-BE49-F238E27FC236}">
                    <a16:creationId xmlns:a16="http://schemas.microsoft.com/office/drawing/2014/main" id="{694226FA-6CFC-40E8-99F2-4F2ADAA315F7}"/>
                  </a:ext>
                </a:extLst>
              </p:cNvPr>
              <p:cNvSpPr>
                <a:spLocks noChangeArrowheads="1"/>
              </p:cNvSpPr>
              <p:nvPr/>
            </p:nvSpPr>
            <p:spPr bwMode="auto">
              <a:xfrm>
                <a:off x="293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58" name="Rectangle 174">
                <a:extLst>
                  <a:ext uri="{FF2B5EF4-FFF2-40B4-BE49-F238E27FC236}">
                    <a16:creationId xmlns:a16="http://schemas.microsoft.com/office/drawing/2014/main" id="{71C082DB-4F8D-4091-92B4-2C21AEA6EA77}"/>
                  </a:ext>
                </a:extLst>
              </p:cNvPr>
              <p:cNvSpPr>
                <a:spLocks noChangeArrowheads="1"/>
              </p:cNvSpPr>
              <p:nvPr/>
            </p:nvSpPr>
            <p:spPr bwMode="auto">
              <a:xfrm>
                <a:off x="2967" y="3840"/>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1"/>
                    </a:solidFill>
                    <a:latin typeface="Times New Roman" panose="02020603050405020304" pitchFamily="18" charset="0"/>
                    <a:ea typeface="宋体" panose="02010600030101010101" pitchFamily="2" charset="-122"/>
                  </a:rPr>
                  <a:t>Mem</a:t>
                </a:r>
              </a:p>
            </p:txBody>
          </p:sp>
        </p:grpSp>
        <p:grpSp>
          <p:nvGrpSpPr>
            <p:cNvPr id="528559" name="Group 175">
              <a:extLst>
                <a:ext uri="{FF2B5EF4-FFF2-40B4-BE49-F238E27FC236}">
                  <a16:creationId xmlns:a16="http://schemas.microsoft.com/office/drawing/2014/main" id="{3E5ED4CA-BC6D-459A-A6E6-BACC8DF2711C}"/>
                </a:ext>
              </a:extLst>
            </p:cNvPr>
            <p:cNvGrpSpPr>
              <a:grpSpLocks/>
            </p:cNvGrpSpPr>
            <p:nvPr/>
          </p:nvGrpSpPr>
          <p:grpSpPr bwMode="auto">
            <a:xfrm>
              <a:off x="3416" y="3840"/>
              <a:ext cx="464" cy="210"/>
              <a:chOff x="3416" y="3840"/>
              <a:chExt cx="464" cy="210"/>
            </a:xfrm>
          </p:grpSpPr>
          <p:sp>
            <p:nvSpPr>
              <p:cNvPr id="528560" name="Rectangle 176">
                <a:extLst>
                  <a:ext uri="{FF2B5EF4-FFF2-40B4-BE49-F238E27FC236}">
                    <a16:creationId xmlns:a16="http://schemas.microsoft.com/office/drawing/2014/main" id="{0F157F3A-F14A-4464-AF87-2486DB6D4176}"/>
                  </a:ext>
                </a:extLst>
              </p:cNvPr>
              <p:cNvSpPr>
                <a:spLocks noChangeArrowheads="1"/>
              </p:cNvSpPr>
              <p:nvPr/>
            </p:nvSpPr>
            <p:spPr bwMode="auto">
              <a:xfrm>
                <a:off x="3416" y="3848"/>
                <a:ext cx="46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61" name="Rectangle 177">
                <a:extLst>
                  <a:ext uri="{FF2B5EF4-FFF2-40B4-BE49-F238E27FC236}">
                    <a16:creationId xmlns:a16="http://schemas.microsoft.com/office/drawing/2014/main" id="{88E6DE58-CEAD-4445-B3EC-E2EA5E42403D}"/>
                  </a:ext>
                </a:extLst>
              </p:cNvPr>
              <p:cNvSpPr>
                <a:spLocks noChangeArrowheads="1"/>
              </p:cNvSpPr>
              <p:nvPr/>
            </p:nvSpPr>
            <p:spPr bwMode="auto">
              <a:xfrm>
                <a:off x="3495" y="3840"/>
                <a:ext cx="2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Wr</a:t>
                </a:r>
              </a:p>
            </p:txBody>
          </p:sp>
        </p:grpSp>
      </p:grpSp>
      <p:sp>
        <p:nvSpPr>
          <p:cNvPr id="528562" name="Rectangle 178">
            <a:extLst>
              <a:ext uri="{FF2B5EF4-FFF2-40B4-BE49-F238E27FC236}">
                <a16:creationId xmlns:a16="http://schemas.microsoft.com/office/drawing/2014/main" id="{FDF9A068-0754-4882-9D51-D998EA5651F4}"/>
              </a:ext>
            </a:extLst>
          </p:cNvPr>
          <p:cNvSpPr>
            <a:spLocks noChangeArrowheads="1"/>
          </p:cNvSpPr>
          <p:nvPr/>
        </p:nvSpPr>
        <p:spPr bwMode="auto">
          <a:xfrm>
            <a:off x="1519238" y="6353175"/>
            <a:ext cx="866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accent2"/>
                </a:solidFill>
                <a:latin typeface="微软雅黑" panose="020B0503020204020204" pitchFamily="34" charset="-122"/>
                <a:ea typeface="微软雅黑" panose="020B0503020204020204" pitchFamily="34" charset="-122"/>
              </a:rPr>
              <a:t>R-type</a:t>
            </a:r>
          </a:p>
        </p:txBody>
      </p:sp>
      <p:sp>
        <p:nvSpPr>
          <p:cNvPr id="528563" name="Line 179">
            <a:extLst>
              <a:ext uri="{FF2B5EF4-FFF2-40B4-BE49-F238E27FC236}">
                <a16:creationId xmlns:a16="http://schemas.microsoft.com/office/drawing/2014/main" id="{4C4814E0-8DE6-488A-9105-E4281D045F39}"/>
              </a:ext>
            </a:extLst>
          </p:cNvPr>
          <p:cNvSpPr>
            <a:spLocks noChangeShapeType="1"/>
          </p:cNvSpPr>
          <p:nvPr/>
        </p:nvSpPr>
        <p:spPr bwMode="auto">
          <a:xfrm flipV="1">
            <a:off x="762000" y="11588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64" name="Rectangle 180">
            <a:extLst>
              <a:ext uri="{FF2B5EF4-FFF2-40B4-BE49-F238E27FC236}">
                <a16:creationId xmlns:a16="http://schemas.microsoft.com/office/drawing/2014/main" id="{6379693E-28CA-4D2A-99B1-D7D40DB002BB}"/>
              </a:ext>
            </a:extLst>
          </p:cNvPr>
          <p:cNvSpPr>
            <a:spLocks noChangeArrowheads="1"/>
          </p:cNvSpPr>
          <p:nvPr/>
        </p:nvSpPr>
        <p:spPr bwMode="auto">
          <a:xfrm>
            <a:off x="2271713" y="1171575"/>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1</a:t>
            </a:r>
          </a:p>
        </p:txBody>
      </p:sp>
      <p:sp>
        <p:nvSpPr>
          <p:cNvPr id="528565" name="Line 181">
            <a:extLst>
              <a:ext uri="{FF2B5EF4-FFF2-40B4-BE49-F238E27FC236}">
                <a16:creationId xmlns:a16="http://schemas.microsoft.com/office/drawing/2014/main" id="{CAF08064-ECA5-4E74-BCED-355872005350}"/>
              </a:ext>
            </a:extLst>
          </p:cNvPr>
          <p:cNvSpPr>
            <a:spLocks noChangeShapeType="1"/>
          </p:cNvSpPr>
          <p:nvPr/>
        </p:nvSpPr>
        <p:spPr bwMode="auto">
          <a:xfrm flipV="1">
            <a:off x="4572000" y="11588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66" name="Line 182">
            <a:extLst>
              <a:ext uri="{FF2B5EF4-FFF2-40B4-BE49-F238E27FC236}">
                <a16:creationId xmlns:a16="http://schemas.microsoft.com/office/drawing/2014/main" id="{34CB2A10-3520-4B82-BE45-F4DEB36B7D3F}"/>
              </a:ext>
            </a:extLst>
          </p:cNvPr>
          <p:cNvSpPr>
            <a:spLocks noChangeShapeType="1"/>
          </p:cNvSpPr>
          <p:nvPr/>
        </p:nvSpPr>
        <p:spPr bwMode="auto">
          <a:xfrm flipV="1">
            <a:off x="8382000" y="1158875"/>
            <a:ext cx="0" cy="33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67" name="Rectangle 183">
            <a:extLst>
              <a:ext uri="{FF2B5EF4-FFF2-40B4-BE49-F238E27FC236}">
                <a16:creationId xmlns:a16="http://schemas.microsoft.com/office/drawing/2014/main" id="{3C6B6C3B-9DEA-4B17-AB60-A65ACFC80359}"/>
              </a:ext>
            </a:extLst>
          </p:cNvPr>
          <p:cNvSpPr>
            <a:spLocks noChangeArrowheads="1"/>
          </p:cNvSpPr>
          <p:nvPr/>
        </p:nvSpPr>
        <p:spPr bwMode="auto">
          <a:xfrm>
            <a:off x="6081713" y="1171575"/>
            <a:ext cx="742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latin typeface="Times New Roman" panose="02020603050405020304" pitchFamily="18" charset="0"/>
                <a:ea typeface="宋体" panose="02010600030101010101" pitchFamily="2" charset="-122"/>
              </a:rPr>
              <a:t>周期 </a:t>
            </a:r>
            <a:r>
              <a:rPr lang="en-US" altLang="zh-CN">
                <a:latin typeface="Times New Roman" panose="02020603050405020304" pitchFamily="18" charset="0"/>
                <a:ea typeface="宋体" panose="02010600030101010101" pitchFamily="2" charset="-122"/>
              </a:rPr>
              <a:t>1</a:t>
            </a:r>
          </a:p>
        </p:txBody>
      </p:sp>
      <p:sp>
        <p:nvSpPr>
          <p:cNvPr id="528568" name="Line 184">
            <a:extLst>
              <a:ext uri="{FF2B5EF4-FFF2-40B4-BE49-F238E27FC236}">
                <a16:creationId xmlns:a16="http://schemas.microsoft.com/office/drawing/2014/main" id="{5CF3CF96-8C0B-4F3D-932F-550711B8A388}"/>
              </a:ext>
            </a:extLst>
          </p:cNvPr>
          <p:cNvSpPr>
            <a:spLocks noChangeShapeType="1"/>
          </p:cNvSpPr>
          <p:nvPr/>
        </p:nvSpPr>
        <p:spPr bwMode="auto">
          <a:xfrm>
            <a:off x="774700" y="1323975"/>
            <a:ext cx="1422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69" name="Line 185">
            <a:extLst>
              <a:ext uri="{FF2B5EF4-FFF2-40B4-BE49-F238E27FC236}">
                <a16:creationId xmlns:a16="http://schemas.microsoft.com/office/drawing/2014/main" id="{0E0E088F-0382-4FD1-BE2D-C20320E295BD}"/>
              </a:ext>
            </a:extLst>
          </p:cNvPr>
          <p:cNvSpPr>
            <a:spLocks noChangeShapeType="1"/>
          </p:cNvSpPr>
          <p:nvPr/>
        </p:nvSpPr>
        <p:spPr bwMode="auto">
          <a:xfrm>
            <a:off x="4584700" y="1323975"/>
            <a:ext cx="1422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70" name="Line 186">
            <a:extLst>
              <a:ext uri="{FF2B5EF4-FFF2-40B4-BE49-F238E27FC236}">
                <a16:creationId xmlns:a16="http://schemas.microsoft.com/office/drawing/2014/main" id="{6EE56B0E-2044-44B5-9DC0-9D23F79E98F3}"/>
              </a:ext>
            </a:extLst>
          </p:cNvPr>
          <p:cNvSpPr>
            <a:spLocks noChangeShapeType="1"/>
          </p:cNvSpPr>
          <p:nvPr/>
        </p:nvSpPr>
        <p:spPr bwMode="auto">
          <a:xfrm flipH="1">
            <a:off x="6845300" y="1323975"/>
            <a:ext cx="1473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71" name="Line 187">
            <a:extLst>
              <a:ext uri="{FF2B5EF4-FFF2-40B4-BE49-F238E27FC236}">
                <a16:creationId xmlns:a16="http://schemas.microsoft.com/office/drawing/2014/main" id="{D3177B66-EA8C-4AC8-B1C2-C1C612583CAA}"/>
              </a:ext>
            </a:extLst>
          </p:cNvPr>
          <p:cNvSpPr>
            <a:spLocks noChangeShapeType="1"/>
          </p:cNvSpPr>
          <p:nvPr/>
        </p:nvSpPr>
        <p:spPr bwMode="auto">
          <a:xfrm flipH="1">
            <a:off x="3111500" y="1323975"/>
            <a:ext cx="1473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573" name="Text Box 189">
            <a:extLst>
              <a:ext uri="{FF2B5EF4-FFF2-40B4-BE49-F238E27FC236}">
                <a16:creationId xmlns:a16="http://schemas.microsoft.com/office/drawing/2014/main" id="{E089BA48-B7E8-481A-A960-08550B73030A}"/>
              </a:ext>
            </a:extLst>
          </p:cNvPr>
          <p:cNvSpPr txBox="1">
            <a:spLocks noChangeArrowheads="1"/>
          </p:cNvSpPr>
          <p:nvPr/>
        </p:nvSpPr>
        <p:spPr bwMode="auto">
          <a:xfrm>
            <a:off x="6530975" y="5065713"/>
            <a:ext cx="22494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a:solidFill>
                  <a:srgbClr val="006600"/>
                </a:solidFill>
                <a:latin typeface="微软雅黑" panose="020B0503020204020204" pitchFamily="34" charset="-122"/>
                <a:ea typeface="微软雅黑" panose="020B0503020204020204" pitchFamily="34" charset="-122"/>
              </a:rPr>
              <a:t>前述的</a:t>
            </a:r>
            <a:r>
              <a:rPr lang="zh-CN" altLang="en-US" sz="2000">
                <a:solidFill>
                  <a:srgbClr val="A50021"/>
                </a:solidFill>
                <a:latin typeface="微软雅黑" panose="020B0503020204020204" pitchFamily="34" charset="-122"/>
                <a:ea typeface="微软雅黑" panose="020B0503020204020204" pitchFamily="34" charset="-122"/>
              </a:rPr>
              <a:t>单总线结构</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一定是</a:t>
            </a:r>
            <a:r>
              <a:rPr lang="zh-CN" altLang="en-US" sz="2000">
                <a:solidFill>
                  <a:srgbClr val="A50021"/>
                </a:solidFill>
                <a:latin typeface="微软雅黑" panose="020B0503020204020204" pitchFamily="34" charset="-122"/>
                <a:ea typeface="微软雅黑" panose="020B0503020204020204" pitchFamily="34" charset="-122"/>
              </a:rPr>
              <a:t>多周期</a:t>
            </a:r>
            <a:r>
              <a:rPr lang="zh-CN" altLang="en-US" sz="2000">
                <a:solidFill>
                  <a:srgbClr val="006600"/>
                </a:solidFill>
                <a:latin typeface="微软雅黑" panose="020B0503020204020204" pitchFamily="34" charset="-122"/>
                <a:ea typeface="微软雅黑" panose="020B0503020204020204" pitchFamily="34" charset="-122"/>
              </a:rPr>
              <a:t>实现的</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D8888CBC-BCD1-4C37-93DF-B171256F6475}"/>
              </a:ext>
            </a:extLst>
          </p:cNvPr>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550915" name="Rectangle 3">
            <a:extLst>
              <a:ext uri="{FF2B5EF4-FFF2-40B4-BE49-F238E27FC236}">
                <a16:creationId xmlns:a16="http://schemas.microsoft.com/office/drawing/2014/main" id="{D47AAB7B-6035-4E3F-81A4-1388547F44D5}"/>
              </a:ext>
            </a:extLst>
          </p:cNvPr>
          <p:cNvSpPr>
            <a:spLocks noGrp="1" noChangeArrowheads="1"/>
          </p:cNvSpPr>
          <p:nvPr>
            <p:ph type="body" idx="1"/>
          </p:nvPr>
        </p:nvSpPr>
        <p:spPr>
          <a:xfrm>
            <a:off x="454025" y="715963"/>
            <a:ext cx="8229600" cy="6040437"/>
          </a:xfrm>
          <a:noFill/>
          <a:ln/>
        </p:spPr>
        <p:txBody>
          <a:bodyPr/>
          <a:lstStyle/>
          <a:p>
            <a:r>
              <a:rPr lang="zh-CN" altLang="en-US" sz="2200">
                <a:latin typeface="微软雅黑" panose="020B0503020204020204" pitchFamily="34" charset="-122"/>
                <a:ea typeface="微软雅黑" panose="020B0503020204020204" pitchFamily="34" charset="-122"/>
              </a:rPr>
              <a:t>分以下三个部分介绍</a:t>
            </a:r>
          </a:p>
          <a:p>
            <a:pPr lvl="1">
              <a:spcBef>
                <a:spcPct val="30000"/>
              </a:spcBef>
            </a:pPr>
            <a:r>
              <a:rPr lang="zh-CN" altLang="en-US" sz="2200">
                <a:latin typeface="微软雅黑" panose="020B0503020204020204" pitchFamily="34" charset="-122"/>
                <a:ea typeface="微软雅黑" panose="020B0503020204020204" pitchFamily="34" charset="-122"/>
              </a:rPr>
              <a:t>第一讲：程序执行概述</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程序及指令的执行过程 </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CPU</a:t>
            </a:r>
            <a:r>
              <a:rPr lang="zh-CN" altLang="en-US" sz="2200">
                <a:solidFill>
                  <a:srgbClr val="006600"/>
                </a:solidFill>
                <a:latin typeface="微软雅黑" panose="020B0503020204020204" pitchFamily="34" charset="-122"/>
                <a:ea typeface="微软雅黑" panose="020B0503020204020204" pitchFamily="34" charset="-122"/>
              </a:rPr>
              <a:t>的基本功能和基本组成</a:t>
            </a:r>
          </a:p>
          <a:p>
            <a:pPr lvl="1">
              <a:spcBef>
                <a:spcPct val="30000"/>
              </a:spcBef>
            </a:pPr>
            <a:r>
              <a:rPr lang="zh-CN" altLang="en-US" sz="2200">
                <a:latin typeface="微软雅黑" panose="020B0503020204020204" pitchFamily="34" charset="-122"/>
                <a:ea typeface="微软雅黑" panose="020B0503020204020204" pitchFamily="34" charset="-122"/>
              </a:rPr>
              <a:t>第二讲：数据通路基本结构和工作原理</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数据通路基本结构</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数据通路的时序控制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数据通路基本工作原理</a:t>
            </a:r>
            <a:r>
              <a:rPr lang="zh-CN" altLang="en-US" sz="2200">
                <a:solidFill>
                  <a:srgbClr val="009900"/>
                </a:solidFill>
                <a:latin typeface="微软雅黑" panose="020B0503020204020204" pitchFamily="34" charset="-122"/>
                <a:ea typeface="微软雅黑" panose="020B0503020204020204" pitchFamily="34" charset="-122"/>
              </a:rPr>
              <a:t> </a:t>
            </a:r>
          </a:p>
          <a:p>
            <a:pPr lvl="1">
              <a:spcBef>
                <a:spcPct val="30000"/>
              </a:spcBef>
            </a:pPr>
            <a:r>
              <a:rPr lang="zh-CN" altLang="en-US" sz="2200">
                <a:solidFill>
                  <a:schemeClr val="accent1"/>
                </a:solidFill>
                <a:latin typeface="微软雅黑" panose="020B0503020204020204" pitchFamily="34" charset="-122"/>
                <a:ea typeface="微软雅黑" panose="020B0503020204020204" pitchFamily="34" charset="-122"/>
              </a:rPr>
              <a:t>第三讲：流水线方式下指令的执行</a:t>
            </a:r>
            <a:r>
              <a:rPr lang="zh-CN" altLang="en-US" sz="2200">
                <a:latin typeface="微软雅黑" panose="020B0503020204020204" pitchFamily="34" charset="-122"/>
                <a:ea typeface="微软雅黑" panose="020B0503020204020204" pitchFamily="34" charset="-122"/>
              </a:rPr>
              <a:t>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指令流水线的基本原理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适合流水线的指令集特征 </a:t>
            </a:r>
          </a:p>
          <a:p>
            <a:pPr lvl="2">
              <a:spcBef>
                <a:spcPct val="30000"/>
              </a:spcBef>
            </a:pPr>
            <a:r>
              <a:rPr lang="en-US" altLang="zh-CN" sz="2200">
                <a:solidFill>
                  <a:srgbClr val="006600"/>
                </a:solidFill>
                <a:latin typeface="微软雅黑" panose="020B0503020204020204" pitchFamily="34" charset="-122"/>
                <a:ea typeface="微软雅黑" panose="020B0503020204020204" pitchFamily="34" charset="-122"/>
              </a:rPr>
              <a:t>CISC</a:t>
            </a:r>
            <a:r>
              <a:rPr lang="zh-CN" altLang="en-US" sz="2200">
                <a:solidFill>
                  <a:srgbClr val="006600"/>
                </a:solidFill>
                <a:latin typeface="微软雅黑" panose="020B0503020204020204" pitchFamily="34" charset="-122"/>
                <a:ea typeface="微软雅黑" panose="020B0503020204020204" pitchFamily="34" charset="-122"/>
              </a:rPr>
              <a:t>和</a:t>
            </a:r>
            <a:r>
              <a:rPr lang="en-US" altLang="zh-CN" sz="2200">
                <a:solidFill>
                  <a:srgbClr val="006600"/>
                </a:solidFill>
                <a:latin typeface="微软雅黑" panose="020B0503020204020204" pitchFamily="34" charset="-122"/>
                <a:ea typeface="微软雅黑" panose="020B0503020204020204" pitchFamily="34" charset="-122"/>
              </a:rPr>
              <a:t>RISC</a:t>
            </a:r>
            <a:r>
              <a:rPr lang="zh-CN" altLang="en-US" sz="2200">
                <a:solidFill>
                  <a:srgbClr val="006600"/>
                </a:solidFill>
                <a:latin typeface="微软雅黑" panose="020B0503020204020204" pitchFamily="34" charset="-122"/>
                <a:ea typeface="微软雅黑" panose="020B0503020204020204" pitchFamily="34" charset="-122"/>
              </a:rPr>
              <a:t>风格指令集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指令流水线的实现 </a:t>
            </a:r>
          </a:p>
          <a:p>
            <a:pPr lvl="2">
              <a:spcBef>
                <a:spcPct val="30000"/>
              </a:spcBef>
            </a:pPr>
            <a:r>
              <a:rPr lang="zh-CN" altLang="en-US" sz="2200">
                <a:solidFill>
                  <a:srgbClr val="006600"/>
                </a:solidFill>
                <a:latin typeface="微软雅黑" panose="020B0503020204020204" pitchFamily="34" charset="-122"/>
                <a:ea typeface="微软雅黑" panose="020B0503020204020204" pitchFamily="34" charset="-122"/>
              </a:rPr>
              <a:t>高级流水线实现技术</a:t>
            </a:r>
            <a:r>
              <a:rPr lang="zh-CN" altLang="en-US" sz="2000">
                <a:solidFill>
                  <a:srgbClr val="006600"/>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AD12D80A-553B-4AAF-A226-89D9531BB1F5}"/>
              </a:ext>
            </a:extLst>
          </p:cNvPr>
          <p:cNvSpPr>
            <a:spLocks noGrp="1" noChangeArrowheads="1"/>
          </p:cNvSpPr>
          <p:nvPr>
            <p:ph type="body" idx="1"/>
          </p:nvPr>
        </p:nvSpPr>
        <p:spPr>
          <a:xfrm>
            <a:off x="488950" y="1158875"/>
            <a:ext cx="4808538" cy="4451350"/>
          </a:xfrm>
          <a:noFill/>
          <a:ln/>
        </p:spPr>
        <p:txBody>
          <a:bodyPr lIns="90488" tIns="44450" rIns="90488" bIns="44450"/>
          <a:lstStyle/>
          <a:p>
            <a:pPr>
              <a:lnSpc>
                <a:spcPct val="125000"/>
              </a:lnSpc>
              <a:spcBef>
                <a:spcPct val="10000"/>
              </a:spcBef>
            </a:pPr>
            <a:r>
              <a:rPr lang="en-US" altLang="zh-CN" sz="2200">
                <a:ea typeface="宋体" panose="02010600030101010101" pitchFamily="2" charset="-122"/>
              </a:rPr>
              <a:t>Laundry Example</a:t>
            </a:r>
          </a:p>
          <a:p>
            <a:pPr lvl="1">
              <a:lnSpc>
                <a:spcPct val="125000"/>
              </a:lnSpc>
              <a:spcBef>
                <a:spcPct val="10000"/>
              </a:spcBef>
            </a:pPr>
            <a:r>
              <a:rPr lang="en-US" altLang="zh-CN" sz="2200">
                <a:ea typeface="宋体" panose="02010600030101010101" pitchFamily="2" charset="-122"/>
              </a:rPr>
              <a:t>Ann, Brian, Cathy, Dave </a:t>
            </a:r>
            <a:br>
              <a:rPr lang="en-US" altLang="zh-CN" sz="2200">
                <a:ea typeface="宋体" panose="02010600030101010101" pitchFamily="2" charset="-122"/>
              </a:rPr>
            </a:br>
            <a:r>
              <a:rPr lang="en-US" altLang="zh-CN" sz="2200">
                <a:ea typeface="宋体" panose="02010600030101010101" pitchFamily="2" charset="-122"/>
              </a:rPr>
              <a:t>each have one load of clothes to </a:t>
            </a:r>
            <a:r>
              <a:rPr lang="en-US" altLang="zh-CN" sz="2200">
                <a:solidFill>
                  <a:srgbClr val="FF0000"/>
                </a:solidFill>
                <a:ea typeface="宋体" panose="02010600030101010101" pitchFamily="2" charset="-122"/>
              </a:rPr>
              <a:t>wash</a:t>
            </a:r>
            <a:r>
              <a:rPr lang="en-US" altLang="zh-CN" sz="2200">
                <a:ea typeface="宋体" panose="02010600030101010101" pitchFamily="2" charset="-122"/>
              </a:rPr>
              <a:t>, </a:t>
            </a:r>
            <a:r>
              <a:rPr lang="en-US" altLang="zh-CN" sz="2200">
                <a:solidFill>
                  <a:srgbClr val="FF0000"/>
                </a:solidFill>
                <a:ea typeface="宋体" panose="02010600030101010101" pitchFamily="2" charset="-122"/>
              </a:rPr>
              <a:t>dry</a:t>
            </a:r>
            <a:r>
              <a:rPr lang="en-US" altLang="zh-CN" sz="2200">
                <a:ea typeface="宋体" panose="02010600030101010101" pitchFamily="2" charset="-122"/>
              </a:rPr>
              <a:t>, and </a:t>
            </a:r>
            <a:r>
              <a:rPr lang="en-US" altLang="zh-CN" sz="2200">
                <a:solidFill>
                  <a:srgbClr val="FF0000"/>
                </a:solidFill>
                <a:ea typeface="宋体" panose="02010600030101010101" pitchFamily="2" charset="-122"/>
              </a:rPr>
              <a:t>fold</a:t>
            </a:r>
            <a:endParaRPr lang="en-US" altLang="zh-CN" sz="2200">
              <a:ea typeface="宋体" panose="02010600030101010101" pitchFamily="2" charset="-122"/>
            </a:endParaRPr>
          </a:p>
          <a:p>
            <a:pPr lvl="1">
              <a:lnSpc>
                <a:spcPct val="125000"/>
              </a:lnSpc>
              <a:spcBef>
                <a:spcPct val="10000"/>
              </a:spcBef>
            </a:pPr>
            <a:r>
              <a:rPr lang="en-US" altLang="zh-CN" sz="2200">
                <a:ea typeface="宋体" panose="02010600030101010101" pitchFamily="2" charset="-122"/>
              </a:rPr>
              <a:t>Washer takes 	</a:t>
            </a:r>
            <a:r>
              <a:rPr lang="en-US" altLang="zh-CN" sz="2200">
                <a:solidFill>
                  <a:schemeClr val="tx1"/>
                </a:solidFill>
                <a:ea typeface="宋体" panose="02010600030101010101" pitchFamily="2" charset="-122"/>
              </a:rPr>
              <a:t>30</a:t>
            </a:r>
            <a:r>
              <a:rPr lang="en-US" altLang="zh-CN" sz="2200">
                <a:ea typeface="宋体" panose="02010600030101010101" pitchFamily="2" charset="-122"/>
              </a:rPr>
              <a:t> minutes</a:t>
            </a:r>
          </a:p>
          <a:p>
            <a:pPr lvl="1">
              <a:lnSpc>
                <a:spcPct val="125000"/>
              </a:lnSpc>
              <a:spcBef>
                <a:spcPct val="10000"/>
              </a:spcBef>
            </a:pPr>
            <a:r>
              <a:rPr lang="en-US" altLang="zh-CN" sz="2200">
                <a:ea typeface="宋体" panose="02010600030101010101" pitchFamily="2" charset="-122"/>
              </a:rPr>
              <a:t>Dryer takes 	</a:t>
            </a:r>
            <a:r>
              <a:rPr lang="en-US" altLang="zh-CN" sz="2200">
                <a:solidFill>
                  <a:srgbClr val="000099"/>
                </a:solidFill>
                <a:ea typeface="宋体" panose="02010600030101010101" pitchFamily="2" charset="-122"/>
              </a:rPr>
              <a:t>40</a:t>
            </a:r>
            <a:r>
              <a:rPr lang="en-US" altLang="zh-CN" sz="2200">
                <a:ea typeface="宋体" panose="02010600030101010101" pitchFamily="2" charset="-122"/>
              </a:rPr>
              <a:t> minutes</a:t>
            </a:r>
          </a:p>
          <a:p>
            <a:pPr lvl="1">
              <a:lnSpc>
                <a:spcPct val="125000"/>
              </a:lnSpc>
              <a:spcBef>
                <a:spcPct val="10000"/>
              </a:spcBef>
            </a:pPr>
            <a:r>
              <a:rPr lang="en-US" altLang="zh-CN" sz="2200">
                <a:ea typeface="宋体" panose="02010600030101010101" pitchFamily="2" charset="-122"/>
              </a:rPr>
              <a:t>“Folder” takes 	</a:t>
            </a:r>
            <a:r>
              <a:rPr lang="en-US" altLang="zh-CN" sz="2200">
                <a:solidFill>
                  <a:srgbClr val="000099"/>
                </a:solidFill>
                <a:ea typeface="宋体" panose="02010600030101010101" pitchFamily="2" charset="-122"/>
              </a:rPr>
              <a:t>20</a:t>
            </a:r>
            <a:r>
              <a:rPr lang="en-US" altLang="zh-CN" sz="2200">
                <a:ea typeface="宋体" panose="02010600030101010101" pitchFamily="2" charset="-122"/>
              </a:rPr>
              <a:t> minutes</a:t>
            </a:r>
          </a:p>
        </p:txBody>
      </p:sp>
      <p:grpSp>
        <p:nvGrpSpPr>
          <p:cNvPr id="556035" name="Group 3">
            <a:extLst>
              <a:ext uri="{FF2B5EF4-FFF2-40B4-BE49-F238E27FC236}">
                <a16:creationId xmlns:a16="http://schemas.microsoft.com/office/drawing/2014/main" id="{1D288761-1A58-4072-9ABB-B65B5FFFBCDF}"/>
              </a:ext>
            </a:extLst>
          </p:cNvPr>
          <p:cNvGrpSpPr>
            <a:grpSpLocks/>
          </p:cNvGrpSpPr>
          <p:nvPr/>
        </p:nvGrpSpPr>
        <p:grpSpPr bwMode="auto">
          <a:xfrm>
            <a:off x="6540500" y="3362325"/>
            <a:ext cx="673100" cy="800100"/>
            <a:chOff x="4228" y="2820"/>
            <a:chExt cx="424" cy="504"/>
          </a:xfrm>
        </p:grpSpPr>
        <p:grpSp>
          <p:nvGrpSpPr>
            <p:cNvPr id="556036" name="Group 4">
              <a:extLst>
                <a:ext uri="{FF2B5EF4-FFF2-40B4-BE49-F238E27FC236}">
                  <a16:creationId xmlns:a16="http://schemas.microsoft.com/office/drawing/2014/main" id="{1524B2C6-55A5-4ECE-B664-C3C46471561A}"/>
                </a:ext>
              </a:extLst>
            </p:cNvPr>
            <p:cNvGrpSpPr>
              <a:grpSpLocks/>
            </p:cNvGrpSpPr>
            <p:nvPr/>
          </p:nvGrpSpPr>
          <p:grpSpPr bwMode="auto">
            <a:xfrm>
              <a:off x="4228" y="2820"/>
              <a:ext cx="424" cy="504"/>
              <a:chOff x="4228" y="2820"/>
              <a:chExt cx="424" cy="504"/>
            </a:xfrm>
          </p:grpSpPr>
          <p:sp>
            <p:nvSpPr>
              <p:cNvPr id="556037" name="AutoShape 5">
                <a:extLst>
                  <a:ext uri="{FF2B5EF4-FFF2-40B4-BE49-F238E27FC236}">
                    <a16:creationId xmlns:a16="http://schemas.microsoft.com/office/drawing/2014/main" id="{57E3EB4E-6574-4EF0-88A5-EB5371576E72}"/>
                  </a:ext>
                </a:extLst>
              </p:cNvPr>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38" name="AutoShape 6">
                <a:extLst>
                  <a:ext uri="{FF2B5EF4-FFF2-40B4-BE49-F238E27FC236}">
                    <a16:creationId xmlns:a16="http://schemas.microsoft.com/office/drawing/2014/main" id="{82DA9886-3975-4C0A-B157-02E5391B08AB}"/>
                  </a:ext>
                </a:extLst>
              </p:cNvPr>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39" name="Oval 7">
              <a:extLst>
                <a:ext uri="{FF2B5EF4-FFF2-40B4-BE49-F238E27FC236}">
                  <a16:creationId xmlns:a16="http://schemas.microsoft.com/office/drawing/2014/main" id="{FC706FD6-F196-4766-B539-9DA3DDDEF526}"/>
                </a:ext>
              </a:extLst>
            </p:cNvPr>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0" name="AutoShape 8">
              <a:extLst>
                <a:ext uri="{FF2B5EF4-FFF2-40B4-BE49-F238E27FC236}">
                  <a16:creationId xmlns:a16="http://schemas.microsoft.com/office/drawing/2014/main" id="{9CB7965A-7C81-467E-B28B-81F65FBE1340}"/>
                </a:ext>
              </a:extLst>
            </p:cNvPr>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41" name="Group 9">
            <a:extLst>
              <a:ext uri="{FF2B5EF4-FFF2-40B4-BE49-F238E27FC236}">
                <a16:creationId xmlns:a16="http://schemas.microsoft.com/office/drawing/2014/main" id="{76C8FC06-42CD-4D5B-A87A-7036EF9286CA}"/>
              </a:ext>
            </a:extLst>
          </p:cNvPr>
          <p:cNvGrpSpPr>
            <a:grpSpLocks/>
          </p:cNvGrpSpPr>
          <p:nvPr/>
        </p:nvGrpSpPr>
        <p:grpSpPr bwMode="auto">
          <a:xfrm>
            <a:off x="6684963" y="4295775"/>
            <a:ext cx="661987" cy="649288"/>
            <a:chOff x="4319" y="3408"/>
            <a:chExt cx="417" cy="409"/>
          </a:xfrm>
        </p:grpSpPr>
        <p:grpSp>
          <p:nvGrpSpPr>
            <p:cNvPr id="556042" name="Group 10">
              <a:extLst>
                <a:ext uri="{FF2B5EF4-FFF2-40B4-BE49-F238E27FC236}">
                  <a16:creationId xmlns:a16="http://schemas.microsoft.com/office/drawing/2014/main" id="{EB730447-6E33-415F-8A30-43B11484923C}"/>
                </a:ext>
              </a:extLst>
            </p:cNvPr>
            <p:cNvGrpSpPr>
              <a:grpSpLocks/>
            </p:cNvGrpSpPr>
            <p:nvPr/>
          </p:nvGrpSpPr>
          <p:grpSpPr bwMode="auto">
            <a:xfrm>
              <a:off x="4321" y="3601"/>
              <a:ext cx="415" cy="216"/>
              <a:chOff x="4321" y="3601"/>
              <a:chExt cx="415" cy="216"/>
            </a:xfrm>
          </p:grpSpPr>
          <p:sp>
            <p:nvSpPr>
              <p:cNvPr id="556043" name="Freeform 11">
                <a:extLst>
                  <a:ext uri="{FF2B5EF4-FFF2-40B4-BE49-F238E27FC236}">
                    <a16:creationId xmlns:a16="http://schemas.microsoft.com/office/drawing/2014/main" id="{162185DB-6D5E-4EEC-A5ED-F4164F401329}"/>
                  </a:ext>
                </a:extLst>
              </p:cNvPr>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Lst>
                <a:ahLst/>
                <a:cxnLst>
                  <a:cxn ang="0">
                    <a:pos x="T0" y="T1"/>
                  </a:cxn>
                  <a:cxn ang="0">
                    <a:pos x="T2" y="T3"/>
                  </a:cxn>
                  <a:cxn ang="0">
                    <a:pos x="T4" y="T5"/>
                  </a:cxn>
                  <a:cxn ang="0">
                    <a:pos x="T6" y="T7"/>
                  </a:cxn>
                  <a:cxn ang="0">
                    <a:pos x="T8" y="T9"/>
                  </a:cxn>
                </a:cxnLst>
                <a:rect l="0" t="0" r="r" b="b"/>
                <a:pathLst>
                  <a:path w="96" h="215">
                    <a:moveTo>
                      <a:pt x="69" y="0"/>
                    </a:moveTo>
                    <a:lnTo>
                      <a:pt x="95" y="0"/>
                    </a:lnTo>
                    <a:lnTo>
                      <a:pt x="26" y="214"/>
                    </a:lnTo>
                    <a:lnTo>
                      <a:pt x="0" y="214"/>
                    </a:lnTo>
                    <a:lnTo>
                      <a:pt x="69"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44" name="Rectangle 12">
                <a:extLst>
                  <a:ext uri="{FF2B5EF4-FFF2-40B4-BE49-F238E27FC236}">
                    <a16:creationId xmlns:a16="http://schemas.microsoft.com/office/drawing/2014/main" id="{5373C7EB-4776-4BEC-8A4E-C49EDE740EA2}"/>
                  </a:ext>
                </a:extLst>
              </p:cNvPr>
              <p:cNvSpPr>
                <a:spLocks noChangeArrowheads="1"/>
              </p:cNvSpPr>
              <p:nvPr/>
            </p:nvSpPr>
            <p:spPr bwMode="auto">
              <a:xfrm>
                <a:off x="4518" y="3601"/>
                <a:ext cx="218" cy="12"/>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5" name="Rectangle 13">
                <a:extLst>
                  <a:ext uri="{FF2B5EF4-FFF2-40B4-BE49-F238E27FC236}">
                    <a16:creationId xmlns:a16="http://schemas.microsoft.com/office/drawing/2014/main" id="{56997627-B5FB-47D1-93C3-9BEBF0A93C06}"/>
                  </a:ext>
                </a:extLst>
              </p:cNvPr>
              <p:cNvSpPr>
                <a:spLocks noChangeArrowheads="1"/>
              </p:cNvSpPr>
              <p:nvPr/>
            </p:nvSpPr>
            <p:spPr bwMode="auto">
              <a:xfrm>
                <a:off x="4517" y="3692"/>
                <a:ext cx="218" cy="13"/>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6" name="Rectangle 14">
                <a:extLst>
                  <a:ext uri="{FF2B5EF4-FFF2-40B4-BE49-F238E27FC236}">
                    <a16:creationId xmlns:a16="http://schemas.microsoft.com/office/drawing/2014/main" id="{379508EA-B051-47B2-B7A6-7628AEC6ED21}"/>
                  </a:ext>
                </a:extLst>
              </p:cNvPr>
              <p:cNvSpPr>
                <a:spLocks noChangeArrowheads="1"/>
              </p:cNvSpPr>
              <p:nvPr/>
            </p:nvSpPr>
            <p:spPr bwMode="auto">
              <a:xfrm>
                <a:off x="4321" y="3692"/>
                <a:ext cx="116" cy="13"/>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47" name="Group 15">
              <a:extLst>
                <a:ext uri="{FF2B5EF4-FFF2-40B4-BE49-F238E27FC236}">
                  <a16:creationId xmlns:a16="http://schemas.microsoft.com/office/drawing/2014/main" id="{32F2B7FD-6FFC-44EB-9C4C-24B2ABECEDBB}"/>
                </a:ext>
              </a:extLst>
            </p:cNvPr>
            <p:cNvGrpSpPr>
              <a:grpSpLocks/>
            </p:cNvGrpSpPr>
            <p:nvPr/>
          </p:nvGrpSpPr>
          <p:grpSpPr bwMode="auto">
            <a:xfrm>
              <a:off x="4319" y="3408"/>
              <a:ext cx="217" cy="409"/>
              <a:chOff x="4319" y="3408"/>
              <a:chExt cx="217" cy="409"/>
            </a:xfrm>
          </p:grpSpPr>
          <p:sp>
            <p:nvSpPr>
              <p:cNvPr id="556048" name="Oval 16">
                <a:extLst>
                  <a:ext uri="{FF2B5EF4-FFF2-40B4-BE49-F238E27FC236}">
                    <a16:creationId xmlns:a16="http://schemas.microsoft.com/office/drawing/2014/main" id="{8BF04AFA-D914-4174-BF55-6E7FC2B2E281}"/>
                  </a:ext>
                </a:extLst>
              </p:cNvPr>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9" name="Freeform 17">
                <a:extLst>
                  <a:ext uri="{FF2B5EF4-FFF2-40B4-BE49-F238E27FC236}">
                    <a16:creationId xmlns:a16="http://schemas.microsoft.com/office/drawing/2014/main" id="{24A5BB69-159C-4E37-9353-ECE0D946B994}"/>
                  </a:ext>
                </a:extLst>
              </p:cNvPr>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56050" name="Group 18">
            <a:extLst>
              <a:ext uri="{FF2B5EF4-FFF2-40B4-BE49-F238E27FC236}">
                <a16:creationId xmlns:a16="http://schemas.microsoft.com/office/drawing/2014/main" id="{ADC4F3D7-D26F-4B87-8677-7184E504D814}"/>
              </a:ext>
            </a:extLst>
          </p:cNvPr>
          <p:cNvGrpSpPr>
            <a:grpSpLocks/>
          </p:cNvGrpSpPr>
          <p:nvPr/>
        </p:nvGrpSpPr>
        <p:grpSpPr bwMode="auto">
          <a:xfrm>
            <a:off x="6515100" y="2289175"/>
            <a:ext cx="673100" cy="800100"/>
            <a:chOff x="4212" y="2144"/>
            <a:chExt cx="424" cy="504"/>
          </a:xfrm>
        </p:grpSpPr>
        <p:grpSp>
          <p:nvGrpSpPr>
            <p:cNvPr id="556051" name="Group 19">
              <a:extLst>
                <a:ext uri="{FF2B5EF4-FFF2-40B4-BE49-F238E27FC236}">
                  <a16:creationId xmlns:a16="http://schemas.microsoft.com/office/drawing/2014/main" id="{B07686AC-03FA-4ED5-897E-A766BFD0ABDF}"/>
                </a:ext>
              </a:extLst>
            </p:cNvPr>
            <p:cNvGrpSpPr>
              <a:grpSpLocks/>
            </p:cNvGrpSpPr>
            <p:nvPr/>
          </p:nvGrpSpPr>
          <p:grpSpPr bwMode="auto">
            <a:xfrm>
              <a:off x="4212" y="2144"/>
              <a:ext cx="424" cy="504"/>
              <a:chOff x="4212" y="2144"/>
              <a:chExt cx="424" cy="504"/>
            </a:xfrm>
          </p:grpSpPr>
          <p:grpSp>
            <p:nvGrpSpPr>
              <p:cNvPr id="556052" name="Group 20">
                <a:extLst>
                  <a:ext uri="{FF2B5EF4-FFF2-40B4-BE49-F238E27FC236}">
                    <a16:creationId xmlns:a16="http://schemas.microsoft.com/office/drawing/2014/main" id="{F50EE23F-6713-49BE-903D-BD10D4D01F55}"/>
                  </a:ext>
                </a:extLst>
              </p:cNvPr>
              <p:cNvGrpSpPr>
                <a:grpSpLocks/>
              </p:cNvGrpSpPr>
              <p:nvPr/>
            </p:nvGrpSpPr>
            <p:grpSpPr bwMode="auto">
              <a:xfrm>
                <a:off x="4212" y="2144"/>
                <a:ext cx="424" cy="504"/>
                <a:chOff x="4212" y="2144"/>
                <a:chExt cx="424" cy="504"/>
              </a:xfrm>
            </p:grpSpPr>
            <p:sp>
              <p:nvSpPr>
                <p:cNvPr id="556053" name="AutoShape 21">
                  <a:extLst>
                    <a:ext uri="{FF2B5EF4-FFF2-40B4-BE49-F238E27FC236}">
                      <a16:creationId xmlns:a16="http://schemas.microsoft.com/office/drawing/2014/main" id="{E193DE2F-DA65-47D7-BF36-F1458CC4EDF2}"/>
                    </a:ext>
                  </a:extLst>
                </p:cNvPr>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4" name="AutoShape 22">
                  <a:extLst>
                    <a:ext uri="{FF2B5EF4-FFF2-40B4-BE49-F238E27FC236}">
                      <a16:creationId xmlns:a16="http://schemas.microsoft.com/office/drawing/2014/main" id="{2661961B-BAC0-408A-8DB4-5C49485AFA95}"/>
                    </a:ext>
                  </a:extLst>
                </p:cNvPr>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55" name="AutoShape 23">
                <a:extLst>
                  <a:ext uri="{FF2B5EF4-FFF2-40B4-BE49-F238E27FC236}">
                    <a16:creationId xmlns:a16="http://schemas.microsoft.com/office/drawing/2014/main" id="{AAD89271-FC3C-447B-A424-70F5257FB81C}"/>
                  </a:ext>
                </a:extLst>
              </p:cNvPr>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56" name="Oval 24">
              <a:extLst>
                <a:ext uri="{FF2B5EF4-FFF2-40B4-BE49-F238E27FC236}">
                  <a16:creationId xmlns:a16="http://schemas.microsoft.com/office/drawing/2014/main" id="{A7073624-60D4-4D52-B7F6-C591457E4E86}"/>
                </a:ext>
              </a:extLst>
            </p:cNvPr>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57" name="Group 25">
            <a:extLst>
              <a:ext uri="{FF2B5EF4-FFF2-40B4-BE49-F238E27FC236}">
                <a16:creationId xmlns:a16="http://schemas.microsoft.com/office/drawing/2014/main" id="{F3FB961B-4B5E-4232-BF52-AE343FEBBF84}"/>
              </a:ext>
            </a:extLst>
          </p:cNvPr>
          <p:cNvGrpSpPr>
            <a:grpSpLocks/>
          </p:cNvGrpSpPr>
          <p:nvPr/>
        </p:nvGrpSpPr>
        <p:grpSpPr bwMode="auto">
          <a:xfrm>
            <a:off x="5689600" y="1597025"/>
            <a:ext cx="2224088" cy="534988"/>
            <a:chOff x="3692" y="1708"/>
            <a:chExt cx="1401" cy="337"/>
          </a:xfrm>
        </p:grpSpPr>
        <p:grpSp>
          <p:nvGrpSpPr>
            <p:cNvPr id="556058" name="Group 26">
              <a:extLst>
                <a:ext uri="{FF2B5EF4-FFF2-40B4-BE49-F238E27FC236}">
                  <a16:creationId xmlns:a16="http://schemas.microsoft.com/office/drawing/2014/main" id="{40BEEC22-657E-4427-AECB-8DD5E96A7611}"/>
                </a:ext>
              </a:extLst>
            </p:cNvPr>
            <p:cNvGrpSpPr>
              <a:grpSpLocks/>
            </p:cNvGrpSpPr>
            <p:nvPr/>
          </p:nvGrpSpPr>
          <p:grpSpPr bwMode="auto">
            <a:xfrm>
              <a:off x="3692" y="1708"/>
              <a:ext cx="329" cy="337"/>
              <a:chOff x="3692" y="1708"/>
              <a:chExt cx="329" cy="337"/>
            </a:xfrm>
          </p:grpSpPr>
          <p:sp>
            <p:nvSpPr>
              <p:cNvPr id="556059" name="Freeform 27">
                <a:extLst>
                  <a:ext uri="{FF2B5EF4-FFF2-40B4-BE49-F238E27FC236}">
                    <a16:creationId xmlns:a16="http://schemas.microsoft.com/office/drawing/2014/main" id="{F83C85A6-F67D-415F-8DA8-3B93E9D5494C}"/>
                  </a:ext>
                </a:extLst>
              </p:cNvPr>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60" name="Rectangle 28">
                <a:extLst>
                  <a:ext uri="{FF2B5EF4-FFF2-40B4-BE49-F238E27FC236}">
                    <a16:creationId xmlns:a16="http://schemas.microsoft.com/office/drawing/2014/main" id="{50CB2A2B-EC8E-4786-9DFE-1D7BDCF962CC}"/>
                  </a:ext>
                </a:extLst>
              </p:cNvPr>
              <p:cNvSpPr>
                <a:spLocks noChangeArrowheads="1"/>
              </p:cNvSpPr>
              <p:nvPr/>
            </p:nvSpPr>
            <p:spPr bwMode="auto">
              <a:xfrm>
                <a:off x="3743"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A</a:t>
                </a:r>
              </a:p>
            </p:txBody>
          </p:sp>
        </p:grpSp>
        <p:grpSp>
          <p:nvGrpSpPr>
            <p:cNvPr id="556061" name="Group 29">
              <a:extLst>
                <a:ext uri="{FF2B5EF4-FFF2-40B4-BE49-F238E27FC236}">
                  <a16:creationId xmlns:a16="http://schemas.microsoft.com/office/drawing/2014/main" id="{7EB94EAD-0E4F-4C1B-AF91-B5E53C4B48CC}"/>
                </a:ext>
              </a:extLst>
            </p:cNvPr>
            <p:cNvGrpSpPr>
              <a:grpSpLocks/>
            </p:cNvGrpSpPr>
            <p:nvPr/>
          </p:nvGrpSpPr>
          <p:grpSpPr bwMode="auto">
            <a:xfrm>
              <a:off x="4052" y="1708"/>
              <a:ext cx="329" cy="337"/>
              <a:chOff x="4052" y="1708"/>
              <a:chExt cx="329" cy="337"/>
            </a:xfrm>
          </p:grpSpPr>
          <p:sp>
            <p:nvSpPr>
              <p:cNvPr id="556062" name="Freeform 30">
                <a:extLst>
                  <a:ext uri="{FF2B5EF4-FFF2-40B4-BE49-F238E27FC236}">
                    <a16:creationId xmlns:a16="http://schemas.microsoft.com/office/drawing/2014/main" id="{37D4DA9B-E7D1-4CCD-B48E-301B95EDAB4C}"/>
                  </a:ext>
                </a:extLst>
              </p:cNvPr>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63" name="Rectangle 31">
                <a:extLst>
                  <a:ext uri="{FF2B5EF4-FFF2-40B4-BE49-F238E27FC236}">
                    <a16:creationId xmlns:a16="http://schemas.microsoft.com/office/drawing/2014/main" id="{14F52DA0-9BCF-4CE2-94CE-F8B7A1D940F6}"/>
                  </a:ext>
                </a:extLst>
              </p:cNvPr>
              <p:cNvSpPr>
                <a:spLocks noChangeArrowheads="1"/>
              </p:cNvSpPr>
              <p:nvPr/>
            </p:nvSpPr>
            <p:spPr bwMode="auto">
              <a:xfrm>
                <a:off x="4103"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B</a:t>
                </a:r>
              </a:p>
            </p:txBody>
          </p:sp>
        </p:grpSp>
        <p:grpSp>
          <p:nvGrpSpPr>
            <p:cNvPr id="556064" name="Group 32">
              <a:extLst>
                <a:ext uri="{FF2B5EF4-FFF2-40B4-BE49-F238E27FC236}">
                  <a16:creationId xmlns:a16="http://schemas.microsoft.com/office/drawing/2014/main" id="{D579666D-3B5F-4988-A3F1-4069A0CBA3EF}"/>
                </a:ext>
              </a:extLst>
            </p:cNvPr>
            <p:cNvGrpSpPr>
              <a:grpSpLocks/>
            </p:cNvGrpSpPr>
            <p:nvPr/>
          </p:nvGrpSpPr>
          <p:grpSpPr bwMode="auto">
            <a:xfrm>
              <a:off x="4412" y="1708"/>
              <a:ext cx="329" cy="337"/>
              <a:chOff x="4412" y="1708"/>
              <a:chExt cx="329" cy="337"/>
            </a:xfrm>
          </p:grpSpPr>
          <p:sp>
            <p:nvSpPr>
              <p:cNvPr id="556065" name="Freeform 33">
                <a:extLst>
                  <a:ext uri="{FF2B5EF4-FFF2-40B4-BE49-F238E27FC236}">
                    <a16:creationId xmlns:a16="http://schemas.microsoft.com/office/drawing/2014/main" id="{BE4599B2-514C-44AA-BAF0-66FD5AE44D17}"/>
                  </a:ext>
                </a:extLst>
              </p:cNvPr>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66" name="Rectangle 34">
                <a:extLst>
                  <a:ext uri="{FF2B5EF4-FFF2-40B4-BE49-F238E27FC236}">
                    <a16:creationId xmlns:a16="http://schemas.microsoft.com/office/drawing/2014/main" id="{D24A8F30-BF4A-4C1B-96FD-7A054D439EAA}"/>
                  </a:ext>
                </a:extLst>
              </p:cNvPr>
              <p:cNvSpPr>
                <a:spLocks noChangeArrowheads="1"/>
              </p:cNvSpPr>
              <p:nvPr/>
            </p:nvSpPr>
            <p:spPr bwMode="auto">
              <a:xfrm>
                <a:off x="4463"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C</a:t>
                </a:r>
              </a:p>
            </p:txBody>
          </p:sp>
        </p:grpSp>
        <p:grpSp>
          <p:nvGrpSpPr>
            <p:cNvPr id="556067" name="Group 35">
              <a:extLst>
                <a:ext uri="{FF2B5EF4-FFF2-40B4-BE49-F238E27FC236}">
                  <a16:creationId xmlns:a16="http://schemas.microsoft.com/office/drawing/2014/main" id="{24E2CF5C-3E7E-401C-A8AA-A9ECA146A910}"/>
                </a:ext>
              </a:extLst>
            </p:cNvPr>
            <p:cNvGrpSpPr>
              <a:grpSpLocks/>
            </p:cNvGrpSpPr>
            <p:nvPr/>
          </p:nvGrpSpPr>
          <p:grpSpPr bwMode="auto">
            <a:xfrm>
              <a:off x="4764" y="1708"/>
              <a:ext cx="329" cy="337"/>
              <a:chOff x="4764" y="1708"/>
              <a:chExt cx="329" cy="337"/>
            </a:xfrm>
          </p:grpSpPr>
          <p:sp>
            <p:nvSpPr>
              <p:cNvPr id="556068" name="Freeform 36">
                <a:extLst>
                  <a:ext uri="{FF2B5EF4-FFF2-40B4-BE49-F238E27FC236}">
                    <a16:creationId xmlns:a16="http://schemas.microsoft.com/office/drawing/2014/main" id="{B654FC51-8F71-4C2E-97C1-567810B596A6}"/>
                  </a:ext>
                </a:extLst>
              </p:cNvPr>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69" name="Rectangle 37">
                <a:extLst>
                  <a:ext uri="{FF2B5EF4-FFF2-40B4-BE49-F238E27FC236}">
                    <a16:creationId xmlns:a16="http://schemas.microsoft.com/office/drawing/2014/main" id="{1B73D96E-269B-4901-8A8A-0846245855A3}"/>
                  </a:ext>
                </a:extLst>
              </p:cNvPr>
              <p:cNvSpPr>
                <a:spLocks noChangeArrowheads="1"/>
              </p:cNvSpPr>
              <p:nvPr/>
            </p:nvSpPr>
            <p:spPr bwMode="auto">
              <a:xfrm>
                <a:off x="4815" y="17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D</a:t>
                </a:r>
              </a:p>
            </p:txBody>
          </p:sp>
        </p:grpSp>
      </p:grpSp>
      <p:sp>
        <p:nvSpPr>
          <p:cNvPr id="556070" name="Rectangle 38">
            <a:extLst>
              <a:ext uri="{FF2B5EF4-FFF2-40B4-BE49-F238E27FC236}">
                <a16:creationId xmlns:a16="http://schemas.microsoft.com/office/drawing/2014/main" id="{09D108E4-862D-4676-B59E-704604183F82}"/>
              </a:ext>
            </a:extLst>
          </p:cNvPr>
          <p:cNvSpPr>
            <a:spLocks noChangeArrowheads="1"/>
          </p:cNvSpPr>
          <p:nvPr/>
        </p:nvSpPr>
        <p:spPr bwMode="auto">
          <a:xfrm>
            <a:off x="685800" y="109538"/>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kumimoji="1" lang="en-US" altLang="zh-CN" sz="4400" b="0">
              <a:solidFill>
                <a:schemeClr val="accent2"/>
              </a:solidFill>
              <a:latin typeface="方正舒体" panose="02010601030101010101" pitchFamily="2" charset="-122"/>
              <a:ea typeface="方正舒体" panose="02010601030101010101" pitchFamily="2" charset="-122"/>
            </a:endParaRPr>
          </a:p>
        </p:txBody>
      </p:sp>
      <p:sp>
        <p:nvSpPr>
          <p:cNvPr id="556071" name="Rectangle 39">
            <a:extLst>
              <a:ext uri="{FF2B5EF4-FFF2-40B4-BE49-F238E27FC236}">
                <a16:creationId xmlns:a16="http://schemas.microsoft.com/office/drawing/2014/main" id="{546A4BD1-F874-4DBB-9D69-8918C3DD6136}"/>
              </a:ext>
            </a:extLst>
          </p:cNvPr>
          <p:cNvSpPr>
            <a:spLocks noChangeArrowheads="1"/>
          </p:cNvSpPr>
          <p:nvPr/>
        </p:nvSpPr>
        <p:spPr bwMode="auto">
          <a:xfrm>
            <a:off x="1295400" y="5159375"/>
            <a:ext cx="415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accent2"/>
                </a:solidFill>
                <a:ea typeface="宋体" panose="02010600030101010101" pitchFamily="2" charset="-122"/>
                <a:cs typeface="Arial" panose="020B0604020202020204" pitchFamily="34" charset="0"/>
              </a:rPr>
              <a:t>Pipelining: It’s Natural !</a:t>
            </a:r>
            <a:endParaRPr kumimoji="1" lang="zh-CN" altLang="en-US" sz="2800">
              <a:solidFill>
                <a:schemeClr val="accent2"/>
              </a:solidFill>
              <a:ea typeface="宋体" panose="02010600030101010101" pitchFamily="2" charset="-122"/>
              <a:cs typeface="Arial" panose="020B0604020202020204" pitchFamily="34" charset="0"/>
            </a:endParaRPr>
          </a:p>
        </p:txBody>
      </p:sp>
      <p:sp>
        <p:nvSpPr>
          <p:cNvPr id="556072" name="Rectangle 40">
            <a:extLst>
              <a:ext uri="{FF2B5EF4-FFF2-40B4-BE49-F238E27FC236}">
                <a16:creationId xmlns:a16="http://schemas.microsoft.com/office/drawing/2014/main" id="{36034DD0-DA54-430B-9BBB-B1DA4BD5B3BE}"/>
              </a:ext>
            </a:extLst>
          </p:cNvPr>
          <p:cNvSpPr>
            <a:spLocks noGrp="1" noChangeArrowheads="1"/>
          </p:cNvSpPr>
          <p:nvPr>
            <p:ph type="title"/>
          </p:nvPr>
        </p:nvSpPr>
        <p:spPr>
          <a:xfrm>
            <a:off x="457200" y="152400"/>
            <a:ext cx="7550150" cy="528638"/>
          </a:xfrm>
          <a:noFill/>
          <a:ln/>
        </p:spPr>
        <p:txBody>
          <a:bodyPr/>
          <a:lstStyle/>
          <a:p>
            <a:r>
              <a:rPr lang="zh-CN" altLang="en-US"/>
              <a:t>一个日常生活中的例子</a:t>
            </a:r>
            <a:r>
              <a:rPr lang="en-US" altLang="zh-CN">
                <a:latin typeface="黑体" panose="02010609060101010101" pitchFamily="49" charset="-122"/>
              </a:rPr>
              <a:t>—</a:t>
            </a:r>
            <a:r>
              <a:rPr lang="zh-CN" altLang="en-US"/>
              <a:t>洗衣服</a:t>
            </a:r>
          </a:p>
        </p:txBody>
      </p:sp>
      <p:sp>
        <p:nvSpPr>
          <p:cNvPr id="556073" name="Text Box 41">
            <a:extLst>
              <a:ext uri="{FF2B5EF4-FFF2-40B4-BE49-F238E27FC236}">
                <a16:creationId xmlns:a16="http://schemas.microsoft.com/office/drawing/2014/main" id="{261E0A47-C805-47E8-B725-25BAA44E7A83}"/>
              </a:ext>
            </a:extLst>
          </p:cNvPr>
          <p:cNvSpPr txBox="1">
            <a:spLocks noChangeArrowheads="1"/>
          </p:cNvSpPr>
          <p:nvPr/>
        </p:nvSpPr>
        <p:spPr bwMode="auto">
          <a:xfrm>
            <a:off x="450850" y="4456113"/>
            <a:ext cx="584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990000"/>
                </a:solidFill>
                <a:latin typeface="Times New Roman" panose="02020603050405020304" pitchFamily="18" charset="0"/>
                <a:ea typeface="黑体" panose="02010609060101010101" pitchFamily="49" charset="-122"/>
              </a:rPr>
              <a:t>如果让你来管理洗衣店，你会如何安排？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6073"/>
                                        </p:tgtEl>
                                        <p:attrNameLst>
                                          <p:attrName>style.visibility</p:attrName>
                                        </p:attrNameLst>
                                      </p:cBhvr>
                                      <p:to>
                                        <p:strVal val="visible"/>
                                      </p:to>
                                    </p:set>
                                    <p:animEffect transition="in" filter="blinds(horizontal)">
                                      <p:cBhvr>
                                        <p:cTn id="7" dur="500"/>
                                        <p:tgtEl>
                                          <p:spTgt spid="5560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6071"/>
                                        </p:tgtEl>
                                        <p:attrNameLst>
                                          <p:attrName>style.visibility</p:attrName>
                                        </p:attrNameLst>
                                      </p:cBhvr>
                                      <p:to>
                                        <p:strVal val="visible"/>
                                      </p:to>
                                    </p:set>
                                    <p:animEffect transition="in" filter="blinds(horizontal)">
                                      <p:cBhvr>
                                        <p:cTn id="12" dur="500"/>
                                        <p:tgtEl>
                                          <p:spTgt spid="55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71" grpId="0"/>
      <p:bldP spid="55607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CB467F28-493E-4014-A103-3CD19B3F7B9E}"/>
              </a:ext>
            </a:extLst>
          </p:cNvPr>
          <p:cNvSpPr>
            <a:spLocks noGrp="1" noChangeArrowheads="1"/>
          </p:cNvSpPr>
          <p:nvPr>
            <p:ph type="title"/>
          </p:nvPr>
        </p:nvSpPr>
        <p:spPr>
          <a:xfrm>
            <a:off x="933450" y="57150"/>
            <a:ext cx="7366000" cy="512763"/>
          </a:xfrm>
          <a:noFill/>
          <a:ln/>
        </p:spPr>
        <p:txBody>
          <a:bodyPr lIns="90488" tIns="44450" rIns="90488" bIns="44450" anchor="ctr"/>
          <a:lstStyle/>
          <a:p>
            <a:r>
              <a:rPr lang="en-US" altLang="zh-CN"/>
              <a:t>Sequential Laundry</a:t>
            </a:r>
            <a:r>
              <a:rPr lang="en-US" altLang="zh-CN">
                <a:latin typeface="黑体" panose="02010609060101010101" pitchFamily="49" charset="-122"/>
              </a:rPr>
              <a:t>（</a:t>
            </a:r>
            <a:r>
              <a:rPr lang="zh-CN" altLang="en-US">
                <a:latin typeface="黑体" panose="02010609060101010101" pitchFamily="49" charset="-122"/>
              </a:rPr>
              <a:t>串行方式）</a:t>
            </a:r>
          </a:p>
        </p:txBody>
      </p:sp>
      <p:sp>
        <p:nvSpPr>
          <p:cNvPr id="557059" name="Rectangle 3">
            <a:extLst>
              <a:ext uri="{FF2B5EF4-FFF2-40B4-BE49-F238E27FC236}">
                <a16:creationId xmlns:a16="http://schemas.microsoft.com/office/drawing/2014/main" id="{16CF701D-ED97-4610-BB82-AF7A82D04839}"/>
              </a:ext>
            </a:extLst>
          </p:cNvPr>
          <p:cNvSpPr>
            <a:spLocks noGrp="1" noChangeArrowheads="1"/>
          </p:cNvSpPr>
          <p:nvPr>
            <p:ph type="body" idx="1"/>
          </p:nvPr>
        </p:nvSpPr>
        <p:spPr>
          <a:xfrm>
            <a:off x="0" y="5353050"/>
            <a:ext cx="8923338" cy="1193800"/>
          </a:xfrm>
          <a:noFill/>
          <a:ln/>
        </p:spPr>
        <p:txBody>
          <a:bodyPr lIns="90488" tIns="44450" rIns="90488" bIns="44450"/>
          <a:lstStyle/>
          <a:p>
            <a:pPr marL="342900" indent="-342900">
              <a:spcBef>
                <a:spcPct val="20000"/>
              </a:spcBef>
            </a:pPr>
            <a:r>
              <a:rPr lang="zh-CN" altLang="en-US" sz="2200">
                <a:latin typeface="微软雅黑" panose="020B0503020204020204" pitchFamily="34" charset="-122"/>
                <a:ea typeface="微软雅黑" panose="020B0503020204020204" pitchFamily="34" charset="-122"/>
              </a:rPr>
              <a:t>串行方式下</a:t>
            </a:r>
            <a:r>
              <a:rPr lang="en-US" altLang="zh-CN" sz="2200">
                <a:latin typeface="微软雅黑" panose="020B0503020204020204" pitchFamily="34" charset="-122"/>
                <a:ea typeface="微软雅黑" panose="020B0503020204020204" pitchFamily="34" charset="-122"/>
              </a:rPr>
              <a:t> 4 </a:t>
            </a:r>
            <a:r>
              <a:rPr lang="zh-CN" altLang="en-US" sz="2200">
                <a:latin typeface="微软雅黑" panose="020B0503020204020204" pitchFamily="34" charset="-122"/>
                <a:ea typeface="微软雅黑" panose="020B0503020204020204" pitchFamily="34" charset="-122"/>
              </a:rPr>
              <a:t>批衣服需花费 </a:t>
            </a:r>
            <a:r>
              <a:rPr lang="en-US" altLang="zh-CN" sz="2200">
                <a:latin typeface="微软雅黑" panose="020B0503020204020204" pitchFamily="34" charset="-122"/>
                <a:ea typeface="微软雅黑" panose="020B0503020204020204" pitchFamily="34" charset="-122"/>
              </a:rPr>
              <a:t>6 </a:t>
            </a:r>
            <a:r>
              <a:rPr lang="zh-CN" altLang="en-US" sz="2200">
                <a:latin typeface="微软雅黑" panose="020B0503020204020204" pitchFamily="34" charset="-122"/>
                <a:ea typeface="微软雅黑" panose="020B0503020204020204" pitchFamily="34" charset="-122"/>
              </a:rPr>
              <a:t>小时（</a:t>
            </a:r>
            <a:r>
              <a:rPr lang="en-US" altLang="zh-CN" sz="2200">
                <a:solidFill>
                  <a:schemeClr val="accent2"/>
                </a:solidFill>
                <a:latin typeface="微软雅黑" panose="020B0503020204020204" pitchFamily="34" charset="-122"/>
                <a:ea typeface="微软雅黑" panose="020B0503020204020204" pitchFamily="34" charset="-122"/>
              </a:rPr>
              <a:t>4x(30+40+20)=360</a:t>
            </a:r>
            <a:r>
              <a:rPr lang="zh-CN" altLang="en-US" sz="2200">
                <a:solidFill>
                  <a:schemeClr val="accent2"/>
                </a:solidFill>
                <a:latin typeface="微软雅黑" panose="020B0503020204020204" pitchFamily="34" charset="-122"/>
                <a:ea typeface="微软雅黑" panose="020B0503020204020204" pitchFamily="34" charset="-122"/>
              </a:rPr>
              <a:t>分钟</a:t>
            </a:r>
            <a:r>
              <a:rPr lang="zh-CN" altLang="en-US" sz="2200">
                <a:latin typeface="微软雅黑" panose="020B0503020204020204" pitchFamily="34" charset="-122"/>
                <a:ea typeface="微软雅黑" panose="020B0503020204020204" pitchFamily="34" charset="-122"/>
              </a:rPr>
              <a:t>）</a:t>
            </a:r>
          </a:p>
          <a:p>
            <a:pPr marL="342900" indent="-342900">
              <a:spcBef>
                <a:spcPct val="20000"/>
              </a:spcBef>
            </a:pP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批衣服，需花费的时间为</a:t>
            </a:r>
            <a:r>
              <a:rPr lang="en-US" altLang="zh-CN" sz="2200">
                <a:latin typeface="微软雅黑" panose="020B0503020204020204" pitchFamily="34" charset="-122"/>
                <a:ea typeface="微软雅黑" panose="020B0503020204020204" pitchFamily="34" charset="-122"/>
              </a:rPr>
              <a:t>Nx(30+40+20) = 90N</a:t>
            </a:r>
            <a:endParaRPr lang="zh-CN" altLang="en-US" sz="2200">
              <a:latin typeface="微软雅黑" panose="020B0503020204020204" pitchFamily="34" charset="-122"/>
              <a:ea typeface="微软雅黑" panose="020B0503020204020204" pitchFamily="34" charset="-122"/>
            </a:endParaRPr>
          </a:p>
          <a:p>
            <a:pPr marL="342900" indent="-342900">
              <a:spcBef>
                <a:spcPct val="20000"/>
              </a:spcBef>
            </a:pPr>
            <a:r>
              <a:rPr lang="zh-CN" altLang="en-US" sz="2200">
                <a:solidFill>
                  <a:srgbClr val="FF0000"/>
                </a:solidFill>
                <a:latin typeface="微软雅黑" panose="020B0503020204020204" pitchFamily="34" charset="-122"/>
                <a:ea typeface="微软雅黑" panose="020B0503020204020204" pitchFamily="34" charset="-122"/>
              </a:rPr>
              <a:t>如果用流水线方式洗衣服，则花多少时间呢</a:t>
            </a:r>
            <a:r>
              <a:rPr lang="en-US" altLang="zh-CN" sz="2200">
                <a:solidFill>
                  <a:srgbClr val="FF0000"/>
                </a:solidFill>
                <a:latin typeface="微软雅黑" panose="020B0503020204020204" pitchFamily="34" charset="-122"/>
                <a:ea typeface="微软雅黑" panose="020B0503020204020204" pitchFamily="34" charset="-122"/>
              </a:rPr>
              <a:t>? </a:t>
            </a:r>
          </a:p>
        </p:txBody>
      </p:sp>
      <p:grpSp>
        <p:nvGrpSpPr>
          <p:cNvPr id="557060" name="Group 4">
            <a:extLst>
              <a:ext uri="{FF2B5EF4-FFF2-40B4-BE49-F238E27FC236}">
                <a16:creationId xmlns:a16="http://schemas.microsoft.com/office/drawing/2014/main" id="{84718E5A-38E0-4875-B62E-DB24FFBFFE62}"/>
              </a:ext>
            </a:extLst>
          </p:cNvPr>
          <p:cNvGrpSpPr>
            <a:grpSpLocks/>
          </p:cNvGrpSpPr>
          <p:nvPr/>
        </p:nvGrpSpPr>
        <p:grpSpPr bwMode="auto">
          <a:xfrm>
            <a:off x="844550" y="2386013"/>
            <a:ext cx="522288" cy="534987"/>
            <a:chOff x="532" y="1620"/>
            <a:chExt cx="329" cy="337"/>
          </a:xfrm>
        </p:grpSpPr>
        <p:sp>
          <p:nvSpPr>
            <p:cNvPr id="557061" name="Freeform 5">
              <a:extLst>
                <a:ext uri="{FF2B5EF4-FFF2-40B4-BE49-F238E27FC236}">
                  <a16:creationId xmlns:a16="http://schemas.microsoft.com/office/drawing/2014/main" id="{0A976529-5677-44B7-98D4-75CD85B57087}"/>
                </a:ext>
              </a:extLst>
            </p:cNvPr>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062" name="Rectangle 6">
              <a:extLst>
                <a:ext uri="{FF2B5EF4-FFF2-40B4-BE49-F238E27FC236}">
                  <a16:creationId xmlns:a16="http://schemas.microsoft.com/office/drawing/2014/main" id="{A4CB1201-6411-4321-A52D-FF996E8BDDA2}"/>
                </a:ext>
              </a:extLst>
            </p:cNvPr>
            <p:cNvSpPr>
              <a:spLocks noChangeArrowheads="1"/>
            </p:cNvSpPr>
            <p:nvPr/>
          </p:nvSpPr>
          <p:spPr bwMode="auto">
            <a:xfrm>
              <a:off x="583" y="1671"/>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A</a:t>
              </a:r>
            </a:p>
          </p:txBody>
        </p:sp>
      </p:grpSp>
      <p:grpSp>
        <p:nvGrpSpPr>
          <p:cNvPr id="557063" name="Group 7">
            <a:extLst>
              <a:ext uri="{FF2B5EF4-FFF2-40B4-BE49-F238E27FC236}">
                <a16:creationId xmlns:a16="http://schemas.microsoft.com/office/drawing/2014/main" id="{0BF73BC8-8239-478A-98E6-0F93829BFEE5}"/>
              </a:ext>
            </a:extLst>
          </p:cNvPr>
          <p:cNvGrpSpPr>
            <a:grpSpLocks/>
          </p:cNvGrpSpPr>
          <p:nvPr/>
        </p:nvGrpSpPr>
        <p:grpSpPr bwMode="auto">
          <a:xfrm>
            <a:off x="831850" y="3211513"/>
            <a:ext cx="522288" cy="534987"/>
            <a:chOff x="524" y="2140"/>
            <a:chExt cx="329" cy="337"/>
          </a:xfrm>
        </p:grpSpPr>
        <p:sp>
          <p:nvSpPr>
            <p:cNvPr id="557064" name="Freeform 8">
              <a:extLst>
                <a:ext uri="{FF2B5EF4-FFF2-40B4-BE49-F238E27FC236}">
                  <a16:creationId xmlns:a16="http://schemas.microsoft.com/office/drawing/2014/main" id="{799A572F-6564-49A4-B68F-1979CB694650}"/>
                </a:ext>
              </a:extLst>
            </p:cNvPr>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065" name="Rectangle 9">
              <a:extLst>
                <a:ext uri="{FF2B5EF4-FFF2-40B4-BE49-F238E27FC236}">
                  <a16:creationId xmlns:a16="http://schemas.microsoft.com/office/drawing/2014/main" id="{A798BC72-3676-465C-8EAD-74710E022FAF}"/>
                </a:ext>
              </a:extLst>
            </p:cNvPr>
            <p:cNvSpPr>
              <a:spLocks noChangeArrowheads="1"/>
            </p:cNvSpPr>
            <p:nvPr/>
          </p:nvSpPr>
          <p:spPr bwMode="auto">
            <a:xfrm>
              <a:off x="575" y="2191"/>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B</a:t>
              </a:r>
            </a:p>
          </p:txBody>
        </p:sp>
      </p:grpSp>
      <p:grpSp>
        <p:nvGrpSpPr>
          <p:cNvPr id="557066" name="Group 10">
            <a:extLst>
              <a:ext uri="{FF2B5EF4-FFF2-40B4-BE49-F238E27FC236}">
                <a16:creationId xmlns:a16="http://schemas.microsoft.com/office/drawing/2014/main" id="{6A97A2F9-54D0-4DA2-8732-5673FCE94D20}"/>
              </a:ext>
            </a:extLst>
          </p:cNvPr>
          <p:cNvGrpSpPr>
            <a:grpSpLocks/>
          </p:cNvGrpSpPr>
          <p:nvPr/>
        </p:nvGrpSpPr>
        <p:grpSpPr bwMode="auto">
          <a:xfrm>
            <a:off x="806450" y="3948113"/>
            <a:ext cx="522288" cy="534987"/>
            <a:chOff x="508" y="2604"/>
            <a:chExt cx="329" cy="337"/>
          </a:xfrm>
        </p:grpSpPr>
        <p:sp>
          <p:nvSpPr>
            <p:cNvPr id="557067" name="Freeform 11">
              <a:extLst>
                <a:ext uri="{FF2B5EF4-FFF2-40B4-BE49-F238E27FC236}">
                  <a16:creationId xmlns:a16="http://schemas.microsoft.com/office/drawing/2014/main" id="{80A51A50-28D7-4DDE-9C4A-C6EA087E113E}"/>
                </a:ext>
              </a:extLst>
            </p:cNvPr>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068" name="Rectangle 12">
              <a:extLst>
                <a:ext uri="{FF2B5EF4-FFF2-40B4-BE49-F238E27FC236}">
                  <a16:creationId xmlns:a16="http://schemas.microsoft.com/office/drawing/2014/main" id="{08A536E7-1563-4E10-91DB-DE110F4D50F1}"/>
                </a:ext>
              </a:extLst>
            </p:cNvPr>
            <p:cNvSpPr>
              <a:spLocks noChangeArrowheads="1"/>
            </p:cNvSpPr>
            <p:nvPr/>
          </p:nvSpPr>
          <p:spPr bwMode="auto">
            <a:xfrm>
              <a:off x="559" y="2655"/>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C</a:t>
              </a:r>
            </a:p>
          </p:txBody>
        </p:sp>
      </p:grpSp>
      <p:grpSp>
        <p:nvGrpSpPr>
          <p:cNvPr id="557069" name="Group 13">
            <a:extLst>
              <a:ext uri="{FF2B5EF4-FFF2-40B4-BE49-F238E27FC236}">
                <a16:creationId xmlns:a16="http://schemas.microsoft.com/office/drawing/2014/main" id="{EEC4CA0C-FC5C-4BC6-ABC0-AAC9D4532815}"/>
              </a:ext>
            </a:extLst>
          </p:cNvPr>
          <p:cNvGrpSpPr>
            <a:grpSpLocks/>
          </p:cNvGrpSpPr>
          <p:nvPr/>
        </p:nvGrpSpPr>
        <p:grpSpPr bwMode="auto">
          <a:xfrm>
            <a:off x="793750" y="4697413"/>
            <a:ext cx="522288" cy="534987"/>
            <a:chOff x="500" y="3076"/>
            <a:chExt cx="329" cy="337"/>
          </a:xfrm>
        </p:grpSpPr>
        <p:sp>
          <p:nvSpPr>
            <p:cNvPr id="557070" name="Freeform 14">
              <a:extLst>
                <a:ext uri="{FF2B5EF4-FFF2-40B4-BE49-F238E27FC236}">
                  <a16:creationId xmlns:a16="http://schemas.microsoft.com/office/drawing/2014/main" id="{9945E390-98CD-43EA-A11E-D5EC4E5016D8}"/>
                </a:ext>
              </a:extLst>
            </p:cNvPr>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071" name="Rectangle 15">
              <a:extLst>
                <a:ext uri="{FF2B5EF4-FFF2-40B4-BE49-F238E27FC236}">
                  <a16:creationId xmlns:a16="http://schemas.microsoft.com/office/drawing/2014/main" id="{09482114-BEC2-48E9-84DF-F685EC1C85A5}"/>
                </a:ext>
              </a:extLst>
            </p:cNvPr>
            <p:cNvSpPr>
              <a:spLocks noChangeArrowheads="1"/>
            </p:cNvSpPr>
            <p:nvPr/>
          </p:nvSpPr>
          <p:spPr bwMode="auto">
            <a:xfrm>
              <a:off x="551" y="3127"/>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D</a:t>
              </a:r>
            </a:p>
          </p:txBody>
        </p:sp>
      </p:grpSp>
      <p:sp>
        <p:nvSpPr>
          <p:cNvPr id="557072" name="Rectangle 16">
            <a:extLst>
              <a:ext uri="{FF2B5EF4-FFF2-40B4-BE49-F238E27FC236}">
                <a16:creationId xmlns:a16="http://schemas.microsoft.com/office/drawing/2014/main" id="{CDD087F1-EC83-4029-8A7A-F563483B3144}"/>
              </a:ext>
            </a:extLst>
          </p:cNvPr>
          <p:cNvSpPr>
            <a:spLocks noChangeArrowheads="1"/>
          </p:cNvSpPr>
          <p:nvPr/>
        </p:nvSpPr>
        <p:spPr bwMode="auto">
          <a:xfrm>
            <a:off x="14779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30</a:t>
            </a:r>
          </a:p>
        </p:txBody>
      </p:sp>
      <p:grpSp>
        <p:nvGrpSpPr>
          <p:cNvPr id="557073" name="Group 17">
            <a:extLst>
              <a:ext uri="{FF2B5EF4-FFF2-40B4-BE49-F238E27FC236}">
                <a16:creationId xmlns:a16="http://schemas.microsoft.com/office/drawing/2014/main" id="{F9D47910-3CA6-42E4-B207-D9579CBC4C15}"/>
              </a:ext>
            </a:extLst>
          </p:cNvPr>
          <p:cNvGrpSpPr>
            <a:grpSpLocks/>
          </p:cNvGrpSpPr>
          <p:nvPr/>
        </p:nvGrpSpPr>
        <p:grpSpPr bwMode="auto">
          <a:xfrm>
            <a:off x="1511300" y="1884363"/>
            <a:ext cx="1498600" cy="0"/>
            <a:chOff x="952" y="1304"/>
            <a:chExt cx="944" cy="0"/>
          </a:xfrm>
        </p:grpSpPr>
        <p:sp>
          <p:nvSpPr>
            <p:cNvPr id="557074" name="Line 18">
              <a:extLst>
                <a:ext uri="{FF2B5EF4-FFF2-40B4-BE49-F238E27FC236}">
                  <a16:creationId xmlns:a16="http://schemas.microsoft.com/office/drawing/2014/main" id="{4B2630F2-1EE0-4B06-807B-B7275DFAF0AD}"/>
                </a:ext>
              </a:extLst>
            </p:cNvPr>
            <p:cNvSpPr>
              <a:spLocks noChangeShapeType="1"/>
            </p:cNvSpPr>
            <p:nvPr/>
          </p:nvSpPr>
          <p:spPr bwMode="auto">
            <a:xfrm>
              <a:off x="952"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75" name="Line 19">
              <a:extLst>
                <a:ext uri="{FF2B5EF4-FFF2-40B4-BE49-F238E27FC236}">
                  <a16:creationId xmlns:a16="http://schemas.microsoft.com/office/drawing/2014/main" id="{785998B8-A61F-4019-AA97-9CA5C55C848A}"/>
                </a:ext>
              </a:extLst>
            </p:cNvPr>
            <p:cNvSpPr>
              <a:spLocks noChangeShapeType="1"/>
            </p:cNvSpPr>
            <p:nvPr/>
          </p:nvSpPr>
          <p:spPr bwMode="auto">
            <a:xfrm>
              <a:off x="1280"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76" name="Line 20">
              <a:extLst>
                <a:ext uri="{FF2B5EF4-FFF2-40B4-BE49-F238E27FC236}">
                  <a16:creationId xmlns:a16="http://schemas.microsoft.com/office/drawing/2014/main" id="{9A1D9E47-4924-457D-966B-D13233F19D41}"/>
                </a:ext>
              </a:extLst>
            </p:cNvPr>
            <p:cNvSpPr>
              <a:spLocks noChangeShapeType="1"/>
            </p:cNvSpPr>
            <p:nvPr/>
          </p:nvSpPr>
          <p:spPr bwMode="auto">
            <a:xfrm>
              <a:off x="1680"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077" name="Rectangle 21">
            <a:extLst>
              <a:ext uri="{FF2B5EF4-FFF2-40B4-BE49-F238E27FC236}">
                <a16:creationId xmlns:a16="http://schemas.microsoft.com/office/drawing/2014/main" id="{FC72CAFB-8E56-4D5C-8DC7-463A79C773DE}"/>
              </a:ext>
            </a:extLst>
          </p:cNvPr>
          <p:cNvSpPr>
            <a:spLocks noChangeArrowheads="1"/>
          </p:cNvSpPr>
          <p:nvPr/>
        </p:nvSpPr>
        <p:spPr bwMode="auto">
          <a:xfrm>
            <a:off x="20621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7078" name="Rectangle 22">
            <a:extLst>
              <a:ext uri="{FF2B5EF4-FFF2-40B4-BE49-F238E27FC236}">
                <a16:creationId xmlns:a16="http://schemas.microsoft.com/office/drawing/2014/main" id="{13AEA1B9-DC42-4AA5-8E28-1D6FCE7C7886}"/>
              </a:ext>
            </a:extLst>
          </p:cNvPr>
          <p:cNvSpPr>
            <a:spLocks noChangeArrowheads="1"/>
          </p:cNvSpPr>
          <p:nvPr/>
        </p:nvSpPr>
        <p:spPr bwMode="auto">
          <a:xfrm>
            <a:off x="25828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20</a:t>
            </a:r>
          </a:p>
        </p:txBody>
      </p:sp>
      <p:sp>
        <p:nvSpPr>
          <p:cNvPr id="557079" name="Line 23">
            <a:extLst>
              <a:ext uri="{FF2B5EF4-FFF2-40B4-BE49-F238E27FC236}">
                <a16:creationId xmlns:a16="http://schemas.microsoft.com/office/drawing/2014/main" id="{3E380915-DC81-4502-AA3C-B1855314CDA4}"/>
              </a:ext>
            </a:extLst>
          </p:cNvPr>
          <p:cNvSpPr>
            <a:spLocks noChangeShapeType="1"/>
          </p:cNvSpPr>
          <p:nvPr/>
        </p:nvSpPr>
        <p:spPr bwMode="auto">
          <a:xfrm>
            <a:off x="2006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80" name="Line 24">
            <a:extLst>
              <a:ext uri="{FF2B5EF4-FFF2-40B4-BE49-F238E27FC236}">
                <a16:creationId xmlns:a16="http://schemas.microsoft.com/office/drawing/2014/main" id="{5BE1D1E6-95F3-45CE-AB32-681C0EE71C7A}"/>
              </a:ext>
            </a:extLst>
          </p:cNvPr>
          <p:cNvSpPr>
            <a:spLocks noChangeShapeType="1"/>
          </p:cNvSpPr>
          <p:nvPr/>
        </p:nvSpPr>
        <p:spPr bwMode="auto">
          <a:xfrm>
            <a:off x="2641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81" name="Line 25">
            <a:extLst>
              <a:ext uri="{FF2B5EF4-FFF2-40B4-BE49-F238E27FC236}">
                <a16:creationId xmlns:a16="http://schemas.microsoft.com/office/drawing/2014/main" id="{C03FF8AB-5EB1-4001-B543-7310FC62F0B6}"/>
              </a:ext>
            </a:extLst>
          </p:cNvPr>
          <p:cNvSpPr>
            <a:spLocks noChangeShapeType="1"/>
          </p:cNvSpPr>
          <p:nvPr/>
        </p:nvSpPr>
        <p:spPr bwMode="auto">
          <a:xfrm>
            <a:off x="3048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82" name="Rectangle 26">
            <a:extLst>
              <a:ext uri="{FF2B5EF4-FFF2-40B4-BE49-F238E27FC236}">
                <a16:creationId xmlns:a16="http://schemas.microsoft.com/office/drawing/2014/main" id="{42B4D5D7-D684-458A-92C3-EFDB83DDF3BA}"/>
              </a:ext>
            </a:extLst>
          </p:cNvPr>
          <p:cNvSpPr>
            <a:spLocks noChangeArrowheads="1"/>
          </p:cNvSpPr>
          <p:nvPr/>
        </p:nvSpPr>
        <p:spPr bwMode="auto">
          <a:xfrm>
            <a:off x="30527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30</a:t>
            </a:r>
          </a:p>
        </p:txBody>
      </p:sp>
      <p:grpSp>
        <p:nvGrpSpPr>
          <p:cNvPr id="557083" name="Group 27">
            <a:extLst>
              <a:ext uri="{FF2B5EF4-FFF2-40B4-BE49-F238E27FC236}">
                <a16:creationId xmlns:a16="http://schemas.microsoft.com/office/drawing/2014/main" id="{E54E4A79-5A26-4CA4-A2EE-1E464219BEC4}"/>
              </a:ext>
            </a:extLst>
          </p:cNvPr>
          <p:cNvGrpSpPr>
            <a:grpSpLocks/>
          </p:cNvGrpSpPr>
          <p:nvPr/>
        </p:nvGrpSpPr>
        <p:grpSpPr bwMode="auto">
          <a:xfrm>
            <a:off x="3086100" y="1884363"/>
            <a:ext cx="1498600" cy="0"/>
            <a:chOff x="1944" y="1304"/>
            <a:chExt cx="944" cy="0"/>
          </a:xfrm>
        </p:grpSpPr>
        <p:sp>
          <p:nvSpPr>
            <p:cNvPr id="557084" name="Line 28">
              <a:extLst>
                <a:ext uri="{FF2B5EF4-FFF2-40B4-BE49-F238E27FC236}">
                  <a16:creationId xmlns:a16="http://schemas.microsoft.com/office/drawing/2014/main" id="{DB90EA8D-DA2D-498D-8446-49B8697BE9F6}"/>
                </a:ext>
              </a:extLst>
            </p:cNvPr>
            <p:cNvSpPr>
              <a:spLocks noChangeShapeType="1"/>
            </p:cNvSpPr>
            <p:nvPr/>
          </p:nvSpPr>
          <p:spPr bwMode="auto">
            <a:xfrm>
              <a:off x="1944"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85" name="Line 29">
              <a:extLst>
                <a:ext uri="{FF2B5EF4-FFF2-40B4-BE49-F238E27FC236}">
                  <a16:creationId xmlns:a16="http://schemas.microsoft.com/office/drawing/2014/main" id="{779304FF-C97B-4DEE-8899-F12F48583528}"/>
                </a:ext>
              </a:extLst>
            </p:cNvPr>
            <p:cNvSpPr>
              <a:spLocks noChangeShapeType="1"/>
            </p:cNvSpPr>
            <p:nvPr/>
          </p:nvSpPr>
          <p:spPr bwMode="auto">
            <a:xfrm>
              <a:off x="2272"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86" name="Line 30">
              <a:extLst>
                <a:ext uri="{FF2B5EF4-FFF2-40B4-BE49-F238E27FC236}">
                  <a16:creationId xmlns:a16="http://schemas.microsoft.com/office/drawing/2014/main" id="{F3F130D2-24F8-468D-9562-4F87BA83A510}"/>
                </a:ext>
              </a:extLst>
            </p:cNvPr>
            <p:cNvSpPr>
              <a:spLocks noChangeShapeType="1"/>
            </p:cNvSpPr>
            <p:nvPr/>
          </p:nvSpPr>
          <p:spPr bwMode="auto">
            <a:xfrm>
              <a:off x="2672"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087" name="Rectangle 31">
            <a:extLst>
              <a:ext uri="{FF2B5EF4-FFF2-40B4-BE49-F238E27FC236}">
                <a16:creationId xmlns:a16="http://schemas.microsoft.com/office/drawing/2014/main" id="{B0CB76B3-2287-4843-BFC3-C1143EC33992}"/>
              </a:ext>
            </a:extLst>
          </p:cNvPr>
          <p:cNvSpPr>
            <a:spLocks noChangeArrowheads="1"/>
          </p:cNvSpPr>
          <p:nvPr/>
        </p:nvSpPr>
        <p:spPr bwMode="auto">
          <a:xfrm>
            <a:off x="36369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7088" name="Rectangle 32">
            <a:extLst>
              <a:ext uri="{FF2B5EF4-FFF2-40B4-BE49-F238E27FC236}">
                <a16:creationId xmlns:a16="http://schemas.microsoft.com/office/drawing/2014/main" id="{61C1309D-1B63-4D73-B5F0-97174B1890E2}"/>
              </a:ext>
            </a:extLst>
          </p:cNvPr>
          <p:cNvSpPr>
            <a:spLocks noChangeArrowheads="1"/>
          </p:cNvSpPr>
          <p:nvPr/>
        </p:nvSpPr>
        <p:spPr bwMode="auto">
          <a:xfrm>
            <a:off x="41576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20</a:t>
            </a:r>
          </a:p>
        </p:txBody>
      </p:sp>
      <p:sp>
        <p:nvSpPr>
          <p:cNvPr id="557089" name="Line 33">
            <a:extLst>
              <a:ext uri="{FF2B5EF4-FFF2-40B4-BE49-F238E27FC236}">
                <a16:creationId xmlns:a16="http://schemas.microsoft.com/office/drawing/2014/main" id="{8FAC692B-6103-4694-B001-2224B6C6A15F}"/>
              </a:ext>
            </a:extLst>
          </p:cNvPr>
          <p:cNvSpPr>
            <a:spLocks noChangeShapeType="1"/>
          </p:cNvSpPr>
          <p:nvPr/>
        </p:nvSpPr>
        <p:spPr bwMode="auto">
          <a:xfrm>
            <a:off x="3581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90" name="Line 34">
            <a:extLst>
              <a:ext uri="{FF2B5EF4-FFF2-40B4-BE49-F238E27FC236}">
                <a16:creationId xmlns:a16="http://schemas.microsoft.com/office/drawing/2014/main" id="{EDCF7766-917C-4324-AD74-FAE7F228BC66}"/>
              </a:ext>
            </a:extLst>
          </p:cNvPr>
          <p:cNvSpPr>
            <a:spLocks noChangeShapeType="1"/>
          </p:cNvSpPr>
          <p:nvPr/>
        </p:nvSpPr>
        <p:spPr bwMode="auto">
          <a:xfrm>
            <a:off x="4216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91" name="Line 35">
            <a:extLst>
              <a:ext uri="{FF2B5EF4-FFF2-40B4-BE49-F238E27FC236}">
                <a16:creationId xmlns:a16="http://schemas.microsoft.com/office/drawing/2014/main" id="{3D529C18-AB18-40DE-AC0C-2B6BB67D9C9E}"/>
              </a:ext>
            </a:extLst>
          </p:cNvPr>
          <p:cNvSpPr>
            <a:spLocks noChangeShapeType="1"/>
          </p:cNvSpPr>
          <p:nvPr/>
        </p:nvSpPr>
        <p:spPr bwMode="auto">
          <a:xfrm>
            <a:off x="46228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92" name="Rectangle 36">
            <a:extLst>
              <a:ext uri="{FF2B5EF4-FFF2-40B4-BE49-F238E27FC236}">
                <a16:creationId xmlns:a16="http://schemas.microsoft.com/office/drawing/2014/main" id="{048412F8-FAB0-4982-9F5A-CB50A940B161}"/>
              </a:ext>
            </a:extLst>
          </p:cNvPr>
          <p:cNvSpPr>
            <a:spLocks noChangeArrowheads="1"/>
          </p:cNvSpPr>
          <p:nvPr/>
        </p:nvSpPr>
        <p:spPr bwMode="auto">
          <a:xfrm>
            <a:off x="46275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30</a:t>
            </a:r>
          </a:p>
        </p:txBody>
      </p:sp>
      <p:grpSp>
        <p:nvGrpSpPr>
          <p:cNvPr id="557093" name="Group 37">
            <a:extLst>
              <a:ext uri="{FF2B5EF4-FFF2-40B4-BE49-F238E27FC236}">
                <a16:creationId xmlns:a16="http://schemas.microsoft.com/office/drawing/2014/main" id="{A33F7E87-16EB-4D97-ADF9-79A3066B7D88}"/>
              </a:ext>
            </a:extLst>
          </p:cNvPr>
          <p:cNvGrpSpPr>
            <a:grpSpLocks/>
          </p:cNvGrpSpPr>
          <p:nvPr/>
        </p:nvGrpSpPr>
        <p:grpSpPr bwMode="auto">
          <a:xfrm>
            <a:off x="4660900" y="1884363"/>
            <a:ext cx="1498600" cy="0"/>
            <a:chOff x="2936" y="1304"/>
            <a:chExt cx="944" cy="0"/>
          </a:xfrm>
        </p:grpSpPr>
        <p:sp>
          <p:nvSpPr>
            <p:cNvPr id="557094" name="Line 38">
              <a:extLst>
                <a:ext uri="{FF2B5EF4-FFF2-40B4-BE49-F238E27FC236}">
                  <a16:creationId xmlns:a16="http://schemas.microsoft.com/office/drawing/2014/main" id="{2F8CE490-3D23-40AB-B9AB-708D2C9BAE95}"/>
                </a:ext>
              </a:extLst>
            </p:cNvPr>
            <p:cNvSpPr>
              <a:spLocks noChangeShapeType="1"/>
            </p:cNvSpPr>
            <p:nvPr/>
          </p:nvSpPr>
          <p:spPr bwMode="auto">
            <a:xfrm>
              <a:off x="2936"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95" name="Line 39">
              <a:extLst>
                <a:ext uri="{FF2B5EF4-FFF2-40B4-BE49-F238E27FC236}">
                  <a16:creationId xmlns:a16="http://schemas.microsoft.com/office/drawing/2014/main" id="{6889A3DA-3078-4600-AFDB-9F7076FECE47}"/>
                </a:ext>
              </a:extLst>
            </p:cNvPr>
            <p:cNvSpPr>
              <a:spLocks noChangeShapeType="1"/>
            </p:cNvSpPr>
            <p:nvPr/>
          </p:nvSpPr>
          <p:spPr bwMode="auto">
            <a:xfrm>
              <a:off x="3264"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096" name="Line 40">
              <a:extLst>
                <a:ext uri="{FF2B5EF4-FFF2-40B4-BE49-F238E27FC236}">
                  <a16:creationId xmlns:a16="http://schemas.microsoft.com/office/drawing/2014/main" id="{C5E60ADB-C1BD-48BF-B07B-73A96F5D15D9}"/>
                </a:ext>
              </a:extLst>
            </p:cNvPr>
            <p:cNvSpPr>
              <a:spLocks noChangeShapeType="1"/>
            </p:cNvSpPr>
            <p:nvPr/>
          </p:nvSpPr>
          <p:spPr bwMode="auto">
            <a:xfrm>
              <a:off x="3664"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097" name="Rectangle 41">
            <a:extLst>
              <a:ext uri="{FF2B5EF4-FFF2-40B4-BE49-F238E27FC236}">
                <a16:creationId xmlns:a16="http://schemas.microsoft.com/office/drawing/2014/main" id="{37B024E2-CC14-45A2-94C1-26BE3897E10E}"/>
              </a:ext>
            </a:extLst>
          </p:cNvPr>
          <p:cNvSpPr>
            <a:spLocks noChangeArrowheads="1"/>
          </p:cNvSpPr>
          <p:nvPr/>
        </p:nvSpPr>
        <p:spPr bwMode="auto">
          <a:xfrm>
            <a:off x="52117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7098" name="Rectangle 42">
            <a:extLst>
              <a:ext uri="{FF2B5EF4-FFF2-40B4-BE49-F238E27FC236}">
                <a16:creationId xmlns:a16="http://schemas.microsoft.com/office/drawing/2014/main" id="{0A902177-8DF3-4242-8A4B-A0FF230004EA}"/>
              </a:ext>
            </a:extLst>
          </p:cNvPr>
          <p:cNvSpPr>
            <a:spLocks noChangeArrowheads="1"/>
          </p:cNvSpPr>
          <p:nvPr/>
        </p:nvSpPr>
        <p:spPr bwMode="auto">
          <a:xfrm>
            <a:off x="57324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20</a:t>
            </a:r>
          </a:p>
        </p:txBody>
      </p:sp>
      <p:sp>
        <p:nvSpPr>
          <p:cNvPr id="557099" name="Line 43">
            <a:extLst>
              <a:ext uri="{FF2B5EF4-FFF2-40B4-BE49-F238E27FC236}">
                <a16:creationId xmlns:a16="http://schemas.microsoft.com/office/drawing/2014/main" id="{FBD41AA6-AF13-4A89-9BC8-A5122416AA1C}"/>
              </a:ext>
            </a:extLst>
          </p:cNvPr>
          <p:cNvSpPr>
            <a:spLocks noChangeShapeType="1"/>
          </p:cNvSpPr>
          <p:nvPr/>
        </p:nvSpPr>
        <p:spPr bwMode="auto">
          <a:xfrm>
            <a:off x="51562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00" name="Line 44">
            <a:extLst>
              <a:ext uri="{FF2B5EF4-FFF2-40B4-BE49-F238E27FC236}">
                <a16:creationId xmlns:a16="http://schemas.microsoft.com/office/drawing/2014/main" id="{BCC1BCE9-4596-42ED-9D5A-BB94E63F30A4}"/>
              </a:ext>
            </a:extLst>
          </p:cNvPr>
          <p:cNvSpPr>
            <a:spLocks noChangeShapeType="1"/>
          </p:cNvSpPr>
          <p:nvPr/>
        </p:nvSpPr>
        <p:spPr bwMode="auto">
          <a:xfrm>
            <a:off x="57912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01" name="Line 45">
            <a:extLst>
              <a:ext uri="{FF2B5EF4-FFF2-40B4-BE49-F238E27FC236}">
                <a16:creationId xmlns:a16="http://schemas.microsoft.com/office/drawing/2014/main" id="{BB05025C-663A-408A-9F1B-E983B9EA02A4}"/>
              </a:ext>
            </a:extLst>
          </p:cNvPr>
          <p:cNvSpPr>
            <a:spLocks noChangeShapeType="1"/>
          </p:cNvSpPr>
          <p:nvPr/>
        </p:nvSpPr>
        <p:spPr bwMode="auto">
          <a:xfrm>
            <a:off x="6197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02" name="Rectangle 46">
            <a:extLst>
              <a:ext uri="{FF2B5EF4-FFF2-40B4-BE49-F238E27FC236}">
                <a16:creationId xmlns:a16="http://schemas.microsoft.com/office/drawing/2014/main" id="{356DEF33-01CA-4F48-949B-0741D325EB02}"/>
              </a:ext>
            </a:extLst>
          </p:cNvPr>
          <p:cNvSpPr>
            <a:spLocks noChangeArrowheads="1"/>
          </p:cNvSpPr>
          <p:nvPr/>
        </p:nvSpPr>
        <p:spPr bwMode="auto">
          <a:xfrm>
            <a:off x="62023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30</a:t>
            </a:r>
          </a:p>
        </p:txBody>
      </p:sp>
      <p:grpSp>
        <p:nvGrpSpPr>
          <p:cNvPr id="557103" name="Group 47">
            <a:extLst>
              <a:ext uri="{FF2B5EF4-FFF2-40B4-BE49-F238E27FC236}">
                <a16:creationId xmlns:a16="http://schemas.microsoft.com/office/drawing/2014/main" id="{955A8393-4BD1-4160-A24A-07EF69A4796E}"/>
              </a:ext>
            </a:extLst>
          </p:cNvPr>
          <p:cNvGrpSpPr>
            <a:grpSpLocks/>
          </p:cNvGrpSpPr>
          <p:nvPr/>
        </p:nvGrpSpPr>
        <p:grpSpPr bwMode="auto">
          <a:xfrm>
            <a:off x="6235700" y="1884363"/>
            <a:ext cx="1498600" cy="0"/>
            <a:chOff x="3928" y="1304"/>
            <a:chExt cx="944" cy="0"/>
          </a:xfrm>
        </p:grpSpPr>
        <p:sp>
          <p:nvSpPr>
            <p:cNvPr id="557104" name="Line 48">
              <a:extLst>
                <a:ext uri="{FF2B5EF4-FFF2-40B4-BE49-F238E27FC236}">
                  <a16:creationId xmlns:a16="http://schemas.microsoft.com/office/drawing/2014/main" id="{5867873E-60C4-4C91-B2E9-88DD1EB447EE}"/>
                </a:ext>
              </a:extLst>
            </p:cNvPr>
            <p:cNvSpPr>
              <a:spLocks noChangeShapeType="1"/>
            </p:cNvSpPr>
            <p:nvPr/>
          </p:nvSpPr>
          <p:spPr bwMode="auto">
            <a:xfrm>
              <a:off x="3928"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05" name="Line 49">
              <a:extLst>
                <a:ext uri="{FF2B5EF4-FFF2-40B4-BE49-F238E27FC236}">
                  <a16:creationId xmlns:a16="http://schemas.microsoft.com/office/drawing/2014/main" id="{B9E620FD-EA1E-43CA-8E3C-622D23398D36}"/>
                </a:ext>
              </a:extLst>
            </p:cNvPr>
            <p:cNvSpPr>
              <a:spLocks noChangeShapeType="1"/>
            </p:cNvSpPr>
            <p:nvPr/>
          </p:nvSpPr>
          <p:spPr bwMode="auto">
            <a:xfrm>
              <a:off x="4256"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06" name="Line 50">
              <a:extLst>
                <a:ext uri="{FF2B5EF4-FFF2-40B4-BE49-F238E27FC236}">
                  <a16:creationId xmlns:a16="http://schemas.microsoft.com/office/drawing/2014/main" id="{04458D64-2C4B-44C6-9010-437E96897684}"/>
                </a:ext>
              </a:extLst>
            </p:cNvPr>
            <p:cNvSpPr>
              <a:spLocks noChangeShapeType="1"/>
            </p:cNvSpPr>
            <p:nvPr/>
          </p:nvSpPr>
          <p:spPr bwMode="auto">
            <a:xfrm>
              <a:off x="4656"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07" name="Rectangle 51">
            <a:extLst>
              <a:ext uri="{FF2B5EF4-FFF2-40B4-BE49-F238E27FC236}">
                <a16:creationId xmlns:a16="http://schemas.microsoft.com/office/drawing/2014/main" id="{8164B281-AD24-40AE-B49C-78B049C6DE79}"/>
              </a:ext>
            </a:extLst>
          </p:cNvPr>
          <p:cNvSpPr>
            <a:spLocks noChangeArrowheads="1"/>
          </p:cNvSpPr>
          <p:nvPr/>
        </p:nvSpPr>
        <p:spPr bwMode="auto">
          <a:xfrm>
            <a:off x="67865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7108" name="Rectangle 52">
            <a:extLst>
              <a:ext uri="{FF2B5EF4-FFF2-40B4-BE49-F238E27FC236}">
                <a16:creationId xmlns:a16="http://schemas.microsoft.com/office/drawing/2014/main" id="{47401F6D-8400-47BD-AFB8-5A0BB4E7E521}"/>
              </a:ext>
            </a:extLst>
          </p:cNvPr>
          <p:cNvSpPr>
            <a:spLocks noChangeArrowheads="1"/>
          </p:cNvSpPr>
          <p:nvPr/>
        </p:nvSpPr>
        <p:spPr bwMode="auto">
          <a:xfrm>
            <a:off x="73072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20</a:t>
            </a:r>
          </a:p>
        </p:txBody>
      </p:sp>
      <p:sp>
        <p:nvSpPr>
          <p:cNvPr id="557109" name="Line 53">
            <a:extLst>
              <a:ext uri="{FF2B5EF4-FFF2-40B4-BE49-F238E27FC236}">
                <a16:creationId xmlns:a16="http://schemas.microsoft.com/office/drawing/2014/main" id="{BD6E5C03-8C97-46D6-BAEF-6C6678BB65D8}"/>
              </a:ext>
            </a:extLst>
          </p:cNvPr>
          <p:cNvSpPr>
            <a:spLocks noChangeShapeType="1"/>
          </p:cNvSpPr>
          <p:nvPr/>
        </p:nvSpPr>
        <p:spPr bwMode="auto">
          <a:xfrm>
            <a:off x="6731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10" name="Line 54">
            <a:extLst>
              <a:ext uri="{FF2B5EF4-FFF2-40B4-BE49-F238E27FC236}">
                <a16:creationId xmlns:a16="http://schemas.microsoft.com/office/drawing/2014/main" id="{0E01D3B9-22F8-4B34-9484-B6F7B99CE127}"/>
              </a:ext>
            </a:extLst>
          </p:cNvPr>
          <p:cNvSpPr>
            <a:spLocks noChangeShapeType="1"/>
          </p:cNvSpPr>
          <p:nvPr/>
        </p:nvSpPr>
        <p:spPr bwMode="auto">
          <a:xfrm>
            <a:off x="7366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11" name="Line 55">
            <a:extLst>
              <a:ext uri="{FF2B5EF4-FFF2-40B4-BE49-F238E27FC236}">
                <a16:creationId xmlns:a16="http://schemas.microsoft.com/office/drawing/2014/main" id="{33C5C548-2A90-4ADE-A1DF-6AD0C0C7929A}"/>
              </a:ext>
            </a:extLst>
          </p:cNvPr>
          <p:cNvSpPr>
            <a:spLocks noChangeShapeType="1"/>
          </p:cNvSpPr>
          <p:nvPr/>
        </p:nvSpPr>
        <p:spPr bwMode="auto">
          <a:xfrm>
            <a:off x="7772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7112" name="Group 56">
            <a:extLst>
              <a:ext uri="{FF2B5EF4-FFF2-40B4-BE49-F238E27FC236}">
                <a16:creationId xmlns:a16="http://schemas.microsoft.com/office/drawing/2014/main" id="{E423720D-0C6D-4434-888B-53799E8B1B53}"/>
              </a:ext>
            </a:extLst>
          </p:cNvPr>
          <p:cNvGrpSpPr>
            <a:grpSpLocks/>
          </p:cNvGrpSpPr>
          <p:nvPr/>
        </p:nvGrpSpPr>
        <p:grpSpPr bwMode="auto">
          <a:xfrm>
            <a:off x="1492250" y="2284413"/>
            <a:ext cx="1535113" cy="711200"/>
            <a:chOff x="940" y="1556"/>
            <a:chExt cx="967" cy="448"/>
          </a:xfrm>
        </p:grpSpPr>
        <p:grpSp>
          <p:nvGrpSpPr>
            <p:cNvPr id="557113" name="Group 57">
              <a:extLst>
                <a:ext uri="{FF2B5EF4-FFF2-40B4-BE49-F238E27FC236}">
                  <a16:creationId xmlns:a16="http://schemas.microsoft.com/office/drawing/2014/main" id="{A41DABF0-7501-4695-8D8B-FADB32D69E68}"/>
                </a:ext>
              </a:extLst>
            </p:cNvPr>
            <p:cNvGrpSpPr>
              <a:grpSpLocks/>
            </p:cNvGrpSpPr>
            <p:nvPr/>
          </p:nvGrpSpPr>
          <p:grpSpPr bwMode="auto">
            <a:xfrm>
              <a:off x="940" y="1556"/>
              <a:ext cx="305" cy="448"/>
              <a:chOff x="940" y="1556"/>
              <a:chExt cx="305" cy="448"/>
            </a:xfrm>
          </p:grpSpPr>
          <p:grpSp>
            <p:nvGrpSpPr>
              <p:cNvPr id="557114" name="Group 58">
                <a:extLst>
                  <a:ext uri="{FF2B5EF4-FFF2-40B4-BE49-F238E27FC236}">
                    <a16:creationId xmlns:a16="http://schemas.microsoft.com/office/drawing/2014/main" id="{46C767DC-2646-40F2-B915-D3C47D2B7FF8}"/>
                  </a:ext>
                </a:extLst>
              </p:cNvPr>
              <p:cNvGrpSpPr>
                <a:grpSpLocks/>
              </p:cNvGrpSpPr>
              <p:nvPr/>
            </p:nvGrpSpPr>
            <p:grpSpPr bwMode="auto">
              <a:xfrm>
                <a:off x="940" y="1556"/>
                <a:ext cx="305" cy="448"/>
                <a:chOff x="940" y="1556"/>
                <a:chExt cx="305" cy="448"/>
              </a:xfrm>
            </p:grpSpPr>
            <p:sp>
              <p:nvSpPr>
                <p:cNvPr id="557115" name="AutoShape 59">
                  <a:extLst>
                    <a:ext uri="{FF2B5EF4-FFF2-40B4-BE49-F238E27FC236}">
                      <a16:creationId xmlns:a16="http://schemas.microsoft.com/office/drawing/2014/main" id="{8D8066B2-CC56-4A3E-B03E-90216CDDFCF6}"/>
                    </a:ext>
                  </a:extLst>
                </p:cNvPr>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16" name="AutoShape 60">
                  <a:extLst>
                    <a:ext uri="{FF2B5EF4-FFF2-40B4-BE49-F238E27FC236}">
                      <a16:creationId xmlns:a16="http://schemas.microsoft.com/office/drawing/2014/main" id="{A5307410-E6F1-4CE0-BEF5-538C1C2C1784}"/>
                    </a:ext>
                  </a:extLst>
                </p:cNvPr>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17" name="AutoShape 61">
                <a:extLst>
                  <a:ext uri="{FF2B5EF4-FFF2-40B4-BE49-F238E27FC236}">
                    <a16:creationId xmlns:a16="http://schemas.microsoft.com/office/drawing/2014/main" id="{8B5D3792-772A-4F29-A84A-7DE99D0AA498}"/>
                  </a:ext>
                </a:extLst>
              </p:cNvPr>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7118" name="Group 62">
              <a:extLst>
                <a:ext uri="{FF2B5EF4-FFF2-40B4-BE49-F238E27FC236}">
                  <a16:creationId xmlns:a16="http://schemas.microsoft.com/office/drawing/2014/main" id="{6FC15B35-64C6-4CC9-9478-3A88C236720C}"/>
                </a:ext>
              </a:extLst>
            </p:cNvPr>
            <p:cNvGrpSpPr>
              <a:grpSpLocks/>
            </p:cNvGrpSpPr>
            <p:nvPr/>
          </p:nvGrpSpPr>
          <p:grpSpPr bwMode="auto">
            <a:xfrm>
              <a:off x="1241" y="1556"/>
              <a:ext cx="378" cy="448"/>
              <a:chOff x="1241" y="1556"/>
              <a:chExt cx="378" cy="448"/>
            </a:xfrm>
          </p:grpSpPr>
          <p:grpSp>
            <p:nvGrpSpPr>
              <p:cNvPr id="557119" name="Group 63">
                <a:extLst>
                  <a:ext uri="{FF2B5EF4-FFF2-40B4-BE49-F238E27FC236}">
                    <a16:creationId xmlns:a16="http://schemas.microsoft.com/office/drawing/2014/main" id="{663876B4-ACD9-4B9B-96F0-0D2FACE388E8}"/>
                  </a:ext>
                </a:extLst>
              </p:cNvPr>
              <p:cNvGrpSpPr>
                <a:grpSpLocks/>
              </p:cNvGrpSpPr>
              <p:nvPr/>
            </p:nvGrpSpPr>
            <p:grpSpPr bwMode="auto">
              <a:xfrm>
                <a:off x="1241" y="1556"/>
                <a:ext cx="378" cy="448"/>
                <a:chOff x="1241" y="1556"/>
                <a:chExt cx="378" cy="448"/>
              </a:xfrm>
            </p:grpSpPr>
            <p:sp>
              <p:nvSpPr>
                <p:cNvPr id="557120" name="AutoShape 64">
                  <a:extLst>
                    <a:ext uri="{FF2B5EF4-FFF2-40B4-BE49-F238E27FC236}">
                      <a16:creationId xmlns:a16="http://schemas.microsoft.com/office/drawing/2014/main" id="{CEA551B3-3B1F-469C-92EE-AFBA6CF3A6F7}"/>
                    </a:ext>
                  </a:extLst>
                </p:cNvPr>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21" name="AutoShape 65">
                  <a:extLst>
                    <a:ext uri="{FF2B5EF4-FFF2-40B4-BE49-F238E27FC236}">
                      <a16:creationId xmlns:a16="http://schemas.microsoft.com/office/drawing/2014/main" id="{64D7B5A6-6597-464D-A01C-9E1062636907}"/>
                    </a:ext>
                  </a:extLst>
                </p:cNvPr>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22" name="Oval 66">
                <a:extLst>
                  <a:ext uri="{FF2B5EF4-FFF2-40B4-BE49-F238E27FC236}">
                    <a16:creationId xmlns:a16="http://schemas.microsoft.com/office/drawing/2014/main" id="{C7116036-624B-4C30-9549-516056E6577A}"/>
                  </a:ext>
                </a:extLst>
              </p:cNvPr>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23" name="AutoShape 67">
                <a:extLst>
                  <a:ext uri="{FF2B5EF4-FFF2-40B4-BE49-F238E27FC236}">
                    <a16:creationId xmlns:a16="http://schemas.microsoft.com/office/drawing/2014/main" id="{2B4C853E-75FD-405A-81E1-FF7EA777EB20}"/>
                  </a:ext>
                </a:extLst>
              </p:cNvPr>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24" name="Freeform 68">
              <a:extLst>
                <a:ext uri="{FF2B5EF4-FFF2-40B4-BE49-F238E27FC236}">
                  <a16:creationId xmlns:a16="http://schemas.microsoft.com/office/drawing/2014/main" id="{C878F0D8-070F-4619-A337-5E97FB4447C2}"/>
                </a:ext>
              </a:extLst>
            </p:cNvPr>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125" name="Rectangle 69">
              <a:extLst>
                <a:ext uri="{FF2B5EF4-FFF2-40B4-BE49-F238E27FC236}">
                  <a16:creationId xmlns:a16="http://schemas.microsoft.com/office/drawing/2014/main" id="{D43268D6-FD71-4294-90E8-F4111841F11C}"/>
                </a:ext>
              </a:extLst>
            </p:cNvPr>
            <p:cNvSpPr>
              <a:spLocks noChangeArrowheads="1"/>
            </p:cNvSpPr>
            <p:nvPr/>
          </p:nvSpPr>
          <p:spPr bwMode="auto">
            <a:xfrm>
              <a:off x="1801" y="1785"/>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26" name="Rectangle 70">
              <a:extLst>
                <a:ext uri="{FF2B5EF4-FFF2-40B4-BE49-F238E27FC236}">
                  <a16:creationId xmlns:a16="http://schemas.microsoft.com/office/drawing/2014/main" id="{E5DAB14D-E4AD-41B5-8749-35F19B1F0C84}"/>
                </a:ext>
              </a:extLst>
            </p:cNvPr>
            <p:cNvSpPr>
              <a:spLocks noChangeArrowheads="1"/>
            </p:cNvSpPr>
            <p:nvPr/>
          </p:nvSpPr>
          <p:spPr bwMode="auto">
            <a:xfrm>
              <a:off x="1808" y="1866"/>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27" name="Rectangle 71">
              <a:extLst>
                <a:ext uri="{FF2B5EF4-FFF2-40B4-BE49-F238E27FC236}">
                  <a16:creationId xmlns:a16="http://schemas.microsoft.com/office/drawing/2014/main" id="{16EEEFE5-F36A-4DB9-9095-83C73AED6531}"/>
                </a:ext>
              </a:extLst>
            </p:cNvPr>
            <p:cNvSpPr>
              <a:spLocks noChangeArrowheads="1"/>
            </p:cNvSpPr>
            <p:nvPr/>
          </p:nvSpPr>
          <p:spPr bwMode="auto">
            <a:xfrm>
              <a:off x="1625" y="1866"/>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7128" name="Group 72">
              <a:extLst>
                <a:ext uri="{FF2B5EF4-FFF2-40B4-BE49-F238E27FC236}">
                  <a16:creationId xmlns:a16="http://schemas.microsoft.com/office/drawing/2014/main" id="{56EFB450-6EFD-4433-BE8A-32C28ED15468}"/>
                </a:ext>
              </a:extLst>
            </p:cNvPr>
            <p:cNvGrpSpPr>
              <a:grpSpLocks/>
            </p:cNvGrpSpPr>
            <p:nvPr/>
          </p:nvGrpSpPr>
          <p:grpSpPr bwMode="auto">
            <a:xfrm>
              <a:off x="1623" y="1613"/>
              <a:ext cx="194" cy="364"/>
              <a:chOff x="1623" y="1613"/>
              <a:chExt cx="194" cy="364"/>
            </a:xfrm>
          </p:grpSpPr>
          <p:sp>
            <p:nvSpPr>
              <p:cNvPr id="557129" name="Oval 73">
                <a:extLst>
                  <a:ext uri="{FF2B5EF4-FFF2-40B4-BE49-F238E27FC236}">
                    <a16:creationId xmlns:a16="http://schemas.microsoft.com/office/drawing/2014/main" id="{587E77AE-5B65-4986-9926-AD73E49808AF}"/>
                  </a:ext>
                </a:extLst>
              </p:cNvPr>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30" name="Freeform 74">
                <a:extLst>
                  <a:ext uri="{FF2B5EF4-FFF2-40B4-BE49-F238E27FC236}">
                    <a16:creationId xmlns:a16="http://schemas.microsoft.com/office/drawing/2014/main" id="{379D242F-9BCC-4F09-9646-FA7F1A1DDDE7}"/>
                  </a:ext>
                </a:extLst>
              </p:cNvPr>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57131" name="Rectangle 75">
            <a:extLst>
              <a:ext uri="{FF2B5EF4-FFF2-40B4-BE49-F238E27FC236}">
                <a16:creationId xmlns:a16="http://schemas.microsoft.com/office/drawing/2014/main" id="{EFD00E3F-7CAE-4E3A-9B00-B750367C50B2}"/>
              </a:ext>
            </a:extLst>
          </p:cNvPr>
          <p:cNvSpPr>
            <a:spLocks noChangeArrowheads="1"/>
          </p:cNvSpPr>
          <p:nvPr/>
        </p:nvSpPr>
        <p:spPr bwMode="auto">
          <a:xfrm>
            <a:off x="1116013" y="833438"/>
            <a:ext cx="8921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6 </a:t>
            </a:r>
            <a:r>
              <a:rPr lang="en-US" altLang="zh-CN" sz="2400">
                <a:ea typeface="宋体" panose="02010600030101010101" pitchFamily="2" charset="-122"/>
              </a:rPr>
              <a:t>PM</a:t>
            </a:r>
          </a:p>
        </p:txBody>
      </p:sp>
      <p:sp>
        <p:nvSpPr>
          <p:cNvPr id="557132" name="Line 76">
            <a:extLst>
              <a:ext uri="{FF2B5EF4-FFF2-40B4-BE49-F238E27FC236}">
                <a16:creationId xmlns:a16="http://schemas.microsoft.com/office/drawing/2014/main" id="{549947D0-03D5-4F05-BD74-B35DE56DACB1}"/>
              </a:ext>
            </a:extLst>
          </p:cNvPr>
          <p:cNvSpPr>
            <a:spLocks noChangeShapeType="1"/>
          </p:cNvSpPr>
          <p:nvPr/>
        </p:nvSpPr>
        <p:spPr bwMode="auto">
          <a:xfrm>
            <a:off x="1479550" y="1362075"/>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33" name="Line 77">
            <a:extLst>
              <a:ext uri="{FF2B5EF4-FFF2-40B4-BE49-F238E27FC236}">
                <a16:creationId xmlns:a16="http://schemas.microsoft.com/office/drawing/2014/main" id="{A8AE56F0-9EAB-4939-983C-C7BB29F0063E}"/>
              </a:ext>
            </a:extLst>
          </p:cNvPr>
          <p:cNvSpPr>
            <a:spLocks noChangeShapeType="1"/>
          </p:cNvSpPr>
          <p:nvPr/>
        </p:nvSpPr>
        <p:spPr bwMode="auto">
          <a:xfrm>
            <a:off x="1473200" y="12430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34" name="Rectangle 78">
            <a:extLst>
              <a:ext uri="{FF2B5EF4-FFF2-40B4-BE49-F238E27FC236}">
                <a16:creationId xmlns:a16="http://schemas.microsoft.com/office/drawing/2014/main" id="{2C0DC488-0814-44C0-A3B0-D859DBB5D8E5}"/>
              </a:ext>
            </a:extLst>
          </p:cNvPr>
          <p:cNvSpPr>
            <a:spLocks noChangeArrowheads="1"/>
          </p:cNvSpPr>
          <p:nvPr/>
        </p:nvSpPr>
        <p:spPr bwMode="auto">
          <a:xfrm>
            <a:off x="23479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7</a:t>
            </a:r>
          </a:p>
        </p:txBody>
      </p:sp>
      <p:sp>
        <p:nvSpPr>
          <p:cNvPr id="557135" name="Rectangle 79">
            <a:extLst>
              <a:ext uri="{FF2B5EF4-FFF2-40B4-BE49-F238E27FC236}">
                <a16:creationId xmlns:a16="http://schemas.microsoft.com/office/drawing/2014/main" id="{363EA106-D9FB-4C0A-AD8A-2B3211B99A0F}"/>
              </a:ext>
            </a:extLst>
          </p:cNvPr>
          <p:cNvSpPr>
            <a:spLocks noChangeArrowheads="1"/>
          </p:cNvSpPr>
          <p:nvPr/>
        </p:nvSpPr>
        <p:spPr bwMode="auto">
          <a:xfrm>
            <a:off x="34147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8</a:t>
            </a:r>
          </a:p>
        </p:txBody>
      </p:sp>
      <p:sp>
        <p:nvSpPr>
          <p:cNvPr id="557136" name="Rectangle 80">
            <a:extLst>
              <a:ext uri="{FF2B5EF4-FFF2-40B4-BE49-F238E27FC236}">
                <a16:creationId xmlns:a16="http://schemas.microsoft.com/office/drawing/2014/main" id="{281A1F10-CF05-42B2-8734-21C2EF8D4A07}"/>
              </a:ext>
            </a:extLst>
          </p:cNvPr>
          <p:cNvSpPr>
            <a:spLocks noChangeArrowheads="1"/>
          </p:cNvSpPr>
          <p:nvPr/>
        </p:nvSpPr>
        <p:spPr bwMode="auto">
          <a:xfrm>
            <a:off x="44307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9</a:t>
            </a:r>
          </a:p>
        </p:txBody>
      </p:sp>
      <p:sp>
        <p:nvSpPr>
          <p:cNvPr id="557137" name="Rectangle 81">
            <a:extLst>
              <a:ext uri="{FF2B5EF4-FFF2-40B4-BE49-F238E27FC236}">
                <a16:creationId xmlns:a16="http://schemas.microsoft.com/office/drawing/2014/main" id="{58D2D0CC-1EF3-40B0-BB93-F81746282CF1}"/>
              </a:ext>
            </a:extLst>
          </p:cNvPr>
          <p:cNvSpPr>
            <a:spLocks noChangeArrowheads="1"/>
          </p:cNvSpPr>
          <p:nvPr/>
        </p:nvSpPr>
        <p:spPr bwMode="auto">
          <a:xfrm>
            <a:off x="5370513" y="858838"/>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10</a:t>
            </a:r>
          </a:p>
        </p:txBody>
      </p:sp>
      <p:sp>
        <p:nvSpPr>
          <p:cNvPr id="557138" name="Rectangle 82">
            <a:extLst>
              <a:ext uri="{FF2B5EF4-FFF2-40B4-BE49-F238E27FC236}">
                <a16:creationId xmlns:a16="http://schemas.microsoft.com/office/drawing/2014/main" id="{4655D445-226F-4710-9C6A-A6591F0BBE45}"/>
              </a:ext>
            </a:extLst>
          </p:cNvPr>
          <p:cNvSpPr>
            <a:spLocks noChangeArrowheads="1"/>
          </p:cNvSpPr>
          <p:nvPr/>
        </p:nvSpPr>
        <p:spPr bwMode="auto">
          <a:xfrm>
            <a:off x="6462713" y="846138"/>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11</a:t>
            </a:r>
          </a:p>
        </p:txBody>
      </p:sp>
      <p:sp>
        <p:nvSpPr>
          <p:cNvPr id="557139" name="Rectangle 83">
            <a:extLst>
              <a:ext uri="{FF2B5EF4-FFF2-40B4-BE49-F238E27FC236}">
                <a16:creationId xmlns:a16="http://schemas.microsoft.com/office/drawing/2014/main" id="{78DD252F-BF43-4018-81AE-14122A768456}"/>
              </a:ext>
            </a:extLst>
          </p:cNvPr>
          <p:cNvSpPr>
            <a:spLocks noChangeArrowheads="1"/>
          </p:cNvSpPr>
          <p:nvPr/>
        </p:nvSpPr>
        <p:spPr bwMode="auto">
          <a:xfrm>
            <a:off x="7137400" y="833438"/>
            <a:ext cx="14478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Midnight</a:t>
            </a:r>
          </a:p>
        </p:txBody>
      </p:sp>
      <p:grpSp>
        <p:nvGrpSpPr>
          <p:cNvPr id="557140" name="Group 84">
            <a:extLst>
              <a:ext uri="{FF2B5EF4-FFF2-40B4-BE49-F238E27FC236}">
                <a16:creationId xmlns:a16="http://schemas.microsoft.com/office/drawing/2014/main" id="{242BE769-1725-4B57-838B-A7062DE356FD}"/>
              </a:ext>
            </a:extLst>
          </p:cNvPr>
          <p:cNvGrpSpPr>
            <a:grpSpLocks/>
          </p:cNvGrpSpPr>
          <p:nvPr/>
        </p:nvGrpSpPr>
        <p:grpSpPr bwMode="auto">
          <a:xfrm>
            <a:off x="3016250" y="3021013"/>
            <a:ext cx="1535113" cy="711200"/>
            <a:chOff x="1900" y="2020"/>
            <a:chExt cx="967" cy="448"/>
          </a:xfrm>
        </p:grpSpPr>
        <p:grpSp>
          <p:nvGrpSpPr>
            <p:cNvPr id="557141" name="Group 85">
              <a:extLst>
                <a:ext uri="{FF2B5EF4-FFF2-40B4-BE49-F238E27FC236}">
                  <a16:creationId xmlns:a16="http://schemas.microsoft.com/office/drawing/2014/main" id="{A5EF19E0-8ACA-4FA9-A1AC-4DDBAE632D0A}"/>
                </a:ext>
              </a:extLst>
            </p:cNvPr>
            <p:cNvGrpSpPr>
              <a:grpSpLocks/>
            </p:cNvGrpSpPr>
            <p:nvPr/>
          </p:nvGrpSpPr>
          <p:grpSpPr bwMode="auto">
            <a:xfrm>
              <a:off x="1900" y="2020"/>
              <a:ext cx="305" cy="448"/>
              <a:chOff x="1900" y="2020"/>
              <a:chExt cx="305" cy="448"/>
            </a:xfrm>
          </p:grpSpPr>
          <p:grpSp>
            <p:nvGrpSpPr>
              <p:cNvPr id="557142" name="Group 86">
                <a:extLst>
                  <a:ext uri="{FF2B5EF4-FFF2-40B4-BE49-F238E27FC236}">
                    <a16:creationId xmlns:a16="http://schemas.microsoft.com/office/drawing/2014/main" id="{E044104E-3626-42B5-A56A-29289017C1C7}"/>
                  </a:ext>
                </a:extLst>
              </p:cNvPr>
              <p:cNvGrpSpPr>
                <a:grpSpLocks/>
              </p:cNvGrpSpPr>
              <p:nvPr/>
            </p:nvGrpSpPr>
            <p:grpSpPr bwMode="auto">
              <a:xfrm>
                <a:off x="1900" y="2020"/>
                <a:ext cx="305" cy="448"/>
                <a:chOff x="1900" y="2020"/>
                <a:chExt cx="305" cy="448"/>
              </a:xfrm>
            </p:grpSpPr>
            <p:sp>
              <p:nvSpPr>
                <p:cNvPr id="557143" name="AutoShape 87">
                  <a:extLst>
                    <a:ext uri="{FF2B5EF4-FFF2-40B4-BE49-F238E27FC236}">
                      <a16:creationId xmlns:a16="http://schemas.microsoft.com/office/drawing/2014/main" id="{BAFB9C49-C124-41B3-98F6-89B9CA80D442}"/>
                    </a:ext>
                  </a:extLst>
                </p:cNvPr>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44" name="AutoShape 88">
                  <a:extLst>
                    <a:ext uri="{FF2B5EF4-FFF2-40B4-BE49-F238E27FC236}">
                      <a16:creationId xmlns:a16="http://schemas.microsoft.com/office/drawing/2014/main" id="{E9BA5ACF-A37C-46D3-99BB-945DAA3DE6E6}"/>
                    </a:ext>
                  </a:extLst>
                </p:cNvPr>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45" name="AutoShape 89">
                <a:extLst>
                  <a:ext uri="{FF2B5EF4-FFF2-40B4-BE49-F238E27FC236}">
                    <a16:creationId xmlns:a16="http://schemas.microsoft.com/office/drawing/2014/main" id="{1390AA7E-7879-4126-8B11-B15C003AE190}"/>
                  </a:ext>
                </a:extLst>
              </p:cNvPr>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7146" name="Group 90">
              <a:extLst>
                <a:ext uri="{FF2B5EF4-FFF2-40B4-BE49-F238E27FC236}">
                  <a16:creationId xmlns:a16="http://schemas.microsoft.com/office/drawing/2014/main" id="{89814A51-DC6E-4AFF-A31D-D175E7479354}"/>
                </a:ext>
              </a:extLst>
            </p:cNvPr>
            <p:cNvGrpSpPr>
              <a:grpSpLocks/>
            </p:cNvGrpSpPr>
            <p:nvPr/>
          </p:nvGrpSpPr>
          <p:grpSpPr bwMode="auto">
            <a:xfrm>
              <a:off x="2201" y="2020"/>
              <a:ext cx="378" cy="448"/>
              <a:chOff x="2201" y="2020"/>
              <a:chExt cx="378" cy="448"/>
            </a:xfrm>
          </p:grpSpPr>
          <p:grpSp>
            <p:nvGrpSpPr>
              <p:cNvPr id="557147" name="Group 91">
                <a:extLst>
                  <a:ext uri="{FF2B5EF4-FFF2-40B4-BE49-F238E27FC236}">
                    <a16:creationId xmlns:a16="http://schemas.microsoft.com/office/drawing/2014/main" id="{8A8E9982-FB7E-4A49-880A-1F6604A4CCAC}"/>
                  </a:ext>
                </a:extLst>
              </p:cNvPr>
              <p:cNvGrpSpPr>
                <a:grpSpLocks/>
              </p:cNvGrpSpPr>
              <p:nvPr/>
            </p:nvGrpSpPr>
            <p:grpSpPr bwMode="auto">
              <a:xfrm>
                <a:off x="2201" y="2020"/>
                <a:ext cx="378" cy="448"/>
                <a:chOff x="2201" y="2020"/>
                <a:chExt cx="378" cy="448"/>
              </a:xfrm>
            </p:grpSpPr>
            <p:sp>
              <p:nvSpPr>
                <p:cNvPr id="557148" name="AutoShape 92">
                  <a:extLst>
                    <a:ext uri="{FF2B5EF4-FFF2-40B4-BE49-F238E27FC236}">
                      <a16:creationId xmlns:a16="http://schemas.microsoft.com/office/drawing/2014/main" id="{67DD63F0-5D8E-4A3B-A97F-44CE5805A755}"/>
                    </a:ext>
                  </a:extLst>
                </p:cNvPr>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49" name="AutoShape 93">
                  <a:extLst>
                    <a:ext uri="{FF2B5EF4-FFF2-40B4-BE49-F238E27FC236}">
                      <a16:creationId xmlns:a16="http://schemas.microsoft.com/office/drawing/2014/main" id="{04334F1C-E8FC-48FC-8F0C-E7D81C87FEE7}"/>
                    </a:ext>
                  </a:extLst>
                </p:cNvPr>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50" name="Oval 94">
                <a:extLst>
                  <a:ext uri="{FF2B5EF4-FFF2-40B4-BE49-F238E27FC236}">
                    <a16:creationId xmlns:a16="http://schemas.microsoft.com/office/drawing/2014/main" id="{293124FC-16F7-4427-81F3-F286775C93C7}"/>
                  </a:ext>
                </a:extLst>
              </p:cNvPr>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51" name="AutoShape 95">
                <a:extLst>
                  <a:ext uri="{FF2B5EF4-FFF2-40B4-BE49-F238E27FC236}">
                    <a16:creationId xmlns:a16="http://schemas.microsoft.com/office/drawing/2014/main" id="{6F048D04-B0E1-4594-8F4D-E6A38038A5EF}"/>
                  </a:ext>
                </a:extLst>
              </p:cNvPr>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52" name="Freeform 96">
              <a:extLst>
                <a:ext uri="{FF2B5EF4-FFF2-40B4-BE49-F238E27FC236}">
                  <a16:creationId xmlns:a16="http://schemas.microsoft.com/office/drawing/2014/main" id="{22405A77-F0F1-4D57-A03B-384D7CB3F504}"/>
                </a:ext>
              </a:extLst>
            </p:cNvPr>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153" name="Rectangle 97">
              <a:extLst>
                <a:ext uri="{FF2B5EF4-FFF2-40B4-BE49-F238E27FC236}">
                  <a16:creationId xmlns:a16="http://schemas.microsoft.com/office/drawing/2014/main" id="{E8F50AF1-B201-4C64-9CDD-8DE98A4B7EB9}"/>
                </a:ext>
              </a:extLst>
            </p:cNvPr>
            <p:cNvSpPr>
              <a:spLocks noChangeArrowheads="1"/>
            </p:cNvSpPr>
            <p:nvPr/>
          </p:nvSpPr>
          <p:spPr bwMode="auto">
            <a:xfrm>
              <a:off x="2761" y="2249"/>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54" name="Rectangle 98">
              <a:extLst>
                <a:ext uri="{FF2B5EF4-FFF2-40B4-BE49-F238E27FC236}">
                  <a16:creationId xmlns:a16="http://schemas.microsoft.com/office/drawing/2014/main" id="{7C359C0D-55E8-4005-887A-28751712D502}"/>
                </a:ext>
              </a:extLst>
            </p:cNvPr>
            <p:cNvSpPr>
              <a:spLocks noChangeArrowheads="1"/>
            </p:cNvSpPr>
            <p:nvPr/>
          </p:nvSpPr>
          <p:spPr bwMode="auto">
            <a:xfrm>
              <a:off x="2768" y="2330"/>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55" name="Rectangle 99">
              <a:extLst>
                <a:ext uri="{FF2B5EF4-FFF2-40B4-BE49-F238E27FC236}">
                  <a16:creationId xmlns:a16="http://schemas.microsoft.com/office/drawing/2014/main" id="{BCC5AEDA-5FD1-4C99-A412-2694AF568B6A}"/>
                </a:ext>
              </a:extLst>
            </p:cNvPr>
            <p:cNvSpPr>
              <a:spLocks noChangeArrowheads="1"/>
            </p:cNvSpPr>
            <p:nvPr/>
          </p:nvSpPr>
          <p:spPr bwMode="auto">
            <a:xfrm>
              <a:off x="2585" y="2330"/>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7156" name="Group 100">
              <a:extLst>
                <a:ext uri="{FF2B5EF4-FFF2-40B4-BE49-F238E27FC236}">
                  <a16:creationId xmlns:a16="http://schemas.microsoft.com/office/drawing/2014/main" id="{0140EEC6-063A-4572-A6E2-67B6F19AA3E5}"/>
                </a:ext>
              </a:extLst>
            </p:cNvPr>
            <p:cNvGrpSpPr>
              <a:grpSpLocks/>
            </p:cNvGrpSpPr>
            <p:nvPr/>
          </p:nvGrpSpPr>
          <p:grpSpPr bwMode="auto">
            <a:xfrm>
              <a:off x="2583" y="2077"/>
              <a:ext cx="194" cy="364"/>
              <a:chOff x="2583" y="2077"/>
              <a:chExt cx="194" cy="364"/>
            </a:xfrm>
          </p:grpSpPr>
          <p:sp>
            <p:nvSpPr>
              <p:cNvPr id="557157" name="Oval 101">
                <a:extLst>
                  <a:ext uri="{FF2B5EF4-FFF2-40B4-BE49-F238E27FC236}">
                    <a16:creationId xmlns:a16="http://schemas.microsoft.com/office/drawing/2014/main" id="{F18689D5-288C-46EF-B793-AA216B93A660}"/>
                  </a:ext>
                </a:extLst>
              </p:cNvPr>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58" name="Freeform 102">
                <a:extLst>
                  <a:ext uri="{FF2B5EF4-FFF2-40B4-BE49-F238E27FC236}">
                    <a16:creationId xmlns:a16="http://schemas.microsoft.com/office/drawing/2014/main" id="{BA1D8D43-35B1-4F3B-9B01-4974F6DD8961}"/>
                  </a:ext>
                </a:extLst>
              </p:cNvPr>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57159" name="Group 103">
            <a:extLst>
              <a:ext uri="{FF2B5EF4-FFF2-40B4-BE49-F238E27FC236}">
                <a16:creationId xmlns:a16="http://schemas.microsoft.com/office/drawing/2014/main" id="{D7CE1A8B-DE30-4A38-95AA-3767EBA7B3EE}"/>
              </a:ext>
            </a:extLst>
          </p:cNvPr>
          <p:cNvGrpSpPr>
            <a:grpSpLocks/>
          </p:cNvGrpSpPr>
          <p:nvPr/>
        </p:nvGrpSpPr>
        <p:grpSpPr bwMode="auto">
          <a:xfrm>
            <a:off x="4464050" y="3732213"/>
            <a:ext cx="1535113" cy="711200"/>
            <a:chOff x="2812" y="2468"/>
            <a:chExt cx="967" cy="448"/>
          </a:xfrm>
        </p:grpSpPr>
        <p:grpSp>
          <p:nvGrpSpPr>
            <p:cNvPr id="557160" name="Group 104">
              <a:extLst>
                <a:ext uri="{FF2B5EF4-FFF2-40B4-BE49-F238E27FC236}">
                  <a16:creationId xmlns:a16="http://schemas.microsoft.com/office/drawing/2014/main" id="{2D6B8778-C07D-45E7-8EC6-BA274A8D17E2}"/>
                </a:ext>
              </a:extLst>
            </p:cNvPr>
            <p:cNvGrpSpPr>
              <a:grpSpLocks/>
            </p:cNvGrpSpPr>
            <p:nvPr/>
          </p:nvGrpSpPr>
          <p:grpSpPr bwMode="auto">
            <a:xfrm>
              <a:off x="2812" y="2468"/>
              <a:ext cx="305" cy="448"/>
              <a:chOff x="2812" y="2468"/>
              <a:chExt cx="305" cy="448"/>
            </a:xfrm>
          </p:grpSpPr>
          <p:grpSp>
            <p:nvGrpSpPr>
              <p:cNvPr id="557161" name="Group 105">
                <a:extLst>
                  <a:ext uri="{FF2B5EF4-FFF2-40B4-BE49-F238E27FC236}">
                    <a16:creationId xmlns:a16="http://schemas.microsoft.com/office/drawing/2014/main" id="{6BF7BA2E-8CEB-4B11-9836-C6A0F149A724}"/>
                  </a:ext>
                </a:extLst>
              </p:cNvPr>
              <p:cNvGrpSpPr>
                <a:grpSpLocks/>
              </p:cNvGrpSpPr>
              <p:nvPr/>
            </p:nvGrpSpPr>
            <p:grpSpPr bwMode="auto">
              <a:xfrm>
                <a:off x="2812" y="2468"/>
                <a:ext cx="305" cy="448"/>
                <a:chOff x="2812" y="2468"/>
                <a:chExt cx="305" cy="448"/>
              </a:xfrm>
            </p:grpSpPr>
            <p:sp>
              <p:nvSpPr>
                <p:cNvPr id="557162" name="AutoShape 106">
                  <a:extLst>
                    <a:ext uri="{FF2B5EF4-FFF2-40B4-BE49-F238E27FC236}">
                      <a16:creationId xmlns:a16="http://schemas.microsoft.com/office/drawing/2014/main" id="{0300407F-A7B7-4AAD-93F0-81E594A4F354}"/>
                    </a:ext>
                  </a:extLst>
                </p:cNvPr>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63" name="AutoShape 107">
                  <a:extLst>
                    <a:ext uri="{FF2B5EF4-FFF2-40B4-BE49-F238E27FC236}">
                      <a16:creationId xmlns:a16="http://schemas.microsoft.com/office/drawing/2014/main" id="{95C6F383-FA36-4EB1-87AF-1D9292A07D56}"/>
                    </a:ext>
                  </a:extLst>
                </p:cNvPr>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64" name="AutoShape 108">
                <a:extLst>
                  <a:ext uri="{FF2B5EF4-FFF2-40B4-BE49-F238E27FC236}">
                    <a16:creationId xmlns:a16="http://schemas.microsoft.com/office/drawing/2014/main" id="{420FCDA3-784A-4A3A-81C3-9E2B8F310279}"/>
                  </a:ext>
                </a:extLst>
              </p:cNvPr>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7165" name="Group 109">
              <a:extLst>
                <a:ext uri="{FF2B5EF4-FFF2-40B4-BE49-F238E27FC236}">
                  <a16:creationId xmlns:a16="http://schemas.microsoft.com/office/drawing/2014/main" id="{C408F264-7326-4DB2-93E3-878F1F38F23C}"/>
                </a:ext>
              </a:extLst>
            </p:cNvPr>
            <p:cNvGrpSpPr>
              <a:grpSpLocks/>
            </p:cNvGrpSpPr>
            <p:nvPr/>
          </p:nvGrpSpPr>
          <p:grpSpPr bwMode="auto">
            <a:xfrm>
              <a:off x="3113" y="2468"/>
              <a:ext cx="378" cy="448"/>
              <a:chOff x="3113" y="2468"/>
              <a:chExt cx="378" cy="448"/>
            </a:xfrm>
          </p:grpSpPr>
          <p:grpSp>
            <p:nvGrpSpPr>
              <p:cNvPr id="557166" name="Group 110">
                <a:extLst>
                  <a:ext uri="{FF2B5EF4-FFF2-40B4-BE49-F238E27FC236}">
                    <a16:creationId xmlns:a16="http://schemas.microsoft.com/office/drawing/2014/main" id="{D25183BA-4B86-4194-AEC7-C071E3E63172}"/>
                  </a:ext>
                </a:extLst>
              </p:cNvPr>
              <p:cNvGrpSpPr>
                <a:grpSpLocks/>
              </p:cNvGrpSpPr>
              <p:nvPr/>
            </p:nvGrpSpPr>
            <p:grpSpPr bwMode="auto">
              <a:xfrm>
                <a:off x="3113" y="2468"/>
                <a:ext cx="378" cy="448"/>
                <a:chOff x="3113" y="2468"/>
                <a:chExt cx="378" cy="448"/>
              </a:xfrm>
            </p:grpSpPr>
            <p:sp>
              <p:nvSpPr>
                <p:cNvPr id="557167" name="AutoShape 111">
                  <a:extLst>
                    <a:ext uri="{FF2B5EF4-FFF2-40B4-BE49-F238E27FC236}">
                      <a16:creationId xmlns:a16="http://schemas.microsoft.com/office/drawing/2014/main" id="{6D619653-F325-4236-87FD-D5C00528B1BC}"/>
                    </a:ext>
                  </a:extLst>
                </p:cNvPr>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68" name="AutoShape 112">
                  <a:extLst>
                    <a:ext uri="{FF2B5EF4-FFF2-40B4-BE49-F238E27FC236}">
                      <a16:creationId xmlns:a16="http://schemas.microsoft.com/office/drawing/2014/main" id="{269A25A7-6D04-41F3-87E4-8C43023FB349}"/>
                    </a:ext>
                  </a:extLst>
                </p:cNvPr>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69" name="Oval 113">
                <a:extLst>
                  <a:ext uri="{FF2B5EF4-FFF2-40B4-BE49-F238E27FC236}">
                    <a16:creationId xmlns:a16="http://schemas.microsoft.com/office/drawing/2014/main" id="{1188F897-9FE5-4358-896F-A45A1935176E}"/>
                  </a:ext>
                </a:extLst>
              </p:cNvPr>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70" name="AutoShape 114">
                <a:extLst>
                  <a:ext uri="{FF2B5EF4-FFF2-40B4-BE49-F238E27FC236}">
                    <a16:creationId xmlns:a16="http://schemas.microsoft.com/office/drawing/2014/main" id="{CAE1DE49-CE55-4C60-9C83-B3D44F766B08}"/>
                  </a:ext>
                </a:extLst>
              </p:cNvPr>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71" name="Freeform 115">
              <a:extLst>
                <a:ext uri="{FF2B5EF4-FFF2-40B4-BE49-F238E27FC236}">
                  <a16:creationId xmlns:a16="http://schemas.microsoft.com/office/drawing/2014/main" id="{5DA78E74-ECDE-4F72-9C2F-FB32CD762156}"/>
                </a:ext>
              </a:extLst>
            </p:cNvPr>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172" name="Rectangle 116">
              <a:extLst>
                <a:ext uri="{FF2B5EF4-FFF2-40B4-BE49-F238E27FC236}">
                  <a16:creationId xmlns:a16="http://schemas.microsoft.com/office/drawing/2014/main" id="{C8C04C14-0663-436D-8926-7D746F3F6D15}"/>
                </a:ext>
              </a:extLst>
            </p:cNvPr>
            <p:cNvSpPr>
              <a:spLocks noChangeArrowheads="1"/>
            </p:cNvSpPr>
            <p:nvPr/>
          </p:nvSpPr>
          <p:spPr bwMode="auto">
            <a:xfrm>
              <a:off x="3673" y="2697"/>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73" name="Rectangle 117">
              <a:extLst>
                <a:ext uri="{FF2B5EF4-FFF2-40B4-BE49-F238E27FC236}">
                  <a16:creationId xmlns:a16="http://schemas.microsoft.com/office/drawing/2014/main" id="{6E575398-945A-422E-9106-FA6785ADAD09}"/>
                </a:ext>
              </a:extLst>
            </p:cNvPr>
            <p:cNvSpPr>
              <a:spLocks noChangeArrowheads="1"/>
            </p:cNvSpPr>
            <p:nvPr/>
          </p:nvSpPr>
          <p:spPr bwMode="auto">
            <a:xfrm>
              <a:off x="3680" y="2778"/>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74" name="Rectangle 118">
              <a:extLst>
                <a:ext uri="{FF2B5EF4-FFF2-40B4-BE49-F238E27FC236}">
                  <a16:creationId xmlns:a16="http://schemas.microsoft.com/office/drawing/2014/main" id="{9F9E8FCA-2BDC-4587-A498-F5F84344607E}"/>
                </a:ext>
              </a:extLst>
            </p:cNvPr>
            <p:cNvSpPr>
              <a:spLocks noChangeArrowheads="1"/>
            </p:cNvSpPr>
            <p:nvPr/>
          </p:nvSpPr>
          <p:spPr bwMode="auto">
            <a:xfrm>
              <a:off x="3497" y="2778"/>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7175" name="Group 119">
              <a:extLst>
                <a:ext uri="{FF2B5EF4-FFF2-40B4-BE49-F238E27FC236}">
                  <a16:creationId xmlns:a16="http://schemas.microsoft.com/office/drawing/2014/main" id="{B52EBF46-455E-4E29-BB1C-39A8E7D8C300}"/>
                </a:ext>
              </a:extLst>
            </p:cNvPr>
            <p:cNvGrpSpPr>
              <a:grpSpLocks/>
            </p:cNvGrpSpPr>
            <p:nvPr/>
          </p:nvGrpSpPr>
          <p:grpSpPr bwMode="auto">
            <a:xfrm>
              <a:off x="3495" y="2525"/>
              <a:ext cx="194" cy="364"/>
              <a:chOff x="3495" y="2525"/>
              <a:chExt cx="194" cy="364"/>
            </a:xfrm>
          </p:grpSpPr>
          <p:sp>
            <p:nvSpPr>
              <p:cNvPr id="557176" name="Oval 120">
                <a:extLst>
                  <a:ext uri="{FF2B5EF4-FFF2-40B4-BE49-F238E27FC236}">
                    <a16:creationId xmlns:a16="http://schemas.microsoft.com/office/drawing/2014/main" id="{FFFF6593-677A-465E-887A-C14C244B0A72}"/>
                  </a:ext>
                </a:extLst>
              </p:cNvPr>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77" name="Freeform 121">
                <a:extLst>
                  <a:ext uri="{FF2B5EF4-FFF2-40B4-BE49-F238E27FC236}">
                    <a16:creationId xmlns:a16="http://schemas.microsoft.com/office/drawing/2014/main" id="{F9A7A7C8-734C-4A39-ACEC-9FA7BFDC16C0}"/>
                  </a:ext>
                </a:extLst>
              </p:cNvPr>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57178" name="Group 122">
            <a:extLst>
              <a:ext uri="{FF2B5EF4-FFF2-40B4-BE49-F238E27FC236}">
                <a16:creationId xmlns:a16="http://schemas.microsoft.com/office/drawing/2014/main" id="{C16A2E07-BC22-4A99-8B34-849BE89EB8DD}"/>
              </a:ext>
            </a:extLst>
          </p:cNvPr>
          <p:cNvGrpSpPr>
            <a:grpSpLocks/>
          </p:cNvGrpSpPr>
          <p:nvPr/>
        </p:nvGrpSpPr>
        <p:grpSpPr bwMode="auto">
          <a:xfrm>
            <a:off x="6115050" y="4519613"/>
            <a:ext cx="1535113" cy="711200"/>
            <a:chOff x="3852" y="2964"/>
            <a:chExt cx="967" cy="448"/>
          </a:xfrm>
        </p:grpSpPr>
        <p:grpSp>
          <p:nvGrpSpPr>
            <p:cNvPr id="557179" name="Group 123">
              <a:extLst>
                <a:ext uri="{FF2B5EF4-FFF2-40B4-BE49-F238E27FC236}">
                  <a16:creationId xmlns:a16="http://schemas.microsoft.com/office/drawing/2014/main" id="{D33F2A05-45FC-4CCD-AD93-003880281F22}"/>
                </a:ext>
              </a:extLst>
            </p:cNvPr>
            <p:cNvGrpSpPr>
              <a:grpSpLocks/>
            </p:cNvGrpSpPr>
            <p:nvPr/>
          </p:nvGrpSpPr>
          <p:grpSpPr bwMode="auto">
            <a:xfrm>
              <a:off x="3852" y="2964"/>
              <a:ext cx="305" cy="448"/>
              <a:chOff x="3852" y="2964"/>
              <a:chExt cx="305" cy="448"/>
            </a:xfrm>
          </p:grpSpPr>
          <p:grpSp>
            <p:nvGrpSpPr>
              <p:cNvPr id="557180" name="Group 124">
                <a:extLst>
                  <a:ext uri="{FF2B5EF4-FFF2-40B4-BE49-F238E27FC236}">
                    <a16:creationId xmlns:a16="http://schemas.microsoft.com/office/drawing/2014/main" id="{EC49821A-F1C6-436F-8E10-428C6AF61B02}"/>
                  </a:ext>
                </a:extLst>
              </p:cNvPr>
              <p:cNvGrpSpPr>
                <a:grpSpLocks/>
              </p:cNvGrpSpPr>
              <p:nvPr/>
            </p:nvGrpSpPr>
            <p:grpSpPr bwMode="auto">
              <a:xfrm>
                <a:off x="3852" y="2964"/>
                <a:ext cx="305" cy="448"/>
                <a:chOff x="3852" y="2964"/>
                <a:chExt cx="305" cy="448"/>
              </a:xfrm>
            </p:grpSpPr>
            <p:sp>
              <p:nvSpPr>
                <p:cNvPr id="557181" name="AutoShape 125">
                  <a:extLst>
                    <a:ext uri="{FF2B5EF4-FFF2-40B4-BE49-F238E27FC236}">
                      <a16:creationId xmlns:a16="http://schemas.microsoft.com/office/drawing/2014/main" id="{F331EACB-A376-43FB-9390-1707E947B2D9}"/>
                    </a:ext>
                  </a:extLst>
                </p:cNvPr>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82" name="AutoShape 126">
                  <a:extLst>
                    <a:ext uri="{FF2B5EF4-FFF2-40B4-BE49-F238E27FC236}">
                      <a16:creationId xmlns:a16="http://schemas.microsoft.com/office/drawing/2014/main" id="{2401AE45-D2F5-4E20-8758-6A74FCCD3B65}"/>
                    </a:ext>
                  </a:extLst>
                </p:cNvPr>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83" name="AutoShape 127">
                <a:extLst>
                  <a:ext uri="{FF2B5EF4-FFF2-40B4-BE49-F238E27FC236}">
                    <a16:creationId xmlns:a16="http://schemas.microsoft.com/office/drawing/2014/main" id="{94C893D8-0615-49D1-9586-072FC165DCB1}"/>
                  </a:ext>
                </a:extLst>
              </p:cNvPr>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7184" name="Group 128">
              <a:extLst>
                <a:ext uri="{FF2B5EF4-FFF2-40B4-BE49-F238E27FC236}">
                  <a16:creationId xmlns:a16="http://schemas.microsoft.com/office/drawing/2014/main" id="{278E7DA2-AA8E-4BB9-B049-FDCADDE3C1C9}"/>
                </a:ext>
              </a:extLst>
            </p:cNvPr>
            <p:cNvGrpSpPr>
              <a:grpSpLocks/>
            </p:cNvGrpSpPr>
            <p:nvPr/>
          </p:nvGrpSpPr>
          <p:grpSpPr bwMode="auto">
            <a:xfrm>
              <a:off x="4153" y="2964"/>
              <a:ext cx="378" cy="448"/>
              <a:chOff x="4153" y="2964"/>
              <a:chExt cx="378" cy="448"/>
            </a:xfrm>
          </p:grpSpPr>
          <p:grpSp>
            <p:nvGrpSpPr>
              <p:cNvPr id="557185" name="Group 129">
                <a:extLst>
                  <a:ext uri="{FF2B5EF4-FFF2-40B4-BE49-F238E27FC236}">
                    <a16:creationId xmlns:a16="http://schemas.microsoft.com/office/drawing/2014/main" id="{E7A917B5-E1EA-43BE-883F-B30B7E898895}"/>
                  </a:ext>
                </a:extLst>
              </p:cNvPr>
              <p:cNvGrpSpPr>
                <a:grpSpLocks/>
              </p:cNvGrpSpPr>
              <p:nvPr/>
            </p:nvGrpSpPr>
            <p:grpSpPr bwMode="auto">
              <a:xfrm>
                <a:off x="4153" y="2964"/>
                <a:ext cx="378" cy="448"/>
                <a:chOff x="4153" y="2964"/>
                <a:chExt cx="378" cy="448"/>
              </a:xfrm>
            </p:grpSpPr>
            <p:sp>
              <p:nvSpPr>
                <p:cNvPr id="557186" name="AutoShape 130">
                  <a:extLst>
                    <a:ext uri="{FF2B5EF4-FFF2-40B4-BE49-F238E27FC236}">
                      <a16:creationId xmlns:a16="http://schemas.microsoft.com/office/drawing/2014/main" id="{09EE5F7D-C349-495B-956B-234676A58768}"/>
                    </a:ext>
                  </a:extLst>
                </p:cNvPr>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87" name="AutoShape 131">
                  <a:extLst>
                    <a:ext uri="{FF2B5EF4-FFF2-40B4-BE49-F238E27FC236}">
                      <a16:creationId xmlns:a16="http://schemas.microsoft.com/office/drawing/2014/main" id="{BB70A763-9A5C-437E-8B1E-B2F65029488F}"/>
                    </a:ext>
                  </a:extLst>
                </p:cNvPr>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88" name="Oval 132">
                <a:extLst>
                  <a:ext uri="{FF2B5EF4-FFF2-40B4-BE49-F238E27FC236}">
                    <a16:creationId xmlns:a16="http://schemas.microsoft.com/office/drawing/2014/main" id="{882F5AB5-54E3-466D-A0B2-947A3E876F13}"/>
                  </a:ext>
                </a:extLst>
              </p:cNvPr>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89" name="AutoShape 133">
                <a:extLst>
                  <a:ext uri="{FF2B5EF4-FFF2-40B4-BE49-F238E27FC236}">
                    <a16:creationId xmlns:a16="http://schemas.microsoft.com/office/drawing/2014/main" id="{2A1373A2-2700-4D5B-B6B2-5898798B5B46}"/>
                  </a:ext>
                </a:extLst>
              </p:cNvPr>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7190" name="Freeform 134">
              <a:extLst>
                <a:ext uri="{FF2B5EF4-FFF2-40B4-BE49-F238E27FC236}">
                  <a16:creationId xmlns:a16="http://schemas.microsoft.com/office/drawing/2014/main" id="{F44CA54C-965E-4387-BFC1-643AA4A74810}"/>
                </a:ext>
              </a:extLst>
            </p:cNvPr>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7191" name="Rectangle 135">
              <a:extLst>
                <a:ext uri="{FF2B5EF4-FFF2-40B4-BE49-F238E27FC236}">
                  <a16:creationId xmlns:a16="http://schemas.microsoft.com/office/drawing/2014/main" id="{87A32FE8-45FD-425F-8EB6-879629D38EC8}"/>
                </a:ext>
              </a:extLst>
            </p:cNvPr>
            <p:cNvSpPr>
              <a:spLocks noChangeArrowheads="1"/>
            </p:cNvSpPr>
            <p:nvPr/>
          </p:nvSpPr>
          <p:spPr bwMode="auto">
            <a:xfrm>
              <a:off x="4713" y="319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92" name="Rectangle 136">
              <a:extLst>
                <a:ext uri="{FF2B5EF4-FFF2-40B4-BE49-F238E27FC236}">
                  <a16:creationId xmlns:a16="http://schemas.microsoft.com/office/drawing/2014/main" id="{342F7D93-FE91-496A-84C8-575C343F7B92}"/>
                </a:ext>
              </a:extLst>
            </p:cNvPr>
            <p:cNvSpPr>
              <a:spLocks noChangeArrowheads="1"/>
            </p:cNvSpPr>
            <p:nvPr/>
          </p:nvSpPr>
          <p:spPr bwMode="auto">
            <a:xfrm>
              <a:off x="4720" y="327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93" name="Rectangle 137">
              <a:extLst>
                <a:ext uri="{FF2B5EF4-FFF2-40B4-BE49-F238E27FC236}">
                  <a16:creationId xmlns:a16="http://schemas.microsoft.com/office/drawing/2014/main" id="{23DD898D-1E52-45DE-9ADB-4508AFA2E6A6}"/>
                </a:ext>
              </a:extLst>
            </p:cNvPr>
            <p:cNvSpPr>
              <a:spLocks noChangeArrowheads="1"/>
            </p:cNvSpPr>
            <p:nvPr/>
          </p:nvSpPr>
          <p:spPr bwMode="auto">
            <a:xfrm>
              <a:off x="4537" y="327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7194" name="Group 138">
              <a:extLst>
                <a:ext uri="{FF2B5EF4-FFF2-40B4-BE49-F238E27FC236}">
                  <a16:creationId xmlns:a16="http://schemas.microsoft.com/office/drawing/2014/main" id="{8E2A5E05-6D07-4755-93B4-C772378D631F}"/>
                </a:ext>
              </a:extLst>
            </p:cNvPr>
            <p:cNvGrpSpPr>
              <a:grpSpLocks/>
            </p:cNvGrpSpPr>
            <p:nvPr/>
          </p:nvGrpSpPr>
          <p:grpSpPr bwMode="auto">
            <a:xfrm>
              <a:off x="4535" y="3021"/>
              <a:ext cx="194" cy="364"/>
              <a:chOff x="4535" y="3021"/>
              <a:chExt cx="194" cy="364"/>
            </a:xfrm>
          </p:grpSpPr>
          <p:sp>
            <p:nvSpPr>
              <p:cNvPr id="557195" name="Oval 139">
                <a:extLst>
                  <a:ext uri="{FF2B5EF4-FFF2-40B4-BE49-F238E27FC236}">
                    <a16:creationId xmlns:a16="http://schemas.microsoft.com/office/drawing/2014/main" id="{378B07BD-FD44-47F4-A36D-9FEDE4DC4C30}"/>
                  </a:ext>
                </a:extLst>
              </p:cNvPr>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96" name="Freeform 140">
                <a:extLst>
                  <a:ext uri="{FF2B5EF4-FFF2-40B4-BE49-F238E27FC236}">
                    <a16:creationId xmlns:a16="http://schemas.microsoft.com/office/drawing/2014/main" id="{E1D80D15-BFA4-4D2B-9582-A567C488617C}"/>
                  </a:ext>
                </a:extLst>
              </p:cNvPr>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57197" name="Rectangle 141">
            <a:extLst>
              <a:ext uri="{FF2B5EF4-FFF2-40B4-BE49-F238E27FC236}">
                <a16:creationId xmlns:a16="http://schemas.microsoft.com/office/drawing/2014/main" id="{FA9DD505-188B-4E21-A118-0FFDC5F74516}"/>
              </a:ext>
            </a:extLst>
          </p:cNvPr>
          <p:cNvSpPr>
            <a:spLocks noChangeArrowheads="1"/>
          </p:cNvSpPr>
          <p:nvPr/>
        </p:nvSpPr>
        <p:spPr bwMode="auto">
          <a:xfrm>
            <a:off x="150813" y="2268538"/>
            <a:ext cx="35877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b="0" i="1">
                <a:ea typeface="宋体" panose="02010600030101010101" pitchFamily="2" charset="-122"/>
              </a:rPr>
              <a:t>T</a:t>
            </a:r>
          </a:p>
          <a:p>
            <a:pPr algn="ctr"/>
            <a:r>
              <a:rPr lang="en-US" altLang="zh-CN" sz="1800" b="0" i="1">
                <a:ea typeface="宋体" panose="02010600030101010101" pitchFamily="2" charset="-122"/>
              </a:rPr>
              <a:t>a</a:t>
            </a:r>
          </a:p>
          <a:p>
            <a:pPr algn="ctr"/>
            <a:r>
              <a:rPr lang="en-US" altLang="zh-CN" sz="1800" b="0" i="1">
                <a:ea typeface="宋体" panose="02010600030101010101" pitchFamily="2" charset="-122"/>
              </a:rPr>
              <a:t>s</a:t>
            </a:r>
          </a:p>
          <a:p>
            <a:pPr algn="ctr"/>
            <a:r>
              <a:rPr lang="en-US" altLang="zh-CN" sz="1800" b="0" i="1">
                <a:ea typeface="宋体" panose="02010600030101010101" pitchFamily="2" charset="-122"/>
              </a:rPr>
              <a:t>k</a:t>
            </a:r>
          </a:p>
          <a:p>
            <a:pPr algn="ctr"/>
            <a:endParaRPr lang="en-US" altLang="zh-CN" sz="1800" b="0" i="1">
              <a:ea typeface="宋体" panose="02010600030101010101" pitchFamily="2" charset="-122"/>
            </a:endParaRPr>
          </a:p>
          <a:p>
            <a:pPr algn="ctr"/>
            <a:r>
              <a:rPr lang="en-US" altLang="zh-CN" sz="1800" b="0" i="1">
                <a:ea typeface="宋体" panose="02010600030101010101" pitchFamily="2" charset="-122"/>
              </a:rPr>
              <a:t>O</a:t>
            </a:r>
          </a:p>
          <a:p>
            <a:pPr algn="ctr"/>
            <a:r>
              <a:rPr lang="en-US" altLang="zh-CN" sz="1800" b="0" i="1">
                <a:ea typeface="宋体" panose="02010600030101010101" pitchFamily="2" charset="-122"/>
              </a:rPr>
              <a:t>r</a:t>
            </a:r>
          </a:p>
          <a:p>
            <a:pPr algn="ctr"/>
            <a:r>
              <a:rPr lang="en-US" altLang="zh-CN" sz="1800" b="0" i="1">
                <a:ea typeface="宋体" panose="02010600030101010101" pitchFamily="2" charset="-122"/>
              </a:rPr>
              <a:t>d</a:t>
            </a:r>
          </a:p>
          <a:p>
            <a:pPr algn="ctr"/>
            <a:r>
              <a:rPr lang="en-US" altLang="zh-CN" sz="1800" b="0" i="1">
                <a:ea typeface="宋体" panose="02010600030101010101" pitchFamily="2" charset="-122"/>
              </a:rPr>
              <a:t>e</a:t>
            </a:r>
          </a:p>
          <a:p>
            <a:pPr algn="ctr"/>
            <a:r>
              <a:rPr lang="en-US" altLang="zh-CN" sz="1800" b="0" i="1">
                <a:ea typeface="宋体" panose="02010600030101010101" pitchFamily="2" charset="-122"/>
              </a:rPr>
              <a:t>r</a:t>
            </a:r>
          </a:p>
        </p:txBody>
      </p:sp>
      <p:sp>
        <p:nvSpPr>
          <p:cNvPr id="557198" name="Line 142">
            <a:extLst>
              <a:ext uri="{FF2B5EF4-FFF2-40B4-BE49-F238E27FC236}">
                <a16:creationId xmlns:a16="http://schemas.microsoft.com/office/drawing/2014/main" id="{A48F2541-5C39-4766-AF87-4ABA4EA5BCA5}"/>
              </a:ext>
            </a:extLst>
          </p:cNvPr>
          <p:cNvSpPr>
            <a:spLocks noChangeShapeType="1"/>
          </p:cNvSpPr>
          <p:nvPr/>
        </p:nvSpPr>
        <p:spPr bwMode="auto">
          <a:xfrm>
            <a:off x="635000" y="2119313"/>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199" name="Rectangle 143">
            <a:extLst>
              <a:ext uri="{FF2B5EF4-FFF2-40B4-BE49-F238E27FC236}">
                <a16:creationId xmlns:a16="http://schemas.microsoft.com/office/drawing/2014/main" id="{2D6B579A-C3CE-4451-BB2A-28F316F61859}"/>
              </a:ext>
            </a:extLst>
          </p:cNvPr>
          <p:cNvSpPr>
            <a:spLocks noChangeArrowheads="1"/>
          </p:cNvSpPr>
          <p:nvPr/>
        </p:nvSpPr>
        <p:spPr bwMode="auto">
          <a:xfrm>
            <a:off x="4125913" y="1341438"/>
            <a:ext cx="688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b="0" i="1">
                <a:ea typeface="宋体" panose="02010600030101010101" pitchFamily="2" charset="-122"/>
              </a:rPr>
              <a:t>Time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blinds(horizontal)">
                                      <p:cBhvr>
                                        <p:cTn id="7" dur="500"/>
                                        <p:tgtEl>
                                          <p:spTgt spid="557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blinds(horizontal)">
                                      <p:cBhvr>
                                        <p:cTn id="12" dur="500"/>
                                        <p:tgtEl>
                                          <p:spTgt spid="557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blinds(horizontal)">
                                      <p:cBhvr>
                                        <p:cTn id="17" dur="500"/>
                                        <p:tgtEl>
                                          <p:spTgt spid="557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E67C40FE-6127-41FC-8212-44A94CA9CBF5}"/>
              </a:ext>
            </a:extLst>
          </p:cNvPr>
          <p:cNvSpPr>
            <a:spLocks noGrp="1" noChangeArrowheads="1"/>
          </p:cNvSpPr>
          <p:nvPr>
            <p:ph type="title"/>
          </p:nvPr>
        </p:nvSpPr>
        <p:spPr>
          <a:xfrm>
            <a:off x="209550" y="0"/>
            <a:ext cx="9017000" cy="635000"/>
          </a:xfrm>
          <a:noFill/>
          <a:ln/>
        </p:spPr>
        <p:txBody>
          <a:bodyPr lIns="90488" tIns="44450" rIns="90488" bIns="44450" anchor="ctr"/>
          <a:lstStyle/>
          <a:p>
            <a:r>
              <a:rPr lang="en-US" altLang="zh-CN" sz="3500">
                <a:ea typeface="宋体" panose="02010600030101010101" pitchFamily="2" charset="-122"/>
              </a:rPr>
              <a:t>Pipelined Laundry: (Start work ASAP)</a:t>
            </a:r>
          </a:p>
        </p:txBody>
      </p:sp>
      <p:sp>
        <p:nvSpPr>
          <p:cNvPr id="558083" name="Rectangle 3">
            <a:extLst>
              <a:ext uri="{FF2B5EF4-FFF2-40B4-BE49-F238E27FC236}">
                <a16:creationId xmlns:a16="http://schemas.microsoft.com/office/drawing/2014/main" id="{0DF1CD71-A89F-46FB-B15B-A55D37CC187A}"/>
              </a:ext>
            </a:extLst>
          </p:cNvPr>
          <p:cNvSpPr>
            <a:spLocks noGrp="1" noChangeArrowheads="1"/>
          </p:cNvSpPr>
          <p:nvPr>
            <p:ph type="body" idx="1"/>
          </p:nvPr>
        </p:nvSpPr>
        <p:spPr>
          <a:xfrm>
            <a:off x="4627563" y="2478088"/>
            <a:ext cx="3967162" cy="401637"/>
          </a:xfrm>
          <a:noFill/>
          <a:ln/>
        </p:spPr>
        <p:txBody>
          <a:bodyPr lIns="90488" tIns="44450" rIns="90488" bIns="44450"/>
          <a:lstStyle/>
          <a:p>
            <a:pPr marL="342900" indent="-342900">
              <a:lnSpc>
                <a:spcPct val="120000"/>
              </a:lnSpc>
              <a:spcBef>
                <a:spcPct val="10000"/>
              </a:spcBef>
              <a:buFontTx/>
              <a:buNone/>
            </a:pPr>
            <a:r>
              <a:rPr lang="zh-CN" altLang="en-US"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串行为</a:t>
            </a:r>
            <a:r>
              <a:rPr lang="en-US" altLang="zh-CN"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90</a:t>
            </a:r>
            <a:r>
              <a:rPr lang="zh-CN" altLang="en-US"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分钟</a:t>
            </a:r>
            <a:r>
              <a:rPr lang="en-US" altLang="zh-CN"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x4=6</a:t>
            </a:r>
            <a:r>
              <a:rPr lang="zh-CN" altLang="en-US"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小时</a:t>
            </a:r>
          </a:p>
          <a:p>
            <a:pPr marL="342900" indent="-342900">
              <a:lnSpc>
                <a:spcPct val="120000"/>
              </a:lnSpc>
              <a:spcBef>
                <a:spcPct val="10000"/>
              </a:spcBef>
              <a:buFontTx/>
              <a:buNone/>
            </a:pPr>
            <a:r>
              <a:rPr lang="en-US" altLang="zh-CN"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N</a:t>
            </a:r>
            <a:r>
              <a:rPr lang="zh-CN" altLang="en-US"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批则为</a:t>
            </a:r>
            <a:r>
              <a:rPr lang="en-US" altLang="zh-CN"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90xN</a:t>
            </a:r>
            <a:r>
              <a:rPr lang="zh-CN" altLang="en-US" sz="2200">
                <a:solidFill>
                  <a:srgbClr val="FF0000"/>
                </a:solidFill>
                <a:latin typeface="微软雅黑" panose="020B0503020204020204" pitchFamily="34" charset="-122"/>
                <a:ea typeface="微软雅黑" panose="020B0503020204020204" pitchFamily="34" charset="-122"/>
                <a:cs typeface="Arial" panose="020B0604020202020204" pitchFamily="34" charset="0"/>
              </a:rPr>
              <a:t>分钟</a:t>
            </a:r>
          </a:p>
        </p:txBody>
      </p:sp>
      <p:grpSp>
        <p:nvGrpSpPr>
          <p:cNvPr id="558084" name="Group 4">
            <a:extLst>
              <a:ext uri="{FF2B5EF4-FFF2-40B4-BE49-F238E27FC236}">
                <a16:creationId xmlns:a16="http://schemas.microsoft.com/office/drawing/2014/main" id="{57C92F8F-2C98-4D0F-8AB7-57A7946584EE}"/>
              </a:ext>
            </a:extLst>
          </p:cNvPr>
          <p:cNvGrpSpPr>
            <a:grpSpLocks/>
          </p:cNvGrpSpPr>
          <p:nvPr/>
        </p:nvGrpSpPr>
        <p:grpSpPr bwMode="auto">
          <a:xfrm>
            <a:off x="1079500" y="2338388"/>
            <a:ext cx="522288" cy="534987"/>
            <a:chOff x="712" y="1908"/>
            <a:chExt cx="329" cy="337"/>
          </a:xfrm>
        </p:grpSpPr>
        <p:sp>
          <p:nvSpPr>
            <p:cNvPr id="558085" name="Freeform 5">
              <a:extLst>
                <a:ext uri="{FF2B5EF4-FFF2-40B4-BE49-F238E27FC236}">
                  <a16:creationId xmlns:a16="http://schemas.microsoft.com/office/drawing/2014/main" id="{C692F58A-5669-4A71-8DF9-E4542079ED52}"/>
                </a:ext>
              </a:extLst>
            </p:cNvPr>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86" name="Rectangle 6">
              <a:extLst>
                <a:ext uri="{FF2B5EF4-FFF2-40B4-BE49-F238E27FC236}">
                  <a16:creationId xmlns:a16="http://schemas.microsoft.com/office/drawing/2014/main" id="{5A61FE41-ECAF-481E-9948-DBBDCE8A49D6}"/>
                </a:ext>
              </a:extLst>
            </p:cNvPr>
            <p:cNvSpPr>
              <a:spLocks noChangeArrowheads="1"/>
            </p:cNvSpPr>
            <p:nvPr/>
          </p:nvSpPr>
          <p:spPr bwMode="auto">
            <a:xfrm>
              <a:off x="763" y="19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A</a:t>
              </a:r>
            </a:p>
          </p:txBody>
        </p:sp>
      </p:grpSp>
      <p:grpSp>
        <p:nvGrpSpPr>
          <p:cNvPr id="558087" name="Group 7">
            <a:extLst>
              <a:ext uri="{FF2B5EF4-FFF2-40B4-BE49-F238E27FC236}">
                <a16:creationId xmlns:a16="http://schemas.microsoft.com/office/drawing/2014/main" id="{A67EFD69-D75E-4649-B3D1-9B52C196E5FE}"/>
              </a:ext>
            </a:extLst>
          </p:cNvPr>
          <p:cNvGrpSpPr>
            <a:grpSpLocks/>
          </p:cNvGrpSpPr>
          <p:nvPr/>
        </p:nvGrpSpPr>
        <p:grpSpPr bwMode="auto">
          <a:xfrm>
            <a:off x="1066800" y="3189288"/>
            <a:ext cx="522288" cy="534987"/>
            <a:chOff x="704" y="2444"/>
            <a:chExt cx="329" cy="337"/>
          </a:xfrm>
        </p:grpSpPr>
        <p:sp>
          <p:nvSpPr>
            <p:cNvPr id="558088" name="Freeform 8">
              <a:extLst>
                <a:ext uri="{FF2B5EF4-FFF2-40B4-BE49-F238E27FC236}">
                  <a16:creationId xmlns:a16="http://schemas.microsoft.com/office/drawing/2014/main" id="{2DE42F06-DE51-44BC-B609-401273FEE9D8}"/>
                </a:ext>
              </a:extLst>
            </p:cNvPr>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89" name="Rectangle 9">
              <a:extLst>
                <a:ext uri="{FF2B5EF4-FFF2-40B4-BE49-F238E27FC236}">
                  <a16:creationId xmlns:a16="http://schemas.microsoft.com/office/drawing/2014/main" id="{2E5D9A02-F2DF-4D3D-9ACA-A270748248C7}"/>
                </a:ext>
              </a:extLst>
            </p:cNvPr>
            <p:cNvSpPr>
              <a:spLocks noChangeArrowheads="1"/>
            </p:cNvSpPr>
            <p:nvPr/>
          </p:nvSpPr>
          <p:spPr bwMode="auto">
            <a:xfrm>
              <a:off x="755" y="2495"/>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B</a:t>
              </a:r>
            </a:p>
          </p:txBody>
        </p:sp>
      </p:grpSp>
      <p:grpSp>
        <p:nvGrpSpPr>
          <p:cNvPr id="558090" name="Group 10">
            <a:extLst>
              <a:ext uri="{FF2B5EF4-FFF2-40B4-BE49-F238E27FC236}">
                <a16:creationId xmlns:a16="http://schemas.microsoft.com/office/drawing/2014/main" id="{F8B927E3-6ED6-4D91-B963-ACCBD9152591}"/>
              </a:ext>
            </a:extLst>
          </p:cNvPr>
          <p:cNvGrpSpPr>
            <a:grpSpLocks/>
          </p:cNvGrpSpPr>
          <p:nvPr/>
        </p:nvGrpSpPr>
        <p:grpSpPr bwMode="auto">
          <a:xfrm>
            <a:off x="1028700" y="3938588"/>
            <a:ext cx="522288" cy="534987"/>
            <a:chOff x="680" y="2916"/>
            <a:chExt cx="329" cy="337"/>
          </a:xfrm>
        </p:grpSpPr>
        <p:sp>
          <p:nvSpPr>
            <p:cNvPr id="558091" name="Freeform 11">
              <a:extLst>
                <a:ext uri="{FF2B5EF4-FFF2-40B4-BE49-F238E27FC236}">
                  <a16:creationId xmlns:a16="http://schemas.microsoft.com/office/drawing/2014/main" id="{0A5BE700-7E55-4385-8308-276A21B1256D}"/>
                </a:ext>
              </a:extLst>
            </p:cNvPr>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92" name="Rectangle 12">
              <a:extLst>
                <a:ext uri="{FF2B5EF4-FFF2-40B4-BE49-F238E27FC236}">
                  <a16:creationId xmlns:a16="http://schemas.microsoft.com/office/drawing/2014/main" id="{E7C29275-888C-4220-A04A-22852BAC4CA6}"/>
                </a:ext>
              </a:extLst>
            </p:cNvPr>
            <p:cNvSpPr>
              <a:spLocks noChangeArrowheads="1"/>
            </p:cNvSpPr>
            <p:nvPr/>
          </p:nvSpPr>
          <p:spPr bwMode="auto">
            <a:xfrm>
              <a:off x="731" y="2967"/>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C</a:t>
              </a:r>
            </a:p>
          </p:txBody>
        </p:sp>
      </p:grpSp>
      <p:grpSp>
        <p:nvGrpSpPr>
          <p:cNvPr id="558093" name="Group 13">
            <a:extLst>
              <a:ext uri="{FF2B5EF4-FFF2-40B4-BE49-F238E27FC236}">
                <a16:creationId xmlns:a16="http://schemas.microsoft.com/office/drawing/2014/main" id="{A5F2F08D-CA5F-4387-A2D9-214CA5F19B5F}"/>
              </a:ext>
            </a:extLst>
          </p:cNvPr>
          <p:cNvGrpSpPr>
            <a:grpSpLocks/>
          </p:cNvGrpSpPr>
          <p:nvPr/>
        </p:nvGrpSpPr>
        <p:grpSpPr bwMode="auto">
          <a:xfrm>
            <a:off x="1028700" y="4662488"/>
            <a:ext cx="522288" cy="534987"/>
            <a:chOff x="680" y="3372"/>
            <a:chExt cx="329" cy="337"/>
          </a:xfrm>
        </p:grpSpPr>
        <p:sp>
          <p:nvSpPr>
            <p:cNvPr id="558094" name="Freeform 14">
              <a:extLst>
                <a:ext uri="{FF2B5EF4-FFF2-40B4-BE49-F238E27FC236}">
                  <a16:creationId xmlns:a16="http://schemas.microsoft.com/office/drawing/2014/main" id="{35BF810D-F389-42FC-A2D2-CFA01BD74775}"/>
                </a:ext>
              </a:extLst>
            </p:cNvPr>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95" name="Rectangle 15">
              <a:extLst>
                <a:ext uri="{FF2B5EF4-FFF2-40B4-BE49-F238E27FC236}">
                  <a16:creationId xmlns:a16="http://schemas.microsoft.com/office/drawing/2014/main" id="{9EE28DD4-1F37-4E7A-9D3C-47A8FA7E9161}"/>
                </a:ext>
              </a:extLst>
            </p:cNvPr>
            <p:cNvSpPr>
              <a:spLocks noChangeArrowheads="1"/>
            </p:cNvSpPr>
            <p:nvPr/>
          </p:nvSpPr>
          <p:spPr bwMode="auto">
            <a:xfrm>
              <a:off x="731" y="3423"/>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D</a:t>
              </a:r>
            </a:p>
          </p:txBody>
        </p:sp>
      </p:grpSp>
      <p:sp>
        <p:nvSpPr>
          <p:cNvPr id="558096" name="Rectangle 16">
            <a:extLst>
              <a:ext uri="{FF2B5EF4-FFF2-40B4-BE49-F238E27FC236}">
                <a16:creationId xmlns:a16="http://schemas.microsoft.com/office/drawing/2014/main" id="{D6EE6345-C3A6-42E7-8A55-6A1FBF20E60A}"/>
              </a:ext>
            </a:extLst>
          </p:cNvPr>
          <p:cNvSpPr>
            <a:spLocks noChangeArrowheads="1"/>
          </p:cNvSpPr>
          <p:nvPr/>
        </p:nvSpPr>
        <p:spPr bwMode="auto">
          <a:xfrm>
            <a:off x="1350963" y="742950"/>
            <a:ext cx="8921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6 </a:t>
            </a:r>
            <a:r>
              <a:rPr lang="en-US" altLang="zh-CN" sz="2400">
                <a:ea typeface="宋体" panose="02010600030101010101" pitchFamily="2" charset="-122"/>
              </a:rPr>
              <a:t>PM</a:t>
            </a:r>
          </a:p>
        </p:txBody>
      </p:sp>
      <p:sp>
        <p:nvSpPr>
          <p:cNvPr id="558097" name="Line 17">
            <a:extLst>
              <a:ext uri="{FF2B5EF4-FFF2-40B4-BE49-F238E27FC236}">
                <a16:creationId xmlns:a16="http://schemas.microsoft.com/office/drawing/2014/main" id="{F0143FB3-F5C4-4A9C-888E-686F22930282}"/>
              </a:ext>
            </a:extLst>
          </p:cNvPr>
          <p:cNvSpPr>
            <a:spLocks noChangeShapeType="1"/>
          </p:cNvSpPr>
          <p:nvPr/>
        </p:nvSpPr>
        <p:spPr bwMode="auto">
          <a:xfrm>
            <a:off x="1714500" y="1328738"/>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8" name="Line 18">
            <a:extLst>
              <a:ext uri="{FF2B5EF4-FFF2-40B4-BE49-F238E27FC236}">
                <a16:creationId xmlns:a16="http://schemas.microsoft.com/office/drawing/2014/main" id="{B22D8E5C-2C5E-41A4-BCB4-B866D079F68C}"/>
              </a:ext>
            </a:extLst>
          </p:cNvPr>
          <p:cNvSpPr>
            <a:spLocks noChangeShapeType="1"/>
          </p:cNvSpPr>
          <p:nvPr/>
        </p:nvSpPr>
        <p:spPr bwMode="auto">
          <a:xfrm>
            <a:off x="1708150" y="119538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9" name="Rectangle 19">
            <a:extLst>
              <a:ext uri="{FF2B5EF4-FFF2-40B4-BE49-F238E27FC236}">
                <a16:creationId xmlns:a16="http://schemas.microsoft.com/office/drawing/2014/main" id="{2349CD27-CF37-410A-B46A-90D029965E1F}"/>
              </a:ext>
            </a:extLst>
          </p:cNvPr>
          <p:cNvSpPr>
            <a:spLocks noChangeArrowheads="1"/>
          </p:cNvSpPr>
          <p:nvPr/>
        </p:nvSpPr>
        <p:spPr bwMode="auto">
          <a:xfrm>
            <a:off x="2582863"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7</a:t>
            </a:r>
          </a:p>
        </p:txBody>
      </p:sp>
      <p:sp>
        <p:nvSpPr>
          <p:cNvPr id="558100" name="Rectangle 20">
            <a:extLst>
              <a:ext uri="{FF2B5EF4-FFF2-40B4-BE49-F238E27FC236}">
                <a16:creationId xmlns:a16="http://schemas.microsoft.com/office/drawing/2014/main" id="{F6E308C2-1A3A-4306-B89D-4CA60FA3EB27}"/>
              </a:ext>
            </a:extLst>
          </p:cNvPr>
          <p:cNvSpPr>
            <a:spLocks noChangeArrowheads="1"/>
          </p:cNvSpPr>
          <p:nvPr/>
        </p:nvSpPr>
        <p:spPr bwMode="auto">
          <a:xfrm>
            <a:off x="3649663"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8</a:t>
            </a:r>
          </a:p>
        </p:txBody>
      </p:sp>
      <p:sp>
        <p:nvSpPr>
          <p:cNvPr id="558101" name="Rectangle 21">
            <a:extLst>
              <a:ext uri="{FF2B5EF4-FFF2-40B4-BE49-F238E27FC236}">
                <a16:creationId xmlns:a16="http://schemas.microsoft.com/office/drawing/2014/main" id="{DC03E2C2-F879-4A54-A0A4-1F0C5BC664E5}"/>
              </a:ext>
            </a:extLst>
          </p:cNvPr>
          <p:cNvSpPr>
            <a:spLocks noChangeArrowheads="1"/>
          </p:cNvSpPr>
          <p:nvPr/>
        </p:nvSpPr>
        <p:spPr bwMode="auto">
          <a:xfrm>
            <a:off x="4665663"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9</a:t>
            </a:r>
          </a:p>
        </p:txBody>
      </p:sp>
      <p:sp>
        <p:nvSpPr>
          <p:cNvPr id="558102" name="Rectangle 22">
            <a:extLst>
              <a:ext uri="{FF2B5EF4-FFF2-40B4-BE49-F238E27FC236}">
                <a16:creationId xmlns:a16="http://schemas.microsoft.com/office/drawing/2014/main" id="{BFAFEF04-1CC5-44E4-9B29-C4F4F7264255}"/>
              </a:ext>
            </a:extLst>
          </p:cNvPr>
          <p:cNvSpPr>
            <a:spLocks noChangeArrowheads="1"/>
          </p:cNvSpPr>
          <p:nvPr/>
        </p:nvSpPr>
        <p:spPr bwMode="auto">
          <a:xfrm>
            <a:off x="5605463" y="768350"/>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10</a:t>
            </a:r>
          </a:p>
        </p:txBody>
      </p:sp>
      <p:sp>
        <p:nvSpPr>
          <p:cNvPr id="558103" name="Rectangle 23">
            <a:extLst>
              <a:ext uri="{FF2B5EF4-FFF2-40B4-BE49-F238E27FC236}">
                <a16:creationId xmlns:a16="http://schemas.microsoft.com/office/drawing/2014/main" id="{C48577E3-8E3E-4532-898B-A7EEB0D774E7}"/>
              </a:ext>
            </a:extLst>
          </p:cNvPr>
          <p:cNvSpPr>
            <a:spLocks noChangeArrowheads="1"/>
          </p:cNvSpPr>
          <p:nvPr/>
        </p:nvSpPr>
        <p:spPr bwMode="auto">
          <a:xfrm>
            <a:off x="6697663" y="755650"/>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a:ea typeface="宋体" panose="02010600030101010101" pitchFamily="2" charset="-122"/>
              </a:rPr>
              <a:t>11</a:t>
            </a:r>
          </a:p>
        </p:txBody>
      </p:sp>
      <p:sp>
        <p:nvSpPr>
          <p:cNvPr id="558104" name="Rectangle 24">
            <a:extLst>
              <a:ext uri="{FF2B5EF4-FFF2-40B4-BE49-F238E27FC236}">
                <a16:creationId xmlns:a16="http://schemas.microsoft.com/office/drawing/2014/main" id="{4A380D2E-0FF3-4810-A56F-41B226409498}"/>
              </a:ext>
            </a:extLst>
          </p:cNvPr>
          <p:cNvSpPr>
            <a:spLocks noChangeArrowheads="1"/>
          </p:cNvSpPr>
          <p:nvPr/>
        </p:nvSpPr>
        <p:spPr bwMode="auto">
          <a:xfrm>
            <a:off x="7372350" y="742950"/>
            <a:ext cx="14478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a:ea typeface="宋体" panose="02010600030101010101" pitchFamily="2" charset="-122"/>
              </a:rPr>
              <a:t>Midnight</a:t>
            </a:r>
          </a:p>
        </p:txBody>
      </p:sp>
      <p:grpSp>
        <p:nvGrpSpPr>
          <p:cNvPr id="558105" name="Group 25">
            <a:extLst>
              <a:ext uri="{FF2B5EF4-FFF2-40B4-BE49-F238E27FC236}">
                <a16:creationId xmlns:a16="http://schemas.microsoft.com/office/drawing/2014/main" id="{B9D5A933-2AED-443F-A319-E90B4FF12ACA}"/>
              </a:ext>
            </a:extLst>
          </p:cNvPr>
          <p:cNvGrpSpPr>
            <a:grpSpLocks/>
          </p:cNvGrpSpPr>
          <p:nvPr/>
        </p:nvGrpSpPr>
        <p:grpSpPr bwMode="auto">
          <a:xfrm>
            <a:off x="1752600" y="2236788"/>
            <a:ext cx="3490913" cy="2933700"/>
            <a:chOff x="1136" y="1844"/>
            <a:chExt cx="2199" cy="1848"/>
          </a:xfrm>
        </p:grpSpPr>
        <p:grpSp>
          <p:nvGrpSpPr>
            <p:cNvPr id="558106" name="Group 26">
              <a:extLst>
                <a:ext uri="{FF2B5EF4-FFF2-40B4-BE49-F238E27FC236}">
                  <a16:creationId xmlns:a16="http://schemas.microsoft.com/office/drawing/2014/main" id="{A8636EA8-8719-4C29-B3F8-B6FC76F3DDEB}"/>
                </a:ext>
              </a:extLst>
            </p:cNvPr>
            <p:cNvGrpSpPr>
              <a:grpSpLocks/>
            </p:cNvGrpSpPr>
            <p:nvPr/>
          </p:nvGrpSpPr>
          <p:grpSpPr bwMode="auto">
            <a:xfrm>
              <a:off x="1136" y="1844"/>
              <a:ext cx="967" cy="448"/>
              <a:chOff x="1136" y="1844"/>
              <a:chExt cx="967" cy="448"/>
            </a:xfrm>
          </p:grpSpPr>
          <p:grpSp>
            <p:nvGrpSpPr>
              <p:cNvPr id="558107" name="Group 27">
                <a:extLst>
                  <a:ext uri="{FF2B5EF4-FFF2-40B4-BE49-F238E27FC236}">
                    <a16:creationId xmlns:a16="http://schemas.microsoft.com/office/drawing/2014/main" id="{3AE2FE31-D221-41F3-AC05-719A2D8361CE}"/>
                  </a:ext>
                </a:extLst>
              </p:cNvPr>
              <p:cNvGrpSpPr>
                <a:grpSpLocks/>
              </p:cNvGrpSpPr>
              <p:nvPr/>
            </p:nvGrpSpPr>
            <p:grpSpPr bwMode="auto">
              <a:xfrm>
                <a:off x="1136" y="1844"/>
                <a:ext cx="305" cy="448"/>
                <a:chOff x="1136" y="1844"/>
                <a:chExt cx="305" cy="448"/>
              </a:xfrm>
            </p:grpSpPr>
            <p:grpSp>
              <p:nvGrpSpPr>
                <p:cNvPr id="558108" name="Group 28">
                  <a:extLst>
                    <a:ext uri="{FF2B5EF4-FFF2-40B4-BE49-F238E27FC236}">
                      <a16:creationId xmlns:a16="http://schemas.microsoft.com/office/drawing/2014/main" id="{E34521AA-6FDE-41DB-98A6-51FBBB3ABC82}"/>
                    </a:ext>
                  </a:extLst>
                </p:cNvPr>
                <p:cNvGrpSpPr>
                  <a:grpSpLocks/>
                </p:cNvGrpSpPr>
                <p:nvPr/>
              </p:nvGrpSpPr>
              <p:grpSpPr bwMode="auto">
                <a:xfrm>
                  <a:off x="1136" y="1844"/>
                  <a:ext cx="305" cy="448"/>
                  <a:chOff x="1136" y="1844"/>
                  <a:chExt cx="305" cy="448"/>
                </a:xfrm>
              </p:grpSpPr>
              <p:sp>
                <p:nvSpPr>
                  <p:cNvPr id="558109" name="AutoShape 29">
                    <a:extLst>
                      <a:ext uri="{FF2B5EF4-FFF2-40B4-BE49-F238E27FC236}">
                        <a16:creationId xmlns:a16="http://schemas.microsoft.com/office/drawing/2014/main" id="{F2705F04-D0CA-4A79-A40A-C0377686E51B}"/>
                      </a:ext>
                    </a:extLst>
                  </p:cNvPr>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0" name="AutoShape 30">
                    <a:extLst>
                      <a:ext uri="{FF2B5EF4-FFF2-40B4-BE49-F238E27FC236}">
                        <a16:creationId xmlns:a16="http://schemas.microsoft.com/office/drawing/2014/main" id="{423A3E8C-C7F2-40C9-901F-DF8B36AEDCC7}"/>
                      </a:ext>
                    </a:extLst>
                  </p:cNvPr>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11" name="AutoShape 31">
                  <a:extLst>
                    <a:ext uri="{FF2B5EF4-FFF2-40B4-BE49-F238E27FC236}">
                      <a16:creationId xmlns:a16="http://schemas.microsoft.com/office/drawing/2014/main" id="{23A515A0-99B5-4C06-BA54-D145C682155A}"/>
                    </a:ext>
                  </a:extLst>
                </p:cNvPr>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112" name="Group 32">
                <a:extLst>
                  <a:ext uri="{FF2B5EF4-FFF2-40B4-BE49-F238E27FC236}">
                    <a16:creationId xmlns:a16="http://schemas.microsoft.com/office/drawing/2014/main" id="{1DC90807-EDBC-42D6-A267-6A80C837F7A3}"/>
                  </a:ext>
                </a:extLst>
              </p:cNvPr>
              <p:cNvGrpSpPr>
                <a:grpSpLocks/>
              </p:cNvGrpSpPr>
              <p:nvPr/>
            </p:nvGrpSpPr>
            <p:grpSpPr bwMode="auto">
              <a:xfrm>
                <a:off x="1437" y="1844"/>
                <a:ext cx="378" cy="448"/>
                <a:chOff x="1437" y="1844"/>
                <a:chExt cx="378" cy="448"/>
              </a:xfrm>
            </p:grpSpPr>
            <p:grpSp>
              <p:nvGrpSpPr>
                <p:cNvPr id="558113" name="Group 33">
                  <a:extLst>
                    <a:ext uri="{FF2B5EF4-FFF2-40B4-BE49-F238E27FC236}">
                      <a16:creationId xmlns:a16="http://schemas.microsoft.com/office/drawing/2014/main" id="{DCB371B8-9567-4F93-B654-DBB46F104074}"/>
                    </a:ext>
                  </a:extLst>
                </p:cNvPr>
                <p:cNvGrpSpPr>
                  <a:grpSpLocks/>
                </p:cNvGrpSpPr>
                <p:nvPr/>
              </p:nvGrpSpPr>
              <p:grpSpPr bwMode="auto">
                <a:xfrm>
                  <a:off x="1437" y="1844"/>
                  <a:ext cx="378" cy="448"/>
                  <a:chOff x="1437" y="1844"/>
                  <a:chExt cx="378" cy="448"/>
                </a:xfrm>
              </p:grpSpPr>
              <p:sp>
                <p:nvSpPr>
                  <p:cNvPr id="558114" name="AutoShape 34">
                    <a:extLst>
                      <a:ext uri="{FF2B5EF4-FFF2-40B4-BE49-F238E27FC236}">
                        <a16:creationId xmlns:a16="http://schemas.microsoft.com/office/drawing/2014/main" id="{D295E3E1-9B6F-4AF0-B0DD-9F41F60CCB49}"/>
                      </a:ext>
                    </a:extLst>
                  </p:cNvPr>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5" name="AutoShape 35">
                    <a:extLst>
                      <a:ext uri="{FF2B5EF4-FFF2-40B4-BE49-F238E27FC236}">
                        <a16:creationId xmlns:a16="http://schemas.microsoft.com/office/drawing/2014/main" id="{88AFF4FD-7D76-4646-9194-B6B2C949DCD3}"/>
                      </a:ext>
                    </a:extLst>
                  </p:cNvPr>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16" name="Oval 36">
                  <a:extLst>
                    <a:ext uri="{FF2B5EF4-FFF2-40B4-BE49-F238E27FC236}">
                      <a16:creationId xmlns:a16="http://schemas.microsoft.com/office/drawing/2014/main" id="{B5FA8C82-C363-4D0B-B47D-B09799D64E94}"/>
                    </a:ext>
                  </a:extLst>
                </p:cNvPr>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7" name="AutoShape 37">
                  <a:extLst>
                    <a:ext uri="{FF2B5EF4-FFF2-40B4-BE49-F238E27FC236}">
                      <a16:creationId xmlns:a16="http://schemas.microsoft.com/office/drawing/2014/main" id="{B6EC67E5-DAAE-4B4A-88A3-DBA9E44848E2}"/>
                    </a:ext>
                  </a:extLst>
                </p:cNvPr>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18" name="Freeform 38">
                <a:extLst>
                  <a:ext uri="{FF2B5EF4-FFF2-40B4-BE49-F238E27FC236}">
                    <a16:creationId xmlns:a16="http://schemas.microsoft.com/office/drawing/2014/main" id="{E13A26C7-9713-42BA-B79C-4AABC7672CF0}"/>
                  </a:ext>
                </a:extLst>
              </p:cNvPr>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19" name="Rectangle 39">
                <a:extLst>
                  <a:ext uri="{FF2B5EF4-FFF2-40B4-BE49-F238E27FC236}">
                    <a16:creationId xmlns:a16="http://schemas.microsoft.com/office/drawing/2014/main" id="{D6C34AA2-0FEE-42B7-87F9-204EB3AF33EC}"/>
                  </a:ext>
                </a:extLst>
              </p:cNvPr>
              <p:cNvSpPr>
                <a:spLocks noChangeArrowheads="1"/>
              </p:cNvSpPr>
              <p:nvPr/>
            </p:nvSpPr>
            <p:spPr bwMode="auto">
              <a:xfrm>
                <a:off x="1997" y="207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0" name="Rectangle 40">
                <a:extLst>
                  <a:ext uri="{FF2B5EF4-FFF2-40B4-BE49-F238E27FC236}">
                    <a16:creationId xmlns:a16="http://schemas.microsoft.com/office/drawing/2014/main" id="{CE444315-2178-48EB-AA85-BDA4EFD8D333}"/>
                  </a:ext>
                </a:extLst>
              </p:cNvPr>
              <p:cNvSpPr>
                <a:spLocks noChangeArrowheads="1"/>
              </p:cNvSpPr>
              <p:nvPr/>
            </p:nvSpPr>
            <p:spPr bwMode="auto">
              <a:xfrm>
                <a:off x="2004" y="215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1" name="Rectangle 41">
                <a:extLst>
                  <a:ext uri="{FF2B5EF4-FFF2-40B4-BE49-F238E27FC236}">
                    <a16:creationId xmlns:a16="http://schemas.microsoft.com/office/drawing/2014/main" id="{66C5118E-614A-42F5-89EA-2D8C2A78E976}"/>
                  </a:ext>
                </a:extLst>
              </p:cNvPr>
              <p:cNvSpPr>
                <a:spLocks noChangeArrowheads="1"/>
              </p:cNvSpPr>
              <p:nvPr/>
            </p:nvSpPr>
            <p:spPr bwMode="auto">
              <a:xfrm>
                <a:off x="1821" y="215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8122" name="Group 42">
                <a:extLst>
                  <a:ext uri="{FF2B5EF4-FFF2-40B4-BE49-F238E27FC236}">
                    <a16:creationId xmlns:a16="http://schemas.microsoft.com/office/drawing/2014/main" id="{7B8259E4-B291-47A7-96AF-BCAC8F73DDC1}"/>
                  </a:ext>
                </a:extLst>
              </p:cNvPr>
              <p:cNvGrpSpPr>
                <a:grpSpLocks/>
              </p:cNvGrpSpPr>
              <p:nvPr/>
            </p:nvGrpSpPr>
            <p:grpSpPr bwMode="auto">
              <a:xfrm>
                <a:off x="1819" y="1901"/>
                <a:ext cx="194" cy="364"/>
                <a:chOff x="1819" y="1901"/>
                <a:chExt cx="194" cy="364"/>
              </a:xfrm>
            </p:grpSpPr>
            <p:sp>
              <p:nvSpPr>
                <p:cNvPr id="558123" name="Oval 43">
                  <a:extLst>
                    <a:ext uri="{FF2B5EF4-FFF2-40B4-BE49-F238E27FC236}">
                      <a16:creationId xmlns:a16="http://schemas.microsoft.com/office/drawing/2014/main" id="{58F0634D-9329-4B09-81D0-F1AD5363A910}"/>
                    </a:ext>
                  </a:extLst>
                </p:cNvPr>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4" name="Freeform 44">
                  <a:extLst>
                    <a:ext uri="{FF2B5EF4-FFF2-40B4-BE49-F238E27FC236}">
                      <a16:creationId xmlns:a16="http://schemas.microsoft.com/office/drawing/2014/main" id="{87376566-60AB-4FED-AAF1-FCEAC594E116}"/>
                    </a:ext>
                  </a:extLst>
                </p:cNvPr>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58125" name="Group 45">
              <a:extLst>
                <a:ext uri="{FF2B5EF4-FFF2-40B4-BE49-F238E27FC236}">
                  <a16:creationId xmlns:a16="http://schemas.microsoft.com/office/drawing/2014/main" id="{9B699F33-DFCD-40EA-8789-D25F5D73C969}"/>
                </a:ext>
              </a:extLst>
            </p:cNvPr>
            <p:cNvGrpSpPr>
              <a:grpSpLocks/>
            </p:cNvGrpSpPr>
            <p:nvPr/>
          </p:nvGrpSpPr>
          <p:grpSpPr bwMode="auto">
            <a:xfrm>
              <a:off x="1536" y="2308"/>
              <a:ext cx="967" cy="448"/>
              <a:chOff x="1536" y="2308"/>
              <a:chExt cx="967" cy="448"/>
            </a:xfrm>
          </p:grpSpPr>
          <p:grpSp>
            <p:nvGrpSpPr>
              <p:cNvPr id="558126" name="Group 46">
                <a:extLst>
                  <a:ext uri="{FF2B5EF4-FFF2-40B4-BE49-F238E27FC236}">
                    <a16:creationId xmlns:a16="http://schemas.microsoft.com/office/drawing/2014/main" id="{DFF33FAD-F129-4B5F-9590-64E14F866128}"/>
                  </a:ext>
                </a:extLst>
              </p:cNvPr>
              <p:cNvGrpSpPr>
                <a:grpSpLocks/>
              </p:cNvGrpSpPr>
              <p:nvPr/>
            </p:nvGrpSpPr>
            <p:grpSpPr bwMode="auto">
              <a:xfrm>
                <a:off x="1536" y="2308"/>
                <a:ext cx="305" cy="448"/>
                <a:chOff x="1536" y="2308"/>
                <a:chExt cx="305" cy="448"/>
              </a:xfrm>
            </p:grpSpPr>
            <p:grpSp>
              <p:nvGrpSpPr>
                <p:cNvPr id="558127" name="Group 47">
                  <a:extLst>
                    <a:ext uri="{FF2B5EF4-FFF2-40B4-BE49-F238E27FC236}">
                      <a16:creationId xmlns:a16="http://schemas.microsoft.com/office/drawing/2014/main" id="{716B6CA8-A14B-41C8-8A1F-DE479893514F}"/>
                    </a:ext>
                  </a:extLst>
                </p:cNvPr>
                <p:cNvGrpSpPr>
                  <a:grpSpLocks/>
                </p:cNvGrpSpPr>
                <p:nvPr/>
              </p:nvGrpSpPr>
              <p:grpSpPr bwMode="auto">
                <a:xfrm>
                  <a:off x="1536" y="2308"/>
                  <a:ext cx="305" cy="448"/>
                  <a:chOff x="1536" y="2308"/>
                  <a:chExt cx="305" cy="448"/>
                </a:xfrm>
              </p:grpSpPr>
              <p:sp>
                <p:nvSpPr>
                  <p:cNvPr id="558128" name="AutoShape 48">
                    <a:extLst>
                      <a:ext uri="{FF2B5EF4-FFF2-40B4-BE49-F238E27FC236}">
                        <a16:creationId xmlns:a16="http://schemas.microsoft.com/office/drawing/2014/main" id="{D60A954B-7FF1-4A90-B2FF-6D7A96F0C248}"/>
                      </a:ext>
                    </a:extLst>
                  </p:cNvPr>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9" name="AutoShape 49">
                    <a:extLst>
                      <a:ext uri="{FF2B5EF4-FFF2-40B4-BE49-F238E27FC236}">
                        <a16:creationId xmlns:a16="http://schemas.microsoft.com/office/drawing/2014/main" id="{1C1281DC-B85D-49AF-B73B-689BB2F1F91B}"/>
                      </a:ext>
                    </a:extLst>
                  </p:cNvPr>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30" name="AutoShape 50">
                  <a:extLst>
                    <a:ext uri="{FF2B5EF4-FFF2-40B4-BE49-F238E27FC236}">
                      <a16:creationId xmlns:a16="http://schemas.microsoft.com/office/drawing/2014/main" id="{845EAC20-A355-402F-9CDB-90390E0DF11D}"/>
                    </a:ext>
                  </a:extLst>
                </p:cNvPr>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131" name="Group 51">
                <a:extLst>
                  <a:ext uri="{FF2B5EF4-FFF2-40B4-BE49-F238E27FC236}">
                    <a16:creationId xmlns:a16="http://schemas.microsoft.com/office/drawing/2014/main" id="{93EC58AA-1E6C-4E26-8B4F-C7759432E9CC}"/>
                  </a:ext>
                </a:extLst>
              </p:cNvPr>
              <p:cNvGrpSpPr>
                <a:grpSpLocks/>
              </p:cNvGrpSpPr>
              <p:nvPr/>
            </p:nvGrpSpPr>
            <p:grpSpPr bwMode="auto">
              <a:xfrm>
                <a:off x="1837" y="2308"/>
                <a:ext cx="378" cy="448"/>
                <a:chOff x="1837" y="2308"/>
                <a:chExt cx="378" cy="448"/>
              </a:xfrm>
            </p:grpSpPr>
            <p:grpSp>
              <p:nvGrpSpPr>
                <p:cNvPr id="558132" name="Group 52">
                  <a:extLst>
                    <a:ext uri="{FF2B5EF4-FFF2-40B4-BE49-F238E27FC236}">
                      <a16:creationId xmlns:a16="http://schemas.microsoft.com/office/drawing/2014/main" id="{F01EF32A-E796-4AC7-BA7D-C954400DCB3F}"/>
                    </a:ext>
                  </a:extLst>
                </p:cNvPr>
                <p:cNvGrpSpPr>
                  <a:grpSpLocks/>
                </p:cNvGrpSpPr>
                <p:nvPr/>
              </p:nvGrpSpPr>
              <p:grpSpPr bwMode="auto">
                <a:xfrm>
                  <a:off x="1837" y="2308"/>
                  <a:ext cx="378" cy="448"/>
                  <a:chOff x="1837" y="2308"/>
                  <a:chExt cx="378" cy="448"/>
                </a:xfrm>
              </p:grpSpPr>
              <p:sp>
                <p:nvSpPr>
                  <p:cNvPr id="558133" name="AutoShape 53">
                    <a:extLst>
                      <a:ext uri="{FF2B5EF4-FFF2-40B4-BE49-F238E27FC236}">
                        <a16:creationId xmlns:a16="http://schemas.microsoft.com/office/drawing/2014/main" id="{4D99E55C-882E-4040-A3A2-8503D4C4159E}"/>
                      </a:ext>
                    </a:extLst>
                  </p:cNvPr>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4" name="AutoShape 54">
                    <a:extLst>
                      <a:ext uri="{FF2B5EF4-FFF2-40B4-BE49-F238E27FC236}">
                        <a16:creationId xmlns:a16="http://schemas.microsoft.com/office/drawing/2014/main" id="{460FBF71-0099-4694-8EB7-BCA67860AB48}"/>
                      </a:ext>
                    </a:extLst>
                  </p:cNvPr>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35" name="Oval 55">
                  <a:extLst>
                    <a:ext uri="{FF2B5EF4-FFF2-40B4-BE49-F238E27FC236}">
                      <a16:creationId xmlns:a16="http://schemas.microsoft.com/office/drawing/2014/main" id="{31D7F06D-B5B3-40AA-8416-39DF4AB1CD43}"/>
                    </a:ext>
                  </a:extLst>
                </p:cNvPr>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6" name="AutoShape 56">
                  <a:extLst>
                    <a:ext uri="{FF2B5EF4-FFF2-40B4-BE49-F238E27FC236}">
                      <a16:creationId xmlns:a16="http://schemas.microsoft.com/office/drawing/2014/main" id="{BD869C6B-F939-48DA-B1E3-90CC356FF6DF}"/>
                    </a:ext>
                  </a:extLst>
                </p:cNvPr>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37" name="Freeform 57">
                <a:extLst>
                  <a:ext uri="{FF2B5EF4-FFF2-40B4-BE49-F238E27FC236}">
                    <a16:creationId xmlns:a16="http://schemas.microsoft.com/office/drawing/2014/main" id="{A7F45915-6500-44ED-A0F9-2C0BAC83D5C3}"/>
                  </a:ext>
                </a:extLst>
              </p:cNvPr>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38" name="Rectangle 58">
                <a:extLst>
                  <a:ext uri="{FF2B5EF4-FFF2-40B4-BE49-F238E27FC236}">
                    <a16:creationId xmlns:a16="http://schemas.microsoft.com/office/drawing/2014/main" id="{73403904-DDE6-4671-98F2-F8C946C7BC04}"/>
                  </a:ext>
                </a:extLst>
              </p:cNvPr>
              <p:cNvSpPr>
                <a:spLocks noChangeArrowheads="1"/>
              </p:cNvSpPr>
              <p:nvPr/>
            </p:nvSpPr>
            <p:spPr bwMode="auto">
              <a:xfrm>
                <a:off x="2397" y="2537"/>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9" name="Rectangle 59">
                <a:extLst>
                  <a:ext uri="{FF2B5EF4-FFF2-40B4-BE49-F238E27FC236}">
                    <a16:creationId xmlns:a16="http://schemas.microsoft.com/office/drawing/2014/main" id="{5193D72F-DA29-4049-A7B6-ED70AD2A4FCA}"/>
                  </a:ext>
                </a:extLst>
              </p:cNvPr>
              <p:cNvSpPr>
                <a:spLocks noChangeArrowheads="1"/>
              </p:cNvSpPr>
              <p:nvPr/>
            </p:nvSpPr>
            <p:spPr bwMode="auto">
              <a:xfrm>
                <a:off x="2404" y="2618"/>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40" name="Rectangle 60">
                <a:extLst>
                  <a:ext uri="{FF2B5EF4-FFF2-40B4-BE49-F238E27FC236}">
                    <a16:creationId xmlns:a16="http://schemas.microsoft.com/office/drawing/2014/main" id="{0FDF4936-719E-4781-AEDD-6FA401EDEF83}"/>
                  </a:ext>
                </a:extLst>
              </p:cNvPr>
              <p:cNvSpPr>
                <a:spLocks noChangeArrowheads="1"/>
              </p:cNvSpPr>
              <p:nvPr/>
            </p:nvSpPr>
            <p:spPr bwMode="auto">
              <a:xfrm>
                <a:off x="2221" y="2618"/>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8141" name="Group 61">
                <a:extLst>
                  <a:ext uri="{FF2B5EF4-FFF2-40B4-BE49-F238E27FC236}">
                    <a16:creationId xmlns:a16="http://schemas.microsoft.com/office/drawing/2014/main" id="{9259876D-5364-4C3B-9551-90A4220315B5}"/>
                  </a:ext>
                </a:extLst>
              </p:cNvPr>
              <p:cNvGrpSpPr>
                <a:grpSpLocks/>
              </p:cNvGrpSpPr>
              <p:nvPr/>
            </p:nvGrpSpPr>
            <p:grpSpPr bwMode="auto">
              <a:xfrm>
                <a:off x="2219" y="2365"/>
                <a:ext cx="194" cy="364"/>
                <a:chOff x="2219" y="2365"/>
                <a:chExt cx="194" cy="364"/>
              </a:xfrm>
            </p:grpSpPr>
            <p:sp>
              <p:nvSpPr>
                <p:cNvPr id="558142" name="Oval 62">
                  <a:extLst>
                    <a:ext uri="{FF2B5EF4-FFF2-40B4-BE49-F238E27FC236}">
                      <a16:creationId xmlns:a16="http://schemas.microsoft.com/office/drawing/2014/main" id="{8231E2F6-98DF-47BB-B2FF-5657F30118A0}"/>
                    </a:ext>
                  </a:extLst>
                </p:cNvPr>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43" name="Freeform 63">
                  <a:extLst>
                    <a:ext uri="{FF2B5EF4-FFF2-40B4-BE49-F238E27FC236}">
                      <a16:creationId xmlns:a16="http://schemas.microsoft.com/office/drawing/2014/main" id="{DAFA9195-5CFA-4BAB-9466-0BBC824C15DF}"/>
                    </a:ext>
                  </a:extLst>
                </p:cNvPr>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58144" name="Group 64">
              <a:extLst>
                <a:ext uri="{FF2B5EF4-FFF2-40B4-BE49-F238E27FC236}">
                  <a16:creationId xmlns:a16="http://schemas.microsoft.com/office/drawing/2014/main" id="{4CEE5850-3D72-4B3E-BE10-EDF941A37744}"/>
                </a:ext>
              </a:extLst>
            </p:cNvPr>
            <p:cNvGrpSpPr>
              <a:grpSpLocks/>
            </p:cNvGrpSpPr>
            <p:nvPr/>
          </p:nvGrpSpPr>
          <p:grpSpPr bwMode="auto">
            <a:xfrm>
              <a:off x="1952" y="2796"/>
              <a:ext cx="967" cy="448"/>
              <a:chOff x="1952" y="2796"/>
              <a:chExt cx="967" cy="448"/>
            </a:xfrm>
          </p:grpSpPr>
          <p:grpSp>
            <p:nvGrpSpPr>
              <p:cNvPr id="558145" name="Group 65">
                <a:extLst>
                  <a:ext uri="{FF2B5EF4-FFF2-40B4-BE49-F238E27FC236}">
                    <a16:creationId xmlns:a16="http://schemas.microsoft.com/office/drawing/2014/main" id="{0D4D4784-8491-43CE-8ABA-930BAE98549B}"/>
                  </a:ext>
                </a:extLst>
              </p:cNvPr>
              <p:cNvGrpSpPr>
                <a:grpSpLocks/>
              </p:cNvGrpSpPr>
              <p:nvPr/>
            </p:nvGrpSpPr>
            <p:grpSpPr bwMode="auto">
              <a:xfrm>
                <a:off x="1952" y="2796"/>
                <a:ext cx="305" cy="448"/>
                <a:chOff x="1952" y="2796"/>
                <a:chExt cx="305" cy="448"/>
              </a:xfrm>
            </p:grpSpPr>
            <p:grpSp>
              <p:nvGrpSpPr>
                <p:cNvPr id="558146" name="Group 66">
                  <a:extLst>
                    <a:ext uri="{FF2B5EF4-FFF2-40B4-BE49-F238E27FC236}">
                      <a16:creationId xmlns:a16="http://schemas.microsoft.com/office/drawing/2014/main" id="{D6708C77-55A6-4303-970F-9F4A350AB69F}"/>
                    </a:ext>
                  </a:extLst>
                </p:cNvPr>
                <p:cNvGrpSpPr>
                  <a:grpSpLocks/>
                </p:cNvGrpSpPr>
                <p:nvPr/>
              </p:nvGrpSpPr>
              <p:grpSpPr bwMode="auto">
                <a:xfrm>
                  <a:off x="1952" y="2796"/>
                  <a:ext cx="305" cy="448"/>
                  <a:chOff x="1952" y="2796"/>
                  <a:chExt cx="305" cy="448"/>
                </a:xfrm>
              </p:grpSpPr>
              <p:sp>
                <p:nvSpPr>
                  <p:cNvPr id="558147" name="AutoShape 67">
                    <a:extLst>
                      <a:ext uri="{FF2B5EF4-FFF2-40B4-BE49-F238E27FC236}">
                        <a16:creationId xmlns:a16="http://schemas.microsoft.com/office/drawing/2014/main" id="{334D3CF3-36AE-49B9-8AFC-46E615A075DF}"/>
                      </a:ext>
                    </a:extLst>
                  </p:cNvPr>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48" name="AutoShape 68">
                    <a:extLst>
                      <a:ext uri="{FF2B5EF4-FFF2-40B4-BE49-F238E27FC236}">
                        <a16:creationId xmlns:a16="http://schemas.microsoft.com/office/drawing/2014/main" id="{DAA43A7B-0BA8-4236-A1F8-59F7C747E76A}"/>
                      </a:ext>
                    </a:extLst>
                  </p:cNvPr>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49" name="AutoShape 69">
                  <a:extLst>
                    <a:ext uri="{FF2B5EF4-FFF2-40B4-BE49-F238E27FC236}">
                      <a16:creationId xmlns:a16="http://schemas.microsoft.com/office/drawing/2014/main" id="{1288818F-C2F2-4178-96A5-87E50A859EEF}"/>
                    </a:ext>
                  </a:extLst>
                </p:cNvPr>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150" name="Group 70">
                <a:extLst>
                  <a:ext uri="{FF2B5EF4-FFF2-40B4-BE49-F238E27FC236}">
                    <a16:creationId xmlns:a16="http://schemas.microsoft.com/office/drawing/2014/main" id="{46AD894A-111A-47E8-A311-0E4AE92E05A2}"/>
                  </a:ext>
                </a:extLst>
              </p:cNvPr>
              <p:cNvGrpSpPr>
                <a:grpSpLocks/>
              </p:cNvGrpSpPr>
              <p:nvPr/>
            </p:nvGrpSpPr>
            <p:grpSpPr bwMode="auto">
              <a:xfrm>
                <a:off x="2253" y="2796"/>
                <a:ext cx="378" cy="448"/>
                <a:chOff x="2253" y="2796"/>
                <a:chExt cx="378" cy="448"/>
              </a:xfrm>
            </p:grpSpPr>
            <p:grpSp>
              <p:nvGrpSpPr>
                <p:cNvPr id="558151" name="Group 71">
                  <a:extLst>
                    <a:ext uri="{FF2B5EF4-FFF2-40B4-BE49-F238E27FC236}">
                      <a16:creationId xmlns:a16="http://schemas.microsoft.com/office/drawing/2014/main" id="{17C68E44-FD44-4A66-9665-439664BF3559}"/>
                    </a:ext>
                  </a:extLst>
                </p:cNvPr>
                <p:cNvGrpSpPr>
                  <a:grpSpLocks/>
                </p:cNvGrpSpPr>
                <p:nvPr/>
              </p:nvGrpSpPr>
              <p:grpSpPr bwMode="auto">
                <a:xfrm>
                  <a:off x="2253" y="2796"/>
                  <a:ext cx="378" cy="448"/>
                  <a:chOff x="2253" y="2796"/>
                  <a:chExt cx="378" cy="448"/>
                </a:xfrm>
              </p:grpSpPr>
              <p:sp>
                <p:nvSpPr>
                  <p:cNvPr id="558152" name="AutoShape 72">
                    <a:extLst>
                      <a:ext uri="{FF2B5EF4-FFF2-40B4-BE49-F238E27FC236}">
                        <a16:creationId xmlns:a16="http://schemas.microsoft.com/office/drawing/2014/main" id="{ED53FCE1-33E2-45EB-8488-E4CE284273C0}"/>
                      </a:ext>
                    </a:extLst>
                  </p:cNvPr>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3" name="AutoShape 73">
                    <a:extLst>
                      <a:ext uri="{FF2B5EF4-FFF2-40B4-BE49-F238E27FC236}">
                        <a16:creationId xmlns:a16="http://schemas.microsoft.com/office/drawing/2014/main" id="{FC35CAD7-A604-40AE-98EC-61B529754B2E}"/>
                      </a:ext>
                    </a:extLst>
                  </p:cNvPr>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54" name="Oval 74">
                  <a:extLst>
                    <a:ext uri="{FF2B5EF4-FFF2-40B4-BE49-F238E27FC236}">
                      <a16:creationId xmlns:a16="http://schemas.microsoft.com/office/drawing/2014/main" id="{E544676A-71CA-4EE8-8E66-07D0B29F6A9B}"/>
                    </a:ext>
                  </a:extLst>
                </p:cNvPr>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5" name="AutoShape 75">
                  <a:extLst>
                    <a:ext uri="{FF2B5EF4-FFF2-40B4-BE49-F238E27FC236}">
                      <a16:creationId xmlns:a16="http://schemas.microsoft.com/office/drawing/2014/main" id="{7465CB47-EB40-4573-A57B-1038C9B02D61}"/>
                    </a:ext>
                  </a:extLst>
                </p:cNvPr>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56" name="Freeform 76">
                <a:extLst>
                  <a:ext uri="{FF2B5EF4-FFF2-40B4-BE49-F238E27FC236}">
                    <a16:creationId xmlns:a16="http://schemas.microsoft.com/office/drawing/2014/main" id="{2CC96A80-4A14-4416-B7C3-267D85BCD444}"/>
                  </a:ext>
                </a:extLst>
              </p:cNvPr>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57" name="Rectangle 77">
                <a:extLst>
                  <a:ext uri="{FF2B5EF4-FFF2-40B4-BE49-F238E27FC236}">
                    <a16:creationId xmlns:a16="http://schemas.microsoft.com/office/drawing/2014/main" id="{4BFDD0DB-A9FD-4691-8B9B-0399BAB72AF3}"/>
                  </a:ext>
                </a:extLst>
              </p:cNvPr>
              <p:cNvSpPr>
                <a:spLocks noChangeArrowheads="1"/>
              </p:cNvSpPr>
              <p:nvPr/>
            </p:nvSpPr>
            <p:spPr bwMode="auto">
              <a:xfrm>
                <a:off x="2813" y="3025"/>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8" name="Rectangle 78">
                <a:extLst>
                  <a:ext uri="{FF2B5EF4-FFF2-40B4-BE49-F238E27FC236}">
                    <a16:creationId xmlns:a16="http://schemas.microsoft.com/office/drawing/2014/main" id="{7E712833-89FF-4EEB-A890-F87DE1AD030C}"/>
                  </a:ext>
                </a:extLst>
              </p:cNvPr>
              <p:cNvSpPr>
                <a:spLocks noChangeArrowheads="1"/>
              </p:cNvSpPr>
              <p:nvPr/>
            </p:nvSpPr>
            <p:spPr bwMode="auto">
              <a:xfrm>
                <a:off x="2820" y="3106"/>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9" name="Rectangle 79">
                <a:extLst>
                  <a:ext uri="{FF2B5EF4-FFF2-40B4-BE49-F238E27FC236}">
                    <a16:creationId xmlns:a16="http://schemas.microsoft.com/office/drawing/2014/main" id="{B9AACBA5-EF4F-4DCD-A3ED-742082332EBF}"/>
                  </a:ext>
                </a:extLst>
              </p:cNvPr>
              <p:cNvSpPr>
                <a:spLocks noChangeArrowheads="1"/>
              </p:cNvSpPr>
              <p:nvPr/>
            </p:nvSpPr>
            <p:spPr bwMode="auto">
              <a:xfrm>
                <a:off x="2637" y="3106"/>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8160" name="Group 80">
                <a:extLst>
                  <a:ext uri="{FF2B5EF4-FFF2-40B4-BE49-F238E27FC236}">
                    <a16:creationId xmlns:a16="http://schemas.microsoft.com/office/drawing/2014/main" id="{2851EB3E-AF28-4A9E-9308-14D568488B65}"/>
                  </a:ext>
                </a:extLst>
              </p:cNvPr>
              <p:cNvGrpSpPr>
                <a:grpSpLocks/>
              </p:cNvGrpSpPr>
              <p:nvPr/>
            </p:nvGrpSpPr>
            <p:grpSpPr bwMode="auto">
              <a:xfrm>
                <a:off x="2635" y="2853"/>
                <a:ext cx="194" cy="364"/>
                <a:chOff x="2635" y="2853"/>
                <a:chExt cx="194" cy="364"/>
              </a:xfrm>
            </p:grpSpPr>
            <p:sp>
              <p:nvSpPr>
                <p:cNvPr id="558161" name="Oval 81">
                  <a:extLst>
                    <a:ext uri="{FF2B5EF4-FFF2-40B4-BE49-F238E27FC236}">
                      <a16:creationId xmlns:a16="http://schemas.microsoft.com/office/drawing/2014/main" id="{18AC8636-F7D6-4091-8037-830EB4F2057E}"/>
                    </a:ext>
                  </a:extLst>
                </p:cNvPr>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2" name="Freeform 82">
                  <a:extLst>
                    <a:ext uri="{FF2B5EF4-FFF2-40B4-BE49-F238E27FC236}">
                      <a16:creationId xmlns:a16="http://schemas.microsoft.com/office/drawing/2014/main" id="{B1657171-441F-4B1D-85A9-1AC0A988A986}"/>
                    </a:ext>
                  </a:extLst>
                </p:cNvPr>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58163" name="Group 83">
              <a:extLst>
                <a:ext uri="{FF2B5EF4-FFF2-40B4-BE49-F238E27FC236}">
                  <a16:creationId xmlns:a16="http://schemas.microsoft.com/office/drawing/2014/main" id="{D0111FA6-07AF-4244-A89F-1A3D7801B5BD}"/>
                </a:ext>
              </a:extLst>
            </p:cNvPr>
            <p:cNvGrpSpPr>
              <a:grpSpLocks/>
            </p:cNvGrpSpPr>
            <p:nvPr/>
          </p:nvGrpSpPr>
          <p:grpSpPr bwMode="auto">
            <a:xfrm>
              <a:off x="2368" y="3244"/>
              <a:ext cx="967" cy="448"/>
              <a:chOff x="2368" y="3244"/>
              <a:chExt cx="967" cy="448"/>
            </a:xfrm>
          </p:grpSpPr>
          <p:grpSp>
            <p:nvGrpSpPr>
              <p:cNvPr id="558164" name="Group 84">
                <a:extLst>
                  <a:ext uri="{FF2B5EF4-FFF2-40B4-BE49-F238E27FC236}">
                    <a16:creationId xmlns:a16="http://schemas.microsoft.com/office/drawing/2014/main" id="{05721312-9CD0-426A-B7C9-5692CA2E3432}"/>
                  </a:ext>
                </a:extLst>
              </p:cNvPr>
              <p:cNvGrpSpPr>
                <a:grpSpLocks/>
              </p:cNvGrpSpPr>
              <p:nvPr/>
            </p:nvGrpSpPr>
            <p:grpSpPr bwMode="auto">
              <a:xfrm>
                <a:off x="2368" y="3244"/>
                <a:ext cx="305" cy="448"/>
                <a:chOff x="2368" y="3244"/>
                <a:chExt cx="305" cy="448"/>
              </a:xfrm>
            </p:grpSpPr>
            <p:grpSp>
              <p:nvGrpSpPr>
                <p:cNvPr id="558165" name="Group 85">
                  <a:extLst>
                    <a:ext uri="{FF2B5EF4-FFF2-40B4-BE49-F238E27FC236}">
                      <a16:creationId xmlns:a16="http://schemas.microsoft.com/office/drawing/2014/main" id="{14296BEC-3CCE-4C74-8CC2-DDFBD7EAB19A}"/>
                    </a:ext>
                  </a:extLst>
                </p:cNvPr>
                <p:cNvGrpSpPr>
                  <a:grpSpLocks/>
                </p:cNvGrpSpPr>
                <p:nvPr/>
              </p:nvGrpSpPr>
              <p:grpSpPr bwMode="auto">
                <a:xfrm>
                  <a:off x="2368" y="3244"/>
                  <a:ext cx="305" cy="448"/>
                  <a:chOff x="2368" y="3244"/>
                  <a:chExt cx="305" cy="448"/>
                </a:xfrm>
              </p:grpSpPr>
              <p:sp>
                <p:nvSpPr>
                  <p:cNvPr id="558166" name="AutoShape 86">
                    <a:extLst>
                      <a:ext uri="{FF2B5EF4-FFF2-40B4-BE49-F238E27FC236}">
                        <a16:creationId xmlns:a16="http://schemas.microsoft.com/office/drawing/2014/main" id="{FA52C805-4E8A-4DCA-A430-75B57FAF3B73}"/>
                      </a:ext>
                    </a:extLst>
                  </p:cNvPr>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7" name="AutoShape 87">
                    <a:extLst>
                      <a:ext uri="{FF2B5EF4-FFF2-40B4-BE49-F238E27FC236}">
                        <a16:creationId xmlns:a16="http://schemas.microsoft.com/office/drawing/2014/main" id="{AFE54B28-8136-44D6-BE21-473FA058144F}"/>
                      </a:ext>
                    </a:extLst>
                  </p:cNvPr>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68" name="AutoShape 88">
                  <a:extLst>
                    <a:ext uri="{FF2B5EF4-FFF2-40B4-BE49-F238E27FC236}">
                      <a16:creationId xmlns:a16="http://schemas.microsoft.com/office/drawing/2014/main" id="{7E20B834-7DF8-494F-8D5B-0D19677A308A}"/>
                    </a:ext>
                  </a:extLst>
                </p:cNvPr>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169" name="Group 89">
                <a:extLst>
                  <a:ext uri="{FF2B5EF4-FFF2-40B4-BE49-F238E27FC236}">
                    <a16:creationId xmlns:a16="http://schemas.microsoft.com/office/drawing/2014/main" id="{AA9C9B0D-7A48-4BBD-A017-5984CB9C538D}"/>
                  </a:ext>
                </a:extLst>
              </p:cNvPr>
              <p:cNvGrpSpPr>
                <a:grpSpLocks/>
              </p:cNvGrpSpPr>
              <p:nvPr/>
            </p:nvGrpSpPr>
            <p:grpSpPr bwMode="auto">
              <a:xfrm>
                <a:off x="2669" y="3244"/>
                <a:ext cx="378" cy="448"/>
                <a:chOff x="2669" y="3244"/>
                <a:chExt cx="378" cy="448"/>
              </a:xfrm>
            </p:grpSpPr>
            <p:grpSp>
              <p:nvGrpSpPr>
                <p:cNvPr id="558170" name="Group 90">
                  <a:extLst>
                    <a:ext uri="{FF2B5EF4-FFF2-40B4-BE49-F238E27FC236}">
                      <a16:creationId xmlns:a16="http://schemas.microsoft.com/office/drawing/2014/main" id="{5E9E0D76-EC84-4D0D-8182-132B1F805F69}"/>
                    </a:ext>
                  </a:extLst>
                </p:cNvPr>
                <p:cNvGrpSpPr>
                  <a:grpSpLocks/>
                </p:cNvGrpSpPr>
                <p:nvPr/>
              </p:nvGrpSpPr>
              <p:grpSpPr bwMode="auto">
                <a:xfrm>
                  <a:off x="2669" y="3244"/>
                  <a:ext cx="378" cy="448"/>
                  <a:chOff x="2669" y="3244"/>
                  <a:chExt cx="378" cy="448"/>
                </a:xfrm>
              </p:grpSpPr>
              <p:sp>
                <p:nvSpPr>
                  <p:cNvPr id="558171" name="AutoShape 91">
                    <a:extLst>
                      <a:ext uri="{FF2B5EF4-FFF2-40B4-BE49-F238E27FC236}">
                        <a16:creationId xmlns:a16="http://schemas.microsoft.com/office/drawing/2014/main" id="{7B36B071-0ADC-46F7-9D32-E2E3E06E0CA3}"/>
                      </a:ext>
                    </a:extLst>
                  </p:cNvPr>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2" name="AutoShape 92">
                    <a:extLst>
                      <a:ext uri="{FF2B5EF4-FFF2-40B4-BE49-F238E27FC236}">
                        <a16:creationId xmlns:a16="http://schemas.microsoft.com/office/drawing/2014/main" id="{C22D53A5-984C-4219-9037-3BC175B8A49A}"/>
                      </a:ext>
                    </a:extLst>
                  </p:cNvPr>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73" name="Oval 93">
                  <a:extLst>
                    <a:ext uri="{FF2B5EF4-FFF2-40B4-BE49-F238E27FC236}">
                      <a16:creationId xmlns:a16="http://schemas.microsoft.com/office/drawing/2014/main" id="{D13A8C1D-7863-45C2-AE45-4628827FCCFB}"/>
                    </a:ext>
                  </a:extLst>
                </p:cNvPr>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4" name="AutoShape 94">
                  <a:extLst>
                    <a:ext uri="{FF2B5EF4-FFF2-40B4-BE49-F238E27FC236}">
                      <a16:creationId xmlns:a16="http://schemas.microsoft.com/office/drawing/2014/main" id="{50CF104F-CCA3-44B3-A867-6188A2959A58}"/>
                    </a:ext>
                  </a:extLst>
                </p:cNvPr>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175" name="Freeform 95">
                <a:extLst>
                  <a:ext uri="{FF2B5EF4-FFF2-40B4-BE49-F238E27FC236}">
                    <a16:creationId xmlns:a16="http://schemas.microsoft.com/office/drawing/2014/main" id="{FF3CF650-D8E3-496A-9B86-AFA19D495316}"/>
                  </a:ext>
                </a:extLst>
              </p:cNvPr>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76" name="Rectangle 96">
                <a:extLst>
                  <a:ext uri="{FF2B5EF4-FFF2-40B4-BE49-F238E27FC236}">
                    <a16:creationId xmlns:a16="http://schemas.microsoft.com/office/drawing/2014/main" id="{A606CC19-EB5F-489E-92C1-A94EF1C86457}"/>
                  </a:ext>
                </a:extLst>
              </p:cNvPr>
              <p:cNvSpPr>
                <a:spLocks noChangeArrowheads="1"/>
              </p:cNvSpPr>
              <p:nvPr/>
            </p:nvSpPr>
            <p:spPr bwMode="auto">
              <a:xfrm>
                <a:off x="3229" y="347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7" name="Rectangle 97">
                <a:extLst>
                  <a:ext uri="{FF2B5EF4-FFF2-40B4-BE49-F238E27FC236}">
                    <a16:creationId xmlns:a16="http://schemas.microsoft.com/office/drawing/2014/main" id="{CF5496AB-61A6-44CB-A459-9833099DC999}"/>
                  </a:ext>
                </a:extLst>
              </p:cNvPr>
              <p:cNvSpPr>
                <a:spLocks noChangeArrowheads="1"/>
              </p:cNvSpPr>
              <p:nvPr/>
            </p:nvSpPr>
            <p:spPr bwMode="auto">
              <a:xfrm>
                <a:off x="3236" y="355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8" name="Rectangle 98">
                <a:extLst>
                  <a:ext uri="{FF2B5EF4-FFF2-40B4-BE49-F238E27FC236}">
                    <a16:creationId xmlns:a16="http://schemas.microsoft.com/office/drawing/2014/main" id="{05F6DB7B-0047-4290-976D-A783AC12EB4B}"/>
                  </a:ext>
                </a:extLst>
              </p:cNvPr>
              <p:cNvSpPr>
                <a:spLocks noChangeArrowheads="1"/>
              </p:cNvSpPr>
              <p:nvPr/>
            </p:nvSpPr>
            <p:spPr bwMode="auto">
              <a:xfrm>
                <a:off x="3053" y="355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8179" name="Group 99">
                <a:extLst>
                  <a:ext uri="{FF2B5EF4-FFF2-40B4-BE49-F238E27FC236}">
                    <a16:creationId xmlns:a16="http://schemas.microsoft.com/office/drawing/2014/main" id="{FF902FB3-8640-445F-8640-2D8F413F33C3}"/>
                  </a:ext>
                </a:extLst>
              </p:cNvPr>
              <p:cNvGrpSpPr>
                <a:grpSpLocks/>
              </p:cNvGrpSpPr>
              <p:nvPr/>
            </p:nvGrpSpPr>
            <p:grpSpPr bwMode="auto">
              <a:xfrm>
                <a:off x="3051" y="3301"/>
                <a:ext cx="194" cy="364"/>
                <a:chOff x="3051" y="3301"/>
                <a:chExt cx="194" cy="364"/>
              </a:xfrm>
            </p:grpSpPr>
            <p:sp>
              <p:nvSpPr>
                <p:cNvPr id="558180" name="Oval 100">
                  <a:extLst>
                    <a:ext uri="{FF2B5EF4-FFF2-40B4-BE49-F238E27FC236}">
                      <a16:creationId xmlns:a16="http://schemas.microsoft.com/office/drawing/2014/main" id="{35630063-4038-48F6-BAB5-412DCE961ECC}"/>
                    </a:ext>
                  </a:extLst>
                </p:cNvPr>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81" name="Freeform 101">
                  <a:extLst>
                    <a:ext uri="{FF2B5EF4-FFF2-40B4-BE49-F238E27FC236}">
                      <a16:creationId xmlns:a16="http://schemas.microsoft.com/office/drawing/2014/main" id="{433823AF-7F82-4E2A-8197-3D9BCF1D86D1}"/>
                    </a:ext>
                  </a:extLst>
                </p:cNvPr>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558182" name="Rectangle 102">
            <a:extLst>
              <a:ext uri="{FF2B5EF4-FFF2-40B4-BE49-F238E27FC236}">
                <a16:creationId xmlns:a16="http://schemas.microsoft.com/office/drawing/2014/main" id="{CF769C74-0DA8-46F3-830A-5E596ADE203B}"/>
              </a:ext>
            </a:extLst>
          </p:cNvPr>
          <p:cNvSpPr>
            <a:spLocks noChangeArrowheads="1"/>
          </p:cNvSpPr>
          <p:nvPr/>
        </p:nvSpPr>
        <p:spPr bwMode="auto">
          <a:xfrm>
            <a:off x="385763" y="2220913"/>
            <a:ext cx="35877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b="0" i="1">
                <a:ea typeface="宋体" panose="02010600030101010101" pitchFamily="2" charset="-122"/>
              </a:rPr>
              <a:t>T</a:t>
            </a:r>
          </a:p>
          <a:p>
            <a:pPr algn="ctr"/>
            <a:r>
              <a:rPr lang="en-US" altLang="zh-CN" sz="1800" b="0" i="1">
                <a:ea typeface="宋体" panose="02010600030101010101" pitchFamily="2" charset="-122"/>
              </a:rPr>
              <a:t>a</a:t>
            </a:r>
          </a:p>
          <a:p>
            <a:pPr algn="ctr"/>
            <a:r>
              <a:rPr lang="en-US" altLang="zh-CN" sz="1800" b="0" i="1">
                <a:ea typeface="宋体" panose="02010600030101010101" pitchFamily="2" charset="-122"/>
              </a:rPr>
              <a:t>s</a:t>
            </a:r>
          </a:p>
          <a:p>
            <a:pPr algn="ctr"/>
            <a:r>
              <a:rPr lang="en-US" altLang="zh-CN" sz="1800" b="0" i="1">
                <a:ea typeface="宋体" panose="02010600030101010101" pitchFamily="2" charset="-122"/>
              </a:rPr>
              <a:t>k</a:t>
            </a:r>
          </a:p>
          <a:p>
            <a:pPr algn="ctr"/>
            <a:endParaRPr lang="en-US" altLang="zh-CN" sz="1800" b="0" i="1">
              <a:ea typeface="宋体" panose="02010600030101010101" pitchFamily="2" charset="-122"/>
            </a:endParaRPr>
          </a:p>
          <a:p>
            <a:pPr algn="ctr"/>
            <a:r>
              <a:rPr lang="en-US" altLang="zh-CN" sz="1800" b="0" i="1">
                <a:ea typeface="宋体" panose="02010600030101010101" pitchFamily="2" charset="-122"/>
              </a:rPr>
              <a:t>O</a:t>
            </a:r>
          </a:p>
          <a:p>
            <a:pPr algn="ctr"/>
            <a:r>
              <a:rPr lang="en-US" altLang="zh-CN" sz="1800" b="0" i="1">
                <a:ea typeface="宋体" panose="02010600030101010101" pitchFamily="2" charset="-122"/>
              </a:rPr>
              <a:t>r</a:t>
            </a:r>
          </a:p>
          <a:p>
            <a:pPr algn="ctr"/>
            <a:r>
              <a:rPr lang="en-US" altLang="zh-CN" sz="1800" b="0" i="1">
                <a:ea typeface="宋体" panose="02010600030101010101" pitchFamily="2" charset="-122"/>
              </a:rPr>
              <a:t>d</a:t>
            </a:r>
          </a:p>
          <a:p>
            <a:pPr algn="ctr"/>
            <a:r>
              <a:rPr lang="en-US" altLang="zh-CN" sz="1800" b="0" i="1">
                <a:ea typeface="宋体" panose="02010600030101010101" pitchFamily="2" charset="-122"/>
              </a:rPr>
              <a:t>e</a:t>
            </a:r>
          </a:p>
          <a:p>
            <a:pPr algn="ctr"/>
            <a:r>
              <a:rPr lang="en-US" altLang="zh-CN" sz="1800" b="0" i="1">
                <a:ea typeface="宋体" panose="02010600030101010101" pitchFamily="2" charset="-122"/>
              </a:rPr>
              <a:t>r</a:t>
            </a:r>
          </a:p>
        </p:txBody>
      </p:sp>
      <p:sp>
        <p:nvSpPr>
          <p:cNvPr id="558183" name="Line 103">
            <a:extLst>
              <a:ext uri="{FF2B5EF4-FFF2-40B4-BE49-F238E27FC236}">
                <a16:creationId xmlns:a16="http://schemas.microsoft.com/office/drawing/2014/main" id="{D11ED8A1-57EC-4023-9F8A-682244B449A1}"/>
              </a:ext>
            </a:extLst>
          </p:cNvPr>
          <p:cNvSpPr>
            <a:spLocks noChangeShapeType="1"/>
          </p:cNvSpPr>
          <p:nvPr/>
        </p:nvSpPr>
        <p:spPr bwMode="auto">
          <a:xfrm>
            <a:off x="869950" y="2071688"/>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84" name="Rectangle 104">
            <a:extLst>
              <a:ext uri="{FF2B5EF4-FFF2-40B4-BE49-F238E27FC236}">
                <a16:creationId xmlns:a16="http://schemas.microsoft.com/office/drawing/2014/main" id="{0A81D79B-56CF-456D-BCE6-D9DA46D48082}"/>
              </a:ext>
            </a:extLst>
          </p:cNvPr>
          <p:cNvSpPr>
            <a:spLocks noChangeArrowheads="1"/>
          </p:cNvSpPr>
          <p:nvPr/>
        </p:nvSpPr>
        <p:spPr bwMode="auto">
          <a:xfrm>
            <a:off x="4360863" y="1293813"/>
            <a:ext cx="688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b="0" i="1">
                <a:ea typeface="宋体" panose="02010600030101010101" pitchFamily="2" charset="-122"/>
              </a:rPr>
              <a:t>Time</a:t>
            </a:r>
          </a:p>
        </p:txBody>
      </p:sp>
      <p:grpSp>
        <p:nvGrpSpPr>
          <p:cNvPr id="558185" name="Group 105">
            <a:extLst>
              <a:ext uri="{FF2B5EF4-FFF2-40B4-BE49-F238E27FC236}">
                <a16:creationId xmlns:a16="http://schemas.microsoft.com/office/drawing/2014/main" id="{FC5A2BA2-54DD-4C29-873E-13D455D69AC5}"/>
              </a:ext>
            </a:extLst>
          </p:cNvPr>
          <p:cNvGrpSpPr>
            <a:grpSpLocks/>
          </p:cNvGrpSpPr>
          <p:nvPr/>
        </p:nvGrpSpPr>
        <p:grpSpPr bwMode="auto">
          <a:xfrm>
            <a:off x="1712913" y="1665288"/>
            <a:ext cx="3568700" cy="636587"/>
            <a:chOff x="1111" y="1484"/>
            <a:chExt cx="2248" cy="401"/>
          </a:xfrm>
        </p:grpSpPr>
        <p:sp>
          <p:nvSpPr>
            <p:cNvPr id="558186" name="Rectangle 106">
              <a:extLst>
                <a:ext uri="{FF2B5EF4-FFF2-40B4-BE49-F238E27FC236}">
                  <a16:creationId xmlns:a16="http://schemas.microsoft.com/office/drawing/2014/main" id="{F21F7C20-2AA5-488E-825E-DCFB91A5F16F}"/>
                </a:ext>
              </a:extLst>
            </p:cNvPr>
            <p:cNvSpPr>
              <a:spLocks noChangeArrowheads="1"/>
            </p:cNvSpPr>
            <p:nvPr/>
          </p:nvSpPr>
          <p:spPr bwMode="auto">
            <a:xfrm>
              <a:off x="1111"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30</a:t>
              </a:r>
            </a:p>
          </p:txBody>
        </p:sp>
        <p:sp>
          <p:nvSpPr>
            <p:cNvPr id="558187" name="Line 107">
              <a:extLst>
                <a:ext uri="{FF2B5EF4-FFF2-40B4-BE49-F238E27FC236}">
                  <a16:creationId xmlns:a16="http://schemas.microsoft.com/office/drawing/2014/main" id="{E44E773D-8495-433F-812C-1D0020CDF918}"/>
                </a:ext>
              </a:extLst>
            </p:cNvPr>
            <p:cNvSpPr>
              <a:spLocks noChangeShapeType="1"/>
            </p:cNvSpPr>
            <p:nvPr/>
          </p:nvSpPr>
          <p:spPr bwMode="auto">
            <a:xfrm>
              <a:off x="1124"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88" name="Line 108">
              <a:extLst>
                <a:ext uri="{FF2B5EF4-FFF2-40B4-BE49-F238E27FC236}">
                  <a16:creationId xmlns:a16="http://schemas.microsoft.com/office/drawing/2014/main" id="{F10B6AA3-1DCA-4C0E-BF61-88AC1AB3F1E3}"/>
                </a:ext>
              </a:extLst>
            </p:cNvPr>
            <p:cNvSpPr>
              <a:spLocks noChangeShapeType="1"/>
            </p:cNvSpPr>
            <p:nvPr/>
          </p:nvSpPr>
          <p:spPr bwMode="auto">
            <a:xfrm>
              <a:off x="14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8189" name="Group 109">
              <a:extLst>
                <a:ext uri="{FF2B5EF4-FFF2-40B4-BE49-F238E27FC236}">
                  <a16:creationId xmlns:a16="http://schemas.microsoft.com/office/drawing/2014/main" id="{F339F4C9-23F8-40C1-AEA5-AEFBB86A556F}"/>
                </a:ext>
              </a:extLst>
            </p:cNvPr>
            <p:cNvGrpSpPr>
              <a:grpSpLocks/>
            </p:cNvGrpSpPr>
            <p:nvPr/>
          </p:nvGrpSpPr>
          <p:grpSpPr bwMode="auto">
            <a:xfrm>
              <a:off x="1460" y="1484"/>
              <a:ext cx="384" cy="401"/>
              <a:chOff x="1460" y="1484"/>
              <a:chExt cx="384" cy="401"/>
            </a:xfrm>
          </p:grpSpPr>
          <p:sp>
            <p:nvSpPr>
              <p:cNvPr id="558190" name="Line 110">
                <a:extLst>
                  <a:ext uri="{FF2B5EF4-FFF2-40B4-BE49-F238E27FC236}">
                    <a16:creationId xmlns:a16="http://schemas.microsoft.com/office/drawing/2014/main" id="{ECEEE23D-CD1C-429F-BB5B-64B44757E1D1}"/>
                  </a:ext>
                </a:extLst>
              </p:cNvPr>
              <p:cNvSpPr>
                <a:spLocks noChangeShapeType="1"/>
              </p:cNvSpPr>
              <p:nvPr/>
            </p:nvSpPr>
            <p:spPr bwMode="auto">
              <a:xfrm>
                <a:off x="1460"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91" name="Rectangle 111">
                <a:extLst>
                  <a:ext uri="{FF2B5EF4-FFF2-40B4-BE49-F238E27FC236}">
                    <a16:creationId xmlns:a16="http://schemas.microsoft.com/office/drawing/2014/main" id="{2F54E817-1E82-4BD3-B567-A371A2092127}"/>
                  </a:ext>
                </a:extLst>
              </p:cNvPr>
              <p:cNvSpPr>
                <a:spLocks noChangeArrowheads="1"/>
              </p:cNvSpPr>
              <p:nvPr/>
            </p:nvSpPr>
            <p:spPr bwMode="auto">
              <a:xfrm>
                <a:off x="1479"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8192" name="Line 112">
                <a:extLst>
                  <a:ext uri="{FF2B5EF4-FFF2-40B4-BE49-F238E27FC236}">
                    <a16:creationId xmlns:a16="http://schemas.microsoft.com/office/drawing/2014/main" id="{C5B0CC04-9E33-4550-934F-46B8B98D7A91}"/>
                  </a:ext>
                </a:extLst>
              </p:cNvPr>
              <p:cNvSpPr>
                <a:spLocks noChangeShapeType="1"/>
              </p:cNvSpPr>
              <p:nvPr/>
            </p:nvSpPr>
            <p:spPr bwMode="auto">
              <a:xfrm>
                <a:off x="18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193" name="Group 113">
              <a:extLst>
                <a:ext uri="{FF2B5EF4-FFF2-40B4-BE49-F238E27FC236}">
                  <a16:creationId xmlns:a16="http://schemas.microsoft.com/office/drawing/2014/main" id="{79F1C00E-EAFF-4EA2-A56B-FF6AEAEB6A4A}"/>
                </a:ext>
              </a:extLst>
            </p:cNvPr>
            <p:cNvGrpSpPr>
              <a:grpSpLocks/>
            </p:cNvGrpSpPr>
            <p:nvPr/>
          </p:nvGrpSpPr>
          <p:grpSpPr bwMode="auto">
            <a:xfrm>
              <a:off x="1868" y="1484"/>
              <a:ext cx="384" cy="401"/>
              <a:chOff x="1868" y="1484"/>
              <a:chExt cx="384" cy="401"/>
            </a:xfrm>
          </p:grpSpPr>
          <p:sp>
            <p:nvSpPr>
              <p:cNvPr id="558194" name="Line 114">
                <a:extLst>
                  <a:ext uri="{FF2B5EF4-FFF2-40B4-BE49-F238E27FC236}">
                    <a16:creationId xmlns:a16="http://schemas.microsoft.com/office/drawing/2014/main" id="{9D1529AD-297B-48DA-B491-A4EFD5BF6954}"/>
                  </a:ext>
                </a:extLst>
              </p:cNvPr>
              <p:cNvSpPr>
                <a:spLocks noChangeShapeType="1"/>
              </p:cNvSpPr>
              <p:nvPr/>
            </p:nvSpPr>
            <p:spPr bwMode="auto">
              <a:xfrm>
                <a:off x="1868"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95" name="Rectangle 115">
                <a:extLst>
                  <a:ext uri="{FF2B5EF4-FFF2-40B4-BE49-F238E27FC236}">
                    <a16:creationId xmlns:a16="http://schemas.microsoft.com/office/drawing/2014/main" id="{CCA4E0F4-6E6B-4AAF-9080-2C4FF4F55499}"/>
                  </a:ext>
                </a:extLst>
              </p:cNvPr>
              <p:cNvSpPr>
                <a:spLocks noChangeArrowheads="1"/>
              </p:cNvSpPr>
              <p:nvPr/>
            </p:nvSpPr>
            <p:spPr bwMode="auto">
              <a:xfrm>
                <a:off x="1887"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8196" name="Line 116">
                <a:extLst>
                  <a:ext uri="{FF2B5EF4-FFF2-40B4-BE49-F238E27FC236}">
                    <a16:creationId xmlns:a16="http://schemas.microsoft.com/office/drawing/2014/main" id="{BDADDFE7-4A24-4220-803B-F8A51D4A2C0B}"/>
                  </a:ext>
                </a:extLst>
              </p:cNvPr>
              <p:cNvSpPr>
                <a:spLocks noChangeShapeType="1"/>
              </p:cNvSpPr>
              <p:nvPr/>
            </p:nvSpPr>
            <p:spPr bwMode="auto">
              <a:xfrm>
                <a:off x="2252"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197" name="Group 117">
              <a:extLst>
                <a:ext uri="{FF2B5EF4-FFF2-40B4-BE49-F238E27FC236}">
                  <a16:creationId xmlns:a16="http://schemas.microsoft.com/office/drawing/2014/main" id="{B301B43C-9CEE-4BAF-94E1-DA6F1CF65F6A}"/>
                </a:ext>
              </a:extLst>
            </p:cNvPr>
            <p:cNvGrpSpPr>
              <a:grpSpLocks/>
            </p:cNvGrpSpPr>
            <p:nvPr/>
          </p:nvGrpSpPr>
          <p:grpSpPr bwMode="auto">
            <a:xfrm>
              <a:off x="2276" y="1484"/>
              <a:ext cx="384" cy="401"/>
              <a:chOff x="2276" y="1484"/>
              <a:chExt cx="384" cy="401"/>
            </a:xfrm>
          </p:grpSpPr>
          <p:sp>
            <p:nvSpPr>
              <p:cNvPr id="558198" name="Line 118">
                <a:extLst>
                  <a:ext uri="{FF2B5EF4-FFF2-40B4-BE49-F238E27FC236}">
                    <a16:creationId xmlns:a16="http://schemas.microsoft.com/office/drawing/2014/main" id="{3161B130-E445-4B46-BFD6-3A15D41A9568}"/>
                  </a:ext>
                </a:extLst>
              </p:cNvPr>
              <p:cNvSpPr>
                <a:spLocks noChangeShapeType="1"/>
              </p:cNvSpPr>
              <p:nvPr/>
            </p:nvSpPr>
            <p:spPr bwMode="auto">
              <a:xfrm>
                <a:off x="2276"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99" name="Rectangle 119">
                <a:extLst>
                  <a:ext uri="{FF2B5EF4-FFF2-40B4-BE49-F238E27FC236}">
                    <a16:creationId xmlns:a16="http://schemas.microsoft.com/office/drawing/2014/main" id="{70CA3580-920B-4ADC-85E8-8B8F7B002F9B}"/>
                  </a:ext>
                </a:extLst>
              </p:cNvPr>
              <p:cNvSpPr>
                <a:spLocks noChangeArrowheads="1"/>
              </p:cNvSpPr>
              <p:nvPr/>
            </p:nvSpPr>
            <p:spPr bwMode="auto">
              <a:xfrm>
                <a:off x="2295"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8200" name="Line 120">
                <a:extLst>
                  <a:ext uri="{FF2B5EF4-FFF2-40B4-BE49-F238E27FC236}">
                    <a16:creationId xmlns:a16="http://schemas.microsoft.com/office/drawing/2014/main" id="{FB8AC844-C4E8-4C17-A38D-5E9B279CDAA2}"/>
                  </a:ext>
                </a:extLst>
              </p:cNvPr>
              <p:cNvSpPr>
                <a:spLocks noChangeShapeType="1"/>
              </p:cNvSpPr>
              <p:nvPr/>
            </p:nvSpPr>
            <p:spPr bwMode="auto">
              <a:xfrm>
                <a:off x="2660"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201" name="Line 121">
              <a:extLst>
                <a:ext uri="{FF2B5EF4-FFF2-40B4-BE49-F238E27FC236}">
                  <a16:creationId xmlns:a16="http://schemas.microsoft.com/office/drawing/2014/main" id="{3867BBA0-F7C9-47F9-9656-573440A36A5A}"/>
                </a:ext>
              </a:extLst>
            </p:cNvPr>
            <p:cNvSpPr>
              <a:spLocks noChangeShapeType="1"/>
            </p:cNvSpPr>
            <p:nvPr/>
          </p:nvSpPr>
          <p:spPr bwMode="auto">
            <a:xfrm>
              <a:off x="2684"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02" name="Line 122">
              <a:extLst>
                <a:ext uri="{FF2B5EF4-FFF2-40B4-BE49-F238E27FC236}">
                  <a16:creationId xmlns:a16="http://schemas.microsoft.com/office/drawing/2014/main" id="{D79A6CD4-6AAA-471C-B926-AC8E5117198E}"/>
                </a:ext>
              </a:extLst>
            </p:cNvPr>
            <p:cNvSpPr>
              <a:spLocks noChangeShapeType="1"/>
            </p:cNvSpPr>
            <p:nvPr/>
          </p:nvSpPr>
          <p:spPr bwMode="auto">
            <a:xfrm>
              <a:off x="30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03" name="Rectangle 123">
              <a:extLst>
                <a:ext uri="{FF2B5EF4-FFF2-40B4-BE49-F238E27FC236}">
                  <a16:creationId xmlns:a16="http://schemas.microsoft.com/office/drawing/2014/main" id="{313DCA9A-DAF9-4993-9CCE-FA60A5265CA4}"/>
                </a:ext>
              </a:extLst>
            </p:cNvPr>
            <p:cNvSpPr>
              <a:spLocks noChangeArrowheads="1"/>
            </p:cNvSpPr>
            <p:nvPr/>
          </p:nvSpPr>
          <p:spPr bwMode="auto">
            <a:xfrm>
              <a:off x="2703"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40</a:t>
              </a:r>
            </a:p>
          </p:txBody>
        </p:sp>
        <p:sp>
          <p:nvSpPr>
            <p:cNvPr id="558204" name="Rectangle 124">
              <a:extLst>
                <a:ext uri="{FF2B5EF4-FFF2-40B4-BE49-F238E27FC236}">
                  <a16:creationId xmlns:a16="http://schemas.microsoft.com/office/drawing/2014/main" id="{3316F942-BDA4-406C-9752-C1069BBE2CF7}"/>
                </a:ext>
              </a:extLst>
            </p:cNvPr>
            <p:cNvSpPr>
              <a:spLocks noChangeArrowheads="1"/>
            </p:cNvSpPr>
            <p:nvPr/>
          </p:nvSpPr>
          <p:spPr bwMode="auto">
            <a:xfrm>
              <a:off x="3031"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a:ea typeface="宋体" panose="02010600030101010101" pitchFamily="2" charset="-122"/>
                </a:rPr>
                <a:t>20</a:t>
              </a:r>
            </a:p>
          </p:txBody>
        </p:sp>
        <p:sp>
          <p:nvSpPr>
            <p:cNvPr id="558205" name="Line 125">
              <a:extLst>
                <a:ext uri="{FF2B5EF4-FFF2-40B4-BE49-F238E27FC236}">
                  <a16:creationId xmlns:a16="http://schemas.microsoft.com/office/drawing/2014/main" id="{01A09AAE-DC3B-47D3-8AD5-62060D9109B4}"/>
                </a:ext>
              </a:extLst>
            </p:cNvPr>
            <p:cNvSpPr>
              <a:spLocks noChangeShapeType="1"/>
            </p:cNvSpPr>
            <p:nvPr/>
          </p:nvSpPr>
          <p:spPr bwMode="auto">
            <a:xfrm>
              <a:off x="3068"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06" name="Line 126">
              <a:extLst>
                <a:ext uri="{FF2B5EF4-FFF2-40B4-BE49-F238E27FC236}">
                  <a16:creationId xmlns:a16="http://schemas.microsoft.com/office/drawing/2014/main" id="{445E887E-DDD6-4A7E-B56F-8AB96B4842AA}"/>
                </a:ext>
              </a:extLst>
            </p:cNvPr>
            <p:cNvSpPr>
              <a:spLocks noChangeShapeType="1"/>
            </p:cNvSpPr>
            <p:nvPr/>
          </p:nvSpPr>
          <p:spPr bwMode="auto">
            <a:xfrm>
              <a:off x="332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07" name="Line 127">
              <a:extLst>
                <a:ext uri="{FF2B5EF4-FFF2-40B4-BE49-F238E27FC236}">
                  <a16:creationId xmlns:a16="http://schemas.microsoft.com/office/drawing/2014/main" id="{C0E77E46-F82D-4F61-9791-CB2468CD0AEF}"/>
                </a:ext>
              </a:extLst>
            </p:cNvPr>
            <p:cNvSpPr>
              <a:spLocks noChangeShapeType="1"/>
            </p:cNvSpPr>
            <p:nvPr/>
          </p:nvSpPr>
          <p:spPr bwMode="auto">
            <a:xfrm>
              <a:off x="1532"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08" name="Line 128">
              <a:extLst>
                <a:ext uri="{FF2B5EF4-FFF2-40B4-BE49-F238E27FC236}">
                  <a16:creationId xmlns:a16="http://schemas.microsoft.com/office/drawing/2014/main" id="{0AE666B5-5290-44A6-A559-DE3B200DB25F}"/>
                </a:ext>
              </a:extLst>
            </p:cNvPr>
            <p:cNvSpPr>
              <a:spLocks noChangeShapeType="1"/>
            </p:cNvSpPr>
            <p:nvPr/>
          </p:nvSpPr>
          <p:spPr bwMode="auto">
            <a:xfrm>
              <a:off x="1940"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09" name="Line 129">
              <a:extLst>
                <a:ext uri="{FF2B5EF4-FFF2-40B4-BE49-F238E27FC236}">
                  <a16:creationId xmlns:a16="http://schemas.microsoft.com/office/drawing/2014/main" id="{F137542D-8866-41BB-BFAF-946492FDEC1E}"/>
                </a:ext>
              </a:extLst>
            </p:cNvPr>
            <p:cNvSpPr>
              <a:spLocks noChangeShapeType="1"/>
            </p:cNvSpPr>
            <p:nvPr/>
          </p:nvSpPr>
          <p:spPr bwMode="auto">
            <a:xfrm>
              <a:off x="2348"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10" name="Line 130">
              <a:extLst>
                <a:ext uri="{FF2B5EF4-FFF2-40B4-BE49-F238E27FC236}">
                  <a16:creationId xmlns:a16="http://schemas.microsoft.com/office/drawing/2014/main" id="{F7676F5F-F7E3-4D15-8AA7-1916F5E94182}"/>
                </a:ext>
              </a:extLst>
            </p:cNvPr>
            <p:cNvSpPr>
              <a:spLocks noChangeShapeType="1"/>
            </p:cNvSpPr>
            <p:nvPr/>
          </p:nvSpPr>
          <p:spPr bwMode="auto">
            <a:xfrm>
              <a:off x="1868"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11" name="Line 131">
              <a:extLst>
                <a:ext uri="{FF2B5EF4-FFF2-40B4-BE49-F238E27FC236}">
                  <a16:creationId xmlns:a16="http://schemas.microsoft.com/office/drawing/2014/main" id="{0D724980-2FEE-44F7-9841-DA56E9B110EA}"/>
                </a:ext>
              </a:extLst>
            </p:cNvPr>
            <p:cNvSpPr>
              <a:spLocks noChangeShapeType="1"/>
            </p:cNvSpPr>
            <p:nvPr/>
          </p:nvSpPr>
          <p:spPr bwMode="auto">
            <a:xfrm>
              <a:off x="2276"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212" name="Line 132">
              <a:extLst>
                <a:ext uri="{FF2B5EF4-FFF2-40B4-BE49-F238E27FC236}">
                  <a16:creationId xmlns:a16="http://schemas.microsoft.com/office/drawing/2014/main" id="{1EF9FE7B-6E20-4F02-8DC4-A63174FB21AA}"/>
                </a:ext>
              </a:extLst>
            </p:cNvPr>
            <p:cNvSpPr>
              <a:spLocks noChangeShapeType="1"/>
            </p:cNvSpPr>
            <p:nvPr/>
          </p:nvSpPr>
          <p:spPr bwMode="auto">
            <a:xfrm>
              <a:off x="26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213" name="Text Box 133">
            <a:extLst>
              <a:ext uri="{FF2B5EF4-FFF2-40B4-BE49-F238E27FC236}">
                <a16:creationId xmlns:a16="http://schemas.microsoft.com/office/drawing/2014/main" id="{916F9E9F-6BA8-4152-8CE4-A80925970CAD}"/>
              </a:ext>
            </a:extLst>
          </p:cNvPr>
          <p:cNvSpPr txBox="1">
            <a:spLocks noChangeArrowheads="1"/>
          </p:cNvSpPr>
          <p:nvPr/>
        </p:nvSpPr>
        <p:spPr bwMode="auto">
          <a:xfrm>
            <a:off x="5581650" y="3668713"/>
            <a:ext cx="3314700" cy="270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a:latin typeface="微软雅黑" panose="020B0503020204020204" pitchFamily="34" charset="-122"/>
                <a:ea typeface="微软雅黑" panose="020B0503020204020204" pitchFamily="34" charset="-122"/>
                <a:cs typeface="Arial" panose="020B0604020202020204" pitchFamily="34" charset="0"/>
              </a:rPr>
              <a:t>流水线方式下，需</a:t>
            </a:r>
            <a:r>
              <a:rPr lang="en-US" altLang="zh-CN" sz="2200">
                <a:latin typeface="微软雅黑" panose="020B0503020204020204" pitchFamily="34" charset="-122"/>
                <a:ea typeface="微软雅黑" panose="020B0503020204020204" pitchFamily="34" charset="-122"/>
                <a:cs typeface="Arial" panose="020B0604020202020204" pitchFamily="34" charset="0"/>
              </a:rPr>
              <a:t>30+4x40+20</a:t>
            </a:r>
          </a:p>
          <a:p>
            <a:pPr>
              <a:spcBef>
                <a:spcPct val="20000"/>
              </a:spcBef>
            </a:pPr>
            <a:r>
              <a:rPr lang="en-US" altLang="zh-CN" sz="2200">
                <a:latin typeface="微软雅黑" panose="020B0503020204020204" pitchFamily="34" charset="-122"/>
                <a:ea typeface="微软雅黑" panose="020B0503020204020204" pitchFamily="34" charset="-122"/>
                <a:cs typeface="Arial" panose="020B0604020202020204" pitchFamily="34" charset="0"/>
              </a:rPr>
              <a:t>=210</a:t>
            </a:r>
            <a:r>
              <a:rPr lang="zh-CN" altLang="en-US" sz="2200">
                <a:latin typeface="微软雅黑" panose="020B0503020204020204" pitchFamily="34" charset="-122"/>
                <a:ea typeface="微软雅黑" panose="020B0503020204020204" pitchFamily="34" charset="-122"/>
                <a:cs typeface="Arial" panose="020B0604020202020204" pitchFamily="34" charset="0"/>
              </a:rPr>
              <a:t>分</a:t>
            </a:r>
            <a:r>
              <a:rPr lang="en-US" altLang="zh-CN" sz="2200">
                <a:latin typeface="微软雅黑" panose="020B0503020204020204" pitchFamily="34" charset="-122"/>
                <a:ea typeface="微软雅黑" panose="020B0503020204020204" pitchFamily="34" charset="-122"/>
                <a:cs typeface="Arial" panose="020B0604020202020204" pitchFamily="34" charset="0"/>
              </a:rPr>
              <a:t> (3.5</a:t>
            </a:r>
            <a:r>
              <a:rPr lang="zh-CN" altLang="en-US" sz="2200">
                <a:latin typeface="微软雅黑" panose="020B0503020204020204" pitchFamily="34" charset="-122"/>
                <a:ea typeface="微软雅黑" panose="020B0503020204020204" pitchFamily="34" charset="-122"/>
                <a:cs typeface="Arial" panose="020B0604020202020204" pitchFamily="34" charset="0"/>
              </a:rPr>
              <a:t>小时</a:t>
            </a:r>
            <a:r>
              <a:rPr lang="en-US" altLang="zh-CN" sz="2200">
                <a:latin typeface="微软雅黑" panose="020B0503020204020204" pitchFamily="34" charset="-122"/>
                <a:ea typeface="微软雅黑" panose="020B0503020204020204" pitchFamily="34" charset="-122"/>
                <a:cs typeface="Arial" panose="020B0604020202020204" pitchFamily="34" charset="0"/>
              </a:rPr>
              <a:t>)</a:t>
            </a:r>
          </a:p>
          <a:p>
            <a:pPr>
              <a:spcBef>
                <a:spcPct val="20000"/>
              </a:spcBef>
            </a:pPr>
            <a:r>
              <a:rPr lang="zh-CN" altLang="en-US"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如果有</a:t>
            </a:r>
            <a:r>
              <a:rPr lang="en-US" altLang="zh-CN"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N</a:t>
            </a:r>
            <a:r>
              <a:rPr lang="zh-CN" altLang="en-US"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批衣服呢？</a:t>
            </a:r>
          </a:p>
          <a:p>
            <a:pPr>
              <a:spcBef>
                <a:spcPct val="20000"/>
              </a:spcBef>
            </a:pPr>
            <a:r>
              <a:rPr lang="en-US" altLang="zh-CN"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30+Nx40+20</a:t>
            </a:r>
            <a:r>
              <a:rPr lang="zh-CN" altLang="en-US"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分钟</a:t>
            </a:r>
          </a:p>
          <a:p>
            <a:pPr>
              <a:spcBef>
                <a:spcPct val="20000"/>
              </a:spcBef>
            </a:pPr>
            <a:r>
              <a:rPr lang="zh-CN" altLang="en-US"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假定每一步时间均衡，则比串行方式提高约</a:t>
            </a:r>
            <a:r>
              <a:rPr lang="en-US" altLang="zh-CN"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2200">
                <a:solidFill>
                  <a:schemeClr val="accent2"/>
                </a:solidFill>
                <a:latin typeface="微软雅黑" panose="020B0503020204020204" pitchFamily="34" charset="-122"/>
                <a:ea typeface="微软雅黑" panose="020B0503020204020204" pitchFamily="34" charset="-122"/>
                <a:cs typeface="Arial" panose="020B0604020202020204" pitchFamily="34" charset="0"/>
              </a:rPr>
              <a:t>倍！</a:t>
            </a:r>
            <a:endParaRPr lang="en-US" altLang="zh-CN" sz="2200">
              <a:solidFill>
                <a:schemeClr val="accent2"/>
              </a:solidFill>
              <a:ea typeface="宋体" panose="02010600030101010101" pitchFamily="2" charset="-122"/>
              <a:cs typeface="Arial" panose="020B0604020202020204" pitchFamily="34" charset="0"/>
            </a:endParaRPr>
          </a:p>
        </p:txBody>
      </p:sp>
      <p:sp>
        <p:nvSpPr>
          <p:cNvPr id="558214" name="Text Box 134">
            <a:extLst>
              <a:ext uri="{FF2B5EF4-FFF2-40B4-BE49-F238E27FC236}">
                <a16:creationId xmlns:a16="http://schemas.microsoft.com/office/drawing/2014/main" id="{E299DFBD-C12E-4B48-8978-73FD123B54F2}"/>
              </a:ext>
            </a:extLst>
          </p:cNvPr>
          <p:cNvSpPr txBox="1">
            <a:spLocks noChangeArrowheads="1"/>
          </p:cNvSpPr>
          <p:nvPr/>
        </p:nvSpPr>
        <p:spPr bwMode="auto">
          <a:xfrm>
            <a:off x="784225" y="5556250"/>
            <a:ext cx="36020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latin typeface="Times New Roman" panose="02020603050405020304" pitchFamily="18" charset="0"/>
                <a:ea typeface="微软雅黑" panose="020B0503020204020204" pitchFamily="34" charset="-122"/>
              </a:rPr>
              <a:t>流水方式下，所用时间主要与最长阶段的时间有关！</a:t>
            </a:r>
            <a:endParaRPr lang="en-US" altLang="zh-CN" sz="2200">
              <a:latin typeface="Times New Roman" panose="02020603050405020304" pitchFamily="18"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7" dur="500"/>
                                        <p:tgtEl>
                                          <p:spTgt spid="558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12" dur="500"/>
                                        <p:tgtEl>
                                          <p:spTgt spid="558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213">
                                            <p:txEl>
                                              <p:pRg st="0" end="0"/>
                                            </p:txEl>
                                          </p:spTgt>
                                        </p:tgtEl>
                                        <p:attrNameLst>
                                          <p:attrName>style.visibility</p:attrName>
                                        </p:attrNameLst>
                                      </p:cBhvr>
                                      <p:to>
                                        <p:strVal val="visible"/>
                                      </p:to>
                                    </p:set>
                                    <p:animEffect transition="in" filter="blinds(horizontal)">
                                      <p:cBhvr>
                                        <p:cTn id="17" dur="500"/>
                                        <p:tgtEl>
                                          <p:spTgt spid="5582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8213">
                                            <p:txEl>
                                              <p:pRg st="1" end="1"/>
                                            </p:txEl>
                                          </p:spTgt>
                                        </p:tgtEl>
                                        <p:attrNameLst>
                                          <p:attrName>style.visibility</p:attrName>
                                        </p:attrNameLst>
                                      </p:cBhvr>
                                      <p:to>
                                        <p:strVal val="visible"/>
                                      </p:to>
                                    </p:set>
                                    <p:animEffect transition="in" filter="blinds(horizontal)">
                                      <p:cBhvr>
                                        <p:cTn id="22" dur="500"/>
                                        <p:tgtEl>
                                          <p:spTgt spid="5582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8213">
                                            <p:txEl>
                                              <p:pRg st="2" end="2"/>
                                            </p:txEl>
                                          </p:spTgt>
                                        </p:tgtEl>
                                        <p:attrNameLst>
                                          <p:attrName>style.visibility</p:attrName>
                                        </p:attrNameLst>
                                      </p:cBhvr>
                                      <p:to>
                                        <p:strVal val="visible"/>
                                      </p:to>
                                    </p:set>
                                    <p:animEffect transition="in" filter="blinds(horizontal)">
                                      <p:cBhvr>
                                        <p:cTn id="27" dur="500"/>
                                        <p:tgtEl>
                                          <p:spTgt spid="55821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8213">
                                            <p:txEl>
                                              <p:pRg st="3" end="3"/>
                                            </p:txEl>
                                          </p:spTgt>
                                        </p:tgtEl>
                                        <p:attrNameLst>
                                          <p:attrName>style.visibility</p:attrName>
                                        </p:attrNameLst>
                                      </p:cBhvr>
                                      <p:to>
                                        <p:strVal val="visible"/>
                                      </p:to>
                                    </p:set>
                                    <p:animEffect transition="in" filter="blinds(horizontal)">
                                      <p:cBhvr>
                                        <p:cTn id="32" dur="500"/>
                                        <p:tgtEl>
                                          <p:spTgt spid="55821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8213">
                                            <p:txEl>
                                              <p:pRg st="4" end="4"/>
                                            </p:txEl>
                                          </p:spTgt>
                                        </p:tgtEl>
                                        <p:attrNameLst>
                                          <p:attrName>style.visibility</p:attrName>
                                        </p:attrNameLst>
                                      </p:cBhvr>
                                      <p:to>
                                        <p:strVal val="visible"/>
                                      </p:to>
                                    </p:set>
                                    <p:animEffect transition="in" filter="blinds(horizontal)">
                                      <p:cBhvr>
                                        <p:cTn id="37" dur="500"/>
                                        <p:tgtEl>
                                          <p:spTgt spid="55821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8214">
                                            <p:txEl>
                                              <p:pRg st="0" end="0"/>
                                            </p:txEl>
                                          </p:spTgt>
                                        </p:tgtEl>
                                        <p:attrNameLst>
                                          <p:attrName>style.visibility</p:attrName>
                                        </p:attrNameLst>
                                      </p:cBhvr>
                                      <p:to>
                                        <p:strVal val="visible"/>
                                      </p:to>
                                    </p:set>
                                    <p:animEffect transition="in" filter="blinds(horizontal)">
                                      <p:cBhvr>
                                        <p:cTn id="42" dur="500"/>
                                        <p:tgtEl>
                                          <p:spTgt spid="558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0129B6FC-FBA1-411A-884D-582E9FC875FA}"/>
              </a:ext>
            </a:extLst>
          </p:cNvPr>
          <p:cNvSpPr>
            <a:spLocks noGrp="1" noChangeArrowheads="1"/>
          </p:cNvSpPr>
          <p:nvPr>
            <p:ph type="title"/>
          </p:nvPr>
        </p:nvSpPr>
        <p:spPr/>
        <p:txBody>
          <a:bodyPr/>
          <a:lstStyle/>
          <a:p>
            <a:r>
              <a:rPr lang="zh-CN" altLang="en-US"/>
              <a:t>指令流水线的基本概念</a:t>
            </a:r>
          </a:p>
        </p:txBody>
      </p:sp>
      <p:sp>
        <p:nvSpPr>
          <p:cNvPr id="551939" name="Rectangle 3">
            <a:extLst>
              <a:ext uri="{FF2B5EF4-FFF2-40B4-BE49-F238E27FC236}">
                <a16:creationId xmlns:a16="http://schemas.microsoft.com/office/drawing/2014/main" id="{1D0A55DB-1C58-4466-B0FD-3ACD7B848E5B}"/>
              </a:ext>
            </a:extLst>
          </p:cNvPr>
          <p:cNvSpPr>
            <a:spLocks noGrp="1" noChangeArrowheads="1"/>
          </p:cNvSpPr>
          <p:nvPr>
            <p:ph type="body" idx="1"/>
          </p:nvPr>
        </p:nvSpPr>
        <p:spPr>
          <a:xfrm>
            <a:off x="365125" y="804863"/>
            <a:ext cx="8191500" cy="2482850"/>
          </a:xfrm>
        </p:spPr>
        <p:txBody>
          <a:bodyPr/>
          <a:lstStyle/>
          <a:p>
            <a:r>
              <a:rPr lang="zh-CN" altLang="en-US" sz="2200">
                <a:solidFill>
                  <a:schemeClr val="accent1"/>
                </a:solidFill>
                <a:latin typeface="微软雅黑" panose="020B0503020204020204" pitchFamily="34" charset="-122"/>
                <a:ea typeface="微软雅黑" panose="020B0503020204020204" pitchFamily="34" charset="-122"/>
              </a:rPr>
              <a:t>五段流水线</a:t>
            </a:r>
          </a:p>
          <a:p>
            <a:pPr>
              <a:buFontTx/>
              <a:buNone/>
            </a:pPr>
            <a:r>
              <a:rPr lang="zh-CN" altLang="en-US" sz="22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取指令</a:t>
            </a:r>
            <a:r>
              <a:rPr lang="en-US" altLang="zh-CN" sz="2000">
                <a:solidFill>
                  <a:schemeClr val="accent2"/>
                </a:solidFill>
                <a:latin typeface="微软雅黑" panose="020B0503020204020204" pitchFamily="34" charset="-122"/>
                <a:ea typeface="微软雅黑" panose="020B0503020204020204" pitchFamily="34" charset="-122"/>
              </a:rPr>
              <a:t>(IF)</a:t>
            </a:r>
            <a:r>
              <a:rPr lang="zh-CN" altLang="en-US" sz="2000">
                <a:latin typeface="微软雅黑" panose="020B0503020204020204" pitchFamily="34" charset="-122"/>
                <a:ea typeface="微软雅黑" panose="020B0503020204020204" pitchFamily="34" charset="-122"/>
              </a:rPr>
              <a:t>：根据</a:t>
            </a:r>
            <a:r>
              <a:rPr lang="en-US" altLang="zh-CN" sz="2000">
                <a:latin typeface="微软雅黑" panose="020B0503020204020204" pitchFamily="34" charset="-122"/>
                <a:ea typeface="微软雅黑" panose="020B0503020204020204" pitchFamily="34" charset="-122"/>
              </a:rPr>
              <a:t>PC</a:t>
            </a:r>
            <a:r>
              <a:rPr lang="zh-CN" altLang="en-US" sz="2000">
                <a:latin typeface="微软雅黑" panose="020B0503020204020204" pitchFamily="34" charset="-122"/>
                <a:ea typeface="微软雅黑" panose="020B0503020204020204" pitchFamily="34" charset="-122"/>
              </a:rPr>
              <a:t>的值从存储器取出指令。</a:t>
            </a:r>
          </a:p>
          <a:p>
            <a:pPr>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指令译码</a:t>
            </a:r>
            <a:r>
              <a:rPr lang="en-US" altLang="zh-CN" sz="2000">
                <a:solidFill>
                  <a:schemeClr val="accent2"/>
                </a:solidFill>
                <a:latin typeface="微软雅黑" panose="020B0503020204020204" pitchFamily="34" charset="-122"/>
                <a:ea typeface="微软雅黑" panose="020B0503020204020204" pitchFamily="34" charset="-122"/>
              </a:rPr>
              <a:t>(ID)</a:t>
            </a:r>
            <a:r>
              <a:rPr lang="zh-CN" altLang="en-US" sz="2000">
                <a:latin typeface="微软雅黑" panose="020B0503020204020204" pitchFamily="34" charset="-122"/>
                <a:ea typeface="微软雅黑" panose="020B0503020204020204" pitchFamily="34" charset="-122"/>
              </a:rPr>
              <a:t>：产生指令执行所需的控制信号。</a:t>
            </a:r>
          </a:p>
          <a:p>
            <a:pPr>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取操作数</a:t>
            </a:r>
            <a:r>
              <a:rPr lang="en-US" altLang="zh-CN" sz="2000">
                <a:solidFill>
                  <a:schemeClr val="accent2"/>
                </a:solidFill>
                <a:latin typeface="微软雅黑" panose="020B0503020204020204" pitchFamily="34" charset="-122"/>
                <a:ea typeface="微软雅黑" panose="020B0503020204020204" pitchFamily="34" charset="-122"/>
              </a:rPr>
              <a:t>(OF)</a:t>
            </a:r>
            <a:r>
              <a:rPr lang="zh-CN" altLang="en-US" sz="2000">
                <a:latin typeface="微软雅黑" panose="020B0503020204020204" pitchFamily="34" charset="-122"/>
                <a:ea typeface="微软雅黑" panose="020B0503020204020204" pitchFamily="34" charset="-122"/>
              </a:rPr>
              <a:t>：读取存储器操作数或寄存器操作数。</a:t>
            </a:r>
          </a:p>
          <a:p>
            <a:pPr>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执行</a:t>
            </a:r>
            <a:r>
              <a:rPr lang="en-US" altLang="zh-CN" sz="2000">
                <a:solidFill>
                  <a:schemeClr val="accent2"/>
                </a:solidFill>
                <a:latin typeface="微软雅黑" panose="020B0503020204020204" pitchFamily="34" charset="-122"/>
                <a:ea typeface="微软雅黑" panose="020B0503020204020204" pitchFamily="34" charset="-122"/>
              </a:rPr>
              <a:t>(EX)</a:t>
            </a:r>
            <a:r>
              <a:rPr lang="zh-CN" altLang="en-US" sz="2000">
                <a:latin typeface="微软雅黑" panose="020B0503020204020204" pitchFamily="34" charset="-122"/>
                <a:ea typeface="微软雅黑" panose="020B0503020204020204" pitchFamily="34" charset="-122"/>
              </a:rPr>
              <a:t>：对操作数完成指定操作。</a:t>
            </a:r>
          </a:p>
          <a:p>
            <a:pPr>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写回</a:t>
            </a:r>
            <a:r>
              <a:rPr lang="en-US" altLang="zh-CN" sz="2000">
                <a:solidFill>
                  <a:schemeClr val="accent2"/>
                </a:solidFill>
                <a:latin typeface="微软雅黑" panose="020B0503020204020204" pitchFamily="34" charset="-122"/>
                <a:ea typeface="微软雅黑" panose="020B0503020204020204" pitchFamily="34" charset="-122"/>
              </a:rPr>
              <a:t>(WB)</a:t>
            </a:r>
            <a:r>
              <a:rPr lang="zh-CN" altLang="en-US" sz="2000">
                <a:latin typeface="微软雅黑" panose="020B0503020204020204" pitchFamily="34" charset="-122"/>
                <a:ea typeface="微软雅黑" panose="020B0503020204020204" pitchFamily="34" charset="-122"/>
              </a:rPr>
              <a:t>：将操作结果写入存储器或寄存器。</a:t>
            </a:r>
          </a:p>
        </p:txBody>
      </p:sp>
      <p:pic>
        <p:nvPicPr>
          <p:cNvPr id="551940" name="Picture 4">
            <a:extLst>
              <a:ext uri="{FF2B5EF4-FFF2-40B4-BE49-F238E27FC236}">
                <a16:creationId xmlns:a16="http://schemas.microsoft.com/office/drawing/2014/main" id="{D697BBE2-50ED-4114-B1AD-DD0EB9F58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4400"/>
            <a:ext cx="8853488"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658" name="Picture 2">
            <a:extLst>
              <a:ext uri="{FF2B5EF4-FFF2-40B4-BE49-F238E27FC236}">
                <a16:creationId xmlns:a16="http://schemas.microsoft.com/office/drawing/2014/main" id="{BCEB9866-1578-46F1-A7EA-AD89799E4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675" y="2619375"/>
            <a:ext cx="5287963" cy="4238625"/>
          </a:xfrm>
          <a:prstGeom prst="rect">
            <a:avLst/>
          </a:prstGeom>
          <a:noFill/>
          <a:extLst>
            <a:ext uri="{909E8E84-426E-40DD-AFC4-6F175D3DCCD1}">
              <a14:hiddenFill xmlns:a14="http://schemas.microsoft.com/office/drawing/2010/main">
                <a:solidFill>
                  <a:srgbClr val="FFFFFF"/>
                </a:solidFill>
              </a14:hiddenFill>
            </a:ext>
          </a:extLst>
        </p:spPr>
      </p:pic>
      <p:sp>
        <p:nvSpPr>
          <p:cNvPr id="454659" name="Rectangle 3">
            <a:extLst>
              <a:ext uri="{FF2B5EF4-FFF2-40B4-BE49-F238E27FC236}">
                <a16:creationId xmlns:a16="http://schemas.microsoft.com/office/drawing/2014/main" id="{19FF504B-B017-4707-AFB6-68DDEE4772F2}"/>
              </a:ext>
            </a:extLst>
          </p:cNvPr>
          <p:cNvSpPr>
            <a:spLocks noGrp="1" noChangeArrowheads="1"/>
          </p:cNvSpPr>
          <p:nvPr>
            <p:ph type="title"/>
          </p:nvPr>
        </p:nvSpPr>
        <p:spPr>
          <a:xfrm>
            <a:off x="449263" y="149225"/>
            <a:ext cx="8235950" cy="528638"/>
          </a:xfrm>
        </p:spPr>
        <p:txBody>
          <a:bodyPr/>
          <a:lstStyle/>
          <a:p>
            <a:r>
              <a:rPr lang="zh-CN" altLang="en-US"/>
              <a:t>程序及指令的执行过程</a:t>
            </a:r>
          </a:p>
        </p:txBody>
      </p:sp>
      <p:sp>
        <p:nvSpPr>
          <p:cNvPr id="454660" name="Rectangle 4">
            <a:extLst>
              <a:ext uri="{FF2B5EF4-FFF2-40B4-BE49-F238E27FC236}">
                <a16:creationId xmlns:a16="http://schemas.microsoft.com/office/drawing/2014/main" id="{52FEDE94-9FAE-478F-8244-7B36A7B76F62}"/>
              </a:ext>
            </a:extLst>
          </p:cNvPr>
          <p:cNvSpPr>
            <a:spLocks noGrp="1" noChangeArrowheads="1"/>
          </p:cNvSpPr>
          <p:nvPr>
            <p:ph type="body" idx="1"/>
          </p:nvPr>
        </p:nvSpPr>
        <p:spPr>
          <a:xfrm>
            <a:off x="174625" y="2120900"/>
            <a:ext cx="2422525" cy="355600"/>
          </a:xfrm>
        </p:spPr>
        <p:txBody>
          <a:bodyPr/>
          <a:lstStyle/>
          <a:p>
            <a:pPr>
              <a:buFontTx/>
              <a:buNone/>
            </a:pPr>
            <a:r>
              <a:rPr lang="zh-CN" altLang="en-US" sz="2000">
                <a:latin typeface="微软雅黑" panose="020B0503020204020204" pitchFamily="34" charset="-122"/>
                <a:ea typeface="微软雅黑" panose="020B0503020204020204" pitchFamily="34" charset="-122"/>
              </a:rPr>
              <a:t>对于</a:t>
            </a:r>
            <a:r>
              <a:rPr lang="en-US" altLang="zh-CN" sz="2000">
                <a:latin typeface="微软雅黑" panose="020B0503020204020204" pitchFamily="34" charset="-122"/>
                <a:ea typeface="微软雅黑" panose="020B0503020204020204" pitchFamily="34" charset="-122"/>
              </a:rPr>
              <a:t>3.6.1</a:t>
            </a:r>
            <a:r>
              <a:rPr lang="zh-CN" altLang="en-US" sz="2000">
                <a:latin typeface="微软雅黑" panose="020B0503020204020204" pitchFamily="34" charset="-122"/>
                <a:ea typeface="微软雅黑" panose="020B0503020204020204" pitchFamily="34" charset="-122"/>
              </a:rPr>
              <a:t>中的例子</a:t>
            </a:r>
          </a:p>
        </p:txBody>
      </p:sp>
      <p:sp>
        <p:nvSpPr>
          <p:cNvPr id="454661" name="Rectangle 5">
            <a:extLst>
              <a:ext uri="{FF2B5EF4-FFF2-40B4-BE49-F238E27FC236}">
                <a16:creationId xmlns:a16="http://schemas.microsoft.com/office/drawing/2014/main" id="{FAE58325-8512-45F7-9DE3-01B761BADCA1}"/>
              </a:ext>
            </a:extLst>
          </p:cNvPr>
          <p:cNvSpPr>
            <a:spLocks noChangeArrowheads="1"/>
          </p:cNvSpPr>
          <p:nvPr/>
        </p:nvSpPr>
        <p:spPr bwMode="auto">
          <a:xfrm>
            <a:off x="100013" y="2562225"/>
            <a:ext cx="3687762"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42925" algn="l"/>
              </a:tabLst>
              <a:defRPr sz="2400">
                <a:solidFill>
                  <a:schemeClr val="tx1"/>
                </a:solidFill>
                <a:latin typeface="Times New Roman" panose="02020603050405020304" pitchFamily="18" charset="0"/>
              </a:defRPr>
            </a:lvl1pPr>
            <a:lvl2pPr>
              <a:tabLst>
                <a:tab pos="542925" algn="l"/>
              </a:tabLst>
              <a:defRPr sz="2400">
                <a:solidFill>
                  <a:schemeClr val="tx1"/>
                </a:solidFill>
                <a:latin typeface="Times New Roman" panose="02020603050405020304" pitchFamily="18" charset="0"/>
              </a:defRPr>
            </a:lvl2pPr>
            <a:lvl3pPr>
              <a:tabLst>
                <a:tab pos="542925" algn="l"/>
              </a:tabLst>
              <a:defRPr sz="2400">
                <a:solidFill>
                  <a:schemeClr val="tx1"/>
                </a:solidFill>
                <a:latin typeface="Times New Roman" panose="02020603050405020304" pitchFamily="18" charset="0"/>
              </a:defRPr>
            </a:lvl3pPr>
            <a:lvl4pPr>
              <a:tabLst>
                <a:tab pos="542925" algn="l"/>
              </a:tabLst>
              <a:defRPr sz="2400">
                <a:solidFill>
                  <a:schemeClr val="tx1"/>
                </a:solidFill>
                <a:latin typeface="Times New Roman" panose="02020603050405020304" pitchFamily="18" charset="0"/>
              </a:defRPr>
            </a:lvl4pPr>
            <a:lvl5pPr>
              <a:tabLst>
                <a:tab pos="542925"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42925"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42925"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42925"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42925" algn="l"/>
              </a:tabLst>
              <a:defRPr sz="2400">
                <a:solidFill>
                  <a:schemeClr val="tx1"/>
                </a:solidFill>
                <a:latin typeface="Times New Roman" panose="02020603050405020304" pitchFamily="18" charset="0"/>
              </a:defRPr>
            </a:lvl9pPr>
          </a:lstStyle>
          <a:p>
            <a:pPr eaLnBrk="1" hangingPunct="1"/>
            <a:r>
              <a:rPr lang="en-US" altLang="zh-CN" sz="1800">
                <a:solidFill>
                  <a:srgbClr val="0000FF"/>
                </a:solidFill>
                <a:latin typeface="微软雅黑" panose="020B0503020204020204" pitchFamily="34" charset="-122"/>
                <a:ea typeface="微软雅黑" panose="020B0503020204020204" pitchFamily="34" charset="-122"/>
              </a:rPr>
              <a:t>#include "stdio.h"</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#include "string.h"</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 </a:t>
            </a:r>
            <a:r>
              <a:rPr lang="en-US" altLang="zh-CN" sz="1800">
                <a:solidFill>
                  <a:schemeClr val="accent1"/>
                </a:solidFill>
                <a:latin typeface="微软雅黑" panose="020B0503020204020204" pitchFamily="34" charset="-122"/>
                <a:ea typeface="微软雅黑" panose="020B0503020204020204" pitchFamily="34" charset="-122"/>
              </a:rPr>
              <a:t>void outputs(char *str)</a:t>
            </a:r>
            <a:r>
              <a:rPr lang="en-US" altLang="zh-CN" sz="1800">
                <a:solidFill>
                  <a:srgbClr val="0000FF"/>
                </a:solidFill>
                <a:latin typeface="微软雅黑" panose="020B0503020204020204" pitchFamily="34" charset="-122"/>
                <a:ea typeface="微软雅黑" panose="020B0503020204020204" pitchFamily="34" charset="-122"/>
              </a:rPr>
              <a:t> </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 </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    char buffer[16]; </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    strcpy(buffer,str); </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    printf("%s \n", buffer);</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a:t>
            </a:r>
          </a:p>
          <a:p>
            <a:pPr eaLnBrk="1" hangingPunct="1"/>
            <a:r>
              <a:rPr lang="en-US" altLang="zh-CN" sz="1800">
                <a:solidFill>
                  <a:schemeClr val="accent1"/>
                </a:solidFill>
                <a:latin typeface="微软雅黑" panose="020B0503020204020204" pitchFamily="34" charset="-122"/>
                <a:ea typeface="微软雅黑" panose="020B0503020204020204" pitchFamily="34" charset="-122"/>
              </a:rPr>
              <a:t>     ……</a:t>
            </a:r>
          </a:p>
          <a:p>
            <a:pPr eaLnBrk="1" hangingPunct="1"/>
            <a:endParaRPr lang="en-US" altLang="zh-CN" sz="1800">
              <a:solidFill>
                <a:schemeClr val="accent1"/>
              </a:solidFill>
              <a:latin typeface="微软雅黑" panose="020B0503020204020204" pitchFamily="34" charset="-122"/>
              <a:ea typeface="微软雅黑" panose="020B0503020204020204" pitchFamily="34" charset="-122"/>
            </a:endParaRPr>
          </a:p>
          <a:p>
            <a:pPr eaLnBrk="1" hangingPunct="1"/>
            <a:r>
              <a:rPr lang="en-US" altLang="zh-CN" sz="1800">
                <a:solidFill>
                  <a:schemeClr val="accent1"/>
                </a:solidFill>
                <a:latin typeface="微软雅黑" panose="020B0503020204020204" pitchFamily="34" charset="-122"/>
                <a:ea typeface="微软雅黑" panose="020B0503020204020204" pitchFamily="34" charset="-122"/>
              </a:rPr>
              <a:t>int main(int argc, char *argv[])</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    outputs(argv[1]);</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    return 0;</a:t>
            </a:r>
          </a:p>
          <a:p>
            <a:pPr eaLnBrk="1" hangingPunct="1"/>
            <a:r>
              <a:rPr lang="en-US" altLang="zh-CN" sz="1800">
                <a:solidFill>
                  <a:srgbClr val="0000FF"/>
                </a:solidFill>
                <a:latin typeface="微软雅黑" panose="020B0503020204020204" pitchFamily="34" charset="-122"/>
                <a:ea typeface="微软雅黑" panose="020B0503020204020204" pitchFamily="34" charset="-122"/>
              </a:rPr>
              <a:t>}</a:t>
            </a:r>
          </a:p>
        </p:txBody>
      </p:sp>
      <p:grpSp>
        <p:nvGrpSpPr>
          <p:cNvPr id="454678" name="Group 22">
            <a:extLst>
              <a:ext uri="{FF2B5EF4-FFF2-40B4-BE49-F238E27FC236}">
                <a16:creationId xmlns:a16="http://schemas.microsoft.com/office/drawing/2014/main" id="{0AC07488-CE81-4B2B-B438-6EB713B1E5F0}"/>
              </a:ext>
            </a:extLst>
          </p:cNvPr>
          <p:cNvGrpSpPr>
            <a:grpSpLocks/>
          </p:cNvGrpSpPr>
          <p:nvPr/>
        </p:nvGrpSpPr>
        <p:grpSpPr bwMode="auto">
          <a:xfrm>
            <a:off x="6877050" y="5973763"/>
            <a:ext cx="1177925" cy="595312"/>
            <a:chOff x="4634" y="3857"/>
            <a:chExt cx="742" cy="375"/>
          </a:xfrm>
        </p:grpSpPr>
        <p:sp>
          <p:nvSpPr>
            <p:cNvPr id="454676" name="AutoShape 20">
              <a:extLst>
                <a:ext uri="{FF2B5EF4-FFF2-40B4-BE49-F238E27FC236}">
                  <a16:creationId xmlns:a16="http://schemas.microsoft.com/office/drawing/2014/main" id="{9131CE0A-01E1-4A62-976F-9A6A5E75320E}"/>
                </a:ext>
              </a:extLst>
            </p:cNvPr>
            <p:cNvSpPr>
              <a:spLocks/>
            </p:cNvSpPr>
            <p:nvPr/>
          </p:nvSpPr>
          <p:spPr bwMode="auto">
            <a:xfrm>
              <a:off x="4634" y="3875"/>
              <a:ext cx="157" cy="357"/>
            </a:xfrm>
            <a:prstGeom prst="rightBrace">
              <a:avLst>
                <a:gd name="adj1" fmla="val 18949"/>
                <a:gd name="adj2" fmla="val 50000"/>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7" name="Text Box 21">
              <a:extLst>
                <a:ext uri="{FF2B5EF4-FFF2-40B4-BE49-F238E27FC236}">
                  <a16:creationId xmlns:a16="http://schemas.microsoft.com/office/drawing/2014/main" id="{4B3B581B-34F3-4E1A-9266-13D9205BF004}"/>
                </a:ext>
              </a:extLst>
            </p:cNvPr>
            <p:cNvSpPr txBox="1">
              <a:spLocks noChangeArrowheads="1"/>
            </p:cNvSpPr>
            <p:nvPr/>
          </p:nvSpPr>
          <p:spPr bwMode="auto">
            <a:xfrm>
              <a:off x="4773" y="3857"/>
              <a:ext cx="6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1"/>
                  </a:solidFill>
                  <a:ea typeface="宋体" panose="02010600030101010101" pitchFamily="2" charset="-122"/>
                </a:rPr>
                <a:t>Strcpy</a:t>
              </a:r>
              <a:r>
                <a:rPr lang="zh-CN" altLang="en-US">
                  <a:solidFill>
                    <a:schemeClr val="accent1"/>
                  </a:solidFill>
                  <a:ea typeface="宋体" panose="02010600030101010101" pitchFamily="2" charset="-122"/>
                </a:rPr>
                <a:t>的栈帧</a:t>
              </a:r>
            </a:p>
          </p:txBody>
        </p:sp>
      </p:grpSp>
      <p:grpSp>
        <p:nvGrpSpPr>
          <p:cNvPr id="454689" name="Group 33">
            <a:extLst>
              <a:ext uri="{FF2B5EF4-FFF2-40B4-BE49-F238E27FC236}">
                <a16:creationId xmlns:a16="http://schemas.microsoft.com/office/drawing/2014/main" id="{6B6171F5-82D0-4423-8767-E6F7B21B565B}"/>
              </a:ext>
            </a:extLst>
          </p:cNvPr>
          <p:cNvGrpSpPr>
            <a:grpSpLocks/>
          </p:cNvGrpSpPr>
          <p:nvPr/>
        </p:nvGrpSpPr>
        <p:grpSpPr bwMode="auto">
          <a:xfrm>
            <a:off x="2403475" y="660400"/>
            <a:ext cx="4703763" cy="2100263"/>
            <a:chOff x="1514" y="416"/>
            <a:chExt cx="2963" cy="1323"/>
          </a:xfrm>
        </p:grpSpPr>
        <p:sp>
          <p:nvSpPr>
            <p:cNvPr id="454679" name="Text Box 23">
              <a:extLst>
                <a:ext uri="{FF2B5EF4-FFF2-40B4-BE49-F238E27FC236}">
                  <a16:creationId xmlns:a16="http://schemas.microsoft.com/office/drawing/2014/main" id="{6772FB7A-2136-4F1E-B90B-D60F42EB65F7}"/>
                </a:ext>
              </a:extLst>
            </p:cNvPr>
            <p:cNvSpPr txBox="1">
              <a:spLocks noChangeArrowheads="1"/>
            </p:cNvSpPr>
            <p:nvPr/>
          </p:nvSpPr>
          <p:spPr bwMode="auto">
            <a:xfrm>
              <a:off x="1514" y="522"/>
              <a:ext cx="1111" cy="1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en-US" altLang="zh-CN" sz="1800">
                  <a:solidFill>
                    <a:schemeClr val="accent1"/>
                  </a:solidFill>
                  <a:latin typeface="微软雅黑" panose="020B0503020204020204" pitchFamily="34" charset="-122"/>
                  <a:ea typeface="微软雅黑" panose="020B0503020204020204" pitchFamily="34" charset="-122"/>
                </a:rPr>
                <a:t>main</a:t>
              </a:r>
              <a:r>
                <a:rPr lang="zh-CN" altLang="en-US" sz="1800">
                  <a:solidFill>
                    <a:schemeClr val="accent1"/>
                  </a:solidFill>
                  <a:latin typeface="微软雅黑" panose="020B0503020204020204" pitchFamily="34" charset="-122"/>
                  <a:ea typeface="微软雅黑" panose="020B0503020204020204" pitchFamily="34" charset="-122"/>
                </a:rPr>
                <a:t>：</a:t>
              </a:r>
            </a:p>
            <a:p>
              <a:pPr>
                <a:spcBef>
                  <a:spcPct val="5000"/>
                </a:spcBef>
              </a:pPr>
              <a:r>
                <a:rPr lang="zh-CN" altLang="en-US" sz="1800">
                  <a:solidFill>
                    <a:schemeClr val="accent1"/>
                  </a:solidFill>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a:t>
              </a:r>
            </a:p>
            <a:p>
              <a:pPr>
                <a:spcBef>
                  <a:spcPct val="5000"/>
                </a:spcBef>
              </a:pPr>
              <a:r>
                <a:rPr lang="zh-CN" altLang="en-US" sz="180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call outputs</a:t>
              </a:r>
            </a:p>
            <a:p>
              <a:pPr>
                <a:spcBef>
                  <a:spcPct val="5000"/>
                </a:spcBef>
              </a:pPr>
              <a:r>
                <a:rPr lang="en-US" altLang="zh-CN" sz="1800">
                  <a:latin typeface="微软雅黑" panose="020B0503020204020204" pitchFamily="34" charset="-122"/>
                  <a:ea typeface="微软雅黑" panose="020B0503020204020204" pitchFamily="34" charset="-122"/>
                </a:rPr>
                <a:t>  mov eax,…</a:t>
              </a:r>
              <a:endParaRPr lang="zh-CN" altLang="en-US" sz="1800">
                <a:latin typeface="微软雅黑" panose="020B0503020204020204" pitchFamily="34" charset="-122"/>
                <a:ea typeface="微软雅黑" panose="020B0503020204020204" pitchFamily="34" charset="-122"/>
              </a:endParaRPr>
            </a:p>
            <a:p>
              <a:pPr>
                <a:spcBef>
                  <a:spcPct val="5000"/>
                </a:spcBef>
              </a:pPr>
              <a:r>
                <a:rPr lang="en-US" altLang="zh-CN" sz="1800">
                  <a:latin typeface="微软雅黑" panose="020B0503020204020204" pitchFamily="34" charset="-122"/>
                  <a:ea typeface="微软雅黑" panose="020B0503020204020204" pitchFamily="34" charset="-122"/>
                </a:rPr>
                <a:t>   ……</a:t>
              </a:r>
            </a:p>
            <a:p>
              <a:pPr>
                <a:spcBef>
                  <a:spcPct val="5000"/>
                </a:spcBef>
              </a:pPr>
              <a:r>
                <a:rPr lang="en-US" altLang="zh-CN" sz="1800">
                  <a:latin typeface="微软雅黑" panose="020B0503020204020204" pitchFamily="34" charset="-122"/>
                  <a:ea typeface="微软雅黑" panose="020B0503020204020204" pitchFamily="34" charset="-122"/>
                </a:rPr>
                <a:t>  ret</a:t>
              </a:r>
            </a:p>
          </p:txBody>
        </p:sp>
        <p:sp>
          <p:nvSpPr>
            <p:cNvPr id="454680" name="Line 24">
              <a:extLst>
                <a:ext uri="{FF2B5EF4-FFF2-40B4-BE49-F238E27FC236}">
                  <a16:creationId xmlns:a16="http://schemas.microsoft.com/office/drawing/2014/main" id="{5E1A5C61-B0A1-4BC9-B135-E1472544ABD4}"/>
                </a:ext>
              </a:extLst>
            </p:cNvPr>
            <p:cNvSpPr>
              <a:spLocks noChangeShapeType="1"/>
            </p:cNvSpPr>
            <p:nvPr/>
          </p:nvSpPr>
          <p:spPr bwMode="auto">
            <a:xfrm flipV="1">
              <a:off x="2556" y="595"/>
              <a:ext cx="246" cy="355"/>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1" name="Text Box 25">
              <a:extLst>
                <a:ext uri="{FF2B5EF4-FFF2-40B4-BE49-F238E27FC236}">
                  <a16:creationId xmlns:a16="http://schemas.microsoft.com/office/drawing/2014/main" id="{EB5D56EF-3B2E-41A2-8C67-C317DE37FBC7}"/>
                </a:ext>
              </a:extLst>
            </p:cNvPr>
            <p:cNvSpPr txBox="1">
              <a:spLocks noChangeArrowheads="1"/>
            </p:cNvSpPr>
            <p:nvPr/>
          </p:nvSpPr>
          <p:spPr bwMode="auto">
            <a:xfrm>
              <a:off x="2749" y="416"/>
              <a:ext cx="1050" cy="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en-US" altLang="zh-CN" sz="1800">
                  <a:solidFill>
                    <a:schemeClr val="accent1"/>
                  </a:solidFill>
                  <a:latin typeface="微软雅黑" panose="020B0503020204020204" pitchFamily="34" charset="-122"/>
                  <a:ea typeface="微软雅黑" panose="020B0503020204020204" pitchFamily="34" charset="-122"/>
                </a:rPr>
                <a:t>outputs</a:t>
              </a:r>
              <a:r>
                <a:rPr lang="zh-CN" altLang="en-US" sz="1800">
                  <a:solidFill>
                    <a:schemeClr val="accent1"/>
                  </a:solidFill>
                  <a:latin typeface="微软雅黑" panose="020B0503020204020204" pitchFamily="34" charset="-122"/>
                  <a:ea typeface="微软雅黑" panose="020B0503020204020204" pitchFamily="34" charset="-122"/>
                </a:rPr>
                <a:t>：</a:t>
              </a:r>
            </a:p>
            <a:p>
              <a:pPr>
                <a:spcBef>
                  <a:spcPct val="5000"/>
                </a:spcBef>
              </a:pPr>
              <a:r>
                <a:rPr lang="zh-CN" altLang="en-US" sz="1800">
                  <a:solidFill>
                    <a:schemeClr val="accent1"/>
                  </a:solidFill>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a:t>
              </a:r>
            </a:p>
            <a:p>
              <a:pPr>
                <a:spcBef>
                  <a:spcPct val="5000"/>
                </a:spcBef>
              </a:pPr>
              <a:r>
                <a:rPr lang="zh-CN" altLang="en-US" sz="180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call strcpy</a:t>
              </a:r>
            </a:p>
            <a:p>
              <a:pPr>
                <a:spcBef>
                  <a:spcPct val="5000"/>
                </a:spcBef>
              </a:pPr>
              <a:r>
                <a:rPr lang="en-US" altLang="zh-CN" sz="1800">
                  <a:latin typeface="微软雅黑" panose="020B0503020204020204" pitchFamily="34" charset="-122"/>
                  <a:ea typeface="微软雅黑" panose="020B0503020204020204" pitchFamily="34" charset="-122"/>
                </a:rPr>
                <a:t>  ……</a:t>
              </a:r>
            </a:p>
            <a:p>
              <a:pPr>
                <a:spcBef>
                  <a:spcPct val="5000"/>
                </a:spcBef>
              </a:pPr>
              <a:r>
                <a:rPr lang="en-US" altLang="zh-CN" sz="1800">
                  <a:latin typeface="微软雅黑" panose="020B0503020204020204" pitchFamily="34" charset="-122"/>
                  <a:ea typeface="微软雅黑" panose="020B0503020204020204" pitchFamily="34" charset="-122"/>
                </a:rPr>
                <a:t>  call printf</a:t>
              </a:r>
            </a:p>
            <a:p>
              <a:pPr>
                <a:spcBef>
                  <a:spcPct val="5000"/>
                </a:spcBef>
              </a:pPr>
              <a:r>
                <a:rPr lang="en-US" altLang="zh-CN" sz="1800">
                  <a:latin typeface="微软雅黑" panose="020B0503020204020204" pitchFamily="34" charset="-122"/>
                  <a:ea typeface="微软雅黑" panose="020B0503020204020204" pitchFamily="34" charset="-122"/>
                </a:rPr>
                <a:t>  ……</a:t>
              </a:r>
            </a:p>
            <a:p>
              <a:pPr>
                <a:spcBef>
                  <a:spcPct val="5000"/>
                </a:spcBef>
              </a:pPr>
              <a:r>
                <a:rPr lang="en-US" altLang="zh-CN" sz="1800">
                  <a:latin typeface="微软雅黑" panose="020B0503020204020204" pitchFamily="34" charset="-122"/>
                  <a:ea typeface="微软雅黑" panose="020B0503020204020204" pitchFamily="34" charset="-122"/>
                </a:rPr>
                <a:t>  ret</a:t>
              </a:r>
            </a:p>
          </p:txBody>
        </p:sp>
        <p:sp>
          <p:nvSpPr>
            <p:cNvPr id="454683" name="Line 27">
              <a:extLst>
                <a:ext uri="{FF2B5EF4-FFF2-40B4-BE49-F238E27FC236}">
                  <a16:creationId xmlns:a16="http://schemas.microsoft.com/office/drawing/2014/main" id="{25A04F79-772D-413F-A370-203BFFF0FB9C}"/>
                </a:ext>
              </a:extLst>
            </p:cNvPr>
            <p:cNvSpPr>
              <a:spLocks noChangeShapeType="1"/>
            </p:cNvSpPr>
            <p:nvPr/>
          </p:nvSpPr>
          <p:spPr bwMode="auto">
            <a:xfrm flipH="1" flipV="1">
              <a:off x="2534" y="1236"/>
              <a:ext cx="324" cy="329"/>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4" name="Line 28">
              <a:extLst>
                <a:ext uri="{FF2B5EF4-FFF2-40B4-BE49-F238E27FC236}">
                  <a16:creationId xmlns:a16="http://schemas.microsoft.com/office/drawing/2014/main" id="{B6DF4E80-18E4-47CD-A452-DA1BD36F4518}"/>
                </a:ext>
              </a:extLst>
            </p:cNvPr>
            <p:cNvSpPr>
              <a:spLocks noChangeShapeType="1"/>
            </p:cNvSpPr>
            <p:nvPr/>
          </p:nvSpPr>
          <p:spPr bwMode="auto">
            <a:xfrm flipV="1">
              <a:off x="3659" y="604"/>
              <a:ext cx="218" cy="32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5" name="Text Box 29">
              <a:extLst>
                <a:ext uri="{FF2B5EF4-FFF2-40B4-BE49-F238E27FC236}">
                  <a16:creationId xmlns:a16="http://schemas.microsoft.com/office/drawing/2014/main" id="{F17E765D-C9B4-4FAE-8251-53B59793DB9D}"/>
                </a:ext>
              </a:extLst>
            </p:cNvPr>
            <p:cNvSpPr txBox="1">
              <a:spLocks noChangeArrowheads="1"/>
            </p:cNvSpPr>
            <p:nvPr/>
          </p:nvSpPr>
          <p:spPr bwMode="auto">
            <a:xfrm>
              <a:off x="3841" y="485"/>
              <a:ext cx="6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accent1"/>
                  </a:solidFill>
                  <a:latin typeface="微软雅黑" panose="020B0503020204020204" pitchFamily="34" charset="-122"/>
                  <a:ea typeface="微软雅黑" panose="020B0503020204020204" pitchFamily="34" charset="-122"/>
                </a:rPr>
                <a:t>strcpy:</a:t>
              </a:r>
            </a:p>
          </p:txBody>
        </p:sp>
      </p:grpSp>
      <p:sp>
        <p:nvSpPr>
          <p:cNvPr id="454688" name="Text Box 32">
            <a:extLst>
              <a:ext uri="{FF2B5EF4-FFF2-40B4-BE49-F238E27FC236}">
                <a16:creationId xmlns:a16="http://schemas.microsoft.com/office/drawing/2014/main" id="{BAED551C-6473-4017-9151-E8EFCB93D2DB}"/>
              </a:ext>
            </a:extLst>
          </p:cNvPr>
          <p:cNvSpPr txBox="1">
            <a:spLocks noChangeArrowheads="1"/>
          </p:cNvSpPr>
          <p:nvPr/>
        </p:nvSpPr>
        <p:spPr bwMode="auto">
          <a:xfrm>
            <a:off x="7202488" y="57150"/>
            <a:ext cx="1741487" cy="2825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sz="1800">
                <a:solidFill>
                  <a:schemeClr val="accent1"/>
                </a:solidFill>
                <a:latin typeface="微软雅黑" panose="020B0503020204020204" pitchFamily="34" charset="-122"/>
                <a:ea typeface="微软雅黑" panose="020B0503020204020204" pitchFamily="34" charset="-122"/>
              </a:rPr>
              <a:t>程序执行流：</a:t>
            </a:r>
          </a:p>
          <a:p>
            <a:pPr>
              <a:lnSpc>
                <a:spcPct val="90000"/>
              </a:lnSpc>
            </a:pPr>
            <a:r>
              <a:rPr lang="en-US" altLang="zh-CN" sz="1800">
                <a:latin typeface="微软雅黑" panose="020B0503020204020204" pitchFamily="34" charset="-122"/>
                <a:ea typeface="微软雅黑" panose="020B0503020204020204" pitchFamily="34" charset="-122"/>
              </a:rPr>
              <a:t>     ……</a:t>
            </a:r>
          </a:p>
          <a:p>
            <a:pPr>
              <a:lnSpc>
                <a:spcPct val="90000"/>
              </a:lnSpc>
            </a:pPr>
            <a:r>
              <a:rPr lang="en-US" altLang="zh-CN" sz="1800">
                <a:latin typeface="微软雅黑" panose="020B0503020204020204" pitchFamily="34" charset="-122"/>
                <a:ea typeface="微软雅黑" panose="020B0503020204020204" pitchFamily="34" charset="-122"/>
              </a:rPr>
              <a:t>call outputs</a:t>
            </a:r>
          </a:p>
          <a:p>
            <a:pPr>
              <a:lnSpc>
                <a:spcPct val="90000"/>
              </a:lnSpc>
            </a:pPr>
            <a:r>
              <a:rPr lang="en-US" altLang="zh-CN" sz="1800">
                <a:latin typeface="微软雅黑" panose="020B0503020204020204" pitchFamily="34" charset="-122"/>
                <a:ea typeface="微软雅黑" panose="020B0503020204020204" pitchFamily="34" charset="-122"/>
              </a:rPr>
              <a:t>    ……</a:t>
            </a:r>
          </a:p>
          <a:p>
            <a:pPr>
              <a:lnSpc>
                <a:spcPct val="90000"/>
              </a:lnSpc>
            </a:pPr>
            <a:r>
              <a:rPr lang="en-US" altLang="zh-CN" sz="1800">
                <a:latin typeface="微软雅黑" panose="020B0503020204020204" pitchFamily="34" charset="-122"/>
                <a:ea typeface="微软雅黑" panose="020B0503020204020204" pitchFamily="34" charset="-122"/>
              </a:rPr>
              <a:t>call strcpy</a:t>
            </a:r>
          </a:p>
          <a:p>
            <a:pPr>
              <a:lnSpc>
                <a:spcPct val="90000"/>
              </a:lnSpc>
            </a:pPr>
            <a:r>
              <a:rPr lang="en-US" altLang="zh-CN" sz="1800">
                <a:latin typeface="微软雅黑" panose="020B0503020204020204" pitchFamily="34" charset="-122"/>
                <a:ea typeface="微软雅黑" panose="020B0503020204020204" pitchFamily="34" charset="-122"/>
              </a:rPr>
              <a:t>    ……</a:t>
            </a:r>
          </a:p>
          <a:p>
            <a:pPr>
              <a:lnSpc>
                <a:spcPct val="90000"/>
              </a:lnSpc>
            </a:pPr>
            <a:r>
              <a:rPr lang="en-US" altLang="zh-CN" sz="1800">
                <a:latin typeface="微软雅黑" panose="020B0503020204020204" pitchFamily="34" charset="-122"/>
                <a:ea typeface="微软雅黑" panose="020B0503020204020204" pitchFamily="34" charset="-122"/>
              </a:rPr>
              <a:t>call printf</a:t>
            </a:r>
          </a:p>
          <a:p>
            <a:pPr>
              <a:lnSpc>
                <a:spcPct val="90000"/>
              </a:lnSpc>
            </a:pPr>
            <a:r>
              <a:rPr lang="en-US" altLang="zh-CN" sz="1800">
                <a:latin typeface="微软雅黑" panose="020B0503020204020204" pitchFamily="34" charset="-122"/>
                <a:ea typeface="微软雅黑" panose="020B0503020204020204" pitchFamily="34" charset="-122"/>
              </a:rPr>
              <a:t>    …...</a:t>
            </a:r>
          </a:p>
          <a:p>
            <a:pPr>
              <a:lnSpc>
                <a:spcPct val="90000"/>
              </a:lnSpc>
            </a:pPr>
            <a:r>
              <a:rPr lang="en-US" altLang="zh-CN" sz="1800">
                <a:latin typeface="微软雅黑" panose="020B0503020204020204" pitchFamily="34" charset="-122"/>
                <a:ea typeface="微软雅黑" panose="020B0503020204020204" pitchFamily="34" charset="-122"/>
              </a:rPr>
              <a:t>ret</a:t>
            </a:r>
          </a:p>
          <a:p>
            <a:pPr>
              <a:lnSpc>
                <a:spcPct val="90000"/>
              </a:lnSpc>
            </a:pPr>
            <a:r>
              <a:rPr lang="en-US" altLang="zh-CN" sz="1800">
                <a:latin typeface="微软雅黑" panose="020B0503020204020204" pitchFamily="34" charset="-122"/>
                <a:ea typeface="微软雅黑" panose="020B0503020204020204" pitchFamily="34" charset="-122"/>
              </a:rPr>
              <a:t>mov %eax,…</a:t>
            </a:r>
          </a:p>
          <a:p>
            <a:pPr>
              <a:lnSpc>
                <a:spcPct val="90000"/>
              </a:lnSpc>
            </a:pPr>
            <a:r>
              <a:rPr lang="zh-CN" altLang="en-US" sz="180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4689"/>
                                        </p:tgtEl>
                                        <p:attrNameLst>
                                          <p:attrName>style.visibility</p:attrName>
                                        </p:attrNameLst>
                                      </p:cBhvr>
                                      <p:to>
                                        <p:strVal val="visible"/>
                                      </p:to>
                                    </p:set>
                                    <p:animEffect transition="in" filter="blinds(horizontal)">
                                      <p:cBhvr>
                                        <p:cTn id="12" dur="500"/>
                                        <p:tgtEl>
                                          <p:spTgt spid="4546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4658"/>
                                        </p:tgtEl>
                                        <p:attrNameLst>
                                          <p:attrName>style.visibility</p:attrName>
                                        </p:attrNameLst>
                                      </p:cBhvr>
                                      <p:to>
                                        <p:strVal val="visible"/>
                                      </p:to>
                                    </p:set>
                                    <p:animEffect transition="in" filter="blinds(horizontal)">
                                      <p:cBhvr>
                                        <p:cTn id="17" dur="500"/>
                                        <p:tgtEl>
                                          <p:spTgt spid="454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4678"/>
                                        </p:tgtEl>
                                        <p:attrNameLst>
                                          <p:attrName>style.visibility</p:attrName>
                                        </p:attrNameLst>
                                      </p:cBhvr>
                                      <p:to>
                                        <p:strVal val="visible"/>
                                      </p:to>
                                    </p:set>
                                    <p:animEffect transition="in" filter="blinds(horizontal)">
                                      <p:cBhvr>
                                        <p:cTn id="22" dur="500"/>
                                        <p:tgtEl>
                                          <p:spTgt spid="454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4688"/>
                                        </p:tgtEl>
                                        <p:attrNameLst>
                                          <p:attrName>style.visibility</p:attrName>
                                        </p:attrNameLst>
                                      </p:cBhvr>
                                      <p:to>
                                        <p:strVal val="visible"/>
                                      </p:to>
                                    </p:set>
                                    <p:animEffect transition="in" filter="blinds(horizontal)">
                                      <p:cBhvr>
                                        <p:cTn id="27" dur="500"/>
                                        <p:tgtEl>
                                          <p:spTgt spid="454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1" grpId="0"/>
      <p:bldP spid="45468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9" name="Picture 9">
            <a:extLst>
              <a:ext uri="{FF2B5EF4-FFF2-40B4-BE49-F238E27FC236}">
                <a16:creationId xmlns:a16="http://schemas.microsoft.com/office/drawing/2014/main" id="{D4332519-B03D-4EF6-AF50-D65BAF8C9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2395538"/>
            <a:ext cx="8782050" cy="4271962"/>
          </a:xfrm>
          <a:prstGeom prst="rect">
            <a:avLst/>
          </a:prstGeom>
          <a:noFill/>
          <a:extLst>
            <a:ext uri="{909E8E84-426E-40DD-AFC4-6F175D3DCCD1}">
              <a14:hiddenFill xmlns:a14="http://schemas.microsoft.com/office/drawing/2010/main">
                <a:solidFill>
                  <a:srgbClr val="FFFFFF"/>
                </a:solidFill>
              </a14:hiddenFill>
            </a:ext>
          </a:extLst>
        </p:spPr>
      </p:pic>
      <p:sp>
        <p:nvSpPr>
          <p:cNvPr id="552962" name="Rectangle 2">
            <a:extLst>
              <a:ext uri="{FF2B5EF4-FFF2-40B4-BE49-F238E27FC236}">
                <a16:creationId xmlns:a16="http://schemas.microsoft.com/office/drawing/2014/main" id="{45DC7102-A8CB-4A8C-B198-DC6F0E0BD514}"/>
              </a:ext>
            </a:extLst>
          </p:cNvPr>
          <p:cNvSpPr>
            <a:spLocks noGrp="1" noChangeArrowheads="1"/>
          </p:cNvSpPr>
          <p:nvPr>
            <p:ph type="title"/>
          </p:nvPr>
        </p:nvSpPr>
        <p:spPr/>
        <p:txBody>
          <a:bodyPr/>
          <a:lstStyle/>
          <a:p>
            <a:r>
              <a:rPr lang="zh-CN" altLang="en-US"/>
              <a:t>单周期数据通路中指令的执行</a:t>
            </a:r>
          </a:p>
        </p:txBody>
      </p:sp>
      <p:sp>
        <p:nvSpPr>
          <p:cNvPr id="552963" name="Rectangle 3">
            <a:extLst>
              <a:ext uri="{FF2B5EF4-FFF2-40B4-BE49-F238E27FC236}">
                <a16:creationId xmlns:a16="http://schemas.microsoft.com/office/drawing/2014/main" id="{CE3F7906-D1E4-495C-828C-4BED17D8E932}"/>
              </a:ext>
            </a:extLst>
          </p:cNvPr>
          <p:cNvSpPr>
            <a:spLocks noGrp="1" noChangeArrowheads="1"/>
          </p:cNvSpPr>
          <p:nvPr>
            <p:ph type="body" idx="1"/>
          </p:nvPr>
        </p:nvSpPr>
        <p:spPr>
          <a:xfrm>
            <a:off x="290513" y="817563"/>
            <a:ext cx="8597900" cy="781050"/>
          </a:xfrm>
        </p:spPr>
        <p:txBody>
          <a:bodyPr/>
          <a:lstStyle/>
          <a:p>
            <a:pPr>
              <a:lnSpc>
                <a:spcPct val="120000"/>
              </a:lnSpc>
              <a:buFontTx/>
              <a:buNone/>
            </a:pPr>
            <a:r>
              <a:rPr lang="zh-CN" altLang="en-US" sz="2000">
                <a:latin typeface="微软雅黑" panose="020B0503020204020204" pitchFamily="34" charset="-122"/>
                <a:ea typeface="微软雅黑" panose="020B0503020204020204" pitchFamily="34" charset="-122"/>
              </a:rPr>
              <a:t>假定：最复杂指令执行过程 ① 取指：</a:t>
            </a:r>
            <a:r>
              <a:rPr lang="en-US" altLang="zh-CN" sz="2000">
                <a:latin typeface="微软雅黑" panose="020B0503020204020204" pitchFamily="34" charset="-122"/>
                <a:ea typeface="微软雅黑" panose="020B0503020204020204" pitchFamily="34" charset="-122"/>
              </a:rPr>
              <a:t>200ps</a:t>
            </a:r>
            <a:r>
              <a:rPr lang="zh-CN" altLang="en-US" sz="2000">
                <a:latin typeface="微软雅黑" panose="020B0503020204020204" pitchFamily="34" charset="-122"/>
                <a:ea typeface="微软雅黑" panose="020B0503020204020204" pitchFamily="34" charset="-122"/>
              </a:rPr>
              <a:t>；②译码和读操作数：</a:t>
            </a:r>
            <a:r>
              <a:rPr lang="en-US" altLang="zh-CN" sz="2000">
                <a:latin typeface="微软雅黑" panose="020B0503020204020204" pitchFamily="34" charset="-122"/>
                <a:ea typeface="微软雅黑" panose="020B0503020204020204" pitchFamily="34" charset="-122"/>
              </a:rPr>
              <a:t>50ps</a:t>
            </a:r>
            <a:r>
              <a:rPr lang="zh-CN" altLang="en-US" sz="2000">
                <a:latin typeface="微软雅黑" panose="020B0503020204020204" pitchFamily="34" charset="-122"/>
                <a:ea typeface="微软雅黑" panose="020B0503020204020204" pitchFamily="34" charset="-122"/>
              </a:rPr>
              <a:t>；③</a:t>
            </a:r>
            <a:r>
              <a:rPr lang="en-US" altLang="zh-CN" sz="2000">
                <a:latin typeface="微软雅黑" panose="020B0503020204020204" pitchFamily="34" charset="-122"/>
                <a:ea typeface="微软雅黑" panose="020B0503020204020204" pitchFamily="34" charset="-122"/>
              </a:rPr>
              <a:t>ALU</a:t>
            </a:r>
            <a:r>
              <a:rPr lang="zh-CN" altLang="en-US" sz="2000">
                <a:latin typeface="微软雅黑" panose="020B0503020204020204" pitchFamily="34" charset="-122"/>
                <a:ea typeface="微软雅黑" panose="020B0503020204020204" pitchFamily="34" charset="-122"/>
              </a:rPr>
              <a:t>操作：</a:t>
            </a:r>
            <a:r>
              <a:rPr lang="en-US" altLang="zh-CN" sz="2000">
                <a:latin typeface="微软雅黑" panose="020B0503020204020204" pitchFamily="34" charset="-122"/>
                <a:ea typeface="微软雅黑" panose="020B0503020204020204" pitchFamily="34" charset="-122"/>
              </a:rPr>
              <a:t>100ps</a:t>
            </a:r>
            <a:r>
              <a:rPr lang="zh-CN" altLang="en-US" sz="2000">
                <a:latin typeface="微软雅黑" panose="020B0503020204020204" pitchFamily="34" charset="-122"/>
                <a:ea typeface="微软雅黑" panose="020B0503020204020204" pitchFamily="34" charset="-122"/>
              </a:rPr>
              <a:t>；④读存储器：</a:t>
            </a:r>
            <a:r>
              <a:rPr lang="en-US" altLang="zh-CN" sz="2000">
                <a:latin typeface="微软雅黑" panose="020B0503020204020204" pitchFamily="34" charset="-122"/>
                <a:ea typeface="微软雅黑" panose="020B0503020204020204" pitchFamily="34" charset="-122"/>
              </a:rPr>
              <a:t>200ps</a:t>
            </a:r>
            <a:r>
              <a:rPr lang="zh-CN" altLang="en-US" sz="2000">
                <a:latin typeface="微软雅黑" panose="020B0503020204020204" pitchFamily="34" charset="-122"/>
                <a:ea typeface="微软雅黑" panose="020B0503020204020204" pitchFamily="34" charset="-122"/>
              </a:rPr>
              <a:t>；⑤结果写寄存器：</a:t>
            </a:r>
            <a:r>
              <a:rPr lang="en-US" altLang="zh-CN" sz="2000">
                <a:latin typeface="微软雅黑" panose="020B0503020204020204" pitchFamily="34" charset="-122"/>
                <a:ea typeface="微软雅黑" panose="020B0503020204020204" pitchFamily="34" charset="-122"/>
              </a:rPr>
              <a:t>50ps</a:t>
            </a:r>
            <a:r>
              <a:rPr lang="zh-CN" altLang="en-US" sz="2000">
                <a:latin typeface="微软雅黑" panose="020B0503020204020204" pitchFamily="34" charset="-122"/>
                <a:ea typeface="微软雅黑" panose="020B0503020204020204" pitchFamily="34" charset="-122"/>
              </a:rPr>
              <a:t>。</a:t>
            </a:r>
            <a:r>
              <a:rPr lang="zh-CN" altLang="en-US">
                <a:ea typeface="宋体" panose="02010600030101010101" pitchFamily="2" charset="-122"/>
              </a:rPr>
              <a:t> </a:t>
            </a:r>
          </a:p>
        </p:txBody>
      </p:sp>
      <p:sp>
        <p:nvSpPr>
          <p:cNvPr id="552966" name="Text Box 6">
            <a:extLst>
              <a:ext uri="{FF2B5EF4-FFF2-40B4-BE49-F238E27FC236}">
                <a16:creationId xmlns:a16="http://schemas.microsoft.com/office/drawing/2014/main" id="{8CFBC51B-F84E-4461-B645-822FD18A124D}"/>
              </a:ext>
            </a:extLst>
          </p:cNvPr>
          <p:cNvSpPr txBox="1">
            <a:spLocks noChangeArrowheads="1"/>
          </p:cNvSpPr>
          <p:nvPr/>
        </p:nvSpPr>
        <p:spPr bwMode="auto">
          <a:xfrm>
            <a:off x="347663" y="1844675"/>
            <a:ext cx="3962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a:solidFill>
                  <a:schemeClr val="accent1"/>
                </a:solidFill>
                <a:latin typeface="微软雅黑" panose="020B0503020204020204" pitchFamily="34" charset="-122"/>
                <a:ea typeface="微软雅黑" panose="020B0503020204020204" pitchFamily="34" charset="-122"/>
              </a:rPr>
              <a:t>200+50+100+200=550</a:t>
            </a:r>
          </a:p>
        </p:txBody>
      </p:sp>
      <p:sp>
        <p:nvSpPr>
          <p:cNvPr id="552967" name="Text Box 7">
            <a:extLst>
              <a:ext uri="{FF2B5EF4-FFF2-40B4-BE49-F238E27FC236}">
                <a16:creationId xmlns:a16="http://schemas.microsoft.com/office/drawing/2014/main" id="{012FFAFA-22E6-41D6-BDEC-BE2CB144A825}"/>
              </a:ext>
            </a:extLst>
          </p:cNvPr>
          <p:cNvSpPr txBox="1">
            <a:spLocks noChangeArrowheads="1"/>
          </p:cNvSpPr>
          <p:nvPr/>
        </p:nvSpPr>
        <p:spPr bwMode="auto">
          <a:xfrm>
            <a:off x="3951288" y="1900238"/>
            <a:ext cx="5049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accent2"/>
                </a:solidFill>
                <a:latin typeface="微软雅黑" panose="020B0503020204020204" pitchFamily="34" charset="-122"/>
                <a:ea typeface="微软雅黑" panose="020B0503020204020204" pitchFamily="34" charset="-122"/>
              </a:rPr>
              <a:t>单周期：每条指令在单个时钟周期内完成，故</a:t>
            </a:r>
            <a:r>
              <a:rPr lang="en-US" altLang="zh-CN" sz="2000">
                <a:solidFill>
                  <a:schemeClr val="accent2"/>
                </a:solidFill>
                <a:latin typeface="微软雅黑" panose="020B0503020204020204" pitchFamily="34" charset="-122"/>
                <a:ea typeface="微软雅黑" panose="020B0503020204020204" pitchFamily="34" charset="-122"/>
              </a:rPr>
              <a:t>CPI=1</a:t>
            </a:r>
            <a:r>
              <a:rPr lang="zh-CN" altLang="en-US" sz="2000">
                <a:solidFill>
                  <a:schemeClr val="accent2"/>
                </a:solidFill>
                <a:latin typeface="微软雅黑" panose="020B0503020204020204" pitchFamily="34" charset="-122"/>
                <a:ea typeface="微软雅黑" panose="020B0503020204020204" pitchFamily="34" charset="-122"/>
              </a:rPr>
              <a:t>，时钟周期</a:t>
            </a:r>
            <a:r>
              <a:rPr lang="en-US" altLang="zh-CN" sz="2000">
                <a:solidFill>
                  <a:schemeClr val="accent2"/>
                </a:solidFill>
                <a:latin typeface="微软雅黑" panose="020B0503020204020204" pitchFamily="34" charset="-122"/>
                <a:ea typeface="微软雅黑" panose="020B0503020204020204" pitchFamily="34" charset="-122"/>
              </a:rPr>
              <a:t>=600ps</a:t>
            </a:r>
          </a:p>
        </p:txBody>
      </p:sp>
      <p:sp>
        <p:nvSpPr>
          <p:cNvPr id="552968" name="Text Box 8">
            <a:extLst>
              <a:ext uri="{FF2B5EF4-FFF2-40B4-BE49-F238E27FC236}">
                <a16:creationId xmlns:a16="http://schemas.microsoft.com/office/drawing/2014/main" id="{98833E50-F59A-4932-A77F-CC3C280B91AA}"/>
              </a:ext>
            </a:extLst>
          </p:cNvPr>
          <p:cNvSpPr txBox="1">
            <a:spLocks noChangeArrowheads="1"/>
          </p:cNvSpPr>
          <p:nvPr/>
        </p:nvSpPr>
        <p:spPr bwMode="auto">
          <a:xfrm>
            <a:off x="3643313" y="3584575"/>
            <a:ext cx="51371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accent1"/>
                </a:solidFill>
                <a:latin typeface="微软雅黑" panose="020B0503020204020204" pitchFamily="34" charset="-122"/>
                <a:ea typeface="微软雅黑" panose="020B0503020204020204" pitchFamily="34" charset="-122"/>
              </a:rPr>
              <a:t>每秒执行指令条数：</a:t>
            </a:r>
          </a:p>
          <a:p>
            <a:pPr>
              <a:spcBef>
                <a:spcPct val="5000"/>
              </a:spcBef>
            </a:pPr>
            <a:r>
              <a:rPr lang="en-US" altLang="zh-CN" sz="2000">
                <a:solidFill>
                  <a:schemeClr val="accent1"/>
                </a:solidFill>
                <a:latin typeface="微软雅黑" panose="020B0503020204020204" pitchFamily="34" charset="-122"/>
                <a:ea typeface="微软雅黑" panose="020B0503020204020204" pitchFamily="34" charset="-122"/>
              </a:rPr>
              <a:t>1/600ps=1/(600×10</a:t>
            </a:r>
            <a:r>
              <a:rPr lang="en-US" altLang="zh-CN" sz="2000" baseline="30000">
                <a:solidFill>
                  <a:schemeClr val="accent1"/>
                </a:solidFill>
                <a:latin typeface="微软雅黑" panose="020B0503020204020204" pitchFamily="34" charset="-122"/>
                <a:ea typeface="微软雅黑" panose="020B0503020204020204" pitchFamily="34" charset="-122"/>
              </a:rPr>
              <a:t>-15</a:t>
            </a:r>
            <a:r>
              <a:rPr lang="en-US" altLang="zh-CN" sz="2000">
                <a:solidFill>
                  <a:schemeClr val="accent1"/>
                </a:solidFill>
                <a:latin typeface="微软雅黑" panose="020B0503020204020204" pitchFamily="34" charset="-122"/>
                <a:ea typeface="微软雅黑" panose="020B0503020204020204" pitchFamily="34" charset="-122"/>
              </a:rPr>
              <a:t>)=1.67×10</a:t>
            </a:r>
            <a:r>
              <a:rPr lang="en-US" altLang="zh-CN" sz="2000" baseline="30000">
                <a:solidFill>
                  <a:schemeClr val="accent1"/>
                </a:solidFill>
                <a:latin typeface="微软雅黑" panose="020B0503020204020204" pitchFamily="34" charset="-122"/>
                <a:ea typeface="微软雅黑" panose="020B0503020204020204" pitchFamily="34" charset="-122"/>
              </a:rPr>
              <a:t>12</a:t>
            </a:r>
            <a:endParaRPr lang="en-US" altLang="zh-CN" sz="2000">
              <a:solidFill>
                <a:schemeClr val="accent1"/>
              </a:solidFill>
              <a:latin typeface="微软雅黑" panose="020B0503020204020204" pitchFamily="34" charset="-122"/>
              <a:ea typeface="微软雅黑" panose="020B0503020204020204" pitchFamily="34" charset="-122"/>
            </a:endParaRPr>
          </a:p>
        </p:txBody>
      </p:sp>
      <p:sp>
        <p:nvSpPr>
          <p:cNvPr id="552970" name="Rectangle 10">
            <a:extLst>
              <a:ext uri="{FF2B5EF4-FFF2-40B4-BE49-F238E27FC236}">
                <a16:creationId xmlns:a16="http://schemas.microsoft.com/office/drawing/2014/main" id="{E614D865-9DFE-45F8-9383-76A8E70E57EC}"/>
              </a:ext>
            </a:extLst>
          </p:cNvPr>
          <p:cNvSpPr>
            <a:spLocks noChangeArrowheads="1"/>
          </p:cNvSpPr>
          <p:nvPr/>
        </p:nvSpPr>
        <p:spPr bwMode="auto">
          <a:xfrm>
            <a:off x="3271838" y="2889250"/>
            <a:ext cx="35925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ea typeface="宋体" panose="02010600030101010101" pitchFamily="2" charset="-122"/>
              </a:rPr>
              <a:t>      </a:t>
            </a:r>
            <a:r>
              <a:rPr lang="en-US" altLang="zh-CN" sz="2000">
                <a:latin typeface="微软雅黑" panose="020B0503020204020204" pitchFamily="34" charset="-122"/>
                <a:ea typeface="微软雅黑" panose="020B0503020204020204" pitchFamily="34" charset="-122"/>
              </a:rPr>
              <a:t>CPI=1</a:t>
            </a:r>
            <a:r>
              <a:rPr lang="zh-CN" altLang="en-US" sz="2000">
                <a:latin typeface="微软雅黑" panose="020B0503020204020204" pitchFamily="34" charset="-122"/>
                <a:ea typeface="微软雅黑" panose="020B0503020204020204" pitchFamily="34" charset="-122"/>
              </a:rPr>
              <a:t>，指令延时为</a:t>
            </a:r>
            <a:r>
              <a:rPr lang="en-US" altLang="zh-CN" sz="2000">
                <a:latin typeface="微软雅黑" panose="020B0503020204020204" pitchFamily="34" charset="-122"/>
                <a:ea typeface="微软雅黑" panose="020B0503020204020204" pitchFamily="34" charset="-122"/>
              </a:rPr>
              <a:t>600ps</a:t>
            </a:r>
          </a:p>
          <a:p>
            <a:pPr algn="ctr"/>
            <a:r>
              <a:rPr lang="zh-CN" altLang="en-US" sz="2000">
                <a:latin typeface="微软雅黑" panose="020B0503020204020204" pitchFamily="34" charset="-122"/>
                <a:ea typeface="微软雅黑" panose="020B0503020204020204" pitchFamily="34" charset="-122"/>
              </a:rPr>
              <a:t>指令吞吐率为</a:t>
            </a:r>
            <a:r>
              <a:rPr lang="en-US" altLang="zh-CN" sz="2000">
                <a:latin typeface="微软雅黑" panose="020B0503020204020204" pitchFamily="34" charset="-122"/>
                <a:ea typeface="微软雅黑" panose="020B0503020204020204" pitchFamily="34" charset="-122"/>
              </a:rPr>
              <a:t>1.67GIPS</a:t>
            </a:r>
          </a:p>
        </p:txBody>
      </p:sp>
      <p:sp>
        <p:nvSpPr>
          <p:cNvPr id="552971" name="Rectangle 11">
            <a:extLst>
              <a:ext uri="{FF2B5EF4-FFF2-40B4-BE49-F238E27FC236}">
                <a16:creationId xmlns:a16="http://schemas.microsoft.com/office/drawing/2014/main" id="{4FD69BE0-6AFC-4EE3-B513-7A9AF7D49ADF}"/>
              </a:ext>
            </a:extLst>
          </p:cNvPr>
          <p:cNvSpPr>
            <a:spLocks noChangeArrowheads="1"/>
          </p:cNvSpPr>
          <p:nvPr/>
        </p:nvSpPr>
        <p:spPr bwMode="auto">
          <a:xfrm>
            <a:off x="3841750" y="4964113"/>
            <a:ext cx="3676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a:latin typeface="微软雅黑" panose="020B0503020204020204" pitchFamily="34" charset="-122"/>
                <a:ea typeface="微软雅黑" panose="020B0503020204020204" pitchFamily="34" charset="-122"/>
              </a:rPr>
              <a:t>指令串行执行，程序执行时间为：指令条数</a:t>
            </a:r>
            <a:r>
              <a:rPr lang="pt-BR"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600ps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blinds(horizontal)">
                                      <p:cBhvr>
                                        <p:cTn id="7" dur="500"/>
                                        <p:tgtEl>
                                          <p:spTgt spid="552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9"/>
                                        </p:tgtEl>
                                        <p:attrNameLst>
                                          <p:attrName>style.visibility</p:attrName>
                                        </p:attrNameLst>
                                      </p:cBhvr>
                                      <p:to>
                                        <p:strVal val="visible"/>
                                      </p:to>
                                    </p:set>
                                    <p:animEffect transition="in" filter="blinds(horizontal)">
                                      <p:cBhvr>
                                        <p:cTn id="12" dur="500"/>
                                        <p:tgtEl>
                                          <p:spTgt spid="5529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66"/>
                                        </p:tgtEl>
                                        <p:attrNameLst>
                                          <p:attrName>style.visibility</p:attrName>
                                        </p:attrNameLst>
                                      </p:cBhvr>
                                      <p:to>
                                        <p:strVal val="visible"/>
                                      </p:to>
                                    </p:set>
                                    <p:animEffect transition="in" filter="blinds(horizontal)">
                                      <p:cBhvr>
                                        <p:cTn id="17" dur="500"/>
                                        <p:tgtEl>
                                          <p:spTgt spid="5529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67"/>
                                        </p:tgtEl>
                                        <p:attrNameLst>
                                          <p:attrName>style.visibility</p:attrName>
                                        </p:attrNameLst>
                                      </p:cBhvr>
                                      <p:to>
                                        <p:strVal val="visible"/>
                                      </p:to>
                                    </p:set>
                                    <p:animEffect transition="in" filter="blinds(horizontal)">
                                      <p:cBhvr>
                                        <p:cTn id="22" dur="500"/>
                                        <p:tgtEl>
                                          <p:spTgt spid="5529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70"/>
                                        </p:tgtEl>
                                        <p:attrNameLst>
                                          <p:attrName>style.visibility</p:attrName>
                                        </p:attrNameLst>
                                      </p:cBhvr>
                                      <p:to>
                                        <p:strVal val="visible"/>
                                      </p:to>
                                    </p:set>
                                    <p:animEffect transition="in" filter="blinds(horizontal)">
                                      <p:cBhvr>
                                        <p:cTn id="27" dur="500"/>
                                        <p:tgtEl>
                                          <p:spTgt spid="5529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68"/>
                                        </p:tgtEl>
                                        <p:attrNameLst>
                                          <p:attrName>style.visibility</p:attrName>
                                        </p:attrNameLst>
                                      </p:cBhvr>
                                      <p:to>
                                        <p:strVal val="visible"/>
                                      </p:to>
                                    </p:set>
                                    <p:animEffect transition="in" filter="blinds(horizontal)">
                                      <p:cBhvr>
                                        <p:cTn id="32" dur="500"/>
                                        <p:tgtEl>
                                          <p:spTgt spid="5529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71"/>
                                        </p:tgtEl>
                                        <p:attrNameLst>
                                          <p:attrName>style.visibility</p:attrName>
                                        </p:attrNameLst>
                                      </p:cBhvr>
                                      <p:to>
                                        <p:strVal val="visible"/>
                                      </p:to>
                                    </p:set>
                                    <p:animEffect transition="in" filter="blinds(horizontal)">
                                      <p:cBhvr>
                                        <p:cTn id="37" dur="500"/>
                                        <p:tgtEl>
                                          <p:spTgt spid="552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P spid="552966" grpId="0"/>
      <p:bldP spid="552967" grpId="0"/>
      <p:bldP spid="552968" grpId="0"/>
      <p:bldP spid="552970" grpId="0"/>
      <p:bldP spid="55297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963F4B2-36B4-495E-A1E0-E3F04303247C}"/>
              </a:ext>
            </a:extLst>
          </p:cNvPr>
          <p:cNvSpPr>
            <a:spLocks noGrp="1" noChangeArrowheads="1"/>
          </p:cNvSpPr>
          <p:nvPr>
            <p:ph type="title"/>
          </p:nvPr>
        </p:nvSpPr>
        <p:spPr/>
        <p:txBody>
          <a:bodyPr/>
          <a:lstStyle/>
          <a:p>
            <a:r>
              <a:rPr lang="zh-CN" altLang="en-US"/>
              <a:t>流水线数据通路中指令的执行</a:t>
            </a:r>
          </a:p>
        </p:txBody>
      </p:sp>
      <p:pic>
        <p:nvPicPr>
          <p:cNvPr id="555013" name="Picture 5">
            <a:extLst>
              <a:ext uri="{FF2B5EF4-FFF2-40B4-BE49-F238E27FC236}">
                <a16:creationId xmlns:a16="http://schemas.microsoft.com/office/drawing/2014/main" id="{3F43BA09-5060-4CC7-922C-DFBBCDF6D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1975"/>
            <a:ext cx="9144000" cy="2603500"/>
          </a:xfrm>
          <a:prstGeom prst="rect">
            <a:avLst/>
          </a:prstGeom>
          <a:noFill/>
          <a:extLst>
            <a:ext uri="{909E8E84-426E-40DD-AFC4-6F175D3DCCD1}">
              <a14:hiddenFill xmlns:a14="http://schemas.microsoft.com/office/drawing/2010/main">
                <a:solidFill>
                  <a:srgbClr val="FFFFFF"/>
                </a:solidFill>
              </a14:hiddenFill>
            </a:ext>
          </a:extLst>
        </p:spPr>
      </p:pic>
      <p:sp>
        <p:nvSpPr>
          <p:cNvPr id="555014" name="Rectangle 6">
            <a:extLst>
              <a:ext uri="{FF2B5EF4-FFF2-40B4-BE49-F238E27FC236}">
                <a16:creationId xmlns:a16="http://schemas.microsoft.com/office/drawing/2014/main" id="{A3493E76-67E7-4A36-9B46-07FD84EE3ED3}"/>
              </a:ext>
            </a:extLst>
          </p:cNvPr>
          <p:cNvSpPr>
            <a:spLocks noGrp="1" noChangeArrowheads="1"/>
          </p:cNvSpPr>
          <p:nvPr>
            <p:ph type="body" idx="1"/>
          </p:nvPr>
        </p:nvSpPr>
        <p:spPr>
          <a:xfrm>
            <a:off x="290513" y="760413"/>
            <a:ext cx="8597900" cy="781050"/>
          </a:xfrm>
          <a:noFill/>
          <a:ln/>
        </p:spPr>
        <p:txBody>
          <a:bodyPr/>
          <a:lstStyle/>
          <a:p>
            <a:pPr>
              <a:lnSpc>
                <a:spcPct val="120000"/>
              </a:lnSpc>
              <a:buFontTx/>
              <a:buNone/>
            </a:pPr>
            <a:r>
              <a:rPr lang="zh-CN" altLang="en-US" sz="2000">
                <a:latin typeface="微软雅黑" panose="020B0503020204020204" pitchFamily="34" charset="-122"/>
                <a:ea typeface="微软雅黑" panose="020B0503020204020204" pitchFamily="34" charset="-122"/>
              </a:rPr>
              <a:t>假定：最复杂指令执行过程 ① 取指：</a:t>
            </a:r>
            <a:r>
              <a:rPr lang="en-US" altLang="zh-CN" sz="2000">
                <a:latin typeface="微软雅黑" panose="020B0503020204020204" pitchFamily="34" charset="-122"/>
                <a:ea typeface="微软雅黑" panose="020B0503020204020204" pitchFamily="34" charset="-122"/>
              </a:rPr>
              <a:t>200ps</a:t>
            </a:r>
            <a:r>
              <a:rPr lang="zh-CN" altLang="en-US" sz="2000">
                <a:latin typeface="微软雅黑" panose="020B0503020204020204" pitchFamily="34" charset="-122"/>
                <a:ea typeface="微软雅黑" panose="020B0503020204020204" pitchFamily="34" charset="-122"/>
              </a:rPr>
              <a:t>；②译码和读操作数：</a:t>
            </a:r>
            <a:r>
              <a:rPr lang="en-US" altLang="zh-CN" sz="2000">
                <a:latin typeface="微软雅黑" panose="020B0503020204020204" pitchFamily="34" charset="-122"/>
                <a:ea typeface="微软雅黑" panose="020B0503020204020204" pitchFamily="34" charset="-122"/>
              </a:rPr>
              <a:t>50ps</a:t>
            </a:r>
            <a:r>
              <a:rPr lang="zh-CN" altLang="en-US" sz="2000">
                <a:latin typeface="微软雅黑" panose="020B0503020204020204" pitchFamily="34" charset="-122"/>
                <a:ea typeface="微软雅黑" panose="020B0503020204020204" pitchFamily="34" charset="-122"/>
              </a:rPr>
              <a:t>；③</a:t>
            </a:r>
            <a:r>
              <a:rPr lang="en-US" altLang="zh-CN" sz="2000">
                <a:latin typeface="微软雅黑" panose="020B0503020204020204" pitchFamily="34" charset="-122"/>
                <a:ea typeface="微软雅黑" panose="020B0503020204020204" pitchFamily="34" charset="-122"/>
              </a:rPr>
              <a:t>ALU</a:t>
            </a:r>
            <a:r>
              <a:rPr lang="zh-CN" altLang="en-US" sz="2000">
                <a:latin typeface="微软雅黑" panose="020B0503020204020204" pitchFamily="34" charset="-122"/>
                <a:ea typeface="微软雅黑" panose="020B0503020204020204" pitchFamily="34" charset="-122"/>
              </a:rPr>
              <a:t>操作：</a:t>
            </a:r>
            <a:r>
              <a:rPr lang="en-US" altLang="zh-CN" sz="2000">
                <a:latin typeface="微软雅黑" panose="020B0503020204020204" pitchFamily="34" charset="-122"/>
                <a:ea typeface="微软雅黑" panose="020B0503020204020204" pitchFamily="34" charset="-122"/>
              </a:rPr>
              <a:t>100ps</a:t>
            </a:r>
            <a:r>
              <a:rPr lang="zh-CN" altLang="en-US" sz="2000">
                <a:latin typeface="微软雅黑" panose="020B0503020204020204" pitchFamily="34" charset="-122"/>
                <a:ea typeface="微软雅黑" panose="020B0503020204020204" pitchFamily="34" charset="-122"/>
              </a:rPr>
              <a:t>；④读存储器：</a:t>
            </a:r>
            <a:r>
              <a:rPr lang="en-US" altLang="zh-CN" sz="2000">
                <a:latin typeface="微软雅黑" panose="020B0503020204020204" pitchFamily="34" charset="-122"/>
                <a:ea typeface="微软雅黑" panose="020B0503020204020204" pitchFamily="34" charset="-122"/>
              </a:rPr>
              <a:t>200ps</a:t>
            </a:r>
            <a:r>
              <a:rPr lang="zh-CN" altLang="en-US" sz="2000">
                <a:latin typeface="微软雅黑" panose="020B0503020204020204" pitchFamily="34" charset="-122"/>
                <a:ea typeface="微软雅黑" panose="020B0503020204020204" pitchFamily="34" charset="-122"/>
              </a:rPr>
              <a:t>；⑤结果写寄存器：</a:t>
            </a:r>
            <a:r>
              <a:rPr lang="en-US" altLang="zh-CN" sz="2000">
                <a:latin typeface="微软雅黑" panose="020B0503020204020204" pitchFamily="34" charset="-122"/>
                <a:ea typeface="微软雅黑" panose="020B0503020204020204" pitchFamily="34" charset="-122"/>
              </a:rPr>
              <a:t>50ps</a:t>
            </a:r>
            <a:r>
              <a:rPr lang="zh-CN" altLang="en-US" sz="2000">
                <a:latin typeface="微软雅黑" panose="020B0503020204020204" pitchFamily="34" charset="-122"/>
                <a:ea typeface="微软雅黑" panose="020B0503020204020204" pitchFamily="34" charset="-122"/>
              </a:rPr>
              <a:t>。 </a:t>
            </a:r>
          </a:p>
        </p:txBody>
      </p:sp>
      <p:sp>
        <p:nvSpPr>
          <p:cNvPr id="555015" name="Text Box 7">
            <a:extLst>
              <a:ext uri="{FF2B5EF4-FFF2-40B4-BE49-F238E27FC236}">
                <a16:creationId xmlns:a16="http://schemas.microsoft.com/office/drawing/2014/main" id="{F4A97AFB-F6D2-4743-B94A-3FBE6B9F1978}"/>
              </a:ext>
            </a:extLst>
          </p:cNvPr>
          <p:cNvSpPr txBox="1">
            <a:spLocks noChangeArrowheads="1"/>
          </p:cNvSpPr>
          <p:nvPr/>
        </p:nvSpPr>
        <p:spPr bwMode="auto">
          <a:xfrm>
            <a:off x="188913" y="4337050"/>
            <a:ext cx="10445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chemeClr val="accent1"/>
                </a:solidFill>
                <a:latin typeface="微软雅黑" panose="020B0503020204020204" pitchFamily="34" charset="-122"/>
                <a:ea typeface="微软雅黑" panose="020B0503020204020204" pitchFamily="34" charset="-122"/>
              </a:rPr>
              <a:t>取指令</a:t>
            </a:r>
          </a:p>
        </p:txBody>
      </p:sp>
      <p:sp>
        <p:nvSpPr>
          <p:cNvPr id="555016" name="Text Box 8">
            <a:extLst>
              <a:ext uri="{FF2B5EF4-FFF2-40B4-BE49-F238E27FC236}">
                <a16:creationId xmlns:a16="http://schemas.microsoft.com/office/drawing/2014/main" id="{374F554F-42E6-49AE-A66D-1CBF2D4B14D5}"/>
              </a:ext>
            </a:extLst>
          </p:cNvPr>
          <p:cNvSpPr txBox="1">
            <a:spLocks noChangeArrowheads="1"/>
          </p:cNvSpPr>
          <p:nvPr/>
        </p:nvSpPr>
        <p:spPr bwMode="auto">
          <a:xfrm>
            <a:off x="1646238" y="4356100"/>
            <a:ext cx="15525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chemeClr val="accent1"/>
                </a:solidFill>
                <a:latin typeface="微软雅黑" panose="020B0503020204020204" pitchFamily="34" charset="-122"/>
                <a:ea typeface="微软雅黑" panose="020B0503020204020204" pitchFamily="34" charset="-122"/>
              </a:rPr>
              <a:t>译码</a:t>
            </a:r>
            <a:r>
              <a:rPr lang="en-US" altLang="zh-CN" sz="2200">
                <a:solidFill>
                  <a:schemeClr val="accent1"/>
                </a:solidFill>
                <a:latin typeface="微软雅黑" panose="020B0503020204020204" pitchFamily="34" charset="-122"/>
                <a:ea typeface="微软雅黑" panose="020B0503020204020204" pitchFamily="34" charset="-122"/>
              </a:rPr>
              <a:t>/</a:t>
            </a:r>
            <a:r>
              <a:rPr lang="zh-CN" altLang="en-US" sz="2200">
                <a:solidFill>
                  <a:schemeClr val="accent1"/>
                </a:solidFill>
                <a:latin typeface="微软雅黑" panose="020B0503020204020204" pitchFamily="34" charset="-122"/>
                <a:ea typeface="微软雅黑" panose="020B0503020204020204" pitchFamily="34" charset="-122"/>
              </a:rPr>
              <a:t>读数</a:t>
            </a:r>
            <a:endParaRPr lang="en-US" altLang="zh-CN" sz="2200">
              <a:solidFill>
                <a:schemeClr val="accent1"/>
              </a:solidFill>
              <a:latin typeface="微软雅黑" panose="020B0503020204020204" pitchFamily="34" charset="-122"/>
              <a:ea typeface="微软雅黑" panose="020B0503020204020204" pitchFamily="34" charset="-122"/>
            </a:endParaRPr>
          </a:p>
        </p:txBody>
      </p:sp>
      <p:sp>
        <p:nvSpPr>
          <p:cNvPr id="555017" name="Text Box 9">
            <a:extLst>
              <a:ext uri="{FF2B5EF4-FFF2-40B4-BE49-F238E27FC236}">
                <a16:creationId xmlns:a16="http://schemas.microsoft.com/office/drawing/2014/main" id="{233BC470-9995-4A9B-ABDA-31851C0F7465}"/>
              </a:ext>
            </a:extLst>
          </p:cNvPr>
          <p:cNvSpPr txBox="1">
            <a:spLocks noChangeArrowheads="1"/>
          </p:cNvSpPr>
          <p:nvPr/>
        </p:nvSpPr>
        <p:spPr bwMode="auto">
          <a:xfrm>
            <a:off x="3609975" y="4360863"/>
            <a:ext cx="14382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a:solidFill>
                  <a:schemeClr val="accent1"/>
                </a:solidFill>
                <a:latin typeface="微软雅黑" panose="020B0503020204020204" pitchFamily="34" charset="-122"/>
                <a:ea typeface="微软雅黑" panose="020B0503020204020204" pitchFamily="34" charset="-122"/>
              </a:rPr>
              <a:t>ALU</a:t>
            </a:r>
            <a:r>
              <a:rPr lang="zh-CN" altLang="en-US" sz="2200">
                <a:solidFill>
                  <a:schemeClr val="accent1"/>
                </a:solidFill>
                <a:latin typeface="微软雅黑" panose="020B0503020204020204" pitchFamily="34" charset="-122"/>
                <a:ea typeface="微软雅黑" panose="020B0503020204020204" pitchFamily="34" charset="-122"/>
              </a:rPr>
              <a:t>运算</a:t>
            </a:r>
          </a:p>
        </p:txBody>
      </p:sp>
      <p:sp>
        <p:nvSpPr>
          <p:cNvPr id="555018" name="Text Box 10">
            <a:extLst>
              <a:ext uri="{FF2B5EF4-FFF2-40B4-BE49-F238E27FC236}">
                <a16:creationId xmlns:a16="http://schemas.microsoft.com/office/drawing/2014/main" id="{ACE35BA1-982A-41EA-93FC-80FFD26E87EF}"/>
              </a:ext>
            </a:extLst>
          </p:cNvPr>
          <p:cNvSpPr txBox="1">
            <a:spLocks noChangeArrowheads="1"/>
          </p:cNvSpPr>
          <p:nvPr/>
        </p:nvSpPr>
        <p:spPr bwMode="auto">
          <a:xfrm>
            <a:off x="5195888" y="4337050"/>
            <a:ext cx="1873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chemeClr val="accent1"/>
                </a:solidFill>
                <a:latin typeface="微软雅黑" panose="020B0503020204020204" pitchFamily="34" charset="-122"/>
                <a:ea typeface="微软雅黑" panose="020B0503020204020204" pitchFamily="34" charset="-122"/>
              </a:rPr>
              <a:t>读</a:t>
            </a:r>
            <a:r>
              <a:rPr lang="en-US" altLang="zh-CN" sz="2200">
                <a:solidFill>
                  <a:schemeClr val="accent1"/>
                </a:solidFill>
                <a:latin typeface="微软雅黑" panose="020B0503020204020204" pitchFamily="34" charset="-122"/>
                <a:ea typeface="微软雅黑" panose="020B0503020204020204" pitchFamily="34" charset="-122"/>
              </a:rPr>
              <a:t>/</a:t>
            </a:r>
            <a:r>
              <a:rPr lang="zh-CN" altLang="en-US" sz="2200">
                <a:solidFill>
                  <a:schemeClr val="accent1"/>
                </a:solidFill>
                <a:latin typeface="微软雅黑" panose="020B0503020204020204" pitchFamily="34" charset="-122"/>
                <a:ea typeface="微软雅黑" panose="020B0503020204020204" pitchFamily="34" charset="-122"/>
              </a:rPr>
              <a:t>写存储器</a:t>
            </a:r>
          </a:p>
        </p:txBody>
      </p:sp>
      <p:sp>
        <p:nvSpPr>
          <p:cNvPr id="555019" name="Text Box 11">
            <a:extLst>
              <a:ext uri="{FF2B5EF4-FFF2-40B4-BE49-F238E27FC236}">
                <a16:creationId xmlns:a16="http://schemas.microsoft.com/office/drawing/2014/main" id="{24700E42-CF40-4676-9ADC-6A3C213A5F07}"/>
              </a:ext>
            </a:extLst>
          </p:cNvPr>
          <p:cNvSpPr txBox="1">
            <a:spLocks noChangeArrowheads="1"/>
          </p:cNvSpPr>
          <p:nvPr/>
        </p:nvSpPr>
        <p:spPr bwMode="auto">
          <a:xfrm>
            <a:off x="7370763" y="4343400"/>
            <a:ext cx="14081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chemeClr val="accent1"/>
                </a:solidFill>
                <a:latin typeface="微软雅黑" panose="020B0503020204020204" pitchFamily="34" charset="-122"/>
                <a:ea typeface="微软雅黑" panose="020B0503020204020204" pitchFamily="34" charset="-122"/>
              </a:rPr>
              <a:t>写结果</a:t>
            </a:r>
          </a:p>
        </p:txBody>
      </p:sp>
      <p:sp>
        <p:nvSpPr>
          <p:cNvPr id="555020" name="Rectangle 12">
            <a:extLst>
              <a:ext uri="{FF2B5EF4-FFF2-40B4-BE49-F238E27FC236}">
                <a16:creationId xmlns:a16="http://schemas.microsoft.com/office/drawing/2014/main" id="{8C6B4629-0B35-42B0-9058-C3529C6B2F40}"/>
              </a:ext>
            </a:extLst>
          </p:cNvPr>
          <p:cNvSpPr>
            <a:spLocks noChangeArrowheads="1"/>
          </p:cNvSpPr>
          <p:nvPr/>
        </p:nvSpPr>
        <p:spPr bwMode="auto">
          <a:xfrm>
            <a:off x="144463" y="1579563"/>
            <a:ext cx="22018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200">
                <a:solidFill>
                  <a:schemeClr val="accent1"/>
                </a:solidFill>
                <a:latin typeface="微软雅黑" panose="020B0503020204020204" pitchFamily="34" charset="-122"/>
                <a:ea typeface="微软雅黑" panose="020B0503020204020204" pitchFamily="34" charset="-122"/>
              </a:rPr>
              <a:t>最长段为</a:t>
            </a:r>
            <a:r>
              <a:rPr lang="en-US" altLang="zh-CN" sz="2200">
                <a:solidFill>
                  <a:schemeClr val="accent1"/>
                </a:solidFill>
                <a:latin typeface="微软雅黑" panose="020B0503020204020204" pitchFamily="34" charset="-122"/>
                <a:ea typeface="微软雅黑" panose="020B0503020204020204" pitchFamily="34" charset="-122"/>
              </a:rPr>
              <a:t>200ps</a:t>
            </a:r>
            <a:r>
              <a:rPr lang="en-US" altLang="zh-CN">
                <a:ea typeface="宋体" panose="02010600030101010101" pitchFamily="2" charset="-122"/>
              </a:rPr>
              <a:t> </a:t>
            </a:r>
          </a:p>
        </p:txBody>
      </p:sp>
      <p:sp>
        <p:nvSpPr>
          <p:cNvPr id="555012" name="Rectangle 4">
            <a:extLst>
              <a:ext uri="{FF2B5EF4-FFF2-40B4-BE49-F238E27FC236}">
                <a16:creationId xmlns:a16="http://schemas.microsoft.com/office/drawing/2014/main" id="{00997218-4AEC-4B92-B94C-DC52C0D653F1}"/>
              </a:ext>
            </a:extLst>
          </p:cNvPr>
          <p:cNvSpPr>
            <a:spLocks noChangeArrowheads="1"/>
          </p:cNvSpPr>
          <p:nvPr/>
        </p:nvSpPr>
        <p:spPr bwMode="auto">
          <a:xfrm>
            <a:off x="2327275" y="1601788"/>
            <a:ext cx="40941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a:ea typeface="宋体" panose="02010600030101010101" pitchFamily="2" charset="-122"/>
              </a:rPr>
              <a:t> </a:t>
            </a:r>
            <a:r>
              <a:rPr lang="zh-CN" altLang="en-US" sz="2100">
                <a:solidFill>
                  <a:schemeClr val="accent2"/>
                </a:solidFill>
                <a:latin typeface="微软雅黑" panose="020B0503020204020204" pitchFamily="34" charset="-122"/>
                <a:ea typeface="微软雅黑" panose="020B0503020204020204" pitchFamily="34" charset="-122"/>
              </a:rPr>
              <a:t>指令延时为：</a:t>
            </a:r>
            <a:r>
              <a:rPr lang="en-US" altLang="zh-CN" sz="2100">
                <a:solidFill>
                  <a:schemeClr val="accent2"/>
                </a:solidFill>
                <a:latin typeface="微软雅黑" panose="020B0503020204020204" pitchFamily="34" charset="-122"/>
                <a:ea typeface="微软雅黑" panose="020B0503020204020204" pitchFamily="34" charset="-122"/>
              </a:rPr>
              <a:t>250ps×5=1.25ns</a:t>
            </a:r>
          </a:p>
        </p:txBody>
      </p:sp>
      <p:sp>
        <p:nvSpPr>
          <p:cNvPr id="555021" name="Rectangle 13">
            <a:extLst>
              <a:ext uri="{FF2B5EF4-FFF2-40B4-BE49-F238E27FC236}">
                <a16:creationId xmlns:a16="http://schemas.microsoft.com/office/drawing/2014/main" id="{57771739-6C05-4334-97D0-CAEC3D11C6CB}"/>
              </a:ext>
            </a:extLst>
          </p:cNvPr>
          <p:cNvSpPr>
            <a:spLocks noChangeArrowheads="1"/>
          </p:cNvSpPr>
          <p:nvPr/>
        </p:nvSpPr>
        <p:spPr bwMode="auto">
          <a:xfrm>
            <a:off x="6423025" y="1604963"/>
            <a:ext cx="25781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solidFill>
                  <a:srgbClr val="006600"/>
                </a:solidFill>
                <a:latin typeface="微软雅黑" panose="020B0503020204020204" pitchFamily="34" charset="-122"/>
                <a:ea typeface="微软雅黑" panose="020B0503020204020204" pitchFamily="34" charset="-122"/>
              </a:rPr>
              <a:t>指令吞吐率为</a:t>
            </a:r>
            <a:r>
              <a:rPr lang="en-US" altLang="zh-CN" sz="2100">
                <a:solidFill>
                  <a:srgbClr val="006600"/>
                </a:solidFill>
                <a:latin typeface="微软雅黑" panose="020B0503020204020204" pitchFamily="34" charset="-122"/>
                <a:ea typeface="微软雅黑" panose="020B0503020204020204" pitchFamily="34" charset="-122"/>
              </a:rPr>
              <a:t>4GIPS</a:t>
            </a:r>
          </a:p>
        </p:txBody>
      </p:sp>
      <p:pic>
        <p:nvPicPr>
          <p:cNvPr id="555022" name="Picture 14">
            <a:extLst>
              <a:ext uri="{FF2B5EF4-FFF2-40B4-BE49-F238E27FC236}">
                <a16:creationId xmlns:a16="http://schemas.microsoft.com/office/drawing/2014/main" id="{B0D862E9-8D69-4568-8AAC-F1D355B2E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4773613"/>
            <a:ext cx="8931275" cy="1998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20"/>
                                        </p:tgtEl>
                                        <p:attrNameLst>
                                          <p:attrName>style.visibility</p:attrName>
                                        </p:attrNameLst>
                                      </p:cBhvr>
                                      <p:to>
                                        <p:strVal val="visible"/>
                                      </p:to>
                                    </p:set>
                                    <p:animEffect transition="in" filter="blinds(horizontal)">
                                      <p:cBhvr>
                                        <p:cTn id="7" dur="500"/>
                                        <p:tgtEl>
                                          <p:spTgt spid="555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3"/>
                                        </p:tgtEl>
                                        <p:attrNameLst>
                                          <p:attrName>style.visibility</p:attrName>
                                        </p:attrNameLst>
                                      </p:cBhvr>
                                      <p:to>
                                        <p:strVal val="visible"/>
                                      </p:to>
                                    </p:set>
                                    <p:animEffect transition="in" filter="blinds(horizontal)">
                                      <p:cBhvr>
                                        <p:cTn id="12" dur="500"/>
                                        <p:tgtEl>
                                          <p:spTgt spid="555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5015"/>
                                        </p:tgtEl>
                                        <p:attrNameLst>
                                          <p:attrName>style.visibility</p:attrName>
                                        </p:attrNameLst>
                                      </p:cBhvr>
                                      <p:to>
                                        <p:strVal val="visible"/>
                                      </p:to>
                                    </p:set>
                                    <p:animEffect transition="in" filter="blinds(horizontal)">
                                      <p:cBhvr>
                                        <p:cTn id="17" dur="500"/>
                                        <p:tgtEl>
                                          <p:spTgt spid="5550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5016"/>
                                        </p:tgtEl>
                                        <p:attrNameLst>
                                          <p:attrName>style.visibility</p:attrName>
                                        </p:attrNameLst>
                                      </p:cBhvr>
                                      <p:to>
                                        <p:strVal val="visible"/>
                                      </p:to>
                                    </p:set>
                                    <p:animEffect transition="in" filter="blinds(horizontal)">
                                      <p:cBhvr>
                                        <p:cTn id="20" dur="500"/>
                                        <p:tgtEl>
                                          <p:spTgt spid="5550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55017"/>
                                        </p:tgtEl>
                                        <p:attrNameLst>
                                          <p:attrName>style.visibility</p:attrName>
                                        </p:attrNameLst>
                                      </p:cBhvr>
                                      <p:to>
                                        <p:strVal val="visible"/>
                                      </p:to>
                                    </p:set>
                                    <p:animEffect transition="in" filter="blinds(horizontal)">
                                      <p:cBhvr>
                                        <p:cTn id="23" dur="500"/>
                                        <p:tgtEl>
                                          <p:spTgt spid="5550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55018"/>
                                        </p:tgtEl>
                                        <p:attrNameLst>
                                          <p:attrName>style.visibility</p:attrName>
                                        </p:attrNameLst>
                                      </p:cBhvr>
                                      <p:to>
                                        <p:strVal val="visible"/>
                                      </p:to>
                                    </p:set>
                                    <p:animEffect transition="in" filter="blinds(horizontal)">
                                      <p:cBhvr>
                                        <p:cTn id="26" dur="500"/>
                                        <p:tgtEl>
                                          <p:spTgt spid="55501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55019"/>
                                        </p:tgtEl>
                                        <p:attrNameLst>
                                          <p:attrName>style.visibility</p:attrName>
                                        </p:attrNameLst>
                                      </p:cBhvr>
                                      <p:to>
                                        <p:strVal val="visible"/>
                                      </p:to>
                                    </p:set>
                                    <p:animEffect transition="in" filter="blinds(horizontal)">
                                      <p:cBhvr>
                                        <p:cTn id="29" dur="500"/>
                                        <p:tgtEl>
                                          <p:spTgt spid="5550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55012"/>
                                        </p:tgtEl>
                                        <p:attrNameLst>
                                          <p:attrName>style.visibility</p:attrName>
                                        </p:attrNameLst>
                                      </p:cBhvr>
                                      <p:to>
                                        <p:strVal val="visible"/>
                                      </p:to>
                                    </p:set>
                                    <p:animEffect transition="in" filter="blinds(horizontal)">
                                      <p:cBhvr>
                                        <p:cTn id="34" dur="500"/>
                                        <p:tgtEl>
                                          <p:spTgt spid="5550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55022"/>
                                        </p:tgtEl>
                                        <p:attrNameLst>
                                          <p:attrName>style.visibility</p:attrName>
                                        </p:attrNameLst>
                                      </p:cBhvr>
                                      <p:to>
                                        <p:strVal val="visible"/>
                                      </p:to>
                                    </p:set>
                                    <p:animEffect transition="in" filter="blinds(horizontal)">
                                      <p:cBhvr>
                                        <p:cTn id="39" dur="500"/>
                                        <p:tgtEl>
                                          <p:spTgt spid="55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5" grpId="0"/>
      <p:bldP spid="555016" grpId="0"/>
      <p:bldP spid="555017" grpId="0"/>
      <p:bldP spid="555018" grpId="0"/>
      <p:bldP spid="555019" grpId="0"/>
      <p:bldP spid="555020" grpId="0"/>
      <p:bldP spid="5550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C64E9312-114E-4AF8-B931-39C5517A480D}"/>
              </a:ext>
            </a:extLst>
          </p:cNvPr>
          <p:cNvSpPr>
            <a:spLocks noGrp="1" noChangeArrowheads="1"/>
          </p:cNvSpPr>
          <p:nvPr>
            <p:ph type="title"/>
          </p:nvPr>
        </p:nvSpPr>
        <p:spPr/>
        <p:txBody>
          <a:bodyPr/>
          <a:lstStyle/>
          <a:p>
            <a:r>
              <a:rPr lang="zh-CN" altLang="en-US"/>
              <a:t>流水线指令集的设计</a:t>
            </a:r>
          </a:p>
        </p:txBody>
      </p:sp>
      <p:sp>
        <p:nvSpPr>
          <p:cNvPr id="559107" name="Rectangle 3">
            <a:extLst>
              <a:ext uri="{FF2B5EF4-FFF2-40B4-BE49-F238E27FC236}">
                <a16:creationId xmlns:a16="http://schemas.microsoft.com/office/drawing/2014/main" id="{F5929EA1-FEB7-4D86-869A-C552E7FBA211}"/>
              </a:ext>
            </a:extLst>
          </p:cNvPr>
          <p:cNvSpPr>
            <a:spLocks noGrp="1" noChangeArrowheads="1"/>
          </p:cNvSpPr>
          <p:nvPr>
            <p:ph type="body" idx="1"/>
          </p:nvPr>
        </p:nvSpPr>
        <p:spPr>
          <a:xfrm>
            <a:off x="71438" y="719138"/>
            <a:ext cx="8963025" cy="5957887"/>
          </a:xfrm>
        </p:spPr>
        <p:txBody>
          <a:bodyPr/>
          <a:lstStyle/>
          <a:p>
            <a:pPr>
              <a:lnSpc>
                <a:spcPct val="115000"/>
              </a:lnSpc>
              <a:spcBef>
                <a:spcPct val="15000"/>
              </a:spcBef>
            </a:pPr>
            <a:r>
              <a:rPr lang="zh-CN" altLang="en-US" sz="2000">
                <a:latin typeface="微软雅黑" panose="020B0503020204020204" pitchFamily="34" charset="-122"/>
                <a:ea typeface="微软雅黑" panose="020B0503020204020204" pitchFamily="34" charset="-122"/>
              </a:rPr>
              <a:t>具有什么特征的指令集有利于流水线执行呢？</a:t>
            </a:r>
          </a:p>
          <a:p>
            <a:pPr lvl="1">
              <a:lnSpc>
                <a:spcPct val="115000"/>
              </a:lnSpc>
              <a:spcBef>
                <a:spcPct val="15000"/>
              </a:spcBef>
            </a:pPr>
            <a:r>
              <a:rPr lang="zh-CN" altLang="en-US" sz="2000">
                <a:latin typeface="微软雅黑" panose="020B0503020204020204" pitchFamily="34" charset="-122"/>
                <a:ea typeface="微软雅黑" panose="020B0503020204020204" pitchFamily="34" charset="-122"/>
              </a:rPr>
              <a:t>长度尽量一致，有利于简化取指令和指令译码操作</a:t>
            </a:r>
          </a:p>
          <a:p>
            <a:pPr lvl="2">
              <a:lnSpc>
                <a:spcPct val="115000"/>
              </a:lnSpc>
              <a:spcBef>
                <a:spcPct val="15000"/>
              </a:spcBef>
            </a:pPr>
            <a:r>
              <a:rPr lang="en-US" altLang="zh-CN" sz="2000">
                <a:latin typeface="微软雅黑" panose="020B0503020204020204" pitchFamily="34" charset="-122"/>
                <a:ea typeface="微软雅黑" panose="020B0503020204020204" pitchFamily="34" charset="-122"/>
              </a:rPr>
              <a:t>MIPS</a:t>
            </a:r>
            <a:r>
              <a:rPr lang="zh-CN" altLang="en-US" sz="2000">
                <a:latin typeface="微软雅黑" panose="020B0503020204020204" pitchFamily="34" charset="-122"/>
                <a:ea typeface="微软雅黑" panose="020B0503020204020204" pitchFamily="34" charset="-122"/>
              </a:rPr>
              <a:t>指令</a:t>
            </a:r>
            <a:r>
              <a:rPr lang="en-US" altLang="zh-CN" sz="2000">
                <a:latin typeface="微软雅黑" panose="020B0503020204020204" pitchFamily="34" charset="-122"/>
                <a:ea typeface="微软雅黑" panose="020B0503020204020204" pitchFamily="34" charset="-122"/>
              </a:rPr>
              <a:t>32</a:t>
            </a:r>
            <a:r>
              <a:rPr lang="zh-CN" altLang="en-US" sz="2000">
                <a:latin typeface="微软雅黑" panose="020B0503020204020204" pitchFamily="34" charset="-122"/>
                <a:ea typeface="微软雅黑" panose="020B0503020204020204" pitchFamily="34" charset="-122"/>
              </a:rPr>
              <a:t>位，下址计算方便</a:t>
            </a:r>
            <a:r>
              <a:rPr lang="en-US" altLang="zh-CN" sz="2000">
                <a:latin typeface="微软雅黑" panose="020B0503020204020204" pitchFamily="34" charset="-122"/>
                <a:ea typeface="微软雅黑" panose="020B0503020204020204" pitchFamily="34" charset="-122"/>
              </a:rPr>
              <a:t>: PC+4</a:t>
            </a:r>
          </a:p>
          <a:p>
            <a:pPr lvl="2">
              <a:lnSpc>
                <a:spcPct val="115000"/>
              </a:lnSpc>
              <a:spcBef>
                <a:spcPct val="15000"/>
              </a:spcBef>
            </a:pPr>
            <a:r>
              <a:rPr lang="en-US" altLang="zh-CN" sz="2000">
                <a:latin typeface="微软雅黑" panose="020B0503020204020204" pitchFamily="34" charset="-122"/>
                <a:ea typeface="微软雅黑" panose="020B0503020204020204" pitchFamily="34" charset="-122"/>
              </a:rPr>
              <a:t>X86</a:t>
            </a:r>
            <a:r>
              <a:rPr lang="zh-CN" altLang="en-US" sz="2000">
                <a:latin typeface="微软雅黑" panose="020B0503020204020204" pitchFamily="34" charset="-122"/>
                <a:ea typeface="微软雅黑" panose="020B0503020204020204" pitchFamily="34" charset="-122"/>
              </a:rPr>
              <a:t>指令从</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字节到</a:t>
            </a:r>
            <a:r>
              <a:rPr lang="en-US" altLang="zh-CN" sz="2000">
                <a:latin typeface="微软雅黑" panose="020B0503020204020204" pitchFamily="34" charset="-122"/>
                <a:ea typeface="微软雅黑" panose="020B0503020204020204" pitchFamily="34" charset="-122"/>
              </a:rPr>
              <a:t>17</a:t>
            </a:r>
            <a:r>
              <a:rPr lang="zh-CN" altLang="en-US" sz="2000">
                <a:latin typeface="微软雅黑" panose="020B0503020204020204" pitchFamily="34" charset="-122"/>
                <a:ea typeface="微软雅黑" panose="020B0503020204020204" pitchFamily="34" charset="-122"/>
              </a:rPr>
              <a:t>字节不等，使取指部件极其复杂</a:t>
            </a:r>
          </a:p>
          <a:p>
            <a:pPr lvl="1">
              <a:lnSpc>
                <a:spcPct val="115000"/>
              </a:lnSpc>
              <a:spcBef>
                <a:spcPct val="15000"/>
              </a:spcBef>
            </a:pPr>
            <a:r>
              <a:rPr lang="zh-CN" altLang="en-US" sz="2000">
                <a:latin typeface="微软雅黑" panose="020B0503020204020204" pitchFamily="34" charset="-122"/>
                <a:ea typeface="微软雅黑" panose="020B0503020204020204" pitchFamily="34" charset="-122"/>
              </a:rPr>
              <a:t>格式少，且源寄存器位置相同，有利于在指令未知时就可取操作数</a:t>
            </a:r>
          </a:p>
          <a:p>
            <a:pPr lvl="2">
              <a:lnSpc>
                <a:spcPct val="115000"/>
              </a:lnSpc>
              <a:spcBef>
                <a:spcPct val="15000"/>
              </a:spcBef>
            </a:pPr>
            <a:r>
              <a:rPr lang="en-US" altLang="zh-CN" sz="2000">
                <a:latin typeface="微软雅黑" panose="020B0503020204020204" pitchFamily="34" charset="-122"/>
                <a:ea typeface="微软雅黑" panose="020B0503020204020204" pitchFamily="34" charset="-122"/>
              </a:rPr>
              <a:t>MIPS</a:t>
            </a:r>
            <a:r>
              <a:rPr lang="zh-CN" altLang="en-US" sz="2000">
                <a:latin typeface="微软雅黑" panose="020B0503020204020204" pitchFamily="34" charset="-122"/>
                <a:ea typeface="微软雅黑" panose="020B0503020204020204" pitchFamily="34" charset="-122"/>
              </a:rPr>
              <a:t>指令的</a:t>
            </a:r>
            <a:r>
              <a:rPr lang="en-US" altLang="zh-CN" sz="2000">
                <a:latin typeface="微软雅黑" panose="020B0503020204020204" pitchFamily="34" charset="-122"/>
                <a:ea typeface="微软雅黑" panose="020B0503020204020204" pitchFamily="34" charset="-122"/>
              </a:rPr>
              <a:t>rs</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rt</a:t>
            </a:r>
            <a:r>
              <a:rPr lang="zh-CN" altLang="en-US" sz="2000">
                <a:latin typeface="微软雅黑" panose="020B0503020204020204" pitchFamily="34" charset="-122"/>
                <a:ea typeface="微软雅黑" panose="020B0503020204020204" pitchFamily="34" charset="-122"/>
              </a:rPr>
              <a:t>位置一定，在指令译码时就可读</a:t>
            </a:r>
            <a:r>
              <a:rPr lang="en-US" altLang="zh-CN" sz="2000">
                <a:latin typeface="微软雅黑" panose="020B0503020204020204" pitchFamily="34" charset="-122"/>
                <a:ea typeface="微软雅黑" panose="020B0503020204020204" pitchFamily="34" charset="-122"/>
              </a:rPr>
              <a:t>rs</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rt</a:t>
            </a:r>
            <a:r>
              <a:rPr lang="zh-CN" altLang="en-US" sz="2000">
                <a:latin typeface="微软雅黑" panose="020B0503020204020204" pitchFamily="34" charset="-122"/>
                <a:ea typeface="微软雅黑" panose="020B0503020204020204" pitchFamily="34" charset="-122"/>
              </a:rPr>
              <a:t>的值</a:t>
            </a:r>
          </a:p>
          <a:p>
            <a:pPr lvl="2">
              <a:lnSpc>
                <a:spcPct val="115000"/>
              </a:lnSpc>
              <a:spcBef>
                <a:spcPct val="15000"/>
              </a:spcBef>
              <a:buFontTx/>
              <a:buNone/>
            </a:pPr>
            <a:endParaRPr lang="zh-CN" altLang="en-US" sz="2000">
              <a:latin typeface="微软雅黑" panose="020B0503020204020204" pitchFamily="34" charset="-122"/>
              <a:ea typeface="微软雅黑" panose="020B0503020204020204" pitchFamily="34" charset="-122"/>
            </a:endParaRPr>
          </a:p>
          <a:p>
            <a:pPr lvl="2">
              <a:lnSpc>
                <a:spcPct val="115000"/>
              </a:lnSpc>
              <a:spcBef>
                <a:spcPct val="15000"/>
              </a:spcBef>
              <a:buFontTx/>
              <a:buNone/>
            </a:pPr>
            <a:endParaRPr lang="zh-CN" altLang="en-US" sz="2000">
              <a:latin typeface="微软雅黑" panose="020B0503020204020204" pitchFamily="34" charset="-122"/>
              <a:ea typeface="微软雅黑" panose="020B0503020204020204" pitchFamily="34" charset="-122"/>
            </a:endParaRPr>
          </a:p>
          <a:p>
            <a:pPr lvl="2">
              <a:lnSpc>
                <a:spcPct val="115000"/>
              </a:lnSpc>
              <a:spcBef>
                <a:spcPct val="15000"/>
              </a:spcBef>
              <a:buFontTx/>
              <a:buNone/>
            </a:pPr>
            <a:endParaRPr lang="zh-CN" altLang="en-US" sz="2000">
              <a:latin typeface="微软雅黑" panose="020B0503020204020204" pitchFamily="34" charset="-122"/>
              <a:ea typeface="微软雅黑" panose="020B0503020204020204" pitchFamily="34" charset="-122"/>
            </a:endParaRPr>
          </a:p>
          <a:p>
            <a:pPr lvl="2">
              <a:lnSpc>
                <a:spcPct val="115000"/>
              </a:lnSpc>
              <a:spcBef>
                <a:spcPct val="15000"/>
              </a:spcBef>
              <a:buFontTx/>
              <a:buNone/>
            </a:pPr>
            <a:r>
              <a:rPr lang="zh-CN" altLang="en-US" sz="2000">
                <a:latin typeface="微软雅黑" panose="020B0503020204020204" pitchFamily="34" charset="-122"/>
                <a:ea typeface="微软雅黑" panose="020B0503020204020204" pitchFamily="34" charset="-122"/>
              </a:rPr>
              <a:t>若位置随指令不同而不同，则需先确定指令类型才能取寄存器编号</a:t>
            </a:r>
          </a:p>
          <a:p>
            <a:pPr lvl="1">
              <a:lnSpc>
                <a:spcPct val="115000"/>
              </a:lnSpc>
              <a:spcBef>
                <a:spcPct val="15000"/>
              </a:spcBef>
            </a:pPr>
            <a:r>
              <a:rPr lang="en-US" altLang="zh-CN" sz="2000">
                <a:latin typeface="微软雅黑" panose="020B0503020204020204" pitchFamily="34" charset="-122"/>
                <a:ea typeface="微软雅黑" panose="020B0503020204020204" pitchFamily="34" charset="-122"/>
              </a:rPr>
              <a:t>load / Store</a:t>
            </a:r>
            <a:r>
              <a:rPr lang="zh-CN" altLang="en-US" sz="2000">
                <a:latin typeface="微软雅黑" panose="020B0503020204020204" pitchFamily="34" charset="-122"/>
                <a:ea typeface="微软雅黑" panose="020B0503020204020204" pitchFamily="34" charset="-122"/>
              </a:rPr>
              <a:t>指令才能访问存储器，有利于减少操作步骤，规整流水线</a:t>
            </a:r>
          </a:p>
          <a:p>
            <a:pPr lvl="2">
              <a:lnSpc>
                <a:spcPct val="115000"/>
              </a:lnSpc>
              <a:spcBef>
                <a:spcPct val="15000"/>
              </a:spcBef>
            </a:pPr>
            <a:r>
              <a:rPr lang="en-US" altLang="zh-CN" sz="2000">
                <a:latin typeface="微软雅黑" panose="020B0503020204020204" pitchFamily="34" charset="-122"/>
                <a:ea typeface="微软雅黑" panose="020B0503020204020204" pitchFamily="34" charset="-122"/>
              </a:rPr>
              <a:t>lw/sw</a:t>
            </a:r>
            <a:r>
              <a:rPr lang="zh-CN" altLang="en-US" sz="2000">
                <a:latin typeface="微软雅黑" panose="020B0503020204020204" pitchFamily="34" charset="-122"/>
                <a:ea typeface="微软雅黑" panose="020B0503020204020204" pitchFamily="34" charset="-122"/>
              </a:rPr>
              <a:t>指令的地址计算和运算指令的执行步骤规整在同一个周期</a:t>
            </a:r>
          </a:p>
          <a:p>
            <a:pPr lvl="2">
              <a:lnSpc>
                <a:spcPct val="115000"/>
              </a:lnSpc>
              <a:spcBef>
                <a:spcPct val="15000"/>
              </a:spcBef>
            </a:pPr>
            <a:r>
              <a:rPr lang="en-US" altLang="zh-CN" sz="2000">
                <a:latin typeface="微软雅黑" panose="020B0503020204020204" pitchFamily="34" charset="-122"/>
                <a:ea typeface="微软雅黑" panose="020B0503020204020204" pitchFamily="34" charset="-122"/>
              </a:rPr>
              <a:t>X86</a:t>
            </a:r>
            <a:r>
              <a:rPr lang="zh-CN" altLang="en-US" sz="2000">
                <a:latin typeface="微软雅黑" panose="020B0503020204020204" pitchFamily="34" charset="-122"/>
                <a:ea typeface="微软雅黑" panose="020B0503020204020204" pitchFamily="34" charset="-122"/>
              </a:rPr>
              <a:t>运算类指令操作数可为内存数据，需计算地址、访存、执行</a:t>
            </a:r>
          </a:p>
          <a:p>
            <a:pPr lvl="1">
              <a:lnSpc>
                <a:spcPct val="115000"/>
              </a:lnSpc>
              <a:spcBef>
                <a:spcPct val="15000"/>
              </a:spcBef>
            </a:pPr>
            <a:r>
              <a:rPr lang="zh-CN" altLang="en-US" sz="2000">
                <a:latin typeface="微软雅黑" panose="020B0503020204020204" pitchFamily="34" charset="-122"/>
                <a:ea typeface="微软雅黑" panose="020B0503020204020204" pitchFamily="34" charset="-122"/>
              </a:rPr>
              <a:t>内存中</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对齐”存放，有利于减少访存次数和流水线的规整</a:t>
            </a:r>
          </a:p>
          <a:p>
            <a:pPr lvl="1">
              <a:lnSpc>
                <a:spcPct val="115000"/>
              </a:lnSpc>
              <a:spcBef>
                <a:spcPct val="15000"/>
              </a:spcBef>
              <a:buFontTx/>
              <a:buNone/>
            </a:pPr>
            <a:r>
              <a:rPr lang="zh-CN" altLang="en-US" sz="2000">
                <a:solidFill>
                  <a:srgbClr val="008000"/>
                </a:solidFill>
                <a:latin typeface="微软雅黑" panose="020B0503020204020204" pitchFamily="34" charset="-122"/>
                <a:ea typeface="微软雅黑" panose="020B0503020204020204" pitchFamily="34" charset="-122"/>
              </a:rPr>
              <a:t>总之，规整、简单和一致等特性有利于指令的流水线执行</a:t>
            </a:r>
            <a:endParaRPr lang="en-US" altLang="zh-CN" sz="2000">
              <a:latin typeface="微软雅黑" panose="020B0503020204020204" pitchFamily="34" charset="-122"/>
              <a:ea typeface="微软雅黑" panose="020B0503020204020204" pitchFamily="34" charset="-122"/>
            </a:endParaRPr>
          </a:p>
        </p:txBody>
      </p:sp>
      <p:grpSp>
        <p:nvGrpSpPr>
          <p:cNvPr id="559108" name="Group 4">
            <a:extLst>
              <a:ext uri="{FF2B5EF4-FFF2-40B4-BE49-F238E27FC236}">
                <a16:creationId xmlns:a16="http://schemas.microsoft.com/office/drawing/2014/main" id="{AA435135-8FC8-42CE-B23E-486FE44FFAD8}"/>
              </a:ext>
            </a:extLst>
          </p:cNvPr>
          <p:cNvGrpSpPr>
            <a:grpSpLocks/>
          </p:cNvGrpSpPr>
          <p:nvPr/>
        </p:nvGrpSpPr>
        <p:grpSpPr bwMode="auto">
          <a:xfrm>
            <a:off x="1843088" y="3192463"/>
            <a:ext cx="5905500" cy="973137"/>
            <a:chOff x="1918" y="672"/>
            <a:chExt cx="3767" cy="613"/>
          </a:xfrm>
        </p:grpSpPr>
        <p:grpSp>
          <p:nvGrpSpPr>
            <p:cNvPr id="559109" name="Group 5">
              <a:extLst>
                <a:ext uri="{FF2B5EF4-FFF2-40B4-BE49-F238E27FC236}">
                  <a16:creationId xmlns:a16="http://schemas.microsoft.com/office/drawing/2014/main" id="{D334AA76-BF44-4942-969E-47AA85D69216}"/>
                </a:ext>
              </a:extLst>
            </p:cNvPr>
            <p:cNvGrpSpPr>
              <a:grpSpLocks/>
            </p:cNvGrpSpPr>
            <p:nvPr/>
          </p:nvGrpSpPr>
          <p:grpSpPr bwMode="auto">
            <a:xfrm>
              <a:off x="1918" y="672"/>
              <a:ext cx="3767" cy="421"/>
              <a:chOff x="1918" y="672"/>
              <a:chExt cx="3767" cy="421"/>
            </a:xfrm>
          </p:grpSpPr>
          <p:grpSp>
            <p:nvGrpSpPr>
              <p:cNvPr id="559110" name="Group 6">
                <a:extLst>
                  <a:ext uri="{FF2B5EF4-FFF2-40B4-BE49-F238E27FC236}">
                    <a16:creationId xmlns:a16="http://schemas.microsoft.com/office/drawing/2014/main" id="{E9F46F2C-FFC3-4EB3-9DDB-B81B173413E8}"/>
                  </a:ext>
                </a:extLst>
              </p:cNvPr>
              <p:cNvGrpSpPr>
                <a:grpSpLocks/>
              </p:cNvGrpSpPr>
              <p:nvPr/>
            </p:nvGrpSpPr>
            <p:grpSpPr bwMode="auto">
              <a:xfrm>
                <a:off x="1979" y="864"/>
                <a:ext cx="3607" cy="229"/>
                <a:chOff x="1979" y="864"/>
                <a:chExt cx="3607" cy="229"/>
              </a:xfrm>
            </p:grpSpPr>
            <p:sp>
              <p:nvSpPr>
                <p:cNvPr id="559111" name="Rectangle 7">
                  <a:extLst>
                    <a:ext uri="{FF2B5EF4-FFF2-40B4-BE49-F238E27FC236}">
                      <a16:creationId xmlns:a16="http://schemas.microsoft.com/office/drawing/2014/main" id="{A1390D6E-0A61-441A-9FB0-3E8D80CAEABC}"/>
                    </a:ext>
                  </a:extLst>
                </p:cNvPr>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9112" name="Group 8">
                  <a:extLst>
                    <a:ext uri="{FF2B5EF4-FFF2-40B4-BE49-F238E27FC236}">
                      <a16:creationId xmlns:a16="http://schemas.microsoft.com/office/drawing/2014/main" id="{AE25C27D-966D-478C-9B43-1A4FE057501F}"/>
                    </a:ext>
                  </a:extLst>
                </p:cNvPr>
                <p:cNvGrpSpPr>
                  <a:grpSpLocks/>
                </p:cNvGrpSpPr>
                <p:nvPr/>
              </p:nvGrpSpPr>
              <p:grpSpPr bwMode="auto">
                <a:xfrm>
                  <a:off x="1979" y="864"/>
                  <a:ext cx="3607" cy="229"/>
                  <a:chOff x="1979" y="864"/>
                  <a:chExt cx="3607" cy="229"/>
                </a:xfrm>
              </p:grpSpPr>
              <p:grpSp>
                <p:nvGrpSpPr>
                  <p:cNvPr id="559113" name="Group 9">
                    <a:extLst>
                      <a:ext uri="{FF2B5EF4-FFF2-40B4-BE49-F238E27FC236}">
                        <a16:creationId xmlns:a16="http://schemas.microsoft.com/office/drawing/2014/main" id="{D2CEE53E-E056-41C3-BAF0-5C0C4B1FEBB3}"/>
                      </a:ext>
                    </a:extLst>
                  </p:cNvPr>
                  <p:cNvGrpSpPr>
                    <a:grpSpLocks/>
                  </p:cNvGrpSpPr>
                  <p:nvPr/>
                </p:nvGrpSpPr>
                <p:grpSpPr bwMode="auto">
                  <a:xfrm>
                    <a:off x="1979" y="864"/>
                    <a:ext cx="624" cy="229"/>
                    <a:chOff x="1979" y="864"/>
                    <a:chExt cx="624" cy="229"/>
                  </a:xfrm>
                </p:grpSpPr>
                <p:sp>
                  <p:nvSpPr>
                    <p:cNvPr id="559114" name="Rectangle 10">
                      <a:extLst>
                        <a:ext uri="{FF2B5EF4-FFF2-40B4-BE49-F238E27FC236}">
                          <a16:creationId xmlns:a16="http://schemas.microsoft.com/office/drawing/2014/main" id="{4E5CC60B-2963-4006-B0D1-BD45EE0D19B0}"/>
                        </a:ext>
                      </a:extLst>
                    </p:cNvPr>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15" name="Rectangle 11">
                      <a:extLst>
                        <a:ext uri="{FF2B5EF4-FFF2-40B4-BE49-F238E27FC236}">
                          <a16:creationId xmlns:a16="http://schemas.microsoft.com/office/drawing/2014/main" id="{67AB1B7E-7E0A-44A1-9A11-7A911B1E66B2}"/>
                        </a:ext>
                      </a:extLst>
                    </p:cNvPr>
                    <p:cNvSpPr>
                      <a:spLocks noChangeArrowheads="1"/>
                    </p:cNvSpPr>
                    <p:nvPr/>
                  </p:nvSpPr>
                  <p:spPr bwMode="auto">
                    <a:xfrm>
                      <a:off x="2161" y="864"/>
                      <a:ext cx="2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op</a:t>
                      </a:r>
                    </a:p>
                  </p:txBody>
                </p:sp>
              </p:grpSp>
              <p:grpSp>
                <p:nvGrpSpPr>
                  <p:cNvPr id="559116" name="Group 12">
                    <a:extLst>
                      <a:ext uri="{FF2B5EF4-FFF2-40B4-BE49-F238E27FC236}">
                        <a16:creationId xmlns:a16="http://schemas.microsoft.com/office/drawing/2014/main" id="{43D22706-1808-4A47-BA4E-2C4E5E367465}"/>
                      </a:ext>
                    </a:extLst>
                  </p:cNvPr>
                  <p:cNvGrpSpPr>
                    <a:grpSpLocks/>
                  </p:cNvGrpSpPr>
                  <p:nvPr/>
                </p:nvGrpSpPr>
                <p:grpSpPr bwMode="auto">
                  <a:xfrm>
                    <a:off x="2611" y="864"/>
                    <a:ext cx="580" cy="229"/>
                    <a:chOff x="2611" y="864"/>
                    <a:chExt cx="580" cy="229"/>
                  </a:xfrm>
                </p:grpSpPr>
                <p:sp>
                  <p:nvSpPr>
                    <p:cNvPr id="559117" name="Rectangle 13">
                      <a:extLst>
                        <a:ext uri="{FF2B5EF4-FFF2-40B4-BE49-F238E27FC236}">
                          <a16:creationId xmlns:a16="http://schemas.microsoft.com/office/drawing/2014/main" id="{E6601C53-15E1-4773-A698-DED5847D3494}"/>
                        </a:ext>
                      </a:extLst>
                    </p:cNvPr>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18" name="Rectangle 14">
                      <a:extLst>
                        <a:ext uri="{FF2B5EF4-FFF2-40B4-BE49-F238E27FC236}">
                          <a16:creationId xmlns:a16="http://schemas.microsoft.com/office/drawing/2014/main" id="{88CFF084-34F3-4F8B-ACD1-CA7B0CEB8F07}"/>
                        </a:ext>
                      </a:extLst>
                    </p:cNvPr>
                    <p:cNvSpPr>
                      <a:spLocks noChangeArrowheads="1"/>
                    </p:cNvSpPr>
                    <p:nvPr/>
                  </p:nvSpPr>
                  <p:spPr bwMode="auto">
                    <a:xfrm>
                      <a:off x="2776" y="864"/>
                      <a:ext cx="2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rs</a:t>
                      </a:r>
                    </a:p>
                  </p:txBody>
                </p:sp>
              </p:grpSp>
              <p:grpSp>
                <p:nvGrpSpPr>
                  <p:cNvPr id="559119" name="Group 15">
                    <a:extLst>
                      <a:ext uri="{FF2B5EF4-FFF2-40B4-BE49-F238E27FC236}">
                        <a16:creationId xmlns:a16="http://schemas.microsoft.com/office/drawing/2014/main" id="{DAADACCF-7290-46E2-9AB7-2203814E83D9}"/>
                      </a:ext>
                    </a:extLst>
                  </p:cNvPr>
                  <p:cNvGrpSpPr>
                    <a:grpSpLocks/>
                  </p:cNvGrpSpPr>
                  <p:nvPr/>
                </p:nvGrpSpPr>
                <p:grpSpPr bwMode="auto">
                  <a:xfrm>
                    <a:off x="3199" y="864"/>
                    <a:ext cx="579" cy="229"/>
                    <a:chOff x="3199" y="864"/>
                    <a:chExt cx="579" cy="229"/>
                  </a:xfrm>
                </p:grpSpPr>
                <p:sp>
                  <p:nvSpPr>
                    <p:cNvPr id="559120" name="Rectangle 16">
                      <a:extLst>
                        <a:ext uri="{FF2B5EF4-FFF2-40B4-BE49-F238E27FC236}">
                          <a16:creationId xmlns:a16="http://schemas.microsoft.com/office/drawing/2014/main" id="{E661B9C0-FE2A-40C0-AE3B-6332DE56A1B0}"/>
                        </a:ext>
                      </a:extLst>
                    </p:cNvPr>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1" name="Rectangle 17">
                      <a:extLst>
                        <a:ext uri="{FF2B5EF4-FFF2-40B4-BE49-F238E27FC236}">
                          <a16:creationId xmlns:a16="http://schemas.microsoft.com/office/drawing/2014/main" id="{0BEBB181-DFFC-475E-B032-E584F04E92B3}"/>
                        </a:ext>
                      </a:extLst>
                    </p:cNvPr>
                    <p:cNvSpPr>
                      <a:spLocks noChangeArrowheads="1"/>
                    </p:cNvSpPr>
                    <p:nvPr/>
                  </p:nvSpPr>
                  <p:spPr bwMode="auto">
                    <a:xfrm>
                      <a:off x="3363" y="864"/>
                      <a:ext cx="22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rt</a:t>
                      </a:r>
                    </a:p>
                  </p:txBody>
                </p:sp>
              </p:grpSp>
              <p:grpSp>
                <p:nvGrpSpPr>
                  <p:cNvPr id="559122" name="Group 18">
                    <a:extLst>
                      <a:ext uri="{FF2B5EF4-FFF2-40B4-BE49-F238E27FC236}">
                        <a16:creationId xmlns:a16="http://schemas.microsoft.com/office/drawing/2014/main" id="{9ABC207B-D255-45C6-A7F9-755B2DF3F4C6}"/>
                      </a:ext>
                    </a:extLst>
                  </p:cNvPr>
                  <p:cNvGrpSpPr>
                    <a:grpSpLocks/>
                  </p:cNvGrpSpPr>
                  <p:nvPr/>
                </p:nvGrpSpPr>
                <p:grpSpPr bwMode="auto">
                  <a:xfrm>
                    <a:off x="3786" y="864"/>
                    <a:ext cx="579" cy="229"/>
                    <a:chOff x="3786" y="864"/>
                    <a:chExt cx="579" cy="229"/>
                  </a:xfrm>
                </p:grpSpPr>
                <p:sp>
                  <p:nvSpPr>
                    <p:cNvPr id="559123" name="Rectangle 19">
                      <a:extLst>
                        <a:ext uri="{FF2B5EF4-FFF2-40B4-BE49-F238E27FC236}">
                          <a16:creationId xmlns:a16="http://schemas.microsoft.com/office/drawing/2014/main" id="{08D2F9CF-E64B-4DF4-8785-CA66D617BCE1}"/>
                        </a:ext>
                      </a:extLst>
                    </p:cNvPr>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4" name="Rectangle 20">
                      <a:extLst>
                        <a:ext uri="{FF2B5EF4-FFF2-40B4-BE49-F238E27FC236}">
                          <a16:creationId xmlns:a16="http://schemas.microsoft.com/office/drawing/2014/main" id="{E3BE7961-D440-4DCA-B080-FE36883D5640}"/>
                        </a:ext>
                      </a:extLst>
                    </p:cNvPr>
                    <p:cNvSpPr>
                      <a:spLocks noChangeArrowheads="1"/>
                    </p:cNvSpPr>
                    <p:nvPr/>
                  </p:nvSpPr>
                  <p:spPr bwMode="auto">
                    <a:xfrm>
                      <a:off x="3951" y="864"/>
                      <a:ext cx="26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rd</a:t>
                      </a:r>
                    </a:p>
                  </p:txBody>
                </p:sp>
              </p:grpSp>
              <p:grpSp>
                <p:nvGrpSpPr>
                  <p:cNvPr id="559125" name="Group 21">
                    <a:extLst>
                      <a:ext uri="{FF2B5EF4-FFF2-40B4-BE49-F238E27FC236}">
                        <a16:creationId xmlns:a16="http://schemas.microsoft.com/office/drawing/2014/main" id="{DE73B9DE-291F-45E3-A321-F8B0F057D76D}"/>
                      </a:ext>
                    </a:extLst>
                  </p:cNvPr>
                  <p:cNvGrpSpPr>
                    <a:grpSpLocks/>
                  </p:cNvGrpSpPr>
                  <p:nvPr/>
                </p:nvGrpSpPr>
                <p:grpSpPr bwMode="auto">
                  <a:xfrm>
                    <a:off x="4373" y="864"/>
                    <a:ext cx="620" cy="229"/>
                    <a:chOff x="4373" y="864"/>
                    <a:chExt cx="620" cy="229"/>
                  </a:xfrm>
                </p:grpSpPr>
                <p:sp>
                  <p:nvSpPr>
                    <p:cNvPr id="559126" name="Rectangle 22">
                      <a:extLst>
                        <a:ext uri="{FF2B5EF4-FFF2-40B4-BE49-F238E27FC236}">
                          <a16:creationId xmlns:a16="http://schemas.microsoft.com/office/drawing/2014/main" id="{34864930-D130-434A-9E08-BC4FA5645FDA}"/>
                        </a:ext>
                      </a:extLst>
                    </p:cNvPr>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7" name="Rectangle 23">
                      <a:extLst>
                        <a:ext uri="{FF2B5EF4-FFF2-40B4-BE49-F238E27FC236}">
                          <a16:creationId xmlns:a16="http://schemas.microsoft.com/office/drawing/2014/main" id="{6769F3B2-A7EA-43F7-A60F-01FEE5E9895C}"/>
                        </a:ext>
                      </a:extLst>
                    </p:cNvPr>
                    <p:cNvSpPr>
                      <a:spLocks noChangeArrowheads="1"/>
                    </p:cNvSpPr>
                    <p:nvPr/>
                  </p:nvSpPr>
                  <p:spPr bwMode="auto">
                    <a:xfrm>
                      <a:off x="4448" y="864"/>
                      <a:ext cx="54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shamt</a:t>
                      </a:r>
                    </a:p>
                  </p:txBody>
                </p:sp>
              </p:grpSp>
              <p:grpSp>
                <p:nvGrpSpPr>
                  <p:cNvPr id="559128" name="Group 24">
                    <a:extLst>
                      <a:ext uri="{FF2B5EF4-FFF2-40B4-BE49-F238E27FC236}">
                        <a16:creationId xmlns:a16="http://schemas.microsoft.com/office/drawing/2014/main" id="{80CA0BB9-EC49-4AFB-8E92-4898AB8CB690}"/>
                      </a:ext>
                    </a:extLst>
                  </p:cNvPr>
                  <p:cNvGrpSpPr>
                    <a:grpSpLocks/>
                  </p:cNvGrpSpPr>
                  <p:nvPr/>
                </p:nvGrpSpPr>
                <p:grpSpPr bwMode="auto">
                  <a:xfrm>
                    <a:off x="4961" y="864"/>
                    <a:ext cx="625" cy="229"/>
                    <a:chOff x="4961" y="864"/>
                    <a:chExt cx="625" cy="229"/>
                  </a:xfrm>
                </p:grpSpPr>
                <p:sp>
                  <p:nvSpPr>
                    <p:cNvPr id="559129" name="Rectangle 25">
                      <a:extLst>
                        <a:ext uri="{FF2B5EF4-FFF2-40B4-BE49-F238E27FC236}">
                          <a16:creationId xmlns:a16="http://schemas.microsoft.com/office/drawing/2014/main" id="{8C1AB373-3919-4C5E-8C71-DD23576FD731}"/>
                        </a:ext>
                      </a:extLst>
                    </p:cNvPr>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0" name="Rectangle 26">
                      <a:extLst>
                        <a:ext uri="{FF2B5EF4-FFF2-40B4-BE49-F238E27FC236}">
                          <a16:creationId xmlns:a16="http://schemas.microsoft.com/office/drawing/2014/main" id="{39C5F5F2-E7EB-4C16-B240-734142C33435}"/>
                        </a:ext>
                      </a:extLst>
                    </p:cNvPr>
                    <p:cNvSpPr>
                      <a:spLocks noChangeArrowheads="1"/>
                    </p:cNvSpPr>
                    <p:nvPr/>
                  </p:nvSpPr>
                  <p:spPr bwMode="auto">
                    <a:xfrm>
                      <a:off x="5143" y="864"/>
                      <a:ext cx="42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a:ea typeface="宋体" panose="02010600030101010101" pitchFamily="2" charset="-122"/>
                        </a:rPr>
                        <a:t>func</a:t>
                      </a:r>
                    </a:p>
                  </p:txBody>
                </p:sp>
              </p:grpSp>
            </p:grpSp>
          </p:grpSp>
          <p:sp>
            <p:nvSpPr>
              <p:cNvPr id="559131" name="Rectangle 27">
                <a:extLst>
                  <a:ext uri="{FF2B5EF4-FFF2-40B4-BE49-F238E27FC236}">
                    <a16:creationId xmlns:a16="http://schemas.microsoft.com/office/drawing/2014/main" id="{A008BC9A-1C7B-4E9A-BB9F-EFBF3BBF558E}"/>
                  </a:ext>
                </a:extLst>
              </p:cNvPr>
              <p:cNvSpPr>
                <a:spLocks noChangeArrowheads="1"/>
              </p:cNvSpPr>
              <p:nvPr/>
            </p:nvSpPr>
            <p:spPr bwMode="auto">
              <a:xfrm>
                <a:off x="5488"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0</a:t>
                </a:r>
              </a:p>
            </p:txBody>
          </p:sp>
          <p:sp>
            <p:nvSpPr>
              <p:cNvPr id="559132" name="Rectangle 28">
                <a:extLst>
                  <a:ext uri="{FF2B5EF4-FFF2-40B4-BE49-F238E27FC236}">
                    <a16:creationId xmlns:a16="http://schemas.microsoft.com/office/drawing/2014/main" id="{DF17BFB4-876A-4850-A1E7-87C9148D4016}"/>
                  </a:ext>
                </a:extLst>
              </p:cNvPr>
              <p:cNvSpPr>
                <a:spLocks noChangeArrowheads="1"/>
              </p:cNvSpPr>
              <p:nvPr/>
            </p:nvSpPr>
            <p:spPr bwMode="auto">
              <a:xfrm>
                <a:off x="4810"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a:t>
                </a:r>
              </a:p>
            </p:txBody>
          </p:sp>
          <p:sp>
            <p:nvSpPr>
              <p:cNvPr id="559133" name="Rectangle 29">
                <a:extLst>
                  <a:ext uri="{FF2B5EF4-FFF2-40B4-BE49-F238E27FC236}">
                    <a16:creationId xmlns:a16="http://schemas.microsoft.com/office/drawing/2014/main" id="{20BA8C0A-5452-418E-BB00-AD7D8F614266}"/>
                  </a:ext>
                </a:extLst>
              </p:cNvPr>
              <p:cNvSpPr>
                <a:spLocks noChangeArrowheads="1"/>
              </p:cNvSpPr>
              <p:nvPr/>
            </p:nvSpPr>
            <p:spPr bwMode="auto">
              <a:xfrm>
                <a:off x="4177"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11</a:t>
                </a:r>
              </a:p>
            </p:txBody>
          </p:sp>
          <p:sp>
            <p:nvSpPr>
              <p:cNvPr id="559134" name="Rectangle 30">
                <a:extLst>
                  <a:ext uri="{FF2B5EF4-FFF2-40B4-BE49-F238E27FC236}">
                    <a16:creationId xmlns:a16="http://schemas.microsoft.com/office/drawing/2014/main" id="{55F29B26-AFDD-4F4A-AA62-5E9A404408B0}"/>
                  </a:ext>
                </a:extLst>
              </p:cNvPr>
              <p:cNvSpPr>
                <a:spLocks noChangeArrowheads="1"/>
              </p:cNvSpPr>
              <p:nvPr/>
            </p:nvSpPr>
            <p:spPr bwMode="auto">
              <a:xfrm>
                <a:off x="3589"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16</a:t>
                </a:r>
              </a:p>
            </p:txBody>
          </p:sp>
          <p:sp>
            <p:nvSpPr>
              <p:cNvPr id="559135" name="Rectangle 31">
                <a:extLst>
                  <a:ext uri="{FF2B5EF4-FFF2-40B4-BE49-F238E27FC236}">
                    <a16:creationId xmlns:a16="http://schemas.microsoft.com/office/drawing/2014/main" id="{C57D0C0A-84EF-4CE2-8A6C-BF29A28B0650}"/>
                  </a:ext>
                </a:extLst>
              </p:cNvPr>
              <p:cNvSpPr>
                <a:spLocks noChangeArrowheads="1"/>
              </p:cNvSpPr>
              <p:nvPr/>
            </p:nvSpPr>
            <p:spPr bwMode="auto">
              <a:xfrm>
                <a:off x="3002"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21</a:t>
                </a:r>
              </a:p>
            </p:txBody>
          </p:sp>
          <p:sp>
            <p:nvSpPr>
              <p:cNvPr id="559136" name="Rectangle 32">
                <a:extLst>
                  <a:ext uri="{FF2B5EF4-FFF2-40B4-BE49-F238E27FC236}">
                    <a16:creationId xmlns:a16="http://schemas.microsoft.com/office/drawing/2014/main" id="{EDF6B93B-38E4-484B-B4CF-400F0C8BEF84}"/>
                  </a:ext>
                </a:extLst>
              </p:cNvPr>
              <p:cNvSpPr>
                <a:spLocks noChangeArrowheads="1"/>
              </p:cNvSpPr>
              <p:nvPr/>
            </p:nvSpPr>
            <p:spPr bwMode="auto">
              <a:xfrm>
                <a:off x="2414"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26</a:t>
                </a:r>
              </a:p>
            </p:txBody>
          </p:sp>
          <p:sp>
            <p:nvSpPr>
              <p:cNvPr id="559137" name="Rectangle 33">
                <a:extLst>
                  <a:ext uri="{FF2B5EF4-FFF2-40B4-BE49-F238E27FC236}">
                    <a16:creationId xmlns:a16="http://schemas.microsoft.com/office/drawing/2014/main" id="{10E9C050-5819-4922-BF15-B8EA92272582}"/>
                  </a:ext>
                </a:extLst>
              </p:cNvPr>
              <p:cNvSpPr>
                <a:spLocks noChangeArrowheads="1"/>
              </p:cNvSpPr>
              <p:nvPr/>
            </p:nvSpPr>
            <p:spPr bwMode="auto">
              <a:xfrm>
                <a:off x="1918"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31</a:t>
                </a:r>
              </a:p>
            </p:txBody>
          </p:sp>
        </p:grpSp>
        <p:sp>
          <p:nvSpPr>
            <p:cNvPr id="559138" name="Rectangle 34">
              <a:extLst>
                <a:ext uri="{FF2B5EF4-FFF2-40B4-BE49-F238E27FC236}">
                  <a16:creationId xmlns:a16="http://schemas.microsoft.com/office/drawing/2014/main" id="{B23B709C-3699-450F-8268-8036E60B2133}"/>
                </a:ext>
              </a:extLst>
            </p:cNvPr>
            <p:cNvSpPr>
              <a:spLocks noChangeArrowheads="1"/>
            </p:cNvSpPr>
            <p:nvPr/>
          </p:nvSpPr>
          <p:spPr bwMode="auto">
            <a:xfrm>
              <a:off x="2143" y="1056"/>
              <a:ext cx="49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559139" name="Rectangle 35">
              <a:extLst>
                <a:ext uri="{FF2B5EF4-FFF2-40B4-BE49-F238E27FC236}">
                  <a16:creationId xmlns:a16="http://schemas.microsoft.com/office/drawing/2014/main" id="{E250C4B8-BEE0-46FD-8609-4A3C757E5E0F}"/>
                </a:ext>
              </a:extLst>
            </p:cNvPr>
            <p:cNvSpPr>
              <a:spLocks noChangeArrowheads="1"/>
            </p:cNvSpPr>
            <p:nvPr/>
          </p:nvSpPr>
          <p:spPr bwMode="auto">
            <a:xfrm>
              <a:off x="512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559140" name="Rectangle 36">
              <a:extLst>
                <a:ext uri="{FF2B5EF4-FFF2-40B4-BE49-F238E27FC236}">
                  <a16:creationId xmlns:a16="http://schemas.microsoft.com/office/drawing/2014/main" id="{7EB98B76-77C7-4833-BEE3-98C40E76A8A8}"/>
                </a:ext>
              </a:extLst>
            </p:cNvPr>
            <p:cNvSpPr>
              <a:spLocks noChangeArrowheads="1"/>
            </p:cNvSpPr>
            <p:nvPr/>
          </p:nvSpPr>
          <p:spPr bwMode="auto">
            <a:xfrm>
              <a:off x="4493"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559141" name="Rectangle 37">
              <a:extLst>
                <a:ext uri="{FF2B5EF4-FFF2-40B4-BE49-F238E27FC236}">
                  <a16:creationId xmlns:a16="http://schemas.microsoft.com/office/drawing/2014/main" id="{A4607978-8D62-4552-9FC5-CBA1CF9D8C2A}"/>
                </a:ext>
              </a:extLst>
            </p:cNvPr>
            <p:cNvSpPr>
              <a:spLocks noChangeArrowheads="1"/>
            </p:cNvSpPr>
            <p:nvPr/>
          </p:nvSpPr>
          <p:spPr bwMode="auto">
            <a:xfrm>
              <a:off x="390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559142" name="Rectangle 38">
              <a:extLst>
                <a:ext uri="{FF2B5EF4-FFF2-40B4-BE49-F238E27FC236}">
                  <a16:creationId xmlns:a16="http://schemas.microsoft.com/office/drawing/2014/main" id="{DAA2D58B-28C0-42E2-83B2-8CFCC5B58E7C}"/>
                </a:ext>
              </a:extLst>
            </p:cNvPr>
            <p:cNvSpPr>
              <a:spLocks noChangeArrowheads="1"/>
            </p:cNvSpPr>
            <p:nvPr/>
          </p:nvSpPr>
          <p:spPr bwMode="auto">
            <a:xfrm>
              <a:off x="3317" y="1056"/>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sp>
          <p:nvSpPr>
            <p:cNvPr id="559143" name="Rectangle 39">
              <a:extLst>
                <a:ext uri="{FF2B5EF4-FFF2-40B4-BE49-F238E27FC236}">
                  <a16:creationId xmlns:a16="http://schemas.microsoft.com/office/drawing/2014/main" id="{E0E70ACA-D4B3-446F-A375-DD82A48037C2}"/>
                </a:ext>
              </a:extLst>
            </p:cNvPr>
            <p:cNvSpPr>
              <a:spLocks noChangeArrowheads="1"/>
            </p:cNvSpPr>
            <p:nvPr/>
          </p:nvSpPr>
          <p:spPr bwMode="auto">
            <a:xfrm>
              <a:off x="2731" y="1056"/>
              <a:ext cx="4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animEffect transition="in" filter="blinds(horizontal)">
                                      <p:cBhvr>
                                        <p:cTn id="7" dur="500"/>
                                        <p:tgtEl>
                                          <p:spTgt spid="559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9107">
                                            <p:txEl>
                                              <p:pRg st="2" end="2"/>
                                            </p:txEl>
                                          </p:spTgt>
                                        </p:tgtEl>
                                        <p:attrNameLst>
                                          <p:attrName>style.visibility</p:attrName>
                                        </p:attrNameLst>
                                      </p:cBhvr>
                                      <p:to>
                                        <p:strVal val="visible"/>
                                      </p:to>
                                    </p:set>
                                    <p:animEffect transition="in" filter="blinds(horizontal)">
                                      <p:cBhvr>
                                        <p:cTn id="12" dur="500"/>
                                        <p:tgtEl>
                                          <p:spTgt spid="559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9107">
                                            <p:txEl>
                                              <p:pRg st="3" end="3"/>
                                            </p:txEl>
                                          </p:spTgt>
                                        </p:tgtEl>
                                        <p:attrNameLst>
                                          <p:attrName>style.visibility</p:attrName>
                                        </p:attrNameLst>
                                      </p:cBhvr>
                                      <p:to>
                                        <p:strVal val="visible"/>
                                      </p:to>
                                    </p:set>
                                    <p:animEffect transition="in" filter="blinds(horizontal)">
                                      <p:cBhvr>
                                        <p:cTn id="17" dur="500"/>
                                        <p:tgtEl>
                                          <p:spTgt spid="559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9107">
                                            <p:txEl>
                                              <p:pRg st="4" end="4"/>
                                            </p:txEl>
                                          </p:spTgt>
                                        </p:tgtEl>
                                        <p:attrNameLst>
                                          <p:attrName>style.visibility</p:attrName>
                                        </p:attrNameLst>
                                      </p:cBhvr>
                                      <p:to>
                                        <p:strVal val="visible"/>
                                      </p:to>
                                    </p:set>
                                    <p:animEffect transition="in" filter="blinds(horizontal)">
                                      <p:cBhvr>
                                        <p:cTn id="22" dur="500"/>
                                        <p:tgtEl>
                                          <p:spTgt spid="5591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9107">
                                            <p:txEl>
                                              <p:pRg st="5" end="5"/>
                                            </p:txEl>
                                          </p:spTgt>
                                        </p:tgtEl>
                                        <p:attrNameLst>
                                          <p:attrName>style.visibility</p:attrName>
                                        </p:attrNameLst>
                                      </p:cBhvr>
                                      <p:to>
                                        <p:strVal val="visible"/>
                                      </p:to>
                                    </p:set>
                                    <p:animEffect transition="in" filter="blinds(horizontal)">
                                      <p:cBhvr>
                                        <p:cTn id="27" dur="500"/>
                                        <p:tgtEl>
                                          <p:spTgt spid="559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9108"/>
                                        </p:tgtEl>
                                        <p:attrNameLst>
                                          <p:attrName>style.visibility</p:attrName>
                                        </p:attrNameLst>
                                      </p:cBhvr>
                                      <p:to>
                                        <p:strVal val="visible"/>
                                      </p:to>
                                    </p:set>
                                    <p:animEffect transition="in" filter="blinds(horizontal)">
                                      <p:cBhvr>
                                        <p:cTn id="32" dur="500"/>
                                        <p:tgtEl>
                                          <p:spTgt spid="5591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9107">
                                            <p:txEl>
                                              <p:pRg st="9" end="9"/>
                                            </p:txEl>
                                          </p:spTgt>
                                        </p:tgtEl>
                                        <p:attrNameLst>
                                          <p:attrName>style.visibility</p:attrName>
                                        </p:attrNameLst>
                                      </p:cBhvr>
                                      <p:to>
                                        <p:strVal val="visible"/>
                                      </p:to>
                                    </p:set>
                                    <p:animEffect transition="in" filter="blinds(horizontal)">
                                      <p:cBhvr>
                                        <p:cTn id="37" dur="500"/>
                                        <p:tgtEl>
                                          <p:spTgt spid="55910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9107">
                                            <p:txEl>
                                              <p:pRg st="10" end="10"/>
                                            </p:txEl>
                                          </p:spTgt>
                                        </p:tgtEl>
                                        <p:attrNameLst>
                                          <p:attrName>style.visibility</p:attrName>
                                        </p:attrNameLst>
                                      </p:cBhvr>
                                      <p:to>
                                        <p:strVal val="visible"/>
                                      </p:to>
                                    </p:set>
                                    <p:animEffect transition="in" filter="blinds(horizontal)">
                                      <p:cBhvr>
                                        <p:cTn id="42" dur="500"/>
                                        <p:tgtEl>
                                          <p:spTgt spid="559107">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9107">
                                            <p:txEl>
                                              <p:pRg st="11" end="11"/>
                                            </p:txEl>
                                          </p:spTgt>
                                        </p:tgtEl>
                                        <p:attrNameLst>
                                          <p:attrName>style.visibility</p:attrName>
                                        </p:attrNameLst>
                                      </p:cBhvr>
                                      <p:to>
                                        <p:strVal val="visible"/>
                                      </p:to>
                                    </p:set>
                                    <p:animEffect transition="in" filter="blinds(horizontal)">
                                      <p:cBhvr>
                                        <p:cTn id="47" dur="500"/>
                                        <p:tgtEl>
                                          <p:spTgt spid="559107">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59107">
                                            <p:txEl>
                                              <p:pRg st="12" end="12"/>
                                            </p:txEl>
                                          </p:spTgt>
                                        </p:tgtEl>
                                        <p:attrNameLst>
                                          <p:attrName>style.visibility</p:attrName>
                                        </p:attrNameLst>
                                      </p:cBhvr>
                                      <p:to>
                                        <p:strVal val="visible"/>
                                      </p:to>
                                    </p:set>
                                    <p:animEffect transition="in" filter="blinds(horizontal)">
                                      <p:cBhvr>
                                        <p:cTn id="52" dur="500"/>
                                        <p:tgtEl>
                                          <p:spTgt spid="559107">
                                            <p:txEl>
                                              <p:pRg st="12" end="1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59107">
                                            <p:txEl>
                                              <p:pRg st="13" end="13"/>
                                            </p:txEl>
                                          </p:spTgt>
                                        </p:tgtEl>
                                        <p:attrNameLst>
                                          <p:attrName>style.visibility</p:attrName>
                                        </p:attrNameLst>
                                      </p:cBhvr>
                                      <p:to>
                                        <p:strVal val="visible"/>
                                      </p:to>
                                    </p:set>
                                    <p:animEffect transition="in" filter="blinds(horizontal)">
                                      <p:cBhvr>
                                        <p:cTn id="57" dur="500"/>
                                        <p:tgtEl>
                                          <p:spTgt spid="559107">
                                            <p:txEl>
                                              <p:pRg st="13" end="1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59107">
                                            <p:txEl>
                                              <p:pRg st="14" end="14"/>
                                            </p:txEl>
                                          </p:spTgt>
                                        </p:tgtEl>
                                        <p:attrNameLst>
                                          <p:attrName>style.visibility</p:attrName>
                                        </p:attrNameLst>
                                      </p:cBhvr>
                                      <p:to>
                                        <p:strVal val="visible"/>
                                      </p:to>
                                    </p:set>
                                    <p:animEffect transition="in" filter="blinds(horizontal)">
                                      <p:cBhvr>
                                        <p:cTn id="62" dur="500"/>
                                        <p:tgtEl>
                                          <p:spTgt spid="5591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id="{4D7EC9AF-72EC-4584-A408-3829F8CF1642}"/>
              </a:ext>
            </a:extLst>
          </p:cNvPr>
          <p:cNvSpPr>
            <a:spLocks noGrp="1" noChangeArrowheads="1"/>
          </p:cNvSpPr>
          <p:nvPr>
            <p:ph type="title" idx="4294967295"/>
          </p:nvPr>
        </p:nvSpPr>
        <p:spPr>
          <a:xfrm>
            <a:off x="711200" y="68263"/>
            <a:ext cx="6283325" cy="528637"/>
          </a:xfrm>
          <a:noFill/>
        </p:spPr>
        <p:txBody>
          <a:bodyPr anchor="ctr"/>
          <a:lstStyle/>
          <a:p>
            <a:r>
              <a:rPr lang="zh-CN" altLang="en-US">
                <a:latin typeface="黑体" panose="02010609060101010101" pitchFamily="49" charset="-122"/>
              </a:rPr>
              <a:t>按指令格式的复杂度来分</a:t>
            </a:r>
          </a:p>
        </p:txBody>
      </p:sp>
      <p:sp>
        <p:nvSpPr>
          <p:cNvPr id="410627" name="Rectangle 3">
            <a:extLst>
              <a:ext uri="{FF2B5EF4-FFF2-40B4-BE49-F238E27FC236}">
                <a16:creationId xmlns:a16="http://schemas.microsoft.com/office/drawing/2014/main" id="{F13088BA-E30A-4469-80ED-3BCEC30E7F97}"/>
              </a:ext>
            </a:extLst>
          </p:cNvPr>
          <p:cNvSpPr>
            <a:spLocks noGrp="1" noChangeArrowheads="1"/>
          </p:cNvSpPr>
          <p:nvPr>
            <p:ph type="body" idx="4294967295"/>
          </p:nvPr>
        </p:nvSpPr>
        <p:spPr>
          <a:xfrm>
            <a:off x="276225" y="1958975"/>
            <a:ext cx="8385175" cy="3713163"/>
          </a:xfrm>
          <a:noFill/>
        </p:spPr>
        <p:txBody>
          <a:bodyPr lIns="91440" tIns="45720" rIns="91440" bIns="45720"/>
          <a:lstStyle/>
          <a:p>
            <a:pPr marL="285750" indent="-285750">
              <a:lnSpc>
                <a:spcPct val="105000"/>
              </a:lnSpc>
              <a:spcBef>
                <a:spcPct val="15000"/>
              </a:spcBef>
              <a:buFontTx/>
              <a:buNone/>
            </a:pPr>
            <a:r>
              <a:rPr lang="zh-CN" altLang="en-US" sz="2000">
                <a:latin typeface="微软雅黑" panose="020B0503020204020204" pitchFamily="34" charset="-122"/>
                <a:ea typeface="微软雅黑" panose="020B0503020204020204" pitchFamily="34" charset="-122"/>
              </a:rPr>
              <a:t>早期</a:t>
            </a:r>
            <a:r>
              <a:rPr lang="en-US" altLang="en-US" sz="2000">
                <a:latin typeface="微软雅黑" panose="020B0503020204020204" pitchFamily="34" charset="-122"/>
                <a:ea typeface="微软雅黑" panose="020B0503020204020204" pitchFamily="34" charset="-122"/>
              </a:rPr>
              <a:t>CISC</a:t>
            </a:r>
            <a:r>
              <a:rPr lang="zh-CN" altLang="en-US" sz="2000">
                <a:latin typeface="微软雅黑" panose="020B0503020204020204" pitchFamily="34" charset="-122"/>
                <a:ea typeface="微软雅黑" panose="020B0503020204020204" pitchFamily="34" charset="-122"/>
              </a:rPr>
              <a:t>设计风格的主要特点</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anose="020B0503020204020204" pitchFamily="34" charset="-122"/>
                <a:ea typeface="微软雅黑" panose="020B0503020204020204" pitchFamily="34" charset="-122"/>
              </a:rPr>
              <a:t>(1) 指令系统复杂</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变长操作码 </a:t>
            </a:r>
            <a:r>
              <a:rPr lang="en-US" altLang="zh-CN" sz="2000">
                <a:solidFill>
                  <a:srgbClr val="A50021"/>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变长指令字 </a:t>
            </a:r>
            <a:r>
              <a:rPr lang="en-US" altLang="zh-CN" sz="2000">
                <a:solidFill>
                  <a:srgbClr val="A50021"/>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指令多 / 寻址方式多 / 指令格式多 </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anose="020B0503020204020204" pitchFamily="34" charset="-122"/>
                <a:ea typeface="微软雅黑" panose="020B0503020204020204" pitchFamily="34" charset="-122"/>
              </a:rPr>
              <a:t>(2) 指令周期长</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绝大多数指令需要多个时钟周期才能完成</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anose="020B0503020204020204" pitchFamily="34" charset="-122"/>
                <a:ea typeface="微软雅黑" panose="020B0503020204020204" pitchFamily="34" charset="-122"/>
              </a:rPr>
              <a:t>(3) 各种指令都能访问存储器</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anose="020B0503020204020204" pitchFamily="34" charset="-122"/>
                <a:ea typeface="微软雅黑" panose="020B0503020204020204" pitchFamily="34" charset="-122"/>
              </a:rPr>
              <a:t>      </a:t>
            </a:r>
            <a:r>
              <a:rPr lang="zh-CN" altLang="en-US" sz="2000">
                <a:solidFill>
                  <a:srgbClr val="A50021"/>
                </a:solidFill>
                <a:latin typeface="微软雅黑" panose="020B0503020204020204" pitchFamily="34" charset="-122"/>
                <a:ea typeface="微软雅黑" panose="020B0503020204020204" pitchFamily="34" charset="-122"/>
              </a:rPr>
              <a:t>除了专门的存储器读写指令外，运算指令也能访问存储器</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anose="020B0503020204020204" pitchFamily="34" charset="-122"/>
                <a:ea typeface="微软雅黑" panose="020B0503020204020204" pitchFamily="34" charset="-122"/>
              </a:rPr>
              <a:t> </a:t>
            </a:r>
            <a:r>
              <a:rPr lang="zh-CN" altLang="en-US" sz="2000">
                <a:solidFill>
                  <a:srgbClr val="0033CC"/>
                </a:solidFill>
                <a:latin typeface="微软雅黑" panose="020B0503020204020204" pitchFamily="34" charset="-122"/>
                <a:ea typeface="微软雅黑" panose="020B0503020204020204" pitchFamily="34" charset="-122"/>
              </a:rPr>
              <a:t>(4) 采用微程序控制</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anose="020B0503020204020204" pitchFamily="34" charset="-122"/>
                <a:ea typeface="微软雅黑" panose="020B0503020204020204" pitchFamily="34" charset="-122"/>
              </a:rPr>
              <a:t> (5) 有专用寄存器</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anose="020B0503020204020204" pitchFamily="34" charset="-122"/>
                <a:ea typeface="微软雅黑" panose="020B0503020204020204" pitchFamily="34" charset="-122"/>
              </a:rPr>
              <a:t> (6) 难以进行编译优化来生成高效目标代码</a:t>
            </a:r>
          </a:p>
        </p:txBody>
      </p:sp>
      <p:sp>
        <p:nvSpPr>
          <p:cNvPr id="410628" name="Rectangle 4">
            <a:extLst>
              <a:ext uri="{FF2B5EF4-FFF2-40B4-BE49-F238E27FC236}">
                <a16:creationId xmlns:a16="http://schemas.microsoft.com/office/drawing/2014/main" id="{A0C59049-488D-4DC5-A326-A2B793BEA314}"/>
              </a:ext>
            </a:extLst>
          </p:cNvPr>
          <p:cNvSpPr>
            <a:spLocks noChangeArrowheads="1"/>
          </p:cNvSpPr>
          <p:nvPr/>
        </p:nvSpPr>
        <p:spPr bwMode="auto">
          <a:xfrm>
            <a:off x="236538" y="5640388"/>
            <a:ext cx="8907462"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zh-CN" altLang="en-US" sz="2000">
                <a:latin typeface="微软雅黑" panose="020B0503020204020204" pitchFamily="34" charset="-122"/>
                <a:ea typeface="微软雅黑" panose="020B0503020204020204" pitchFamily="34" charset="-122"/>
              </a:rPr>
              <a:t>例如，</a:t>
            </a:r>
            <a:r>
              <a:rPr lang="en-US" altLang="zh-CN" sz="2000">
                <a:latin typeface="微软雅黑" panose="020B0503020204020204" pitchFamily="34" charset="-122"/>
                <a:ea typeface="微软雅黑" panose="020B0503020204020204" pitchFamily="34" charset="-122"/>
              </a:rPr>
              <a:t>VAX-11/780</a:t>
            </a:r>
            <a:r>
              <a:rPr lang="zh-CN" altLang="en-US" sz="2000">
                <a:latin typeface="微软雅黑" panose="020B0503020204020204" pitchFamily="34" charset="-122"/>
                <a:ea typeface="微软雅黑" panose="020B0503020204020204" pitchFamily="34" charset="-122"/>
              </a:rPr>
              <a:t>小型机</a:t>
            </a:r>
          </a:p>
          <a:p>
            <a:pPr lvl="1">
              <a:lnSpc>
                <a:spcPct val="120000"/>
              </a:lnSpc>
            </a:pPr>
            <a:r>
              <a:rPr lang="zh-CN" altLang="en-US" sz="2000">
                <a:solidFill>
                  <a:schemeClr val="accent2"/>
                </a:solidFill>
                <a:latin typeface="微软雅黑" panose="020B0503020204020204" pitchFamily="34" charset="-122"/>
                <a:ea typeface="微软雅黑" panose="020B0503020204020204" pitchFamily="34" charset="-122"/>
              </a:rPr>
              <a:t>16种寻址方式；9种数据格式；303条指令；一条指令包括1～2个字节的操作码和下续</a:t>
            </a:r>
            <a:r>
              <a:rPr lang="en-US" altLang="zh-CN" sz="2000">
                <a:solidFill>
                  <a:schemeClr val="accent2"/>
                </a:solidFill>
                <a:latin typeface="微软雅黑" panose="020B0503020204020204" pitchFamily="34" charset="-122"/>
                <a:ea typeface="微软雅黑" panose="020B0503020204020204" pitchFamily="34" charset="-122"/>
              </a:rPr>
              <a:t>N</a:t>
            </a:r>
            <a:r>
              <a:rPr lang="zh-CN" altLang="en-US" sz="2000">
                <a:solidFill>
                  <a:schemeClr val="accent2"/>
                </a:solidFill>
                <a:latin typeface="微软雅黑" panose="020B0503020204020204" pitchFamily="34" charset="-122"/>
                <a:ea typeface="微软雅黑" panose="020B0503020204020204" pitchFamily="34" charset="-122"/>
              </a:rPr>
              <a:t>个操作数说明符。一个说明符的长度达1 ～10个字节。</a:t>
            </a:r>
            <a:endParaRPr lang="zh-CN" altLang="en-US" sz="2000" b="0">
              <a:latin typeface="微软雅黑" panose="020B0503020204020204" pitchFamily="34" charset="-122"/>
              <a:ea typeface="微软雅黑" panose="020B0503020204020204" pitchFamily="34" charset="-122"/>
            </a:endParaRPr>
          </a:p>
        </p:txBody>
      </p:sp>
      <p:sp>
        <p:nvSpPr>
          <p:cNvPr id="560133" name="Rectangle 6">
            <a:extLst>
              <a:ext uri="{FF2B5EF4-FFF2-40B4-BE49-F238E27FC236}">
                <a16:creationId xmlns:a16="http://schemas.microsoft.com/office/drawing/2014/main" id="{02F2A92D-A807-453F-A6AA-0E22DED07760}"/>
              </a:ext>
            </a:extLst>
          </p:cNvPr>
          <p:cNvSpPr>
            <a:spLocks noChangeArrowheads="1"/>
          </p:cNvSpPr>
          <p:nvPr/>
        </p:nvSpPr>
        <p:spPr bwMode="auto">
          <a:xfrm>
            <a:off x="333375" y="800100"/>
            <a:ext cx="83661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5000"/>
              </a:spcBef>
            </a:pPr>
            <a:r>
              <a:rPr lang="zh-CN" altLang="en-US" sz="2000">
                <a:latin typeface="微软雅黑" panose="020B0503020204020204" pitchFamily="34" charset="-122"/>
                <a:ea typeface="微软雅黑" panose="020B0503020204020204" pitchFamily="34" charset="-122"/>
              </a:rPr>
              <a:t>按指令格式的复杂度来分，有两种类型计算机：</a:t>
            </a:r>
          </a:p>
          <a:p>
            <a:pPr lvl="1">
              <a:spcBef>
                <a:spcPct val="25000"/>
              </a:spcBef>
            </a:pPr>
            <a:r>
              <a:rPr lang="zh-CN" altLang="en-US" sz="2000">
                <a:solidFill>
                  <a:schemeClr val="accent2"/>
                </a:solidFill>
                <a:latin typeface="微软雅黑" panose="020B0503020204020204" pitchFamily="34" charset="-122"/>
                <a:ea typeface="微软雅黑" panose="020B0503020204020204" pitchFamily="34" charset="-122"/>
              </a:rPr>
              <a:t>复杂指令集计算机</a:t>
            </a:r>
            <a:r>
              <a:rPr lang="en-US" altLang="zh-CN" sz="2000">
                <a:solidFill>
                  <a:schemeClr val="accent1"/>
                </a:solidFill>
                <a:latin typeface="微软雅黑" panose="020B0503020204020204" pitchFamily="34" charset="-122"/>
                <a:ea typeface="微软雅黑" panose="020B0503020204020204" pitchFamily="34" charset="-122"/>
              </a:rPr>
              <a:t>CISC (Complex Instruction Set Computer)</a:t>
            </a:r>
          </a:p>
          <a:p>
            <a:pPr lvl="1">
              <a:spcBef>
                <a:spcPct val="25000"/>
              </a:spcBef>
            </a:pPr>
            <a:r>
              <a:rPr lang="zh-CN" altLang="en-US" sz="2000">
                <a:solidFill>
                  <a:schemeClr val="accent2"/>
                </a:solidFill>
                <a:latin typeface="微软雅黑" panose="020B0503020204020204" pitchFamily="34" charset="-122"/>
                <a:ea typeface="微软雅黑" panose="020B0503020204020204" pitchFamily="34" charset="-122"/>
              </a:rPr>
              <a:t>精简指令集计算机</a:t>
            </a:r>
            <a:r>
              <a:rPr lang="en-US" altLang="zh-CN" sz="2000">
                <a:solidFill>
                  <a:schemeClr val="accent1"/>
                </a:solidFill>
                <a:latin typeface="微软雅黑" panose="020B0503020204020204" pitchFamily="34" charset="-122"/>
                <a:ea typeface="微软雅黑" panose="020B0503020204020204" pitchFamily="34" charset="-122"/>
              </a:rPr>
              <a:t>RISC (Reduce</a:t>
            </a:r>
            <a:r>
              <a:rPr lang="zh-CN" altLang="en-US" sz="2000">
                <a:solidFill>
                  <a:schemeClr val="accent1"/>
                </a:solidFill>
                <a:latin typeface="微软雅黑" panose="020B0503020204020204" pitchFamily="34" charset="-122"/>
                <a:ea typeface="微软雅黑" panose="020B0503020204020204" pitchFamily="34" charset="-122"/>
              </a:rPr>
              <a:t> </a:t>
            </a:r>
            <a:r>
              <a:rPr lang="en-US" altLang="zh-CN" sz="2000">
                <a:solidFill>
                  <a:schemeClr val="accent1"/>
                </a:solidFill>
                <a:latin typeface="微软雅黑" panose="020B0503020204020204" pitchFamily="34" charset="-122"/>
                <a:ea typeface="微软雅黑" panose="020B0503020204020204" pitchFamily="34" charset="-122"/>
              </a:rPr>
              <a:t>Instruction Set Computer)</a:t>
            </a:r>
            <a:endParaRPr lang="zh-CN" altLang="en-US" sz="20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7" dur="500"/>
                                        <p:tgtEl>
                                          <p:spTgt spid="410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0" dur="500"/>
                                        <p:tgtEl>
                                          <p:spTgt spid="4106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15" dur="500"/>
                                        <p:tgtEl>
                                          <p:spTgt spid="4106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18" dur="500"/>
                                        <p:tgtEl>
                                          <p:spTgt spid="41062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23" dur="500"/>
                                        <p:tgtEl>
                                          <p:spTgt spid="410627">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26" dur="500"/>
                                        <p:tgtEl>
                                          <p:spTgt spid="410627">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31" dur="500"/>
                                        <p:tgtEl>
                                          <p:spTgt spid="410627">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36" dur="500"/>
                                        <p:tgtEl>
                                          <p:spTgt spid="410627">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41" dur="500"/>
                                        <p:tgtEl>
                                          <p:spTgt spid="410627">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10628"/>
                                        </p:tgtEl>
                                        <p:attrNameLst>
                                          <p:attrName>style.visibility</p:attrName>
                                        </p:attrNameLst>
                                      </p:cBhvr>
                                      <p:to>
                                        <p:strVal val="visible"/>
                                      </p:to>
                                    </p:set>
                                    <p:animEffect transition="in" filter="blinds(horizontal)">
                                      <p:cBhvr>
                                        <p:cTn id="46"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3520667A-62E6-4400-8EEA-DDC460155C4A}"/>
              </a:ext>
            </a:extLst>
          </p:cNvPr>
          <p:cNvSpPr>
            <a:spLocks noGrp="1" noChangeArrowheads="1"/>
          </p:cNvSpPr>
          <p:nvPr>
            <p:ph type="title" idx="4294967295"/>
          </p:nvPr>
        </p:nvSpPr>
        <p:spPr>
          <a:xfrm>
            <a:off x="236538" y="128588"/>
            <a:ext cx="8559800" cy="528637"/>
          </a:xfrm>
        </p:spPr>
        <p:txBody>
          <a:bodyPr/>
          <a:lstStyle/>
          <a:p>
            <a:r>
              <a:rPr lang="zh-CN" altLang="en-US"/>
              <a:t>复杂指令集计算机</a:t>
            </a:r>
            <a:r>
              <a:rPr lang="en-US" altLang="zh-CN">
                <a:ea typeface="宋体" panose="02010600030101010101" pitchFamily="2" charset="-122"/>
              </a:rPr>
              <a:t>CISC</a:t>
            </a:r>
          </a:p>
        </p:txBody>
      </p:sp>
      <p:sp>
        <p:nvSpPr>
          <p:cNvPr id="411651" name="Rectangle 3">
            <a:extLst>
              <a:ext uri="{FF2B5EF4-FFF2-40B4-BE49-F238E27FC236}">
                <a16:creationId xmlns:a16="http://schemas.microsoft.com/office/drawing/2014/main" id="{82DD37DD-C0D4-4B60-8DBD-C0CF5CAE602A}"/>
              </a:ext>
            </a:extLst>
          </p:cNvPr>
          <p:cNvSpPr>
            <a:spLocks noGrp="1" noChangeArrowheads="1"/>
          </p:cNvSpPr>
          <p:nvPr>
            <p:ph type="body" idx="4294967295"/>
          </p:nvPr>
        </p:nvSpPr>
        <p:spPr>
          <a:xfrm>
            <a:off x="333375" y="3548063"/>
            <a:ext cx="8153400" cy="2790825"/>
          </a:xfrm>
        </p:spPr>
        <p:txBody>
          <a:bodyPr lIns="91440" tIns="45720" rIns="91440" bIns="45720"/>
          <a:lstStyle/>
          <a:p>
            <a:pPr marL="285750" indent="-285750">
              <a:lnSpc>
                <a:spcPct val="125000"/>
              </a:lnSpc>
              <a:spcBef>
                <a:spcPct val="5000"/>
              </a:spcBef>
            </a:pPr>
            <a:r>
              <a:rPr lang="zh-CN" altLang="en-US" sz="2000">
                <a:latin typeface="微软雅黑" panose="020B0503020204020204" pitchFamily="34" charset="-122"/>
                <a:ea typeface="微软雅黑" panose="020B0503020204020204" pitchFamily="34" charset="-122"/>
              </a:rPr>
              <a:t>对</a:t>
            </a:r>
            <a:r>
              <a:rPr lang="en-US" altLang="zh-CN" sz="2000">
                <a:latin typeface="微软雅黑" panose="020B0503020204020204" pitchFamily="34" charset="-122"/>
                <a:ea typeface="微软雅黑" panose="020B0503020204020204" pitchFamily="34" charset="-122"/>
              </a:rPr>
              <a:t>CISC</a:t>
            </a:r>
            <a:r>
              <a:rPr lang="zh-CN" altLang="en-US" sz="2000">
                <a:latin typeface="微软雅黑" panose="020B0503020204020204" pitchFamily="34" charset="-122"/>
                <a:ea typeface="微软雅黑" panose="020B0503020204020204" pitchFamily="34" charset="-122"/>
              </a:rPr>
              <a:t>进行测试，发现一个</a:t>
            </a:r>
            <a:r>
              <a:rPr lang="zh-CN" altLang="en-US" sz="2000">
                <a:latin typeface="微软雅黑" panose="020B0503020204020204" pitchFamily="34" charset="-122"/>
                <a:ea typeface="微软雅黑" panose="020B0503020204020204" pitchFamily="34" charset="-122"/>
                <a:hlinkClick r:id="" action="ppaction://hlinkshowjump?jump=nextslide"/>
              </a:rPr>
              <a:t>事实</a:t>
            </a:r>
            <a:r>
              <a:rPr lang="zh-CN" altLang="en-US" sz="2000">
                <a:latin typeface="微软雅黑" panose="020B0503020204020204" pitchFamily="34" charset="-122"/>
                <a:ea typeface="微软雅黑" panose="020B0503020204020204" pitchFamily="34" charset="-122"/>
              </a:rPr>
              <a:t>：</a:t>
            </a:r>
          </a:p>
          <a:p>
            <a:pPr lvl="1" indent="-228600">
              <a:lnSpc>
                <a:spcPct val="125000"/>
              </a:lnSpc>
              <a:spcBef>
                <a:spcPct val="5000"/>
              </a:spcBef>
            </a:pPr>
            <a:r>
              <a:rPr lang="zh-CN" altLang="en-US" sz="2000">
                <a:latin typeface="微软雅黑" panose="020B0503020204020204" pitchFamily="34" charset="-122"/>
                <a:ea typeface="微软雅黑" panose="020B0503020204020204" pitchFamily="34" charset="-122"/>
              </a:rPr>
              <a:t>在程序中各种指令出现的频率悬殊很大，最常使用的是一些简单指令，这些指令占程序的80%，但只占指令系统的20%。而且在微程序控制的计算机中，占指令总数20%的复杂指令占用了控制存储器容量的80%。</a:t>
            </a:r>
          </a:p>
          <a:p>
            <a:pPr marL="285750" indent="-285750">
              <a:lnSpc>
                <a:spcPct val="125000"/>
              </a:lnSpc>
              <a:spcBef>
                <a:spcPct val="5000"/>
              </a:spcBef>
            </a:pPr>
            <a:r>
              <a:rPr lang="zh-CN" altLang="en-US" sz="2000">
                <a:latin typeface="微软雅黑" panose="020B0503020204020204" pitchFamily="34" charset="-122"/>
                <a:ea typeface="微软雅黑" panose="020B0503020204020204" pitchFamily="34" charset="-122"/>
              </a:rPr>
              <a:t>1982年美国加州伯克利大学的</a:t>
            </a:r>
            <a:r>
              <a:rPr lang="en-US" altLang="zh-CN" sz="2000">
                <a:solidFill>
                  <a:srgbClr val="C2228D"/>
                </a:solidFill>
                <a:latin typeface="微软雅黑" panose="020B0503020204020204" pitchFamily="34" charset="-122"/>
                <a:ea typeface="微软雅黑" panose="020B0503020204020204" pitchFamily="34" charset="-122"/>
              </a:rPr>
              <a:t>RISCⅠ</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斯坦福大学的</a:t>
            </a:r>
            <a:r>
              <a:rPr lang="en-US" altLang="zh-CN" sz="2000">
                <a:solidFill>
                  <a:srgbClr val="C2228D"/>
                </a:solidFill>
                <a:latin typeface="微软雅黑" panose="020B0503020204020204" pitchFamily="34" charset="-122"/>
                <a:ea typeface="微软雅黑" panose="020B0503020204020204" pitchFamily="34" charset="-122"/>
              </a:rPr>
              <a:t>MIPS</a:t>
            </a:r>
            <a:r>
              <a:rPr lang="en-US" altLang="zh-CN" sz="2000">
                <a:latin typeface="微软雅黑" panose="020B0503020204020204" pitchFamily="34" charset="-122"/>
                <a:ea typeface="微软雅黑" panose="020B0503020204020204" pitchFamily="34" charset="-122"/>
              </a:rPr>
              <a:t>，IBM</a:t>
            </a:r>
            <a:r>
              <a:rPr lang="zh-CN" altLang="en-US" sz="2000">
                <a:latin typeface="微软雅黑" panose="020B0503020204020204" pitchFamily="34" charset="-122"/>
                <a:ea typeface="微软雅黑" panose="020B0503020204020204" pitchFamily="34" charset="-122"/>
              </a:rPr>
              <a:t>公司的</a:t>
            </a:r>
            <a:r>
              <a:rPr lang="en-US" altLang="zh-CN" sz="2000">
                <a:solidFill>
                  <a:srgbClr val="C2228D"/>
                </a:solidFill>
                <a:latin typeface="微软雅黑" panose="020B0503020204020204" pitchFamily="34" charset="-122"/>
                <a:ea typeface="微软雅黑" panose="020B0503020204020204" pitchFamily="34" charset="-122"/>
              </a:rPr>
              <a:t>IBM801</a:t>
            </a:r>
            <a:r>
              <a:rPr lang="zh-CN" altLang="en-US" sz="2000">
                <a:latin typeface="微软雅黑" panose="020B0503020204020204" pitchFamily="34" charset="-122"/>
                <a:ea typeface="微软雅黑" panose="020B0503020204020204" pitchFamily="34" charset="-122"/>
              </a:rPr>
              <a:t>相继宣告完成，这些机器被称为</a:t>
            </a:r>
            <a:r>
              <a:rPr lang="zh-CN" altLang="en-US" sz="2000">
                <a:solidFill>
                  <a:srgbClr val="C2228D"/>
                </a:solidFill>
                <a:latin typeface="微软雅黑" panose="020B0503020204020204" pitchFamily="34" charset="-122"/>
                <a:ea typeface="微软雅黑" panose="020B0503020204020204" pitchFamily="34" charset="-122"/>
              </a:rPr>
              <a:t>第一代</a:t>
            </a:r>
            <a:r>
              <a:rPr lang="en-US" altLang="zh-CN" sz="2000">
                <a:solidFill>
                  <a:srgbClr val="C2228D"/>
                </a:solidFill>
                <a:latin typeface="微软雅黑" panose="020B0503020204020204" pitchFamily="34" charset="-122"/>
                <a:ea typeface="微软雅黑" panose="020B0503020204020204" pitchFamily="34" charset="-122"/>
              </a:rPr>
              <a:t>RISC</a:t>
            </a:r>
            <a:r>
              <a:rPr lang="zh-CN" altLang="en-US" sz="2000">
                <a:solidFill>
                  <a:srgbClr val="C2228D"/>
                </a:solidFill>
                <a:latin typeface="微软雅黑" panose="020B0503020204020204" pitchFamily="34" charset="-122"/>
                <a:ea typeface="微软雅黑" panose="020B0503020204020204" pitchFamily="34" charset="-122"/>
              </a:rPr>
              <a:t>机</a:t>
            </a:r>
            <a:r>
              <a:rPr lang="zh-CN" altLang="en-US" sz="2000">
                <a:latin typeface="微软雅黑" panose="020B0503020204020204" pitchFamily="34" charset="-122"/>
                <a:ea typeface="微软雅黑" panose="020B0503020204020204" pitchFamily="34" charset="-122"/>
              </a:rPr>
              <a:t>。</a:t>
            </a:r>
          </a:p>
        </p:txBody>
      </p:sp>
      <p:sp>
        <p:nvSpPr>
          <p:cNvPr id="411652" name="Rectangle 4">
            <a:extLst>
              <a:ext uri="{FF2B5EF4-FFF2-40B4-BE49-F238E27FC236}">
                <a16:creationId xmlns:a16="http://schemas.microsoft.com/office/drawing/2014/main" id="{49D8E36E-444B-4196-84A4-E5F0E1F68C01}"/>
              </a:ext>
            </a:extLst>
          </p:cNvPr>
          <p:cNvSpPr>
            <a:spLocks noChangeArrowheads="1"/>
          </p:cNvSpPr>
          <p:nvPr/>
        </p:nvSpPr>
        <p:spPr bwMode="auto">
          <a:xfrm>
            <a:off x="522288" y="847725"/>
            <a:ext cx="8434387"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buSzPct val="75000"/>
              <a:buFont typeface="Wingdings" panose="05000000000000000000" pitchFamily="2" charset="2"/>
              <a:buChar char="u"/>
            </a:pPr>
            <a:r>
              <a:rPr lang="en-US" altLang="zh-CN" sz="2000">
                <a:latin typeface="微软雅黑" panose="020B0503020204020204" pitchFamily="34" charset="-122"/>
                <a:ea typeface="微软雅黑" panose="020B0503020204020204" pitchFamily="34" charset="-122"/>
              </a:rPr>
              <a:t>CISC</a:t>
            </a:r>
            <a:r>
              <a:rPr lang="zh-CN" altLang="en-US" sz="2000">
                <a:latin typeface="微软雅黑" panose="020B0503020204020204" pitchFamily="34" charset="-122"/>
                <a:ea typeface="微软雅黑" panose="020B0503020204020204" pitchFamily="34" charset="-122"/>
              </a:rPr>
              <a:t>的缺陷</a:t>
            </a:r>
          </a:p>
          <a:p>
            <a:pPr lvl="1">
              <a:lnSpc>
                <a:spcPct val="130000"/>
              </a:lnSpc>
              <a:spcBef>
                <a:spcPct val="30000"/>
              </a:spcBef>
              <a:buSzPct val="100000"/>
              <a:buFontTx/>
              <a:buChar char="–"/>
            </a:pPr>
            <a:r>
              <a:rPr lang="zh-CN" altLang="en-US" sz="2000">
                <a:solidFill>
                  <a:srgbClr val="0000FF"/>
                </a:solidFill>
                <a:latin typeface="微软雅黑" panose="020B0503020204020204" pitchFamily="34" charset="-122"/>
                <a:ea typeface="微软雅黑" panose="020B0503020204020204" pitchFamily="34" charset="-122"/>
              </a:rPr>
              <a:t>日趋庞大的指令系统不但使计算机的</a:t>
            </a:r>
            <a:r>
              <a:rPr lang="zh-CN" altLang="en-US" sz="2000">
                <a:solidFill>
                  <a:srgbClr val="C2228D"/>
                </a:solidFill>
                <a:latin typeface="微软雅黑" panose="020B0503020204020204" pitchFamily="34" charset="-122"/>
                <a:ea typeface="微软雅黑" panose="020B0503020204020204" pitchFamily="34" charset="-122"/>
              </a:rPr>
              <a:t>研制周期变长</a:t>
            </a:r>
            <a:r>
              <a:rPr lang="zh-CN" altLang="en-US" sz="2000">
                <a:solidFill>
                  <a:srgbClr val="0000FF"/>
                </a:solidFill>
                <a:latin typeface="微软雅黑" panose="020B0503020204020204" pitchFamily="34" charset="-122"/>
                <a:ea typeface="微软雅黑" panose="020B0503020204020204" pitchFamily="34" charset="-122"/>
              </a:rPr>
              <a:t>，而且</a:t>
            </a:r>
            <a:r>
              <a:rPr lang="zh-CN" altLang="en-US" sz="2000">
                <a:solidFill>
                  <a:srgbClr val="C2228D"/>
                </a:solidFill>
                <a:latin typeface="微软雅黑" panose="020B0503020204020204" pitchFamily="34" charset="-122"/>
                <a:ea typeface="微软雅黑" panose="020B0503020204020204" pitchFamily="34" charset="-122"/>
              </a:rPr>
              <a:t>难以保证设计的正确性，难以调试和维护，</a:t>
            </a:r>
            <a:r>
              <a:rPr lang="zh-CN" altLang="en-US" sz="2000">
                <a:solidFill>
                  <a:srgbClr val="0000FF"/>
                </a:solidFill>
                <a:latin typeface="微软雅黑" panose="020B0503020204020204" pitchFamily="34" charset="-122"/>
                <a:ea typeface="微软雅黑" panose="020B0503020204020204" pitchFamily="34" charset="-122"/>
              </a:rPr>
              <a:t>并且因指令操作复杂而</a:t>
            </a:r>
            <a:r>
              <a:rPr lang="zh-CN" altLang="en-US" sz="2000">
                <a:solidFill>
                  <a:srgbClr val="C2228D"/>
                </a:solidFill>
                <a:latin typeface="微软雅黑" panose="020B0503020204020204" pitchFamily="34" charset="-122"/>
                <a:ea typeface="微软雅黑" panose="020B0503020204020204" pitchFamily="34" charset="-122"/>
              </a:rPr>
              <a:t>增加机器周期</a:t>
            </a:r>
            <a:r>
              <a:rPr lang="zh-CN" altLang="en-US" sz="2000">
                <a:solidFill>
                  <a:srgbClr val="0000FF"/>
                </a:solidFill>
                <a:latin typeface="微软雅黑" panose="020B0503020204020204" pitchFamily="34" charset="-122"/>
                <a:ea typeface="微软雅黑" panose="020B0503020204020204" pitchFamily="34" charset="-122"/>
              </a:rPr>
              <a:t>，从而</a:t>
            </a:r>
            <a:r>
              <a:rPr lang="zh-CN" altLang="en-US" sz="2000">
                <a:solidFill>
                  <a:srgbClr val="C2228D"/>
                </a:solidFill>
                <a:latin typeface="微软雅黑" panose="020B0503020204020204" pitchFamily="34" charset="-122"/>
                <a:ea typeface="微软雅黑" panose="020B0503020204020204" pitchFamily="34" charset="-122"/>
              </a:rPr>
              <a:t>降低了系统性能。</a:t>
            </a:r>
          </a:p>
          <a:p>
            <a:pPr>
              <a:lnSpc>
                <a:spcPct val="140000"/>
              </a:lnSpc>
              <a:spcBef>
                <a:spcPct val="30000"/>
              </a:spcBef>
              <a:buSzPct val="75000"/>
              <a:buFont typeface="Wingdings" panose="05000000000000000000" pitchFamily="2" charset="2"/>
              <a:buChar char="u"/>
            </a:pPr>
            <a:r>
              <a:rPr lang="zh-CN" altLang="en-US" sz="2000">
                <a:latin typeface="微软雅黑" panose="020B0503020204020204" pitchFamily="34" charset="-122"/>
                <a:ea typeface="微软雅黑" panose="020B0503020204020204" pitchFamily="34" charset="-122"/>
              </a:rPr>
              <a:t>1975年</a:t>
            </a:r>
            <a:r>
              <a:rPr lang="en-US" altLang="zh-CN" sz="2000">
                <a:latin typeface="微软雅黑" panose="020B0503020204020204" pitchFamily="34" charset="-122"/>
                <a:ea typeface="微软雅黑" panose="020B0503020204020204" pitchFamily="34" charset="-122"/>
              </a:rPr>
              <a:t>IBM</a:t>
            </a:r>
            <a:r>
              <a:rPr lang="zh-CN" altLang="en-US" sz="2000">
                <a:latin typeface="微软雅黑" panose="020B0503020204020204" pitchFamily="34" charset="-122"/>
                <a:ea typeface="微软雅黑" panose="020B0503020204020204" pitchFamily="34" charset="-122"/>
              </a:rPr>
              <a:t>公司开始研究</a:t>
            </a:r>
            <a:r>
              <a:rPr lang="zh-CN" altLang="en-US" sz="2000">
                <a:solidFill>
                  <a:srgbClr val="C2228D"/>
                </a:solidFill>
                <a:latin typeface="微软雅黑" panose="020B0503020204020204" pitchFamily="34" charset="-122"/>
                <a:ea typeface="微软雅黑" panose="020B0503020204020204" pitchFamily="34" charset="-122"/>
              </a:rPr>
              <a:t>指令系统的合理性问题</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John Cocks</a:t>
            </a:r>
            <a:r>
              <a:rPr lang="zh-CN" altLang="en-US" sz="2000">
                <a:latin typeface="微软雅黑" panose="020B0503020204020204" pitchFamily="34" charset="-122"/>
                <a:ea typeface="微软雅黑" panose="020B0503020204020204" pitchFamily="34" charset="-122"/>
              </a:rPr>
              <a:t>提出精简指令系统计算机 </a:t>
            </a:r>
            <a:r>
              <a:rPr lang="en-US" altLang="zh-CN" sz="2000">
                <a:solidFill>
                  <a:schemeClr val="accent1"/>
                </a:solidFill>
                <a:latin typeface="微软雅黑" panose="020B0503020204020204" pitchFamily="34" charset="-122"/>
                <a:ea typeface="微软雅黑" panose="020B0503020204020204" pitchFamily="34" charset="-122"/>
              </a:rPr>
              <a:t>RISC</a:t>
            </a:r>
            <a:r>
              <a:rPr lang="en-US" altLang="zh-CN" sz="2000">
                <a:solidFill>
                  <a:schemeClr val="accent2"/>
                </a:solidFill>
                <a:latin typeface="微软雅黑" panose="020B0503020204020204" pitchFamily="34" charset="-122"/>
                <a:ea typeface="微软雅黑" panose="020B0503020204020204" pitchFamily="34" charset="-122"/>
              </a:rPr>
              <a:t> ( Reduce Instruction Set Computer )</a:t>
            </a:r>
            <a:r>
              <a:rPr lang="zh-CN" altLang="en-US" sz="2000">
                <a:latin typeface="微软雅黑" panose="020B0503020204020204" pitchFamily="34" charset="-122"/>
                <a:ea typeface="微软雅黑" panose="020B0503020204020204" pitchFamily="34" charset="-122"/>
              </a:rPr>
              <a:t>。</a:t>
            </a:r>
          </a:p>
        </p:txBody>
      </p:sp>
      <p:sp>
        <p:nvSpPr>
          <p:cNvPr id="5" name="Text Box 6">
            <a:extLst>
              <a:ext uri="{FF2B5EF4-FFF2-40B4-BE49-F238E27FC236}">
                <a16:creationId xmlns:a16="http://schemas.microsoft.com/office/drawing/2014/main" id="{8A406629-6C78-4C4B-BC9C-6C21BE6A12F4}"/>
              </a:ext>
            </a:extLst>
          </p:cNvPr>
          <p:cNvSpPr txBox="1">
            <a:spLocks noChangeArrowheads="1"/>
          </p:cNvSpPr>
          <p:nvPr/>
        </p:nvSpPr>
        <p:spPr bwMode="auto">
          <a:xfrm>
            <a:off x="8059738" y="6253163"/>
            <a:ext cx="895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Arial" panose="020B0604020202020204" pitchFamily="34" charset="0"/>
                <a:ea typeface="宋体" panose="02010600030101010101" pitchFamily="2" charset="-122"/>
                <a:hlinkClick r:id="rId2" action="ppaction://hlinksldjump"/>
              </a:rPr>
              <a:t>SKIP</a:t>
            </a:r>
            <a:endParaRPr lang="en-US" altLang="zh-CN" sz="180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xEl>
                                              <p:pRg st="1" end="1"/>
                                            </p:txEl>
                                          </p:spTgt>
                                        </p:tgtEl>
                                        <p:attrNameLst>
                                          <p:attrName>style.visibility</p:attrName>
                                        </p:attrNameLst>
                                      </p:cBhvr>
                                      <p:to>
                                        <p:strVal val="visible"/>
                                      </p:to>
                                    </p:set>
                                    <p:animEffect transition="in" filter="blinds(horizontal)">
                                      <p:cBhvr>
                                        <p:cTn id="7" dur="500"/>
                                        <p:tgtEl>
                                          <p:spTgt spid="41165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xEl>
                                              <p:pRg st="2" end="2"/>
                                            </p:txEl>
                                          </p:spTgt>
                                        </p:tgtEl>
                                        <p:attrNameLst>
                                          <p:attrName>style.visibility</p:attrName>
                                        </p:attrNameLst>
                                      </p:cBhvr>
                                      <p:to>
                                        <p:strVal val="visible"/>
                                      </p:to>
                                    </p:set>
                                    <p:animEffect transition="in" filter="blinds(horizontal)">
                                      <p:cBhvr>
                                        <p:cTn id="12" dur="500"/>
                                        <p:tgtEl>
                                          <p:spTgt spid="4116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17" dur="500"/>
                                        <p:tgtEl>
                                          <p:spTgt spid="4116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22" dur="500"/>
                                        <p:tgtEl>
                                          <p:spTgt spid="4116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27" dur="500"/>
                                        <p:tgtEl>
                                          <p:spTgt spid="41165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5D32C891-AFA2-4536-B694-045F165AFF30}"/>
              </a:ext>
            </a:extLst>
          </p:cNvPr>
          <p:cNvSpPr>
            <a:spLocks noGrp="1" noChangeArrowheads="1"/>
          </p:cNvSpPr>
          <p:nvPr>
            <p:ph type="title" idx="4294967295"/>
          </p:nvPr>
        </p:nvSpPr>
        <p:spPr>
          <a:xfrm>
            <a:off x="236538" y="128588"/>
            <a:ext cx="8713787" cy="528637"/>
          </a:xfrm>
          <a:noFill/>
        </p:spPr>
        <p:txBody>
          <a:bodyPr/>
          <a:lstStyle/>
          <a:p>
            <a:r>
              <a:rPr lang="en-US" altLang="zh-CN">
                <a:ea typeface="宋体" panose="02010600030101010101" pitchFamily="2" charset="-122"/>
              </a:rPr>
              <a:t>Top 10 80x86 Instructions</a:t>
            </a:r>
          </a:p>
        </p:txBody>
      </p:sp>
      <p:pic>
        <p:nvPicPr>
          <p:cNvPr id="562179" name="Picture 3">
            <a:extLst>
              <a:ext uri="{FF2B5EF4-FFF2-40B4-BE49-F238E27FC236}">
                <a16:creationId xmlns:a16="http://schemas.microsoft.com/office/drawing/2014/main" id="{B0739713-5605-485C-A6B8-C289E9455B2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63613"/>
            <a:ext cx="8772525"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2180" name="Text Box 4">
            <a:extLst>
              <a:ext uri="{FF2B5EF4-FFF2-40B4-BE49-F238E27FC236}">
                <a16:creationId xmlns:a16="http://schemas.microsoft.com/office/drawing/2014/main" id="{BD09B01F-63C2-4438-8692-E37FE3AEA24D}"/>
              </a:ext>
            </a:extLst>
          </p:cNvPr>
          <p:cNvSpPr txBox="1">
            <a:spLocks noChangeArrowheads="1"/>
          </p:cNvSpPr>
          <p:nvPr/>
        </p:nvSpPr>
        <p:spPr bwMode="auto">
          <a:xfrm>
            <a:off x="747713" y="6181725"/>
            <a:ext cx="61531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solidFill>
                  <a:schemeClr val="accent2"/>
                </a:solidFill>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简单指令占主要部分，使用频率高！</a:t>
            </a:r>
            <a:r>
              <a:rPr lang="en-US" altLang="zh-CN" sz="2000">
                <a:solidFill>
                  <a:schemeClr val="accent2"/>
                </a:solidFill>
                <a:latin typeface="微软雅黑" panose="020B0503020204020204" pitchFamily="34" charset="-122"/>
                <a:ea typeface="微软雅黑" panose="020B0503020204020204" pitchFamily="34" charset="-122"/>
              </a:rPr>
              <a:t>)</a:t>
            </a:r>
          </a:p>
        </p:txBody>
      </p:sp>
      <p:sp>
        <p:nvSpPr>
          <p:cNvPr id="562181" name="Rectangle 5">
            <a:extLst>
              <a:ext uri="{FF2B5EF4-FFF2-40B4-BE49-F238E27FC236}">
                <a16:creationId xmlns:a16="http://schemas.microsoft.com/office/drawing/2014/main" id="{7BD36605-F190-4F23-92E6-7CE943DD1446}"/>
              </a:ext>
            </a:extLst>
          </p:cNvPr>
          <p:cNvSpPr>
            <a:spLocks noGrp="1" noChangeArrowheads="1"/>
          </p:cNvSpPr>
          <p:nvPr>
            <p:ph type="body" idx="4294967295"/>
          </p:nvPr>
        </p:nvSpPr>
        <p:spPr>
          <a:noFill/>
        </p:spPr>
        <p:txBody>
          <a:bodyPr lIns="91440" tIns="45720" rIns="91440" bIns="45720"/>
          <a:lstStyle/>
          <a:p>
            <a:pPr marL="285750" indent="-285750" algn="just">
              <a:lnSpc>
                <a:spcPct val="86000"/>
              </a:lnSpc>
              <a:spcBef>
                <a:spcPct val="40000"/>
              </a:spcBef>
              <a:buFontTx/>
              <a:buNone/>
            </a:pPr>
            <a:r>
              <a:rPr lang="en-US" altLang="zh-CN" sz="1400">
                <a:ea typeface="宋体" panose="02010600030101010101" pitchFamily="2" charset="-122"/>
              </a:rPr>
              <a:t>   </a:t>
            </a:r>
          </a:p>
        </p:txBody>
      </p:sp>
      <p:sp>
        <p:nvSpPr>
          <p:cNvPr id="39942" name="Text Box 6">
            <a:extLst>
              <a:ext uri="{FF2B5EF4-FFF2-40B4-BE49-F238E27FC236}">
                <a16:creationId xmlns:a16="http://schemas.microsoft.com/office/drawing/2014/main" id="{1900CE6B-CB60-403A-B60A-AE103ECA2EAD}"/>
              </a:ext>
            </a:extLst>
          </p:cNvPr>
          <p:cNvSpPr txBox="1">
            <a:spLocks noChangeArrowheads="1"/>
          </p:cNvSpPr>
          <p:nvPr/>
        </p:nvSpPr>
        <p:spPr bwMode="auto">
          <a:xfrm>
            <a:off x="7094538" y="6046788"/>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800">
                <a:solidFill>
                  <a:schemeClr val="accent2"/>
                </a:solidFill>
                <a:latin typeface="Arial" panose="020B0604020202020204" pitchFamily="34" charset="0"/>
                <a:ea typeface="宋体" panose="02010600030101010101" pitchFamily="2" charset="-122"/>
                <a:hlinkClick r:id="" action="ppaction://hlinkshowjump?jump=previousslide"/>
              </a:rPr>
              <a:t>BACK</a:t>
            </a:r>
            <a:endParaRPr lang="en-US" altLang="zh-CN" sz="1800">
              <a:solidFill>
                <a:schemeClr val="accent2"/>
              </a:solidFill>
              <a:latin typeface="Arial" panose="020B0604020202020204" pitchFamily="34" charset="0"/>
              <a:ea typeface="宋体" panose="02010600030101010101" pitchFamily="2" charset="-122"/>
            </a:endParaRPr>
          </a:p>
        </p:txBody>
      </p:sp>
      <p:sp>
        <p:nvSpPr>
          <p:cNvPr id="562183" name="Rectangle 7">
            <a:extLst>
              <a:ext uri="{FF2B5EF4-FFF2-40B4-BE49-F238E27FC236}">
                <a16:creationId xmlns:a16="http://schemas.microsoft.com/office/drawing/2014/main" id="{FFACB8B8-9B4F-474C-9366-F8E4349A242C}"/>
              </a:ext>
            </a:extLst>
          </p:cNvPr>
          <p:cNvSpPr>
            <a:spLocks noChangeArrowheads="1"/>
          </p:cNvSpPr>
          <p:nvPr/>
        </p:nvSpPr>
        <p:spPr bwMode="auto">
          <a:xfrm>
            <a:off x="393700" y="914400"/>
            <a:ext cx="7634288" cy="420688"/>
          </a:xfrm>
          <a:prstGeom prst="rect">
            <a:avLst/>
          </a:prstGeom>
          <a:solidFill>
            <a:schemeClr val="accent1">
              <a:alpha val="23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184" name="Text Box 8">
            <a:extLst>
              <a:ext uri="{FF2B5EF4-FFF2-40B4-BE49-F238E27FC236}">
                <a16:creationId xmlns:a16="http://schemas.microsoft.com/office/drawing/2014/main" id="{21B5EEFE-FF30-479C-8C91-A5640318427E}"/>
              </a:ext>
            </a:extLst>
          </p:cNvPr>
          <p:cNvSpPr txBox="1">
            <a:spLocks noChangeArrowheads="1"/>
          </p:cNvSpPr>
          <p:nvPr/>
        </p:nvSpPr>
        <p:spPr bwMode="auto">
          <a:xfrm>
            <a:off x="2308225" y="1335088"/>
            <a:ext cx="1928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accent1"/>
                </a:solidFill>
                <a:latin typeface="微软雅黑" panose="020B0503020204020204" pitchFamily="34" charset="-122"/>
                <a:ea typeface="微软雅黑" panose="020B0503020204020204" pitchFamily="34" charset="-122"/>
              </a:rPr>
              <a:t>MOV M to R</a:t>
            </a:r>
            <a:endParaRPr lang="zh-CN" altLang="en-US" sz="1800">
              <a:solidFill>
                <a:schemeClr val="accent1"/>
              </a:solidFill>
              <a:latin typeface="微软雅黑" panose="020B0503020204020204" pitchFamily="34" charset="-122"/>
              <a:ea typeface="微软雅黑" panose="020B0503020204020204" pitchFamily="34" charset="-122"/>
            </a:endParaRPr>
          </a:p>
        </p:txBody>
      </p:sp>
      <p:sp>
        <p:nvSpPr>
          <p:cNvPr id="562185" name="Text Box 9">
            <a:extLst>
              <a:ext uri="{FF2B5EF4-FFF2-40B4-BE49-F238E27FC236}">
                <a16:creationId xmlns:a16="http://schemas.microsoft.com/office/drawing/2014/main" id="{0162786F-1448-4452-87EF-78B9A38D6018}"/>
              </a:ext>
            </a:extLst>
          </p:cNvPr>
          <p:cNvSpPr txBox="1">
            <a:spLocks noChangeArrowheads="1"/>
          </p:cNvSpPr>
          <p:nvPr/>
        </p:nvSpPr>
        <p:spPr bwMode="auto">
          <a:xfrm>
            <a:off x="2300288" y="2501900"/>
            <a:ext cx="192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accent1"/>
                </a:solidFill>
                <a:latin typeface="微软雅黑" panose="020B0503020204020204" pitchFamily="34" charset="-122"/>
                <a:ea typeface="微软雅黑" panose="020B0503020204020204" pitchFamily="34" charset="-122"/>
              </a:rPr>
              <a:t>MOV R to M</a:t>
            </a:r>
            <a:endParaRPr lang="zh-CN" altLang="en-US" sz="1800">
              <a:solidFill>
                <a:schemeClr val="accent1"/>
              </a:solidFill>
              <a:latin typeface="微软雅黑" panose="020B0503020204020204" pitchFamily="34" charset="-122"/>
              <a:ea typeface="微软雅黑" panose="020B0503020204020204" pitchFamily="34" charset="-122"/>
            </a:endParaRPr>
          </a:p>
        </p:txBody>
      </p:sp>
      <p:sp>
        <p:nvSpPr>
          <p:cNvPr id="562186" name="Text Box 10">
            <a:extLst>
              <a:ext uri="{FF2B5EF4-FFF2-40B4-BE49-F238E27FC236}">
                <a16:creationId xmlns:a16="http://schemas.microsoft.com/office/drawing/2014/main" id="{19075462-1976-49BB-A9E5-59394AD8DB25}"/>
              </a:ext>
            </a:extLst>
          </p:cNvPr>
          <p:cNvSpPr txBox="1">
            <a:spLocks noChangeArrowheads="1"/>
          </p:cNvSpPr>
          <p:nvPr/>
        </p:nvSpPr>
        <p:spPr bwMode="auto">
          <a:xfrm>
            <a:off x="3581400" y="1708150"/>
            <a:ext cx="723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accent1"/>
                </a:solidFill>
                <a:latin typeface="微软雅黑" panose="020B0503020204020204" pitchFamily="34" charset="-122"/>
                <a:ea typeface="微软雅黑" panose="020B0503020204020204" pitchFamily="34" charset="-122"/>
              </a:rPr>
              <a:t>Jcc</a:t>
            </a:r>
          </a:p>
        </p:txBody>
      </p:sp>
      <p:sp>
        <p:nvSpPr>
          <p:cNvPr id="562187" name="Text Box 11">
            <a:extLst>
              <a:ext uri="{FF2B5EF4-FFF2-40B4-BE49-F238E27FC236}">
                <a16:creationId xmlns:a16="http://schemas.microsoft.com/office/drawing/2014/main" id="{F4BAD5DE-F1DF-4B84-8D2D-0458607F1ACE}"/>
              </a:ext>
            </a:extLst>
          </p:cNvPr>
          <p:cNvSpPr txBox="1">
            <a:spLocks noChangeArrowheads="1"/>
          </p:cNvSpPr>
          <p:nvPr/>
        </p:nvSpPr>
        <p:spPr bwMode="auto">
          <a:xfrm>
            <a:off x="3063875" y="2149475"/>
            <a:ext cx="723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accent1"/>
                </a:solidFill>
                <a:latin typeface="微软雅黑" panose="020B0503020204020204" pitchFamily="34" charset="-122"/>
                <a:ea typeface="微软雅黑" panose="020B0503020204020204" pitchFamily="34" charset="-122"/>
              </a:rPr>
              <a:t>CMP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EC6089A1-BE67-4D75-B374-7D89533B8857}"/>
              </a:ext>
            </a:extLst>
          </p:cNvPr>
          <p:cNvSpPr>
            <a:spLocks noGrp="1" noChangeArrowheads="1"/>
          </p:cNvSpPr>
          <p:nvPr>
            <p:ph type="title" idx="4294967295"/>
          </p:nvPr>
        </p:nvSpPr>
        <p:spPr>
          <a:xfrm>
            <a:off x="236538" y="128588"/>
            <a:ext cx="8662987" cy="528637"/>
          </a:xfrm>
          <a:noFill/>
        </p:spPr>
        <p:txBody>
          <a:bodyPr anchor="ctr"/>
          <a:lstStyle/>
          <a:p>
            <a:r>
              <a:rPr lang="en-US" altLang="zh-CN">
                <a:ea typeface="宋体" panose="02010600030101010101" pitchFamily="2" charset="-122"/>
              </a:rPr>
              <a:t>RISC</a:t>
            </a:r>
            <a:r>
              <a:rPr lang="zh-CN" altLang="en-US"/>
              <a:t>设计风格的主要特点</a:t>
            </a:r>
          </a:p>
        </p:txBody>
      </p:sp>
      <p:sp>
        <p:nvSpPr>
          <p:cNvPr id="413699" name="Rectangle 3">
            <a:extLst>
              <a:ext uri="{FF2B5EF4-FFF2-40B4-BE49-F238E27FC236}">
                <a16:creationId xmlns:a16="http://schemas.microsoft.com/office/drawing/2014/main" id="{1BC7ABB8-AFF0-48B4-A3D6-27DEB4FCC6C0}"/>
              </a:ext>
            </a:extLst>
          </p:cNvPr>
          <p:cNvSpPr>
            <a:spLocks noGrp="1" noChangeArrowheads="1"/>
          </p:cNvSpPr>
          <p:nvPr>
            <p:ph type="body" idx="4294967295"/>
          </p:nvPr>
        </p:nvSpPr>
        <p:spPr>
          <a:xfrm>
            <a:off x="269875" y="866775"/>
            <a:ext cx="8607425" cy="4381500"/>
          </a:xfrm>
          <a:noFill/>
        </p:spPr>
        <p:txBody>
          <a:bodyPr lIns="91440" tIns="45720" rIns="91440" bIns="45720"/>
          <a:lstStyle/>
          <a:p>
            <a:pPr marL="342900" indent="-342900">
              <a:buFont typeface="Monotype Sorts" pitchFamily="2" charset="2"/>
              <a:buChar char=" "/>
            </a:pPr>
            <a:r>
              <a:rPr lang="zh-CN" altLang="en-US" sz="2200">
                <a:solidFill>
                  <a:srgbClr val="0000FF"/>
                </a:solidFill>
                <a:latin typeface="微软雅黑" panose="020B0503020204020204" pitchFamily="34" charset="-122"/>
                <a:ea typeface="微软雅黑" panose="020B0503020204020204" pitchFamily="34" charset="-122"/>
              </a:rPr>
              <a:t>(1) 简化的指令系统</a:t>
            </a:r>
          </a:p>
          <a:p>
            <a:pPr marL="342900" indent="-342900">
              <a:buFont typeface="Monotype Sorts" pitchFamily="2" charset="2"/>
              <a:buChar char=" "/>
            </a:pPr>
            <a:r>
              <a:rPr lang="zh-CN" altLang="en-US" sz="2200">
                <a:solidFill>
                  <a:srgbClr val="C2228D"/>
                </a:solidFill>
                <a:latin typeface="微软雅黑" panose="020B0503020204020204" pitchFamily="34" charset="-122"/>
                <a:ea typeface="微软雅黑" panose="020B0503020204020204" pitchFamily="34" charset="-122"/>
              </a:rPr>
              <a:t>     指令少 / 寻址方式少 / 指令格式少 / 指令长度一致</a:t>
            </a:r>
          </a:p>
          <a:p>
            <a:pPr marL="342900" indent="-342900">
              <a:buFont typeface="Monotype Sorts" pitchFamily="2" charset="2"/>
              <a:buChar char=" "/>
            </a:pPr>
            <a:r>
              <a:rPr lang="zh-CN" altLang="en-US" sz="2200">
                <a:solidFill>
                  <a:srgbClr val="0000FF"/>
                </a:solidFill>
                <a:latin typeface="微软雅黑" panose="020B0503020204020204" pitchFamily="34" charset="-122"/>
                <a:ea typeface="微软雅黑" panose="020B0503020204020204" pitchFamily="34" charset="-122"/>
              </a:rPr>
              <a:t>(2) 以</a:t>
            </a:r>
            <a:r>
              <a:rPr lang="en-US" altLang="zh-CN" sz="2200">
                <a:solidFill>
                  <a:srgbClr val="0000FF"/>
                </a:solidFill>
                <a:latin typeface="微软雅黑" panose="020B0503020204020204" pitchFamily="34" charset="-122"/>
                <a:ea typeface="微软雅黑" panose="020B0503020204020204" pitchFamily="34" charset="-122"/>
              </a:rPr>
              <a:t>RR</a:t>
            </a:r>
            <a:r>
              <a:rPr lang="zh-CN" altLang="en-US" sz="2200">
                <a:solidFill>
                  <a:srgbClr val="0000FF"/>
                </a:solidFill>
                <a:latin typeface="微软雅黑" panose="020B0503020204020204" pitchFamily="34" charset="-122"/>
                <a:ea typeface="微软雅黑" panose="020B0503020204020204" pitchFamily="34" charset="-122"/>
              </a:rPr>
              <a:t>方式工作</a:t>
            </a:r>
          </a:p>
          <a:p>
            <a:pPr marL="342900" indent="-342900">
              <a:buFont typeface="Monotype Sorts" pitchFamily="2" charset="2"/>
              <a:buChar char=" "/>
            </a:pPr>
            <a:r>
              <a:rPr lang="zh-CN" altLang="en-US" sz="2200">
                <a:solidFill>
                  <a:srgbClr val="C2228D"/>
                </a:solidFill>
                <a:latin typeface="微软雅黑" panose="020B0503020204020204" pitchFamily="34" charset="-122"/>
                <a:ea typeface="微软雅黑" panose="020B0503020204020204" pitchFamily="34" charset="-122"/>
              </a:rPr>
              <a:t>      除</a:t>
            </a:r>
            <a:r>
              <a:rPr lang="en-US" altLang="zh-CN" sz="2200">
                <a:solidFill>
                  <a:srgbClr val="C2228D"/>
                </a:solidFill>
                <a:latin typeface="微软雅黑" panose="020B0503020204020204" pitchFamily="34" charset="-122"/>
                <a:ea typeface="微软雅黑" panose="020B0503020204020204" pitchFamily="34" charset="-122"/>
              </a:rPr>
              <a:t>Load/Store</a:t>
            </a:r>
            <a:r>
              <a:rPr lang="zh-CN" altLang="en-US" sz="2200">
                <a:solidFill>
                  <a:srgbClr val="C2228D"/>
                </a:solidFill>
                <a:latin typeface="微软雅黑" panose="020B0503020204020204" pitchFamily="34" charset="-122"/>
                <a:ea typeface="微软雅黑" panose="020B0503020204020204" pitchFamily="34" charset="-122"/>
              </a:rPr>
              <a:t>指令可访存外，其余指令都只访问寄存器</a:t>
            </a:r>
          </a:p>
          <a:p>
            <a:pPr marL="342900" indent="-342900">
              <a:buFont typeface="Monotype Sorts" pitchFamily="2" charset="2"/>
              <a:buChar char=" "/>
            </a:pPr>
            <a:r>
              <a:rPr lang="zh-CN" altLang="en-US" sz="2200">
                <a:solidFill>
                  <a:srgbClr val="0000FF"/>
                </a:solidFill>
                <a:latin typeface="微软雅黑" panose="020B0503020204020204" pitchFamily="34" charset="-122"/>
                <a:ea typeface="微软雅黑" panose="020B0503020204020204" pitchFamily="34" charset="-122"/>
              </a:rPr>
              <a:t>(3) 指令周期短</a:t>
            </a:r>
          </a:p>
          <a:p>
            <a:pPr marL="342900" indent="-342900">
              <a:buFont typeface="Monotype Sorts" pitchFamily="2" charset="2"/>
              <a:buChar char=" "/>
            </a:pPr>
            <a:r>
              <a:rPr lang="zh-CN" altLang="en-US" sz="2200">
                <a:solidFill>
                  <a:srgbClr val="C2228D"/>
                </a:solidFill>
                <a:latin typeface="微软雅黑" panose="020B0503020204020204" pitchFamily="34" charset="-122"/>
                <a:ea typeface="微软雅黑" panose="020B0503020204020204" pitchFamily="34" charset="-122"/>
              </a:rPr>
              <a:t>      以流水线方式工作，</a:t>
            </a:r>
            <a:r>
              <a:rPr lang="zh-CN" altLang="en-US" sz="2200">
                <a:latin typeface="微软雅黑" panose="020B0503020204020204" pitchFamily="34" charset="-122"/>
                <a:ea typeface="微软雅黑" panose="020B0503020204020204" pitchFamily="34" charset="-122"/>
              </a:rPr>
              <a:t> </a:t>
            </a:r>
            <a:r>
              <a:rPr lang="zh-CN" altLang="en-US" sz="2200">
                <a:solidFill>
                  <a:srgbClr val="C2228D"/>
                </a:solidFill>
                <a:latin typeface="微软雅黑" panose="020B0503020204020204" pitchFamily="34" charset="-122"/>
                <a:ea typeface="微软雅黑" panose="020B0503020204020204" pitchFamily="34" charset="-122"/>
              </a:rPr>
              <a:t>因而除</a:t>
            </a:r>
            <a:r>
              <a:rPr lang="en-US" altLang="zh-CN" sz="2200">
                <a:solidFill>
                  <a:srgbClr val="C2228D"/>
                </a:solidFill>
                <a:latin typeface="微软雅黑" panose="020B0503020204020204" pitchFamily="34" charset="-122"/>
                <a:ea typeface="微软雅黑" panose="020B0503020204020204" pitchFamily="34" charset="-122"/>
              </a:rPr>
              <a:t>Load/Store</a:t>
            </a:r>
            <a:r>
              <a:rPr lang="zh-CN" altLang="en-US" sz="2200">
                <a:solidFill>
                  <a:srgbClr val="C2228D"/>
                </a:solidFill>
                <a:latin typeface="微软雅黑" panose="020B0503020204020204" pitchFamily="34" charset="-122"/>
                <a:ea typeface="微软雅黑" panose="020B0503020204020204" pitchFamily="34" charset="-122"/>
              </a:rPr>
              <a:t>指令外，其他简单指令都只需一个或一个不到的时钟周期就可完成</a:t>
            </a:r>
          </a:p>
          <a:p>
            <a:pPr marL="342900" indent="-342900">
              <a:buFont typeface="Monotype Sorts" pitchFamily="2" charset="2"/>
              <a:buChar char=" "/>
            </a:pPr>
            <a:r>
              <a:rPr lang="zh-CN" altLang="en-US" sz="2200">
                <a:solidFill>
                  <a:srgbClr val="0000FF"/>
                </a:solidFill>
                <a:latin typeface="微软雅黑" panose="020B0503020204020204" pitchFamily="34" charset="-122"/>
                <a:ea typeface="微软雅黑" panose="020B0503020204020204" pitchFamily="34" charset="-122"/>
              </a:rPr>
              <a:t> (4) 采用大量通用寄存器，以减少访存次数</a:t>
            </a:r>
          </a:p>
          <a:p>
            <a:pPr marL="342900" indent="-342900">
              <a:buFont typeface="Monotype Sorts" pitchFamily="2" charset="2"/>
              <a:buChar char=" "/>
            </a:pPr>
            <a:r>
              <a:rPr lang="zh-CN" altLang="en-US" sz="2200">
                <a:solidFill>
                  <a:srgbClr val="0000FF"/>
                </a:solidFill>
                <a:latin typeface="微软雅黑" panose="020B0503020204020204" pitchFamily="34" charset="-122"/>
                <a:ea typeface="微软雅黑" panose="020B0503020204020204" pitchFamily="34" charset="-122"/>
              </a:rPr>
              <a:t> (5) 采用硬连线路控制器，不用或少用微程序控制</a:t>
            </a:r>
          </a:p>
          <a:p>
            <a:pPr marL="342900" indent="-342900">
              <a:buFont typeface="Monotype Sorts" pitchFamily="2" charset="2"/>
              <a:buChar char=" "/>
            </a:pPr>
            <a:r>
              <a:rPr lang="zh-CN" altLang="en-US" sz="2200">
                <a:solidFill>
                  <a:srgbClr val="0000FF"/>
                </a:solidFill>
                <a:latin typeface="微软雅黑" panose="020B0503020204020204" pitchFamily="34" charset="-122"/>
                <a:ea typeface="微软雅黑" panose="020B0503020204020204" pitchFamily="34" charset="-122"/>
              </a:rPr>
              <a:t> (6)  采用优化的编译系统，力求有效地支持高级语言程序</a:t>
            </a:r>
          </a:p>
        </p:txBody>
      </p:sp>
      <p:sp>
        <p:nvSpPr>
          <p:cNvPr id="413700" name="Text Box 4">
            <a:extLst>
              <a:ext uri="{FF2B5EF4-FFF2-40B4-BE49-F238E27FC236}">
                <a16:creationId xmlns:a16="http://schemas.microsoft.com/office/drawing/2014/main" id="{B5787C86-7226-4407-A402-892E913EDB64}"/>
              </a:ext>
            </a:extLst>
          </p:cNvPr>
          <p:cNvSpPr txBox="1">
            <a:spLocks noChangeArrowheads="1"/>
          </p:cNvSpPr>
          <p:nvPr/>
        </p:nvSpPr>
        <p:spPr bwMode="auto">
          <a:xfrm>
            <a:off x="376238" y="5467350"/>
            <a:ext cx="85264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2000">
                <a:latin typeface="微软雅黑" panose="020B0503020204020204" pitchFamily="34" charset="-122"/>
                <a:ea typeface="微软雅黑" panose="020B0503020204020204" pitchFamily="34" charset="-122"/>
              </a:rPr>
              <a:t>MIPS</a:t>
            </a:r>
            <a:r>
              <a:rPr lang="zh-CN" altLang="en-US" sz="2000">
                <a:latin typeface="微软雅黑" panose="020B0503020204020204" pitchFamily="34" charset="-122"/>
                <a:ea typeface="微软雅黑" panose="020B0503020204020204" pitchFamily="34" charset="-122"/>
              </a:rPr>
              <a:t>是典型的</a:t>
            </a:r>
            <a:r>
              <a:rPr lang="en-US" altLang="zh-CN" sz="2000">
                <a:latin typeface="微软雅黑" panose="020B0503020204020204" pitchFamily="34" charset="-122"/>
                <a:ea typeface="微软雅黑" panose="020B0503020204020204" pitchFamily="34" charset="-122"/>
              </a:rPr>
              <a:t>RISC</a:t>
            </a:r>
            <a:r>
              <a:rPr lang="zh-CN" altLang="en-US" sz="2000">
                <a:latin typeface="微软雅黑" panose="020B0503020204020204" pitchFamily="34" charset="-122"/>
                <a:ea typeface="微软雅黑" panose="020B0503020204020204" pitchFamily="34" charset="-122"/>
              </a:rPr>
              <a:t>处理器，</a:t>
            </a:r>
            <a:r>
              <a:rPr lang="en-US" altLang="zh-CN" sz="2000">
                <a:latin typeface="微软雅黑" panose="020B0503020204020204" pitchFamily="34" charset="-122"/>
                <a:ea typeface="微软雅黑" panose="020B0503020204020204" pitchFamily="34" charset="-122"/>
              </a:rPr>
              <a:t>82</a:t>
            </a:r>
            <a:r>
              <a:rPr lang="zh-CN" altLang="en-US" sz="2000">
                <a:latin typeface="微软雅黑" panose="020B0503020204020204" pitchFamily="34" charset="-122"/>
                <a:ea typeface="微软雅黑" panose="020B0503020204020204" pitchFamily="34" charset="-122"/>
              </a:rPr>
              <a:t>年以来新的指令集大多采用</a:t>
            </a:r>
            <a:r>
              <a:rPr lang="en-US" altLang="zh-CN" sz="2000">
                <a:latin typeface="微软雅黑" panose="020B0503020204020204" pitchFamily="34" charset="-122"/>
                <a:ea typeface="微软雅黑" panose="020B0503020204020204" pitchFamily="34" charset="-122"/>
              </a:rPr>
              <a:t>RISC</a:t>
            </a:r>
            <a:r>
              <a:rPr lang="zh-CN" altLang="en-US" sz="2000">
                <a:latin typeface="微软雅黑" panose="020B0503020204020204" pitchFamily="34" charset="-122"/>
                <a:ea typeface="微软雅黑" panose="020B0503020204020204" pitchFamily="34" charset="-122"/>
              </a:rPr>
              <a:t>体系结构</a:t>
            </a:r>
          </a:p>
          <a:p>
            <a:pPr>
              <a:spcBef>
                <a:spcPct val="50000"/>
              </a:spcBef>
            </a:pPr>
            <a:r>
              <a:rPr lang="en-US" altLang="zh-CN" sz="2000">
                <a:latin typeface="微软雅黑" panose="020B0503020204020204" pitchFamily="34" charset="-122"/>
                <a:ea typeface="微软雅黑" panose="020B0503020204020204" pitchFamily="34" charset="-122"/>
              </a:rPr>
              <a:t>x86</a:t>
            </a:r>
            <a:r>
              <a:rPr lang="zh-CN" altLang="en-US" sz="2000">
                <a:latin typeface="微软雅黑" panose="020B0503020204020204" pitchFamily="34" charset="-122"/>
                <a:ea typeface="微软雅黑" panose="020B0503020204020204" pitchFamily="34" charset="-122"/>
              </a:rPr>
              <a:t>因为“兼容”的需要，保留了</a:t>
            </a:r>
            <a:r>
              <a:rPr lang="en-US" altLang="zh-CN" sz="2000">
                <a:latin typeface="微软雅黑" panose="020B0503020204020204" pitchFamily="34" charset="-122"/>
                <a:ea typeface="微软雅黑" panose="020B0503020204020204" pitchFamily="34" charset="-122"/>
              </a:rPr>
              <a:t>CISC</a:t>
            </a:r>
            <a:r>
              <a:rPr lang="zh-CN" altLang="en-US" sz="2000">
                <a:latin typeface="微软雅黑" panose="020B0503020204020204" pitchFamily="34" charset="-122"/>
                <a:ea typeface="微软雅黑" panose="020B0503020204020204" pitchFamily="34" charset="-122"/>
              </a:rPr>
              <a:t>的风格，同时也借鉴了</a:t>
            </a:r>
            <a:r>
              <a:rPr lang="en-US" altLang="zh-CN" sz="2000">
                <a:latin typeface="微软雅黑" panose="020B0503020204020204" pitchFamily="34" charset="-122"/>
                <a:ea typeface="微软雅黑" panose="020B0503020204020204" pitchFamily="34" charset="-122"/>
              </a:rPr>
              <a:t>RISC</a:t>
            </a:r>
            <a:r>
              <a:rPr lang="zh-CN" altLang="en-US" sz="2000">
                <a:latin typeface="微软雅黑" panose="020B0503020204020204" pitchFamily="34" charset="-122"/>
                <a:ea typeface="微软雅黑" panose="020B0503020204020204" pitchFamily="34" charset="-122"/>
              </a:rPr>
              <a:t>思想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EF46CF9F-59FE-48E8-B72D-A7FB3D25DC03}"/>
              </a:ext>
            </a:extLst>
          </p:cNvPr>
          <p:cNvSpPr>
            <a:spLocks noGrp="1" noChangeArrowheads="1"/>
          </p:cNvSpPr>
          <p:nvPr>
            <p:ph type="title"/>
          </p:nvPr>
        </p:nvSpPr>
        <p:spPr/>
        <p:txBody>
          <a:bodyPr/>
          <a:lstStyle/>
          <a:p>
            <a:r>
              <a:rPr lang="zh-CN" altLang="en-US"/>
              <a:t>指令流水线的实现</a:t>
            </a:r>
          </a:p>
        </p:txBody>
      </p:sp>
      <p:pic>
        <p:nvPicPr>
          <p:cNvPr id="566275" name="Picture 3">
            <a:extLst>
              <a:ext uri="{FF2B5EF4-FFF2-40B4-BE49-F238E27FC236}">
                <a16:creationId xmlns:a16="http://schemas.microsoft.com/office/drawing/2014/main" id="{8F4C1129-0D65-4C2D-B5B9-C795C0DA0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17750"/>
            <a:ext cx="9144000" cy="2603500"/>
          </a:xfrm>
          <a:prstGeom prst="rect">
            <a:avLst/>
          </a:prstGeom>
          <a:noFill/>
          <a:extLst>
            <a:ext uri="{909E8E84-426E-40DD-AFC4-6F175D3DCCD1}">
              <a14:hiddenFill xmlns:a14="http://schemas.microsoft.com/office/drawing/2010/main">
                <a:solidFill>
                  <a:srgbClr val="FFFFFF"/>
                </a:solidFill>
              </a14:hiddenFill>
            </a:ext>
          </a:extLst>
        </p:spPr>
      </p:pic>
      <p:sp>
        <p:nvSpPr>
          <p:cNvPr id="566276" name="Rectangle 4">
            <a:extLst>
              <a:ext uri="{FF2B5EF4-FFF2-40B4-BE49-F238E27FC236}">
                <a16:creationId xmlns:a16="http://schemas.microsoft.com/office/drawing/2014/main" id="{FA2B98B7-99F3-4CE9-AED5-3DD12964C5A8}"/>
              </a:ext>
            </a:extLst>
          </p:cNvPr>
          <p:cNvSpPr>
            <a:spLocks noGrp="1" noChangeArrowheads="1"/>
          </p:cNvSpPr>
          <p:nvPr>
            <p:ph type="body" idx="1"/>
          </p:nvPr>
        </p:nvSpPr>
        <p:spPr>
          <a:xfrm>
            <a:off x="261938" y="862013"/>
            <a:ext cx="8597900" cy="781050"/>
          </a:xfrm>
          <a:noFill/>
          <a:ln/>
        </p:spPr>
        <p:txBody>
          <a:bodyPr/>
          <a:lstStyle/>
          <a:p>
            <a:pPr>
              <a:lnSpc>
                <a:spcPct val="120000"/>
              </a:lnSpc>
              <a:buFontTx/>
              <a:buNone/>
            </a:pPr>
            <a:r>
              <a:rPr lang="zh-CN" altLang="en-US" sz="2000">
                <a:latin typeface="微软雅黑" panose="020B0503020204020204" pitchFamily="34" charset="-122"/>
                <a:ea typeface="微软雅黑" panose="020B0503020204020204" pitchFamily="34" charset="-122"/>
              </a:rPr>
              <a:t>假定：最复杂指令执行过程 ① 取指：</a:t>
            </a:r>
            <a:r>
              <a:rPr lang="en-US" altLang="zh-CN" sz="2000">
                <a:latin typeface="微软雅黑" panose="020B0503020204020204" pitchFamily="34" charset="-122"/>
                <a:ea typeface="微软雅黑" panose="020B0503020204020204" pitchFamily="34" charset="-122"/>
              </a:rPr>
              <a:t>200ps</a:t>
            </a:r>
            <a:r>
              <a:rPr lang="zh-CN" altLang="en-US" sz="2000">
                <a:latin typeface="微软雅黑" panose="020B0503020204020204" pitchFamily="34" charset="-122"/>
                <a:ea typeface="微软雅黑" panose="020B0503020204020204" pitchFamily="34" charset="-122"/>
              </a:rPr>
              <a:t>；②译码和读操作数：</a:t>
            </a:r>
            <a:r>
              <a:rPr lang="en-US" altLang="zh-CN" sz="2000">
                <a:latin typeface="微软雅黑" panose="020B0503020204020204" pitchFamily="34" charset="-122"/>
                <a:ea typeface="微软雅黑" panose="020B0503020204020204" pitchFamily="34" charset="-122"/>
              </a:rPr>
              <a:t>50ps</a:t>
            </a:r>
            <a:r>
              <a:rPr lang="zh-CN" altLang="en-US" sz="2000">
                <a:latin typeface="微软雅黑" panose="020B0503020204020204" pitchFamily="34" charset="-122"/>
                <a:ea typeface="微软雅黑" panose="020B0503020204020204" pitchFamily="34" charset="-122"/>
              </a:rPr>
              <a:t>；③</a:t>
            </a:r>
            <a:r>
              <a:rPr lang="en-US" altLang="zh-CN" sz="2000">
                <a:latin typeface="微软雅黑" panose="020B0503020204020204" pitchFamily="34" charset="-122"/>
                <a:ea typeface="微软雅黑" panose="020B0503020204020204" pitchFamily="34" charset="-122"/>
              </a:rPr>
              <a:t>ALU</a:t>
            </a:r>
            <a:r>
              <a:rPr lang="zh-CN" altLang="en-US" sz="2000">
                <a:latin typeface="微软雅黑" panose="020B0503020204020204" pitchFamily="34" charset="-122"/>
                <a:ea typeface="微软雅黑" panose="020B0503020204020204" pitchFamily="34" charset="-122"/>
              </a:rPr>
              <a:t>操作：</a:t>
            </a:r>
            <a:r>
              <a:rPr lang="en-US" altLang="zh-CN" sz="2000">
                <a:latin typeface="微软雅黑" panose="020B0503020204020204" pitchFamily="34" charset="-122"/>
                <a:ea typeface="微软雅黑" panose="020B0503020204020204" pitchFamily="34" charset="-122"/>
              </a:rPr>
              <a:t>100ps</a:t>
            </a:r>
            <a:r>
              <a:rPr lang="zh-CN" altLang="en-US" sz="2000">
                <a:latin typeface="微软雅黑" panose="020B0503020204020204" pitchFamily="34" charset="-122"/>
                <a:ea typeface="微软雅黑" panose="020B0503020204020204" pitchFamily="34" charset="-122"/>
              </a:rPr>
              <a:t>；④读存储器：</a:t>
            </a:r>
            <a:r>
              <a:rPr lang="en-US" altLang="zh-CN" sz="2000">
                <a:latin typeface="微软雅黑" panose="020B0503020204020204" pitchFamily="34" charset="-122"/>
                <a:ea typeface="微软雅黑" panose="020B0503020204020204" pitchFamily="34" charset="-122"/>
              </a:rPr>
              <a:t>200ps</a:t>
            </a:r>
            <a:r>
              <a:rPr lang="zh-CN" altLang="en-US" sz="2000">
                <a:latin typeface="微软雅黑" panose="020B0503020204020204" pitchFamily="34" charset="-122"/>
                <a:ea typeface="微软雅黑" panose="020B0503020204020204" pitchFamily="34" charset="-122"/>
              </a:rPr>
              <a:t>；⑤结果写寄存器：</a:t>
            </a:r>
            <a:r>
              <a:rPr lang="en-US" altLang="zh-CN" sz="2000">
                <a:latin typeface="微软雅黑" panose="020B0503020204020204" pitchFamily="34" charset="-122"/>
                <a:ea typeface="微软雅黑" panose="020B0503020204020204" pitchFamily="34" charset="-122"/>
              </a:rPr>
              <a:t>50ps</a:t>
            </a:r>
            <a:r>
              <a:rPr lang="zh-CN" altLang="en-US" sz="2000">
                <a:latin typeface="微软雅黑" panose="020B0503020204020204" pitchFamily="34" charset="-122"/>
                <a:ea typeface="微软雅黑" panose="020B0503020204020204" pitchFamily="34" charset="-122"/>
              </a:rPr>
              <a:t>。 </a:t>
            </a:r>
          </a:p>
        </p:txBody>
      </p:sp>
      <p:sp>
        <p:nvSpPr>
          <p:cNvPr id="566277" name="Text Box 5">
            <a:extLst>
              <a:ext uri="{FF2B5EF4-FFF2-40B4-BE49-F238E27FC236}">
                <a16:creationId xmlns:a16="http://schemas.microsoft.com/office/drawing/2014/main" id="{26F5BD96-0A26-47C7-BE7C-FB3BBD263C68}"/>
              </a:ext>
            </a:extLst>
          </p:cNvPr>
          <p:cNvSpPr txBox="1">
            <a:spLocks noChangeArrowheads="1"/>
          </p:cNvSpPr>
          <p:nvPr/>
        </p:nvSpPr>
        <p:spPr bwMode="auto">
          <a:xfrm>
            <a:off x="188913" y="4965700"/>
            <a:ext cx="10445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a:solidFill>
                  <a:schemeClr val="accent1"/>
                </a:solidFill>
                <a:latin typeface="微软雅黑" panose="020B0503020204020204" pitchFamily="34" charset="-122"/>
                <a:ea typeface="微软雅黑" panose="020B0503020204020204" pitchFamily="34" charset="-122"/>
              </a:rPr>
              <a:t>取指令</a:t>
            </a:r>
          </a:p>
          <a:p>
            <a:pPr>
              <a:spcBef>
                <a:spcPct val="20000"/>
              </a:spcBef>
            </a:pPr>
            <a:r>
              <a:rPr lang="en-US" altLang="zh-CN" sz="2200">
                <a:solidFill>
                  <a:schemeClr val="accent1"/>
                </a:solidFill>
                <a:latin typeface="微软雅黑" panose="020B0503020204020204" pitchFamily="34" charset="-122"/>
                <a:ea typeface="微软雅黑" panose="020B0503020204020204" pitchFamily="34" charset="-122"/>
              </a:rPr>
              <a:t>IFetch</a:t>
            </a: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566278" name="Text Box 6">
            <a:extLst>
              <a:ext uri="{FF2B5EF4-FFF2-40B4-BE49-F238E27FC236}">
                <a16:creationId xmlns:a16="http://schemas.microsoft.com/office/drawing/2014/main" id="{1ED2EA4A-46EE-4943-99F7-5EF404E29E07}"/>
              </a:ext>
            </a:extLst>
          </p:cNvPr>
          <p:cNvSpPr txBox="1">
            <a:spLocks noChangeArrowheads="1"/>
          </p:cNvSpPr>
          <p:nvPr/>
        </p:nvSpPr>
        <p:spPr bwMode="auto">
          <a:xfrm>
            <a:off x="1601788" y="4984750"/>
            <a:ext cx="1625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a:solidFill>
                  <a:schemeClr val="accent1"/>
                </a:solidFill>
                <a:latin typeface="微软雅黑" panose="020B0503020204020204" pitchFamily="34" charset="-122"/>
                <a:ea typeface="微软雅黑" panose="020B0503020204020204" pitchFamily="34" charset="-122"/>
              </a:rPr>
              <a:t>读数</a:t>
            </a:r>
            <a:r>
              <a:rPr lang="en-US" altLang="zh-CN" sz="2200">
                <a:solidFill>
                  <a:schemeClr val="accent1"/>
                </a:solidFill>
                <a:latin typeface="微软雅黑" panose="020B0503020204020204" pitchFamily="34" charset="-122"/>
                <a:ea typeface="微软雅黑" panose="020B0503020204020204" pitchFamily="34" charset="-122"/>
              </a:rPr>
              <a:t>/</a:t>
            </a:r>
            <a:r>
              <a:rPr lang="zh-CN" altLang="en-US" sz="2200">
                <a:solidFill>
                  <a:schemeClr val="accent1"/>
                </a:solidFill>
                <a:latin typeface="微软雅黑" panose="020B0503020204020204" pitchFamily="34" charset="-122"/>
                <a:ea typeface="微软雅黑" panose="020B0503020204020204" pitchFamily="34" charset="-122"/>
              </a:rPr>
              <a:t>译码</a:t>
            </a:r>
          </a:p>
          <a:p>
            <a:pPr algn="ctr">
              <a:spcBef>
                <a:spcPct val="15000"/>
              </a:spcBef>
            </a:pPr>
            <a:r>
              <a:rPr lang="en-US" altLang="zh-CN" sz="2200">
                <a:solidFill>
                  <a:schemeClr val="accent1"/>
                </a:solidFill>
                <a:latin typeface="微软雅黑" panose="020B0503020204020204" pitchFamily="34" charset="-122"/>
                <a:ea typeface="微软雅黑" panose="020B0503020204020204" pitchFamily="34" charset="-122"/>
              </a:rPr>
              <a:t>Reg/Dec</a:t>
            </a:r>
            <a:endParaRPr lang="zh-CN" altLang="en-US" sz="2200">
              <a:solidFill>
                <a:schemeClr val="accent1"/>
              </a:solidFill>
              <a:latin typeface="微软雅黑" panose="020B0503020204020204" pitchFamily="34" charset="-122"/>
              <a:ea typeface="微软雅黑" panose="020B0503020204020204" pitchFamily="34" charset="-122"/>
            </a:endParaRPr>
          </a:p>
        </p:txBody>
      </p:sp>
      <p:sp>
        <p:nvSpPr>
          <p:cNvPr id="566279" name="Text Box 7">
            <a:extLst>
              <a:ext uri="{FF2B5EF4-FFF2-40B4-BE49-F238E27FC236}">
                <a16:creationId xmlns:a16="http://schemas.microsoft.com/office/drawing/2014/main" id="{10BE1956-DB6C-4ABF-AB97-385256602B92}"/>
              </a:ext>
            </a:extLst>
          </p:cNvPr>
          <p:cNvSpPr txBox="1">
            <a:spLocks noChangeArrowheads="1"/>
          </p:cNvSpPr>
          <p:nvPr/>
        </p:nvSpPr>
        <p:spPr bwMode="auto">
          <a:xfrm>
            <a:off x="3609975" y="4989513"/>
            <a:ext cx="14382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200">
                <a:solidFill>
                  <a:schemeClr val="accent1"/>
                </a:solidFill>
                <a:latin typeface="微软雅黑" panose="020B0503020204020204" pitchFamily="34" charset="-122"/>
                <a:ea typeface="微软雅黑" panose="020B0503020204020204" pitchFamily="34" charset="-122"/>
              </a:rPr>
              <a:t>ALU</a:t>
            </a:r>
            <a:r>
              <a:rPr lang="zh-CN" altLang="en-US" sz="2200">
                <a:solidFill>
                  <a:schemeClr val="accent1"/>
                </a:solidFill>
                <a:latin typeface="微软雅黑" panose="020B0503020204020204" pitchFamily="34" charset="-122"/>
                <a:ea typeface="微软雅黑" panose="020B0503020204020204" pitchFamily="34" charset="-122"/>
              </a:rPr>
              <a:t>运算</a:t>
            </a:r>
          </a:p>
          <a:p>
            <a:pPr algn="ctr">
              <a:spcBef>
                <a:spcPct val="20000"/>
              </a:spcBef>
            </a:pPr>
            <a:r>
              <a:rPr lang="en-US" altLang="zh-CN" sz="2200">
                <a:solidFill>
                  <a:schemeClr val="accent1"/>
                </a:solidFill>
                <a:latin typeface="微软雅黑" panose="020B0503020204020204" pitchFamily="34" charset="-122"/>
                <a:ea typeface="微软雅黑" panose="020B0503020204020204" pitchFamily="34" charset="-122"/>
              </a:rPr>
              <a:t>Exec</a:t>
            </a:r>
          </a:p>
        </p:txBody>
      </p:sp>
      <p:sp>
        <p:nvSpPr>
          <p:cNvPr id="566280" name="Text Box 8">
            <a:extLst>
              <a:ext uri="{FF2B5EF4-FFF2-40B4-BE49-F238E27FC236}">
                <a16:creationId xmlns:a16="http://schemas.microsoft.com/office/drawing/2014/main" id="{729C2757-A71D-4FC6-9984-8228B6425CAF}"/>
              </a:ext>
            </a:extLst>
          </p:cNvPr>
          <p:cNvSpPr txBox="1">
            <a:spLocks noChangeArrowheads="1"/>
          </p:cNvSpPr>
          <p:nvPr/>
        </p:nvSpPr>
        <p:spPr bwMode="auto">
          <a:xfrm>
            <a:off x="5195888" y="4965700"/>
            <a:ext cx="187325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sz="2200">
                <a:solidFill>
                  <a:schemeClr val="accent1"/>
                </a:solidFill>
                <a:latin typeface="微软雅黑" panose="020B0503020204020204" pitchFamily="34" charset="-122"/>
                <a:ea typeface="微软雅黑" panose="020B0503020204020204" pitchFamily="34" charset="-122"/>
              </a:rPr>
              <a:t>读</a:t>
            </a:r>
            <a:r>
              <a:rPr lang="en-US" altLang="zh-CN" sz="2200">
                <a:solidFill>
                  <a:schemeClr val="accent1"/>
                </a:solidFill>
                <a:latin typeface="微软雅黑" panose="020B0503020204020204" pitchFamily="34" charset="-122"/>
                <a:ea typeface="微软雅黑" panose="020B0503020204020204" pitchFamily="34" charset="-122"/>
              </a:rPr>
              <a:t>/</a:t>
            </a:r>
            <a:r>
              <a:rPr lang="zh-CN" altLang="en-US" sz="2200">
                <a:solidFill>
                  <a:schemeClr val="accent1"/>
                </a:solidFill>
                <a:latin typeface="微软雅黑" panose="020B0503020204020204" pitchFamily="34" charset="-122"/>
                <a:ea typeface="微软雅黑" panose="020B0503020204020204" pitchFamily="34" charset="-122"/>
              </a:rPr>
              <a:t>写存储器</a:t>
            </a:r>
          </a:p>
          <a:p>
            <a:pPr algn="ctr">
              <a:spcBef>
                <a:spcPct val="25000"/>
              </a:spcBef>
            </a:pPr>
            <a:r>
              <a:rPr lang="en-US" altLang="zh-CN" sz="2200">
                <a:solidFill>
                  <a:schemeClr val="accent1"/>
                </a:solidFill>
                <a:latin typeface="微软雅黑" panose="020B0503020204020204" pitchFamily="34" charset="-122"/>
                <a:ea typeface="微软雅黑" panose="020B0503020204020204" pitchFamily="34" charset="-122"/>
              </a:rPr>
              <a:t>Mem</a:t>
            </a:r>
          </a:p>
        </p:txBody>
      </p:sp>
      <p:sp>
        <p:nvSpPr>
          <p:cNvPr id="566281" name="Text Box 9">
            <a:extLst>
              <a:ext uri="{FF2B5EF4-FFF2-40B4-BE49-F238E27FC236}">
                <a16:creationId xmlns:a16="http://schemas.microsoft.com/office/drawing/2014/main" id="{2251BA0A-93B1-40D9-B902-77D475A7581B}"/>
              </a:ext>
            </a:extLst>
          </p:cNvPr>
          <p:cNvSpPr txBox="1">
            <a:spLocks noChangeArrowheads="1"/>
          </p:cNvSpPr>
          <p:nvPr/>
        </p:nvSpPr>
        <p:spPr bwMode="auto">
          <a:xfrm>
            <a:off x="7385050" y="4972050"/>
            <a:ext cx="140811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a:solidFill>
                  <a:schemeClr val="accent1"/>
                </a:solidFill>
                <a:latin typeface="微软雅黑" panose="020B0503020204020204" pitchFamily="34" charset="-122"/>
                <a:ea typeface="微软雅黑" panose="020B0503020204020204" pitchFamily="34" charset="-122"/>
              </a:rPr>
              <a:t>写结果</a:t>
            </a:r>
          </a:p>
          <a:p>
            <a:pPr>
              <a:spcBef>
                <a:spcPct val="20000"/>
              </a:spcBef>
            </a:pPr>
            <a:r>
              <a:rPr lang="en-US" altLang="zh-CN" sz="2200">
                <a:solidFill>
                  <a:schemeClr val="accent1"/>
                </a:solidFill>
                <a:latin typeface="微软雅黑" panose="020B0503020204020204" pitchFamily="34" charset="-122"/>
                <a:ea typeface="微软雅黑" panose="020B0503020204020204" pitchFamily="34" charset="-122"/>
              </a:rPr>
              <a:t>Write</a:t>
            </a:r>
          </a:p>
        </p:txBody>
      </p:sp>
      <p:sp>
        <p:nvSpPr>
          <p:cNvPr id="566282" name="Rectangle 10">
            <a:extLst>
              <a:ext uri="{FF2B5EF4-FFF2-40B4-BE49-F238E27FC236}">
                <a16:creationId xmlns:a16="http://schemas.microsoft.com/office/drawing/2014/main" id="{CE93C170-450B-457E-9E43-A0644B6AC621}"/>
              </a:ext>
            </a:extLst>
          </p:cNvPr>
          <p:cNvSpPr>
            <a:spLocks noChangeArrowheads="1"/>
          </p:cNvSpPr>
          <p:nvPr/>
        </p:nvSpPr>
        <p:spPr bwMode="auto">
          <a:xfrm>
            <a:off x="174625" y="1884363"/>
            <a:ext cx="48895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200">
                <a:solidFill>
                  <a:schemeClr val="accent1"/>
                </a:solidFill>
                <a:latin typeface="微软雅黑" panose="020B0503020204020204" pitchFamily="34" charset="-122"/>
                <a:ea typeface="微软雅黑" panose="020B0503020204020204" pitchFamily="34" charset="-122"/>
              </a:rPr>
              <a:t>可以分</a:t>
            </a:r>
            <a:r>
              <a:rPr lang="en-US" altLang="zh-CN" sz="2200">
                <a:solidFill>
                  <a:schemeClr val="accent1"/>
                </a:solidFill>
                <a:latin typeface="微软雅黑" panose="020B0503020204020204" pitchFamily="34" charset="-122"/>
                <a:ea typeface="微软雅黑" panose="020B0503020204020204" pitchFamily="34" charset="-122"/>
              </a:rPr>
              <a:t>5</a:t>
            </a:r>
            <a:r>
              <a:rPr lang="zh-CN" altLang="en-US" sz="2200">
                <a:solidFill>
                  <a:schemeClr val="accent1"/>
                </a:solidFill>
                <a:latin typeface="微软雅黑" panose="020B0503020204020204" pitchFamily="34" charset="-122"/>
                <a:ea typeface="微软雅黑" panose="020B0503020204020204" pitchFamily="34" charset="-122"/>
              </a:rPr>
              <a:t>个流水段，最长阶段为</a:t>
            </a:r>
            <a:r>
              <a:rPr lang="en-US" altLang="zh-CN" sz="2200">
                <a:solidFill>
                  <a:schemeClr val="accent1"/>
                </a:solidFill>
                <a:latin typeface="微软雅黑" panose="020B0503020204020204" pitchFamily="34" charset="-122"/>
                <a:ea typeface="微软雅黑" panose="020B0503020204020204" pitchFamily="34" charset="-122"/>
              </a:rPr>
              <a:t>200ps</a:t>
            </a:r>
            <a:r>
              <a:rPr lang="en-US" altLang="zh-CN">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animEffect transition="in" filter="blinds(horizontal)">
                                      <p:cBhvr>
                                        <p:cTn id="7" dur="500"/>
                                        <p:tgtEl>
                                          <p:spTgt spid="566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6275"/>
                                        </p:tgtEl>
                                        <p:attrNameLst>
                                          <p:attrName>style.visibility</p:attrName>
                                        </p:attrNameLst>
                                      </p:cBhvr>
                                      <p:to>
                                        <p:strVal val="visible"/>
                                      </p:to>
                                    </p:set>
                                    <p:animEffect transition="in" filter="blinds(horizontal)">
                                      <p:cBhvr>
                                        <p:cTn id="12" dur="500"/>
                                        <p:tgtEl>
                                          <p:spTgt spid="566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6277"/>
                                        </p:tgtEl>
                                        <p:attrNameLst>
                                          <p:attrName>style.visibility</p:attrName>
                                        </p:attrNameLst>
                                      </p:cBhvr>
                                      <p:to>
                                        <p:strVal val="visible"/>
                                      </p:to>
                                    </p:set>
                                    <p:animEffect transition="in" filter="blinds(horizontal)">
                                      <p:cBhvr>
                                        <p:cTn id="17" dur="500"/>
                                        <p:tgtEl>
                                          <p:spTgt spid="56627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66278"/>
                                        </p:tgtEl>
                                        <p:attrNameLst>
                                          <p:attrName>style.visibility</p:attrName>
                                        </p:attrNameLst>
                                      </p:cBhvr>
                                      <p:to>
                                        <p:strVal val="visible"/>
                                      </p:to>
                                    </p:set>
                                    <p:animEffect transition="in" filter="blinds(horizontal)">
                                      <p:cBhvr>
                                        <p:cTn id="20" dur="500"/>
                                        <p:tgtEl>
                                          <p:spTgt spid="56627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66279"/>
                                        </p:tgtEl>
                                        <p:attrNameLst>
                                          <p:attrName>style.visibility</p:attrName>
                                        </p:attrNameLst>
                                      </p:cBhvr>
                                      <p:to>
                                        <p:strVal val="visible"/>
                                      </p:to>
                                    </p:set>
                                    <p:animEffect transition="in" filter="blinds(horizontal)">
                                      <p:cBhvr>
                                        <p:cTn id="23" dur="500"/>
                                        <p:tgtEl>
                                          <p:spTgt spid="56627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66280"/>
                                        </p:tgtEl>
                                        <p:attrNameLst>
                                          <p:attrName>style.visibility</p:attrName>
                                        </p:attrNameLst>
                                      </p:cBhvr>
                                      <p:to>
                                        <p:strVal val="visible"/>
                                      </p:to>
                                    </p:set>
                                    <p:animEffect transition="in" filter="blinds(horizontal)">
                                      <p:cBhvr>
                                        <p:cTn id="26" dur="500"/>
                                        <p:tgtEl>
                                          <p:spTgt spid="56628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66281"/>
                                        </p:tgtEl>
                                        <p:attrNameLst>
                                          <p:attrName>style.visibility</p:attrName>
                                        </p:attrNameLst>
                                      </p:cBhvr>
                                      <p:to>
                                        <p:strVal val="visible"/>
                                      </p:to>
                                    </p:set>
                                    <p:animEffect transition="in" filter="blinds(horizontal)">
                                      <p:cBhvr>
                                        <p:cTn id="29" dur="500"/>
                                        <p:tgtEl>
                                          <p:spTgt spid="56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p:bldP spid="566278" grpId="0"/>
      <p:bldP spid="566279" grpId="0"/>
      <p:bldP spid="566280" grpId="0"/>
      <p:bldP spid="566281" grpId="0"/>
      <p:bldP spid="5662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421C7BB0-A9E8-4D22-8C58-BA36A78E6A47}"/>
              </a:ext>
            </a:extLst>
          </p:cNvPr>
          <p:cNvSpPr>
            <a:spLocks noGrp="1" noChangeArrowheads="1"/>
          </p:cNvSpPr>
          <p:nvPr>
            <p:ph type="title"/>
          </p:nvPr>
        </p:nvSpPr>
        <p:spPr>
          <a:xfrm>
            <a:off x="800100" y="112713"/>
            <a:ext cx="7396163" cy="528637"/>
          </a:xfrm>
          <a:noFill/>
          <a:ln/>
        </p:spPr>
        <p:txBody>
          <a:bodyPr/>
          <a:lstStyle/>
          <a:p>
            <a:r>
              <a:rPr lang="zh-CN" altLang="en-US"/>
              <a:t>五段流水线数据通路</a:t>
            </a:r>
          </a:p>
        </p:txBody>
      </p:sp>
      <p:sp>
        <p:nvSpPr>
          <p:cNvPr id="564227" name="Rectangle 3">
            <a:extLst>
              <a:ext uri="{FF2B5EF4-FFF2-40B4-BE49-F238E27FC236}">
                <a16:creationId xmlns:a16="http://schemas.microsoft.com/office/drawing/2014/main" id="{193C686F-ED2B-4351-BF91-17FE598B71AF}"/>
              </a:ext>
            </a:extLst>
          </p:cNvPr>
          <p:cNvSpPr>
            <a:spLocks noChangeArrowheads="1"/>
          </p:cNvSpPr>
          <p:nvPr/>
        </p:nvSpPr>
        <p:spPr bwMode="auto">
          <a:xfrm>
            <a:off x="22129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28" name="Rectangle 4">
            <a:extLst>
              <a:ext uri="{FF2B5EF4-FFF2-40B4-BE49-F238E27FC236}">
                <a16:creationId xmlns:a16="http://schemas.microsoft.com/office/drawing/2014/main" id="{65D4004C-EA99-42A2-A67A-BD64068B1D53}"/>
              </a:ext>
            </a:extLst>
          </p:cNvPr>
          <p:cNvSpPr>
            <a:spLocks noChangeArrowheads="1"/>
          </p:cNvSpPr>
          <p:nvPr/>
        </p:nvSpPr>
        <p:spPr bwMode="auto">
          <a:xfrm rot="5400000">
            <a:off x="1604963" y="4600575"/>
            <a:ext cx="1492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IF/ID</a:t>
            </a:r>
            <a:r>
              <a:rPr lang="en-US" altLang="zh-CN">
                <a:ea typeface="宋体" panose="02010600030101010101" pitchFamily="2" charset="-122"/>
              </a:rPr>
              <a:t> </a:t>
            </a:r>
            <a:r>
              <a:rPr lang="en-US" altLang="zh-CN">
                <a:solidFill>
                  <a:schemeClr val="accent2"/>
                </a:solidFill>
                <a:ea typeface="宋体" panose="02010600030101010101" pitchFamily="2" charset="-122"/>
              </a:rPr>
              <a:t>Register</a:t>
            </a:r>
          </a:p>
        </p:txBody>
      </p:sp>
      <p:sp>
        <p:nvSpPr>
          <p:cNvPr id="564229" name="Line 5">
            <a:extLst>
              <a:ext uri="{FF2B5EF4-FFF2-40B4-BE49-F238E27FC236}">
                <a16:creationId xmlns:a16="http://schemas.microsoft.com/office/drawing/2014/main" id="{D8EC47CE-C3EC-4905-A91F-FFA12A6D7F88}"/>
              </a:ext>
            </a:extLst>
          </p:cNvPr>
          <p:cNvSpPr>
            <a:spLocks noChangeShapeType="1"/>
          </p:cNvSpPr>
          <p:nvPr/>
        </p:nvSpPr>
        <p:spPr bwMode="auto">
          <a:xfrm>
            <a:off x="2362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0" name="Rectangle 6">
            <a:extLst>
              <a:ext uri="{FF2B5EF4-FFF2-40B4-BE49-F238E27FC236}">
                <a16:creationId xmlns:a16="http://schemas.microsoft.com/office/drawing/2014/main" id="{8ED5881C-899B-487E-8FFC-36B5D99FFA37}"/>
              </a:ext>
            </a:extLst>
          </p:cNvPr>
          <p:cNvSpPr>
            <a:spLocks noChangeArrowheads="1"/>
          </p:cNvSpPr>
          <p:nvPr/>
        </p:nvSpPr>
        <p:spPr bwMode="auto">
          <a:xfrm>
            <a:off x="40417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1" name="Rectangle 7">
            <a:extLst>
              <a:ext uri="{FF2B5EF4-FFF2-40B4-BE49-F238E27FC236}">
                <a16:creationId xmlns:a16="http://schemas.microsoft.com/office/drawing/2014/main" id="{60880D7D-99FE-4041-91D3-810B2A43A57F}"/>
              </a:ext>
            </a:extLst>
          </p:cNvPr>
          <p:cNvSpPr>
            <a:spLocks noChangeArrowheads="1"/>
          </p:cNvSpPr>
          <p:nvPr/>
        </p:nvSpPr>
        <p:spPr bwMode="auto">
          <a:xfrm rot="5400000">
            <a:off x="3403600" y="4603750"/>
            <a:ext cx="1558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ID/Ex Register</a:t>
            </a:r>
          </a:p>
        </p:txBody>
      </p:sp>
      <p:sp>
        <p:nvSpPr>
          <p:cNvPr id="564232" name="Rectangle 8">
            <a:extLst>
              <a:ext uri="{FF2B5EF4-FFF2-40B4-BE49-F238E27FC236}">
                <a16:creationId xmlns:a16="http://schemas.microsoft.com/office/drawing/2014/main" id="{11AB758C-18CE-4FAB-A5FA-01631FF356A0}"/>
              </a:ext>
            </a:extLst>
          </p:cNvPr>
          <p:cNvSpPr>
            <a:spLocks noChangeArrowheads="1"/>
          </p:cNvSpPr>
          <p:nvPr/>
        </p:nvSpPr>
        <p:spPr bwMode="auto">
          <a:xfrm>
            <a:off x="58705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3" name="Rectangle 9">
            <a:extLst>
              <a:ext uri="{FF2B5EF4-FFF2-40B4-BE49-F238E27FC236}">
                <a16:creationId xmlns:a16="http://schemas.microsoft.com/office/drawing/2014/main" id="{57E39E92-31B2-4053-8FFC-DE1AB1C16FDB}"/>
              </a:ext>
            </a:extLst>
          </p:cNvPr>
          <p:cNvSpPr>
            <a:spLocks noChangeArrowheads="1"/>
          </p:cNvSpPr>
          <p:nvPr/>
        </p:nvSpPr>
        <p:spPr bwMode="auto">
          <a:xfrm rot="5400000">
            <a:off x="5103813" y="4600575"/>
            <a:ext cx="181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Ex/Mem</a:t>
            </a:r>
            <a:r>
              <a:rPr lang="en-US" altLang="zh-CN">
                <a:latin typeface="Times New Roman" panose="02020603050405020304" pitchFamily="18" charset="0"/>
                <a:ea typeface="宋体" panose="02010600030101010101" pitchFamily="2" charset="-122"/>
              </a:rPr>
              <a:t> </a:t>
            </a:r>
            <a:r>
              <a:rPr lang="en-US" altLang="zh-CN">
                <a:solidFill>
                  <a:schemeClr val="accent2"/>
                </a:solidFill>
                <a:ea typeface="宋体" panose="02010600030101010101" pitchFamily="2" charset="-122"/>
              </a:rPr>
              <a:t>Register</a:t>
            </a:r>
          </a:p>
        </p:txBody>
      </p:sp>
      <p:sp>
        <p:nvSpPr>
          <p:cNvPr id="564234" name="Rectangle 10">
            <a:extLst>
              <a:ext uri="{FF2B5EF4-FFF2-40B4-BE49-F238E27FC236}">
                <a16:creationId xmlns:a16="http://schemas.microsoft.com/office/drawing/2014/main" id="{AD35E304-48E6-48DA-AD34-E93F066ADB46}"/>
              </a:ext>
            </a:extLst>
          </p:cNvPr>
          <p:cNvSpPr>
            <a:spLocks noChangeArrowheads="1"/>
          </p:cNvSpPr>
          <p:nvPr/>
        </p:nvSpPr>
        <p:spPr bwMode="auto">
          <a:xfrm>
            <a:off x="7775575" y="3517900"/>
            <a:ext cx="288925" cy="2305050"/>
          </a:xfrm>
          <a:prstGeom prst="rect">
            <a:avLst/>
          </a:prstGeom>
          <a:noFill/>
          <a:ln w="254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5" name="Rectangle 11">
            <a:extLst>
              <a:ext uri="{FF2B5EF4-FFF2-40B4-BE49-F238E27FC236}">
                <a16:creationId xmlns:a16="http://schemas.microsoft.com/office/drawing/2014/main" id="{83B5204D-5F1E-418C-9A00-ED8087BCB8E2}"/>
              </a:ext>
            </a:extLst>
          </p:cNvPr>
          <p:cNvSpPr>
            <a:spLocks noChangeArrowheads="1"/>
          </p:cNvSpPr>
          <p:nvPr/>
        </p:nvSpPr>
        <p:spPr bwMode="auto">
          <a:xfrm rot="5400000">
            <a:off x="6996907" y="4599781"/>
            <a:ext cx="1836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Mem/Wr</a:t>
            </a:r>
            <a:r>
              <a:rPr lang="en-US" altLang="zh-CN">
                <a:latin typeface="Times New Roman" panose="02020603050405020304" pitchFamily="18" charset="0"/>
                <a:ea typeface="宋体" panose="02010600030101010101" pitchFamily="2" charset="-122"/>
              </a:rPr>
              <a:t> </a:t>
            </a:r>
            <a:r>
              <a:rPr lang="en-US" altLang="zh-CN">
                <a:solidFill>
                  <a:schemeClr val="accent2"/>
                </a:solidFill>
                <a:ea typeface="宋体" panose="02010600030101010101" pitchFamily="2" charset="-122"/>
              </a:rPr>
              <a:t>Register</a:t>
            </a:r>
          </a:p>
        </p:txBody>
      </p:sp>
      <p:sp>
        <p:nvSpPr>
          <p:cNvPr id="564236" name="Rectangle 12">
            <a:extLst>
              <a:ext uri="{FF2B5EF4-FFF2-40B4-BE49-F238E27FC236}">
                <a16:creationId xmlns:a16="http://schemas.microsoft.com/office/drawing/2014/main" id="{0E207C9C-6902-4340-A067-592EA350E3F0}"/>
              </a:ext>
            </a:extLst>
          </p:cNvPr>
          <p:cNvSpPr>
            <a:spLocks noChangeArrowheads="1"/>
          </p:cNvSpPr>
          <p:nvPr/>
        </p:nvSpPr>
        <p:spPr bwMode="auto">
          <a:xfrm>
            <a:off x="688975" y="3517900"/>
            <a:ext cx="288925" cy="1117600"/>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accent1"/>
              </a:solidFill>
              <a:ea typeface="宋体" panose="02010600030101010101" pitchFamily="2" charset="-122"/>
            </a:endParaRPr>
          </a:p>
        </p:txBody>
      </p:sp>
      <p:sp>
        <p:nvSpPr>
          <p:cNvPr id="564237" name="Rectangle 13">
            <a:extLst>
              <a:ext uri="{FF2B5EF4-FFF2-40B4-BE49-F238E27FC236}">
                <a16:creationId xmlns:a16="http://schemas.microsoft.com/office/drawing/2014/main" id="{C5B2B975-425B-42A5-ACBE-A08E5585A1D7}"/>
              </a:ext>
            </a:extLst>
          </p:cNvPr>
          <p:cNvSpPr>
            <a:spLocks noChangeArrowheads="1"/>
          </p:cNvSpPr>
          <p:nvPr/>
        </p:nvSpPr>
        <p:spPr bwMode="auto">
          <a:xfrm rot="5400000">
            <a:off x="596106" y="3677444"/>
            <a:ext cx="4619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PC</a:t>
            </a:r>
          </a:p>
        </p:txBody>
      </p:sp>
      <p:sp>
        <p:nvSpPr>
          <p:cNvPr id="564238" name="Rectangle 14">
            <a:extLst>
              <a:ext uri="{FF2B5EF4-FFF2-40B4-BE49-F238E27FC236}">
                <a16:creationId xmlns:a16="http://schemas.microsoft.com/office/drawing/2014/main" id="{6D98B986-5F7E-482F-8281-AEBA1DC892E9}"/>
              </a:ext>
            </a:extLst>
          </p:cNvPr>
          <p:cNvSpPr>
            <a:spLocks noChangeArrowheads="1"/>
          </p:cNvSpPr>
          <p:nvPr/>
        </p:nvSpPr>
        <p:spPr bwMode="auto">
          <a:xfrm>
            <a:off x="6784975" y="3975100"/>
            <a:ext cx="622300"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9" name="Rectangle 15">
            <a:extLst>
              <a:ext uri="{FF2B5EF4-FFF2-40B4-BE49-F238E27FC236}">
                <a16:creationId xmlns:a16="http://schemas.microsoft.com/office/drawing/2014/main" id="{2A9A789E-08BE-44AA-A948-CB070BE8AED2}"/>
              </a:ext>
            </a:extLst>
          </p:cNvPr>
          <p:cNvSpPr>
            <a:spLocks noChangeArrowheads="1"/>
          </p:cNvSpPr>
          <p:nvPr/>
        </p:nvSpPr>
        <p:spPr bwMode="auto">
          <a:xfrm>
            <a:off x="6761163" y="3983038"/>
            <a:ext cx="6953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zh-CN">
                <a:solidFill>
                  <a:schemeClr val="accent2"/>
                </a:solidFill>
                <a:ea typeface="宋体" panose="02010600030101010101" pitchFamily="2" charset="-122"/>
              </a:rPr>
              <a:t>Data</a:t>
            </a:r>
          </a:p>
          <a:p>
            <a:pPr algn="ctr"/>
            <a:r>
              <a:rPr lang="en-US" altLang="zh-CN">
                <a:solidFill>
                  <a:schemeClr val="accent2"/>
                </a:solidFill>
                <a:ea typeface="宋体" panose="02010600030101010101" pitchFamily="2" charset="-122"/>
              </a:rPr>
              <a:t>Mem</a:t>
            </a:r>
          </a:p>
        </p:txBody>
      </p:sp>
      <p:sp>
        <p:nvSpPr>
          <p:cNvPr id="564240" name="Rectangle 16">
            <a:extLst>
              <a:ext uri="{FF2B5EF4-FFF2-40B4-BE49-F238E27FC236}">
                <a16:creationId xmlns:a16="http://schemas.microsoft.com/office/drawing/2014/main" id="{27FEBD7A-4389-4CCB-A62D-766AE9DA9733}"/>
              </a:ext>
            </a:extLst>
          </p:cNvPr>
          <p:cNvSpPr>
            <a:spLocks noChangeArrowheads="1"/>
          </p:cNvSpPr>
          <p:nvPr/>
        </p:nvSpPr>
        <p:spPr bwMode="auto">
          <a:xfrm>
            <a:off x="6767513" y="4748213"/>
            <a:ext cx="4778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ea typeface="宋体" panose="02010600030101010101" pitchFamily="2" charset="-122"/>
              </a:rPr>
              <a:t>WA</a:t>
            </a:r>
          </a:p>
        </p:txBody>
      </p:sp>
      <p:sp>
        <p:nvSpPr>
          <p:cNvPr id="564241" name="Rectangle 17">
            <a:extLst>
              <a:ext uri="{FF2B5EF4-FFF2-40B4-BE49-F238E27FC236}">
                <a16:creationId xmlns:a16="http://schemas.microsoft.com/office/drawing/2014/main" id="{ABBF6762-A359-48E2-AABD-BD8F2669957B}"/>
              </a:ext>
            </a:extLst>
          </p:cNvPr>
          <p:cNvSpPr>
            <a:spLocks noChangeArrowheads="1"/>
          </p:cNvSpPr>
          <p:nvPr/>
        </p:nvSpPr>
        <p:spPr bwMode="auto">
          <a:xfrm>
            <a:off x="6764338" y="496411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Di</a:t>
            </a:r>
          </a:p>
        </p:txBody>
      </p:sp>
      <p:sp>
        <p:nvSpPr>
          <p:cNvPr id="564242" name="Rectangle 18">
            <a:extLst>
              <a:ext uri="{FF2B5EF4-FFF2-40B4-BE49-F238E27FC236}">
                <a16:creationId xmlns:a16="http://schemas.microsoft.com/office/drawing/2014/main" id="{FF7651F8-137D-49BE-AB72-A5DB5AF493E5}"/>
              </a:ext>
            </a:extLst>
          </p:cNvPr>
          <p:cNvSpPr>
            <a:spLocks noChangeArrowheads="1"/>
          </p:cNvSpPr>
          <p:nvPr/>
        </p:nvSpPr>
        <p:spPr bwMode="auto">
          <a:xfrm>
            <a:off x="6702425" y="4519613"/>
            <a:ext cx="473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RA</a:t>
            </a:r>
          </a:p>
        </p:txBody>
      </p:sp>
      <p:sp>
        <p:nvSpPr>
          <p:cNvPr id="564243" name="Rectangle 19">
            <a:extLst>
              <a:ext uri="{FF2B5EF4-FFF2-40B4-BE49-F238E27FC236}">
                <a16:creationId xmlns:a16="http://schemas.microsoft.com/office/drawing/2014/main" id="{B0FECE9D-3D13-4800-A6EB-4672665A53CC}"/>
              </a:ext>
            </a:extLst>
          </p:cNvPr>
          <p:cNvSpPr>
            <a:spLocks noChangeArrowheads="1"/>
          </p:cNvSpPr>
          <p:nvPr/>
        </p:nvSpPr>
        <p:spPr bwMode="auto">
          <a:xfrm>
            <a:off x="7046913" y="45196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Do</a:t>
            </a:r>
          </a:p>
        </p:txBody>
      </p:sp>
      <p:sp>
        <p:nvSpPr>
          <p:cNvPr id="564244" name="Rectangle 20">
            <a:extLst>
              <a:ext uri="{FF2B5EF4-FFF2-40B4-BE49-F238E27FC236}">
                <a16:creationId xmlns:a16="http://schemas.microsoft.com/office/drawing/2014/main" id="{45977178-0CE1-409C-ABCB-ED8BE82D75B9}"/>
              </a:ext>
            </a:extLst>
          </p:cNvPr>
          <p:cNvSpPr>
            <a:spLocks noChangeArrowheads="1"/>
          </p:cNvSpPr>
          <p:nvPr/>
        </p:nvSpPr>
        <p:spPr bwMode="auto">
          <a:xfrm>
            <a:off x="1374775" y="3517900"/>
            <a:ext cx="365125" cy="2032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45" name="Rectangle 21">
            <a:extLst>
              <a:ext uri="{FF2B5EF4-FFF2-40B4-BE49-F238E27FC236}">
                <a16:creationId xmlns:a16="http://schemas.microsoft.com/office/drawing/2014/main" id="{F84321F1-0E36-480E-827F-1DB6A7911444}"/>
              </a:ext>
            </a:extLst>
          </p:cNvPr>
          <p:cNvSpPr>
            <a:spLocks noChangeArrowheads="1"/>
          </p:cNvSpPr>
          <p:nvPr/>
        </p:nvSpPr>
        <p:spPr bwMode="auto">
          <a:xfrm rot="5400000">
            <a:off x="1273970" y="4590256"/>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IUnit</a:t>
            </a:r>
          </a:p>
        </p:txBody>
      </p:sp>
      <p:sp>
        <p:nvSpPr>
          <p:cNvPr id="564246" name="Rectangle 22">
            <a:extLst>
              <a:ext uri="{FF2B5EF4-FFF2-40B4-BE49-F238E27FC236}">
                <a16:creationId xmlns:a16="http://schemas.microsoft.com/office/drawing/2014/main" id="{98592BE9-8014-4936-A513-5FD0397DD6AD}"/>
              </a:ext>
            </a:extLst>
          </p:cNvPr>
          <p:cNvSpPr>
            <a:spLocks noChangeArrowheads="1"/>
          </p:cNvSpPr>
          <p:nvPr/>
        </p:nvSpPr>
        <p:spPr bwMode="auto">
          <a:xfrm>
            <a:off x="1357313" y="4138613"/>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ea typeface="宋体" panose="02010600030101010101" pitchFamily="2" charset="-122"/>
              </a:rPr>
              <a:t>A</a:t>
            </a:r>
          </a:p>
        </p:txBody>
      </p:sp>
      <p:sp>
        <p:nvSpPr>
          <p:cNvPr id="564247" name="Rectangle 23">
            <a:extLst>
              <a:ext uri="{FF2B5EF4-FFF2-40B4-BE49-F238E27FC236}">
                <a16:creationId xmlns:a16="http://schemas.microsoft.com/office/drawing/2014/main" id="{C02F56B9-87C5-4817-8445-96DAE7648F50}"/>
              </a:ext>
            </a:extLst>
          </p:cNvPr>
          <p:cNvSpPr>
            <a:spLocks noChangeArrowheads="1"/>
          </p:cNvSpPr>
          <p:nvPr/>
        </p:nvSpPr>
        <p:spPr bwMode="auto">
          <a:xfrm>
            <a:off x="1509713" y="5281613"/>
            <a:ext cx="230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ea typeface="宋体" panose="02010600030101010101" pitchFamily="2" charset="-122"/>
              </a:rPr>
              <a:t>I</a:t>
            </a:r>
          </a:p>
        </p:txBody>
      </p:sp>
      <p:sp>
        <p:nvSpPr>
          <p:cNvPr id="564248" name="Rectangle 24">
            <a:extLst>
              <a:ext uri="{FF2B5EF4-FFF2-40B4-BE49-F238E27FC236}">
                <a16:creationId xmlns:a16="http://schemas.microsoft.com/office/drawing/2014/main" id="{5FD98CD2-C021-4C58-B75B-091AC887BD4E}"/>
              </a:ext>
            </a:extLst>
          </p:cNvPr>
          <p:cNvSpPr>
            <a:spLocks noChangeArrowheads="1"/>
          </p:cNvSpPr>
          <p:nvPr/>
        </p:nvSpPr>
        <p:spPr bwMode="auto">
          <a:xfrm>
            <a:off x="3051175" y="4051300"/>
            <a:ext cx="593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49" name="Rectangle 25">
            <a:extLst>
              <a:ext uri="{FF2B5EF4-FFF2-40B4-BE49-F238E27FC236}">
                <a16:creationId xmlns:a16="http://schemas.microsoft.com/office/drawing/2014/main" id="{4207C2B6-A90A-4BD0-8EA2-4E9593C2F651}"/>
              </a:ext>
            </a:extLst>
          </p:cNvPr>
          <p:cNvSpPr>
            <a:spLocks noChangeArrowheads="1"/>
          </p:cNvSpPr>
          <p:nvPr/>
        </p:nvSpPr>
        <p:spPr bwMode="auto">
          <a:xfrm>
            <a:off x="3005138" y="4814888"/>
            <a:ext cx="677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RFile</a:t>
            </a:r>
          </a:p>
        </p:txBody>
      </p:sp>
      <p:sp>
        <p:nvSpPr>
          <p:cNvPr id="564250" name="Rectangle 26">
            <a:extLst>
              <a:ext uri="{FF2B5EF4-FFF2-40B4-BE49-F238E27FC236}">
                <a16:creationId xmlns:a16="http://schemas.microsoft.com/office/drawing/2014/main" id="{850E394A-4221-4668-8B36-CCDAB2AC0327}"/>
              </a:ext>
            </a:extLst>
          </p:cNvPr>
          <p:cNvSpPr>
            <a:spLocks noChangeArrowheads="1"/>
          </p:cNvSpPr>
          <p:nvPr/>
        </p:nvSpPr>
        <p:spPr bwMode="auto">
          <a:xfrm>
            <a:off x="3325813" y="50466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Di</a:t>
            </a:r>
          </a:p>
        </p:txBody>
      </p:sp>
      <p:sp>
        <p:nvSpPr>
          <p:cNvPr id="564251" name="Rectangle 27">
            <a:extLst>
              <a:ext uri="{FF2B5EF4-FFF2-40B4-BE49-F238E27FC236}">
                <a16:creationId xmlns:a16="http://schemas.microsoft.com/office/drawing/2014/main" id="{7A4240C7-29FF-46DD-AE68-502C96BEE3B7}"/>
              </a:ext>
            </a:extLst>
          </p:cNvPr>
          <p:cNvSpPr>
            <a:spLocks noChangeArrowheads="1"/>
          </p:cNvSpPr>
          <p:nvPr/>
        </p:nvSpPr>
        <p:spPr bwMode="auto">
          <a:xfrm>
            <a:off x="3003550" y="4192588"/>
            <a:ext cx="439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Ra</a:t>
            </a:r>
          </a:p>
        </p:txBody>
      </p:sp>
      <p:sp>
        <p:nvSpPr>
          <p:cNvPr id="564252" name="Rectangle 28">
            <a:extLst>
              <a:ext uri="{FF2B5EF4-FFF2-40B4-BE49-F238E27FC236}">
                <a16:creationId xmlns:a16="http://schemas.microsoft.com/office/drawing/2014/main" id="{9532266E-D392-4580-BBEB-ED1218B65D85}"/>
              </a:ext>
            </a:extLst>
          </p:cNvPr>
          <p:cNvSpPr>
            <a:spLocks noChangeArrowheads="1"/>
          </p:cNvSpPr>
          <p:nvPr/>
        </p:nvSpPr>
        <p:spPr bwMode="auto">
          <a:xfrm>
            <a:off x="3003550" y="452278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Rb</a:t>
            </a:r>
          </a:p>
        </p:txBody>
      </p:sp>
      <p:sp>
        <p:nvSpPr>
          <p:cNvPr id="564253" name="Rectangle 29">
            <a:extLst>
              <a:ext uri="{FF2B5EF4-FFF2-40B4-BE49-F238E27FC236}">
                <a16:creationId xmlns:a16="http://schemas.microsoft.com/office/drawing/2014/main" id="{EF5CE89D-B6D5-4387-8F64-4B142319E83C}"/>
              </a:ext>
            </a:extLst>
          </p:cNvPr>
          <p:cNvSpPr>
            <a:spLocks noChangeArrowheads="1"/>
          </p:cNvSpPr>
          <p:nvPr/>
        </p:nvSpPr>
        <p:spPr bwMode="auto">
          <a:xfrm>
            <a:off x="3005138" y="507047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Rw</a:t>
            </a:r>
          </a:p>
        </p:txBody>
      </p:sp>
      <p:sp>
        <p:nvSpPr>
          <p:cNvPr id="564254" name="Line 30">
            <a:extLst>
              <a:ext uri="{FF2B5EF4-FFF2-40B4-BE49-F238E27FC236}">
                <a16:creationId xmlns:a16="http://schemas.microsoft.com/office/drawing/2014/main" id="{B2E19998-44C3-42F5-B73B-B9923F9F0331}"/>
              </a:ext>
            </a:extLst>
          </p:cNvPr>
          <p:cNvSpPr>
            <a:spLocks noChangeShapeType="1"/>
          </p:cNvSpPr>
          <p:nvPr/>
        </p:nvSpPr>
        <p:spPr bwMode="auto">
          <a:xfrm>
            <a:off x="7086600" y="5245100"/>
            <a:ext cx="0" cy="965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57" name="Line 33">
            <a:extLst>
              <a:ext uri="{FF2B5EF4-FFF2-40B4-BE49-F238E27FC236}">
                <a16:creationId xmlns:a16="http://schemas.microsoft.com/office/drawing/2014/main" id="{8EE9D45B-FE62-460B-B581-28A33BD7B671}"/>
              </a:ext>
            </a:extLst>
          </p:cNvPr>
          <p:cNvSpPr>
            <a:spLocks noChangeShapeType="1"/>
          </p:cNvSpPr>
          <p:nvPr/>
        </p:nvSpPr>
        <p:spPr bwMode="auto">
          <a:xfrm>
            <a:off x="5181600" y="5016500"/>
            <a:ext cx="0" cy="1193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59" name="Line 35">
            <a:extLst>
              <a:ext uri="{FF2B5EF4-FFF2-40B4-BE49-F238E27FC236}">
                <a16:creationId xmlns:a16="http://schemas.microsoft.com/office/drawing/2014/main" id="{C7CBFC24-9AB6-4EEC-AFF1-530760F891C7}"/>
              </a:ext>
            </a:extLst>
          </p:cNvPr>
          <p:cNvSpPr>
            <a:spLocks noChangeShapeType="1"/>
          </p:cNvSpPr>
          <p:nvPr/>
        </p:nvSpPr>
        <p:spPr bwMode="auto">
          <a:xfrm>
            <a:off x="54991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60" name="Rectangle 36">
            <a:extLst>
              <a:ext uri="{FF2B5EF4-FFF2-40B4-BE49-F238E27FC236}">
                <a16:creationId xmlns:a16="http://schemas.microsoft.com/office/drawing/2014/main" id="{40ED9D49-5286-4ED2-BFA7-0D7663D30D16}"/>
              </a:ext>
            </a:extLst>
          </p:cNvPr>
          <p:cNvSpPr>
            <a:spLocks noChangeArrowheads="1"/>
          </p:cNvSpPr>
          <p:nvPr/>
        </p:nvSpPr>
        <p:spPr bwMode="auto">
          <a:xfrm>
            <a:off x="4846638" y="4510088"/>
            <a:ext cx="654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Exec</a:t>
            </a:r>
          </a:p>
          <a:p>
            <a:pPr algn="ctr"/>
            <a:r>
              <a:rPr lang="en-US" altLang="zh-CN">
                <a:solidFill>
                  <a:schemeClr val="accent2"/>
                </a:solidFill>
                <a:ea typeface="宋体" panose="02010600030101010101" pitchFamily="2" charset="-122"/>
              </a:rPr>
              <a:t>Unit</a:t>
            </a:r>
          </a:p>
        </p:txBody>
      </p:sp>
      <p:sp>
        <p:nvSpPr>
          <p:cNvPr id="564261" name="Rectangle 37">
            <a:extLst>
              <a:ext uri="{FF2B5EF4-FFF2-40B4-BE49-F238E27FC236}">
                <a16:creationId xmlns:a16="http://schemas.microsoft.com/office/drawing/2014/main" id="{A2A9CA8F-962A-44DD-A912-0CBCC34DC596}"/>
              </a:ext>
            </a:extLst>
          </p:cNvPr>
          <p:cNvSpPr>
            <a:spLocks noChangeArrowheads="1"/>
          </p:cNvSpPr>
          <p:nvPr/>
        </p:nvSpPr>
        <p:spPr bwMode="auto">
          <a:xfrm>
            <a:off x="4889500" y="3517900"/>
            <a:ext cx="584200" cy="149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62" name="Rectangle 38">
            <a:extLst>
              <a:ext uri="{FF2B5EF4-FFF2-40B4-BE49-F238E27FC236}">
                <a16:creationId xmlns:a16="http://schemas.microsoft.com/office/drawing/2014/main" id="{84A04245-33D7-4F3C-B885-452EA9D4C34E}"/>
              </a:ext>
            </a:extLst>
          </p:cNvPr>
          <p:cNvSpPr>
            <a:spLocks noChangeArrowheads="1"/>
          </p:cNvSpPr>
          <p:nvPr/>
        </p:nvSpPr>
        <p:spPr bwMode="auto">
          <a:xfrm>
            <a:off x="4811713" y="4040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busA</a:t>
            </a:r>
          </a:p>
        </p:txBody>
      </p:sp>
      <p:sp>
        <p:nvSpPr>
          <p:cNvPr id="564263" name="Rectangle 39">
            <a:extLst>
              <a:ext uri="{FF2B5EF4-FFF2-40B4-BE49-F238E27FC236}">
                <a16:creationId xmlns:a16="http://schemas.microsoft.com/office/drawing/2014/main" id="{944433B2-1D37-45A1-AA34-CBFE2B2E2602}"/>
              </a:ext>
            </a:extLst>
          </p:cNvPr>
          <p:cNvSpPr>
            <a:spLocks noChangeArrowheads="1"/>
          </p:cNvSpPr>
          <p:nvPr/>
        </p:nvSpPr>
        <p:spPr bwMode="auto">
          <a:xfrm>
            <a:off x="4821238" y="4294188"/>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busB</a:t>
            </a:r>
          </a:p>
        </p:txBody>
      </p:sp>
      <p:sp>
        <p:nvSpPr>
          <p:cNvPr id="564264" name="Line 40">
            <a:extLst>
              <a:ext uri="{FF2B5EF4-FFF2-40B4-BE49-F238E27FC236}">
                <a16:creationId xmlns:a16="http://schemas.microsoft.com/office/drawing/2014/main" id="{2EA40EDE-F13D-4D3C-85AB-98E94B0D9179}"/>
              </a:ext>
            </a:extLst>
          </p:cNvPr>
          <p:cNvSpPr>
            <a:spLocks noChangeShapeType="1"/>
          </p:cNvSpPr>
          <p:nvPr/>
        </p:nvSpPr>
        <p:spPr bwMode="auto">
          <a:xfrm>
            <a:off x="4953000" y="26924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65" name="Rectangle 41">
            <a:extLst>
              <a:ext uri="{FF2B5EF4-FFF2-40B4-BE49-F238E27FC236}">
                <a16:creationId xmlns:a16="http://schemas.microsoft.com/office/drawing/2014/main" id="{C78FF471-E9A0-42D9-888E-275997E7FE7A}"/>
              </a:ext>
            </a:extLst>
          </p:cNvPr>
          <p:cNvSpPr>
            <a:spLocks noChangeArrowheads="1"/>
          </p:cNvSpPr>
          <p:nvPr/>
        </p:nvSpPr>
        <p:spPr bwMode="auto">
          <a:xfrm>
            <a:off x="4832350" y="378936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Imm</a:t>
            </a:r>
          </a:p>
        </p:txBody>
      </p:sp>
      <p:sp>
        <p:nvSpPr>
          <p:cNvPr id="564266" name="Line 42">
            <a:extLst>
              <a:ext uri="{FF2B5EF4-FFF2-40B4-BE49-F238E27FC236}">
                <a16:creationId xmlns:a16="http://schemas.microsoft.com/office/drawing/2014/main" id="{E28540EB-C2DE-493A-88B2-181CE68C4C40}"/>
              </a:ext>
            </a:extLst>
          </p:cNvPr>
          <p:cNvSpPr>
            <a:spLocks noChangeShapeType="1"/>
          </p:cNvSpPr>
          <p:nvPr/>
        </p:nvSpPr>
        <p:spPr bwMode="auto">
          <a:xfrm>
            <a:off x="5334000" y="2692400"/>
            <a:ext cx="0" cy="812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69" name="Line 45">
            <a:extLst>
              <a:ext uri="{FF2B5EF4-FFF2-40B4-BE49-F238E27FC236}">
                <a16:creationId xmlns:a16="http://schemas.microsoft.com/office/drawing/2014/main" id="{1C9E2EFB-1A7F-4189-9F8B-6F265D75C547}"/>
              </a:ext>
            </a:extLst>
          </p:cNvPr>
          <p:cNvSpPr>
            <a:spLocks noChangeShapeType="1"/>
          </p:cNvSpPr>
          <p:nvPr/>
        </p:nvSpPr>
        <p:spPr bwMode="auto">
          <a:xfrm>
            <a:off x="3670300" y="4191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0" name="Line 46">
            <a:extLst>
              <a:ext uri="{FF2B5EF4-FFF2-40B4-BE49-F238E27FC236}">
                <a16:creationId xmlns:a16="http://schemas.microsoft.com/office/drawing/2014/main" id="{2FE94BAA-94AF-4BB0-8037-88A5C05BB0B4}"/>
              </a:ext>
            </a:extLst>
          </p:cNvPr>
          <p:cNvSpPr>
            <a:spLocks noChangeShapeType="1"/>
          </p:cNvSpPr>
          <p:nvPr/>
        </p:nvSpPr>
        <p:spPr bwMode="auto">
          <a:xfrm>
            <a:off x="4356100" y="39624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1" name="Line 47">
            <a:extLst>
              <a:ext uri="{FF2B5EF4-FFF2-40B4-BE49-F238E27FC236}">
                <a16:creationId xmlns:a16="http://schemas.microsoft.com/office/drawing/2014/main" id="{692F0F8D-A39B-4CF8-8E77-1529A89DD6F4}"/>
              </a:ext>
            </a:extLst>
          </p:cNvPr>
          <p:cNvSpPr>
            <a:spLocks noChangeShapeType="1"/>
          </p:cNvSpPr>
          <p:nvPr/>
        </p:nvSpPr>
        <p:spPr bwMode="auto">
          <a:xfrm>
            <a:off x="4356100" y="44958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2" name="Line 48">
            <a:extLst>
              <a:ext uri="{FF2B5EF4-FFF2-40B4-BE49-F238E27FC236}">
                <a16:creationId xmlns:a16="http://schemas.microsoft.com/office/drawing/2014/main" id="{78C29A75-7B6D-4F96-A369-16BA26CC642E}"/>
              </a:ext>
            </a:extLst>
          </p:cNvPr>
          <p:cNvSpPr>
            <a:spLocks noChangeShapeType="1"/>
          </p:cNvSpPr>
          <p:nvPr/>
        </p:nvSpPr>
        <p:spPr bwMode="auto">
          <a:xfrm>
            <a:off x="4356100" y="41910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3" name="Line 49">
            <a:extLst>
              <a:ext uri="{FF2B5EF4-FFF2-40B4-BE49-F238E27FC236}">
                <a16:creationId xmlns:a16="http://schemas.microsoft.com/office/drawing/2014/main" id="{33EC4202-7712-48CC-AF4D-FE827CC1C822}"/>
              </a:ext>
            </a:extLst>
          </p:cNvPr>
          <p:cNvSpPr>
            <a:spLocks noChangeShapeType="1"/>
          </p:cNvSpPr>
          <p:nvPr/>
        </p:nvSpPr>
        <p:spPr bwMode="auto">
          <a:xfrm>
            <a:off x="3670300" y="4495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4" name="Line 50">
            <a:extLst>
              <a:ext uri="{FF2B5EF4-FFF2-40B4-BE49-F238E27FC236}">
                <a16:creationId xmlns:a16="http://schemas.microsoft.com/office/drawing/2014/main" id="{867842E4-3726-4D47-BDB0-669BF4A961CB}"/>
              </a:ext>
            </a:extLst>
          </p:cNvPr>
          <p:cNvSpPr>
            <a:spLocks noChangeShapeType="1"/>
          </p:cNvSpPr>
          <p:nvPr/>
        </p:nvSpPr>
        <p:spPr bwMode="auto">
          <a:xfrm>
            <a:off x="2679700" y="4343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5" name="Line 51">
            <a:extLst>
              <a:ext uri="{FF2B5EF4-FFF2-40B4-BE49-F238E27FC236}">
                <a16:creationId xmlns:a16="http://schemas.microsoft.com/office/drawing/2014/main" id="{B743F065-BFCA-4B9F-92EC-236A656F2749}"/>
              </a:ext>
            </a:extLst>
          </p:cNvPr>
          <p:cNvSpPr>
            <a:spLocks noChangeShapeType="1"/>
          </p:cNvSpPr>
          <p:nvPr/>
        </p:nvSpPr>
        <p:spPr bwMode="auto">
          <a:xfrm>
            <a:off x="2679700" y="4648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6" name="Line 52">
            <a:extLst>
              <a:ext uri="{FF2B5EF4-FFF2-40B4-BE49-F238E27FC236}">
                <a16:creationId xmlns:a16="http://schemas.microsoft.com/office/drawing/2014/main" id="{C60B419A-2C9D-4945-B3AC-4472FF8D0BC4}"/>
              </a:ext>
            </a:extLst>
          </p:cNvPr>
          <p:cNvSpPr>
            <a:spLocks noChangeShapeType="1"/>
          </p:cNvSpPr>
          <p:nvPr/>
        </p:nvSpPr>
        <p:spPr bwMode="auto">
          <a:xfrm>
            <a:off x="6184900" y="46482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7" name="Line 53">
            <a:extLst>
              <a:ext uri="{FF2B5EF4-FFF2-40B4-BE49-F238E27FC236}">
                <a16:creationId xmlns:a16="http://schemas.microsoft.com/office/drawing/2014/main" id="{BC677115-6686-4EF9-9406-96DAED3359A3}"/>
              </a:ext>
            </a:extLst>
          </p:cNvPr>
          <p:cNvSpPr>
            <a:spLocks noChangeShapeType="1"/>
          </p:cNvSpPr>
          <p:nvPr/>
        </p:nvSpPr>
        <p:spPr bwMode="auto">
          <a:xfrm>
            <a:off x="4495800" y="45085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8" name="Line 54">
            <a:extLst>
              <a:ext uri="{FF2B5EF4-FFF2-40B4-BE49-F238E27FC236}">
                <a16:creationId xmlns:a16="http://schemas.microsoft.com/office/drawing/2014/main" id="{3F9A2829-8270-4730-A5A5-61DCDD6DCBE5}"/>
              </a:ext>
            </a:extLst>
          </p:cNvPr>
          <p:cNvSpPr>
            <a:spLocks noChangeShapeType="1"/>
          </p:cNvSpPr>
          <p:nvPr/>
        </p:nvSpPr>
        <p:spPr bwMode="auto">
          <a:xfrm>
            <a:off x="4508500" y="51816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79" name="Line 55">
            <a:extLst>
              <a:ext uri="{FF2B5EF4-FFF2-40B4-BE49-F238E27FC236}">
                <a16:creationId xmlns:a16="http://schemas.microsoft.com/office/drawing/2014/main" id="{304C15ED-8E82-4646-B825-BA3AE72C8AB2}"/>
              </a:ext>
            </a:extLst>
          </p:cNvPr>
          <p:cNvSpPr>
            <a:spLocks noChangeShapeType="1"/>
          </p:cNvSpPr>
          <p:nvPr/>
        </p:nvSpPr>
        <p:spPr bwMode="auto">
          <a:xfrm>
            <a:off x="6184900" y="5181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0" name="Line 56">
            <a:extLst>
              <a:ext uri="{FF2B5EF4-FFF2-40B4-BE49-F238E27FC236}">
                <a16:creationId xmlns:a16="http://schemas.microsoft.com/office/drawing/2014/main" id="{757891FE-C4E5-451E-B43D-586264EAB60A}"/>
              </a:ext>
            </a:extLst>
          </p:cNvPr>
          <p:cNvSpPr>
            <a:spLocks noChangeShapeType="1"/>
          </p:cNvSpPr>
          <p:nvPr/>
        </p:nvSpPr>
        <p:spPr bwMode="auto">
          <a:xfrm>
            <a:off x="6413500" y="48768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1" name="Line 57">
            <a:extLst>
              <a:ext uri="{FF2B5EF4-FFF2-40B4-BE49-F238E27FC236}">
                <a16:creationId xmlns:a16="http://schemas.microsoft.com/office/drawing/2014/main" id="{515F4E3B-39F4-4B8D-BE9A-52B189E210B1}"/>
              </a:ext>
            </a:extLst>
          </p:cNvPr>
          <p:cNvSpPr>
            <a:spLocks noChangeShapeType="1"/>
          </p:cNvSpPr>
          <p:nvPr/>
        </p:nvSpPr>
        <p:spPr bwMode="auto">
          <a:xfrm>
            <a:off x="6400800" y="46609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2" name="Line 58">
            <a:extLst>
              <a:ext uri="{FF2B5EF4-FFF2-40B4-BE49-F238E27FC236}">
                <a16:creationId xmlns:a16="http://schemas.microsoft.com/office/drawing/2014/main" id="{90BFA086-250C-4EBA-AA14-42476ACD9990}"/>
              </a:ext>
            </a:extLst>
          </p:cNvPr>
          <p:cNvSpPr>
            <a:spLocks noChangeShapeType="1"/>
          </p:cNvSpPr>
          <p:nvPr/>
        </p:nvSpPr>
        <p:spPr bwMode="auto">
          <a:xfrm>
            <a:off x="74041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3" name="Line 59">
            <a:extLst>
              <a:ext uri="{FF2B5EF4-FFF2-40B4-BE49-F238E27FC236}">
                <a16:creationId xmlns:a16="http://schemas.microsoft.com/office/drawing/2014/main" id="{1818C503-B080-4793-B311-B06779CB5C25}"/>
              </a:ext>
            </a:extLst>
          </p:cNvPr>
          <p:cNvSpPr>
            <a:spLocks noChangeShapeType="1"/>
          </p:cNvSpPr>
          <p:nvPr/>
        </p:nvSpPr>
        <p:spPr bwMode="auto">
          <a:xfrm>
            <a:off x="6413500" y="5334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4284" name="Group 60">
            <a:extLst>
              <a:ext uri="{FF2B5EF4-FFF2-40B4-BE49-F238E27FC236}">
                <a16:creationId xmlns:a16="http://schemas.microsoft.com/office/drawing/2014/main" id="{CED38136-FC12-4219-BEE0-70715ED2B1A5}"/>
              </a:ext>
            </a:extLst>
          </p:cNvPr>
          <p:cNvGrpSpPr>
            <a:grpSpLocks/>
          </p:cNvGrpSpPr>
          <p:nvPr/>
        </p:nvGrpSpPr>
        <p:grpSpPr bwMode="auto">
          <a:xfrm>
            <a:off x="8397875" y="4584700"/>
            <a:ext cx="333375" cy="946150"/>
            <a:chOff x="5290" y="2888"/>
            <a:chExt cx="210" cy="596"/>
          </a:xfrm>
        </p:grpSpPr>
        <p:sp>
          <p:nvSpPr>
            <p:cNvPr id="564285" name="Line 61">
              <a:extLst>
                <a:ext uri="{FF2B5EF4-FFF2-40B4-BE49-F238E27FC236}">
                  <a16:creationId xmlns:a16="http://schemas.microsoft.com/office/drawing/2014/main" id="{E33570D8-B4EE-46C5-A821-A80E9AE1F8BE}"/>
                </a:ext>
              </a:extLst>
            </p:cNvPr>
            <p:cNvSpPr>
              <a:spLocks noChangeShapeType="1"/>
            </p:cNvSpPr>
            <p:nvPr/>
          </p:nvSpPr>
          <p:spPr bwMode="auto">
            <a:xfrm>
              <a:off x="5328" y="2888"/>
              <a:ext cx="0" cy="5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6" name="Line 62">
              <a:extLst>
                <a:ext uri="{FF2B5EF4-FFF2-40B4-BE49-F238E27FC236}">
                  <a16:creationId xmlns:a16="http://schemas.microsoft.com/office/drawing/2014/main" id="{6D6C67E3-71F9-482F-BD28-506826CFE882}"/>
                </a:ext>
              </a:extLst>
            </p:cNvPr>
            <p:cNvSpPr>
              <a:spLocks noChangeShapeType="1"/>
            </p:cNvSpPr>
            <p:nvPr/>
          </p:nvSpPr>
          <p:spPr bwMode="auto">
            <a:xfrm>
              <a:off x="5336" y="2888"/>
              <a:ext cx="128"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7" name="Line 63">
              <a:extLst>
                <a:ext uri="{FF2B5EF4-FFF2-40B4-BE49-F238E27FC236}">
                  <a16:creationId xmlns:a16="http://schemas.microsoft.com/office/drawing/2014/main" id="{888B62F3-D2EB-45DA-B02A-6BB5A10E5478}"/>
                </a:ext>
              </a:extLst>
            </p:cNvPr>
            <p:cNvSpPr>
              <a:spLocks noChangeShapeType="1"/>
            </p:cNvSpPr>
            <p:nvPr/>
          </p:nvSpPr>
          <p:spPr bwMode="auto">
            <a:xfrm flipV="1">
              <a:off x="5336" y="3379"/>
              <a:ext cx="128"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8" name="Line 64">
              <a:extLst>
                <a:ext uri="{FF2B5EF4-FFF2-40B4-BE49-F238E27FC236}">
                  <a16:creationId xmlns:a16="http://schemas.microsoft.com/office/drawing/2014/main" id="{5A62B979-1A01-4C2B-B44C-23A43880305D}"/>
                </a:ext>
              </a:extLst>
            </p:cNvPr>
            <p:cNvSpPr>
              <a:spLocks noChangeShapeType="1"/>
            </p:cNvSpPr>
            <p:nvPr/>
          </p:nvSpPr>
          <p:spPr bwMode="auto">
            <a:xfrm>
              <a:off x="5472" y="2940"/>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89" name="Rectangle 65">
              <a:extLst>
                <a:ext uri="{FF2B5EF4-FFF2-40B4-BE49-F238E27FC236}">
                  <a16:creationId xmlns:a16="http://schemas.microsoft.com/office/drawing/2014/main" id="{A2162235-F75B-4D38-AC2B-3B5C47E84BD8}"/>
                </a:ext>
              </a:extLst>
            </p:cNvPr>
            <p:cNvSpPr>
              <a:spLocks noChangeArrowheads="1"/>
            </p:cNvSpPr>
            <p:nvPr/>
          </p:nvSpPr>
          <p:spPr bwMode="auto">
            <a:xfrm rot="5400000">
              <a:off x="5210" y="3072"/>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Mux</a:t>
              </a:r>
            </a:p>
          </p:txBody>
        </p:sp>
        <p:sp>
          <p:nvSpPr>
            <p:cNvPr id="564290" name="Rectangle 66">
              <a:extLst>
                <a:ext uri="{FF2B5EF4-FFF2-40B4-BE49-F238E27FC236}">
                  <a16:creationId xmlns:a16="http://schemas.microsoft.com/office/drawing/2014/main" id="{4CD19F3A-3F8F-47EF-9DB6-B010CC40991E}"/>
                </a:ext>
              </a:extLst>
            </p:cNvPr>
            <p:cNvSpPr>
              <a:spLocks noChangeArrowheads="1"/>
            </p:cNvSpPr>
            <p:nvPr/>
          </p:nvSpPr>
          <p:spPr bwMode="auto">
            <a:xfrm>
              <a:off x="5303" y="2900"/>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anose="02020603050405020304" pitchFamily="18" charset="0"/>
                  <a:ea typeface="宋体" panose="02010600030101010101" pitchFamily="2" charset="-122"/>
                </a:rPr>
                <a:t>1</a:t>
              </a:r>
            </a:p>
          </p:txBody>
        </p:sp>
        <p:sp>
          <p:nvSpPr>
            <p:cNvPr id="564291" name="Rectangle 67">
              <a:extLst>
                <a:ext uri="{FF2B5EF4-FFF2-40B4-BE49-F238E27FC236}">
                  <a16:creationId xmlns:a16="http://schemas.microsoft.com/office/drawing/2014/main" id="{7F8D25F4-D5CD-4E9A-B792-FFC990ABF5EC}"/>
                </a:ext>
              </a:extLst>
            </p:cNvPr>
            <p:cNvSpPr>
              <a:spLocks noChangeArrowheads="1"/>
            </p:cNvSpPr>
            <p:nvPr/>
          </p:nvSpPr>
          <p:spPr bwMode="auto">
            <a:xfrm>
              <a:off x="5303" y="3294"/>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anose="02020603050405020304" pitchFamily="18" charset="0"/>
                  <a:ea typeface="宋体" panose="02010600030101010101" pitchFamily="2" charset="-122"/>
                </a:rPr>
                <a:t>0</a:t>
              </a:r>
            </a:p>
          </p:txBody>
        </p:sp>
      </p:grpSp>
      <p:sp>
        <p:nvSpPr>
          <p:cNvPr id="564292" name="Line 68">
            <a:extLst>
              <a:ext uri="{FF2B5EF4-FFF2-40B4-BE49-F238E27FC236}">
                <a16:creationId xmlns:a16="http://schemas.microsoft.com/office/drawing/2014/main" id="{0DAEFD55-6B44-4489-9AC0-E7BC5F51737A}"/>
              </a:ext>
            </a:extLst>
          </p:cNvPr>
          <p:cNvSpPr>
            <a:spLocks noChangeShapeType="1"/>
          </p:cNvSpPr>
          <p:nvPr/>
        </p:nvSpPr>
        <p:spPr bwMode="auto">
          <a:xfrm>
            <a:off x="8089900" y="47244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93" name="Line 69">
            <a:extLst>
              <a:ext uri="{FF2B5EF4-FFF2-40B4-BE49-F238E27FC236}">
                <a16:creationId xmlns:a16="http://schemas.microsoft.com/office/drawing/2014/main" id="{D9DD6665-148E-4645-985C-A82052125AE4}"/>
              </a:ext>
            </a:extLst>
          </p:cNvPr>
          <p:cNvSpPr>
            <a:spLocks noChangeShapeType="1"/>
          </p:cNvSpPr>
          <p:nvPr/>
        </p:nvSpPr>
        <p:spPr bwMode="auto">
          <a:xfrm>
            <a:off x="8089900" y="53340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94" name="Line 70">
            <a:extLst>
              <a:ext uri="{FF2B5EF4-FFF2-40B4-BE49-F238E27FC236}">
                <a16:creationId xmlns:a16="http://schemas.microsoft.com/office/drawing/2014/main" id="{1B43B22A-4333-4049-87E3-58A83E95CF1E}"/>
              </a:ext>
            </a:extLst>
          </p:cNvPr>
          <p:cNvSpPr>
            <a:spLocks noChangeShapeType="1"/>
          </p:cNvSpPr>
          <p:nvPr/>
        </p:nvSpPr>
        <p:spPr bwMode="auto">
          <a:xfrm>
            <a:off x="3352800" y="2717800"/>
            <a:ext cx="0" cy="1346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95" name="Line 71">
            <a:extLst>
              <a:ext uri="{FF2B5EF4-FFF2-40B4-BE49-F238E27FC236}">
                <a16:creationId xmlns:a16="http://schemas.microsoft.com/office/drawing/2014/main" id="{F0BAEC9B-E6C7-478E-86FB-D58DBBF837A7}"/>
              </a:ext>
            </a:extLst>
          </p:cNvPr>
          <p:cNvSpPr>
            <a:spLocks noChangeShapeType="1"/>
          </p:cNvSpPr>
          <p:nvPr/>
        </p:nvSpPr>
        <p:spPr bwMode="auto">
          <a:xfrm>
            <a:off x="2679700" y="39624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96" name="Line 72">
            <a:extLst>
              <a:ext uri="{FF2B5EF4-FFF2-40B4-BE49-F238E27FC236}">
                <a16:creationId xmlns:a16="http://schemas.microsoft.com/office/drawing/2014/main" id="{BA440900-E8EC-4159-A476-757F49DC5455}"/>
              </a:ext>
            </a:extLst>
          </p:cNvPr>
          <p:cNvSpPr>
            <a:spLocks noChangeShapeType="1"/>
          </p:cNvSpPr>
          <p:nvPr/>
        </p:nvSpPr>
        <p:spPr bwMode="auto">
          <a:xfrm>
            <a:off x="2679700" y="57150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97" name="Line 73">
            <a:extLst>
              <a:ext uri="{FF2B5EF4-FFF2-40B4-BE49-F238E27FC236}">
                <a16:creationId xmlns:a16="http://schemas.microsoft.com/office/drawing/2014/main" id="{B19D4D7C-1F8F-4C51-987E-EA6BE3DA4D78}"/>
              </a:ext>
            </a:extLst>
          </p:cNvPr>
          <p:cNvSpPr>
            <a:spLocks noChangeShapeType="1"/>
          </p:cNvSpPr>
          <p:nvPr/>
        </p:nvSpPr>
        <p:spPr bwMode="auto">
          <a:xfrm>
            <a:off x="2679700" y="5410200"/>
            <a:ext cx="1346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98" name="Line 74">
            <a:extLst>
              <a:ext uri="{FF2B5EF4-FFF2-40B4-BE49-F238E27FC236}">
                <a16:creationId xmlns:a16="http://schemas.microsoft.com/office/drawing/2014/main" id="{BEF1A2B5-9E4F-433E-A4B7-B55012F4C9C1}"/>
              </a:ext>
            </a:extLst>
          </p:cNvPr>
          <p:cNvSpPr>
            <a:spLocks noChangeShapeType="1"/>
          </p:cNvSpPr>
          <p:nvPr/>
        </p:nvSpPr>
        <p:spPr bwMode="auto">
          <a:xfrm>
            <a:off x="5499100" y="36576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99" name="Line 75">
            <a:extLst>
              <a:ext uri="{FF2B5EF4-FFF2-40B4-BE49-F238E27FC236}">
                <a16:creationId xmlns:a16="http://schemas.microsoft.com/office/drawing/2014/main" id="{76F3914A-9794-43C5-A3B0-79FC19DCD030}"/>
              </a:ext>
            </a:extLst>
          </p:cNvPr>
          <p:cNvSpPr>
            <a:spLocks noChangeShapeType="1"/>
          </p:cNvSpPr>
          <p:nvPr/>
        </p:nvSpPr>
        <p:spPr bwMode="auto">
          <a:xfrm>
            <a:off x="4813300" y="5562600"/>
            <a:ext cx="1041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00" name="Line 76">
            <a:extLst>
              <a:ext uri="{FF2B5EF4-FFF2-40B4-BE49-F238E27FC236}">
                <a16:creationId xmlns:a16="http://schemas.microsoft.com/office/drawing/2014/main" id="{292379B4-DEDB-4AF7-83C0-6C4283F1A958}"/>
              </a:ext>
            </a:extLst>
          </p:cNvPr>
          <p:cNvSpPr>
            <a:spLocks noChangeShapeType="1"/>
          </p:cNvSpPr>
          <p:nvPr/>
        </p:nvSpPr>
        <p:spPr bwMode="auto">
          <a:xfrm>
            <a:off x="8534400" y="5461000"/>
            <a:ext cx="0" cy="736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4302" name="Group 78">
            <a:extLst>
              <a:ext uri="{FF2B5EF4-FFF2-40B4-BE49-F238E27FC236}">
                <a16:creationId xmlns:a16="http://schemas.microsoft.com/office/drawing/2014/main" id="{94EF7785-2DEB-4199-B24C-2FE15FABF82C}"/>
              </a:ext>
            </a:extLst>
          </p:cNvPr>
          <p:cNvGrpSpPr>
            <a:grpSpLocks/>
          </p:cNvGrpSpPr>
          <p:nvPr/>
        </p:nvGrpSpPr>
        <p:grpSpPr bwMode="auto">
          <a:xfrm>
            <a:off x="4572000" y="5270500"/>
            <a:ext cx="228600" cy="533400"/>
            <a:chOff x="2880" y="3320"/>
            <a:chExt cx="144" cy="336"/>
          </a:xfrm>
        </p:grpSpPr>
        <p:sp>
          <p:nvSpPr>
            <p:cNvPr id="564303" name="Line 79">
              <a:extLst>
                <a:ext uri="{FF2B5EF4-FFF2-40B4-BE49-F238E27FC236}">
                  <a16:creationId xmlns:a16="http://schemas.microsoft.com/office/drawing/2014/main" id="{E5F497BA-DB10-4B18-ADB5-5DF25D8B145C}"/>
                </a:ext>
              </a:extLst>
            </p:cNvPr>
            <p:cNvSpPr>
              <a:spLocks noChangeShapeType="1"/>
            </p:cNvSpPr>
            <p:nvPr/>
          </p:nvSpPr>
          <p:spPr bwMode="auto">
            <a:xfrm>
              <a:off x="2880" y="332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04" name="Line 80">
              <a:extLst>
                <a:ext uri="{FF2B5EF4-FFF2-40B4-BE49-F238E27FC236}">
                  <a16:creationId xmlns:a16="http://schemas.microsoft.com/office/drawing/2014/main" id="{9901786D-7C91-4DEB-AF3A-BDF2DCE9BA53}"/>
                </a:ext>
              </a:extLst>
            </p:cNvPr>
            <p:cNvSpPr>
              <a:spLocks noChangeShapeType="1"/>
            </p:cNvSpPr>
            <p:nvPr/>
          </p:nvSpPr>
          <p:spPr bwMode="auto">
            <a:xfrm>
              <a:off x="2888" y="3320"/>
              <a:ext cx="128"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05" name="Line 81">
              <a:extLst>
                <a:ext uri="{FF2B5EF4-FFF2-40B4-BE49-F238E27FC236}">
                  <a16:creationId xmlns:a16="http://schemas.microsoft.com/office/drawing/2014/main" id="{731227BE-2AD1-47FE-84EE-0D80D3117A0D}"/>
                </a:ext>
              </a:extLst>
            </p:cNvPr>
            <p:cNvSpPr>
              <a:spLocks noChangeShapeType="1"/>
            </p:cNvSpPr>
            <p:nvPr/>
          </p:nvSpPr>
          <p:spPr bwMode="auto">
            <a:xfrm flipV="1">
              <a:off x="2888" y="3599"/>
              <a:ext cx="128"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06" name="Line 82">
              <a:extLst>
                <a:ext uri="{FF2B5EF4-FFF2-40B4-BE49-F238E27FC236}">
                  <a16:creationId xmlns:a16="http://schemas.microsoft.com/office/drawing/2014/main" id="{AF5D720F-38C1-4371-BEC0-876685697971}"/>
                </a:ext>
              </a:extLst>
            </p:cNvPr>
            <p:cNvSpPr>
              <a:spLocks noChangeShapeType="1"/>
            </p:cNvSpPr>
            <p:nvPr/>
          </p:nvSpPr>
          <p:spPr bwMode="auto">
            <a:xfrm>
              <a:off x="3024" y="335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4307" name="Rectangle 83">
            <a:extLst>
              <a:ext uri="{FF2B5EF4-FFF2-40B4-BE49-F238E27FC236}">
                <a16:creationId xmlns:a16="http://schemas.microsoft.com/office/drawing/2014/main" id="{95850909-C693-431E-B636-8994528B4D11}"/>
              </a:ext>
            </a:extLst>
          </p:cNvPr>
          <p:cNvSpPr>
            <a:spLocks noChangeArrowheads="1"/>
          </p:cNvSpPr>
          <p:nvPr/>
        </p:nvSpPr>
        <p:spPr bwMode="auto">
          <a:xfrm>
            <a:off x="4532313" y="55181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anose="02020603050405020304" pitchFamily="18" charset="0"/>
                <a:ea typeface="宋体" panose="02010600030101010101" pitchFamily="2" charset="-122"/>
              </a:rPr>
              <a:t>1</a:t>
            </a:r>
          </a:p>
        </p:txBody>
      </p:sp>
      <p:sp>
        <p:nvSpPr>
          <p:cNvPr id="564308" name="Rectangle 84">
            <a:extLst>
              <a:ext uri="{FF2B5EF4-FFF2-40B4-BE49-F238E27FC236}">
                <a16:creationId xmlns:a16="http://schemas.microsoft.com/office/drawing/2014/main" id="{0D0E9E04-6304-4312-B99F-A32FB6479E86}"/>
              </a:ext>
            </a:extLst>
          </p:cNvPr>
          <p:cNvSpPr>
            <a:spLocks noChangeArrowheads="1"/>
          </p:cNvSpPr>
          <p:nvPr/>
        </p:nvSpPr>
        <p:spPr bwMode="auto">
          <a:xfrm>
            <a:off x="4532313" y="52292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anose="02020603050405020304" pitchFamily="18" charset="0"/>
                <a:ea typeface="宋体" panose="02010600030101010101" pitchFamily="2" charset="-122"/>
              </a:rPr>
              <a:t>0</a:t>
            </a:r>
          </a:p>
        </p:txBody>
      </p:sp>
      <p:sp>
        <p:nvSpPr>
          <p:cNvPr id="564309" name="Line 85">
            <a:extLst>
              <a:ext uri="{FF2B5EF4-FFF2-40B4-BE49-F238E27FC236}">
                <a16:creationId xmlns:a16="http://schemas.microsoft.com/office/drawing/2014/main" id="{7D03456B-78B7-40C9-BEA9-B5FC065425E3}"/>
              </a:ext>
            </a:extLst>
          </p:cNvPr>
          <p:cNvSpPr>
            <a:spLocks noChangeShapeType="1"/>
          </p:cNvSpPr>
          <p:nvPr/>
        </p:nvSpPr>
        <p:spPr bwMode="auto">
          <a:xfrm>
            <a:off x="4648200" y="5803900"/>
            <a:ext cx="0" cy="431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11" name="Rectangle 87">
            <a:extLst>
              <a:ext uri="{FF2B5EF4-FFF2-40B4-BE49-F238E27FC236}">
                <a16:creationId xmlns:a16="http://schemas.microsoft.com/office/drawing/2014/main" id="{47EDDB7F-1BE3-47C1-B4EF-673580AA9C64}"/>
              </a:ext>
            </a:extLst>
          </p:cNvPr>
          <p:cNvSpPr>
            <a:spLocks noChangeArrowheads="1"/>
          </p:cNvSpPr>
          <p:nvPr/>
        </p:nvSpPr>
        <p:spPr bwMode="auto">
          <a:xfrm>
            <a:off x="2630488" y="51292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Rt</a:t>
            </a:r>
          </a:p>
        </p:txBody>
      </p:sp>
      <p:sp>
        <p:nvSpPr>
          <p:cNvPr id="564312" name="Rectangle 88">
            <a:extLst>
              <a:ext uri="{FF2B5EF4-FFF2-40B4-BE49-F238E27FC236}">
                <a16:creationId xmlns:a16="http://schemas.microsoft.com/office/drawing/2014/main" id="{AC6D3876-1372-479E-9CC5-8FBCBD8BD6AF}"/>
              </a:ext>
            </a:extLst>
          </p:cNvPr>
          <p:cNvSpPr>
            <a:spLocks noChangeArrowheads="1"/>
          </p:cNvSpPr>
          <p:nvPr/>
        </p:nvSpPr>
        <p:spPr bwMode="auto">
          <a:xfrm>
            <a:off x="2622550" y="543401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Rd</a:t>
            </a:r>
          </a:p>
        </p:txBody>
      </p:sp>
      <p:sp>
        <p:nvSpPr>
          <p:cNvPr id="564313" name="Rectangle 89">
            <a:extLst>
              <a:ext uri="{FF2B5EF4-FFF2-40B4-BE49-F238E27FC236}">
                <a16:creationId xmlns:a16="http://schemas.microsoft.com/office/drawing/2014/main" id="{C87744C3-14CE-4BD7-A25E-F3C6C0F9170C}"/>
              </a:ext>
            </a:extLst>
          </p:cNvPr>
          <p:cNvSpPr>
            <a:spLocks noChangeArrowheads="1"/>
          </p:cNvSpPr>
          <p:nvPr/>
        </p:nvSpPr>
        <p:spPr bwMode="auto">
          <a:xfrm>
            <a:off x="2533650" y="3681413"/>
            <a:ext cx="600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Imm</a:t>
            </a:r>
          </a:p>
        </p:txBody>
      </p:sp>
      <p:sp>
        <p:nvSpPr>
          <p:cNvPr id="564314" name="Line 90">
            <a:extLst>
              <a:ext uri="{FF2B5EF4-FFF2-40B4-BE49-F238E27FC236}">
                <a16:creationId xmlns:a16="http://schemas.microsoft.com/office/drawing/2014/main" id="{24FA6878-A1D2-4F68-A1B9-0663E873D624}"/>
              </a:ext>
            </a:extLst>
          </p:cNvPr>
          <p:cNvSpPr>
            <a:spLocks noChangeShapeType="1"/>
          </p:cNvSpPr>
          <p:nvPr/>
        </p:nvSpPr>
        <p:spPr bwMode="auto">
          <a:xfrm>
            <a:off x="1765300" y="54102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15" name="Line 91">
            <a:extLst>
              <a:ext uri="{FF2B5EF4-FFF2-40B4-BE49-F238E27FC236}">
                <a16:creationId xmlns:a16="http://schemas.microsoft.com/office/drawing/2014/main" id="{3A0DF0CF-A331-4645-A29A-0C4C79ADC787}"/>
              </a:ext>
            </a:extLst>
          </p:cNvPr>
          <p:cNvSpPr>
            <a:spLocks noChangeShapeType="1"/>
          </p:cNvSpPr>
          <p:nvPr/>
        </p:nvSpPr>
        <p:spPr bwMode="auto">
          <a:xfrm>
            <a:off x="2527300" y="3657600"/>
            <a:ext cx="149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16" name="Rectangle 92">
            <a:extLst>
              <a:ext uri="{FF2B5EF4-FFF2-40B4-BE49-F238E27FC236}">
                <a16:creationId xmlns:a16="http://schemas.microsoft.com/office/drawing/2014/main" id="{C8E0C89E-834D-4132-A640-279CC0774AB3}"/>
              </a:ext>
            </a:extLst>
          </p:cNvPr>
          <p:cNvSpPr>
            <a:spLocks noChangeArrowheads="1"/>
          </p:cNvSpPr>
          <p:nvPr/>
        </p:nvSpPr>
        <p:spPr bwMode="auto">
          <a:xfrm>
            <a:off x="2524125" y="3376613"/>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PC+4</a:t>
            </a:r>
          </a:p>
        </p:txBody>
      </p:sp>
      <p:sp>
        <p:nvSpPr>
          <p:cNvPr id="564317" name="Line 93">
            <a:extLst>
              <a:ext uri="{FF2B5EF4-FFF2-40B4-BE49-F238E27FC236}">
                <a16:creationId xmlns:a16="http://schemas.microsoft.com/office/drawing/2014/main" id="{399AFCDF-D7D9-4310-BFA0-9418D3712088}"/>
              </a:ext>
            </a:extLst>
          </p:cNvPr>
          <p:cNvSpPr>
            <a:spLocks noChangeShapeType="1"/>
          </p:cNvSpPr>
          <p:nvPr/>
        </p:nvSpPr>
        <p:spPr bwMode="auto">
          <a:xfrm>
            <a:off x="4356100" y="365760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18" name="Rectangle 94">
            <a:extLst>
              <a:ext uri="{FF2B5EF4-FFF2-40B4-BE49-F238E27FC236}">
                <a16:creationId xmlns:a16="http://schemas.microsoft.com/office/drawing/2014/main" id="{EF7F757A-C919-41E3-9C8A-5E3E5C150A06}"/>
              </a:ext>
            </a:extLst>
          </p:cNvPr>
          <p:cNvSpPr>
            <a:spLocks noChangeArrowheads="1"/>
          </p:cNvSpPr>
          <p:nvPr/>
        </p:nvSpPr>
        <p:spPr bwMode="auto">
          <a:xfrm>
            <a:off x="4810125" y="3484563"/>
            <a:ext cx="693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PC+4</a:t>
            </a:r>
          </a:p>
        </p:txBody>
      </p:sp>
      <p:sp>
        <p:nvSpPr>
          <p:cNvPr id="564319" name="Rectangle 95">
            <a:extLst>
              <a:ext uri="{FF2B5EF4-FFF2-40B4-BE49-F238E27FC236}">
                <a16:creationId xmlns:a16="http://schemas.microsoft.com/office/drawing/2014/main" id="{58B8970F-B0CC-472C-8A4C-0CB4E73863DE}"/>
              </a:ext>
            </a:extLst>
          </p:cNvPr>
          <p:cNvSpPr>
            <a:spLocks noChangeArrowheads="1"/>
          </p:cNvSpPr>
          <p:nvPr/>
        </p:nvSpPr>
        <p:spPr bwMode="auto">
          <a:xfrm>
            <a:off x="2617788" y="398621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Rs</a:t>
            </a:r>
          </a:p>
        </p:txBody>
      </p:sp>
      <p:sp>
        <p:nvSpPr>
          <p:cNvPr id="564320" name="Rectangle 96">
            <a:extLst>
              <a:ext uri="{FF2B5EF4-FFF2-40B4-BE49-F238E27FC236}">
                <a16:creationId xmlns:a16="http://schemas.microsoft.com/office/drawing/2014/main" id="{957FFDF7-7F8F-4C35-83EB-271DE8DDFB62}"/>
              </a:ext>
            </a:extLst>
          </p:cNvPr>
          <p:cNvSpPr>
            <a:spLocks noChangeArrowheads="1"/>
          </p:cNvSpPr>
          <p:nvPr/>
        </p:nvSpPr>
        <p:spPr bwMode="auto">
          <a:xfrm>
            <a:off x="2630488" y="467201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Rt</a:t>
            </a:r>
          </a:p>
        </p:txBody>
      </p:sp>
      <p:sp>
        <p:nvSpPr>
          <p:cNvPr id="564321" name="Line 97">
            <a:extLst>
              <a:ext uri="{FF2B5EF4-FFF2-40B4-BE49-F238E27FC236}">
                <a16:creationId xmlns:a16="http://schemas.microsoft.com/office/drawing/2014/main" id="{5426F784-3455-4A8F-BC3A-D4B89B1D89D3}"/>
              </a:ext>
            </a:extLst>
          </p:cNvPr>
          <p:cNvSpPr>
            <a:spLocks noChangeShapeType="1"/>
          </p:cNvSpPr>
          <p:nvPr/>
        </p:nvSpPr>
        <p:spPr bwMode="auto">
          <a:xfrm flipV="1">
            <a:off x="2667000" y="3949700"/>
            <a:ext cx="0" cy="177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2" name="Line 98">
            <a:extLst>
              <a:ext uri="{FF2B5EF4-FFF2-40B4-BE49-F238E27FC236}">
                <a16:creationId xmlns:a16="http://schemas.microsoft.com/office/drawing/2014/main" id="{91657AF0-3F6A-42B8-935C-B55069A64DA2}"/>
              </a:ext>
            </a:extLst>
          </p:cNvPr>
          <p:cNvSpPr>
            <a:spLocks noChangeShapeType="1"/>
          </p:cNvSpPr>
          <p:nvPr/>
        </p:nvSpPr>
        <p:spPr bwMode="auto">
          <a:xfrm>
            <a:off x="4356100" y="57150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3" name="Line 99">
            <a:extLst>
              <a:ext uri="{FF2B5EF4-FFF2-40B4-BE49-F238E27FC236}">
                <a16:creationId xmlns:a16="http://schemas.microsoft.com/office/drawing/2014/main" id="{242A8BA8-A153-4A65-B2D0-8229F60B9E46}"/>
              </a:ext>
            </a:extLst>
          </p:cNvPr>
          <p:cNvSpPr>
            <a:spLocks noChangeShapeType="1"/>
          </p:cNvSpPr>
          <p:nvPr/>
        </p:nvSpPr>
        <p:spPr bwMode="auto">
          <a:xfrm>
            <a:off x="4356100" y="54102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4" name="Line 100">
            <a:extLst>
              <a:ext uri="{FF2B5EF4-FFF2-40B4-BE49-F238E27FC236}">
                <a16:creationId xmlns:a16="http://schemas.microsoft.com/office/drawing/2014/main" id="{2FDF5498-AC30-411F-9780-BB41AE99E2D6}"/>
              </a:ext>
            </a:extLst>
          </p:cNvPr>
          <p:cNvSpPr>
            <a:spLocks noChangeShapeType="1"/>
          </p:cNvSpPr>
          <p:nvPr/>
        </p:nvSpPr>
        <p:spPr bwMode="auto">
          <a:xfrm>
            <a:off x="6184900" y="556260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5" name="Line 101">
            <a:extLst>
              <a:ext uri="{FF2B5EF4-FFF2-40B4-BE49-F238E27FC236}">
                <a16:creationId xmlns:a16="http://schemas.microsoft.com/office/drawing/2014/main" id="{BA93C25B-DB53-42EE-8FD9-51E55A8CFD50}"/>
              </a:ext>
            </a:extLst>
          </p:cNvPr>
          <p:cNvSpPr>
            <a:spLocks noChangeShapeType="1"/>
          </p:cNvSpPr>
          <p:nvPr/>
        </p:nvSpPr>
        <p:spPr bwMode="auto">
          <a:xfrm>
            <a:off x="8089900" y="5562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6" name="Line 102">
            <a:extLst>
              <a:ext uri="{FF2B5EF4-FFF2-40B4-BE49-F238E27FC236}">
                <a16:creationId xmlns:a16="http://schemas.microsoft.com/office/drawing/2014/main" id="{3AB9EA83-7DF0-4319-B4BA-188C08B5752D}"/>
              </a:ext>
            </a:extLst>
          </p:cNvPr>
          <p:cNvSpPr>
            <a:spLocks noChangeShapeType="1"/>
          </p:cNvSpPr>
          <p:nvPr/>
        </p:nvSpPr>
        <p:spPr bwMode="auto">
          <a:xfrm>
            <a:off x="8305800" y="55753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7" name="Line 103">
            <a:extLst>
              <a:ext uri="{FF2B5EF4-FFF2-40B4-BE49-F238E27FC236}">
                <a16:creationId xmlns:a16="http://schemas.microsoft.com/office/drawing/2014/main" id="{55D1DEC6-50BE-46F0-9ABE-F1B89D841AEA}"/>
              </a:ext>
            </a:extLst>
          </p:cNvPr>
          <p:cNvSpPr>
            <a:spLocks noChangeShapeType="1"/>
          </p:cNvSpPr>
          <p:nvPr/>
        </p:nvSpPr>
        <p:spPr bwMode="auto">
          <a:xfrm flipH="1">
            <a:off x="3187700" y="5943600"/>
            <a:ext cx="5130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8" name="Line 104">
            <a:extLst>
              <a:ext uri="{FF2B5EF4-FFF2-40B4-BE49-F238E27FC236}">
                <a16:creationId xmlns:a16="http://schemas.microsoft.com/office/drawing/2014/main" id="{31645E47-CEFA-46D9-AA42-4B1281DD70DB}"/>
              </a:ext>
            </a:extLst>
          </p:cNvPr>
          <p:cNvSpPr>
            <a:spLocks noChangeShapeType="1"/>
          </p:cNvSpPr>
          <p:nvPr/>
        </p:nvSpPr>
        <p:spPr bwMode="auto">
          <a:xfrm flipV="1">
            <a:off x="3200400" y="5321300"/>
            <a:ext cx="0" cy="635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29" name="Line 105">
            <a:extLst>
              <a:ext uri="{FF2B5EF4-FFF2-40B4-BE49-F238E27FC236}">
                <a16:creationId xmlns:a16="http://schemas.microsoft.com/office/drawing/2014/main" id="{98EE3D5E-4417-4871-99C7-637FFB92F780}"/>
              </a:ext>
            </a:extLst>
          </p:cNvPr>
          <p:cNvSpPr>
            <a:spLocks noChangeShapeType="1"/>
          </p:cNvSpPr>
          <p:nvPr/>
        </p:nvSpPr>
        <p:spPr bwMode="auto">
          <a:xfrm>
            <a:off x="8699500" y="51054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0" name="Line 106">
            <a:extLst>
              <a:ext uri="{FF2B5EF4-FFF2-40B4-BE49-F238E27FC236}">
                <a16:creationId xmlns:a16="http://schemas.microsoft.com/office/drawing/2014/main" id="{9BAA323B-8B8C-4F0A-8601-ABCE867EA139}"/>
              </a:ext>
            </a:extLst>
          </p:cNvPr>
          <p:cNvSpPr>
            <a:spLocks noChangeShapeType="1"/>
          </p:cNvSpPr>
          <p:nvPr/>
        </p:nvSpPr>
        <p:spPr bwMode="auto">
          <a:xfrm>
            <a:off x="8810625" y="5118100"/>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2" name="Line 108">
            <a:extLst>
              <a:ext uri="{FF2B5EF4-FFF2-40B4-BE49-F238E27FC236}">
                <a16:creationId xmlns:a16="http://schemas.microsoft.com/office/drawing/2014/main" id="{9AEE0777-9521-421B-99FA-8FB8299FF4DB}"/>
              </a:ext>
            </a:extLst>
          </p:cNvPr>
          <p:cNvSpPr>
            <a:spLocks noChangeShapeType="1"/>
          </p:cNvSpPr>
          <p:nvPr/>
        </p:nvSpPr>
        <p:spPr bwMode="auto">
          <a:xfrm flipV="1">
            <a:off x="3505200" y="5321300"/>
            <a:ext cx="0" cy="787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3" name="Line 109">
            <a:extLst>
              <a:ext uri="{FF2B5EF4-FFF2-40B4-BE49-F238E27FC236}">
                <a16:creationId xmlns:a16="http://schemas.microsoft.com/office/drawing/2014/main" id="{CCF0C77C-6723-41AE-ABE9-4A4113B88F50}"/>
              </a:ext>
            </a:extLst>
          </p:cNvPr>
          <p:cNvSpPr>
            <a:spLocks noChangeShapeType="1"/>
          </p:cNvSpPr>
          <p:nvPr/>
        </p:nvSpPr>
        <p:spPr bwMode="auto">
          <a:xfrm>
            <a:off x="2527300" y="5410200"/>
            <a:ext cx="127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4" name="Line 110">
            <a:extLst>
              <a:ext uri="{FF2B5EF4-FFF2-40B4-BE49-F238E27FC236}">
                <a16:creationId xmlns:a16="http://schemas.microsoft.com/office/drawing/2014/main" id="{23BE3064-F831-4625-84B3-848FD6223F79}"/>
              </a:ext>
            </a:extLst>
          </p:cNvPr>
          <p:cNvSpPr>
            <a:spLocks noChangeShapeType="1"/>
          </p:cNvSpPr>
          <p:nvPr/>
        </p:nvSpPr>
        <p:spPr bwMode="auto">
          <a:xfrm>
            <a:off x="1765300" y="36576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5" name="Rectangle 111">
            <a:extLst>
              <a:ext uri="{FF2B5EF4-FFF2-40B4-BE49-F238E27FC236}">
                <a16:creationId xmlns:a16="http://schemas.microsoft.com/office/drawing/2014/main" id="{B139834A-ED46-4F01-860D-32D1557ABE1B}"/>
              </a:ext>
            </a:extLst>
          </p:cNvPr>
          <p:cNvSpPr>
            <a:spLocks noChangeArrowheads="1"/>
          </p:cNvSpPr>
          <p:nvPr/>
        </p:nvSpPr>
        <p:spPr bwMode="auto">
          <a:xfrm rot="5400000">
            <a:off x="1210469" y="3664744"/>
            <a:ext cx="693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PC+4</a:t>
            </a:r>
          </a:p>
        </p:txBody>
      </p:sp>
      <p:sp>
        <p:nvSpPr>
          <p:cNvPr id="564336" name="Line 112">
            <a:extLst>
              <a:ext uri="{FF2B5EF4-FFF2-40B4-BE49-F238E27FC236}">
                <a16:creationId xmlns:a16="http://schemas.microsoft.com/office/drawing/2014/main" id="{D3949BBF-4914-4F8B-A309-2793C5D10A32}"/>
              </a:ext>
            </a:extLst>
          </p:cNvPr>
          <p:cNvSpPr>
            <a:spLocks noChangeShapeType="1"/>
          </p:cNvSpPr>
          <p:nvPr/>
        </p:nvSpPr>
        <p:spPr bwMode="auto">
          <a:xfrm>
            <a:off x="10033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7" name="Line 113">
            <a:extLst>
              <a:ext uri="{FF2B5EF4-FFF2-40B4-BE49-F238E27FC236}">
                <a16:creationId xmlns:a16="http://schemas.microsoft.com/office/drawing/2014/main" id="{9CC3C85F-7D18-4AFB-A02B-EB35FBDB9C23}"/>
              </a:ext>
            </a:extLst>
          </p:cNvPr>
          <p:cNvSpPr>
            <a:spLocks noChangeShapeType="1"/>
          </p:cNvSpPr>
          <p:nvPr/>
        </p:nvSpPr>
        <p:spPr bwMode="auto">
          <a:xfrm>
            <a:off x="54991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8" name="Line 114">
            <a:extLst>
              <a:ext uri="{FF2B5EF4-FFF2-40B4-BE49-F238E27FC236}">
                <a16:creationId xmlns:a16="http://schemas.microsoft.com/office/drawing/2014/main" id="{A20FF095-A9D6-4EC6-8E8B-076A5E1D813C}"/>
              </a:ext>
            </a:extLst>
          </p:cNvPr>
          <p:cNvSpPr>
            <a:spLocks noChangeShapeType="1"/>
          </p:cNvSpPr>
          <p:nvPr/>
        </p:nvSpPr>
        <p:spPr bwMode="auto">
          <a:xfrm flipH="1">
            <a:off x="6616700" y="3657600"/>
            <a:ext cx="257175"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39" name="Line 115">
            <a:extLst>
              <a:ext uri="{FF2B5EF4-FFF2-40B4-BE49-F238E27FC236}">
                <a16:creationId xmlns:a16="http://schemas.microsoft.com/office/drawing/2014/main" id="{45B4C151-D299-4804-A5ED-D0684EDCD4E1}"/>
              </a:ext>
            </a:extLst>
          </p:cNvPr>
          <p:cNvSpPr>
            <a:spLocks noChangeShapeType="1"/>
          </p:cNvSpPr>
          <p:nvPr/>
        </p:nvSpPr>
        <p:spPr bwMode="auto">
          <a:xfrm flipH="1">
            <a:off x="6616700" y="3810000"/>
            <a:ext cx="257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4340" name="Group 116">
            <a:extLst>
              <a:ext uri="{FF2B5EF4-FFF2-40B4-BE49-F238E27FC236}">
                <a16:creationId xmlns:a16="http://schemas.microsoft.com/office/drawing/2014/main" id="{C50FC8A0-B0DC-4E1D-8A5C-F83CC1B64F4B}"/>
              </a:ext>
            </a:extLst>
          </p:cNvPr>
          <p:cNvGrpSpPr>
            <a:grpSpLocks/>
          </p:cNvGrpSpPr>
          <p:nvPr/>
        </p:nvGrpSpPr>
        <p:grpSpPr bwMode="auto">
          <a:xfrm>
            <a:off x="6848475" y="3581400"/>
            <a:ext cx="395288" cy="306388"/>
            <a:chOff x="4314" y="2256"/>
            <a:chExt cx="249" cy="193"/>
          </a:xfrm>
        </p:grpSpPr>
        <p:sp>
          <p:nvSpPr>
            <p:cNvPr id="564341" name="Arc 117">
              <a:extLst>
                <a:ext uri="{FF2B5EF4-FFF2-40B4-BE49-F238E27FC236}">
                  <a16:creationId xmlns:a16="http://schemas.microsoft.com/office/drawing/2014/main" id="{16DCDB19-1DF1-4CF7-9FDF-DC4EAFA1FE2E}"/>
                </a:ext>
              </a:extLst>
            </p:cNvPr>
            <p:cNvSpPr>
              <a:spLocks/>
            </p:cNvSpPr>
            <p:nvPr/>
          </p:nvSpPr>
          <p:spPr bwMode="auto">
            <a:xfrm>
              <a:off x="4466" y="2265"/>
              <a:ext cx="89" cy="88"/>
            </a:xfrm>
            <a:custGeom>
              <a:avLst/>
              <a:gdLst>
                <a:gd name="G0" fmla="+- 245 0 0"/>
                <a:gd name="G1" fmla="+- 21600 0 0"/>
                <a:gd name="G2" fmla="+- 21600 0 0"/>
                <a:gd name="T0" fmla="*/ 0 w 21845"/>
                <a:gd name="T1" fmla="*/ 1 h 21600"/>
                <a:gd name="T2" fmla="*/ 21845 w 21845"/>
                <a:gd name="T3" fmla="*/ 21600 h 21600"/>
                <a:gd name="T4" fmla="*/ 245 w 21845"/>
                <a:gd name="T5" fmla="*/ 21600 h 21600"/>
              </a:gdLst>
              <a:ahLst/>
              <a:cxnLst>
                <a:cxn ang="0">
                  <a:pos x="T0" y="T1"/>
                </a:cxn>
                <a:cxn ang="0">
                  <a:pos x="T2" y="T3"/>
                </a:cxn>
                <a:cxn ang="0">
                  <a:pos x="T4" y="T5"/>
                </a:cxn>
              </a:cxnLst>
              <a:rect l="0" t="0" r="r" b="b"/>
              <a:pathLst>
                <a:path w="21845" h="21600" fill="none" extrusionOk="0">
                  <a:moveTo>
                    <a:pt x="0" y="1"/>
                  </a:moveTo>
                  <a:cubicBezTo>
                    <a:pt x="81" y="0"/>
                    <a:pt x="163" y="0"/>
                    <a:pt x="245" y="0"/>
                  </a:cubicBezTo>
                  <a:cubicBezTo>
                    <a:pt x="12174" y="0"/>
                    <a:pt x="21845" y="9670"/>
                    <a:pt x="21845" y="21600"/>
                  </a:cubicBezTo>
                </a:path>
                <a:path w="21845" h="21600" stroke="0" extrusionOk="0">
                  <a:moveTo>
                    <a:pt x="0" y="1"/>
                  </a:moveTo>
                  <a:cubicBezTo>
                    <a:pt x="81" y="0"/>
                    <a:pt x="163" y="0"/>
                    <a:pt x="245" y="0"/>
                  </a:cubicBezTo>
                  <a:cubicBezTo>
                    <a:pt x="12174" y="0"/>
                    <a:pt x="21845" y="9670"/>
                    <a:pt x="21845" y="21600"/>
                  </a:cubicBezTo>
                  <a:lnTo>
                    <a:pt x="245"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42" name="Arc 118">
              <a:extLst>
                <a:ext uri="{FF2B5EF4-FFF2-40B4-BE49-F238E27FC236}">
                  <a16:creationId xmlns:a16="http://schemas.microsoft.com/office/drawing/2014/main" id="{676E801E-F805-436C-9BE5-E73F6BF36853}"/>
                </a:ext>
              </a:extLst>
            </p:cNvPr>
            <p:cNvSpPr>
              <a:spLocks/>
            </p:cNvSpPr>
            <p:nvPr/>
          </p:nvSpPr>
          <p:spPr bwMode="auto">
            <a:xfrm rot="10800000">
              <a:off x="4475" y="2361"/>
              <a:ext cx="88" cy="88"/>
            </a:xfrm>
            <a:custGeom>
              <a:avLst/>
              <a:gdLst>
                <a:gd name="G0" fmla="+- 21600 0 0"/>
                <a:gd name="G1" fmla="+- 21599 0 0"/>
                <a:gd name="G2" fmla="+- 21600 0 0"/>
                <a:gd name="T0" fmla="*/ 0 w 21600"/>
                <a:gd name="T1" fmla="*/ 21599 h 21599"/>
                <a:gd name="T2" fmla="*/ 2135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43" name="Line 119">
              <a:extLst>
                <a:ext uri="{FF2B5EF4-FFF2-40B4-BE49-F238E27FC236}">
                  <a16:creationId xmlns:a16="http://schemas.microsoft.com/office/drawing/2014/main" id="{20D69C94-BD93-4EA8-87DE-5C072F4AD511}"/>
                </a:ext>
              </a:extLst>
            </p:cNvPr>
            <p:cNvSpPr>
              <a:spLocks noChangeShapeType="1"/>
            </p:cNvSpPr>
            <p:nvPr/>
          </p:nvSpPr>
          <p:spPr bwMode="auto">
            <a:xfrm flipH="1">
              <a:off x="4314" y="225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44" name="Line 120">
              <a:extLst>
                <a:ext uri="{FF2B5EF4-FFF2-40B4-BE49-F238E27FC236}">
                  <a16:creationId xmlns:a16="http://schemas.microsoft.com/office/drawing/2014/main" id="{3418F778-DAC7-4021-BECD-91F4A1F61966}"/>
                </a:ext>
              </a:extLst>
            </p:cNvPr>
            <p:cNvSpPr>
              <a:spLocks noChangeShapeType="1"/>
            </p:cNvSpPr>
            <p:nvPr/>
          </p:nvSpPr>
          <p:spPr bwMode="auto">
            <a:xfrm flipH="1">
              <a:off x="4314" y="244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45" name="Line 121">
              <a:extLst>
                <a:ext uri="{FF2B5EF4-FFF2-40B4-BE49-F238E27FC236}">
                  <a16:creationId xmlns:a16="http://schemas.microsoft.com/office/drawing/2014/main" id="{7C8F3A7A-D5F1-44FB-9681-1B66E2988F58}"/>
                </a:ext>
              </a:extLst>
            </p:cNvPr>
            <p:cNvSpPr>
              <a:spLocks noChangeShapeType="1"/>
            </p:cNvSpPr>
            <p:nvPr/>
          </p:nvSpPr>
          <p:spPr bwMode="auto">
            <a:xfrm>
              <a:off x="4322" y="226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4346" name="Rectangle 122">
            <a:extLst>
              <a:ext uri="{FF2B5EF4-FFF2-40B4-BE49-F238E27FC236}">
                <a16:creationId xmlns:a16="http://schemas.microsoft.com/office/drawing/2014/main" id="{54788765-B883-471F-8857-E0FB8346EE3E}"/>
              </a:ext>
            </a:extLst>
          </p:cNvPr>
          <p:cNvSpPr>
            <a:spLocks noChangeArrowheads="1"/>
          </p:cNvSpPr>
          <p:nvPr/>
        </p:nvSpPr>
        <p:spPr bwMode="auto">
          <a:xfrm flipH="1">
            <a:off x="6083300" y="3979863"/>
            <a:ext cx="620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ea typeface="宋体" panose="02010600030101010101" pitchFamily="2" charset="-122"/>
              </a:rPr>
              <a:t>Zero</a:t>
            </a:r>
          </a:p>
        </p:txBody>
      </p:sp>
      <p:sp>
        <p:nvSpPr>
          <p:cNvPr id="564348" name="Line 124">
            <a:extLst>
              <a:ext uri="{FF2B5EF4-FFF2-40B4-BE49-F238E27FC236}">
                <a16:creationId xmlns:a16="http://schemas.microsoft.com/office/drawing/2014/main" id="{C499D27C-578D-4B95-83D1-28E456257829}"/>
              </a:ext>
            </a:extLst>
          </p:cNvPr>
          <p:cNvSpPr>
            <a:spLocks noChangeShapeType="1"/>
          </p:cNvSpPr>
          <p:nvPr/>
        </p:nvSpPr>
        <p:spPr bwMode="auto">
          <a:xfrm flipV="1">
            <a:off x="6629400" y="37973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49" name="Line 125">
            <a:extLst>
              <a:ext uri="{FF2B5EF4-FFF2-40B4-BE49-F238E27FC236}">
                <a16:creationId xmlns:a16="http://schemas.microsoft.com/office/drawing/2014/main" id="{A8F401EF-B9B5-4FDF-9947-496BA5AE10D3}"/>
              </a:ext>
            </a:extLst>
          </p:cNvPr>
          <p:cNvSpPr>
            <a:spLocks noChangeShapeType="1"/>
          </p:cNvSpPr>
          <p:nvPr/>
        </p:nvSpPr>
        <p:spPr bwMode="auto">
          <a:xfrm flipH="1" flipV="1">
            <a:off x="6629400" y="2679700"/>
            <a:ext cx="1588" cy="97631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50" name="Line 126">
            <a:extLst>
              <a:ext uri="{FF2B5EF4-FFF2-40B4-BE49-F238E27FC236}">
                <a16:creationId xmlns:a16="http://schemas.microsoft.com/office/drawing/2014/main" id="{3BD36E91-DB5E-4D34-A996-B4C83A66DBD5}"/>
              </a:ext>
            </a:extLst>
          </p:cNvPr>
          <p:cNvSpPr>
            <a:spLocks noChangeShapeType="1"/>
          </p:cNvSpPr>
          <p:nvPr/>
        </p:nvSpPr>
        <p:spPr bwMode="auto">
          <a:xfrm>
            <a:off x="6184900" y="4267200"/>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51" name="Line 127">
            <a:extLst>
              <a:ext uri="{FF2B5EF4-FFF2-40B4-BE49-F238E27FC236}">
                <a16:creationId xmlns:a16="http://schemas.microsoft.com/office/drawing/2014/main" id="{9129D6E1-61DA-4259-B798-15895289A1A4}"/>
              </a:ext>
            </a:extLst>
          </p:cNvPr>
          <p:cNvSpPr>
            <a:spLocks noChangeShapeType="1"/>
          </p:cNvSpPr>
          <p:nvPr/>
        </p:nvSpPr>
        <p:spPr bwMode="auto">
          <a:xfrm>
            <a:off x="6184900" y="36576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4352" name="Group 128">
            <a:extLst>
              <a:ext uri="{FF2B5EF4-FFF2-40B4-BE49-F238E27FC236}">
                <a16:creationId xmlns:a16="http://schemas.microsoft.com/office/drawing/2014/main" id="{6CAB5DFD-0C70-48A3-9CFC-E56C39053016}"/>
              </a:ext>
            </a:extLst>
          </p:cNvPr>
          <p:cNvGrpSpPr>
            <a:grpSpLocks/>
          </p:cNvGrpSpPr>
          <p:nvPr/>
        </p:nvGrpSpPr>
        <p:grpSpPr bwMode="auto">
          <a:xfrm>
            <a:off x="1092200" y="2984500"/>
            <a:ext cx="254000" cy="533400"/>
            <a:chOff x="688" y="1880"/>
            <a:chExt cx="160" cy="336"/>
          </a:xfrm>
        </p:grpSpPr>
        <p:sp>
          <p:nvSpPr>
            <p:cNvPr id="564353" name="Line 129">
              <a:extLst>
                <a:ext uri="{FF2B5EF4-FFF2-40B4-BE49-F238E27FC236}">
                  <a16:creationId xmlns:a16="http://schemas.microsoft.com/office/drawing/2014/main" id="{B22DD2B6-A9AB-459B-A5AE-B4E826E051F7}"/>
                </a:ext>
              </a:extLst>
            </p:cNvPr>
            <p:cNvSpPr>
              <a:spLocks noChangeShapeType="1"/>
            </p:cNvSpPr>
            <p:nvPr/>
          </p:nvSpPr>
          <p:spPr bwMode="auto">
            <a:xfrm>
              <a:off x="840" y="1880"/>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54" name="Line 130">
              <a:extLst>
                <a:ext uri="{FF2B5EF4-FFF2-40B4-BE49-F238E27FC236}">
                  <a16:creationId xmlns:a16="http://schemas.microsoft.com/office/drawing/2014/main" id="{18E1FC40-1A2A-41F5-A8F6-4984476A939D}"/>
                </a:ext>
              </a:extLst>
            </p:cNvPr>
            <p:cNvSpPr>
              <a:spLocks noChangeShapeType="1"/>
            </p:cNvSpPr>
            <p:nvPr/>
          </p:nvSpPr>
          <p:spPr bwMode="auto">
            <a:xfrm flipH="1">
              <a:off x="688" y="1880"/>
              <a:ext cx="160" cy="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55" name="Line 131">
              <a:extLst>
                <a:ext uri="{FF2B5EF4-FFF2-40B4-BE49-F238E27FC236}">
                  <a16:creationId xmlns:a16="http://schemas.microsoft.com/office/drawing/2014/main" id="{BDF2F6C3-E2A6-4D16-9CA7-66551B4A0D34}"/>
                </a:ext>
              </a:extLst>
            </p:cNvPr>
            <p:cNvSpPr>
              <a:spLocks noChangeShapeType="1"/>
            </p:cNvSpPr>
            <p:nvPr/>
          </p:nvSpPr>
          <p:spPr bwMode="auto">
            <a:xfrm flipH="1" flipV="1">
              <a:off x="688" y="2159"/>
              <a:ext cx="160"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56" name="Line 132">
              <a:extLst>
                <a:ext uri="{FF2B5EF4-FFF2-40B4-BE49-F238E27FC236}">
                  <a16:creationId xmlns:a16="http://schemas.microsoft.com/office/drawing/2014/main" id="{8BA452F3-8DBA-4381-90FA-56673B5F1B6B}"/>
                </a:ext>
              </a:extLst>
            </p:cNvPr>
            <p:cNvSpPr>
              <a:spLocks noChangeShapeType="1"/>
            </p:cNvSpPr>
            <p:nvPr/>
          </p:nvSpPr>
          <p:spPr bwMode="auto">
            <a:xfrm>
              <a:off x="696" y="1911"/>
              <a:ext cx="0" cy="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4357" name="Rectangle 133">
            <a:extLst>
              <a:ext uri="{FF2B5EF4-FFF2-40B4-BE49-F238E27FC236}">
                <a16:creationId xmlns:a16="http://schemas.microsoft.com/office/drawing/2014/main" id="{FD93B3C4-729B-442D-BBC5-F13124E2F109}"/>
              </a:ext>
            </a:extLst>
          </p:cNvPr>
          <p:cNvSpPr>
            <a:spLocks noChangeArrowheads="1"/>
          </p:cNvSpPr>
          <p:nvPr/>
        </p:nvSpPr>
        <p:spPr bwMode="auto">
          <a:xfrm flipH="1">
            <a:off x="1103313" y="3003550"/>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anose="02020603050405020304" pitchFamily="18" charset="0"/>
                <a:ea typeface="宋体" panose="02010600030101010101" pitchFamily="2" charset="-122"/>
              </a:rPr>
              <a:t>1</a:t>
            </a:r>
          </a:p>
        </p:txBody>
      </p:sp>
      <p:sp>
        <p:nvSpPr>
          <p:cNvPr id="564358" name="Rectangle 134">
            <a:extLst>
              <a:ext uri="{FF2B5EF4-FFF2-40B4-BE49-F238E27FC236}">
                <a16:creationId xmlns:a16="http://schemas.microsoft.com/office/drawing/2014/main" id="{DECFC80F-50C9-4880-9938-0648C66EAF81}"/>
              </a:ext>
            </a:extLst>
          </p:cNvPr>
          <p:cNvSpPr>
            <a:spLocks noChangeArrowheads="1"/>
          </p:cNvSpPr>
          <p:nvPr/>
        </p:nvSpPr>
        <p:spPr bwMode="auto">
          <a:xfrm flipH="1">
            <a:off x="1103313" y="3171825"/>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1400" b="0">
                <a:latin typeface="Times New Roman" panose="02020603050405020304" pitchFamily="18" charset="0"/>
                <a:ea typeface="宋体" panose="02010600030101010101" pitchFamily="2" charset="-122"/>
              </a:rPr>
              <a:t>0</a:t>
            </a:r>
          </a:p>
        </p:txBody>
      </p:sp>
      <p:sp>
        <p:nvSpPr>
          <p:cNvPr id="564359" name="Line 135">
            <a:extLst>
              <a:ext uri="{FF2B5EF4-FFF2-40B4-BE49-F238E27FC236}">
                <a16:creationId xmlns:a16="http://schemas.microsoft.com/office/drawing/2014/main" id="{283F62DB-47D7-40BD-88F7-578DA81DEACC}"/>
              </a:ext>
            </a:extLst>
          </p:cNvPr>
          <p:cNvSpPr>
            <a:spLocks noChangeShapeType="1"/>
          </p:cNvSpPr>
          <p:nvPr/>
        </p:nvSpPr>
        <p:spPr bwMode="auto">
          <a:xfrm>
            <a:off x="1308100" y="335280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0" name="Line 136">
            <a:extLst>
              <a:ext uri="{FF2B5EF4-FFF2-40B4-BE49-F238E27FC236}">
                <a16:creationId xmlns:a16="http://schemas.microsoft.com/office/drawing/2014/main" id="{F632188D-C0EA-4FA2-AEE9-3DBCCB3A82DA}"/>
              </a:ext>
            </a:extLst>
          </p:cNvPr>
          <p:cNvSpPr>
            <a:spLocks noChangeShapeType="1"/>
          </p:cNvSpPr>
          <p:nvPr/>
        </p:nvSpPr>
        <p:spPr bwMode="auto">
          <a:xfrm>
            <a:off x="1905000" y="3365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1" name="Oval 137">
            <a:extLst>
              <a:ext uri="{FF2B5EF4-FFF2-40B4-BE49-F238E27FC236}">
                <a16:creationId xmlns:a16="http://schemas.microsoft.com/office/drawing/2014/main" id="{80A768CE-C935-404E-A779-75AD5F7F9E19}"/>
              </a:ext>
            </a:extLst>
          </p:cNvPr>
          <p:cNvSpPr>
            <a:spLocks noChangeArrowheads="1"/>
          </p:cNvSpPr>
          <p:nvPr/>
        </p:nvSpPr>
        <p:spPr bwMode="auto">
          <a:xfrm>
            <a:off x="22987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2" name="Line 138">
            <a:extLst>
              <a:ext uri="{FF2B5EF4-FFF2-40B4-BE49-F238E27FC236}">
                <a16:creationId xmlns:a16="http://schemas.microsoft.com/office/drawing/2014/main" id="{52A53158-2060-4AB5-9CEE-D295603739DB}"/>
              </a:ext>
            </a:extLst>
          </p:cNvPr>
          <p:cNvSpPr>
            <a:spLocks noChangeShapeType="1"/>
          </p:cNvSpPr>
          <p:nvPr/>
        </p:nvSpPr>
        <p:spPr bwMode="auto">
          <a:xfrm>
            <a:off x="8382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3" name="Oval 139">
            <a:extLst>
              <a:ext uri="{FF2B5EF4-FFF2-40B4-BE49-F238E27FC236}">
                <a16:creationId xmlns:a16="http://schemas.microsoft.com/office/drawing/2014/main" id="{24435976-150D-4A1F-AAF5-8BE13379F6B0}"/>
              </a:ext>
            </a:extLst>
          </p:cNvPr>
          <p:cNvSpPr>
            <a:spLocks noChangeArrowheads="1"/>
          </p:cNvSpPr>
          <p:nvPr/>
        </p:nvSpPr>
        <p:spPr bwMode="auto">
          <a:xfrm>
            <a:off x="774700" y="3365500"/>
            <a:ext cx="127000" cy="12700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4" name="Line 140">
            <a:extLst>
              <a:ext uri="{FF2B5EF4-FFF2-40B4-BE49-F238E27FC236}">
                <a16:creationId xmlns:a16="http://schemas.microsoft.com/office/drawing/2014/main" id="{D68B0CB9-77D3-4919-A44F-3C22803864BE}"/>
              </a:ext>
            </a:extLst>
          </p:cNvPr>
          <p:cNvSpPr>
            <a:spLocks noChangeShapeType="1"/>
          </p:cNvSpPr>
          <p:nvPr/>
        </p:nvSpPr>
        <p:spPr bwMode="auto">
          <a:xfrm flipH="1">
            <a:off x="292100" y="31242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5" name="Line 141">
            <a:extLst>
              <a:ext uri="{FF2B5EF4-FFF2-40B4-BE49-F238E27FC236}">
                <a16:creationId xmlns:a16="http://schemas.microsoft.com/office/drawing/2014/main" id="{896240C2-F35B-4214-90ED-618576EB5759}"/>
              </a:ext>
            </a:extLst>
          </p:cNvPr>
          <p:cNvSpPr>
            <a:spLocks noChangeShapeType="1"/>
          </p:cNvSpPr>
          <p:nvPr/>
        </p:nvSpPr>
        <p:spPr bwMode="auto">
          <a:xfrm>
            <a:off x="317500" y="4267200"/>
            <a:ext cx="355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6" name="Line 142">
            <a:extLst>
              <a:ext uri="{FF2B5EF4-FFF2-40B4-BE49-F238E27FC236}">
                <a16:creationId xmlns:a16="http://schemas.microsoft.com/office/drawing/2014/main" id="{2753116C-1E67-457C-93B7-0FDF7B98B812}"/>
              </a:ext>
            </a:extLst>
          </p:cNvPr>
          <p:cNvSpPr>
            <a:spLocks noChangeShapeType="1"/>
          </p:cNvSpPr>
          <p:nvPr/>
        </p:nvSpPr>
        <p:spPr bwMode="auto">
          <a:xfrm>
            <a:off x="304800" y="3136900"/>
            <a:ext cx="0" cy="1117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7" name="Line 143">
            <a:extLst>
              <a:ext uri="{FF2B5EF4-FFF2-40B4-BE49-F238E27FC236}">
                <a16:creationId xmlns:a16="http://schemas.microsoft.com/office/drawing/2014/main" id="{D7BDE728-E74D-4012-9480-1A7CCEDFEE4C}"/>
              </a:ext>
            </a:extLst>
          </p:cNvPr>
          <p:cNvSpPr>
            <a:spLocks noChangeShapeType="1"/>
          </p:cNvSpPr>
          <p:nvPr/>
        </p:nvSpPr>
        <p:spPr bwMode="auto">
          <a:xfrm flipH="1">
            <a:off x="1282700" y="3124200"/>
            <a:ext cx="513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8" name="Line 144">
            <a:extLst>
              <a:ext uri="{FF2B5EF4-FFF2-40B4-BE49-F238E27FC236}">
                <a16:creationId xmlns:a16="http://schemas.microsoft.com/office/drawing/2014/main" id="{58C157C3-5AB6-4B07-A708-4FA3B24745A3}"/>
              </a:ext>
            </a:extLst>
          </p:cNvPr>
          <p:cNvSpPr>
            <a:spLocks noChangeShapeType="1"/>
          </p:cNvSpPr>
          <p:nvPr/>
        </p:nvSpPr>
        <p:spPr bwMode="auto">
          <a:xfrm flipV="1">
            <a:off x="6400800" y="31115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69" name="Line 145">
            <a:extLst>
              <a:ext uri="{FF2B5EF4-FFF2-40B4-BE49-F238E27FC236}">
                <a16:creationId xmlns:a16="http://schemas.microsoft.com/office/drawing/2014/main" id="{AA3AF094-6611-4BE3-AA83-727337F8D695}"/>
              </a:ext>
            </a:extLst>
          </p:cNvPr>
          <p:cNvSpPr>
            <a:spLocks noChangeShapeType="1"/>
          </p:cNvSpPr>
          <p:nvPr/>
        </p:nvSpPr>
        <p:spPr bwMode="auto">
          <a:xfrm>
            <a:off x="7251700" y="37338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0" name="Line 146">
            <a:extLst>
              <a:ext uri="{FF2B5EF4-FFF2-40B4-BE49-F238E27FC236}">
                <a16:creationId xmlns:a16="http://schemas.microsoft.com/office/drawing/2014/main" id="{0077E690-9746-4E78-A471-A92555F662C0}"/>
              </a:ext>
            </a:extLst>
          </p:cNvPr>
          <p:cNvSpPr>
            <a:spLocks noChangeShapeType="1"/>
          </p:cNvSpPr>
          <p:nvPr/>
        </p:nvSpPr>
        <p:spPr bwMode="auto">
          <a:xfrm>
            <a:off x="1231900" y="28194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1" name="Line 147">
            <a:extLst>
              <a:ext uri="{FF2B5EF4-FFF2-40B4-BE49-F238E27FC236}">
                <a16:creationId xmlns:a16="http://schemas.microsoft.com/office/drawing/2014/main" id="{B195FDDB-584D-4D85-840E-BD86BBDFF9C9}"/>
              </a:ext>
            </a:extLst>
          </p:cNvPr>
          <p:cNvSpPr>
            <a:spLocks noChangeShapeType="1"/>
          </p:cNvSpPr>
          <p:nvPr/>
        </p:nvSpPr>
        <p:spPr bwMode="auto">
          <a:xfrm>
            <a:off x="7543800" y="2832100"/>
            <a:ext cx="0" cy="88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2" name="Line 148">
            <a:extLst>
              <a:ext uri="{FF2B5EF4-FFF2-40B4-BE49-F238E27FC236}">
                <a16:creationId xmlns:a16="http://schemas.microsoft.com/office/drawing/2014/main" id="{5E72976B-B578-4DC7-99F7-FD455D13B95F}"/>
              </a:ext>
            </a:extLst>
          </p:cNvPr>
          <p:cNvSpPr>
            <a:spLocks noChangeShapeType="1"/>
          </p:cNvSpPr>
          <p:nvPr/>
        </p:nvSpPr>
        <p:spPr bwMode="auto">
          <a:xfrm>
            <a:off x="1219200" y="2832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3" name="Line 149">
            <a:extLst>
              <a:ext uri="{FF2B5EF4-FFF2-40B4-BE49-F238E27FC236}">
                <a16:creationId xmlns:a16="http://schemas.microsoft.com/office/drawing/2014/main" id="{7A2C1B78-AF33-4831-B26F-C1EA0CCBA1AB}"/>
              </a:ext>
            </a:extLst>
          </p:cNvPr>
          <p:cNvSpPr>
            <a:spLocks noChangeShapeType="1"/>
          </p:cNvSpPr>
          <p:nvPr/>
        </p:nvSpPr>
        <p:spPr bwMode="auto">
          <a:xfrm>
            <a:off x="41910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4" name="Oval 150">
            <a:extLst>
              <a:ext uri="{FF2B5EF4-FFF2-40B4-BE49-F238E27FC236}">
                <a16:creationId xmlns:a16="http://schemas.microsoft.com/office/drawing/2014/main" id="{9B953DB3-5539-4499-AF2F-B1866E0ABA17}"/>
              </a:ext>
            </a:extLst>
          </p:cNvPr>
          <p:cNvSpPr>
            <a:spLocks noChangeArrowheads="1"/>
          </p:cNvSpPr>
          <p:nvPr/>
        </p:nvSpPr>
        <p:spPr bwMode="auto">
          <a:xfrm>
            <a:off x="41275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5" name="Line 151">
            <a:extLst>
              <a:ext uri="{FF2B5EF4-FFF2-40B4-BE49-F238E27FC236}">
                <a16:creationId xmlns:a16="http://schemas.microsoft.com/office/drawing/2014/main" id="{01C71E66-37DD-4A99-8C7C-E3FB5565C7F6}"/>
              </a:ext>
            </a:extLst>
          </p:cNvPr>
          <p:cNvSpPr>
            <a:spLocks noChangeShapeType="1"/>
          </p:cNvSpPr>
          <p:nvPr/>
        </p:nvSpPr>
        <p:spPr bwMode="auto">
          <a:xfrm>
            <a:off x="6019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6" name="Oval 152">
            <a:extLst>
              <a:ext uri="{FF2B5EF4-FFF2-40B4-BE49-F238E27FC236}">
                <a16:creationId xmlns:a16="http://schemas.microsoft.com/office/drawing/2014/main" id="{5BA7AD3E-F201-49FF-989C-C3AE9E0B20E2}"/>
              </a:ext>
            </a:extLst>
          </p:cNvPr>
          <p:cNvSpPr>
            <a:spLocks noChangeArrowheads="1"/>
          </p:cNvSpPr>
          <p:nvPr/>
        </p:nvSpPr>
        <p:spPr bwMode="auto">
          <a:xfrm>
            <a:off x="59563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7" name="Line 153">
            <a:extLst>
              <a:ext uri="{FF2B5EF4-FFF2-40B4-BE49-F238E27FC236}">
                <a16:creationId xmlns:a16="http://schemas.microsoft.com/office/drawing/2014/main" id="{05A0C6B2-ABEC-409A-80FF-5DAC287128CD}"/>
              </a:ext>
            </a:extLst>
          </p:cNvPr>
          <p:cNvSpPr>
            <a:spLocks noChangeShapeType="1"/>
          </p:cNvSpPr>
          <p:nvPr/>
        </p:nvSpPr>
        <p:spPr bwMode="auto">
          <a:xfrm>
            <a:off x="7924800" y="3213100"/>
            <a:ext cx="0"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8" name="Oval 154">
            <a:extLst>
              <a:ext uri="{FF2B5EF4-FFF2-40B4-BE49-F238E27FC236}">
                <a16:creationId xmlns:a16="http://schemas.microsoft.com/office/drawing/2014/main" id="{AFE6EE9A-B374-43A4-84C0-1B65EAA20901}"/>
              </a:ext>
            </a:extLst>
          </p:cNvPr>
          <p:cNvSpPr>
            <a:spLocks noChangeArrowheads="1"/>
          </p:cNvSpPr>
          <p:nvPr/>
        </p:nvSpPr>
        <p:spPr bwMode="auto">
          <a:xfrm>
            <a:off x="7861300" y="3365500"/>
            <a:ext cx="127000" cy="12700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79" name="Line 155">
            <a:extLst>
              <a:ext uri="{FF2B5EF4-FFF2-40B4-BE49-F238E27FC236}">
                <a16:creationId xmlns:a16="http://schemas.microsoft.com/office/drawing/2014/main" id="{D79E0904-728B-4080-B73F-1593D6D998D9}"/>
              </a:ext>
            </a:extLst>
          </p:cNvPr>
          <p:cNvSpPr>
            <a:spLocks noChangeShapeType="1"/>
          </p:cNvSpPr>
          <p:nvPr/>
        </p:nvSpPr>
        <p:spPr bwMode="auto">
          <a:xfrm flipV="1">
            <a:off x="8382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0" name="Line 156">
            <a:extLst>
              <a:ext uri="{FF2B5EF4-FFF2-40B4-BE49-F238E27FC236}">
                <a16:creationId xmlns:a16="http://schemas.microsoft.com/office/drawing/2014/main" id="{EF28A9EE-405A-44DE-9A75-06820CAF11D0}"/>
              </a:ext>
            </a:extLst>
          </p:cNvPr>
          <p:cNvSpPr>
            <a:spLocks noChangeShapeType="1"/>
          </p:cNvSpPr>
          <p:nvPr/>
        </p:nvSpPr>
        <p:spPr bwMode="auto">
          <a:xfrm flipV="1">
            <a:off x="23622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1" name="Line 157">
            <a:extLst>
              <a:ext uri="{FF2B5EF4-FFF2-40B4-BE49-F238E27FC236}">
                <a16:creationId xmlns:a16="http://schemas.microsoft.com/office/drawing/2014/main" id="{A588FD5B-54C7-47E4-B7A8-1EEF092E9533}"/>
              </a:ext>
            </a:extLst>
          </p:cNvPr>
          <p:cNvSpPr>
            <a:spLocks noChangeShapeType="1"/>
          </p:cNvSpPr>
          <p:nvPr/>
        </p:nvSpPr>
        <p:spPr bwMode="auto">
          <a:xfrm flipV="1">
            <a:off x="41910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2" name="Line 158">
            <a:extLst>
              <a:ext uri="{FF2B5EF4-FFF2-40B4-BE49-F238E27FC236}">
                <a16:creationId xmlns:a16="http://schemas.microsoft.com/office/drawing/2014/main" id="{FE6C838D-4612-4C9B-B516-3508A111648B}"/>
              </a:ext>
            </a:extLst>
          </p:cNvPr>
          <p:cNvSpPr>
            <a:spLocks noChangeShapeType="1"/>
          </p:cNvSpPr>
          <p:nvPr/>
        </p:nvSpPr>
        <p:spPr bwMode="auto">
          <a:xfrm flipV="1">
            <a:off x="60198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3" name="Line 159">
            <a:extLst>
              <a:ext uri="{FF2B5EF4-FFF2-40B4-BE49-F238E27FC236}">
                <a16:creationId xmlns:a16="http://schemas.microsoft.com/office/drawing/2014/main" id="{F669C7E7-3815-4388-AB7B-AB2EEA1E7DC9}"/>
              </a:ext>
            </a:extLst>
          </p:cNvPr>
          <p:cNvSpPr>
            <a:spLocks noChangeShapeType="1"/>
          </p:cNvSpPr>
          <p:nvPr/>
        </p:nvSpPr>
        <p:spPr bwMode="auto">
          <a:xfrm flipV="1">
            <a:off x="7924800" y="1435100"/>
            <a:ext cx="0" cy="1625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5" name="Line 161">
            <a:extLst>
              <a:ext uri="{FF2B5EF4-FFF2-40B4-BE49-F238E27FC236}">
                <a16:creationId xmlns:a16="http://schemas.microsoft.com/office/drawing/2014/main" id="{40ACD01C-F5A4-4064-9CE2-DF7246D744B5}"/>
              </a:ext>
            </a:extLst>
          </p:cNvPr>
          <p:cNvSpPr>
            <a:spLocks noChangeShapeType="1"/>
          </p:cNvSpPr>
          <p:nvPr/>
        </p:nvSpPr>
        <p:spPr bwMode="auto">
          <a:xfrm>
            <a:off x="8382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6" name="Line 162">
            <a:extLst>
              <a:ext uri="{FF2B5EF4-FFF2-40B4-BE49-F238E27FC236}">
                <a16:creationId xmlns:a16="http://schemas.microsoft.com/office/drawing/2014/main" id="{AD972082-C192-4021-ACA6-DB8CE40AC689}"/>
              </a:ext>
            </a:extLst>
          </p:cNvPr>
          <p:cNvSpPr>
            <a:spLocks noChangeShapeType="1"/>
          </p:cNvSpPr>
          <p:nvPr/>
        </p:nvSpPr>
        <p:spPr bwMode="auto">
          <a:xfrm>
            <a:off x="23622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7" name="Line 163">
            <a:extLst>
              <a:ext uri="{FF2B5EF4-FFF2-40B4-BE49-F238E27FC236}">
                <a16:creationId xmlns:a16="http://schemas.microsoft.com/office/drawing/2014/main" id="{D5E6E28A-7368-43CF-B31A-DB1D6E4A9E7F}"/>
              </a:ext>
            </a:extLst>
          </p:cNvPr>
          <p:cNvSpPr>
            <a:spLocks noChangeShapeType="1"/>
          </p:cNvSpPr>
          <p:nvPr/>
        </p:nvSpPr>
        <p:spPr bwMode="auto">
          <a:xfrm>
            <a:off x="41910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8" name="Line 164">
            <a:extLst>
              <a:ext uri="{FF2B5EF4-FFF2-40B4-BE49-F238E27FC236}">
                <a16:creationId xmlns:a16="http://schemas.microsoft.com/office/drawing/2014/main" id="{0BF5D193-BD17-4191-AC9E-292DF94F91B6}"/>
              </a:ext>
            </a:extLst>
          </p:cNvPr>
          <p:cNvSpPr>
            <a:spLocks noChangeShapeType="1"/>
          </p:cNvSpPr>
          <p:nvPr/>
        </p:nvSpPr>
        <p:spPr bwMode="auto">
          <a:xfrm>
            <a:off x="60198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89" name="Line 165">
            <a:extLst>
              <a:ext uri="{FF2B5EF4-FFF2-40B4-BE49-F238E27FC236}">
                <a16:creationId xmlns:a16="http://schemas.microsoft.com/office/drawing/2014/main" id="{98C718EC-F5F0-4060-A9A6-BCD816DD20DE}"/>
              </a:ext>
            </a:extLst>
          </p:cNvPr>
          <p:cNvSpPr>
            <a:spLocks noChangeShapeType="1"/>
          </p:cNvSpPr>
          <p:nvPr/>
        </p:nvSpPr>
        <p:spPr bwMode="auto">
          <a:xfrm>
            <a:off x="7924800" y="927100"/>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0" name="Line 166">
            <a:extLst>
              <a:ext uri="{FF2B5EF4-FFF2-40B4-BE49-F238E27FC236}">
                <a16:creationId xmlns:a16="http://schemas.microsoft.com/office/drawing/2014/main" id="{4E5A5445-33E2-4860-8D39-79ADD6502762}"/>
              </a:ext>
            </a:extLst>
          </p:cNvPr>
          <p:cNvSpPr>
            <a:spLocks noChangeShapeType="1"/>
          </p:cNvSpPr>
          <p:nvPr/>
        </p:nvSpPr>
        <p:spPr bwMode="auto">
          <a:xfrm flipH="1">
            <a:off x="368300" y="91440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1" name="Line 167">
            <a:extLst>
              <a:ext uri="{FF2B5EF4-FFF2-40B4-BE49-F238E27FC236}">
                <a16:creationId xmlns:a16="http://schemas.microsoft.com/office/drawing/2014/main" id="{5FB0E667-133F-47FD-9535-786348EDBF9C}"/>
              </a:ext>
            </a:extLst>
          </p:cNvPr>
          <p:cNvSpPr>
            <a:spLocks noChangeShapeType="1"/>
          </p:cNvSpPr>
          <p:nvPr/>
        </p:nvSpPr>
        <p:spPr bwMode="auto">
          <a:xfrm flipH="1">
            <a:off x="1587500" y="9144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2" name="Line 168">
            <a:extLst>
              <a:ext uri="{FF2B5EF4-FFF2-40B4-BE49-F238E27FC236}">
                <a16:creationId xmlns:a16="http://schemas.microsoft.com/office/drawing/2014/main" id="{3A5A472E-44EA-416F-95E1-399894D1E858}"/>
              </a:ext>
            </a:extLst>
          </p:cNvPr>
          <p:cNvSpPr>
            <a:spLocks noChangeShapeType="1"/>
          </p:cNvSpPr>
          <p:nvPr/>
        </p:nvSpPr>
        <p:spPr bwMode="auto">
          <a:xfrm>
            <a:off x="16002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3" name="Line 169">
            <a:extLst>
              <a:ext uri="{FF2B5EF4-FFF2-40B4-BE49-F238E27FC236}">
                <a16:creationId xmlns:a16="http://schemas.microsoft.com/office/drawing/2014/main" id="{3C36EEFE-3303-45F6-99DE-2A4154650077}"/>
              </a:ext>
            </a:extLst>
          </p:cNvPr>
          <p:cNvSpPr>
            <a:spLocks noChangeShapeType="1"/>
          </p:cNvSpPr>
          <p:nvPr/>
        </p:nvSpPr>
        <p:spPr bwMode="auto">
          <a:xfrm flipH="1">
            <a:off x="3263900" y="914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4" name="Line 170">
            <a:extLst>
              <a:ext uri="{FF2B5EF4-FFF2-40B4-BE49-F238E27FC236}">
                <a16:creationId xmlns:a16="http://schemas.microsoft.com/office/drawing/2014/main" id="{37340391-74AC-4E97-8D7B-C015F9B33DC8}"/>
              </a:ext>
            </a:extLst>
          </p:cNvPr>
          <p:cNvSpPr>
            <a:spLocks noChangeShapeType="1"/>
          </p:cNvSpPr>
          <p:nvPr/>
        </p:nvSpPr>
        <p:spPr bwMode="auto">
          <a:xfrm>
            <a:off x="32766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5" name="Line 171">
            <a:extLst>
              <a:ext uri="{FF2B5EF4-FFF2-40B4-BE49-F238E27FC236}">
                <a16:creationId xmlns:a16="http://schemas.microsoft.com/office/drawing/2014/main" id="{13E6F92B-89DA-4C96-B14C-0F967AE2B061}"/>
              </a:ext>
            </a:extLst>
          </p:cNvPr>
          <p:cNvSpPr>
            <a:spLocks noChangeShapeType="1"/>
          </p:cNvSpPr>
          <p:nvPr/>
        </p:nvSpPr>
        <p:spPr bwMode="auto">
          <a:xfrm flipH="1">
            <a:off x="5092700" y="914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6" name="Line 172">
            <a:extLst>
              <a:ext uri="{FF2B5EF4-FFF2-40B4-BE49-F238E27FC236}">
                <a16:creationId xmlns:a16="http://schemas.microsoft.com/office/drawing/2014/main" id="{45F6807E-5EEE-4D08-AEB9-3F12A007D598}"/>
              </a:ext>
            </a:extLst>
          </p:cNvPr>
          <p:cNvSpPr>
            <a:spLocks noChangeShapeType="1"/>
          </p:cNvSpPr>
          <p:nvPr/>
        </p:nvSpPr>
        <p:spPr bwMode="auto">
          <a:xfrm>
            <a:off x="51054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7" name="Line 173">
            <a:extLst>
              <a:ext uri="{FF2B5EF4-FFF2-40B4-BE49-F238E27FC236}">
                <a16:creationId xmlns:a16="http://schemas.microsoft.com/office/drawing/2014/main" id="{BB646C6A-0890-4C1D-97E8-F9D2057F7F28}"/>
              </a:ext>
            </a:extLst>
          </p:cNvPr>
          <p:cNvSpPr>
            <a:spLocks noChangeShapeType="1"/>
          </p:cNvSpPr>
          <p:nvPr/>
        </p:nvSpPr>
        <p:spPr bwMode="auto">
          <a:xfrm flipH="1">
            <a:off x="6997700" y="914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8" name="Line 174">
            <a:extLst>
              <a:ext uri="{FF2B5EF4-FFF2-40B4-BE49-F238E27FC236}">
                <a16:creationId xmlns:a16="http://schemas.microsoft.com/office/drawing/2014/main" id="{81FAF175-A132-47AD-8C5E-93F1F03D498A}"/>
              </a:ext>
            </a:extLst>
          </p:cNvPr>
          <p:cNvSpPr>
            <a:spLocks noChangeShapeType="1"/>
          </p:cNvSpPr>
          <p:nvPr/>
        </p:nvSpPr>
        <p:spPr bwMode="auto">
          <a:xfrm>
            <a:off x="7010400" y="927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399" name="Line 175">
            <a:extLst>
              <a:ext uri="{FF2B5EF4-FFF2-40B4-BE49-F238E27FC236}">
                <a16:creationId xmlns:a16="http://schemas.microsoft.com/office/drawing/2014/main" id="{C3E4CEA2-B2A9-4513-A236-8797558FB213}"/>
              </a:ext>
            </a:extLst>
          </p:cNvPr>
          <p:cNvSpPr>
            <a:spLocks noChangeShapeType="1"/>
          </p:cNvSpPr>
          <p:nvPr/>
        </p:nvSpPr>
        <p:spPr bwMode="auto">
          <a:xfrm flipH="1">
            <a:off x="825500" y="1295400"/>
            <a:ext cx="78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0" name="Line 176">
            <a:extLst>
              <a:ext uri="{FF2B5EF4-FFF2-40B4-BE49-F238E27FC236}">
                <a16:creationId xmlns:a16="http://schemas.microsoft.com/office/drawing/2014/main" id="{27C2A66E-6576-49D4-B1A0-401A89879D5F}"/>
              </a:ext>
            </a:extLst>
          </p:cNvPr>
          <p:cNvSpPr>
            <a:spLocks noChangeShapeType="1"/>
          </p:cNvSpPr>
          <p:nvPr/>
        </p:nvSpPr>
        <p:spPr bwMode="auto">
          <a:xfrm flipH="1">
            <a:off x="2349500" y="1295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1" name="Line 177">
            <a:extLst>
              <a:ext uri="{FF2B5EF4-FFF2-40B4-BE49-F238E27FC236}">
                <a16:creationId xmlns:a16="http://schemas.microsoft.com/office/drawing/2014/main" id="{1F943F04-6E47-4050-8FE0-941F0FE84442}"/>
              </a:ext>
            </a:extLst>
          </p:cNvPr>
          <p:cNvSpPr>
            <a:spLocks noChangeShapeType="1"/>
          </p:cNvSpPr>
          <p:nvPr/>
        </p:nvSpPr>
        <p:spPr bwMode="auto">
          <a:xfrm flipH="1">
            <a:off x="4178300" y="1295400"/>
            <a:ext cx="93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2" name="Line 178">
            <a:extLst>
              <a:ext uri="{FF2B5EF4-FFF2-40B4-BE49-F238E27FC236}">
                <a16:creationId xmlns:a16="http://schemas.microsoft.com/office/drawing/2014/main" id="{5C986201-FD8D-4F4B-A62B-6674697685E1}"/>
              </a:ext>
            </a:extLst>
          </p:cNvPr>
          <p:cNvSpPr>
            <a:spLocks noChangeShapeType="1"/>
          </p:cNvSpPr>
          <p:nvPr/>
        </p:nvSpPr>
        <p:spPr bwMode="auto">
          <a:xfrm flipH="1">
            <a:off x="6007100" y="1295400"/>
            <a:ext cx="101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3" name="Line 179">
            <a:extLst>
              <a:ext uri="{FF2B5EF4-FFF2-40B4-BE49-F238E27FC236}">
                <a16:creationId xmlns:a16="http://schemas.microsoft.com/office/drawing/2014/main" id="{DE08BBFC-DEA9-4C2A-9A15-5739A8FCB117}"/>
              </a:ext>
            </a:extLst>
          </p:cNvPr>
          <p:cNvSpPr>
            <a:spLocks noChangeShapeType="1"/>
          </p:cNvSpPr>
          <p:nvPr/>
        </p:nvSpPr>
        <p:spPr bwMode="auto">
          <a:xfrm flipH="1">
            <a:off x="7912100" y="1295400"/>
            <a:ext cx="55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4" name="Rectangle 180">
            <a:extLst>
              <a:ext uri="{FF2B5EF4-FFF2-40B4-BE49-F238E27FC236}">
                <a16:creationId xmlns:a16="http://schemas.microsoft.com/office/drawing/2014/main" id="{799A989C-8BA5-4863-BD47-20D6BB2714CF}"/>
              </a:ext>
            </a:extLst>
          </p:cNvPr>
          <p:cNvSpPr>
            <a:spLocks noChangeArrowheads="1"/>
          </p:cNvSpPr>
          <p:nvPr/>
        </p:nvSpPr>
        <p:spPr bwMode="auto">
          <a:xfrm>
            <a:off x="290513" y="990600"/>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Clk</a:t>
            </a:r>
          </a:p>
        </p:txBody>
      </p:sp>
      <p:sp>
        <p:nvSpPr>
          <p:cNvPr id="564405" name="Line 181">
            <a:extLst>
              <a:ext uri="{FF2B5EF4-FFF2-40B4-BE49-F238E27FC236}">
                <a16:creationId xmlns:a16="http://schemas.microsoft.com/office/drawing/2014/main" id="{C7BE6163-26FF-467B-B02C-55F8B58239BD}"/>
              </a:ext>
            </a:extLst>
          </p:cNvPr>
          <p:cNvSpPr>
            <a:spLocks noChangeShapeType="1"/>
          </p:cNvSpPr>
          <p:nvPr/>
        </p:nvSpPr>
        <p:spPr bwMode="auto">
          <a:xfrm>
            <a:off x="9906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6" name="Line 182">
            <a:extLst>
              <a:ext uri="{FF2B5EF4-FFF2-40B4-BE49-F238E27FC236}">
                <a16:creationId xmlns:a16="http://schemas.microsoft.com/office/drawing/2014/main" id="{3590297C-7FCF-44D1-8D9B-4D643993C4EF}"/>
              </a:ext>
            </a:extLst>
          </p:cNvPr>
          <p:cNvSpPr>
            <a:spLocks noChangeShapeType="1"/>
          </p:cNvSpPr>
          <p:nvPr/>
        </p:nvSpPr>
        <p:spPr bwMode="auto">
          <a:xfrm>
            <a:off x="1003300" y="1600200"/>
            <a:ext cx="1346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7" name="Line 183">
            <a:extLst>
              <a:ext uri="{FF2B5EF4-FFF2-40B4-BE49-F238E27FC236}">
                <a16:creationId xmlns:a16="http://schemas.microsoft.com/office/drawing/2014/main" id="{FC44B392-B282-439F-94E7-F5C9FB10623D}"/>
              </a:ext>
            </a:extLst>
          </p:cNvPr>
          <p:cNvSpPr>
            <a:spLocks noChangeShapeType="1"/>
          </p:cNvSpPr>
          <p:nvPr/>
        </p:nvSpPr>
        <p:spPr bwMode="auto">
          <a:xfrm>
            <a:off x="25146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8" name="Line 184">
            <a:extLst>
              <a:ext uri="{FF2B5EF4-FFF2-40B4-BE49-F238E27FC236}">
                <a16:creationId xmlns:a16="http://schemas.microsoft.com/office/drawing/2014/main" id="{96B141CD-F8D3-43AD-B73E-07487BAF6204}"/>
              </a:ext>
            </a:extLst>
          </p:cNvPr>
          <p:cNvSpPr>
            <a:spLocks noChangeShapeType="1"/>
          </p:cNvSpPr>
          <p:nvPr/>
        </p:nvSpPr>
        <p:spPr bwMode="auto">
          <a:xfrm>
            <a:off x="2527300" y="1600200"/>
            <a:ext cx="15748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09" name="Line 185">
            <a:extLst>
              <a:ext uri="{FF2B5EF4-FFF2-40B4-BE49-F238E27FC236}">
                <a16:creationId xmlns:a16="http://schemas.microsoft.com/office/drawing/2014/main" id="{ABC8EA0D-C7A8-4C57-A18D-091BA4AF267B}"/>
              </a:ext>
            </a:extLst>
          </p:cNvPr>
          <p:cNvSpPr>
            <a:spLocks noChangeShapeType="1"/>
          </p:cNvSpPr>
          <p:nvPr/>
        </p:nvSpPr>
        <p:spPr bwMode="auto">
          <a:xfrm>
            <a:off x="43434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10" name="Line 186">
            <a:extLst>
              <a:ext uri="{FF2B5EF4-FFF2-40B4-BE49-F238E27FC236}">
                <a16:creationId xmlns:a16="http://schemas.microsoft.com/office/drawing/2014/main" id="{1EA7C006-FC11-4F08-A4AA-C929F9F24173}"/>
              </a:ext>
            </a:extLst>
          </p:cNvPr>
          <p:cNvSpPr>
            <a:spLocks noChangeShapeType="1"/>
          </p:cNvSpPr>
          <p:nvPr/>
        </p:nvSpPr>
        <p:spPr bwMode="auto">
          <a:xfrm>
            <a:off x="4356100" y="1600200"/>
            <a:ext cx="1651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11" name="Line 187">
            <a:extLst>
              <a:ext uri="{FF2B5EF4-FFF2-40B4-BE49-F238E27FC236}">
                <a16:creationId xmlns:a16="http://schemas.microsoft.com/office/drawing/2014/main" id="{0898AD9C-9F52-4214-ACE2-8F413B04C08F}"/>
              </a:ext>
            </a:extLst>
          </p:cNvPr>
          <p:cNvSpPr>
            <a:spLocks noChangeShapeType="1"/>
          </p:cNvSpPr>
          <p:nvPr/>
        </p:nvSpPr>
        <p:spPr bwMode="auto">
          <a:xfrm>
            <a:off x="61722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12" name="Line 188">
            <a:extLst>
              <a:ext uri="{FF2B5EF4-FFF2-40B4-BE49-F238E27FC236}">
                <a16:creationId xmlns:a16="http://schemas.microsoft.com/office/drawing/2014/main" id="{EFE59B74-E3AB-4841-BF9D-A82E432A9BE5}"/>
              </a:ext>
            </a:extLst>
          </p:cNvPr>
          <p:cNvSpPr>
            <a:spLocks noChangeShapeType="1"/>
          </p:cNvSpPr>
          <p:nvPr/>
        </p:nvSpPr>
        <p:spPr bwMode="auto">
          <a:xfrm>
            <a:off x="6184900" y="1600200"/>
            <a:ext cx="1727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13" name="Line 189">
            <a:extLst>
              <a:ext uri="{FF2B5EF4-FFF2-40B4-BE49-F238E27FC236}">
                <a16:creationId xmlns:a16="http://schemas.microsoft.com/office/drawing/2014/main" id="{B5A245F0-6827-4040-9950-966AF6085A11}"/>
              </a:ext>
            </a:extLst>
          </p:cNvPr>
          <p:cNvSpPr>
            <a:spLocks noChangeShapeType="1"/>
          </p:cNvSpPr>
          <p:nvPr/>
        </p:nvSpPr>
        <p:spPr bwMode="auto">
          <a:xfrm>
            <a:off x="8077200" y="1460500"/>
            <a:ext cx="0" cy="279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14" name="Line 190">
            <a:extLst>
              <a:ext uri="{FF2B5EF4-FFF2-40B4-BE49-F238E27FC236}">
                <a16:creationId xmlns:a16="http://schemas.microsoft.com/office/drawing/2014/main" id="{14F3F26F-1D94-4293-8D32-870745BC8D62}"/>
              </a:ext>
            </a:extLst>
          </p:cNvPr>
          <p:cNvSpPr>
            <a:spLocks noChangeShapeType="1"/>
          </p:cNvSpPr>
          <p:nvPr/>
        </p:nvSpPr>
        <p:spPr bwMode="auto">
          <a:xfrm>
            <a:off x="8089900" y="1600200"/>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15" name="Rectangle 191">
            <a:extLst>
              <a:ext uri="{FF2B5EF4-FFF2-40B4-BE49-F238E27FC236}">
                <a16:creationId xmlns:a16="http://schemas.microsoft.com/office/drawing/2014/main" id="{7D21B79A-90BE-43C6-984C-F4A9FC67F6CC}"/>
              </a:ext>
            </a:extLst>
          </p:cNvPr>
          <p:cNvSpPr>
            <a:spLocks noChangeArrowheads="1"/>
          </p:cNvSpPr>
          <p:nvPr/>
        </p:nvSpPr>
        <p:spPr bwMode="auto">
          <a:xfrm>
            <a:off x="1084263" y="1676400"/>
            <a:ext cx="1171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anose="020B0503020204020204" pitchFamily="34" charset="-122"/>
                <a:ea typeface="微软雅黑" panose="020B0503020204020204" pitchFamily="34" charset="-122"/>
              </a:rPr>
              <a:t>Ifetch (IF)</a:t>
            </a:r>
          </a:p>
        </p:txBody>
      </p:sp>
      <p:sp>
        <p:nvSpPr>
          <p:cNvPr id="564416" name="Rectangle 192">
            <a:extLst>
              <a:ext uri="{FF2B5EF4-FFF2-40B4-BE49-F238E27FC236}">
                <a16:creationId xmlns:a16="http://schemas.microsoft.com/office/drawing/2014/main" id="{162A0F67-40DE-42EC-8632-240521F49590}"/>
              </a:ext>
            </a:extLst>
          </p:cNvPr>
          <p:cNvSpPr>
            <a:spLocks noChangeArrowheads="1"/>
          </p:cNvSpPr>
          <p:nvPr/>
        </p:nvSpPr>
        <p:spPr bwMode="auto">
          <a:xfrm>
            <a:off x="2665413" y="1676400"/>
            <a:ext cx="1504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anose="020B0503020204020204" pitchFamily="34" charset="-122"/>
                <a:ea typeface="微软雅黑" panose="020B0503020204020204" pitchFamily="34" charset="-122"/>
              </a:rPr>
              <a:t>Reg/Dec (ID)</a:t>
            </a:r>
          </a:p>
        </p:txBody>
      </p:sp>
      <p:sp>
        <p:nvSpPr>
          <p:cNvPr id="564417" name="Rectangle 193">
            <a:extLst>
              <a:ext uri="{FF2B5EF4-FFF2-40B4-BE49-F238E27FC236}">
                <a16:creationId xmlns:a16="http://schemas.microsoft.com/office/drawing/2014/main" id="{81B9A449-37B3-4E9C-950D-5983DFA1EDE3}"/>
              </a:ext>
            </a:extLst>
          </p:cNvPr>
          <p:cNvSpPr>
            <a:spLocks noChangeArrowheads="1"/>
          </p:cNvSpPr>
          <p:nvPr/>
        </p:nvSpPr>
        <p:spPr bwMode="auto">
          <a:xfrm>
            <a:off x="4645025" y="1676400"/>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latin typeface="微软雅黑" panose="020B0503020204020204" pitchFamily="34" charset="-122"/>
                <a:ea typeface="微软雅黑" panose="020B0503020204020204" pitchFamily="34" charset="-122"/>
              </a:rPr>
              <a:t>Exec (Ex)</a:t>
            </a:r>
          </a:p>
        </p:txBody>
      </p:sp>
      <p:sp>
        <p:nvSpPr>
          <p:cNvPr id="564418" name="Rectangle 194">
            <a:extLst>
              <a:ext uri="{FF2B5EF4-FFF2-40B4-BE49-F238E27FC236}">
                <a16:creationId xmlns:a16="http://schemas.microsoft.com/office/drawing/2014/main" id="{60457B53-85D7-495B-8F85-CC541FF89E72}"/>
              </a:ext>
            </a:extLst>
          </p:cNvPr>
          <p:cNvSpPr>
            <a:spLocks noChangeArrowheads="1"/>
          </p:cNvSpPr>
          <p:nvPr/>
        </p:nvSpPr>
        <p:spPr bwMode="auto">
          <a:xfrm>
            <a:off x="6767513" y="1676400"/>
            <a:ext cx="709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anose="020B0503020204020204" pitchFamily="34" charset="-122"/>
                <a:ea typeface="微软雅黑" panose="020B0503020204020204" pitchFamily="34" charset="-122"/>
              </a:rPr>
              <a:t>Mem</a:t>
            </a:r>
          </a:p>
        </p:txBody>
      </p:sp>
      <p:sp>
        <p:nvSpPr>
          <p:cNvPr id="564419" name="Rectangle 195">
            <a:extLst>
              <a:ext uri="{FF2B5EF4-FFF2-40B4-BE49-F238E27FC236}">
                <a16:creationId xmlns:a16="http://schemas.microsoft.com/office/drawing/2014/main" id="{EF870D30-18AB-4346-8B69-8BA86A853C49}"/>
              </a:ext>
            </a:extLst>
          </p:cNvPr>
          <p:cNvSpPr>
            <a:spLocks noChangeArrowheads="1"/>
          </p:cNvSpPr>
          <p:nvPr/>
        </p:nvSpPr>
        <p:spPr bwMode="auto">
          <a:xfrm>
            <a:off x="8291513" y="1676400"/>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微软雅黑" panose="020B0503020204020204" pitchFamily="34" charset="-122"/>
                <a:ea typeface="微软雅黑" panose="020B0503020204020204" pitchFamily="34" charset="-122"/>
              </a:rPr>
              <a:t>Wr</a:t>
            </a:r>
          </a:p>
        </p:txBody>
      </p:sp>
      <p:grpSp>
        <p:nvGrpSpPr>
          <p:cNvPr id="564436" name="Group 212">
            <a:extLst>
              <a:ext uri="{FF2B5EF4-FFF2-40B4-BE49-F238E27FC236}">
                <a16:creationId xmlns:a16="http://schemas.microsoft.com/office/drawing/2014/main" id="{1860E135-A875-4F64-9F20-9E2095C9DD28}"/>
              </a:ext>
            </a:extLst>
          </p:cNvPr>
          <p:cNvGrpSpPr>
            <a:grpSpLocks/>
          </p:cNvGrpSpPr>
          <p:nvPr/>
        </p:nvGrpSpPr>
        <p:grpSpPr bwMode="auto">
          <a:xfrm>
            <a:off x="2414588" y="1682750"/>
            <a:ext cx="1911350" cy="933450"/>
            <a:chOff x="1503" y="1087"/>
            <a:chExt cx="1204" cy="588"/>
          </a:xfrm>
        </p:grpSpPr>
        <p:sp>
          <p:nvSpPr>
            <p:cNvPr id="564421" name="Text Box 197">
              <a:extLst>
                <a:ext uri="{FF2B5EF4-FFF2-40B4-BE49-F238E27FC236}">
                  <a16:creationId xmlns:a16="http://schemas.microsoft.com/office/drawing/2014/main" id="{635C3E72-F317-4A84-B692-6946F4968926}"/>
                </a:ext>
              </a:extLst>
            </p:cNvPr>
            <p:cNvSpPr txBox="1">
              <a:spLocks noChangeArrowheads="1"/>
            </p:cNvSpPr>
            <p:nvPr/>
          </p:nvSpPr>
          <p:spPr bwMode="auto">
            <a:xfrm>
              <a:off x="1503" y="1463"/>
              <a:ext cx="12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1"/>
                  </a:solidFill>
                  <a:latin typeface="微软雅黑" panose="020B0503020204020204" pitchFamily="34" charset="-122"/>
                  <a:ea typeface="微软雅黑" panose="020B0503020204020204" pitchFamily="34" charset="-122"/>
                </a:rPr>
                <a:t>Clock-to-Q delay</a:t>
              </a:r>
            </a:p>
          </p:txBody>
        </p:sp>
        <p:sp>
          <p:nvSpPr>
            <p:cNvPr id="564422" name="Line 198">
              <a:extLst>
                <a:ext uri="{FF2B5EF4-FFF2-40B4-BE49-F238E27FC236}">
                  <a16:creationId xmlns:a16="http://schemas.microsoft.com/office/drawing/2014/main" id="{CDD5518C-E77F-47A7-A6CC-D752949C670F}"/>
                </a:ext>
              </a:extLst>
            </p:cNvPr>
            <p:cNvSpPr>
              <a:spLocks noChangeShapeType="1"/>
            </p:cNvSpPr>
            <p:nvPr/>
          </p:nvSpPr>
          <p:spPr bwMode="auto">
            <a:xfrm flipH="1" flipV="1">
              <a:off x="1518" y="1087"/>
              <a:ext cx="310" cy="416"/>
            </a:xfrm>
            <a:prstGeom prst="line">
              <a:avLst/>
            </a:prstGeom>
            <a:noFill/>
            <a:ln w="15875">
              <a:solidFill>
                <a:schemeClr val="accent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64443" name="Group 219">
            <a:extLst>
              <a:ext uri="{FF2B5EF4-FFF2-40B4-BE49-F238E27FC236}">
                <a16:creationId xmlns:a16="http://schemas.microsoft.com/office/drawing/2014/main" id="{43C97B44-CC87-4A65-A4EF-15C72B4CD620}"/>
              </a:ext>
            </a:extLst>
          </p:cNvPr>
          <p:cNvGrpSpPr>
            <a:grpSpLocks/>
          </p:cNvGrpSpPr>
          <p:nvPr/>
        </p:nvGrpSpPr>
        <p:grpSpPr bwMode="auto">
          <a:xfrm>
            <a:off x="1104900" y="5397500"/>
            <a:ext cx="6659563" cy="827088"/>
            <a:chOff x="696" y="3400"/>
            <a:chExt cx="4195" cy="430"/>
          </a:xfrm>
        </p:grpSpPr>
        <p:sp>
          <p:nvSpPr>
            <p:cNvPr id="564438" name="Line 214">
              <a:extLst>
                <a:ext uri="{FF2B5EF4-FFF2-40B4-BE49-F238E27FC236}">
                  <a16:creationId xmlns:a16="http://schemas.microsoft.com/office/drawing/2014/main" id="{C337A6B3-AFE7-405C-85E4-535795548F7E}"/>
                </a:ext>
              </a:extLst>
            </p:cNvPr>
            <p:cNvSpPr>
              <a:spLocks noChangeShapeType="1"/>
            </p:cNvSpPr>
            <p:nvPr/>
          </p:nvSpPr>
          <p:spPr bwMode="auto">
            <a:xfrm flipV="1">
              <a:off x="696" y="3530"/>
              <a:ext cx="676" cy="28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439" name="Line 215">
              <a:extLst>
                <a:ext uri="{FF2B5EF4-FFF2-40B4-BE49-F238E27FC236}">
                  <a16:creationId xmlns:a16="http://schemas.microsoft.com/office/drawing/2014/main" id="{B9C6A52B-37A5-40DF-BA06-15736CB1B383}"/>
                </a:ext>
              </a:extLst>
            </p:cNvPr>
            <p:cNvSpPr>
              <a:spLocks noChangeShapeType="1"/>
            </p:cNvSpPr>
            <p:nvPr/>
          </p:nvSpPr>
          <p:spPr bwMode="auto">
            <a:xfrm flipV="1">
              <a:off x="726" y="3481"/>
              <a:ext cx="1820" cy="331"/>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440" name="Line 216">
              <a:extLst>
                <a:ext uri="{FF2B5EF4-FFF2-40B4-BE49-F238E27FC236}">
                  <a16:creationId xmlns:a16="http://schemas.microsoft.com/office/drawing/2014/main" id="{DF817A99-60D3-44B5-BEC7-860DF01253CE}"/>
                </a:ext>
              </a:extLst>
            </p:cNvPr>
            <p:cNvSpPr>
              <a:spLocks noChangeShapeType="1"/>
            </p:cNvSpPr>
            <p:nvPr/>
          </p:nvSpPr>
          <p:spPr bwMode="auto">
            <a:xfrm flipV="1">
              <a:off x="738" y="3400"/>
              <a:ext cx="2950" cy="43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441" name="Line 217">
              <a:extLst>
                <a:ext uri="{FF2B5EF4-FFF2-40B4-BE49-F238E27FC236}">
                  <a16:creationId xmlns:a16="http://schemas.microsoft.com/office/drawing/2014/main" id="{A127129C-11C8-4AD3-92E1-C5E81B116A2C}"/>
                </a:ext>
              </a:extLst>
            </p:cNvPr>
            <p:cNvSpPr>
              <a:spLocks noChangeShapeType="1"/>
            </p:cNvSpPr>
            <p:nvPr/>
          </p:nvSpPr>
          <p:spPr bwMode="auto">
            <a:xfrm flipV="1">
              <a:off x="768" y="3599"/>
              <a:ext cx="4123" cy="196"/>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4442" name="Text Box 218">
            <a:extLst>
              <a:ext uri="{FF2B5EF4-FFF2-40B4-BE49-F238E27FC236}">
                <a16:creationId xmlns:a16="http://schemas.microsoft.com/office/drawing/2014/main" id="{36F03EC9-E6A6-49B4-A664-30D07C5D735E}"/>
              </a:ext>
            </a:extLst>
          </p:cNvPr>
          <p:cNvSpPr txBox="1">
            <a:spLocks noChangeArrowheads="1"/>
          </p:cNvSpPr>
          <p:nvPr/>
        </p:nvSpPr>
        <p:spPr bwMode="auto">
          <a:xfrm>
            <a:off x="285750" y="6251575"/>
            <a:ext cx="5718175" cy="36671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sz="2000">
                <a:latin typeface="微软雅黑" panose="020B0503020204020204" pitchFamily="34" charset="-122"/>
                <a:ea typeface="微软雅黑" panose="020B0503020204020204" pitchFamily="34" charset="-122"/>
              </a:rPr>
              <a:t>流水段寄存器：保存每个时钟周期执行的结果</a:t>
            </a:r>
            <a:r>
              <a:rPr lang="en-US" altLang="zh-CN" sz="2000">
                <a:latin typeface="微软雅黑" panose="020B0503020204020204" pitchFamily="34" charset="-122"/>
                <a:ea typeface="微软雅黑" panose="020B0503020204020204" pitchFamily="34" charset="-122"/>
              </a:rPr>
              <a:t>! </a:t>
            </a:r>
          </a:p>
        </p:txBody>
      </p:sp>
      <p:sp>
        <p:nvSpPr>
          <p:cNvPr id="564444" name="Line 220">
            <a:extLst>
              <a:ext uri="{FF2B5EF4-FFF2-40B4-BE49-F238E27FC236}">
                <a16:creationId xmlns:a16="http://schemas.microsoft.com/office/drawing/2014/main" id="{AC7D2359-B4F1-40BA-9161-74C04B2FFDA5}"/>
              </a:ext>
            </a:extLst>
          </p:cNvPr>
          <p:cNvSpPr>
            <a:spLocks noChangeShapeType="1"/>
          </p:cNvSpPr>
          <p:nvPr/>
        </p:nvSpPr>
        <p:spPr bwMode="auto">
          <a:xfrm flipV="1">
            <a:off x="3497263" y="6067425"/>
            <a:ext cx="5297487" cy="14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442"/>
                                        </p:tgtEl>
                                        <p:attrNameLst>
                                          <p:attrName>style.visibility</p:attrName>
                                        </p:attrNameLst>
                                      </p:cBhvr>
                                      <p:to>
                                        <p:strVal val="visible"/>
                                      </p:to>
                                    </p:set>
                                    <p:animEffect transition="in" filter="blinds(horizontal)">
                                      <p:cBhvr>
                                        <p:cTn id="7" dur="500"/>
                                        <p:tgtEl>
                                          <p:spTgt spid="56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44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165E8B39-B123-4CD6-8CC2-4CBB41B7363F}"/>
              </a:ext>
            </a:extLst>
          </p:cNvPr>
          <p:cNvSpPr>
            <a:spLocks noGrp="1" noChangeArrowheads="1"/>
          </p:cNvSpPr>
          <p:nvPr>
            <p:ph type="title"/>
          </p:nvPr>
        </p:nvSpPr>
        <p:spPr>
          <a:xfrm>
            <a:off x="800100" y="114300"/>
            <a:ext cx="7747000" cy="528638"/>
          </a:xfrm>
          <a:noFill/>
          <a:ln/>
        </p:spPr>
        <p:txBody>
          <a:bodyPr/>
          <a:lstStyle/>
          <a:p>
            <a:r>
              <a:rPr lang="zh-CN" altLang="en-US"/>
              <a:t>指令流水线的执行举例</a:t>
            </a:r>
          </a:p>
        </p:txBody>
      </p:sp>
      <p:grpSp>
        <p:nvGrpSpPr>
          <p:cNvPr id="534531" name="Group 3">
            <a:extLst>
              <a:ext uri="{FF2B5EF4-FFF2-40B4-BE49-F238E27FC236}">
                <a16:creationId xmlns:a16="http://schemas.microsoft.com/office/drawing/2014/main" id="{BEB67FFF-55E5-4E44-BDAB-684F7DD01A8A}"/>
              </a:ext>
            </a:extLst>
          </p:cNvPr>
          <p:cNvGrpSpPr>
            <a:grpSpLocks/>
          </p:cNvGrpSpPr>
          <p:nvPr/>
        </p:nvGrpSpPr>
        <p:grpSpPr bwMode="auto">
          <a:xfrm>
            <a:off x="876300" y="685800"/>
            <a:ext cx="7556500" cy="317500"/>
            <a:chOff x="624" y="424"/>
            <a:chExt cx="4224" cy="208"/>
          </a:xfrm>
        </p:grpSpPr>
        <p:sp>
          <p:nvSpPr>
            <p:cNvPr id="534532" name="Line 4">
              <a:extLst>
                <a:ext uri="{FF2B5EF4-FFF2-40B4-BE49-F238E27FC236}">
                  <a16:creationId xmlns:a16="http://schemas.microsoft.com/office/drawing/2014/main" id="{A23F96D7-61BB-44A1-8820-4D81F51318A1}"/>
                </a:ext>
              </a:extLst>
            </p:cNvPr>
            <p:cNvSpPr>
              <a:spLocks noChangeShapeType="1"/>
            </p:cNvSpPr>
            <p:nvPr/>
          </p:nvSpPr>
          <p:spPr bwMode="auto">
            <a:xfrm flipV="1">
              <a:off x="624"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3" name="Line 5">
              <a:extLst>
                <a:ext uri="{FF2B5EF4-FFF2-40B4-BE49-F238E27FC236}">
                  <a16:creationId xmlns:a16="http://schemas.microsoft.com/office/drawing/2014/main" id="{71D4268B-4D82-497E-8A81-9985980A6F09}"/>
                </a:ext>
              </a:extLst>
            </p:cNvPr>
            <p:cNvSpPr>
              <a:spLocks noChangeShapeType="1"/>
            </p:cNvSpPr>
            <p:nvPr/>
          </p:nvSpPr>
          <p:spPr bwMode="auto">
            <a:xfrm flipV="1">
              <a:off x="1152"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4" name="Line 6">
              <a:extLst>
                <a:ext uri="{FF2B5EF4-FFF2-40B4-BE49-F238E27FC236}">
                  <a16:creationId xmlns:a16="http://schemas.microsoft.com/office/drawing/2014/main" id="{FA048123-2C42-43BF-B38D-B16E50571C03}"/>
                </a:ext>
              </a:extLst>
            </p:cNvPr>
            <p:cNvSpPr>
              <a:spLocks noChangeShapeType="1"/>
            </p:cNvSpPr>
            <p:nvPr/>
          </p:nvSpPr>
          <p:spPr bwMode="auto">
            <a:xfrm flipV="1">
              <a:off x="1680"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5" name="Line 7">
              <a:extLst>
                <a:ext uri="{FF2B5EF4-FFF2-40B4-BE49-F238E27FC236}">
                  <a16:creationId xmlns:a16="http://schemas.microsoft.com/office/drawing/2014/main" id="{3ECBEC1D-BB8A-40EA-BDA2-D6C4811796F9}"/>
                </a:ext>
              </a:extLst>
            </p:cNvPr>
            <p:cNvSpPr>
              <a:spLocks noChangeShapeType="1"/>
            </p:cNvSpPr>
            <p:nvPr/>
          </p:nvSpPr>
          <p:spPr bwMode="auto">
            <a:xfrm flipV="1">
              <a:off x="2208"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6" name="Line 8">
              <a:extLst>
                <a:ext uri="{FF2B5EF4-FFF2-40B4-BE49-F238E27FC236}">
                  <a16:creationId xmlns:a16="http://schemas.microsoft.com/office/drawing/2014/main" id="{FB911E6D-551C-44DF-BA14-30A0458E60BD}"/>
                </a:ext>
              </a:extLst>
            </p:cNvPr>
            <p:cNvSpPr>
              <a:spLocks noChangeShapeType="1"/>
            </p:cNvSpPr>
            <p:nvPr/>
          </p:nvSpPr>
          <p:spPr bwMode="auto">
            <a:xfrm flipV="1">
              <a:off x="2736"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7" name="Line 9">
              <a:extLst>
                <a:ext uri="{FF2B5EF4-FFF2-40B4-BE49-F238E27FC236}">
                  <a16:creationId xmlns:a16="http://schemas.microsoft.com/office/drawing/2014/main" id="{12AC8442-5E93-4FEB-9EA3-D1CB70344D1D}"/>
                </a:ext>
              </a:extLst>
            </p:cNvPr>
            <p:cNvSpPr>
              <a:spLocks noChangeShapeType="1"/>
            </p:cNvSpPr>
            <p:nvPr/>
          </p:nvSpPr>
          <p:spPr bwMode="auto">
            <a:xfrm flipV="1">
              <a:off x="3264"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8" name="Line 10">
              <a:extLst>
                <a:ext uri="{FF2B5EF4-FFF2-40B4-BE49-F238E27FC236}">
                  <a16:creationId xmlns:a16="http://schemas.microsoft.com/office/drawing/2014/main" id="{8C0C4785-7AF1-45EB-B236-887B9A814F89}"/>
                </a:ext>
              </a:extLst>
            </p:cNvPr>
            <p:cNvSpPr>
              <a:spLocks noChangeShapeType="1"/>
            </p:cNvSpPr>
            <p:nvPr/>
          </p:nvSpPr>
          <p:spPr bwMode="auto">
            <a:xfrm flipV="1">
              <a:off x="3792"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9" name="Line 11">
              <a:extLst>
                <a:ext uri="{FF2B5EF4-FFF2-40B4-BE49-F238E27FC236}">
                  <a16:creationId xmlns:a16="http://schemas.microsoft.com/office/drawing/2014/main" id="{B561F617-52E1-4C6D-84A1-1062EABA3C28}"/>
                </a:ext>
              </a:extLst>
            </p:cNvPr>
            <p:cNvSpPr>
              <a:spLocks noChangeShapeType="1"/>
            </p:cNvSpPr>
            <p:nvPr/>
          </p:nvSpPr>
          <p:spPr bwMode="auto">
            <a:xfrm flipV="1">
              <a:off x="4320"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0" name="Line 12">
              <a:extLst>
                <a:ext uri="{FF2B5EF4-FFF2-40B4-BE49-F238E27FC236}">
                  <a16:creationId xmlns:a16="http://schemas.microsoft.com/office/drawing/2014/main" id="{A4B8CA9C-353F-4DF5-A361-5E2BB3E5397F}"/>
                </a:ext>
              </a:extLst>
            </p:cNvPr>
            <p:cNvSpPr>
              <a:spLocks noChangeShapeType="1"/>
            </p:cNvSpPr>
            <p:nvPr/>
          </p:nvSpPr>
          <p:spPr bwMode="auto">
            <a:xfrm flipV="1">
              <a:off x="4848" y="424"/>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4541" name="Rectangle 13">
            <a:extLst>
              <a:ext uri="{FF2B5EF4-FFF2-40B4-BE49-F238E27FC236}">
                <a16:creationId xmlns:a16="http://schemas.microsoft.com/office/drawing/2014/main" id="{F2771989-BDA7-4703-8929-208DC35155A7}"/>
              </a:ext>
            </a:extLst>
          </p:cNvPr>
          <p:cNvSpPr>
            <a:spLocks noChangeArrowheads="1"/>
          </p:cNvSpPr>
          <p:nvPr/>
        </p:nvSpPr>
        <p:spPr bwMode="auto">
          <a:xfrm>
            <a:off x="3844925" y="3886200"/>
            <a:ext cx="8747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End</a:t>
            </a:r>
            <a:r>
              <a:rPr lang="en-US" altLang="zh-CN">
                <a:solidFill>
                  <a:schemeClr val="accent2"/>
                </a:solidFill>
                <a:latin typeface="Times New Roman" panose="02020603050405020304" pitchFamily="18" charset="0"/>
                <a:ea typeface="宋体" panose="02010600030101010101" pitchFamily="2" charset="-122"/>
              </a:rPr>
              <a:t> </a:t>
            </a:r>
            <a:r>
              <a:rPr lang="en-US" altLang="zh-CN">
                <a:solidFill>
                  <a:schemeClr val="accent2"/>
                </a:solidFill>
                <a:ea typeface="宋体" panose="02010600030101010101" pitchFamily="2" charset="-122"/>
              </a:rPr>
              <a:t>of</a:t>
            </a:r>
          </a:p>
          <a:p>
            <a:pPr algn="ctr"/>
            <a:r>
              <a:rPr lang="en-US" altLang="zh-CN">
                <a:solidFill>
                  <a:schemeClr val="accent2"/>
                </a:solidFill>
                <a:ea typeface="宋体" panose="02010600030101010101" pitchFamily="2" charset="-122"/>
              </a:rPr>
              <a:t>Cycle</a:t>
            </a:r>
            <a:r>
              <a:rPr lang="en-US" altLang="zh-CN">
                <a:solidFill>
                  <a:schemeClr val="accent2"/>
                </a:solidFill>
                <a:latin typeface="Times New Roman" panose="02020603050405020304" pitchFamily="18" charset="0"/>
                <a:ea typeface="宋体" panose="02010600030101010101" pitchFamily="2" charset="-122"/>
              </a:rPr>
              <a:t> 4</a:t>
            </a:r>
          </a:p>
        </p:txBody>
      </p:sp>
      <p:sp>
        <p:nvSpPr>
          <p:cNvPr id="534542" name="Rectangle 14">
            <a:extLst>
              <a:ext uri="{FF2B5EF4-FFF2-40B4-BE49-F238E27FC236}">
                <a16:creationId xmlns:a16="http://schemas.microsoft.com/office/drawing/2014/main" id="{4D972920-F271-47A1-A581-1A5D960CDE41}"/>
              </a:ext>
            </a:extLst>
          </p:cNvPr>
          <p:cNvSpPr>
            <a:spLocks noChangeArrowheads="1"/>
          </p:cNvSpPr>
          <p:nvPr/>
        </p:nvSpPr>
        <p:spPr bwMode="auto">
          <a:xfrm>
            <a:off x="4749800" y="3886200"/>
            <a:ext cx="8921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End of</a:t>
            </a:r>
          </a:p>
          <a:p>
            <a:pPr algn="ctr"/>
            <a:r>
              <a:rPr lang="en-US" altLang="zh-CN">
                <a:solidFill>
                  <a:schemeClr val="accent2"/>
                </a:solidFill>
                <a:ea typeface="宋体" panose="02010600030101010101" pitchFamily="2" charset="-122"/>
              </a:rPr>
              <a:t>Cycle 5</a:t>
            </a:r>
          </a:p>
        </p:txBody>
      </p:sp>
      <p:sp>
        <p:nvSpPr>
          <p:cNvPr id="534543" name="Rectangle 15">
            <a:extLst>
              <a:ext uri="{FF2B5EF4-FFF2-40B4-BE49-F238E27FC236}">
                <a16:creationId xmlns:a16="http://schemas.microsoft.com/office/drawing/2014/main" id="{373C5779-C01D-4965-9017-ED60239605F3}"/>
              </a:ext>
            </a:extLst>
          </p:cNvPr>
          <p:cNvSpPr>
            <a:spLocks noChangeArrowheads="1"/>
          </p:cNvSpPr>
          <p:nvPr/>
        </p:nvSpPr>
        <p:spPr bwMode="auto">
          <a:xfrm>
            <a:off x="5668963" y="3886200"/>
            <a:ext cx="885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End</a:t>
            </a:r>
            <a:r>
              <a:rPr lang="en-US" altLang="zh-CN">
                <a:solidFill>
                  <a:schemeClr val="accent2"/>
                </a:solidFill>
                <a:latin typeface="Times New Roman" panose="02020603050405020304" pitchFamily="18" charset="0"/>
                <a:ea typeface="宋体" panose="02010600030101010101" pitchFamily="2" charset="-122"/>
              </a:rPr>
              <a:t> </a:t>
            </a:r>
            <a:r>
              <a:rPr lang="en-US" altLang="zh-CN">
                <a:solidFill>
                  <a:schemeClr val="accent2"/>
                </a:solidFill>
                <a:ea typeface="宋体" panose="02010600030101010101" pitchFamily="2" charset="-122"/>
              </a:rPr>
              <a:t>of</a:t>
            </a:r>
          </a:p>
          <a:p>
            <a:pPr algn="ctr"/>
            <a:r>
              <a:rPr lang="en-US" altLang="zh-CN">
                <a:solidFill>
                  <a:schemeClr val="accent2"/>
                </a:solidFill>
                <a:ea typeface="宋体" panose="02010600030101010101" pitchFamily="2" charset="-122"/>
              </a:rPr>
              <a:t>Cycle</a:t>
            </a:r>
            <a:r>
              <a:rPr lang="en-US" altLang="zh-CN">
                <a:solidFill>
                  <a:schemeClr val="accent2"/>
                </a:solidFill>
                <a:latin typeface="Times New Roman" panose="02020603050405020304" pitchFamily="18" charset="0"/>
                <a:ea typeface="宋体" panose="02010600030101010101" pitchFamily="2" charset="-122"/>
              </a:rPr>
              <a:t> </a:t>
            </a:r>
            <a:r>
              <a:rPr lang="en-US" altLang="zh-CN">
                <a:solidFill>
                  <a:schemeClr val="accent2"/>
                </a:solidFill>
                <a:ea typeface="宋体" panose="02010600030101010101" pitchFamily="2" charset="-122"/>
              </a:rPr>
              <a:t>6</a:t>
            </a:r>
          </a:p>
        </p:txBody>
      </p:sp>
      <p:sp>
        <p:nvSpPr>
          <p:cNvPr id="534544" name="Rectangle 16">
            <a:extLst>
              <a:ext uri="{FF2B5EF4-FFF2-40B4-BE49-F238E27FC236}">
                <a16:creationId xmlns:a16="http://schemas.microsoft.com/office/drawing/2014/main" id="{AC08CD51-22EF-43C4-85CC-EA6ADF175D3E}"/>
              </a:ext>
            </a:extLst>
          </p:cNvPr>
          <p:cNvSpPr>
            <a:spLocks noChangeArrowheads="1"/>
          </p:cNvSpPr>
          <p:nvPr/>
        </p:nvSpPr>
        <p:spPr bwMode="auto">
          <a:xfrm>
            <a:off x="6502400" y="3886200"/>
            <a:ext cx="8921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solidFill>
                  <a:schemeClr val="accent2"/>
                </a:solidFill>
                <a:ea typeface="宋体" panose="02010600030101010101" pitchFamily="2" charset="-122"/>
              </a:rPr>
              <a:t>End</a:t>
            </a:r>
            <a:r>
              <a:rPr lang="en-US" altLang="zh-CN">
                <a:solidFill>
                  <a:schemeClr val="accent2"/>
                </a:solidFill>
                <a:latin typeface="Times New Roman" panose="02020603050405020304" pitchFamily="18" charset="0"/>
                <a:ea typeface="宋体" panose="02010600030101010101" pitchFamily="2" charset="-122"/>
              </a:rPr>
              <a:t> </a:t>
            </a:r>
            <a:r>
              <a:rPr lang="en-US" altLang="zh-CN">
                <a:solidFill>
                  <a:schemeClr val="accent2"/>
                </a:solidFill>
                <a:ea typeface="宋体" panose="02010600030101010101" pitchFamily="2" charset="-122"/>
              </a:rPr>
              <a:t>of</a:t>
            </a:r>
          </a:p>
          <a:p>
            <a:pPr algn="ctr"/>
            <a:r>
              <a:rPr lang="en-US" altLang="zh-CN">
                <a:solidFill>
                  <a:schemeClr val="accent2"/>
                </a:solidFill>
                <a:ea typeface="宋体" panose="02010600030101010101" pitchFamily="2" charset="-122"/>
              </a:rPr>
              <a:t>Cycle 7</a:t>
            </a:r>
          </a:p>
        </p:txBody>
      </p:sp>
      <p:grpSp>
        <p:nvGrpSpPr>
          <p:cNvPr id="534545" name="Group 17">
            <a:extLst>
              <a:ext uri="{FF2B5EF4-FFF2-40B4-BE49-F238E27FC236}">
                <a16:creationId xmlns:a16="http://schemas.microsoft.com/office/drawing/2014/main" id="{5D9FD1F1-553E-4A8A-BA1B-AE9FB81DF1CE}"/>
              </a:ext>
            </a:extLst>
          </p:cNvPr>
          <p:cNvGrpSpPr>
            <a:grpSpLocks/>
          </p:cNvGrpSpPr>
          <p:nvPr/>
        </p:nvGrpSpPr>
        <p:grpSpPr bwMode="auto">
          <a:xfrm>
            <a:off x="0" y="685800"/>
            <a:ext cx="8966200" cy="3213100"/>
            <a:chOff x="135" y="432"/>
            <a:chExt cx="4993" cy="2024"/>
          </a:xfrm>
        </p:grpSpPr>
        <p:sp>
          <p:nvSpPr>
            <p:cNvPr id="534546" name="Rectangle 18">
              <a:extLst>
                <a:ext uri="{FF2B5EF4-FFF2-40B4-BE49-F238E27FC236}">
                  <a16:creationId xmlns:a16="http://schemas.microsoft.com/office/drawing/2014/main" id="{B24CA9CA-6527-42DB-A340-4BF3B3EDC61E}"/>
                </a:ext>
              </a:extLst>
            </p:cNvPr>
            <p:cNvSpPr>
              <a:spLocks noChangeArrowheads="1"/>
            </p:cNvSpPr>
            <p:nvPr/>
          </p:nvSpPr>
          <p:spPr bwMode="auto">
            <a:xfrm>
              <a:off x="135" y="672"/>
              <a:ext cx="40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ea typeface="宋体" panose="02010600030101010101" pitchFamily="2" charset="-122"/>
                </a:rPr>
                <a:t>Clock</a:t>
              </a:r>
            </a:p>
          </p:txBody>
        </p:sp>
        <p:grpSp>
          <p:nvGrpSpPr>
            <p:cNvPr id="534547" name="Group 19">
              <a:extLst>
                <a:ext uri="{FF2B5EF4-FFF2-40B4-BE49-F238E27FC236}">
                  <a16:creationId xmlns:a16="http://schemas.microsoft.com/office/drawing/2014/main" id="{09AF9219-BC97-4D80-BBE3-AA9C6E5B4259}"/>
                </a:ext>
              </a:extLst>
            </p:cNvPr>
            <p:cNvGrpSpPr>
              <a:grpSpLocks/>
            </p:cNvGrpSpPr>
            <p:nvPr/>
          </p:nvGrpSpPr>
          <p:grpSpPr bwMode="auto">
            <a:xfrm>
              <a:off x="624" y="664"/>
              <a:ext cx="520" cy="160"/>
              <a:chOff x="624" y="664"/>
              <a:chExt cx="520" cy="160"/>
            </a:xfrm>
          </p:grpSpPr>
          <p:sp>
            <p:nvSpPr>
              <p:cNvPr id="534548" name="Line 20">
                <a:extLst>
                  <a:ext uri="{FF2B5EF4-FFF2-40B4-BE49-F238E27FC236}">
                    <a16:creationId xmlns:a16="http://schemas.microsoft.com/office/drawing/2014/main" id="{6C180C6D-7288-4F4F-AE83-348902E84ACD}"/>
                  </a:ext>
                </a:extLst>
              </p:cNvPr>
              <p:cNvSpPr>
                <a:spLocks noChangeShapeType="1"/>
              </p:cNvSpPr>
              <p:nvPr/>
            </p:nvSpPr>
            <p:spPr bwMode="auto">
              <a:xfrm>
                <a:off x="63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9" name="Line 21">
                <a:extLst>
                  <a:ext uri="{FF2B5EF4-FFF2-40B4-BE49-F238E27FC236}">
                    <a16:creationId xmlns:a16="http://schemas.microsoft.com/office/drawing/2014/main" id="{09EDAC5B-B8DD-4D97-88ED-5B984D1994C7}"/>
                  </a:ext>
                </a:extLst>
              </p:cNvPr>
              <p:cNvSpPr>
                <a:spLocks noChangeShapeType="1"/>
              </p:cNvSpPr>
              <p:nvPr/>
            </p:nvSpPr>
            <p:spPr bwMode="auto">
              <a:xfrm>
                <a:off x="62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0" name="Line 22">
                <a:extLst>
                  <a:ext uri="{FF2B5EF4-FFF2-40B4-BE49-F238E27FC236}">
                    <a16:creationId xmlns:a16="http://schemas.microsoft.com/office/drawing/2014/main" id="{79E1DC72-5774-464C-AEFE-EC54E0DDC5C6}"/>
                  </a:ext>
                </a:extLst>
              </p:cNvPr>
              <p:cNvSpPr>
                <a:spLocks noChangeShapeType="1"/>
              </p:cNvSpPr>
              <p:nvPr/>
            </p:nvSpPr>
            <p:spPr bwMode="auto">
              <a:xfrm flipV="1">
                <a:off x="91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1" name="Line 23">
                <a:extLst>
                  <a:ext uri="{FF2B5EF4-FFF2-40B4-BE49-F238E27FC236}">
                    <a16:creationId xmlns:a16="http://schemas.microsoft.com/office/drawing/2014/main" id="{0CA992A6-58E1-4598-B1E6-39DFFE3AB612}"/>
                  </a:ext>
                </a:extLst>
              </p:cNvPr>
              <p:cNvSpPr>
                <a:spLocks noChangeShapeType="1"/>
              </p:cNvSpPr>
              <p:nvPr/>
            </p:nvSpPr>
            <p:spPr bwMode="auto">
              <a:xfrm>
                <a:off x="92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52" name="Group 24">
              <a:extLst>
                <a:ext uri="{FF2B5EF4-FFF2-40B4-BE49-F238E27FC236}">
                  <a16:creationId xmlns:a16="http://schemas.microsoft.com/office/drawing/2014/main" id="{2FEF9620-9519-43C3-BF43-E3787CC49334}"/>
                </a:ext>
              </a:extLst>
            </p:cNvPr>
            <p:cNvGrpSpPr>
              <a:grpSpLocks/>
            </p:cNvGrpSpPr>
            <p:nvPr/>
          </p:nvGrpSpPr>
          <p:grpSpPr bwMode="auto">
            <a:xfrm>
              <a:off x="1152" y="664"/>
              <a:ext cx="520" cy="160"/>
              <a:chOff x="1152" y="664"/>
              <a:chExt cx="520" cy="160"/>
            </a:xfrm>
          </p:grpSpPr>
          <p:sp>
            <p:nvSpPr>
              <p:cNvPr id="534553" name="Line 25">
                <a:extLst>
                  <a:ext uri="{FF2B5EF4-FFF2-40B4-BE49-F238E27FC236}">
                    <a16:creationId xmlns:a16="http://schemas.microsoft.com/office/drawing/2014/main" id="{72AA760A-ED9C-4CFE-A648-B6AC7B33759E}"/>
                  </a:ext>
                </a:extLst>
              </p:cNvPr>
              <p:cNvSpPr>
                <a:spLocks noChangeShapeType="1"/>
              </p:cNvSpPr>
              <p:nvPr/>
            </p:nvSpPr>
            <p:spPr bwMode="auto">
              <a:xfrm>
                <a:off x="116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4" name="Line 26">
                <a:extLst>
                  <a:ext uri="{FF2B5EF4-FFF2-40B4-BE49-F238E27FC236}">
                    <a16:creationId xmlns:a16="http://schemas.microsoft.com/office/drawing/2014/main" id="{DBF4B1C6-76D2-4733-818F-A3FA7AF02CD8}"/>
                  </a:ext>
                </a:extLst>
              </p:cNvPr>
              <p:cNvSpPr>
                <a:spLocks noChangeShapeType="1"/>
              </p:cNvSpPr>
              <p:nvPr/>
            </p:nvSpPr>
            <p:spPr bwMode="auto">
              <a:xfrm>
                <a:off x="115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5" name="Line 27">
                <a:extLst>
                  <a:ext uri="{FF2B5EF4-FFF2-40B4-BE49-F238E27FC236}">
                    <a16:creationId xmlns:a16="http://schemas.microsoft.com/office/drawing/2014/main" id="{66D0E5FD-E40F-4DC2-993F-4B14BC04C6D0}"/>
                  </a:ext>
                </a:extLst>
              </p:cNvPr>
              <p:cNvSpPr>
                <a:spLocks noChangeShapeType="1"/>
              </p:cNvSpPr>
              <p:nvPr/>
            </p:nvSpPr>
            <p:spPr bwMode="auto">
              <a:xfrm flipV="1">
                <a:off x="144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6" name="Line 28">
                <a:extLst>
                  <a:ext uri="{FF2B5EF4-FFF2-40B4-BE49-F238E27FC236}">
                    <a16:creationId xmlns:a16="http://schemas.microsoft.com/office/drawing/2014/main" id="{6192C65D-B736-4FAC-BE1A-EA6891454D6A}"/>
                  </a:ext>
                </a:extLst>
              </p:cNvPr>
              <p:cNvSpPr>
                <a:spLocks noChangeShapeType="1"/>
              </p:cNvSpPr>
              <p:nvPr/>
            </p:nvSpPr>
            <p:spPr bwMode="auto">
              <a:xfrm>
                <a:off x="144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57" name="Group 29">
              <a:extLst>
                <a:ext uri="{FF2B5EF4-FFF2-40B4-BE49-F238E27FC236}">
                  <a16:creationId xmlns:a16="http://schemas.microsoft.com/office/drawing/2014/main" id="{3D315446-BE7D-442C-BBE7-9FE7BA6D1E7D}"/>
                </a:ext>
              </a:extLst>
            </p:cNvPr>
            <p:cNvGrpSpPr>
              <a:grpSpLocks/>
            </p:cNvGrpSpPr>
            <p:nvPr/>
          </p:nvGrpSpPr>
          <p:grpSpPr bwMode="auto">
            <a:xfrm>
              <a:off x="1680" y="664"/>
              <a:ext cx="520" cy="160"/>
              <a:chOff x="1680" y="664"/>
              <a:chExt cx="520" cy="160"/>
            </a:xfrm>
          </p:grpSpPr>
          <p:sp>
            <p:nvSpPr>
              <p:cNvPr id="534558" name="Line 30">
                <a:extLst>
                  <a:ext uri="{FF2B5EF4-FFF2-40B4-BE49-F238E27FC236}">
                    <a16:creationId xmlns:a16="http://schemas.microsoft.com/office/drawing/2014/main" id="{6449AC1F-51E4-47D8-8D72-81B0CF9F3F1B}"/>
                  </a:ext>
                </a:extLst>
              </p:cNvPr>
              <p:cNvSpPr>
                <a:spLocks noChangeShapeType="1"/>
              </p:cNvSpPr>
              <p:nvPr/>
            </p:nvSpPr>
            <p:spPr bwMode="auto">
              <a:xfrm>
                <a:off x="168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9" name="Line 31">
                <a:extLst>
                  <a:ext uri="{FF2B5EF4-FFF2-40B4-BE49-F238E27FC236}">
                    <a16:creationId xmlns:a16="http://schemas.microsoft.com/office/drawing/2014/main" id="{CCFD93DB-A2DB-4F19-833F-9A50E2137E83}"/>
                  </a:ext>
                </a:extLst>
              </p:cNvPr>
              <p:cNvSpPr>
                <a:spLocks noChangeShapeType="1"/>
              </p:cNvSpPr>
              <p:nvPr/>
            </p:nvSpPr>
            <p:spPr bwMode="auto">
              <a:xfrm>
                <a:off x="168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0" name="Line 32">
                <a:extLst>
                  <a:ext uri="{FF2B5EF4-FFF2-40B4-BE49-F238E27FC236}">
                    <a16:creationId xmlns:a16="http://schemas.microsoft.com/office/drawing/2014/main" id="{253908F8-0EC4-43B0-8331-C371088A01A9}"/>
                  </a:ext>
                </a:extLst>
              </p:cNvPr>
              <p:cNvSpPr>
                <a:spLocks noChangeShapeType="1"/>
              </p:cNvSpPr>
              <p:nvPr/>
            </p:nvSpPr>
            <p:spPr bwMode="auto">
              <a:xfrm flipV="1">
                <a:off x="196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1" name="Line 33">
                <a:extLst>
                  <a:ext uri="{FF2B5EF4-FFF2-40B4-BE49-F238E27FC236}">
                    <a16:creationId xmlns:a16="http://schemas.microsoft.com/office/drawing/2014/main" id="{12098E6D-ADB0-405F-A06E-088198293305}"/>
                  </a:ext>
                </a:extLst>
              </p:cNvPr>
              <p:cNvSpPr>
                <a:spLocks noChangeShapeType="1"/>
              </p:cNvSpPr>
              <p:nvPr/>
            </p:nvSpPr>
            <p:spPr bwMode="auto">
              <a:xfrm>
                <a:off x="197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62" name="Group 34">
              <a:extLst>
                <a:ext uri="{FF2B5EF4-FFF2-40B4-BE49-F238E27FC236}">
                  <a16:creationId xmlns:a16="http://schemas.microsoft.com/office/drawing/2014/main" id="{19170673-7459-4217-BD56-A935B4C89065}"/>
                </a:ext>
              </a:extLst>
            </p:cNvPr>
            <p:cNvGrpSpPr>
              <a:grpSpLocks/>
            </p:cNvGrpSpPr>
            <p:nvPr/>
          </p:nvGrpSpPr>
          <p:grpSpPr bwMode="auto">
            <a:xfrm>
              <a:off x="2208" y="664"/>
              <a:ext cx="520" cy="160"/>
              <a:chOff x="2208" y="664"/>
              <a:chExt cx="520" cy="160"/>
            </a:xfrm>
          </p:grpSpPr>
          <p:sp>
            <p:nvSpPr>
              <p:cNvPr id="534563" name="Line 35">
                <a:extLst>
                  <a:ext uri="{FF2B5EF4-FFF2-40B4-BE49-F238E27FC236}">
                    <a16:creationId xmlns:a16="http://schemas.microsoft.com/office/drawing/2014/main" id="{99AC9F4B-549E-4DC1-938B-B2BC5F6C5125}"/>
                  </a:ext>
                </a:extLst>
              </p:cNvPr>
              <p:cNvSpPr>
                <a:spLocks noChangeShapeType="1"/>
              </p:cNvSpPr>
              <p:nvPr/>
            </p:nvSpPr>
            <p:spPr bwMode="auto">
              <a:xfrm>
                <a:off x="2216"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4" name="Line 36">
                <a:extLst>
                  <a:ext uri="{FF2B5EF4-FFF2-40B4-BE49-F238E27FC236}">
                    <a16:creationId xmlns:a16="http://schemas.microsoft.com/office/drawing/2014/main" id="{4BC4704F-F8C5-48A7-BE10-04AB03F65A97}"/>
                  </a:ext>
                </a:extLst>
              </p:cNvPr>
              <p:cNvSpPr>
                <a:spLocks noChangeShapeType="1"/>
              </p:cNvSpPr>
              <p:nvPr/>
            </p:nvSpPr>
            <p:spPr bwMode="auto">
              <a:xfrm>
                <a:off x="2208"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5" name="Line 37">
                <a:extLst>
                  <a:ext uri="{FF2B5EF4-FFF2-40B4-BE49-F238E27FC236}">
                    <a16:creationId xmlns:a16="http://schemas.microsoft.com/office/drawing/2014/main" id="{AD2ACBA9-ECC2-4580-B8D7-8CC2F6A5B105}"/>
                  </a:ext>
                </a:extLst>
              </p:cNvPr>
              <p:cNvSpPr>
                <a:spLocks noChangeShapeType="1"/>
              </p:cNvSpPr>
              <p:nvPr/>
            </p:nvSpPr>
            <p:spPr bwMode="auto">
              <a:xfrm flipV="1">
                <a:off x="2496"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6" name="Line 38">
                <a:extLst>
                  <a:ext uri="{FF2B5EF4-FFF2-40B4-BE49-F238E27FC236}">
                    <a16:creationId xmlns:a16="http://schemas.microsoft.com/office/drawing/2014/main" id="{02C9C8D9-4AF9-4F20-A1D9-7567EA3CB7DB}"/>
                  </a:ext>
                </a:extLst>
              </p:cNvPr>
              <p:cNvSpPr>
                <a:spLocks noChangeShapeType="1"/>
              </p:cNvSpPr>
              <p:nvPr/>
            </p:nvSpPr>
            <p:spPr bwMode="auto">
              <a:xfrm>
                <a:off x="2504"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67" name="Group 39">
              <a:extLst>
                <a:ext uri="{FF2B5EF4-FFF2-40B4-BE49-F238E27FC236}">
                  <a16:creationId xmlns:a16="http://schemas.microsoft.com/office/drawing/2014/main" id="{69B6D4CB-66AC-45AE-BFCE-980ED60771CC}"/>
                </a:ext>
              </a:extLst>
            </p:cNvPr>
            <p:cNvGrpSpPr>
              <a:grpSpLocks/>
            </p:cNvGrpSpPr>
            <p:nvPr/>
          </p:nvGrpSpPr>
          <p:grpSpPr bwMode="auto">
            <a:xfrm>
              <a:off x="2736" y="664"/>
              <a:ext cx="520" cy="160"/>
              <a:chOff x="2736" y="664"/>
              <a:chExt cx="520" cy="160"/>
            </a:xfrm>
          </p:grpSpPr>
          <p:sp>
            <p:nvSpPr>
              <p:cNvPr id="534568" name="Line 40">
                <a:extLst>
                  <a:ext uri="{FF2B5EF4-FFF2-40B4-BE49-F238E27FC236}">
                    <a16:creationId xmlns:a16="http://schemas.microsoft.com/office/drawing/2014/main" id="{A761730E-EF0C-4C6B-AAC8-AB2DB36AFC22}"/>
                  </a:ext>
                </a:extLst>
              </p:cNvPr>
              <p:cNvSpPr>
                <a:spLocks noChangeShapeType="1"/>
              </p:cNvSpPr>
              <p:nvPr/>
            </p:nvSpPr>
            <p:spPr bwMode="auto">
              <a:xfrm>
                <a:off x="2744"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69" name="Line 41">
                <a:extLst>
                  <a:ext uri="{FF2B5EF4-FFF2-40B4-BE49-F238E27FC236}">
                    <a16:creationId xmlns:a16="http://schemas.microsoft.com/office/drawing/2014/main" id="{77617F90-F604-41D5-B654-3B724759CA22}"/>
                  </a:ext>
                </a:extLst>
              </p:cNvPr>
              <p:cNvSpPr>
                <a:spLocks noChangeShapeType="1"/>
              </p:cNvSpPr>
              <p:nvPr/>
            </p:nvSpPr>
            <p:spPr bwMode="auto">
              <a:xfrm>
                <a:off x="2736"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0" name="Line 42">
                <a:extLst>
                  <a:ext uri="{FF2B5EF4-FFF2-40B4-BE49-F238E27FC236}">
                    <a16:creationId xmlns:a16="http://schemas.microsoft.com/office/drawing/2014/main" id="{0DE7F82F-FBB7-4AA5-9C8A-7186BE20589B}"/>
                  </a:ext>
                </a:extLst>
              </p:cNvPr>
              <p:cNvSpPr>
                <a:spLocks noChangeShapeType="1"/>
              </p:cNvSpPr>
              <p:nvPr/>
            </p:nvSpPr>
            <p:spPr bwMode="auto">
              <a:xfrm flipV="1">
                <a:off x="3024"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1" name="Line 43">
                <a:extLst>
                  <a:ext uri="{FF2B5EF4-FFF2-40B4-BE49-F238E27FC236}">
                    <a16:creationId xmlns:a16="http://schemas.microsoft.com/office/drawing/2014/main" id="{2C5B003A-989B-4FA5-940B-9E0384E900D6}"/>
                  </a:ext>
                </a:extLst>
              </p:cNvPr>
              <p:cNvSpPr>
                <a:spLocks noChangeShapeType="1"/>
              </p:cNvSpPr>
              <p:nvPr/>
            </p:nvSpPr>
            <p:spPr bwMode="auto">
              <a:xfrm>
                <a:off x="3032"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72" name="Group 44">
              <a:extLst>
                <a:ext uri="{FF2B5EF4-FFF2-40B4-BE49-F238E27FC236}">
                  <a16:creationId xmlns:a16="http://schemas.microsoft.com/office/drawing/2014/main" id="{5AE3EADE-26B8-4F19-8E84-10A1990F6A99}"/>
                </a:ext>
              </a:extLst>
            </p:cNvPr>
            <p:cNvGrpSpPr>
              <a:grpSpLocks/>
            </p:cNvGrpSpPr>
            <p:nvPr/>
          </p:nvGrpSpPr>
          <p:grpSpPr bwMode="auto">
            <a:xfrm>
              <a:off x="3264" y="664"/>
              <a:ext cx="520" cy="160"/>
              <a:chOff x="3264" y="664"/>
              <a:chExt cx="520" cy="160"/>
            </a:xfrm>
          </p:grpSpPr>
          <p:sp>
            <p:nvSpPr>
              <p:cNvPr id="534573" name="Line 45">
                <a:extLst>
                  <a:ext uri="{FF2B5EF4-FFF2-40B4-BE49-F238E27FC236}">
                    <a16:creationId xmlns:a16="http://schemas.microsoft.com/office/drawing/2014/main" id="{40DDAD61-068E-44F5-963A-EAE8678F208D}"/>
                  </a:ext>
                </a:extLst>
              </p:cNvPr>
              <p:cNvSpPr>
                <a:spLocks noChangeShapeType="1"/>
              </p:cNvSpPr>
              <p:nvPr/>
            </p:nvSpPr>
            <p:spPr bwMode="auto">
              <a:xfrm>
                <a:off x="3272"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4" name="Line 46">
                <a:extLst>
                  <a:ext uri="{FF2B5EF4-FFF2-40B4-BE49-F238E27FC236}">
                    <a16:creationId xmlns:a16="http://schemas.microsoft.com/office/drawing/2014/main" id="{E70F69EF-B9F1-49B8-8B98-0BBCD1A4C885}"/>
                  </a:ext>
                </a:extLst>
              </p:cNvPr>
              <p:cNvSpPr>
                <a:spLocks noChangeShapeType="1"/>
              </p:cNvSpPr>
              <p:nvPr/>
            </p:nvSpPr>
            <p:spPr bwMode="auto">
              <a:xfrm>
                <a:off x="3264"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5" name="Line 47">
                <a:extLst>
                  <a:ext uri="{FF2B5EF4-FFF2-40B4-BE49-F238E27FC236}">
                    <a16:creationId xmlns:a16="http://schemas.microsoft.com/office/drawing/2014/main" id="{983C1AEE-DE84-40CF-A8C5-49443868C47C}"/>
                  </a:ext>
                </a:extLst>
              </p:cNvPr>
              <p:cNvSpPr>
                <a:spLocks noChangeShapeType="1"/>
              </p:cNvSpPr>
              <p:nvPr/>
            </p:nvSpPr>
            <p:spPr bwMode="auto">
              <a:xfrm flipV="1">
                <a:off x="3552"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6" name="Line 48">
                <a:extLst>
                  <a:ext uri="{FF2B5EF4-FFF2-40B4-BE49-F238E27FC236}">
                    <a16:creationId xmlns:a16="http://schemas.microsoft.com/office/drawing/2014/main" id="{392A7B53-22EA-452E-8D6A-4156E63B0FDA}"/>
                  </a:ext>
                </a:extLst>
              </p:cNvPr>
              <p:cNvSpPr>
                <a:spLocks noChangeShapeType="1"/>
              </p:cNvSpPr>
              <p:nvPr/>
            </p:nvSpPr>
            <p:spPr bwMode="auto">
              <a:xfrm>
                <a:off x="3560"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77" name="Group 49">
              <a:extLst>
                <a:ext uri="{FF2B5EF4-FFF2-40B4-BE49-F238E27FC236}">
                  <a16:creationId xmlns:a16="http://schemas.microsoft.com/office/drawing/2014/main" id="{25B5A263-77D4-44F4-A35E-75A20FC1F988}"/>
                </a:ext>
              </a:extLst>
            </p:cNvPr>
            <p:cNvGrpSpPr>
              <a:grpSpLocks/>
            </p:cNvGrpSpPr>
            <p:nvPr/>
          </p:nvGrpSpPr>
          <p:grpSpPr bwMode="auto">
            <a:xfrm>
              <a:off x="3792" y="664"/>
              <a:ext cx="520" cy="160"/>
              <a:chOff x="3792" y="664"/>
              <a:chExt cx="520" cy="160"/>
            </a:xfrm>
          </p:grpSpPr>
          <p:sp>
            <p:nvSpPr>
              <p:cNvPr id="534578" name="Line 50">
                <a:extLst>
                  <a:ext uri="{FF2B5EF4-FFF2-40B4-BE49-F238E27FC236}">
                    <a16:creationId xmlns:a16="http://schemas.microsoft.com/office/drawing/2014/main" id="{6F5AF9AE-8F89-4A04-AF6C-F86298A47C2A}"/>
                  </a:ext>
                </a:extLst>
              </p:cNvPr>
              <p:cNvSpPr>
                <a:spLocks noChangeShapeType="1"/>
              </p:cNvSpPr>
              <p:nvPr/>
            </p:nvSpPr>
            <p:spPr bwMode="auto">
              <a:xfrm>
                <a:off x="3800"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79" name="Line 51">
                <a:extLst>
                  <a:ext uri="{FF2B5EF4-FFF2-40B4-BE49-F238E27FC236}">
                    <a16:creationId xmlns:a16="http://schemas.microsoft.com/office/drawing/2014/main" id="{BC5D3E07-4B32-4428-8ED8-4A550D1D0941}"/>
                  </a:ext>
                </a:extLst>
              </p:cNvPr>
              <p:cNvSpPr>
                <a:spLocks noChangeShapeType="1"/>
              </p:cNvSpPr>
              <p:nvPr/>
            </p:nvSpPr>
            <p:spPr bwMode="auto">
              <a:xfrm>
                <a:off x="3792"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0" name="Line 52">
                <a:extLst>
                  <a:ext uri="{FF2B5EF4-FFF2-40B4-BE49-F238E27FC236}">
                    <a16:creationId xmlns:a16="http://schemas.microsoft.com/office/drawing/2014/main" id="{E656D79E-A3E0-40A5-8EC0-08A6BA4EE228}"/>
                  </a:ext>
                </a:extLst>
              </p:cNvPr>
              <p:cNvSpPr>
                <a:spLocks noChangeShapeType="1"/>
              </p:cNvSpPr>
              <p:nvPr/>
            </p:nvSpPr>
            <p:spPr bwMode="auto">
              <a:xfrm flipV="1">
                <a:off x="4080"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1" name="Line 53">
                <a:extLst>
                  <a:ext uri="{FF2B5EF4-FFF2-40B4-BE49-F238E27FC236}">
                    <a16:creationId xmlns:a16="http://schemas.microsoft.com/office/drawing/2014/main" id="{FF6A5534-BB5B-479A-81C7-DBDBB17238AD}"/>
                  </a:ext>
                </a:extLst>
              </p:cNvPr>
              <p:cNvSpPr>
                <a:spLocks noChangeShapeType="1"/>
              </p:cNvSpPr>
              <p:nvPr/>
            </p:nvSpPr>
            <p:spPr bwMode="auto">
              <a:xfrm>
                <a:off x="4088"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4582" name="Group 54">
              <a:extLst>
                <a:ext uri="{FF2B5EF4-FFF2-40B4-BE49-F238E27FC236}">
                  <a16:creationId xmlns:a16="http://schemas.microsoft.com/office/drawing/2014/main" id="{127D2043-E30B-4C0F-82A7-F9664CC6E5ED}"/>
                </a:ext>
              </a:extLst>
            </p:cNvPr>
            <p:cNvGrpSpPr>
              <a:grpSpLocks/>
            </p:cNvGrpSpPr>
            <p:nvPr/>
          </p:nvGrpSpPr>
          <p:grpSpPr bwMode="auto">
            <a:xfrm>
              <a:off x="4320" y="664"/>
              <a:ext cx="520" cy="160"/>
              <a:chOff x="4320" y="664"/>
              <a:chExt cx="520" cy="160"/>
            </a:xfrm>
          </p:grpSpPr>
          <p:sp>
            <p:nvSpPr>
              <p:cNvPr id="534583" name="Line 55">
                <a:extLst>
                  <a:ext uri="{FF2B5EF4-FFF2-40B4-BE49-F238E27FC236}">
                    <a16:creationId xmlns:a16="http://schemas.microsoft.com/office/drawing/2014/main" id="{F89217BB-9A2B-4656-9F9C-BA5F226EB9C9}"/>
                  </a:ext>
                </a:extLst>
              </p:cNvPr>
              <p:cNvSpPr>
                <a:spLocks noChangeShapeType="1"/>
              </p:cNvSpPr>
              <p:nvPr/>
            </p:nvSpPr>
            <p:spPr bwMode="auto">
              <a:xfrm>
                <a:off x="4328"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4" name="Line 56">
                <a:extLst>
                  <a:ext uri="{FF2B5EF4-FFF2-40B4-BE49-F238E27FC236}">
                    <a16:creationId xmlns:a16="http://schemas.microsoft.com/office/drawing/2014/main" id="{312B5948-F8A3-4E91-987B-87FD0BD6EFC0}"/>
                  </a:ext>
                </a:extLst>
              </p:cNvPr>
              <p:cNvSpPr>
                <a:spLocks noChangeShapeType="1"/>
              </p:cNvSpPr>
              <p:nvPr/>
            </p:nvSpPr>
            <p:spPr bwMode="auto">
              <a:xfrm>
                <a:off x="4320"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5" name="Line 57">
                <a:extLst>
                  <a:ext uri="{FF2B5EF4-FFF2-40B4-BE49-F238E27FC236}">
                    <a16:creationId xmlns:a16="http://schemas.microsoft.com/office/drawing/2014/main" id="{8FCCA587-8F93-426A-BFEB-5481546FC2BA}"/>
                  </a:ext>
                </a:extLst>
              </p:cNvPr>
              <p:cNvSpPr>
                <a:spLocks noChangeShapeType="1"/>
              </p:cNvSpPr>
              <p:nvPr/>
            </p:nvSpPr>
            <p:spPr bwMode="auto">
              <a:xfrm flipV="1">
                <a:off x="4608" y="664"/>
                <a:ext cx="0" cy="1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6" name="Line 58">
                <a:extLst>
                  <a:ext uri="{FF2B5EF4-FFF2-40B4-BE49-F238E27FC236}">
                    <a16:creationId xmlns:a16="http://schemas.microsoft.com/office/drawing/2014/main" id="{159C5008-6AF6-49A1-A05D-AB2C697CB332}"/>
                  </a:ext>
                </a:extLst>
              </p:cNvPr>
              <p:cNvSpPr>
                <a:spLocks noChangeShapeType="1"/>
              </p:cNvSpPr>
              <p:nvPr/>
            </p:nvSpPr>
            <p:spPr bwMode="auto">
              <a:xfrm>
                <a:off x="4616"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4587" name="Line 59">
              <a:extLst>
                <a:ext uri="{FF2B5EF4-FFF2-40B4-BE49-F238E27FC236}">
                  <a16:creationId xmlns:a16="http://schemas.microsoft.com/office/drawing/2014/main" id="{79FCED8F-BF7C-4038-9C32-3F369A98F71C}"/>
                </a:ext>
              </a:extLst>
            </p:cNvPr>
            <p:cNvSpPr>
              <a:spLocks noChangeShapeType="1"/>
            </p:cNvSpPr>
            <p:nvPr/>
          </p:nvSpPr>
          <p:spPr bwMode="auto">
            <a:xfrm>
              <a:off x="392" y="672"/>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8" name="Line 60">
              <a:extLst>
                <a:ext uri="{FF2B5EF4-FFF2-40B4-BE49-F238E27FC236}">
                  <a16:creationId xmlns:a16="http://schemas.microsoft.com/office/drawing/2014/main" id="{95ECEFE3-CC0E-4DC6-A14D-73A5E249D0FB}"/>
                </a:ext>
              </a:extLst>
            </p:cNvPr>
            <p:cNvSpPr>
              <a:spLocks noChangeShapeType="1"/>
            </p:cNvSpPr>
            <p:nvPr/>
          </p:nvSpPr>
          <p:spPr bwMode="auto">
            <a:xfrm>
              <a:off x="4856" y="816"/>
              <a:ext cx="2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89" name="Line 61">
              <a:extLst>
                <a:ext uri="{FF2B5EF4-FFF2-40B4-BE49-F238E27FC236}">
                  <a16:creationId xmlns:a16="http://schemas.microsoft.com/office/drawing/2014/main" id="{B531B0BF-B95D-4E48-8B53-7BE485BB1CD8}"/>
                </a:ext>
              </a:extLst>
            </p:cNvPr>
            <p:cNvSpPr>
              <a:spLocks noChangeShapeType="1"/>
            </p:cNvSpPr>
            <p:nvPr/>
          </p:nvSpPr>
          <p:spPr bwMode="auto">
            <a:xfrm>
              <a:off x="4848" y="680"/>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90" name="Rectangle 62">
              <a:extLst>
                <a:ext uri="{FF2B5EF4-FFF2-40B4-BE49-F238E27FC236}">
                  <a16:creationId xmlns:a16="http://schemas.microsoft.com/office/drawing/2014/main" id="{32715784-D449-4323-A170-6E8C51D85163}"/>
                </a:ext>
              </a:extLst>
            </p:cNvPr>
            <p:cNvSpPr>
              <a:spLocks noChangeArrowheads="1"/>
            </p:cNvSpPr>
            <p:nvPr/>
          </p:nvSpPr>
          <p:spPr bwMode="auto">
            <a:xfrm>
              <a:off x="663" y="432"/>
              <a:ext cx="4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Cycle 1</a:t>
              </a:r>
            </a:p>
          </p:txBody>
        </p:sp>
        <p:sp>
          <p:nvSpPr>
            <p:cNvPr id="534591" name="Rectangle 63">
              <a:extLst>
                <a:ext uri="{FF2B5EF4-FFF2-40B4-BE49-F238E27FC236}">
                  <a16:creationId xmlns:a16="http://schemas.microsoft.com/office/drawing/2014/main" id="{8E264056-FF48-4620-9915-D5395FF752E0}"/>
                </a:ext>
              </a:extLst>
            </p:cNvPr>
            <p:cNvSpPr>
              <a:spLocks noChangeArrowheads="1"/>
            </p:cNvSpPr>
            <p:nvPr/>
          </p:nvSpPr>
          <p:spPr bwMode="auto">
            <a:xfrm>
              <a:off x="1143" y="432"/>
              <a:ext cx="4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Cycle 2</a:t>
              </a:r>
            </a:p>
          </p:txBody>
        </p:sp>
        <p:sp>
          <p:nvSpPr>
            <p:cNvPr id="534592" name="Rectangle 64">
              <a:extLst>
                <a:ext uri="{FF2B5EF4-FFF2-40B4-BE49-F238E27FC236}">
                  <a16:creationId xmlns:a16="http://schemas.microsoft.com/office/drawing/2014/main" id="{1CD8388D-2917-46F6-BDD2-420C2618B037}"/>
                </a:ext>
              </a:extLst>
            </p:cNvPr>
            <p:cNvSpPr>
              <a:spLocks noChangeArrowheads="1"/>
            </p:cNvSpPr>
            <p:nvPr/>
          </p:nvSpPr>
          <p:spPr bwMode="auto">
            <a:xfrm>
              <a:off x="1719" y="432"/>
              <a:ext cx="4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Cycle 3</a:t>
              </a:r>
            </a:p>
          </p:txBody>
        </p:sp>
        <p:sp>
          <p:nvSpPr>
            <p:cNvPr id="534593" name="Rectangle 65">
              <a:extLst>
                <a:ext uri="{FF2B5EF4-FFF2-40B4-BE49-F238E27FC236}">
                  <a16:creationId xmlns:a16="http://schemas.microsoft.com/office/drawing/2014/main" id="{47AA04F6-0919-459A-9D6B-22B07B0EE933}"/>
                </a:ext>
              </a:extLst>
            </p:cNvPr>
            <p:cNvSpPr>
              <a:spLocks noChangeArrowheads="1"/>
            </p:cNvSpPr>
            <p:nvPr/>
          </p:nvSpPr>
          <p:spPr bwMode="auto">
            <a:xfrm>
              <a:off x="2199" y="432"/>
              <a:ext cx="4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Cycle 4</a:t>
              </a:r>
            </a:p>
          </p:txBody>
        </p:sp>
        <p:sp>
          <p:nvSpPr>
            <p:cNvPr id="534594" name="Rectangle 66">
              <a:extLst>
                <a:ext uri="{FF2B5EF4-FFF2-40B4-BE49-F238E27FC236}">
                  <a16:creationId xmlns:a16="http://schemas.microsoft.com/office/drawing/2014/main" id="{202E6E61-D986-4F65-A5C7-94090AEDB008}"/>
                </a:ext>
              </a:extLst>
            </p:cNvPr>
            <p:cNvSpPr>
              <a:spLocks noChangeArrowheads="1"/>
            </p:cNvSpPr>
            <p:nvPr/>
          </p:nvSpPr>
          <p:spPr bwMode="auto">
            <a:xfrm>
              <a:off x="2727" y="432"/>
              <a:ext cx="4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Cycle 5</a:t>
              </a:r>
            </a:p>
          </p:txBody>
        </p:sp>
        <p:sp>
          <p:nvSpPr>
            <p:cNvPr id="534595" name="Rectangle 67">
              <a:extLst>
                <a:ext uri="{FF2B5EF4-FFF2-40B4-BE49-F238E27FC236}">
                  <a16:creationId xmlns:a16="http://schemas.microsoft.com/office/drawing/2014/main" id="{5E1BC3D6-4BEA-40B8-8BD0-915B5B287A7C}"/>
                </a:ext>
              </a:extLst>
            </p:cNvPr>
            <p:cNvSpPr>
              <a:spLocks noChangeArrowheads="1"/>
            </p:cNvSpPr>
            <p:nvPr/>
          </p:nvSpPr>
          <p:spPr bwMode="auto">
            <a:xfrm>
              <a:off x="3255" y="432"/>
              <a:ext cx="4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Cycle 6</a:t>
              </a:r>
            </a:p>
          </p:txBody>
        </p:sp>
        <p:sp>
          <p:nvSpPr>
            <p:cNvPr id="534596" name="Rectangle 68">
              <a:extLst>
                <a:ext uri="{FF2B5EF4-FFF2-40B4-BE49-F238E27FC236}">
                  <a16:creationId xmlns:a16="http://schemas.microsoft.com/office/drawing/2014/main" id="{76762A00-94BC-4EB6-9DAF-ABC98CF8B422}"/>
                </a:ext>
              </a:extLst>
            </p:cNvPr>
            <p:cNvSpPr>
              <a:spLocks noChangeArrowheads="1"/>
            </p:cNvSpPr>
            <p:nvPr/>
          </p:nvSpPr>
          <p:spPr bwMode="auto">
            <a:xfrm>
              <a:off x="3783" y="432"/>
              <a:ext cx="4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Cycle 7</a:t>
              </a:r>
            </a:p>
          </p:txBody>
        </p:sp>
        <p:sp>
          <p:nvSpPr>
            <p:cNvPr id="534597" name="Rectangle 69">
              <a:extLst>
                <a:ext uri="{FF2B5EF4-FFF2-40B4-BE49-F238E27FC236}">
                  <a16:creationId xmlns:a16="http://schemas.microsoft.com/office/drawing/2014/main" id="{33999557-8963-4AA5-B787-F046F6DF6C09}"/>
                </a:ext>
              </a:extLst>
            </p:cNvPr>
            <p:cNvSpPr>
              <a:spLocks noChangeArrowheads="1"/>
            </p:cNvSpPr>
            <p:nvPr/>
          </p:nvSpPr>
          <p:spPr bwMode="auto">
            <a:xfrm>
              <a:off x="4311" y="432"/>
              <a:ext cx="47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a:latin typeface="Times New Roman" panose="02020603050405020304" pitchFamily="18" charset="0"/>
                  <a:ea typeface="宋体" panose="02010600030101010101" pitchFamily="2" charset="-122"/>
                </a:rPr>
                <a:t>Cycle 8</a:t>
              </a:r>
            </a:p>
          </p:txBody>
        </p:sp>
        <p:grpSp>
          <p:nvGrpSpPr>
            <p:cNvPr id="534598" name="Group 70">
              <a:extLst>
                <a:ext uri="{FF2B5EF4-FFF2-40B4-BE49-F238E27FC236}">
                  <a16:creationId xmlns:a16="http://schemas.microsoft.com/office/drawing/2014/main" id="{9788A79D-3A9A-45D0-AB0E-32D6A65AA9C3}"/>
                </a:ext>
              </a:extLst>
            </p:cNvPr>
            <p:cNvGrpSpPr>
              <a:grpSpLocks/>
            </p:cNvGrpSpPr>
            <p:nvPr/>
          </p:nvGrpSpPr>
          <p:grpSpPr bwMode="auto">
            <a:xfrm>
              <a:off x="632" y="960"/>
              <a:ext cx="2624" cy="210"/>
              <a:chOff x="632" y="960"/>
              <a:chExt cx="2624" cy="210"/>
            </a:xfrm>
          </p:grpSpPr>
          <p:grpSp>
            <p:nvGrpSpPr>
              <p:cNvPr id="534599" name="Group 71">
                <a:extLst>
                  <a:ext uri="{FF2B5EF4-FFF2-40B4-BE49-F238E27FC236}">
                    <a16:creationId xmlns:a16="http://schemas.microsoft.com/office/drawing/2014/main" id="{8511AD90-1229-40EB-8E68-AE97481B3F81}"/>
                  </a:ext>
                </a:extLst>
              </p:cNvPr>
              <p:cNvGrpSpPr>
                <a:grpSpLocks/>
              </p:cNvGrpSpPr>
              <p:nvPr/>
            </p:nvGrpSpPr>
            <p:grpSpPr bwMode="auto">
              <a:xfrm>
                <a:off x="632" y="960"/>
                <a:ext cx="512" cy="210"/>
                <a:chOff x="632" y="960"/>
                <a:chExt cx="512" cy="210"/>
              </a:xfrm>
            </p:grpSpPr>
            <p:sp>
              <p:nvSpPr>
                <p:cNvPr id="534600" name="Rectangle 72">
                  <a:extLst>
                    <a:ext uri="{FF2B5EF4-FFF2-40B4-BE49-F238E27FC236}">
                      <a16:creationId xmlns:a16="http://schemas.microsoft.com/office/drawing/2014/main" id="{3723190D-D873-4247-938B-1FBB94477D72}"/>
                    </a:ext>
                  </a:extLst>
                </p:cNvPr>
                <p:cNvSpPr>
                  <a:spLocks noChangeArrowheads="1"/>
                </p:cNvSpPr>
                <p:nvPr/>
              </p:nvSpPr>
              <p:spPr bwMode="auto">
                <a:xfrm>
                  <a:off x="632"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01" name="Rectangle 73">
                  <a:extLst>
                    <a:ext uri="{FF2B5EF4-FFF2-40B4-BE49-F238E27FC236}">
                      <a16:creationId xmlns:a16="http://schemas.microsoft.com/office/drawing/2014/main" id="{676975BE-CAD6-4A1A-96EB-39F82F0A9ACD}"/>
                    </a:ext>
                  </a:extLst>
                </p:cNvPr>
                <p:cNvSpPr>
                  <a:spLocks noChangeArrowheads="1"/>
                </p:cNvSpPr>
                <p:nvPr/>
              </p:nvSpPr>
              <p:spPr bwMode="auto">
                <a:xfrm>
                  <a:off x="673" y="960"/>
                  <a:ext cx="3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34602" name="Group 74">
                <a:extLst>
                  <a:ext uri="{FF2B5EF4-FFF2-40B4-BE49-F238E27FC236}">
                    <a16:creationId xmlns:a16="http://schemas.microsoft.com/office/drawing/2014/main" id="{A3BD1543-99AF-42C3-8515-815FCCED9764}"/>
                  </a:ext>
                </a:extLst>
              </p:cNvPr>
              <p:cNvGrpSpPr>
                <a:grpSpLocks/>
              </p:cNvGrpSpPr>
              <p:nvPr/>
            </p:nvGrpSpPr>
            <p:grpSpPr bwMode="auto">
              <a:xfrm>
                <a:off x="1143" y="960"/>
                <a:ext cx="529" cy="210"/>
                <a:chOff x="1143" y="960"/>
                <a:chExt cx="529" cy="210"/>
              </a:xfrm>
            </p:grpSpPr>
            <p:sp>
              <p:nvSpPr>
                <p:cNvPr id="534603" name="Rectangle 75">
                  <a:extLst>
                    <a:ext uri="{FF2B5EF4-FFF2-40B4-BE49-F238E27FC236}">
                      <a16:creationId xmlns:a16="http://schemas.microsoft.com/office/drawing/2014/main" id="{88EA3D55-A5A8-47A1-98C4-7182755EF740}"/>
                    </a:ext>
                  </a:extLst>
                </p:cNvPr>
                <p:cNvSpPr>
                  <a:spLocks noChangeArrowheads="1"/>
                </p:cNvSpPr>
                <p:nvPr/>
              </p:nvSpPr>
              <p:spPr bwMode="auto">
                <a:xfrm>
                  <a:off x="1160"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04" name="Rectangle 76">
                  <a:extLst>
                    <a:ext uri="{FF2B5EF4-FFF2-40B4-BE49-F238E27FC236}">
                      <a16:creationId xmlns:a16="http://schemas.microsoft.com/office/drawing/2014/main" id="{A609B1AA-A815-4F78-9FA7-F3A1B39FD91E}"/>
                    </a:ext>
                  </a:extLst>
                </p:cNvPr>
                <p:cNvSpPr>
                  <a:spLocks noChangeArrowheads="1"/>
                </p:cNvSpPr>
                <p:nvPr/>
              </p:nvSpPr>
              <p:spPr bwMode="auto">
                <a:xfrm>
                  <a:off x="1143" y="960"/>
                  <a:ext cx="50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Reg/Dec</a:t>
                  </a:r>
                </a:p>
              </p:txBody>
            </p:sp>
          </p:grpSp>
          <p:grpSp>
            <p:nvGrpSpPr>
              <p:cNvPr id="534605" name="Group 77">
                <a:extLst>
                  <a:ext uri="{FF2B5EF4-FFF2-40B4-BE49-F238E27FC236}">
                    <a16:creationId xmlns:a16="http://schemas.microsoft.com/office/drawing/2014/main" id="{FEA181BE-80C1-4B53-9EAC-5F91018E6021}"/>
                  </a:ext>
                </a:extLst>
              </p:cNvPr>
              <p:cNvGrpSpPr>
                <a:grpSpLocks/>
              </p:cNvGrpSpPr>
              <p:nvPr/>
            </p:nvGrpSpPr>
            <p:grpSpPr bwMode="auto">
              <a:xfrm>
                <a:off x="1688" y="960"/>
                <a:ext cx="512" cy="210"/>
                <a:chOff x="1688" y="960"/>
                <a:chExt cx="512" cy="210"/>
              </a:xfrm>
            </p:grpSpPr>
            <p:sp>
              <p:nvSpPr>
                <p:cNvPr id="534606" name="Rectangle 78">
                  <a:extLst>
                    <a:ext uri="{FF2B5EF4-FFF2-40B4-BE49-F238E27FC236}">
                      <a16:creationId xmlns:a16="http://schemas.microsoft.com/office/drawing/2014/main" id="{BC93A7E6-8C92-40DE-9CC5-107DFDE47EC0}"/>
                    </a:ext>
                  </a:extLst>
                </p:cNvPr>
                <p:cNvSpPr>
                  <a:spLocks noChangeArrowheads="1"/>
                </p:cNvSpPr>
                <p:nvPr/>
              </p:nvSpPr>
              <p:spPr bwMode="auto">
                <a:xfrm>
                  <a:off x="1688"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07" name="Rectangle 79">
                  <a:extLst>
                    <a:ext uri="{FF2B5EF4-FFF2-40B4-BE49-F238E27FC236}">
                      <a16:creationId xmlns:a16="http://schemas.microsoft.com/office/drawing/2014/main" id="{6D4735EE-6AE7-4861-9EF8-EA511FA313F2}"/>
                    </a:ext>
                  </a:extLst>
                </p:cNvPr>
                <p:cNvSpPr>
                  <a:spLocks noChangeArrowheads="1"/>
                </p:cNvSpPr>
                <p:nvPr/>
              </p:nvSpPr>
              <p:spPr bwMode="auto">
                <a:xfrm>
                  <a:off x="1767" y="960"/>
                  <a:ext cx="3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34608" name="Group 80">
                <a:extLst>
                  <a:ext uri="{FF2B5EF4-FFF2-40B4-BE49-F238E27FC236}">
                    <a16:creationId xmlns:a16="http://schemas.microsoft.com/office/drawing/2014/main" id="{C78AD411-BC9F-4466-AA10-9CAFB6453616}"/>
                  </a:ext>
                </a:extLst>
              </p:cNvPr>
              <p:cNvGrpSpPr>
                <a:grpSpLocks/>
              </p:cNvGrpSpPr>
              <p:nvPr/>
            </p:nvGrpSpPr>
            <p:grpSpPr bwMode="auto">
              <a:xfrm>
                <a:off x="2216" y="960"/>
                <a:ext cx="512" cy="210"/>
                <a:chOff x="2216" y="960"/>
                <a:chExt cx="512" cy="210"/>
              </a:xfrm>
            </p:grpSpPr>
            <p:sp>
              <p:nvSpPr>
                <p:cNvPr id="534609" name="Rectangle 81">
                  <a:extLst>
                    <a:ext uri="{FF2B5EF4-FFF2-40B4-BE49-F238E27FC236}">
                      <a16:creationId xmlns:a16="http://schemas.microsoft.com/office/drawing/2014/main" id="{5A831CE0-D795-48FF-B316-F11B5D40C6E4}"/>
                    </a:ext>
                  </a:extLst>
                </p:cNvPr>
                <p:cNvSpPr>
                  <a:spLocks noChangeArrowheads="1"/>
                </p:cNvSpPr>
                <p:nvPr/>
              </p:nvSpPr>
              <p:spPr bwMode="auto">
                <a:xfrm>
                  <a:off x="2216"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10" name="Rectangle 82">
                  <a:extLst>
                    <a:ext uri="{FF2B5EF4-FFF2-40B4-BE49-F238E27FC236}">
                      <a16:creationId xmlns:a16="http://schemas.microsoft.com/office/drawing/2014/main" id="{4029A77F-8062-43A2-8D81-E6171234AECA}"/>
                    </a:ext>
                  </a:extLst>
                </p:cNvPr>
                <p:cNvSpPr>
                  <a:spLocks noChangeArrowheads="1"/>
                </p:cNvSpPr>
                <p:nvPr/>
              </p:nvSpPr>
              <p:spPr bwMode="auto">
                <a:xfrm>
                  <a:off x="2295" y="960"/>
                  <a:ext cx="35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grpSp>
            <p:nvGrpSpPr>
              <p:cNvPr id="534611" name="Group 83">
                <a:extLst>
                  <a:ext uri="{FF2B5EF4-FFF2-40B4-BE49-F238E27FC236}">
                    <a16:creationId xmlns:a16="http://schemas.microsoft.com/office/drawing/2014/main" id="{BD425B12-CB3E-4C31-92D4-C380BCF5442C}"/>
                  </a:ext>
                </a:extLst>
              </p:cNvPr>
              <p:cNvGrpSpPr>
                <a:grpSpLocks/>
              </p:cNvGrpSpPr>
              <p:nvPr/>
            </p:nvGrpSpPr>
            <p:grpSpPr bwMode="auto">
              <a:xfrm>
                <a:off x="2744" y="960"/>
                <a:ext cx="512" cy="210"/>
                <a:chOff x="2744" y="960"/>
                <a:chExt cx="512" cy="210"/>
              </a:xfrm>
            </p:grpSpPr>
            <p:sp>
              <p:nvSpPr>
                <p:cNvPr id="534612" name="Rectangle 84">
                  <a:extLst>
                    <a:ext uri="{FF2B5EF4-FFF2-40B4-BE49-F238E27FC236}">
                      <a16:creationId xmlns:a16="http://schemas.microsoft.com/office/drawing/2014/main" id="{D36C2099-F7CE-4D4A-9244-351D989D56DA}"/>
                    </a:ext>
                  </a:extLst>
                </p:cNvPr>
                <p:cNvSpPr>
                  <a:spLocks noChangeArrowheads="1"/>
                </p:cNvSpPr>
                <p:nvPr/>
              </p:nvSpPr>
              <p:spPr bwMode="auto">
                <a:xfrm>
                  <a:off x="2744" y="968"/>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13" name="Rectangle 85">
                  <a:extLst>
                    <a:ext uri="{FF2B5EF4-FFF2-40B4-BE49-F238E27FC236}">
                      <a16:creationId xmlns:a16="http://schemas.microsoft.com/office/drawing/2014/main" id="{9495216C-CC1F-445D-98B9-0643CD8BF2AB}"/>
                    </a:ext>
                  </a:extLst>
                </p:cNvPr>
                <p:cNvSpPr>
                  <a:spLocks noChangeArrowheads="1"/>
                </p:cNvSpPr>
                <p:nvPr/>
              </p:nvSpPr>
              <p:spPr bwMode="auto">
                <a:xfrm>
                  <a:off x="2823" y="960"/>
                  <a:ext cx="26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Wr</a:t>
                  </a:r>
                </a:p>
              </p:txBody>
            </p:sp>
          </p:grpSp>
        </p:grpSp>
        <p:sp>
          <p:nvSpPr>
            <p:cNvPr id="534614" name="Rectangle 86">
              <a:extLst>
                <a:ext uri="{FF2B5EF4-FFF2-40B4-BE49-F238E27FC236}">
                  <a16:creationId xmlns:a16="http://schemas.microsoft.com/office/drawing/2014/main" id="{DDC2DECF-8958-41AE-BB4A-E555FB4C5EB3}"/>
                </a:ext>
              </a:extLst>
            </p:cNvPr>
            <p:cNvSpPr>
              <a:spLocks noChangeArrowheads="1"/>
            </p:cNvSpPr>
            <p:nvPr/>
          </p:nvSpPr>
          <p:spPr bwMode="auto">
            <a:xfrm>
              <a:off x="135" y="960"/>
              <a:ext cx="5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solidFill>
                    <a:schemeClr val="accent1"/>
                  </a:solidFill>
                  <a:latin typeface="微软雅黑" panose="020B0503020204020204" pitchFamily="34" charset="-122"/>
                  <a:ea typeface="微软雅黑" panose="020B0503020204020204" pitchFamily="34" charset="-122"/>
                </a:rPr>
                <a:t>0: </a:t>
              </a:r>
              <a:r>
                <a:rPr lang="en-US" altLang="zh-CN">
                  <a:solidFill>
                    <a:schemeClr val="accent1"/>
                  </a:solidFill>
                  <a:latin typeface="微软雅黑" panose="020B0503020204020204" pitchFamily="34" charset="-122"/>
                  <a:ea typeface="微软雅黑" panose="020B0503020204020204" pitchFamily="34" charset="-122"/>
                </a:rPr>
                <a:t>Load</a:t>
              </a:r>
            </a:p>
          </p:txBody>
        </p:sp>
        <p:grpSp>
          <p:nvGrpSpPr>
            <p:cNvPr id="534615" name="Group 87">
              <a:extLst>
                <a:ext uri="{FF2B5EF4-FFF2-40B4-BE49-F238E27FC236}">
                  <a16:creationId xmlns:a16="http://schemas.microsoft.com/office/drawing/2014/main" id="{74952795-67D0-484E-A937-45CBFB9A621D}"/>
                </a:ext>
              </a:extLst>
            </p:cNvPr>
            <p:cNvGrpSpPr>
              <a:grpSpLocks/>
            </p:cNvGrpSpPr>
            <p:nvPr/>
          </p:nvGrpSpPr>
          <p:grpSpPr bwMode="auto">
            <a:xfrm>
              <a:off x="1160" y="1248"/>
              <a:ext cx="2624" cy="210"/>
              <a:chOff x="1160" y="1248"/>
              <a:chExt cx="2624" cy="210"/>
            </a:xfrm>
          </p:grpSpPr>
          <p:grpSp>
            <p:nvGrpSpPr>
              <p:cNvPr id="534616" name="Group 88">
                <a:extLst>
                  <a:ext uri="{FF2B5EF4-FFF2-40B4-BE49-F238E27FC236}">
                    <a16:creationId xmlns:a16="http://schemas.microsoft.com/office/drawing/2014/main" id="{A0C2899E-5199-44CA-AC10-BEE60B324E36}"/>
                  </a:ext>
                </a:extLst>
              </p:cNvPr>
              <p:cNvGrpSpPr>
                <a:grpSpLocks/>
              </p:cNvGrpSpPr>
              <p:nvPr/>
            </p:nvGrpSpPr>
            <p:grpSpPr bwMode="auto">
              <a:xfrm>
                <a:off x="1160" y="1248"/>
                <a:ext cx="512" cy="210"/>
                <a:chOff x="1160" y="1248"/>
                <a:chExt cx="512" cy="210"/>
              </a:xfrm>
            </p:grpSpPr>
            <p:sp>
              <p:nvSpPr>
                <p:cNvPr id="534617" name="Rectangle 89">
                  <a:extLst>
                    <a:ext uri="{FF2B5EF4-FFF2-40B4-BE49-F238E27FC236}">
                      <a16:creationId xmlns:a16="http://schemas.microsoft.com/office/drawing/2014/main" id="{11459478-37E9-41C5-8146-540A26AE2B16}"/>
                    </a:ext>
                  </a:extLst>
                </p:cNvPr>
                <p:cNvSpPr>
                  <a:spLocks noChangeArrowheads="1"/>
                </p:cNvSpPr>
                <p:nvPr/>
              </p:nvSpPr>
              <p:spPr bwMode="auto">
                <a:xfrm>
                  <a:off x="1160"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18" name="Rectangle 90">
                  <a:extLst>
                    <a:ext uri="{FF2B5EF4-FFF2-40B4-BE49-F238E27FC236}">
                      <a16:creationId xmlns:a16="http://schemas.microsoft.com/office/drawing/2014/main" id="{204EDA40-7977-4187-B9D5-AA1EB385DEF1}"/>
                    </a:ext>
                  </a:extLst>
                </p:cNvPr>
                <p:cNvSpPr>
                  <a:spLocks noChangeArrowheads="1"/>
                </p:cNvSpPr>
                <p:nvPr/>
              </p:nvSpPr>
              <p:spPr bwMode="auto">
                <a:xfrm>
                  <a:off x="1201" y="1248"/>
                  <a:ext cx="3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34619" name="Group 91">
                <a:extLst>
                  <a:ext uri="{FF2B5EF4-FFF2-40B4-BE49-F238E27FC236}">
                    <a16:creationId xmlns:a16="http://schemas.microsoft.com/office/drawing/2014/main" id="{7D085A75-55B7-4D5D-ACE5-D0F14C3B61EA}"/>
                  </a:ext>
                </a:extLst>
              </p:cNvPr>
              <p:cNvGrpSpPr>
                <a:grpSpLocks/>
              </p:cNvGrpSpPr>
              <p:nvPr/>
            </p:nvGrpSpPr>
            <p:grpSpPr bwMode="auto">
              <a:xfrm>
                <a:off x="1671" y="1248"/>
                <a:ext cx="529" cy="210"/>
                <a:chOff x="1671" y="1248"/>
                <a:chExt cx="529" cy="210"/>
              </a:xfrm>
            </p:grpSpPr>
            <p:sp>
              <p:nvSpPr>
                <p:cNvPr id="534620" name="Rectangle 92">
                  <a:extLst>
                    <a:ext uri="{FF2B5EF4-FFF2-40B4-BE49-F238E27FC236}">
                      <a16:creationId xmlns:a16="http://schemas.microsoft.com/office/drawing/2014/main" id="{C2BA39FD-2D24-46FD-9768-9423380436B6}"/>
                    </a:ext>
                  </a:extLst>
                </p:cNvPr>
                <p:cNvSpPr>
                  <a:spLocks noChangeArrowheads="1"/>
                </p:cNvSpPr>
                <p:nvPr/>
              </p:nvSpPr>
              <p:spPr bwMode="auto">
                <a:xfrm>
                  <a:off x="1688"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21" name="Rectangle 93">
                  <a:extLst>
                    <a:ext uri="{FF2B5EF4-FFF2-40B4-BE49-F238E27FC236}">
                      <a16:creationId xmlns:a16="http://schemas.microsoft.com/office/drawing/2014/main" id="{F9E48362-2FC5-4774-B4A3-BFD55FF03CA4}"/>
                    </a:ext>
                  </a:extLst>
                </p:cNvPr>
                <p:cNvSpPr>
                  <a:spLocks noChangeArrowheads="1"/>
                </p:cNvSpPr>
                <p:nvPr/>
              </p:nvSpPr>
              <p:spPr bwMode="auto">
                <a:xfrm>
                  <a:off x="1671" y="1248"/>
                  <a:ext cx="50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Reg/Dec</a:t>
                  </a:r>
                </a:p>
              </p:txBody>
            </p:sp>
          </p:grpSp>
          <p:grpSp>
            <p:nvGrpSpPr>
              <p:cNvPr id="534622" name="Group 94">
                <a:extLst>
                  <a:ext uri="{FF2B5EF4-FFF2-40B4-BE49-F238E27FC236}">
                    <a16:creationId xmlns:a16="http://schemas.microsoft.com/office/drawing/2014/main" id="{7FDCCDC0-756F-4349-82A3-C71B1B32B0C5}"/>
                  </a:ext>
                </a:extLst>
              </p:cNvPr>
              <p:cNvGrpSpPr>
                <a:grpSpLocks/>
              </p:cNvGrpSpPr>
              <p:nvPr/>
            </p:nvGrpSpPr>
            <p:grpSpPr bwMode="auto">
              <a:xfrm>
                <a:off x="2216" y="1248"/>
                <a:ext cx="512" cy="210"/>
                <a:chOff x="2216" y="1248"/>
                <a:chExt cx="512" cy="210"/>
              </a:xfrm>
            </p:grpSpPr>
            <p:sp>
              <p:nvSpPr>
                <p:cNvPr id="534623" name="Rectangle 95">
                  <a:extLst>
                    <a:ext uri="{FF2B5EF4-FFF2-40B4-BE49-F238E27FC236}">
                      <a16:creationId xmlns:a16="http://schemas.microsoft.com/office/drawing/2014/main" id="{34AE68A0-E094-4159-AFF3-B235F05874A1}"/>
                    </a:ext>
                  </a:extLst>
                </p:cNvPr>
                <p:cNvSpPr>
                  <a:spLocks noChangeArrowheads="1"/>
                </p:cNvSpPr>
                <p:nvPr/>
              </p:nvSpPr>
              <p:spPr bwMode="auto">
                <a:xfrm>
                  <a:off x="2216"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24" name="Rectangle 96">
                  <a:extLst>
                    <a:ext uri="{FF2B5EF4-FFF2-40B4-BE49-F238E27FC236}">
                      <a16:creationId xmlns:a16="http://schemas.microsoft.com/office/drawing/2014/main" id="{1CE05531-F350-4862-8F6B-B32FF56CE4AA}"/>
                    </a:ext>
                  </a:extLst>
                </p:cNvPr>
                <p:cNvSpPr>
                  <a:spLocks noChangeArrowheads="1"/>
                </p:cNvSpPr>
                <p:nvPr/>
              </p:nvSpPr>
              <p:spPr bwMode="auto">
                <a:xfrm>
                  <a:off x="2295" y="1248"/>
                  <a:ext cx="33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34625" name="Group 97">
                <a:extLst>
                  <a:ext uri="{FF2B5EF4-FFF2-40B4-BE49-F238E27FC236}">
                    <a16:creationId xmlns:a16="http://schemas.microsoft.com/office/drawing/2014/main" id="{E4E5E74D-0624-45FE-89C0-5A61974136A0}"/>
                  </a:ext>
                </a:extLst>
              </p:cNvPr>
              <p:cNvGrpSpPr>
                <a:grpSpLocks/>
              </p:cNvGrpSpPr>
              <p:nvPr/>
            </p:nvGrpSpPr>
            <p:grpSpPr bwMode="auto">
              <a:xfrm>
                <a:off x="2744" y="1248"/>
                <a:ext cx="512" cy="210"/>
                <a:chOff x="2744" y="1248"/>
                <a:chExt cx="512" cy="210"/>
              </a:xfrm>
            </p:grpSpPr>
            <p:sp>
              <p:nvSpPr>
                <p:cNvPr id="534626" name="Rectangle 98">
                  <a:extLst>
                    <a:ext uri="{FF2B5EF4-FFF2-40B4-BE49-F238E27FC236}">
                      <a16:creationId xmlns:a16="http://schemas.microsoft.com/office/drawing/2014/main" id="{23D2AB5A-43EA-4A2B-BF69-D99D614D2FBC}"/>
                    </a:ext>
                  </a:extLst>
                </p:cNvPr>
                <p:cNvSpPr>
                  <a:spLocks noChangeArrowheads="1"/>
                </p:cNvSpPr>
                <p:nvPr/>
              </p:nvSpPr>
              <p:spPr bwMode="auto">
                <a:xfrm>
                  <a:off x="2744"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27" name="Rectangle 99">
                  <a:extLst>
                    <a:ext uri="{FF2B5EF4-FFF2-40B4-BE49-F238E27FC236}">
                      <a16:creationId xmlns:a16="http://schemas.microsoft.com/office/drawing/2014/main" id="{2A145252-60AE-413D-A477-461CE8EEE24D}"/>
                    </a:ext>
                  </a:extLst>
                </p:cNvPr>
                <p:cNvSpPr>
                  <a:spLocks noChangeArrowheads="1"/>
                </p:cNvSpPr>
                <p:nvPr/>
              </p:nvSpPr>
              <p:spPr bwMode="auto">
                <a:xfrm>
                  <a:off x="2823" y="1248"/>
                  <a:ext cx="35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grpSp>
            <p:nvGrpSpPr>
              <p:cNvPr id="534628" name="Group 100">
                <a:extLst>
                  <a:ext uri="{FF2B5EF4-FFF2-40B4-BE49-F238E27FC236}">
                    <a16:creationId xmlns:a16="http://schemas.microsoft.com/office/drawing/2014/main" id="{D24C9725-3B88-453B-AC34-27041124AD92}"/>
                  </a:ext>
                </a:extLst>
              </p:cNvPr>
              <p:cNvGrpSpPr>
                <a:grpSpLocks/>
              </p:cNvGrpSpPr>
              <p:nvPr/>
            </p:nvGrpSpPr>
            <p:grpSpPr bwMode="auto">
              <a:xfrm>
                <a:off x="3272" y="1248"/>
                <a:ext cx="512" cy="210"/>
                <a:chOff x="3272" y="1248"/>
                <a:chExt cx="512" cy="210"/>
              </a:xfrm>
            </p:grpSpPr>
            <p:sp>
              <p:nvSpPr>
                <p:cNvPr id="534629" name="Rectangle 101">
                  <a:extLst>
                    <a:ext uri="{FF2B5EF4-FFF2-40B4-BE49-F238E27FC236}">
                      <a16:creationId xmlns:a16="http://schemas.microsoft.com/office/drawing/2014/main" id="{F744354A-7ECA-4616-9E26-CC320C36A3CC}"/>
                    </a:ext>
                  </a:extLst>
                </p:cNvPr>
                <p:cNvSpPr>
                  <a:spLocks noChangeArrowheads="1"/>
                </p:cNvSpPr>
                <p:nvPr/>
              </p:nvSpPr>
              <p:spPr bwMode="auto">
                <a:xfrm>
                  <a:off x="3272" y="125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30" name="Rectangle 102">
                  <a:extLst>
                    <a:ext uri="{FF2B5EF4-FFF2-40B4-BE49-F238E27FC236}">
                      <a16:creationId xmlns:a16="http://schemas.microsoft.com/office/drawing/2014/main" id="{9AECAEC4-E27B-4AD7-ABC0-7344C7BFBE7D}"/>
                    </a:ext>
                  </a:extLst>
                </p:cNvPr>
                <p:cNvSpPr>
                  <a:spLocks noChangeArrowheads="1"/>
                </p:cNvSpPr>
                <p:nvPr/>
              </p:nvSpPr>
              <p:spPr bwMode="auto">
                <a:xfrm>
                  <a:off x="3351" y="1248"/>
                  <a:ext cx="26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Wr</a:t>
                  </a:r>
                </a:p>
              </p:txBody>
            </p:sp>
          </p:grpSp>
        </p:grpSp>
        <p:sp>
          <p:nvSpPr>
            <p:cNvPr id="534631" name="Rectangle 103">
              <a:extLst>
                <a:ext uri="{FF2B5EF4-FFF2-40B4-BE49-F238E27FC236}">
                  <a16:creationId xmlns:a16="http://schemas.microsoft.com/office/drawing/2014/main" id="{89AC106B-29A4-4268-8410-B99DD27DBF18}"/>
                </a:ext>
              </a:extLst>
            </p:cNvPr>
            <p:cNvSpPr>
              <a:spLocks noChangeArrowheads="1"/>
            </p:cNvSpPr>
            <p:nvPr/>
          </p:nvSpPr>
          <p:spPr bwMode="auto">
            <a:xfrm>
              <a:off x="567" y="1248"/>
              <a:ext cx="61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solidFill>
                    <a:schemeClr val="accent1"/>
                  </a:solidFill>
                  <a:latin typeface="微软雅黑" panose="020B0503020204020204" pitchFamily="34" charset="-122"/>
                  <a:ea typeface="微软雅黑" panose="020B0503020204020204" pitchFamily="34" charset="-122"/>
                </a:rPr>
                <a:t>4: </a:t>
              </a:r>
              <a:r>
                <a:rPr lang="en-US" altLang="zh-CN">
                  <a:solidFill>
                    <a:schemeClr val="accent1"/>
                  </a:solidFill>
                  <a:latin typeface="微软雅黑" panose="020B0503020204020204" pitchFamily="34" charset="-122"/>
                  <a:ea typeface="微软雅黑" panose="020B0503020204020204" pitchFamily="34" charset="-122"/>
                </a:rPr>
                <a:t>R-type</a:t>
              </a:r>
            </a:p>
          </p:txBody>
        </p:sp>
        <p:grpSp>
          <p:nvGrpSpPr>
            <p:cNvPr id="534632" name="Group 104">
              <a:extLst>
                <a:ext uri="{FF2B5EF4-FFF2-40B4-BE49-F238E27FC236}">
                  <a16:creationId xmlns:a16="http://schemas.microsoft.com/office/drawing/2014/main" id="{FFCE44DE-7C56-4343-A970-7A64E5C744C8}"/>
                </a:ext>
              </a:extLst>
            </p:cNvPr>
            <p:cNvGrpSpPr>
              <a:grpSpLocks/>
            </p:cNvGrpSpPr>
            <p:nvPr/>
          </p:nvGrpSpPr>
          <p:grpSpPr bwMode="auto">
            <a:xfrm>
              <a:off x="1688" y="1536"/>
              <a:ext cx="2624" cy="210"/>
              <a:chOff x="1688" y="1536"/>
              <a:chExt cx="2624" cy="210"/>
            </a:xfrm>
          </p:grpSpPr>
          <p:grpSp>
            <p:nvGrpSpPr>
              <p:cNvPr id="534633" name="Group 105">
                <a:extLst>
                  <a:ext uri="{FF2B5EF4-FFF2-40B4-BE49-F238E27FC236}">
                    <a16:creationId xmlns:a16="http://schemas.microsoft.com/office/drawing/2014/main" id="{6609874D-D1EE-4630-A7BD-890A8DA96B0F}"/>
                  </a:ext>
                </a:extLst>
              </p:cNvPr>
              <p:cNvGrpSpPr>
                <a:grpSpLocks/>
              </p:cNvGrpSpPr>
              <p:nvPr/>
            </p:nvGrpSpPr>
            <p:grpSpPr bwMode="auto">
              <a:xfrm>
                <a:off x="1688" y="1536"/>
                <a:ext cx="512" cy="210"/>
                <a:chOff x="1688" y="1536"/>
                <a:chExt cx="512" cy="210"/>
              </a:xfrm>
            </p:grpSpPr>
            <p:sp>
              <p:nvSpPr>
                <p:cNvPr id="534634" name="Rectangle 106">
                  <a:extLst>
                    <a:ext uri="{FF2B5EF4-FFF2-40B4-BE49-F238E27FC236}">
                      <a16:creationId xmlns:a16="http://schemas.microsoft.com/office/drawing/2014/main" id="{B5BE041E-D815-48A6-BA40-092646728DA2}"/>
                    </a:ext>
                  </a:extLst>
                </p:cNvPr>
                <p:cNvSpPr>
                  <a:spLocks noChangeArrowheads="1"/>
                </p:cNvSpPr>
                <p:nvPr/>
              </p:nvSpPr>
              <p:spPr bwMode="auto">
                <a:xfrm>
                  <a:off x="1688"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35" name="Rectangle 107">
                  <a:extLst>
                    <a:ext uri="{FF2B5EF4-FFF2-40B4-BE49-F238E27FC236}">
                      <a16:creationId xmlns:a16="http://schemas.microsoft.com/office/drawing/2014/main" id="{DF6F692F-10B2-4A62-80B6-A8AB8A913C1B}"/>
                    </a:ext>
                  </a:extLst>
                </p:cNvPr>
                <p:cNvSpPr>
                  <a:spLocks noChangeArrowheads="1"/>
                </p:cNvSpPr>
                <p:nvPr/>
              </p:nvSpPr>
              <p:spPr bwMode="auto">
                <a:xfrm>
                  <a:off x="1729" y="1536"/>
                  <a:ext cx="3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34636" name="Group 108">
                <a:extLst>
                  <a:ext uri="{FF2B5EF4-FFF2-40B4-BE49-F238E27FC236}">
                    <a16:creationId xmlns:a16="http://schemas.microsoft.com/office/drawing/2014/main" id="{7051357A-A471-47E6-98BA-24D2BF1DEE22}"/>
                  </a:ext>
                </a:extLst>
              </p:cNvPr>
              <p:cNvGrpSpPr>
                <a:grpSpLocks/>
              </p:cNvGrpSpPr>
              <p:nvPr/>
            </p:nvGrpSpPr>
            <p:grpSpPr bwMode="auto">
              <a:xfrm>
                <a:off x="2199" y="1536"/>
                <a:ext cx="529" cy="210"/>
                <a:chOff x="2199" y="1536"/>
                <a:chExt cx="529" cy="210"/>
              </a:xfrm>
            </p:grpSpPr>
            <p:sp>
              <p:nvSpPr>
                <p:cNvPr id="534637" name="Rectangle 109">
                  <a:extLst>
                    <a:ext uri="{FF2B5EF4-FFF2-40B4-BE49-F238E27FC236}">
                      <a16:creationId xmlns:a16="http://schemas.microsoft.com/office/drawing/2014/main" id="{0A02ADB1-2CE7-4FE7-9F88-C631F63773C4}"/>
                    </a:ext>
                  </a:extLst>
                </p:cNvPr>
                <p:cNvSpPr>
                  <a:spLocks noChangeArrowheads="1"/>
                </p:cNvSpPr>
                <p:nvPr/>
              </p:nvSpPr>
              <p:spPr bwMode="auto">
                <a:xfrm>
                  <a:off x="2216"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38" name="Rectangle 110">
                  <a:extLst>
                    <a:ext uri="{FF2B5EF4-FFF2-40B4-BE49-F238E27FC236}">
                      <a16:creationId xmlns:a16="http://schemas.microsoft.com/office/drawing/2014/main" id="{B9E986C2-F27D-4A96-A2B9-F24CB5ECA056}"/>
                    </a:ext>
                  </a:extLst>
                </p:cNvPr>
                <p:cNvSpPr>
                  <a:spLocks noChangeArrowheads="1"/>
                </p:cNvSpPr>
                <p:nvPr/>
              </p:nvSpPr>
              <p:spPr bwMode="auto">
                <a:xfrm>
                  <a:off x="2199" y="1536"/>
                  <a:ext cx="50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Reg/Dec</a:t>
                  </a:r>
                </a:p>
              </p:txBody>
            </p:sp>
          </p:grpSp>
          <p:grpSp>
            <p:nvGrpSpPr>
              <p:cNvPr id="534639" name="Group 111">
                <a:extLst>
                  <a:ext uri="{FF2B5EF4-FFF2-40B4-BE49-F238E27FC236}">
                    <a16:creationId xmlns:a16="http://schemas.microsoft.com/office/drawing/2014/main" id="{6B6E0D5F-9C84-4DA0-AE25-6854CB12011A}"/>
                  </a:ext>
                </a:extLst>
              </p:cNvPr>
              <p:cNvGrpSpPr>
                <a:grpSpLocks/>
              </p:cNvGrpSpPr>
              <p:nvPr/>
            </p:nvGrpSpPr>
            <p:grpSpPr bwMode="auto">
              <a:xfrm>
                <a:off x="2744" y="1536"/>
                <a:ext cx="512" cy="210"/>
                <a:chOff x="2744" y="1536"/>
                <a:chExt cx="512" cy="210"/>
              </a:xfrm>
            </p:grpSpPr>
            <p:sp>
              <p:nvSpPr>
                <p:cNvPr id="534640" name="Rectangle 112">
                  <a:extLst>
                    <a:ext uri="{FF2B5EF4-FFF2-40B4-BE49-F238E27FC236}">
                      <a16:creationId xmlns:a16="http://schemas.microsoft.com/office/drawing/2014/main" id="{D62FB86D-DD32-4964-A1F2-5FC96D0CE732}"/>
                    </a:ext>
                  </a:extLst>
                </p:cNvPr>
                <p:cNvSpPr>
                  <a:spLocks noChangeArrowheads="1"/>
                </p:cNvSpPr>
                <p:nvPr/>
              </p:nvSpPr>
              <p:spPr bwMode="auto">
                <a:xfrm>
                  <a:off x="2744"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41" name="Rectangle 113">
                  <a:extLst>
                    <a:ext uri="{FF2B5EF4-FFF2-40B4-BE49-F238E27FC236}">
                      <a16:creationId xmlns:a16="http://schemas.microsoft.com/office/drawing/2014/main" id="{11BDD98C-73C2-4674-9FE3-5F93B27C028E}"/>
                    </a:ext>
                  </a:extLst>
                </p:cNvPr>
                <p:cNvSpPr>
                  <a:spLocks noChangeArrowheads="1"/>
                </p:cNvSpPr>
                <p:nvPr/>
              </p:nvSpPr>
              <p:spPr bwMode="auto">
                <a:xfrm>
                  <a:off x="2823" y="1536"/>
                  <a:ext cx="3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34642" name="Group 114">
                <a:extLst>
                  <a:ext uri="{FF2B5EF4-FFF2-40B4-BE49-F238E27FC236}">
                    <a16:creationId xmlns:a16="http://schemas.microsoft.com/office/drawing/2014/main" id="{3A1F6AC5-0510-4BDD-82C5-55DBB774573B}"/>
                  </a:ext>
                </a:extLst>
              </p:cNvPr>
              <p:cNvGrpSpPr>
                <a:grpSpLocks/>
              </p:cNvGrpSpPr>
              <p:nvPr/>
            </p:nvGrpSpPr>
            <p:grpSpPr bwMode="auto">
              <a:xfrm>
                <a:off x="3272" y="1536"/>
                <a:ext cx="512" cy="210"/>
                <a:chOff x="3272" y="1536"/>
                <a:chExt cx="512" cy="210"/>
              </a:xfrm>
            </p:grpSpPr>
            <p:sp>
              <p:nvSpPr>
                <p:cNvPr id="534643" name="Rectangle 115">
                  <a:extLst>
                    <a:ext uri="{FF2B5EF4-FFF2-40B4-BE49-F238E27FC236}">
                      <a16:creationId xmlns:a16="http://schemas.microsoft.com/office/drawing/2014/main" id="{9C71E25E-BC2B-4351-A9EA-89374F005828}"/>
                    </a:ext>
                  </a:extLst>
                </p:cNvPr>
                <p:cNvSpPr>
                  <a:spLocks noChangeArrowheads="1"/>
                </p:cNvSpPr>
                <p:nvPr/>
              </p:nvSpPr>
              <p:spPr bwMode="auto">
                <a:xfrm>
                  <a:off x="3272"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44" name="Rectangle 116">
                  <a:extLst>
                    <a:ext uri="{FF2B5EF4-FFF2-40B4-BE49-F238E27FC236}">
                      <a16:creationId xmlns:a16="http://schemas.microsoft.com/office/drawing/2014/main" id="{814D9806-39CC-469B-8656-E665DB4EF7EE}"/>
                    </a:ext>
                  </a:extLst>
                </p:cNvPr>
                <p:cNvSpPr>
                  <a:spLocks noChangeArrowheads="1"/>
                </p:cNvSpPr>
                <p:nvPr/>
              </p:nvSpPr>
              <p:spPr bwMode="auto">
                <a:xfrm>
                  <a:off x="3351" y="1536"/>
                  <a:ext cx="35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grpSp>
            <p:nvGrpSpPr>
              <p:cNvPr id="534645" name="Group 117">
                <a:extLst>
                  <a:ext uri="{FF2B5EF4-FFF2-40B4-BE49-F238E27FC236}">
                    <a16:creationId xmlns:a16="http://schemas.microsoft.com/office/drawing/2014/main" id="{6986BCC1-583A-4AAE-8951-3EF7CF4484F2}"/>
                  </a:ext>
                </a:extLst>
              </p:cNvPr>
              <p:cNvGrpSpPr>
                <a:grpSpLocks/>
              </p:cNvGrpSpPr>
              <p:nvPr/>
            </p:nvGrpSpPr>
            <p:grpSpPr bwMode="auto">
              <a:xfrm>
                <a:off x="3800" y="1536"/>
                <a:ext cx="512" cy="210"/>
                <a:chOff x="3800" y="1536"/>
                <a:chExt cx="512" cy="210"/>
              </a:xfrm>
            </p:grpSpPr>
            <p:sp>
              <p:nvSpPr>
                <p:cNvPr id="534646" name="Rectangle 118">
                  <a:extLst>
                    <a:ext uri="{FF2B5EF4-FFF2-40B4-BE49-F238E27FC236}">
                      <a16:creationId xmlns:a16="http://schemas.microsoft.com/office/drawing/2014/main" id="{935801D8-2BE3-44C8-934E-E4479A5318F4}"/>
                    </a:ext>
                  </a:extLst>
                </p:cNvPr>
                <p:cNvSpPr>
                  <a:spLocks noChangeArrowheads="1"/>
                </p:cNvSpPr>
                <p:nvPr/>
              </p:nvSpPr>
              <p:spPr bwMode="auto">
                <a:xfrm>
                  <a:off x="3800" y="1544"/>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47" name="Rectangle 119">
                  <a:extLst>
                    <a:ext uri="{FF2B5EF4-FFF2-40B4-BE49-F238E27FC236}">
                      <a16:creationId xmlns:a16="http://schemas.microsoft.com/office/drawing/2014/main" id="{063CB5EB-E6D1-49B8-95FA-44D1E9627E53}"/>
                    </a:ext>
                  </a:extLst>
                </p:cNvPr>
                <p:cNvSpPr>
                  <a:spLocks noChangeArrowheads="1"/>
                </p:cNvSpPr>
                <p:nvPr/>
              </p:nvSpPr>
              <p:spPr bwMode="auto">
                <a:xfrm>
                  <a:off x="3879" y="1536"/>
                  <a:ext cx="26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Wr</a:t>
                  </a:r>
                </a:p>
              </p:txBody>
            </p:sp>
          </p:grpSp>
        </p:grpSp>
        <p:sp>
          <p:nvSpPr>
            <p:cNvPr id="534648" name="Rectangle 120">
              <a:extLst>
                <a:ext uri="{FF2B5EF4-FFF2-40B4-BE49-F238E27FC236}">
                  <a16:creationId xmlns:a16="http://schemas.microsoft.com/office/drawing/2014/main" id="{F34EF62F-A099-4674-B016-7F8DF124B95A}"/>
                </a:ext>
              </a:extLst>
            </p:cNvPr>
            <p:cNvSpPr>
              <a:spLocks noChangeArrowheads="1"/>
            </p:cNvSpPr>
            <p:nvPr/>
          </p:nvSpPr>
          <p:spPr bwMode="auto">
            <a:xfrm>
              <a:off x="1173" y="1536"/>
              <a:ext cx="5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a:solidFill>
                    <a:schemeClr val="accent1"/>
                  </a:solidFill>
                  <a:latin typeface="微软雅黑" panose="020B0503020204020204" pitchFamily="34" charset="-122"/>
                  <a:ea typeface="微软雅黑" panose="020B0503020204020204" pitchFamily="34" charset="-122"/>
                </a:rPr>
                <a:t>8:</a:t>
              </a:r>
              <a:r>
                <a:rPr lang="zh-CN" altLang="en-US">
                  <a:latin typeface="Times New Roman" panose="02020603050405020304" pitchFamily="18" charset="0"/>
                  <a:ea typeface="宋体" panose="02010600030101010101" pitchFamily="2" charset="-122"/>
                </a:rPr>
                <a:t> </a:t>
              </a:r>
              <a:r>
                <a:rPr lang="en-US" altLang="zh-CN">
                  <a:solidFill>
                    <a:schemeClr val="accent1"/>
                  </a:solidFill>
                  <a:latin typeface="微软雅黑" panose="020B0503020204020204" pitchFamily="34" charset="-122"/>
                  <a:ea typeface="微软雅黑" panose="020B0503020204020204" pitchFamily="34" charset="-122"/>
                </a:rPr>
                <a:t>Store</a:t>
              </a:r>
            </a:p>
          </p:txBody>
        </p:sp>
        <p:grpSp>
          <p:nvGrpSpPr>
            <p:cNvPr id="534649" name="Group 121">
              <a:extLst>
                <a:ext uri="{FF2B5EF4-FFF2-40B4-BE49-F238E27FC236}">
                  <a16:creationId xmlns:a16="http://schemas.microsoft.com/office/drawing/2014/main" id="{C2B61A83-79AE-4AD4-9366-AE5D11DE9F5B}"/>
                </a:ext>
              </a:extLst>
            </p:cNvPr>
            <p:cNvGrpSpPr>
              <a:grpSpLocks/>
            </p:cNvGrpSpPr>
            <p:nvPr/>
          </p:nvGrpSpPr>
          <p:grpSpPr bwMode="auto">
            <a:xfrm>
              <a:off x="2216" y="1824"/>
              <a:ext cx="2624" cy="210"/>
              <a:chOff x="2216" y="1824"/>
              <a:chExt cx="2624" cy="210"/>
            </a:xfrm>
          </p:grpSpPr>
          <p:grpSp>
            <p:nvGrpSpPr>
              <p:cNvPr id="534650" name="Group 122">
                <a:extLst>
                  <a:ext uri="{FF2B5EF4-FFF2-40B4-BE49-F238E27FC236}">
                    <a16:creationId xmlns:a16="http://schemas.microsoft.com/office/drawing/2014/main" id="{81BC819B-A13C-442D-B38B-D050B2AFCEB4}"/>
                  </a:ext>
                </a:extLst>
              </p:cNvPr>
              <p:cNvGrpSpPr>
                <a:grpSpLocks/>
              </p:cNvGrpSpPr>
              <p:nvPr/>
            </p:nvGrpSpPr>
            <p:grpSpPr bwMode="auto">
              <a:xfrm>
                <a:off x="2216" y="1824"/>
                <a:ext cx="512" cy="210"/>
                <a:chOff x="2216" y="1824"/>
                <a:chExt cx="512" cy="210"/>
              </a:xfrm>
            </p:grpSpPr>
            <p:sp>
              <p:nvSpPr>
                <p:cNvPr id="534651" name="Rectangle 123">
                  <a:extLst>
                    <a:ext uri="{FF2B5EF4-FFF2-40B4-BE49-F238E27FC236}">
                      <a16:creationId xmlns:a16="http://schemas.microsoft.com/office/drawing/2014/main" id="{BDC7A5A8-0B48-4208-ACCE-0C4AF959BBC0}"/>
                    </a:ext>
                  </a:extLst>
                </p:cNvPr>
                <p:cNvSpPr>
                  <a:spLocks noChangeArrowheads="1"/>
                </p:cNvSpPr>
                <p:nvPr/>
              </p:nvSpPr>
              <p:spPr bwMode="auto">
                <a:xfrm>
                  <a:off x="2216"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52" name="Rectangle 124">
                  <a:extLst>
                    <a:ext uri="{FF2B5EF4-FFF2-40B4-BE49-F238E27FC236}">
                      <a16:creationId xmlns:a16="http://schemas.microsoft.com/office/drawing/2014/main" id="{13925004-119D-4897-8385-2C66551E3CC4}"/>
                    </a:ext>
                  </a:extLst>
                </p:cNvPr>
                <p:cNvSpPr>
                  <a:spLocks noChangeArrowheads="1"/>
                </p:cNvSpPr>
                <p:nvPr/>
              </p:nvSpPr>
              <p:spPr bwMode="auto">
                <a:xfrm>
                  <a:off x="2257" y="1824"/>
                  <a:ext cx="3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Ifetch</a:t>
                  </a:r>
                </a:p>
              </p:txBody>
            </p:sp>
          </p:grpSp>
          <p:grpSp>
            <p:nvGrpSpPr>
              <p:cNvPr id="534653" name="Group 125">
                <a:extLst>
                  <a:ext uri="{FF2B5EF4-FFF2-40B4-BE49-F238E27FC236}">
                    <a16:creationId xmlns:a16="http://schemas.microsoft.com/office/drawing/2014/main" id="{D45BB561-B5E3-4D1B-8149-3251C66932DC}"/>
                  </a:ext>
                </a:extLst>
              </p:cNvPr>
              <p:cNvGrpSpPr>
                <a:grpSpLocks/>
              </p:cNvGrpSpPr>
              <p:nvPr/>
            </p:nvGrpSpPr>
            <p:grpSpPr bwMode="auto">
              <a:xfrm>
                <a:off x="2727" y="1824"/>
                <a:ext cx="529" cy="210"/>
                <a:chOff x="2727" y="1824"/>
                <a:chExt cx="529" cy="210"/>
              </a:xfrm>
            </p:grpSpPr>
            <p:sp>
              <p:nvSpPr>
                <p:cNvPr id="534654" name="Rectangle 126">
                  <a:extLst>
                    <a:ext uri="{FF2B5EF4-FFF2-40B4-BE49-F238E27FC236}">
                      <a16:creationId xmlns:a16="http://schemas.microsoft.com/office/drawing/2014/main" id="{D7957BEA-13EF-4584-BD2C-34AB174D833F}"/>
                    </a:ext>
                  </a:extLst>
                </p:cNvPr>
                <p:cNvSpPr>
                  <a:spLocks noChangeArrowheads="1"/>
                </p:cNvSpPr>
                <p:nvPr/>
              </p:nvSpPr>
              <p:spPr bwMode="auto">
                <a:xfrm>
                  <a:off x="2744"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55" name="Rectangle 127">
                  <a:extLst>
                    <a:ext uri="{FF2B5EF4-FFF2-40B4-BE49-F238E27FC236}">
                      <a16:creationId xmlns:a16="http://schemas.microsoft.com/office/drawing/2014/main" id="{96D15F5D-30CE-483A-A6F4-6A129FFE5399}"/>
                    </a:ext>
                  </a:extLst>
                </p:cNvPr>
                <p:cNvSpPr>
                  <a:spLocks noChangeArrowheads="1"/>
                </p:cNvSpPr>
                <p:nvPr/>
              </p:nvSpPr>
              <p:spPr bwMode="auto">
                <a:xfrm>
                  <a:off x="2727" y="1824"/>
                  <a:ext cx="50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Reg/Dec</a:t>
                  </a:r>
                </a:p>
              </p:txBody>
            </p:sp>
          </p:grpSp>
          <p:grpSp>
            <p:nvGrpSpPr>
              <p:cNvPr id="534656" name="Group 128">
                <a:extLst>
                  <a:ext uri="{FF2B5EF4-FFF2-40B4-BE49-F238E27FC236}">
                    <a16:creationId xmlns:a16="http://schemas.microsoft.com/office/drawing/2014/main" id="{50A07975-2B06-4684-831A-CD83DDC09A5F}"/>
                  </a:ext>
                </a:extLst>
              </p:cNvPr>
              <p:cNvGrpSpPr>
                <a:grpSpLocks/>
              </p:cNvGrpSpPr>
              <p:nvPr/>
            </p:nvGrpSpPr>
            <p:grpSpPr bwMode="auto">
              <a:xfrm>
                <a:off x="3272" y="1824"/>
                <a:ext cx="512" cy="210"/>
                <a:chOff x="3272" y="1824"/>
                <a:chExt cx="512" cy="210"/>
              </a:xfrm>
            </p:grpSpPr>
            <p:sp>
              <p:nvSpPr>
                <p:cNvPr id="534657" name="Rectangle 129">
                  <a:extLst>
                    <a:ext uri="{FF2B5EF4-FFF2-40B4-BE49-F238E27FC236}">
                      <a16:creationId xmlns:a16="http://schemas.microsoft.com/office/drawing/2014/main" id="{3B32799D-EF08-472C-A2C3-D2785EB932D9}"/>
                    </a:ext>
                  </a:extLst>
                </p:cNvPr>
                <p:cNvSpPr>
                  <a:spLocks noChangeArrowheads="1"/>
                </p:cNvSpPr>
                <p:nvPr/>
              </p:nvSpPr>
              <p:spPr bwMode="auto">
                <a:xfrm>
                  <a:off x="3272"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58" name="Rectangle 130">
                  <a:extLst>
                    <a:ext uri="{FF2B5EF4-FFF2-40B4-BE49-F238E27FC236}">
                      <a16:creationId xmlns:a16="http://schemas.microsoft.com/office/drawing/2014/main" id="{29D78C73-3FDA-4D88-98FD-83CEAEEE134D}"/>
                    </a:ext>
                  </a:extLst>
                </p:cNvPr>
                <p:cNvSpPr>
                  <a:spLocks noChangeArrowheads="1"/>
                </p:cNvSpPr>
                <p:nvPr/>
              </p:nvSpPr>
              <p:spPr bwMode="auto">
                <a:xfrm>
                  <a:off x="3351" y="1824"/>
                  <a:ext cx="3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Exec</a:t>
                  </a:r>
                </a:p>
              </p:txBody>
            </p:sp>
          </p:grpSp>
          <p:grpSp>
            <p:nvGrpSpPr>
              <p:cNvPr id="534659" name="Group 131">
                <a:extLst>
                  <a:ext uri="{FF2B5EF4-FFF2-40B4-BE49-F238E27FC236}">
                    <a16:creationId xmlns:a16="http://schemas.microsoft.com/office/drawing/2014/main" id="{E0912C5B-0187-4032-883E-8C0DE3A5B3CB}"/>
                  </a:ext>
                </a:extLst>
              </p:cNvPr>
              <p:cNvGrpSpPr>
                <a:grpSpLocks/>
              </p:cNvGrpSpPr>
              <p:nvPr/>
            </p:nvGrpSpPr>
            <p:grpSpPr bwMode="auto">
              <a:xfrm>
                <a:off x="3800" y="1824"/>
                <a:ext cx="512" cy="210"/>
                <a:chOff x="3800" y="1824"/>
                <a:chExt cx="512" cy="210"/>
              </a:xfrm>
            </p:grpSpPr>
            <p:sp>
              <p:nvSpPr>
                <p:cNvPr id="534660" name="Rectangle 132">
                  <a:extLst>
                    <a:ext uri="{FF2B5EF4-FFF2-40B4-BE49-F238E27FC236}">
                      <a16:creationId xmlns:a16="http://schemas.microsoft.com/office/drawing/2014/main" id="{1E94B413-E293-4449-A7D3-BAE0332A9F71}"/>
                    </a:ext>
                  </a:extLst>
                </p:cNvPr>
                <p:cNvSpPr>
                  <a:spLocks noChangeArrowheads="1"/>
                </p:cNvSpPr>
                <p:nvPr/>
              </p:nvSpPr>
              <p:spPr bwMode="auto">
                <a:xfrm>
                  <a:off x="3800"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61" name="Rectangle 133">
                  <a:extLst>
                    <a:ext uri="{FF2B5EF4-FFF2-40B4-BE49-F238E27FC236}">
                      <a16:creationId xmlns:a16="http://schemas.microsoft.com/office/drawing/2014/main" id="{E8DD9035-FF66-4DA9-80DF-68DA23824622}"/>
                    </a:ext>
                  </a:extLst>
                </p:cNvPr>
                <p:cNvSpPr>
                  <a:spLocks noChangeArrowheads="1"/>
                </p:cNvSpPr>
                <p:nvPr/>
              </p:nvSpPr>
              <p:spPr bwMode="auto">
                <a:xfrm>
                  <a:off x="3879" y="1824"/>
                  <a:ext cx="35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Mem</a:t>
                  </a:r>
                </a:p>
              </p:txBody>
            </p:sp>
          </p:grpSp>
          <p:grpSp>
            <p:nvGrpSpPr>
              <p:cNvPr id="534662" name="Group 134">
                <a:extLst>
                  <a:ext uri="{FF2B5EF4-FFF2-40B4-BE49-F238E27FC236}">
                    <a16:creationId xmlns:a16="http://schemas.microsoft.com/office/drawing/2014/main" id="{6535D2FF-31E1-49A3-9699-805FBA66A0EA}"/>
                  </a:ext>
                </a:extLst>
              </p:cNvPr>
              <p:cNvGrpSpPr>
                <a:grpSpLocks/>
              </p:cNvGrpSpPr>
              <p:nvPr/>
            </p:nvGrpSpPr>
            <p:grpSpPr bwMode="auto">
              <a:xfrm>
                <a:off x="4328" y="1824"/>
                <a:ext cx="512" cy="210"/>
                <a:chOff x="4328" y="1824"/>
                <a:chExt cx="512" cy="210"/>
              </a:xfrm>
            </p:grpSpPr>
            <p:sp>
              <p:nvSpPr>
                <p:cNvPr id="534663" name="Rectangle 135">
                  <a:extLst>
                    <a:ext uri="{FF2B5EF4-FFF2-40B4-BE49-F238E27FC236}">
                      <a16:creationId xmlns:a16="http://schemas.microsoft.com/office/drawing/2014/main" id="{4ABB52B9-C098-471A-93D2-FFB03B569EF1}"/>
                    </a:ext>
                  </a:extLst>
                </p:cNvPr>
                <p:cNvSpPr>
                  <a:spLocks noChangeArrowheads="1"/>
                </p:cNvSpPr>
                <p:nvPr/>
              </p:nvSpPr>
              <p:spPr bwMode="auto">
                <a:xfrm>
                  <a:off x="4328" y="1832"/>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64" name="Rectangle 136">
                  <a:extLst>
                    <a:ext uri="{FF2B5EF4-FFF2-40B4-BE49-F238E27FC236}">
                      <a16:creationId xmlns:a16="http://schemas.microsoft.com/office/drawing/2014/main" id="{E6ACB5ED-5A2B-4578-9D6C-14F36AE0D2F6}"/>
                    </a:ext>
                  </a:extLst>
                </p:cNvPr>
                <p:cNvSpPr>
                  <a:spLocks noChangeArrowheads="1"/>
                </p:cNvSpPr>
                <p:nvPr/>
              </p:nvSpPr>
              <p:spPr bwMode="auto">
                <a:xfrm>
                  <a:off x="4407" y="1824"/>
                  <a:ext cx="26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latin typeface="Times New Roman" panose="02020603050405020304" pitchFamily="18" charset="0"/>
                      <a:ea typeface="宋体" panose="02010600030101010101" pitchFamily="2" charset="-122"/>
                    </a:rPr>
                    <a:t>Wr</a:t>
                  </a:r>
                </a:p>
              </p:txBody>
            </p:sp>
          </p:grpSp>
        </p:grpSp>
        <p:sp>
          <p:nvSpPr>
            <p:cNvPr id="534665" name="Rectangle 137">
              <a:extLst>
                <a:ext uri="{FF2B5EF4-FFF2-40B4-BE49-F238E27FC236}">
                  <a16:creationId xmlns:a16="http://schemas.microsoft.com/office/drawing/2014/main" id="{08AD18C7-4D52-4910-9612-ABFA8AFEF434}"/>
                </a:ext>
              </a:extLst>
            </p:cNvPr>
            <p:cNvSpPr>
              <a:spLocks noChangeArrowheads="1"/>
            </p:cNvSpPr>
            <p:nvPr/>
          </p:nvSpPr>
          <p:spPr bwMode="auto">
            <a:xfrm>
              <a:off x="855" y="1824"/>
              <a:ext cx="15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a:solidFill>
                    <a:schemeClr val="accent1"/>
                  </a:solidFill>
                  <a:latin typeface="微软雅黑" panose="020B0503020204020204" pitchFamily="34" charset="-122"/>
                  <a:ea typeface="微软雅黑" panose="020B0503020204020204" pitchFamily="34" charset="-122"/>
                </a:rPr>
                <a:t>                         12: </a:t>
              </a:r>
              <a:r>
                <a:rPr lang="en-US" altLang="zh-CN">
                  <a:solidFill>
                    <a:schemeClr val="accent1"/>
                  </a:solidFill>
                  <a:latin typeface="微软雅黑" panose="020B0503020204020204" pitchFamily="34" charset="-122"/>
                  <a:ea typeface="微软雅黑" panose="020B0503020204020204" pitchFamily="34" charset="-122"/>
                </a:rPr>
                <a:t>Beq </a:t>
              </a:r>
            </a:p>
          </p:txBody>
        </p:sp>
        <p:sp>
          <p:nvSpPr>
            <p:cNvPr id="534666" name="Line 138">
              <a:extLst>
                <a:ext uri="{FF2B5EF4-FFF2-40B4-BE49-F238E27FC236}">
                  <a16:creationId xmlns:a16="http://schemas.microsoft.com/office/drawing/2014/main" id="{DC5DD4A9-200E-4243-9A5A-13D841968E9C}"/>
                </a:ext>
              </a:extLst>
            </p:cNvPr>
            <p:cNvSpPr>
              <a:spLocks noChangeShapeType="1"/>
            </p:cNvSpPr>
            <p:nvPr/>
          </p:nvSpPr>
          <p:spPr bwMode="auto">
            <a:xfrm flipV="1">
              <a:off x="3792" y="856"/>
              <a:ext cx="0" cy="35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67" name="Line 139">
              <a:extLst>
                <a:ext uri="{FF2B5EF4-FFF2-40B4-BE49-F238E27FC236}">
                  <a16:creationId xmlns:a16="http://schemas.microsoft.com/office/drawing/2014/main" id="{14C87391-A4DC-4F43-A440-46E3E4A63A3C}"/>
                </a:ext>
              </a:extLst>
            </p:cNvPr>
            <p:cNvSpPr>
              <a:spLocks noChangeShapeType="1"/>
            </p:cNvSpPr>
            <p:nvPr/>
          </p:nvSpPr>
          <p:spPr bwMode="auto">
            <a:xfrm flipV="1">
              <a:off x="4320" y="856"/>
              <a:ext cx="0" cy="64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68" name="Line 140">
              <a:extLst>
                <a:ext uri="{FF2B5EF4-FFF2-40B4-BE49-F238E27FC236}">
                  <a16:creationId xmlns:a16="http://schemas.microsoft.com/office/drawing/2014/main" id="{7C52FB7C-2E1C-4500-9EF8-37851B9ABFF6}"/>
                </a:ext>
              </a:extLst>
            </p:cNvPr>
            <p:cNvSpPr>
              <a:spLocks noChangeShapeType="1"/>
            </p:cNvSpPr>
            <p:nvPr/>
          </p:nvSpPr>
          <p:spPr bwMode="auto">
            <a:xfrm flipV="1">
              <a:off x="4848" y="856"/>
              <a:ext cx="0" cy="92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69" name="Oval 141">
              <a:extLst>
                <a:ext uri="{FF2B5EF4-FFF2-40B4-BE49-F238E27FC236}">
                  <a16:creationId xmlns:a16="http://schemas.microsoft.com/office/drawing/2014/main" id="{82FDCFC6-9D0E-4A5F-9929-E6EB193D37CC}"/>
                </a:ext>
              </a:extLst>
            </p:cNvPr>
            <p:cNvSpPr>
              <a:spLocks noChangeArrowheads="1"/>
            </p:cNvSpPr>
            <p:nvPr/>
          </p:nvSpPr>
          <p:spPr bwMode="auto">
            <a:xfrm>
              <a:off x="2692" y="628"/>
              <a:ext cx="88" cy="157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0" name="Oval 142">
              <a:extLst>
                <a:ext uri="{FF2B5EF4-FFF2-40B4-BE49-F238E27FC236}">
                  <a16:creationId xmlns:a16="http://schemas.microsoft.com/office/drawing/2014/main" id="{6B9264F1-8D0B-428F-A577-CB079C05BAF9}"/>
                </a:ext>
              </a:extLst>
            </p:cNvPr>
            <p:cNvSpPr>
              <a:spLocks noChangeArrowheads="1"/>
            </p:cNvSpPr>
            <p:nvPr/>
          </p:nvSpPr>
          <p:spPr bwMode="auto">
            <a:xfrm>
              <a:off x="3220" y="628"/>
              <a:ext cx="88" cy="157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1" name="Oval 143">
              <a:extLst>
                <a:ext uri="{FF2B5EF4-FFF2-40B4-BE49-F238E27FC236}">
                  <a16:creationId xmlns:a16="http://schemas.microsoft.com/office/drawing/2014/main" id="{DA08FA3B-C645-46ED-A740-54A1BA2A20FC}"/>
                </a:ext>
              </a:extLst>
            </p:cNvPr>
            <p:cNvSpPr>
              <a:spLocks noChangeArrowheads="1"/>
            </p:cNvSpPr>
            <p:nvPr/>
          </p:nvSpPr>
          <p:spPr bwMode="auto">
            <a:xfrm>
              <a:off x="3748" y="628"/>
              <a:ext cx="88" cy="157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2" name="Oval 144">
              <a:extLst>
                <a:ext uri="{FF2B5EF4-FFF2-40B4-BE49-F238E27FC236}">
                  <a16:creationId xmlns:a16="http://schemas.microsoft.com/office/drawing/2014/main" id="{25C03A72-78E7-409D-9C32-9BFDE0C8835D}"/>
                </a:ext>
              </a:extLst>
            </p:cNvPr>
            <p:cNvSpPr>
              <a:spLocks noChangeArrowheads="1"/>
            </p:cNvSpPr>
            <p:nvPr/>
          </p:nvSpPr>
          <p:spPr bwMode="auto">
            <a:xfrm>
              <a:off x="4276" y="628"/>
              <a:ext cx="88" cy="157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3" name="Line 145">
              <a:extLst>
                <a:ext uri="{FF2B5EF4-FFF2-40B4-BE49-F238E27FC236}">
                  <a16:creationId xmlns:a16="http://schemas.microsoft.com/office/drawing/2014/main" id="{EC8D4320-BC7F-4A70-94D0-AD597421C0A5}"/>
                </a:ext>
              </a:extLst>
            </p:cNvPr>
            <p:cNvSpPr>
              <a:spLocks noChangeShapeType="1"/>
            </p:cNvSpPr>
            <p:nvPr/>
          </p:nvSpPr>
          <p:spPr bwMode="auto">
            <a:xfrm flipV="1">
              <a:off x="2736" y="2200"/>
              <a:ext cx="0" cy="2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4" name="Line 146">
              <a:extLst>
                <a:ext uri="{FF2B5EF4-FFF2-40B4-BE49-F238E27FC236}">
                  <a16:creationId xmlns:a16="http://schemas.microsoft.com/office/drawing/2014/main" id="{95282B2D-0BE7-4814-8AA7-708E6183DA30}"/>
                </a:ext>
              </a:extLst>
            </p:cNvPr>
            <p:cNvSpPr>
              <a:spLocks noChangeShapeType="1"/>
            </p:cNvSpPr>
            <p:nvPr/>
          </p:nvSpPr>
          <p:spPr bwMode="auto">
            <a:xfrm flipV="1">
              <a:off x="3264" y="2200"/>
              <a:ext cx="0" cy="2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5" name="Line 147">
              <a:extLst>
                <a:ext uri="{FF2B5EF4-FFF2-40B4-BE49-F238E27FC236}">
                  <a16:creationId xmlns:a16="http://schemas.microsoft.com/office/drawing/2014/main" id="{F4F9872B-639C-4A26-8ABE-9763B3606203}"/>
                </a:ext>
              </a:extLst>
            </p:cNvPr>
            <p:cNvSpPr>
              <a:spLocks noChangeShapeType="1"/>
            </p:cNvSpPr>
            <p:nvPr/>
          </p:nvSpPr>
          <p:spPr bwMode="auto">
            <a:xfrm flipV="1">
              <a:off x="3792" y="2200"/>
              <a:ext cx="0" cy="2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6" name="Line 148">
              <a:extLst>
                <a:ext uri="{FF2B5EF4-FFF2-40B4-BE49-F238E27FC236}">
                  <a16:creationId xmlns:a16="http://schemas.microsoft.com/office/drawing/2014/main" id="{3C79FEFB-8B02-4E71-B4C4-8D6CF0A37C2B}"/>
                </a:ext>
              </a:extLst>
            </p:cNvPr>
            <p:cNvSpPr>
              <a:spLocks noChangeShapeType="1"/>
            </p:cNvSpPr>
            <p:nvPr/>
          </p:nvSpPr>
          <p:spPr bwMode="auto">
            <a:xfrm flipV="1">
              <a:off x="4320" y="2200"/>
              <a:ext cx="0" cy="2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4677" name="Rectangle 149">
            <a:extLst>
              <a:ext uri="{FF2B5EF4-FFF2-40B4-BE49-F238E27FC236}">
                <a16:creationId xmlns:a16="http://schemas.microsoft.com/office/drawing/2014/main" id="{716AA9B6-B436-40C6-9E35-86383C8F23F1}"/>
              </a:ext>
            </a:extLst>
          </p:cNvPr>
          <p:cNvSpPr>
            <a:spLocks noGrp="1" noChangeArrowheads="1"/>
          </p:cNvSpPr>
          <p:nvPr>
            <p:ph type="body" idx="1"/>
          </p:nvPr>
        </p:nvSpPr>
        <p:spPr>
          <a:xfrm>
            <a:off x="342900" y="4700588"/>
            <a:ext cx="8569325" cy="1439862"/>
          </a:xfrm>
          <a:noFill/>
          <a:ln/>
        </p:spPr>
        <p:txBody>
          <a:bodyPr/>
          <a:lstStyle/>
          <a:p>
            <a:pPr>
              <a:buFontTx/>
              <a:buNone/>
            </a:pPr>
            <a:r>
              <a:rPr lang="zh-CN" altLang="en-US">
                <a:solidFill>
                  <a:srgbClr val="CC0000"/>
                </a:solidFill>
                <a:latin typeface="微软雅黑" panose="020B0503020204020204" pitchFamily="34" charset="-122"/>
                <a:ea typeface="微软雅黑" panose="020B0503020204020204" pitchFamily="34" charset="-122"/>
              </a:rPr>
              <a:t>周期</a:t>
            </a:r>
            <a:r>
              <a:rPr lang="en-US" altLang="zh-CN">
                <a:solidFill>
                  <a:srgbClr val="CC0000"/>
                </a:solidFill>
                <a:latin typeface="微软雅黑" panose="020B0503020204020204" pitchFamily="34" charset="-122"/>
                <a:ea typeface="微软雅黑" panose="020B0503020204020204" pitchFamily="34" charset="-122"/>
              </a:rPr>
              <a:t>4</a:t>
            </a:r>
            <a:r>
              <a:rPr lang="zh-CN" altLang="en-US">
                <a:solidFill>
                  <a:srgbClr val="CC0000"/>
                </a:solidFill>
                <a:latin typeface="微软雅黑" panose="020B0503020204020204" pitchFamily="34" charset="-122"/>
                <a:ea typeface="微软雅黑" panose="020B0503020204020204" pitchFamily="34" charset="-122"/>
              </a:rPr>
              <a:t>结束</a:t>
            </a:r>
            <a:r>
              <a:rPr lang="en-US" altLang="zh-CN">
                <a:solidFill>
                  <a:srgbClr val="CC0000"/>
                </a:solidFill>
                <a:latin typeface="微软雅黑" panose="020B0503020204020204" pitchFamily="34" charset="-122"/>
                <a:ea typeface="微软雅黑" panose="020B0503020204020204" pitchFamily="34" charset="-122"/>
              </a:rPr>
              <a:t>: Load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Mem, R-type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Exec,   Store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Reg,   Beq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Ifetch</a:t>
            </a:r>
          </a:p>
          <a:p>
            <a:pPr>
              <a:buFontTx/>
              <a:buNone/>
            </a:pPr>
            <a:r>
              <a:rPr lang="zh-CN" altLang="en-US">
                <a:solidFill>
                  <a:srgbClr val="CC0000"/>
                </a:solidFill>
                <a:latin typeface="微软雅黑" panose="020B0503020204020204" pitchFamily="34" charset="-122"/>
                <a:ea typeface="微软雅黑" panose="020B0503020204020204" pitchFamily="34" charset="-122"/>
              </a:rPr>
              <a:t>周期</a:t>
            </a:r>
            <a:r>
              <a:rPr lang="en-US" altLang="zh-CN">
                <a:solidFill>
                  <a:srgbClr val="CC0000"/>
                </a:solidFill>
                <a:latin typeface="微软雅黑" panose="020B0503020204020204" pitchFamily="34" charset="-122"/>
                <a:ea typeface="微软雅黑" panose="020B0503020204020204" pitchFamily="34" charset="-122"/>
              </a:rPr>
              <a:t>5</a:t>
            </a:r>
            <a:r>
              <a:rPr lang="zh-CN" altLang="en-US">
                <a:solidFill>
                  <a:srgbClr val="CC0000"/>
                </a:solidFill>
                <a:latin typeface="微软雅黑" panose="020B0503020204020204" pitchFamily="34" charset="-122"/>
                <a:ea typeface="微软雅黑" panose="020B0503020204020204" pitchFamily="34" charset="-122"/>
              </a:rPr>
              <a:t>结束</a:t>
            </a:r>
            <a:r>
              <a:rPr lang="en-US" altLang="zh-CN">
                <a:solidFill>
                  <a:srgbClr val="CC0000"/>
                </a:solidFill>
                <a:latin typeface="微软雅黑" panose="020B0503020204020204" pitchFamily="34" charset="-122"/>
                <a:ea typeface="微软雅黑" panose="020B0503020204020204" pitchFamily="34" charset="-122"/>
              </a:rPr>
              <a:t>: Load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Wr,     R-type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Mem,  Store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Exec,  Beq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Reg</a:t>
            </a:r>
          </a:p>
          <a:p>
            <a:pPr>
              <a:buFontTx/>
              <a:buNone/>
            </a:pPr>
            <a:r>
              <a:rPr lang="zh-CN" altLang="en-US">
                <a:solidFill>
                  <a:srgbClr val="CC0000"/>
                </a:solidFill>
                <a:latin typeface="微软雅黑" panose="020B0503020204020204" pitchFamily="34" charset="-122"/>
                <a:ea typeface="微软雅黑" panose="020B0503020204020204" pitchFamily="34" charset="-122"/>
              </a:rPr>
              <a:t>周期</a:t>
            </a:r>
            <a:r>
              <a:rPr lang="en-US" altLang="zh-CN">
                <a:solidFill>
                  <a:srgbClr val="CC0000"/>
                </a:solidFill>
                <a:latin typeface="微软雅黑" panose="020B0503020204020204" pitchFamily="34" charset="-122"/>
                <a:ea typeface="微软雅黑" panose="020B0503020204020204" pitchFamily="34" charset="-122"/>
              </a:rPr>
              <a:t>6</a:t>
            </a:r>
            <a:r>
              <a:rPr lang="zh-CN" altLang="en-US">
                <a:solidFill>
                  <a:srgbClr val="CC0000"/>
                </a:solidFill>
                <a:latin typeface="微软雅黑" panose="020B0503020204020204" pitchFamily="34" charset="-122"/>
                <a:ea typeface="微软雅黑" panose="020B0503020204020204" pitchFamily="34" charset="-122"/>
              </a:rPr>
              <a:t>结束</a:t>
            </a:r>
            <a:r>
              <a:rPr lang="en-US" altLang="zh-CN">
                <a:solidFill>
                  <a:srgbClr val="CC0000"/>
                </a:solidFill>
                <a:latin typeface="微软雅黑" panose="020B0503020204020204" pitchFamily="34" charset="-122"/>
                <a:ea typeface="微软雅黑" panose="020B0503020204020204" pitchFamily="34" charset="-122"/>
              </a:rPr>
              <a:t>:                         R-type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Wr,      Store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Mem, Beq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Exec</a:t>
            </a:r>
          </a:p>
          <a:p>
            <a:pPr>
              <a:buFontTx/>
              <a:buNone/>
            </a:pPr>
            <a:r>
              <a:rPr lang="zh-CN" altLang="en-US">
                <a:solidFill>
                  <a:srgbClr val="CC0000"/>
                </a:solidFill>
                <a:latin typeface="微软雅黑" panose="020B0503020204020204" pitchFamily="34" charset="-122"/>
                <a:ea typeface="微软雅黑" panose="020B0503020204020204" pitchFamily="34" charset="-122"/>
              </a:rPr>
              <a:t>周期</a:t>
            </a:r>
            <a:r>
              <a:rPr lang="en-US" altLang="zh-CN">
                <a:solidFill>
                  <a:srgbClr val="CC0000"/>
                </a:solidFill>
                <a:latin typeface="微软雅黑" panose="020B0503020204020204" pitchFamily="34" charset="-122"/>
                <a:ea typeface="微软雅黑" panose="020B0503020204020204" pitchFamily="34" charset="-122"/>
              </a:rPr>
              <a:t>7</a:t>
            </a:r>
            <a:r>
              <a:rPr lang="zh-CN" altLang="en-US">
                <a:solidFill>
                  <a:srgbClr val="CC0000"/>
                </a:solidFill>
                <a:latin typeface="微软雅黑" panose="020B0503020204020204" pitchFamily="34" charset="-122"/>
                <a:ea typeface="微软雅黑" panose="020B0503020204020204" pitchFamily="34" charset="-122"/>
              </a:rPr>
              <a:t>结束</a:t>
            </a:r>
            <a:r>
              <a:rPr lang="en-US" altLang="zh-CN">
                <a:solidFill>
                  <a:srgbClr val="CC0000"/>
                </a:solidFill>
                <a:latin typeface="微软雅黑" panose="020B0503020204020204" pitchFamily="34" charset="-122"/>
                <a:ea typeface="微软雅黑" panose="020B0503020204020204" pitchFamily="34" charset="-122"/>
              </a:rPr>
              <a:t>:                                                      Store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Wr,     Beq </a:t>
            </a:r>
            <a:r>
              <a:rPr lang="zh-CN" altLang="en-US">
                <a:solidFill>
                  <a:srgbClr val="CC0000"/>
                </a:solidFill>
                <a:latin typeface="微软雅黑" panose="020B0503020204020204" pitchFamily="34" charset="-122"/>
                <a:ea typeface="微软雅黑" panose="020B0503020204020204" pitchFamily="34" charset="-122"/>
              </a:rPr>
              <a:t>的 </a:t>
            </a:r>
            <a:r>
              <a:rPr lang="en-US" altLang="zh-CN">
                <a:solidFill>
                  <a:srgbClr val="CC0000"/>
                </a:solidFill>
                <a:latin typeface="微软雅黑" panose="020B0503020204020204" pitchFamily="34" charset="-122"/>
                <a:ea typeface="微软雅黑" panose="020B0503020204020204" pitchFamily="34" charset="-122"/>
              </a:rPr>
              <a:t>Mem</a:t>
            </a:r>
          </a:p>
        </p:txBody>
      </p:sp>
      <p:sp>
        <p:nvSpPr>
          <p:cNvPr id="534678" name="Rectangle 150">
            <a:extLst>
              <a:ext uri="{FF2B5EF4-FFF2-40B4-BE49-F238E27FC236}">
                <a16:creationId xmlns:a16="http://schemas.microsoft.com/office/drawing/2014/main" id="{3472B1F1-AF39-404B-AC01-F81328BA1831}"/>
              </a:ext>
            </a:extLst>
          </p:cNvPr>
          <p:cNvSpPr>
            <a:spLocks noChangeArrowheads="1"/>
          </p:cNvSpPr>
          <p:nvPr/>
        </p:nvSpPr>
        <p:spPr bwMode="auto">
          <a:xfrm>
            <a:off x="1130300" y="3903663"/>
            <a:ext cx="6269038" cy="595312"/>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79" name="Text Box 151">
            <a:extLst>
              <a:ext uri="{FF2B5EF4-FFF2-40B4-BE49-F238E27FC236}">
                <a16:creationId xmlns:a16="http://schemas.microsoft.com/office/drawing/2014/main" id="{53D74688-9A48-4A88-98A9-02B54DCF4817}"/>
              </a:ext>
            </a:extLst>
          </p:cNvPr>
          <p:cNvSpPr txBox="1">
            <a:spLocks noChangeArrowheads="1"/>
          </p:cNvSpPr>
          <p:nvPr/>
        </p:nvSpPr>
        <p:spPr bwMode="auto">
          <a:xfrm>
            <a:off x="1216025" y="4021138"/>
            <a:ext cx="2962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accent2"/>
                </a:solidFill>
                <a:latin typeface="Times New Roman" panose="02020603050405020304" pitchFamily="18" charset="0"/>
                <a:ea typeface="黑体" panose="02010609060101010101" pitchFamily="49" charset="-122"/>
              </a:rPr>
              <a:t>考察以下几个点的情况：</a:t>
            </a:r>
          </a:p>
        </p:txBody>
      </p:sp>
      <p:sp>
        <p:nvSpPr>
          <p:cNvPr id="534680" name="Rectangle 152">
            <a:extLst>
              <a:ext uri="{FF2B5EF4-FFF2-40B4-BE49-F238E27FC236}">
                <a16:creationId xmlns:a16="http://schemas.microsoft.com/office/drawing/2014/main" id="{CB591142-CEDF-47FC-89DC-E930C8596937}"/>
              </a:ext>
            </a:extLst>
          </p:cNvPr>
          <p:cNvSpPr>
            <a:spLocks noChangeArrowheads="1"/>
          </p:cNvSpPr>
          <p:nvPr/>
        </p:nvSpPr>
        <p:spPr bwMode="auto">
          <a:xfrm>
            <a:off x="4356100" y="3429000"/>
            <a:ext cx="4000500" cy="27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681" name="Line 153">
            <a:extLst>
              <a:ext uri="{FF2B5EF4-FFF2-40B4-BE49-F238E27FC236}">
                <a16:creationId xmlns:a16="http://schemas.microsoft.com/office/drawing/2014/main" id="{654D5AB1-FFE9-45EB-8617-3C4FF11EE9A1}"/>
              </a:ext>
            </a:extLst>
          </p:cNvPr>
          <p:cNvSpPr>
            <a:spLocks noChangeShapeType="1"/>
          </p:cNvSpPr>
          <p:nvPr/>
        </p:nvSpPr>
        <p:spPr bwMode="auto">
          <a:xfrm flipH="1">
            <a:off x="7683500" y="3441700"/>
            <a:ext cx="0" cy="25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4677">
                                            <p:txEl>
                                              <p:pRg st="0" end="0"/>
                                            </p:txEl>
                                          </p:spTgt>
                                        </p:tgtEl>
                                        <p:attrNameLst>
                                          <p:attrName>style.visibility</p:attrName>
                                        </p:attrNameLst>
                                      </p:cBhvr>
                                      <p:to>
                                        <p:strVal val="visible"/>
                                      </p:to>
                                    </p:set>
                                    <p:animEffect transition="in" filter="blinds(horizontal)">
                                      <p:cBhvr>
                                        <p:cTn id="7" dur="500"/>
                                        <p:tgtEl>
                                          <p:spTgt spid="534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4677">
                                            <p:txEl>
                                              <p:pRg st="1" end="1"/>
                                            </p:txEl>
                                          </p:spTgt>
                                        </p:tgtEl>
                                        <p:attrNameLst>
                                          <p:attrName>style.visibility</p:attrName>
                                        </p:attrNameLst>
                                      </p:cBhvr>
                                      <p:to>
                                        <p:strVal val="visible"/>
                                      </p:to>
                                    </p:set>
                                    <p:animEffect transition="in" filter="blinds(horizontal)">
                                      <p:cBhvr>
                                        <p:cTn id="12" dur="500"/>
                                        <p:tgtEl>
                                          <p:spTgt spid="5346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4677">
                                            <p:txEl>
                                              <p:pRg st="2" end="2"/>
                                            </p:txEl>
                                          </p:spTgt>
                                        </p:tgtEl>
                                        <p:attrNameLst>
                                          <p:attrName>style.visibility</p:attrName>
                                        </p:attrNameLst>
                                      </p:cBhvr>
                                      <p:to>
                                        <p:strVal val="visible"/>
                                      </p:to>
                                    </p:set>
                                    <p:animEffect transition="in" filter="blinds(horizontal)">
                                      <p:cBhvr>
                                        <p:cTn id="17" dur="500"/>
                                        <p:tgtEl>
                                          <p:spTgt spid="53467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4677">
                                            <p:txEl>
                                              <p:pRg st="3" end="3"/>
                                            </p:txEl>
                                          </p:spTgt>
                                        </p:tgtEl>
                                        <p:attrNameLst>
                                          <p:attrName>style.visibility</p:attrName>
                                        </p:attrNameLst>
                                      </p:cBhvr>
                                      <p:to>
                                        <p:strVal val="visible"/>
                                      </p:to>
                                    </p:set>
                                    <p:animEffect transition="in" filter="blinds(horizontal)">
                                      <p:cBhvr>
                                        <p:cTn id="22" dur="500"/>
                                        <p:tgtEl>
                                          <p:spTgt spid="5346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DC232525-6413-4817-8CA5-32B68722B1A9}"/>
              </a:ext>
            </a:extLst>
          </p:cNvPr>
          <p:cNvSpPr>
            <a:spLocks noGrp="1" noChangeArrowheads="1"/>
          </p:cNvSpPr>
          <p:nvPr>
            <p:ph type="title"/>
          </p:nvPr>
        </p:nvSpPr>
        <p:spPr>
          <a:xfrm>
            <a:off x="457200" y="127000"/>
            <a:ext cx="8229600" cy="528638"/>
          </a:xfrm>
        </p:spPr>
        <p:txBody>
          <a:bodyPr/>
          <a:lstStyle/>
          <a:p>
            <a:r>
              <a:rPr lang="zh-CN" altLang="en-US"/>
              <a:t>程序及指令的执行过程</a:t>
            </a:r>
          </a:p>
        </p:txBody>
      </p:sp>
      <p:sp>
        <p:nvSpPr>
          <p:cNvPr id="455683" name="Rectangle 3">
            <a:extLst>
              <a:ext uri="{FF2B5EF4-FFF2-40B4-BE49-F238E27FC236}">
                <a16:creationId xmlns:a16="http://schemas.microsoft.com/office/drawing/2014/main" id="{BEAD36CA-2C67-43C6-A4CD-F95BD6960BB6}"/>
              </a:ext>
            </a:extLst>
          </p:cNvPr>
          <p:cNvSpPr>
            <a:spLocks noGrp="1" noChangeArrowheads="1"/>
          </p:cNvSpPr>
          <p:nvPr>
            <p:ph type="body" idx="1"/>
          </p:nvPr>
        </p:nvSpPr>
        <p:spPr>
          <a:xfrm>
            <a:off x="249238" y="874713"/>
            <a:ext cx="8229600" cy="415925"/>
          </a:xfrm>
        </p:spPr>
        <p:txBody>
          <a:bodyPr/>
          <a:lstStyle/>
          <a:p>
            <a:pPr>
              <a:buFontTx/>
              <a:buNone/>
            </a:pPr>
            <a:r>
              <a:rPr lang="zh-CN" altLang="en-US" sz="2400">
                <a:latin typeface="微软雅黑" panose="020B0503020204020204" pitchFamily="34" charset="-122"/>
                <a:ea typeface="微软雅黑" panose="020B0503020204020204" pitchFamily="34" charset="-122"/>
              </a:rPr>
              <a:t>反汇编得到的</a:t>
            </a:r>
            <a:r>
              <a:rPr lang="en-US" altLang="zh-CN" sz="2400">
                <a:latin typeface="微软雅黑" panose="020B0503020204020204" pitchFamily="34" charset="-122"/>
                <a:ea typeface="微软雅黑" panose="020B0503020204020204" pitchFamily="34" charset="-122"/>
              </a:rPr>
              <a:t>outputs</a:t>
            </a:r>
            <a:r>
              <a:rPr lang="zh-CN" altLang="en-US" sz="2400">
                <a:latin typeface="微软雅黑" panose="020B0503020204020204" pitchFamily="34" charset="-122"/>
                <a:ea typeface="微软雅黑" panose="020B0503020204020204" pitchFamily="34" charset="-122"/>
              </a:rPr>
              <a:t>汇编代码 </a:t>
            </a:r>
            <a:endParaRPr lang="en-US" altLang="zh-CN" sz="2400">
              <a:latin typeface="微软雅黑" panose="020B0503020204020204" pitchFamily="34" charset="-122"/>
              <a:ea typeface="微软雅黑" panose="020B0503020204020204" pitchFamily="34" charset="-122"/>
            </a:endParaRPr>
          </a:p>
        </p:txBody>
      </p:sp>
      <p:sp>
        <p:nvSpPr>
          <p:cNvPr id="455684" name="Rectangle 4">
            <a:extLst>
              <a:ext uri="{FF2B5EF4-FFF2-40B4-BE49-F238E27FC236}">
                <a16:creationId xmlns:a16="http://schemas.microsoft.com/office/drawing/2014/main" id="{6073CCB2-356C-4AE5-A0EE-C4623931783E}"/>
              </a:ext>
            </a:extLst>
          </p:cNvPr>
          <p:cNvSpPr>
            <a:spLocks noChangeArrowheads="1"/>
          </p:cNvSpPr>
          <p:nvPr/>
        </p:nvSpPr>
        <p:spPr bwMode="auto">
          <a:xfrm>
            <a:off x="258763" y="1333500"/>
            <a:ext cx="7662862"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0000"/>
              </a:lnSpc>
            </a:pPr>
            <a:r>
              <a:rPr lang="en-US" altLang="zh-CN" sz="2000">
                <a:solidFill>
                  <a:srgbClr val="0000FF"/>
                </a:solidFill>
                <a:latin typeface="微软雅黑" panose="020B0503020204020204" pitchFamily="34" charset="-122"/>
                <a:ea typeface="微软雅黑" panose="020B0503020204020204" pitchFamily="34" charset="-122"/>
              </a:rPr>
              <a:t>080483e4 : push   %ebp</a:t>
            </a:r>
          </a:p>
          <a:p>
            <a:pPr eaLnBrk="1" hangingPunct="1">
              <a:lnSpc>
                <a:spcPct val="120000"/>
              </a:lnSpc>
            </a:pPr>
            <a:r>
              <a:rPr lang="en-US" altLang="zh-CN" sz="2000">
                <a:solidFill>
                  <a:srgbClr val="0000FF"/>
                </a:solidFill>
                <a:latin typeface="微软雅黑" panose="020B0503020204020204" pitchFamily="34" charset="-122"/>
                <a:ea typeface="微软雅黑" panose="020B0503020204020204" pitchFamily="34" charset="-122"/>
              </a:rPr>
              <a:t>080483e5 : mov    %esp,%ebp</a:t>
            </a:r>
          </a:p>
          <a:p>
            <a:pPr eaLnBrk="1" hangingPunct="1">
              <a:lnSpc>
                <a:spcPct val="120000"/>
              </a:lnSpc>
            </a:pPr>
            <a:r>
              <a:rPr lang="en-US" altLang="zh-CN" sz="2000">
                <a:solidFill>
                  <a:schemeClr val="accent2"/>
                </a:solidFill>
                <a:latin typeface="微软雅黑" panose="020B0503020204020204" pitchFamily="34" charset="-122"/>
                <a:ea typeface="微软雅黑" panose="020B0503020204020204" pitchFamily="34" charset="-122"/>
              </a:rPr>
              <a:t>080483e7 : sub    $0x18,%esp</a:t>
            </a:r>
          </a:p>
          <a:p>
            <a:pPr eaLnBrk="1" hangingPunct="1">
              <a:lnSpc>
                <a:spcPct val="120000"/>
              </a:lnSpc>
            </a:pPr>
            <a:r>
              <a:rPr lang="en-US" altLang="zh-CN" sz="2000">
                <a:solidFill>
                  <a:srgbClr val="006600"/>
                </a:solidFill>
                <a:latin typeface="微软雅黑" panose="020B0503020204020204" pitchFamily="34" charset="-122"/>
                <a:ea typeface="微软雅黑" panose="020B0503020204020204" pitchFamily="34" charset="-122"/>
              </a:rPr>
              <a:t>080483ea : mov    0x8(%ebp),%eax</a:t>
            </a:r>
          </a:p>
          <a:p>
            <a:pPr eaLnBrk="1" hangingPunct="1">
              <a:lnSpc>
                <a:spcPct val="120000"/>
              </a:lnSpc>
            </a:pPr>
            <a:r>
              <a:rPr lang="en-US" altLang="zh-CN" sz="2000">
                <a:solidFill>
                  <a:srgbClr val="006600"/>
                </a:solidFill>
                <a:latin typeface="微软雅黑" panose="020B0503020204020204" pitchFamily="34" charset="-122"/>
                <a:ea typeface="微软雅黑" panose="020B0503020204020204" pitchFamily="34" charset="-122"/>
              </a:rPr>
              <a:t>080483ed: mov    %eax,0x4(%esp)</a:t>
            </a:r>
          </a:p>
          <a:p>
            <a:pPr eaLnBrk="1" hangingPunct="1">
              <a:lnSpc>
                <a:spcPct val="120000"/>
              </a:lnSpc>
            </a:pPr>
            <a:r>
              <a:rPr lang="en-US" altLang="zh-CN" sz="2000">
                <a:solidFill>
                  <a:srgbClr val="006600"/>
                </a:solidFill>
                <a:latin typeface="微软雅黑" panose="020B0503020204020204" pitchFamily="34" charset="-122"/>
                <a:ea typeface="微软雅黑" panose="020B0503020204020204" pitchFamily="34" charset="-122"/>
              </a:rPr>
              <a:t>080483f1 : lea      0xfffffff0(%ebp),%eax</a:t>
            </a:r>
          </a:p>
          <a:p>
            <a:pPr eaLnBrk="1" hangingPunct="1">
              <a:lnSpc>
                <a:spcPct val="120000"/>
              </a:lnSpc>
            </a:pPr>
            <a:r>
              <a:rPr lang="en-US" altLang="zh-CN" sz="2000">
                <a:solidFill>
                  <a:srgbClr val="006600"/>
                </a:solidFill>
                <a:latin typeface="微软雅黑" panose="020B0503020204020204" pitchFamily="34" charset="-122"/>
                <a:ea typeface="微软雅黑" panose="020B0503020204020204" pitchFamily="34" charset="-122"/>
              </a:rPr>
              <a:t>080483f4 : mov    %eax,(%esp)</a:t>
            </a:r>
          </a:p>
          <a:p>
            <a:pPr eaLnBrk="1" hangingPunct="1">
              <a:lnSpc>
                <a:spcPct val="120000"/>
              </a:lnSpc>
            </a:pPr>
            <a:r>
              <a:rPr lang="en-US" altLang="zh-CN" sz="2000">
                <a:solidFill>
                  <a:schemeClr val="accent1"/>
                </a:solidFill>
                <a:latin typeface="微软雅黑" panose="020B0503020204020204" pitchFamily="34" charset="-122"/>
                <a:ea typeface="微软雅黑" panose="020B0503020204020204" pitchFamily="34" charset="-122"/>
              </a:rPr>
              <a:t>080483f7 : call      0x8048330 &lt;__gmon_start__@plt+16&gt;</a:t>
            </a:r>
          </a:p>
          <a:p>
            <a:pPr eaLnBrk="1" hangingPunct="1">
              <a:lnSpc>
                <a:spcPct val="120000"/>
              </a:lnSpc>
            </a:pPr>
            <a:r>
              <a:rPr lang="en-US" altLang="zh-CN" sz="2000">
                <a:solidFill>
                  <a:srgbClr val="006600"/>
                </a:solidFill>
                <a:latin typeface="微软雅黑" panose="020B0503020204020204" pitchFamily="34" charset="-122"/>
                <a:ea typeface="微软雅黑" panose="020B0503020204020204" pitchFamily="34" charset="-122"/>
              </a:rPr>
              <a:t>080483fc : lea      0xfffffff0(%ebp),%eax</a:t>
            </a:r>
          </a:p>
          <a:p>
            <a:pPr eaLnBrk="1" hangingPunct="1">
              <a:lnSpc>
                <a:spcPct val="120000"/>
              </a:lnSpc>
            </a:pPr>
            <a:r>
              <a:rPr lang="en-US" altLang="zh-CN" sz="2000">
                <a:solidFill>
                  <a:srgbClr val="006600"/>
                </a:solidFill>
                <a:latin typeface="微软雅黑" panose="020B0503020204020204" pitchFamily="34" charset="-122"/>
                <a:ea typeface="微软雅黑" panose="020B0503020204020204" pitchFamily="34" charset="-122"/>
              </a:rPr>
              <a:t>080483ff : mov    %eax,0x4(%esp)</a:t>
            </a:r>
          </a:p>
          <a:p>
            <a:pPr eaLnBrk="1" hangingPunct="1">
              <a:lnSpc>
                <a:spcPct val="120000"/>
              </a:lnSpc>
            </a:pPr>
            <a:r>
              <a:rPr lang="en-US" altLang="zh-CN" sz="2000">
                <a:solidFill>
                  <a:srgbClr val="006600"/>
                </a:solidFill>
                <a:latin typeface="微软雅黑" panose="020B0503020204020204" pitchFamily="34" charset="-122"/>
                <a:ea typeface="微软雅黑" panose="020B0503020204020204" pitchFamily="34" charset="-122"/>
              </a:rPr>
              <a:t>08048403: movl   $0x8048500,(%esp)</a:t>
            </a:r>
          </a:p>
          <a:p>
            <a:pPr eaLnBrk="1" hangingPunct="1">
              <a:lnSpc>
                <a:spcPct val="120000"/>
              </a:lnSpc>
            </a:pPr>
            <a:r>
              <a:rPr lang="en-US" altLang="zh-CN" sz="2000">
                <a:solidFill>
                  <a:schemeClr val="accent1"/>
                </a:solidFill>
                <a:latin typeface="微软雅黑" panose="020B0503020204020204" pitchFamily="34" charset="-122"/>
                <a:ea typeface="微软雅黑" panose="020B0503020204020204" pitchFamily="34" charset="-122"/>
              </a:rPr>
              <a:t>0804840a: call      0x8048310</a:t>
            </a:r>
          </a:p>
          <a:p>
            <a:pPr eaLnBrk="1" hangingPunct="1">
              <a:lnSpc>
                <a:spcPct val="120000"/>
              </a:lnSpc>
            </a:pPr>
            <a:r>
              <a:rPr lang="en-US" altLang="zh-CN" sz="2000">
                <a:solidFill>
                  <a:srgbClr val="0000FF"/>
                </a:solidFill>
                <a:latin typeface="微软雅黑" panose="020B0503020204020204" pitchFamily="34" charset="-122"/>
                <a:ea typeface="微软雅黑" panose="020B0503020204020204" pitchFamily="34" charset="-122"/>
              </a:rPr>
              <a:t>0804840f : leave</a:t>
            </a:r>
          </a:p>
          <a:p>
            <a:pPr eaLnBrk="1" hangingPunct="1">
              <a:lnSpc>
                <a:spcPct val="120000"/>
              </a:lnSpc>
            </a:pPr>
            <a:r>
              <a:rPr lang="en-US" altLang="zh-CN" sz="2000">
                <a:solidFill>
                  <a:srgbClr val="0000FF"/>
                </a:solidFill>
                <a:latin typeface="微软雅黑" panose="020B0503020204020204" pitchFamily="34" charset="-122"/>
                <a:ea typeface="微软雅黑" panose="020B0503020204020204" pitchFamily="34" charset="-122"/>
              </a:rPr>
              <a:t>08048410: ret</a:t>
            </a:r>
          </a:p>
        </p:txBody>
      </p:sp>
      <p:sp>
        <p:nvSpPr>
          <p:cNvPr id="455686" name="Text Box 6">
            <a:extLst>
              <a:ext uri="{FF2B5EF4-FFF2-40B4-BE49-F238E27FC236}">
                <a16:creationId xmlns:a16="http://schemas.microsoft.com/office/drawing/2014/main" id="{D3F83A1A-1FBF-4F97-8D17-E0AA680C9DE6}"/>
              </a:ext>
            </a:extLst>
          </p:cNvPr>
          <p:cNvSpPr txBox="1">
            <a:spLocks noChangeArrowheads="1"/>
          </p:cNvSpPr>
          <p:nvPr/>
        </p:nvSpPr>
        <p:spPr bwMode="auto">
          <a:xfrm>
            <a:off x="6016625" y="2890838"/>
            <a:ext cx="18272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strcpy</a:t>
            </a:r>
            <a:r>
              <a:rPr lang="zh-CN" altLang="en-US" sz="2000">
                <a:latin typeface="微软雅黑" panose="020B0503020204020204" pitchFamily="34" charset="-122"/>
                <a:ea typeface="微软雅黑" panose="020B0503020204020204" pitchFamily="34" charset="-122"/>
              </a:rPr>
              <a:t>的两个实参入栈</a:t>
            </a:r>
          </a:p>
        </p:txBody>
      </p:sp>
      <p:sp>
        <p:nvSpPr>
          <p:cNvPr id="455687" name="AutoShape 7">
            <a:extLst>
              <a:ext uri="{FF2B5EF4-FFF2-40B4-BE49-F238E27FC236}">
                <a16:creationId xmlns:a16="http://schemas.microsoft.com/office/drawing/2014/main" id="{975F2FDB-7529-4005-B69C-33D2E4F60EC6}"/>
              </a:ext>
            </a:extLst>
          </p:cNvPr>
          <p:cNvSpPr>
            <a:spLocks/>
          </p:cNvSpPr>
          <p:nvPr/>
        </p:nvSpPr>
        <p:spPr bwMode="auto">
          <a:xfrm>
            <a:off x="5727700" y="2662238"/>
            <a:ext cx="401638" cy="1181100"/>
          </a:xfrm>
          <a:prstGeom prst="rightBrace">
            <a:avLst>
              <a:gd name="adj1" fmla="val 24506"/>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8" name="AutoShape 8">
            <a:extLst>
              <a:ext uri="{FF2B5EF4-FFF2-40B4-BE49-F238E27FC236}">
                <a16:creationId xmlns:a16="http://schemas.microsoft.com/office/drawing/2014/main" id="{9B71A754-5856-4D8D-9DAA-9B0DE842CA48}"/>
              </a:ext>
            </a:extLst>
          </p:cNvPr>
          <p:cNvSpPr>
            <a:spLocks/>
          </p:cNvSpPr>
          <p:nvPr/>
        </p:nvSpPr>
        <p:spPr bwMode="auto">
          <a:xfrm>
            <a:off x="5835650" y="4559300"/>
            <a:ext cx="314325" cy="765175"/>
          </a:xfrm>
          <a:prstGeom prst="rightBrace">
            <a:avLst>
              <a:gd name="adj1" fmla="val 20286"/>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9" name="Text Box 9">
            <a:extLst>
              <a:ext uri="{FF2B5EF4-FFF2-40B4-BE49-F238E27FC236}">
                <a16:creationId xmlns:a16="http://schemas.microsoft.com/office/drawing/2014/main" id="{FD4D4F30-022E-4B63-B815-A708A5B7B6C4}"/>
              </a:ext>
            </a:extLst>
          </p:cNvPr>
          <p:cNvSpPr txBox="1">
            <a:spLocks noChangeArrowheads="1"/>
          </p:cNvSpPr>
          <p:nvPr/>
        </p:nvSpPr>
        <p:spPr bwMode="auto">
          <a:xfrm>
            <a:off x="6208713" y="4591050"/>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printf</a:t>
            </a:r>
            <a:r>
              <a:rPr lang="zh-CN" altLang="en-US" sz="2000">
                <a:latin typeface="微软雅黑" panose="020B0503020204020204" pitchFamily="34" charset="-122"/>
                <a:ea typeface="微软雅黑" panose="020B0503020204020204" pitchFamily="34" charset="-122"/>
              </a:rPr>
              <a:t>的两个实参入栈</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F08D63CE-5E62-4F5D-B1DB-05FFB35609CE}"/>
              </a:ext>
            </a:extLst>
          </p:cNvPr>
          <p:cNvSpPr>
            <a:spLocks noGrp="1" noChangeArrowheads="1"/>
          </p:cNvSpPr>
          <p:nvPr>
            <p:ph type="title"/>
          </p:nvPr>
        </p:nvSpPr>
        <p:spPr/>
        <p:txBody>
          <a:bodyPr/>
          <a:lstStyle/>
          <a:p>
            <a:r>
              <a:rPr lang="zh-CN" altLang="en-US"/>
              <a:t>指令流水线的执行举例</a:t>
            </a:r>
          </a:p>
        </p:txBody>
      </p:sp>
      <p:pic>
        <p:nvPicPr>
          <p:cNvPr id="567300" name="Picture 4">
            <a:extLst>
              <a:ext uri="{FF2B5EF4-FFF2-40B4-BE49-F238E27FC236}">
                <a16:creationId xmlns:a16="http://schemas.microsoft.com/office/drawing/2014/main" id="{43F22ABD-5EE8-42C2-802C-69FBF0AA3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1213"/>
            <a:ext cx="9144000" cy="5699125"/>
          </a:xfrm>
          <a:prstGeom prst="rect">
            <a:avLst/>
          </a:prstGeom>
          <a:noFill/>
          <a:extLst>
            <a:ext uri="{909E8E84-426E-40DD-AFC4-6F175D3DCCD1}">
              <a14:hiddenFill xmlns:a14="http://schemas.microsoft.com/office/drawing/2010/main">
                <a:solidFill>
                  <a:srgbClr val="FFFFFF"/>
                </a:solidFill>
              </a14:hiddenFill>
            </a:ext>
          </a:extLst>
        </p:spPr>
      </p:pic>
      <p:sp>
        <p:nvSpPr>
          <p:cNvPr id="567302" name="Text Box 6">
            <a:extLst>
              <a:ext uri="{FF2B5EF4-FFF2-40B4-BE49-F238E27FC236}">
                <a16:creationId xmlns:a16="http://schemas.microsoft.com/office/drawing/2014/main" id="{E252671A-EA0C-4B8A-B2EF-A53C26D4DF8E}"/>
              </a:ext>
            </a:extLst>
          </p:cNvPr>
          <p:cNvSpPr txBox="1">
            <a:spLocks noChangeArrowheads="1"/>
          </p:cNvSpPr>
          <p:nvPr/>
        </p:nvSpPr>
        <p:spPr bwMode="auto">
          <a:xfrm>
            <a:off x="5922963" y="1587500"/>
            <a:ext cx="3017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accent1"/>
                </a:solidFill>
                <a:latin typeface="微软雅黑" panose="020B0503020204020204" pitchFamily="34" charset="-122"/>
                <a:ea typeface="微软雅黑" panose="020B0503020204020204" pitchFamily="34" charset="-122"/>
              </a:rPr>
              <a:t>lw</a:t>
            </a:r>
            <a:r>
              <a:rPr lang="zh-CN" altLang="en-US" sz="2000">
                <a:solidFill>
                  <a:schemeClr val="accent1"/>
                </a:solidFill>
                <a:latin typeface="微软雅黑" panose="020B0503020204020204" pitchFamily="34" charset="-122"/>
                <a:ea typeface="微软雅黑" panose="020B0503020204020204" pitchFamily="34" charset="-122"/>
              </a:rPr>
              <a:t>指令与</a:t>
            </a:r>
            <a:r>
              <a:rPr lang="en-US" altLang="zh-CN" sz="2000">
                <a:solidFill>
                  <a:schemeClr val="accent1"/>
                </a:solidFill>
                <a:latin typeface="微软雅黑" panose="020B0503020204020204" pitchFamily="34" charset="-122"/>
                <a:ea typeface="微软雅黑" panose="020B0503020204020204" pitchFamily="34" charset="-122"/>
              </a:rPr>
              <a:t>beq</a:t>
            </a:r>
            <a:r>
              <a:rPr lang="zh-CN" altLang="en-US" sz="2000">
                <a:solidFill>
                  <a:schemeClr val="accent1"/>
                </a:solidFill>
                <a:latin typeface="微软雅黑" panose="020B0503020204020204" pitchFamily="34" charset="-122"/>
                <a:ea typeface="微软雅黑" panose="020B0503020204020204" pitchFamily="34" charset="-122"/>
              </a:rPr>
              <a:t>、</a:t>
            </a:r>
            <a:r>
              <a:rPr lang="en-US" altLang="zh-CN" sz="2000">
                <a:solidFill>
                  <a:schemeClr val="accent1"/>
                </a:solidFill>
                <a:latin typeface="微软雅黑" panose="020B0503020204020204" pitchFamily="34" charset="-122"/>
                <a:ea typeface="微软雅黑" panose="020B0503020204020204" pitchFamily="34" charset="-122"/>
              </a:rPr>
              <a:t>sub</a:t>
            </a:r>
            <a:r>
              <a:rPr lang="zh-CN" altLang="en-US" sz="2000">
                <a:solidFill>
                  <a:schemeClr val="accent1"/>
                </a:solidFill>
                <a:latin typeface="微软雅黑" panose="020B0503020204020204" pitchFamily="34" charset="-122"/>
                <a:ea typeface="微软雅黑" panose="020B0503020204020204" pitchFamily="34" charset="-122"/>
              </a:rPr>
              <a:t>、</a:t>
            </a:r>
            <a:r>
              <a:rPr lang="en-US" altLang="zh-CN" sz="2000">
                <a:solidFill>
                  <a:schemeClr val="accent1"/>
                </a:solidFill>
                <a:latin typeface="微软雅黑" panose="020B0503020204020204" pitchFamily="34" charset="-122"/>
                <a:ea typeface="微软雅黑" panose="020B0503020204020204" pitchFamily="34" charset="-122"/>
              </a:rPr>
              <a:t>or</a:t>
            </a:r>
            <a:r>
              <a:rPr lang="zh-CN" altLang="en-US" sz="2000">
                <a:solidFill>
                  <a:schemeClr val="accent1"/>
                </a:solidFill>
                <a:latin typeface="微软雅黑" panose="020B0503020204020204" pitchFamily="34" charset="-122"/>
                <a:ea typeface="微软雅黑" panose="020B0503020204020204" pitchFamily="34" charset="-122"/>
              </a:rPr>
              <a:t>指令关于</a:t>
            </a:r>
            <a:r>
              <a:rPr lang="en-US" altLang="zh-CN" sz="2000">
                <a:solidFill>
                  <a:schemeClr val="accent1"/>
                </a:solidFill>
                <a:latin typeface="微软雅黑" panose="020B0503020204020204" pitchFamily="34" charset="-122"/>
                <a:ea typeface="微软雅黑" panose="020B0503020204020204" pitchFamily="34" charset="-122"/>
              </a:rPr>
              <a:t>$8</a:t>
            </a:r>
            <a:r>
              <a:rPr lang="zh-CN" altLang="en-US" sz="2000">
                <a:solidFill>
                  <a:schemeClr val="accent1"/>
                </a:solidFill>
                <a:latin typeface="微软雅黑" panose="020B0503020204020204" pitchFamily="34" charset="-122"/>
                <a:ea typeface="微软雅黑" panose="020B0503020204020204" pitchFamily="34" charset="-122"/>
              </a:rPr>
              <a:t>数据相关</a:t>
            </a:r>
          </a:p>
        </p:txBody>
      </p:sp>
      <p:sp>
        <p:nvSpPr>
          <p:cNvPr id="567303" name="Rectangle 7">
            <a:extLst>
              <a:ext uri="{FF2B5EF4-FFF2-40B4-BE49-F238E27FC236}">
                <a16:creationId xmlns:a16="http://schemas.microsoft.com/office/drawing/2014/main" id="{BEB71077-1995-499C-ABA1-6C3EFF0FEAD1}"/>
              </a:ext>
            </a:extLst>
          </p:cNvPr>
          <p:cNvSpPr>
            <a:spLocks noChangeArrowheads="1"/>
          </p:cNvSpPr>
          <p:nvPr/>
        </p:nvSpPr>
        <p:spPr bwMode="auto">
          <a:xfrm>
            <a:off x="841375" y="2409825"/>
            <a:ext cx="276225" cy="319088"/>
          </a:xfrm>
          <a:prstGeom prst="rect">
            <a:avLst/>
          </a:prstGeom>
          <a:solidFill>
            <a:schemeClr val="accent1">
              <a:alpha val="38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4" name="Rectangle 8">
            <a:extLst>
              <a:ext uri="{FF2B5EF4-FFF2-40B4-BE49-F238E27FC236}">
                <a16:creationId xmlns:a16="http://schemas.microsoft.com/office/drawing/2014/main" id="{07AB9CA6-BDD4-4B04-9780-18DBEBC7B99B}"/>
              </a:ext>
            </a:extLst>
          </p:cNvPr>
          <p:cNvSpPr>
            <a:spLocks noChangeArrowheads="1"/>
          </p:cNvSpPr>
          <p:nvPr/>
        </p:nvSpPr>
        <p:spPr bwMode="auto">
          <a:xfrm>
            <a:off x="1920875" y="3198813"/>
            <a:ext cx="276225" cy="319087"/>
          </a:xfrm>
          <a:prstGeom prst="rect">
            <a:avLst/>
          </a:prstGeom>
          <a:solidFill>
            <a:schemeClr val="accent1">
              <a:alpha val="3999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5" name="Rectangle 9">
            <a:extLst>
              <a:ext uri="{FF2B5EF4-FFF2-40B4-BE49-F238E27FC236}">
                <a16:creationId xmlns:a16="http://schemas.microsoft.com/office/drawing/2014/main" id="{58E1B35D-1382-4B81-B11B-D30CF1ABFAAB}"/>
              </a:ext>
            </a:extLst>
          </p:cNvPr>
          <p:cNvSpPr>
            <a:spLocks noChangeArrowheads="1"/>
          </p:cNvSpPr>
          <p:nvPr/>
        </p:nvSpPr>
        <p:spPr bwMode="auto">
          <a:xfrm>
            <a:off x="3054350" y="3981450"/>
            <a:ext cx="276225" cy="319088"/>
          </a:xfrm>
          <a:prstGeom prst="rect">
            <a:avLst/>
          </a:prstGeom>
          <a:solidFill>
            <a:schemeClr val="accent1">
              <a:alpha val="46001"/>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6" name="Rectangle 10">
            <a:extLst>
              <a:ext uri="{FF2B5EF4-FFF2-40B4-BE49-F238E27FC236}">
                <a16:creationId xmlns:a16="http://schemas.microsoft.com/office/drawing/2014/main" id="{6C65D336-CFBC-4E23-BE73-19BD4D88AA02}"/>
              </a:ext>
            </a:extLst>
          </p:cNvPr>
          <p:cNvSpPr>
            <a:spLocks noChangeArrowheads="1"/>
          </p:cNvSpPr>
          <p:nvPr/>
        </p:nvSpPr>
        <p:spPr bwMode="auto">
          <a:xfrm>
            <a:off x="3684588" y="4654550"/>
            <a:ext cx="276225" cy="319088"/>
          </a:xfrm>
          <a:prstGeom prst="rect">
            <a:avLst/>
          </a:prstGeom>
          <a:solidFill>
            <a:schemeClr val="accent1">
              <a:alpha val="34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7" name="Text Box 11">
            <a:extLst>
              <a:ext uri="{FF2B5EF4-FFF2-40B4-BE49-F238E27FC236}">
                <a16:creationId xmlns:a16="http://schemas.microsoft.com/office/drawing/2014/main" id="{1E2C389F-6DDB-40EA-BC06-6BB21375F234}"/>
              </a:ext>
            </a:extLst>
          </p:cNvPr>
          <p:cNvSpPr txBox="1">
            <a:spLocks noChangeArrowheads="1"/>
          </p:cNvSpPr>
          <p:nvPr/>
        </p:nvSpPr>
        <p:spPr bwMode="auto">
          <a:xfrm>
            <a:off x="7288213" y="3055938"/>
            <a:ext cx="17700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accent1"/>
                </a:solidFill>
                <a:latin typeface="微软雅黑" panose="020B0503020204020204" pitchFamily="34" charset="-122"/>
                <a:ea typeface="微软雅黑" panose="020B0503020204020204" pitchFamily="34" charset="-122"/>
              </a:rPr>
              <a:t>sub</a:t>
            </a:r>
            <a:r>
              <a:rPr lang="zh-CN" altLang="en-US" sz="2000">
                <a:solidFill>
                  <a:schemeClr val="accent1"/>
                </a:solidFill>
                <a:latin typeface="微软雅黑" panose="020B0503020204020204" pitchFamily="34" charset="-122"/>
                <a:ea typeface="微软雅黑" panose="020B0503020204020204" pitchFamily="34" charset="-122"/>
              </a:rPr>
              <a:t>与</a:t>
            </a:r>
            <a:r>
              <a:rPr lang="en-US" altLang="zh-CN" sz="2000">
                <a:solidFill>
                  <a:schemeClr val="accent1"/>
                </a:solidFill>
                <a:latin typeface="微软雅黑" panose="020B0503020204020204" pitchFamily="34" charset="-122"/>
                <a:ea typeface="微软雅黑" panose="020B0503020204020204" pitchFamily="34" charset="-122"/>
              </a:rPr>
              <a:t>or</a:t>
            </a:r>
            <a:r>
              <a:rPr lang="zh-CN" altLang="en-US" sz="2000">
                <a:solidFill>
                  <a:schemeClr val="accent1"/>
                </a:solidFill>
                <a:latin typeface="微软雅黑" panose="020B0503020204020204" pitchFamily="34" charset="-122"/>
                <a:ea typeface="微软雅黑" panose="020B0503020204020204" pitchFamily="34" charset="-122"/>
              </a:rPr>
              <a:t>关于</a:t>
            </a:r>
            <a:r>
              <a:rPr lang="en-US" altLang="zh-CN" sz="2000">
                <a:solidFill>
                  <a:schemeClr val="accent1"/>
                </a:solidFill>
                <a:latin typeface="微软雅黑" panose="020B0503020204020204" pitchFamily="34" charset="-122"/>
                <a:ea typeface="微软雅黑" panose="020B0503020204020204" pitchFamily="34" charset="-122"/>
              </a:rPr>
              <a:t>$9</a:t>
            </a:r>
            <a:r>
              <a:rPr lang="zh-CN" altLang="en-US" sz="2000">
                <a:solidFill>
                  <a:schemeClr val="accent1"/>
                </a:solidFill>
                <a:latin typeface="微软雅黑" panose="020B0503020204020204" pitchFamily="34" charset="-122"/>
                <a:ea typeface="微软雅黑" panose="020B0503020204020204" pitchFamily="34" charset="-122"/>
              </a:rPr>
              <a:t>数据相关</a:t>
            </a:r>
          </a:p>
        </p:txBody>
      </p:sp>
      <p:sp>
        <p:nvSpPr>
          <p:cNvPr id="567308" name="Rectangle 12">
            <a:extLst>
              <a:ext uri="{FF2B5EF4-FFF2-40B4-BE49-F238E27FC236}">
                <a16:creationId xmlns:a16="http://schemas.microsoft.com/office/drawing/2014/main" id="{DEE3A053-DB63-4908-B79E-07ECE782C3D4}"/>
              </a:ext>
            </a:extLst>
          </p:cNvPr>
          <p:cNvSpPr>
            <a:spLocks noChangeArrowheads="1"/>
          </p:cNvSpPr>
          <p:nvPr/>
        </p:nvSpPr>
        <p:spPr bwMode="auto">
          <a:xfrm>
            <a:off x="2543175" y="3948113"/>
            <a:ext cx="276225" cy="319087"/>
          </a:xfrm>
          <a:prstGeom prst="rect">
            <a:avLst/>
          </a:prstGeom>
          <a:solidFill>
            <a:schemeClr val="accent2">
              <a:alpha val="30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9" name="Rectangle 13">
            <a:extLst>
              <a:ext uri="{FF2B5EF4-FFF2-40B4-BE49-F238E27FC236}">
                <a16:creationId xmlns:a16="http://schemas.microsoft.com/office/drawing/2014/main" id="{438CC9BA-7691-4267-9FA9-2555FC56BDC1}"/>
              </a:ext>
            </a:extLst>
          </p:cNvPr>
          <p:cNvSpPr>
            <a:spLocks noChangeArrowheads="1"/>
          </p:cNvSpPr>
          <p:nvPr/>
        </p:nvSpPr>
        <p:spPr bwMode="auto">
          <a:xfrm>
            <a:off x="3971925" y="4664075"/>
            <a:ext cx="276225" cy="319088"/>
          </a:xfrm>
          <a:prstGeom prst="rect">
            <a:avLst/>
          </a:prstGeom>
          <a:solidFill>
            <a:schemeClr val="accent2">
              <a:alpha val="30000"/>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0" name="Line 14">
            <a:extLst>
              <a:ext uri="{FF2B5EF4-FFF2-40B4-BE49-F238E27FC236}">
                <a16:creationId xmlns:a16="http://schemas.microsoft.com/office/drawing/2014/main" id="{434CA8E5-E62C-45A3-9143-16E62AB3D40B}"/>
              </a:ext>
            </a:extLst>
          </p:cNvPr>
          <p:cNvSpPr>
            <a:spLocks noChangeShapeType="1"/>
          </p:cNvSpPr>
          <p:nvPr/>
        </p:nvSpPr>
        <p:spPr bwMode="auto">
          <a:xfrm>
            <a:off x="1089025" y="2728913"/>
            <a:ext cx="884238" cy="434975"/>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13" name="Line 17">
            <a:extLst>
              <a:ext uri="{FF2B5EF4-FFF2-40B4-BE49-F238E27FC236}">
                <a16:creationId xmlns:a16="http://schemas.microsoft.com/office/drawing/2014/main" id="{8F30FC85-C29F-4150-A26A-9E426AE6D0A4}"/>
              </a:ext>
            </a:extLst>
          </p:cNvPr>
          <p:cNvSpPr>
            <a:spLocks noChangeShapeType="1"/>
          </p:cNvSpPr>
          <p:nvPr/>
        </p:nvSpPr>
        <p:spPr bwMode="auto">
          <a:xfrm>
            <a:off x="2792413" y="4243388"/>
            <a:ext cx="1335087" cy="4349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14" name="Line 18">
            <a:extLst>
              <a:ext uri="{FF2B5EF4-FFF2-40B4-BE49-F238E27FC236}">
                <a16:creationId xmlns:a16="http://schemas.microsoft.com/office/drawing/2014/main" id="{90710485-CAED-4DD9-82AC-36A46B46565C}"/>
              </a:ext>
            </a:extLst>
          </p:cNvPr>
          <p:cNvSpPr>
            <a:spLocks noChangeShapeType="1"/>
          </p:cNvSpPr>
          <p:nvPr/>
        </p:nvSpPr>
        <p:spPr bwMode="auto">
          <a:xfrm>
            <a:off x="1050925" y="2746375"/>
            <a:ext cx="2058988" cy="1192213"/>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15" name="Line 19">
            <a:extLst>
              <a:ext uri="{FF2B5EF4-FFF2-40B4-BE49-F238E27FC236}">
                <a16:creationId xmlns:a16="http://schemas.microsoft.com/office/drawing/2014/main" id="{FBA00002-1306-4953-A3DA-2B024E69502D}"/>
              </a:ext>
            </a:extLst>
          </p:cNvPr>
          <p:cNvSpPr>
            <a:spLocks noChangeShapeType="1"/>
          </p:cNvSpPr>
          <p:nvPr/>
        </p:nvSpPr>
        <p:spPr bwMode="auto">
          <a:xfrm>
            <a:off x="954088" y="2736850"/>
            <a:ext cx="2784475" cy="1858963"/>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16" name="Line 20">
            <a:extLst>
              <a:ext uri="{FF2B5EF4-FFF2-40B4-BE49-F238E27FC236}">
                <a16:creationId xmlns:a16="http://schemas.microsoft.com/office/drawing/2014/main" id="{2E3F10A7-EF39-49F7-843E-1BC5FD786464}"/>
              </a:ext>
            </a:extLst>
          </p:cNvPr>
          <p:cNvSpPr>
            <a:spLocks noChangeShapeType="1"/>
          </p:cNvSpPr>
          <p:nvPr/>
        </p:nvSpPr>
        <p:spPr bwMode="auto">
          <a:xfrm>
            <a:off x="5311775" y="2598738"/>
            <a:ext cx="334963" cy="1247775"/>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17" name="Line 21">
            <a:extLst>
              <a:ext uri="{FF2B5EF4-FFF2-40B4-BE49-F238E27FC236}">
                <a16:creationId xmlns:a16="http://schemas.microsoft.com/office/drawing/2014/main" id="{C8DB0326-6D2A-4A1B-9E36-6D8CCF101C63}"/>
              </a:ext>
            </a:extLst>
          </p:cNvPr>
          <p:cNvSpPr>
            <a:spLocks noChangeShapeType="1"/>
          </p:cNvSpPr>
          <p:nvPr/>
        </p:nvSpPr>
        <p:spPr bwMode="auto">
          <a:xfrm flipH="1">
            <a:off x="4005263" y="2627313"/>
            <a:ext cx="2220912" cy="449262"/>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18" name="Line 22">
            <a:extLst>
              <a:ext uri="{FF2B5EF4-FFF2-40B4-BE49-F238E27FC236}">
                <a16:creationId xmlns:a16="http://schemas.microsoft.com/office/drawing/2014/main" id="{7A6116EF-6323-4DA9-95B7-CA993BAF737C}"/>
              </a:ext>
            </a:extLst>
          </p:cNvPr>
          <p:cNvSpPr>
            <a:spLocks noChangeShapeType="1"/>
          </p:cNvSpPr>
          <p:nvPr/>
        </p:nvSpPr>
        <p:spPr bwMode="auto">
          <a:xfrm flipH="1">
            <a:off x="4964113" y="2655888"/>
            <a:ext cx="1262062" cy="1176337"/>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19" name="Line 23">
            <a:extLst>
              <a:ext uri="{FF2B5EF4-FFF2-40B4-BE49-F238E27FC236}">
                <a16:creationId xmlns:a16="http://schemas.microsoft.com/office/drawing/2014/main" id="{7CEC83E8-662F-4498-BE1C-BB09CC7060B8}"/>
              </a:ext>
            </a:extLst>
          </p:cNvPr>
          <p:cNvSpPr>
            <a:spLocks noChangeShapeType="1"/>
          </p:cNvSpPr>
          <p:nvPr/>
        </p:nvSpPr>
        <p:spPr bwMode="auto">
          <a:xfrm flipH="1">
            <a:off x="5791200" y="2613025"/>
            <a:ext cx="465138" cy="1944688"/>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20" name="Line 24">
            <a:extLst>
              <a:ext uri="{FF2B5EF4-FFF2-40B4-BE49-F238E27FC236}">
                <a16:creationId xmlns:a16="http://schemas.microsoft.com/office/drawing/2014/main" id="{B45A47A3-99E6-419C-A9B5-96B9C6A9BEBA}"/>
              </a:ext>
            </a:extLst>
          </p:cNvPr>
          <p:cNvSpPr>
            <a:spLocks noChangeShapeType="1"/>
          </p:cNvSpPr>
          <p:nvPr/>
        </p:nvSpPr>
        <p:spPr bwMode="auto">
          <a:xfrm flipH="1">
            <a:off x="5935663" y="4092575"/>
            <a:ext cx="2192337" cy="420688"/>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21" name="Text Box 25">
            <a:extLst>
              <a:ext uri="{FF2B5EF4-FFF2-40B4-BE49-F238E27FC236}">
                <a16:creationId xmlns:a16="http://schemas.microsoft.com/office/drawing/2014/main" id="{A504E3BF-18F7-44FF-A582-16B5CE5D6FE3}"/>
              </a:ext>
            </a:extLst>
          </p:cNvPr>
          <p:cNvSpPr txBox="1">
            <a:spLocks noChangeArrowheads="1"/>
          </p:cNvSpPr>
          <p:nvPr/>
        </p:nvSpPr>
        <p:spPr bwMode="auto">
          <a:xfrm>
            <a:off x="128588" y="3703638"/>
            <a:ext cx="17573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accent2"/>
                </a:solidFill>
                <a:latin typeface="微软雅黑" panose="020B0503020204020204" pitchFamily="34" charset="-122"/>
                <a:ea typeface="微软雅黑" panose="020B0503020204020204" pitchFamily="34" charset="-122"/>
              </a:rPr>
              <a:t>可通过转发解决数据相关</a:t>
            </a:r>
          </a:p>
        </p:txBody>
      </p:sp>
      <p:sp>
        <p:nvSpPr>
          <p:cNvPr id="567322" name="Rectangle 26">
            <a:extLst>
              <a:ext uri="{FF2B5EF4-FFF2-40B4-BE49-F238E27FC236}">
                <a16:creationId xmlns:a16="http://schemas.microsoft.com/office/drawing/2014/main" id="{62B3847B-C5F9-4423-9131-C86F6377167C}"/>
              </a:ext>
            </a:extLst>
          </p:cNvPr>
          <p:cNvSpPr>
            <a:spLocks noChangeArrowheads="1"/>
          </p:cNvSpPr>
          <p:nvPr/>
        </p:nvSpPr>
        <p:spPr bwMode="auto">
          <a:xfrm>
            <a:off x="185738" y="5068888"/>
            <a:ext cx="2776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6600"/>
                </a:solidFill>
                <a:ea typeface="微软雅黑" panose="020B0503020204020204" pitchFamily="34" charset="-122"/>
              </a:rPr>
              <a:t>可通过前半周期写后半周期读解决数据相关</a:t>
            </a:r>
          </a:p>
        </p:txBody>
      </p:sp>
      <p:sp>
        <p:nvSpPr>
          <p:cNvPr id="567323" name="Line 27">
            <a:extLst>
              <a:ext uri="{FF2B5EF4-FFF2-40B4-BE49-F238E27FC236}">
                <a16:creationId xmlns:a16="http://schemas.microsoft.com/office/drawing/2014/main" id="{0BAABDB1-AE6A-4A42-AFCB-D80C0A6757BE}"/>
              </a:ext>
            </a:extLst>
          </p:cNvPr>
          <p:cNvSpPr>
            <a:spLocks noChangeShapeType="1"/>
          </p:cNvSpPr>
          <p:nvPr/>
        </p:nvSpPr>
        <p:spPr bwMode="auto">
          <a:xfrm flipH="1">
            <a:off x="5762625" y="2771775"/>
            <a:ext cx="14288" cy="1698625"/>
          </a:xfrm>
          <a:prstGeom prst="line">
            <a:avLst/>
          </a:prstGeom>
          <a:noFill/>
          <a:ln w="508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24" name="Line 28">
            <a:extLst>
              <a:ext uri="{FF2B5EF4-FFF2-40B4-BE49-F238E27FC236}">
                <a16:creationId xmlns:a16="http://schemas.microsoft.com/office/drawing/2014/main" id="{10E6B057-66F5-42D6-BAB7-B842BFD36574}"/>
              </a:ext>
            </a:extLst>
          </p:cNvPr>
          <p:cNvSpPr>
            <a:spLocks noChangeShapeType="1"/>
          </p:cNvSpPr>
          <p:nvPr/>
        </p:nvSpPr>
        <p:spPr bwMode="auto">
          <a:xfrm>
            <a:off x="6211888" y="4049713"/>
            <a:ext cx="450850" cy="5080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25" name="Text Box 29">
            <a:extLst>
              <a:ext uri="{FF2B5EF4-FFF2-40B4-BE49-F238E27FC236}">
                <a16:creationId xmlns:a16="http://schemas.microsoft.com/office/drawing/2014/main" id="{27C0B9AA-3AA1-4A7F-8CAA-0ED0601386EA}"/>
              </a:ext>
            </a:extLst>
          </p:cNvPr>
          <p:cNvSpPr txBox="1">
            <a:spLocks noChangeArrowheads="1"/>
          </p:cNvSpPr>
          <p:nvPr/>
        </p:nvSpPr>
        <p:spPr bwMode="auto">
          <a:xfrm>
            <a:off x="188913" y="4371975"/>
            <a:ext cx="254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Load-use</a:t>
            </a:r>
            <a:r>
              <a:rPr lang="zh-CN" altLang="en-US" sz="2000">
                <a:solidFill>
                  <a:srgbClr val="CC3300"/>
                </a:solidFill>
                <a:latin typeface="微软雅黑" panose="020B0503020204020204" pitchFamily="34" charset="-122"/>
                <a:ea typeface="微软雅黑" panose="020B0503020204020204" pitchFamily="34" charset="-122"/>
              </a:rPr>
              <a:t>数据相关不能通过转发解决</a:t>
            </a:r>
          </a:p>
        </p:txBody>
      </p:sp>
      <p:sp>
        <p:nvSpPr>
          <p:cNvPr id="567326" name="Line 30">
            <a:extLst>
              <a:ext uri="{FF2B5EF4-FFF2-40B4-BE49-F238E27FC236}">
                <a16:creationId xmlns:a16="http://schemas.microsoft.com/office/drawing/2014/main" id="{0A44CE1F-A607-4485-B9BB-AA08B7449C83}"/>
              </a:ext>
            </a:extLst>
          </p:cNvPr>
          <p:cNvSpPr>
            <a:spLocks noChangeShapeType="1"/>
          </p:cNvSpPr>
          <p:nvPr/>
        </p:nvSpPr>
        <p:spPr bwMode="auto">
          <a:xfrm flipH="1">
            <a:off x="4702175" y="2641600"/>
            <a:ext cx="623888" cy="492125"/>
          </a:xfrm>
          <a:prstGeom prst="line">
            <a:avLst/>
          </a:prstGeom>
          <a:noFill/>
          <a:ln w="508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327" name="Text Box 31">
            <a:extLst>
              <a:ext uri="{FF2B5EF4-FFF2-40B4-BE49-F238E27FC236}">
                <a16:creationId xmlns:a16="http://schemas.microsoft.com/office/drawing/2014/main" id="{3A6BDB6F-DCE5-4D09-88BA-B241194B7B21}"/>
              </a:ext>
            </a:extLst>
          </p:cNvPr>
          <p:cNvSpPr txBox="1">
            <a:spLocks noChangeArrowheads="1"/>
          </p:cNvSpPr>
          <p:nvPr/>
        </p:nvSpPr>
        <p:spPr bwMode="auto">
          <a:xfrm>
            <a:off x="6604000" y="2333625"/>
            <a:ext cx="2393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CC3300"/>
                </a:solidFill>
                <a:latin typeface="微软雅黑" panose="020B0503020204020204" pitchFamily="34" charset="-122"/>
                <a:ea typeface="微软雅黑" panose="020B0503020204020204" pitchFamily="34" charset="-122"/>
              </a:rPr>
              <a:t>指令</a:t>
            </a:r>
            <a:r>
              <a:rPr lang="en-US" altLang="zh-CN" sz="2000">
                <a:solidFill>
                  <a:srgbClr val="CC3300"/>
                </a:solidFill>
                <a:latin typeface="微软雅黑" panose="020B0503020204020204" pitchFamily="34" charset="-122"/>
                <a:ea typeface="微软雅黑" panose="020B0503020204020204" pitchFamily="34" charset="-122"/>
              </a:rPr>
              <a:t>lw</a:t>
            </a:r>
            <a:r>
              <a:rPr lang="zh-CN" altLang="en-US" sz="2000">
                <a:solidFill>
                  <a:srgbClr val="CC3300"/>
                </a:solidFill>
                <a:latin typeface="微软雅黑" panose="020B0503020204020204" pitchFamily="34" charset="-122"/>
                <a:ea typeface="微软雅黑" panose="020B0503020204020204" pitchFamily="34" charset="-122"/>
              </a:rPr>
              <a:t>与</a:t>
            </a:r>
            <a:r>
              <a:rPr lang="en-US" altLang="zh-CN" sz="2000">
                <a:solidFill>
                  <a:srgbClr val="CC3300"/>
                </a:solidFill>
                <a:latin typeface="微软雅黑" panose="020B0503020204020204" pitchFamily="34" charset="-122"/>
                <a:ea typeface="微软雅黑" panose="020B0503020204020204" pitchFamily="34" charset="-122"/>
              </a:rPr>
              <a:t>beq</a:t>
            </a:r>
            <a:r>
              <a:rPr lang="zh-CN" altLang="en-US" sz="2000">
                <a:solidFill>
                  <a:srgbClr val="CC3300"/>
                </a:solidFill>
                <a:latin typeface="微软雅黑" panose="020B0503020204020204" pitchFamily="34" charset="-122"/>
                <a:ea typeface="微软雅黑" panose="020B0503020204020204" pitchFamily="34" charset="-122"/>
              </a:rPr>
              <a:t>是</a:t>
            </a:r>
            <a:r>
              <a:rPr lang="en-US" altLang="zh-CN" sz="2000">
                <a:solidFill>
                  <a:srgbClr val="CC3300"/>
                </a:solidFill>
                <a:latin typeface="微软雅黑" panose="020B0503020204020204" pitchFamily="34" charset="-122"/>
                <a:ea typeface="微软雅黑" panose="020B0503020204020204" pitchFamily="34" charset="-122"/>
              </a:rPr>
              <a:t>load-use</a:t>
            </a:r>
            <a:r>
              <a:rPr lang="zh-CN" altLang="en-US" sz="2000">
                <a:solidFill>
                  <a:srgbClr val="CC3300"/>
                </a:solidFill>
                <a:latin typeface="微软雅黑" panose="020B0503020204020204" pitchFamily="34" charset="-122"/>
                <a:ea typeface="微软雅黑" panose="020B0503020204020204" pitchFamily="34" charset="-122"/>
              </a:rPr>
              <a:t>数据相关</a:t>
            </a:r>
          </a:p>
        </p:txBody>
      </p:sp>
      <p:sp>
        <p:nvSpPr>
          <p:cNvPr id="567328" name="Rectangle 32">
            <a:extLst>
              <a:ext uri="{FF2B5EF4-FFF2-40B4-BE49-F238E27FC236}">
                <a16:creationId xmlns:a16="http://schemas.microsoft.com/office/drawing/2014/main" id="{985D5285-1F00-4548-89CE-80C1431AEB1F}"/>
              </a:ext>
            </a:extLst>
          </p:cNvPr>
          <p:cNvSpPr>
            <a:spLocks noChangeArrowheads="1"/>
          </p:cNvSpPr>
          <p:nvPr/>
        </p:nvSpPr>
        <p:spPr bwMode="auto">
          <a:xfrm>
            <a:off x="231775" y="5794375"/>
            <a:ext cx="4010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990033"/>
                </a:solidFill>
                <a:ea typeface="微软雅黑" panose="020B0503020204020204" pitchFamily="34" charset="-122"/>
              </a:rPr>
              <a:t>beq</a:t>
            </a:r>
            <a:r>
              <a:rPr lang="zh-CN" altLang="en-US" sz="2000">
                <a:solidFill>
                  <a:srgbClr val="990033"/>
                </a:solidFill>
                <a:ea typeface="微软雅黑" panose="020B0503020204020204" pitchFamily="34" charset="-122"/>
              </a:rPr>
              <a:t>指令条件满足时，应转</a:t>
            </a:r>
            <a:r>
              <a:rPr lang="en-US" altLang="zh-CN" sz="2000">
                <a:solidFill>
                  <a:srgbClr val="990033"/>
                </a:solidFill>
                <a:ea typeface="微软雅黑" panose="020B0503020204020204" pitchFamily="34" charset="-122"/>
              </a:rPr>
              <a:t>200</a:t>
            </a:r>
            <a:r>
              <a:rPr lang="zh-CN" altLang="en-US" sz="2000">
                <a:solidFill>
                  <a:srgbClr val="990033"/>
                </a:solidFill>
                <a:ea typeface="微软雅黑" panose="020B0503020204020204" pitchFamily="34" charset="-122"/>
              </a:rPr>
              <a:t>处执行，但在此之前已有</a:t>
            </a:r>
            <a:r>
              <a:rPr lang="en-US" altLang="zh-CN" sz="2000">
                <a:solidFill>
                  <a:srgbClr val="990033"/>
                </a:solidFill>
                <a:ea typeface="微软雅黑" panose="020B0503020204020204" pitchFamily="34" charset="-122"/>
              </a:rPr>
              <a:t>3</a:t>
            </a:r>
            <a:r>
              <a:rPr lang="zh-CN" altLang="en-US" sz="2000">
                <a:solidFill>
                  <a:srgbClr val="990033"/>
                </a:solidFill>
                <a:ea typeface="微软雅黑" panose="020B0503020204020204" pitchFamily="34" charset="-122"/>
              </a:rPr>
              <a:t>条指令正在执行，需从流水线中冲刷掉</a:t>
            </a:r>
          </a:p>
        </p:txBody>
      </p:sp>
      <p:sp>
        <p:nvSpPr>
          <p:cNvPr id="567329" name="Rectangle 33">
            <a:extLst>
              <a:ext uri="{FF2B5EF4-FFF2-40B4-BE49-F238E27FC236}">
                <a16:creationId xmlns:a16="http://schemas.microsoft.com/office/drawing/2014/main" id="{4FA66BA1-4E34-430B-954D-C444F4D4D7DF}"/>
              </a:ext>
            </a:extLst>
          </p:cNvPr>
          <p:cNvSpPr>
            <a:spLocks noChangeArrowheads="1"/>
          </p:cNvSpPr>
          <p:nvPr/>
        </p:nvSpPr>
        <p:spPr bwMode="auto">
          <a:xfrm>
            <a:off x="3425825" y="3875088"/>
            <a:ext cx="2800350" cy="465137"/>
          </a:xfrm>
          <a:prstGeom prst="rect">
            <a:avLst/>
          </a:prstGeom>
          <a:solidFill>
            <a:srgbClr val="800080">
              <a:alpha val="27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30" name="Rectangle 34">
            <a:extLst>
              <a:ext uri="{FF2B5EF4-FFF2-40B4-BE49-F238E27FC236}">
                <a16:creationId xmlns:a16="http://schemas.microsoft.com/office/drawing/2014/main" id="{2EA6BB26-32AF-4E7D-ACA1-81AA61A178B0}"/>
              </a:ext>
            </a:extLst>
          </p:cNvPr>
          <p:cNvSpPr>
            <a:spLocks noChangeArrowheads="1"/>
          </p:cNvSpPr>
          <p:nvPr/>
        </p:nvSpPr>
        <p:spPr bwMode="auto">
          <a:xfrm>
            <a:off x="4344988" y="4606925"/>
            <a:ext cx="1857375" cy="465138"/>
          </a:xfrm>
          <a:prstGeom prst="rect">
            <a:avLst/>
          </a:prstGeom>
          <a:solidFill>
            <a:srgbClr val="800080">
              <a:alpha val="27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31" name="Rectangle 35">
            <a:extLst>
              <a:ext uri="{FF2B5EF4-FFF2-40B4-BE49-F238E27FC236}">
                <a16:creationId xmlns:a16="http://schemas.microsoft.com/office/drawing/2014/main" id="{A0B58700-01EF-4B83-969B-23EC24116D32}"/>
              </a:ext>
            </a:extLst>
          </p:cNvPr>
          <p:cNvSpPr>
            <a:spLocks noChangeArrowheads="1"/>
          </p:cNvSpPr>
          <p:nvPr/>
        </p:nvSpPr>
        <p:spPr bwMode="auto">
          <a:xfrm>
            <a:off x="5260975" y="5302250"/>
            <a:ext cx="955675" cy="465138"/>
          </a:xfrm>
          <a:prstGeom prst="rect">
            <a:avLst/>
          </a:prstGeom>
          <a:solidFill>
            <a:srgbClr val="800080">
              <a:alpha val="27000"/>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32" name="Text Box 36">
            <a:extLst>
              <a:ext uri="{FF2B5EF4-FFF2-40B4-BE49-F238E27FC236}">
                <a16:creationId xmlns:a16="http://schemas.microsoft.com/office/drawing/2014/main" id="{B0478FE8-C922-417A-B7DD-5EE4E9DA85B4}"/>
              </a:ext>
            </a:extLst>
          </p:cNvPr>
          <p:cNvSpPr txBox="1">
            <a:spLocks noChangeArrowheads="1"/>
          </p:cNvSpPr>
          <p:nvPr/>
        </p:nvSpPr>
        <p:spPr bwMode="auto">
          <a:xfrm>
            <a:off x="3773488" y="6391275"/>
            <a:ext cx="2917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延迟损失时间片</a:t>
            </a:r>
            <a:r>
              <a:rPr lang="en-US" altLang="zh-CN" sz="2000">
                <a:latin typeface="微软雅黑" panose="020B0503020204020204" pitchFamily="34" charset="-122"/>
                <a:ea typeface="微软雅黑" panose="020B0503020204020204" pitchFamily="34" charset="-122"/>
              </a:rPr>
              <a:t>C=3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animEffect transition="in" filter="blinds(horizontal)">
                                      <p:cBhvr>
                                        <p:cTn id="7" dur="500"/>
                                        <p:tgtEl>
                                          <p:spTgt spid="567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7310"/>
                                        </p:tgtEl>
                                        <p:attrNameLst>
                                          <p:attrName>style.visibility</p:attrName>
                                        </p:attrNameLst>
                                      </p:cBhvr>
                                      <p:to>
                                        <p:strVal val="visible"/>
                                      </p:to>
                                    </p:set>
                                    <p:animEffect transition="in" filter="blinds(horizontal)">
                                      <p:cBhvr>
                                        <p:cTn id="12" dur="500"/>
                                        <p:tgtEl>
                                          <p:spTgt spid="5673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7314"/>
                                        </p:tgtEl>
                                        <p:attrNameLst>
                                          <p:attrName>style.visibility</p:attrName>
                                        </p:attrNameLst>
                                      </p:cBhvr>
                                      <p:to>
                                        <p:strVal val="visible"/>
                                      </p:to>
                                    </p:set>
                                    <p:animEffect transition="in" filter="blinds(horizontal)">
                                      <p:cBhvr>
                                        <p:cTn id="17" dur="500"/>
                                        <p:tgtEl>
                                          <p:spTgt spid="5673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7315"/>
                                        </p:tgtEl>
                                        <p:attrNameLst>
                                          <p:attrName>style.visibility</p:attrName>
                                        </p:attrNameLst>
                                      </p:cBhvr>
                                      <p:to>
                                        <p:strVal val="visible"/>
                                      </p:to>
                                    </p:set>
                                    <p:animEffect transition="in" filter="blinds(horizontal)">
                                      <p:cBhvr>
                                        <p:cTn id="22" dur="500"/>
                                        <p:tgtEl>
                                          <p:spTgt spid="5673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7317"/>
                                        </p:tgtEl>
                                        <p:attrNameLst>
                                          <p:attrName>style.visibility</p:attrName>
                                        </p:attrNameLst>
                                      </p:cBhvr>
                                      <p:to>
                                        <p:strVal val="visible"/>
                                      </p:to>
                                    </p:set>
                                    <p:animEffect transition="in" filter="blinds(horizontal)">
                                      <p:cBhvr>
                                        <p:cTn id="27" dur="500"/>
                                        <p:tgtEl>
                                          <p:spTgt spid="5673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7318"/>
                                        </p:tgtEl>
                                        <p:attrNameLst>
                                          <p:attrName>style.visibility</p:attrName>
                                        </p:attrNameLst>
                                      </p:cBhvr>
                                      <p:to>
                                        <p:strVal val="visible"/>
                                      </p:to>
                                    </p:set>
                                    <p:animEffect transition="in" filter="blinds(horizontal)">
                                      <p:cBhvr>
                                        <p:cTn id="32" dur="500"/>
                                        <p:tgtEl>
                                          <p:spTgt spid="5673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7319"/>
                                        </p:tgtEl>
                                        <p:attrNameLst>
                                          <p:attrName>style.visibility</p:attrName>
                                        </p:attrNameLst>
                                      </p:cBhvr>
                                      <p:to>
                                        <p:strVal val="visible"/>
                                      </p:to>
                                    </p:set>
                                    <p:animEffect transition="in" filter="blinds(horizontal)">
                                      <p:cBhvr>
                                        <p:cTn id="37" dur="500"/>
                                        <p:tgtEl>
                                          <p:spTgt spid="5673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7307"/>
                                        </p:tgtEl>
                                        <p:attrNameLst>
                                          <p:attrName>style.visibility</p:attrName>
                                        </p:attrNameLst>
                                      </p:cBhvr>
                                      <p:to>
                                        <p:strVal val="visible"/>
                                      </p:to>
                                    </p:set>
                                    <p:animEffect transition="in" filter="blinds(horizontal)">
                                      <p:cBhvr>
                                        <p:cTn id="42" dur="500"/>
                                        <p:tgtEl>
                                          <p:spTgt spid="5673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7313"/>
                                        </p:tgtEl>
                                        <p:attrNameLst>
                                          <p:attrName>style.visibility</p:attrName>
                                        </p:attrNameLst>
                                      </p:cBhvr>
                                      <p:to>
                                        <p:strVal val="visible"/>
                                      </p:to>
                                    </p:set>
                                    <p:animEffect transition="in" filter="blinds(horizontal)">
                                      <p:cBhvr>
                                        <p:cTn id="47" dur="500"/>
                                        <p:tgtEl>
                                          <p:spTgt spid="5673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7320"/>
                                        </p:tgtEl>
                                        <p:attrNameLst>
                                          <p:attrName>style.visibility</p:attrName>
                                        </p:attrNameLst>
                                      </p:cBhvr>
                                      <p:to>
                                        <p:strVal val="visible"/>
                                      </p:to>
                                    </p:set>
                                    <p:animEffect transition="in" filter="blinds(horizontal)">
                                      <p:cBhvr>
                                        <p:cTn id="52" dur="500"/>
                                        <p:tgtEl>
                                          <p:spTgt spid="5673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7321"/>
                                        </p:tgtEl>
                                        <p:attrNameLst>
                                          <p:attrName>style.visibility</p:attrName>
                                        </p:attrNameLst>
                                      </p:cBhvr>
                                      <p:to>
                                        <p:strVal val="visible"/>
                                      </p:to>
                                    </p:set>
                                    <p:animEffect transition="in" filter="blinds(horizontal)">
                                      <p:cBhvr>
                                        <p:cTn id="57" dur="500"/>
                                        <p:tgtEl>
                                          <p:spTgt spid="5673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7316"/>
                                        </p:tgtEl>
                                        <p:attrNameLst>
                                          <p:attrName>style.visibility</p:attrName>
                                        </p:attrNameLst>
                                      </p:cBhvr>
                                      <p:to>
                                        <p:strVal val="visible"/>
                                      </p:to>
                                    </p:set>
                                    <p:animEffect transition="in" filter="blinds(horizontal)">
                                      <p:cBhvr>
                                        <p:cTn id="62" dur="500"/>
                                        <p:tgtEl>
                                          <p:spTgt spid="5673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7324"/>
                                        </p:tgtEl>
                                        <p:attrNameLst>
                                          <p:attrName>style.visibility</p:attrName>
                                        </p:attrNameLst>
                                      </p:cBhvr>
                                      <p:to>
                                        <p:strVal val="visible"/>
                                      </p:to>
                                    </p:set>
                                    <p:animEffect transition="in" filter="blinds(horizontal)">
                                      <p:cBhvr>
                                        <p:cTn id="67" dur="500"/>
                                        <p:tgtEl>
                                          <p:spTgt spid="5673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7327"/>
                                        </p:tgtEl>
                                        <p:attrNameLst>
                                          <p:attrName>style.visibility</p:attrName>
                                        </p:attrNameLst>
                                      </p:cBhvr>
                                      <p:to>
                                        <p:strVal val="visible"/>
                                      </p:to>
                                    </p:set>
                                    <p:animEffect transition="in" filter="blinds(horizontal)">
                                      <p:cBhvr>
                                        <p:cTn id="72" dur="500"/>
                                        <p:tgtEl>
                                          <p:spTgt spid="5673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67325"/>
                                        </p:tgtEl>
                                        <p:attrNameLst>
                                          <p:attrName>style.visibility</p:attrName>
                                        </p:attrNameLst>
                                      </p:cBhvr>
                                      <p:to>
                                        <p:strVal val="visible"/>
                                      </p:to>
                                    </p:set>
                                    <p:animEffect transition="in" filter="blinds(horizontal)">
                                      <p:cBhvr>
                                        <p:cTn id="77" dur="500"/>
                                        <p:tgtEl>
                                          <p:spTgt spid="56732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567326"/>
                                        </p:tgtEl>
                                        <p:attrNameLst>
                                          <p:attrName>style.visibility</p:attrName>
                                        </p:attrNameLst>
                                      </p:cBhvr>
                                      <p:to>
                                        <p:strVal val="visible"/>
                                      </p:to>
                                    </p:set>
                                    <p:animEffect transition="in" filter="blinds(horizontal)">
                                      <p:cBhvr>
                                        <p:cTn id="82" dur="500"/>
                                        <p:tgtEl>
                                          <p:spTgt spid="56732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7322"/>
                                        </p:tgtEl>
                                        <p:attrNameLst>
                                          <p:attrName>style.visibility</p:attrName>
                                        </p:attrNameLst>
                                      </p:cBhvr>
                                      <p:to>
                                        <p:strVal val="visible"/>
                                      </p:to>
                                    </p:set>
                                    <p:animEffect transition="in" filter="blinds(horizontal)">
                                      <p:cBhvr>
                                        <p:cTn id="87" dur="500"/>
                                        <p:tgtEl>
                                          <p:spTgt spid="56732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567323"/>
                                        </p:tgtEl>
                                        <p:attrNameLst>
                                          <p:attrName>style.visibility</p:attrName>
                                        </p:attrNameLst>
                                      </p:cBhvr>
                                      <p:to>
                                        <p:strVal val="visible"/>
                                      </p:to>
                                    </p:set>
                                    <p:animEffect transition="in" filter="blinds(horizontal)">
                                      <p:cBhvr>
                                        <p:cTn id="92" dur="500"/>
                                        <p:tgtEl>
                                          <p:spTgt spid="56732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67328"/>
                                        </p:tgtEl>
                                        <p:attrNameLst>
                                          <p:attrName>style.visibility</p:attrName>
                                        </p:attrNameLst>
                                      </p:cBhvr>
                                      <p:to>
                                        <p:strVal val="visible"/>
                                      </p:to>
                                    </p:set>
                                    <p:animEffect transition="in" filter="blinds(horizontal)">
                                      <p:cBhvr>
                                        <p:cTn id="97" dur="500"/>
                                        <p:tgtEl>
                                          <p:spTgt spid="56732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567329"/>
                                        </p:tgtEl>
                                        <p:attrNameLst>
                                          <p:attrName>style.visibility</p:attrName>
                                        </p:attrNameLst>
                                      </p:cBhvr>
                                      <p:to>
                                        <p:strVal val="visible"/>
                                      </p:to>
                                    </p:set>
                                    <p:animEffect transition="in" filter="blinds(horizontal)">
                                      <p:cBhvr>
                                        <p:cTn id="102" dur="500"/>
                                        <p:tgtEl>
                                          <p:spTgt spid="56732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567330"/>
                                        </p:tgtEl>
                                        <p:attrNameLst>
                                          <p:attrName>style.visibility</p:attrName>
                                        </p:attrNameLst>
                                      </p:cBhvr>
                                      <p:to>
                                        <p:strVal val="visible"/>
                                      </p:to>
                                    </p:set>
                                    <p:animEffect transition="in" filter="blinds(horizontal)">
                                      <p:cBhvr>
                                        <p:cTn id="107" dur="500"/>
                                        <p:tgtEl>
                                          <p:spTgt spid="56733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567331"/>
                                        </p:tgtEl>
                                        <p:attrNameLst>
                                          <p:attrName>style.visibility</p:attrName>
                                        </p:attrNameLst>
                                      </p:cBhvr>
                                      <p:to>
                                        <p:strVal val="visible"/>
                                      </p:to>
                                    </p:set>
                                    <p:animEffect transition="in" filter="blinds(horizontal)">
                                      <p:cBhvr>
                                        <p:cTn id="112" dur="500"/>
                                        <p:tgtEl>
                                          <p:spTgt spid="56733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67332"/>
                                        </p:tgtEl>
                                        <p:attrNameLst>
                                          <p:attrName>style.visibility</p:attrName>
                                        </p:attrNameLst>
                                      </p:cBhvr>
                                      <p:to>
                                        <p:strVal val="visible"/>
                                      </p:to>
                                    </p:set>
                                    <p:animEffect transition="in" filter="blinds(horizontal)">
                                      <p:cBhvr>
                                        <p:cTn id="117" dur="500"/>
                                        <p:tgtEl>
                                          <p:spTgt spid="56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2" grpId="0"/>
      <p:bldP spid="567307" grpId="0"/>
      <p:bldP spid="567321" grpId="0"/>
      <p:bldP spid="567322" grpId="0"/>
      <p:bldP spid="567325" grpId="0"/>
      <p:bldP spid="567327" grpId="0"/>
      <p:bldP spid="567328" grpId="0"/>
      <p:bldP spid="56733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8DFC91A8-919D-4595-986C-B1E2F8049B28}"/>
              </a:ext>
            </a:extLst>
          </p:cNvPr>
          <p:cNvSpPr>
            <a:spLocks noGrp="1" noChangeArrowheads="1"/>
          </p:cNvSpPr>
          <p:nvPr>
            <p:ph type="body" idx="1"/>
          </p:nvPr>
        </p:nvSpPr>
        <p:spPr>
          <a:xfrm>
            <a:off x="0" y="760413"/>
            <a:ext cx="9144000" cy="5915025"/>
          </a:xfrm>
          <a:noFill/>
          <a:ln/>
        </p:spPr>
        <p:txBody>
          <a:bodyPr lIns="90488" tIns="44450" rIns="90488" bIns="44450"/>
          <a:lstStyle/>
          <a:p>
            <a:pPr marL="342900" indent="-342900">
              <a:lnSpc>
                <a:spcPct val="110000"/>
              </a:lnSpc>
              <a:spcBef>
                <a:spcPct val="25000"/>
              </a:spcBef>
            </a:pPr>
            <a:r>
              <a:rPr lang="en-US" altLang="zh-CN">
                <a:solidFill>
                  <a:schemeClr val="hlink"/>
                </a:solidFill>
                <a:ea typeface="宋体" panose="02010600030101010101" pitchFamily="2" charset="-122"/>
              </a:rPr>
              <a:t> </a:t>
            </a:r>
            <a:r>
              <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Hazards</a:t>
            </a:r>
            <a:r>
              <a:rPr lang="zh-CN" altLang="en-US"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：指流水线遇到无法正确执行后续指令或执行了不该执行的指令</a:t>
            </a:r>
            <a:endPar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a:p>
            <a:pPr marL="742950" lvl="1" indent="-285750">
              <a:lnSpc>
                <a:spcPct val="110000"/>
              </a:lnSpc>
              <a:spcBef>
                <a:spcPct val="25000"/>
              </a:spcBef>
            </a:pPr>
            <a:r>
              <a:rPr lang="zh-CN" altLang="en-US" sz="2000" u="sng">
                <a:solidFill>
                  <a:schemeClr val="accent1"/>
                </a:solidFill>
                <a:latin typeface="微软雅黑" panose="020B0503020204020204" pitchFamily="34" charset="-122"/>
                <a:ea typeface="微软雅黑" panose="020B0503020204020204" pitchFamily="34" charset="-122"/>
              </a:rPr>
              <a:t>结构冒险</a:t>
            </a:r>
            <a:r>
              <a:rPr lang="zh-CN" altLang="en-US" sz="2000" b="0" u="sng">
                <a:solidFill>
                  <a:srgbClr val="FF0000"/>
                </a:solidFill>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(hardware resource conflicts</a:t>
            </a:r>
            <a:r>
              <a:rPr lang="zh-CN" altLang="en-US" sz="2000">
                <a:latin typeface="微软雅黑" panose="020B0503020204020204" pitchFamily="34" charset="-122"/>
                <a:ea typeface="微软雅黑" panose="020B0503020204020204" pitchFamily="34" charset="-122"/>
              </a:rPr>
              <a:t>，硬件资源冲突</a:t>
            </a:r>
            <a:r>
              <a:rPr lang="en-US" altLang="zh-CN" sz="2000">
                <a:latin typeface="微软雅黑" panose="020B0503020204020204" pitchFamily="34" charset="-122"/>
                <a:ea typeface="微软雅黑" panose="020B0503020204020204" pitchFamily="34" charset="-122"/>
              </a:rPr>
              <a:t>):</a:t>
            </a:r>
          </a:p>
          <a:p>
            <a:pPr marL="742950" lvl="1" indent="-285750">
              <a:lnSpc>
                <a:spcPct val="110000"/>
              </a:lnSpc>
              <a:spcBef>
                <a:spcPct val="25000"/>
              </a:spcBef>
              <a:buFontTx/>
              <a:buNone/>
            </a:pPr>
            <a:r>
              <a:rPr lang="zh-CN" altLang="en-US" sz="2000">
                <a:latin typeface="微软雅黑" panose="020B0503020204020204" pitchFamily="34" charset="-122"/>
                <a:ea typeface="微软雅黑" panose="020B0503020204020204" pitchFamily="34" charset="-122"/>
              </a:rPr>
              <a:t>     现象：</a:t>
            </a:r>
            <a:r>
              <a:rPr lang="zh-CN" altLang="en-US" sz="2000">
                <a:solidFill>
                  <a:srgbClr val="990000"/>
                </a:solidFill>
                <a:latin typeface="微软雅黑" panose="020B0503020204020204" pitchFamily="34" charset="-122"/>
                <a:ea typeface="微软雅黑" panose="020B0503020204020204" pitchFamily="34" charset="-122"/>
              </a:rPr>
              <a:t>同一个部件同时被不同指令所使用</a:t>
            </a:r>
            <a:r>
              <a:rPr lang="zh-CN" altLang="en-US" sz="2000">
                <a:solidFill>
                  <a:srgbClr val="CC0000"/>
                </a:solidFill>
                <a:latin typeface="微软雅黑" panose="020B0503020204020204" pitchFamily="34" charset="-122"/>
                <a:ea typeface="微软雅黑" panose="020B0503020204020204" pitchFamily="34" charset="-122"/>
              </a:rPr>
              <a:t>     </a:t>
            </a:r>
          </a:p>
          <a:p>
            <a:pPr marL="1143000" lvl="2" indent="-228600">
              <a:lnSpc>
                <a:spcPct val="110000"/>
              </a:lnSpc>
              <a:spcBef>
                <a:spcPct val="25000"/>
              </a:spcBef>
            </a:pPr>
            <a:r>
              <a:rPr lang="zh-CN" altLang="en-US" sz="2000">
                <a:solidFill>
                  <a:srgbClr val="008000"/>
                </a:solidFill>
                <a:latin typeface="微软雅黑" panose="020B0503020204020204" pitchFamily="34" charset="-122"/>
                <a:ea typeface="微软雅黑" panose="020B0503020204020204" pitchFamily="34" charset="-122"/>
              </a:rPr>
              <a:t>一个部件每条指令只能使用</a:t>
            </a:r>
            <a:r>
              <a:rPr lang="en-US" altLang="zh-CN" sz="2000">
                <a:solidFill>
                  <a:srgbClr val="008000"/>
                </a:solidFill>
                <a:latin typeface="微软雅黑" panose="020B0503020204020204" pitchFamily="34" charset="-122"/>
                <a:ea typeface="微软雅黑" panose="020B0503020204020204" pitchFamily="34" charset="-122"/>
              </a:rPr>
              <a:t>1</a:t>
            </a:r>
            <a:r>
              <a:rPr lang="zh-CN" altLang="en-US" sz="2000">
                <a:solidFill>
                  <a:srgbClr val="008000"/>
                </a:solidFill>
                <a:latin typeface="微软雅黑" panose="020B0503020204020204" pitchFamily="34" charset="-122"/>
                <a:ea typeface="微软雅黑" panose="020B0503020204020204" pitchFamily="34" charset="-122"/>
              </a:rPr>
              <a:t>次，且只能在特定周期使用</a:t>
            </a:r>
          </a:p>
          <a:p>
            <a:pPr marL="1143000" lvl="2" indent="-228600">
              <a:lnSpc>
                <a:spcPct val="110000"/>
              </a:lnSpc>
              <a:spcBef>
                <a:spcPct val="25000"/>
              </a:spcBef>
            </a:pPr>
            <a:r>
              <a:rPr lang="zh-CN" altLang="en-US" sz="2000">
                <a:solidFill>
                  <a:srgbClr val="008000"/>
                </a:solidFill>
                <a:latin typeface="微软雅黑" panose="020B0503020204020204" pitchFamily="34" charset="-122"/>
                <a:ea typeface="微软雅黑" panose="020B0503020204020204" pitchFamily="34" charset="-122"/>
              </a:rPr>
              <a:t>设置多个部件，以避免冲突。如指令存储器</a:t>
            </a:r>
            <a:r>
              <a:rPr lang="en-US" altLang="zh-CN" sz="2000">
                <a:solidFill>
                  <a:srgbClr val="008000"/>
                </a:solidFill>
                <a:latin typeface="微软雅黑" panose="020B0503020204020204" pitchFamily="34" charset="-122"/>
                <a:ea typeface="微软雅黑" panose="020B0503020204020204" pitchFamily="34" charset="-122"/>
              </a:rPr>
              <a:t>IM </a:t>
            </a:r>
            <a:r>
              <a:rPr lang="zh-CN" altLang="en-US" sz="2000">
                <a:solidFill>
                  <a:srgbClr val="008000"/>
                </a:solidFill>
                <a:latin typeface="微软雅黑" panose="020B0503020204020204" pitchFamily="34" charset="-122"/>
                <a:ea typeface="微软雅黑" panose="020B0503020204020204" pitchFamily="34" charset="-122"/>
              </a:rPr>
              <a:t>和数据存储器</a:t>
            </a:r>
            <a:r>
              <a:rPr lang="en-US" altLang="zh-CN" sz="2000">
                <a:solidFill>
                  <a:srgbClr val="008000"/>
                </a:solidFill>
                <a:latin typeface="微软雅黑" panose="020B0503020204020204" pitchFamily="34" charset="-122"/>
                <a:ea typeface="微软雅黑" panose="020B0503020204020204" pitchFamily="34" charset="-122"/>
              </a:rPr>
              <a:t>DM</a:t>
            </a:r>
            <a:r>
              <a:rPr lang="zh-CN" altLang="en-US" sz="2000">
                <a:solidFill>
                  <a:srgbClr val="008000"/>
                </a:solidFill>
                <a:latin typeface="微软雅黑" panose="020B0503020204020204" pitchFamily="34" charset="-122"/>
                <a:ea typeface="微软雅黑" panose="020B0503020204020204" pitchFamily="34" charset="-122"/>
              </a:rPr>
              <a:t>分开</a:t>
            </a:r>
          </a:p>
          <a:p>
            <a:pPr marL="742950" lvl="1" indent="-285750">
              <a:lnSpc>
                <a:spcPct val="110000"/>
              </a:lnSpc>
              <a:spcBef>
                <a:spcPct val="25000"/>
              </a:spcBef>
            </a:pPr>
            <a:r>
              <a:rPr lang="zh-CN" altLang="en-US" sz="2000" u="sng">
                <a:solidFill>
                  <a:srgbClr val="FF0000"/>
                </a:solidFill>
                <a:latin typeface="微软雅黑" panose="020B0503020204020204" pitchFamily="34" charset="-122"/>
                <a:ea typeface="微软雅黑" panose="020B0503020204020204" pitchFamily="34" charset="-122"/>
              </a:rPr>
              <a:t>数据冒险</a:t>
            </a:r>
            <a:r>
              <a:rPr lang="zh-CN" altLang="en-US" sz="2000" b="0" u="sng">
                <a:solidFill>
                  <a:srgbClr val="FF0000"/>
                </a:solidFill>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(data dependencies</a:t>
            </a:r>
            <a:r>
              <a:rPr lang="zh-CN" altLang="en-US" sz="2000">
                <a:latin typeface="微软雅黑" panose="020B0503020204020204" pitchFamily="34" charset="-122"/>
                <a:ea typeface="微软雅黑" panose="020B0503020204020204" pitchFamily="34" charset="-122"/>
              </a:rPr>
              <a:t>，数据相关</a:t>
            </a:r>
            <a:r>
              <a:rPr lang="en-US" altLang="zh-CN" sz="2000">
                <a:latin typeface="微软雅黑" panose="020B0503020204020204" pitchFamily="34" charset="-122"/>
                <a:ea typeface="微软雅黑" panose="020B0503020204020204" pitchFamily="34" charset="-122"/>
              </a:rPr>
              <a:t>): </a:t>
            </a:r>
          </a:p>
          <a:p>
            <a:pPr marL="742950" lvl="1" indent="-285750">
              <a:lnSpc>
                <a:spcPct val="110000"/>
              </a:lnSpc>
              <a:spcBef>
                <a:spcPct val="25000"/>
              </a:spcBef>
              <a:buFontTx/>
              <a:buNone/>
            </a:pPr>
            <a:r>
              <a:rPr lang="zh-CN" altLang="en-US" sz="2000">
                <a:latin typeface="微软雅黑" panose="020B0503020204020204" pitchFamily="34" charset="-122"/>
                <a:ea typeface="微软雅黑" panose="020B0503020204020204" pitchFamily="34" charset="-122"/>
              </a:rPr>
              <a:t>     现象：</a:t>
            </a:r>
            <a:r>
              <a:rPr lang="zh-CN" altLang="en-US" sz="2000">
                <a:solidFill>
                  <a:srgbClr val="990000"/>
                </a:solidFill>
                <a:latin typeface="微软雅黑" panose="020B0503020204020204" pitchFamily="34" charset="-122"/>
                <a:ea typeface="微软雅黑" panose="020B0503020204020204" pitchFamily="34" charset="-122"/>
              </a:rPr>
              <a:t>后面指令用到前面指令结果数据时，前面指令的结果还没产生</a:t>
            </a:r>
          </a:p>
          <a:p>
            <a:pPr marL="1143000" lvl="2" indent="-228600">
              <a:lnSpc>
                <a:spcPct val="110000"/>
              </a:lnSpc>
              <a:spcBef>
                <a:spcPct val="25000"/>
              </a:spcBef>
            </a:pPr>
            <a:r>
              <a:rPr lang="zh-CN" altLang="en-US" sz="2000">
                <a:solidFill>
                  <a:srgbClr val="008000"/>
                </a:solidFill>
                <a:latin typeface="微软雅黑" panose="020B0503020204020204" pitchFamily="34" charset="-122"/>
                <a:ea typeface="微软雅黑" panose="020B0503020204020204" pitchFamily="34" charset="-122"/>
              </a:rPr>
              <a:t>转发</a:t>
            </a:r>
            <a:r>
              <a:rPr lang="en-US" altLang="zh-CN" sz="2000">
                <a:solidFill>
                  <a:srgbClr val="008000"/>
                </a:solidFill>
                <a:latin typeface="微软雅黑" panose="020B0503020204020204" pitchFamily="34" charset="-122"/>
                <a:ea typeface="微软雅黑" panose="020B0503020204020204" pitchFamily="34" charset="-122"/>
              </a:rPr>
              <a:t>(Forwarding/Bypassing</a:t>
            </a:r>
            <a:r>
              <a:rPr lang="zh-CN" altLang="en-US" sz="2000">
                <a:solidFill>
                  <a:srgbClr val="008000"/>
                </a:solidFill>
                <a:latin typeface="微软雅黑" panose="020B0503020204020204" pitchFamily="34" charset="-122"/>
                <a:ea typeface="微软雅黑" panose="020B0503020204020204" pitchFamily="34" charset="-122"/>
              </a:rPr>
              <a:t>旁路</a:t>
            </a:r>
            <a:r>
              <a:rPr lang="en-US" altLang="zh-CN" sz="2000">
                <a:solidFill>
                  <a:srgbClr val="008000"/>
                </a:solidFill>
                <a:latin typeface="微软雅黑" panose="020B0503020204020204" pitchFamily="34" charset="-122"/>
                <a:ea typeface="微软雅黑" panose="020B0503020204020204" pitchFamily="34" charset="-122"/>
              </a:rPr>
              <a:t>) </a:t>
            </a:r>
            <a:r>
              <a:rPr lang="zh-CN" altLang="en-US" sz="2000">
                <a:solidFill>
                  <a:srgbClr val="008000"/>
                </a:solidFill>
                <a:latin typeface="微软雅黑" panose="020B0503020204020204" pitchFamily="34" charset="-122"/>
                <a:ea typeface="微软雅黑" panose="020B0503020204020204" pitchFamily="34" charset="-122"/>
              </a:rPr>
              <a:t>或 前半周期读后半周期写</a:t>
            </a:r>
          </a:p>
          <a:p>
            <a:pPr marL="1143000" lvl="2" indent="-228600">
              <a:lnSpc>
                <a:spcPct val="110000"/>
              </a:lnSpc>
              <a:spcBef>
                <a:spcPct val="25000"/>
              </a:spcBef>
            </a:pPr>
            <a:r>
              <a:rPr lang="en-US" altLang="zh-CN" sz="2000">
                <a:solidFill>
                  <a:srgbClr val="008000"/>
                </a:solidFill>
                <a:latin typeface="微软雅黑" panose="020B0503020204020204" pitchFamily="34" charset="-122"/>
                <a:ea typeface="微软雅黑" panose="020B0503020204020204" pitchFamily="34" charset="-122"/>
              </a:rPr>
              <a:t>Load-use</a:t>
            </a:r>
            <a:r>
              <a:rPr lang="zh-CN" altLang="en-US" sz="2000">
                <a:solidFill>
                  <a:srgbClr val="008000"/>
                </a:solidFill>
                <a:latin typeface="微软雅黑" panose="020B0503020204020204" pitchFamily="34" charset="-122"/>
                <a:ea typeface="微软雅黑" panose="020B0503020204020204" pitchFamily="34" charset="-122"/>
              </a:rPr>
              <a:t>冒险不能通过转发解决，需阻塞</a:t>
            </a:r>
            <a:r>
              <a:rPr lang="en-US" altLang="zh-CN" sz="2000">
                <a:solidFill>
                  <a:srgbClr val="008000"/>
                </a:solidFill>
                <a:latin typeface="微软雅黑" panose="020B0503020204020204" pitchFamily="34" charset="-122"/>
                <a:ea typeface="微软雅黑" panose="020B0503020204020204" pitchFamily="34" charset="-122"/>
              </a:rPr>
              <a:t>(stall)</a:t>
            </a:r>
            <a:r>
              <a:rPr lang="zh-CN" altLang="en-US" sz="2000">
                <a:solidFill>
                  <a:srgbClr val="008000"/>
                </a:solidFill>
                <a:latin typeface="微软雅黑" panose="020B0503020204020204" pitchFamily="34" charset="-122"/>
                <a:ea typeface="微软雅黑" panose="020B0503020204020204" pitchFamily="34" charset="-122"/>
              </a:rPr>
              <a:t>一个时钟周期</a:t>
            </a:r>
          </a:p>
          <a:p>
            <a:pPr marL="1143000" lvl="2" indent="-228600">
              <a:lnSpc>
                <a:spcPct val="110000"/>
              </a:lnSpc>
              <a:spcBef>
                <a:spcPct val="25000"/>
              </a:spcBef>
            </a:pPr>
            <a:r>
              <a:rPr lang="zh-CN" altLang="en-US" sz="2000">
                <a:solidFill>
                  <a:srgbClr val="008000"/>
                </a:solidFill>
                <a:latin typeface="微软雅黑" panose="020B0503020204020204" pitchFamily="34" charset="-122"/>
                <a:ea typeface="微软雅黑" panose="020B0503020204020204" pitchFamily="34" charset="-122"/>
              </a:rPr>
              <a:t>编译程序优化指令顺序</a:t>
            </a:r>
          </a:p>
          <a:p>
            <a:pPr marL="742950" lvl="1" indent="-285750">
              <a:lnSpc>
                <a:spcPct val="110000"/>
              </a:lnSpc>
              <a:spcBef>
                <a:spcPct val="25000"/>
              </a:spcBef>
            </a:pPr>
            <a:r>
              <a:rPr lang="zh-CN" altLang="en-US" sz="2000" u="sng">
                <a:solidFill>
                  <a:srgbClr val="FF0000"/>
                </a:solidFill>
                <a:latin typeface="微软雅黑" panose="020B0503020204020204" pitchFamily="34" charset="-122"/>
                <a:ea typeface="微软雅黑" panose="020B0503020204020204" pitchFamily="34" charset="-122"/>
              </a:rPr>
              <a:t>控制 </a:t>
            </a:r>
            <a:r>
              <a:rPr lang="en-US" altLang="zh-CN" sz="2000" u="sng">
                <a:solidFill>
                  <a:srgbClr val="FF0000"/>
                </a:solidFill>
                <a:latin typeface="微软雅黑" panose="020B0503020204020204" pitchFamily="34" charset="-122"/>
                <a:ea typeface="微软雅黑" panose="020B0503020204020204" pitchFamily="34" charset="-122"/>
              </a:rPr>
              <a:t>(</a:t>
            </a:r>
            <a:r>
              <a:rPr lang="zh-CN" altLang="en-US" sz="2000" u="sng">
                <a:solidFill>
                  <a:srgbClr val="FF0000"/>
                </a:solidFill>
                <a:latin typeface="微软雅黑" panose="020B0503020204020204" pitchFamily="34" charset="-122"/>
                <a:ea typeface="微软雅黑" panose="020B0503020204020204" pitchFamily="34" charset="-122"/>
              </a:rPr>
              <a:t>分支</a:t>
            </a:r>
            <a:r>
              <a:rPr lang="en-US" altLang="zh-CN" sz="2000" u="sng">
                <a:solidFill>
                  <a:srgbClr val="FF0000"/>
                </a:solidFill>
                <a:latin typeface="微软雅黑" panose="020B0503020204020204" pitchFamily="34" charset="-122"/>
                <a:ea typeface="微软雅黑" panose="020B0503020204020204" pitchFamily="34" charset="-122"/>
              </a:rPr>
              <a:t>)</a:t>
            </a:r>
            <a:r>
              <a:rPr lang="zh-CN" altLang="en-US" sz="2000" u="sng">
                <a:solidFill>
                  <a:srgbClr val="FF0000"/>
                </a:solidFill>
                <a:latin typeface="微软雅黑" panose="020B0503020204020204" pitchFamily="34" charset="-122"/>
                <a:ea typeface="微软雅黑" panose="020B0503020204020204" pitchFamily="34" charset="-122"/>
              </a:rPr>
              <a:t> 冒险</a:t>
            </a:r>
            <a:r>
              <a:rPr lang="en-US" altLang="zh-CN" sz="2000" b="0" u="sng">
                <a:solidFill>
                  <a:srgbClr val="FF0000"/>
                </a:solidFill>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(changes in program flow</a:t>
            </a:r>
            <a:r>
              <a:rPr lang="zh-CN" altLang="en-US" sz="2000">
                <a:latin typeface="微软雅黑" panose="020B0503020204020204" pitchFamily="34" charset="-122"/>
                <a:ea typeface="微软雅黑" panose="020B0503020204020204" pitchFamily="34" charset="-122"/>
              </a:rPr>
              <a:t>，改变控制流</a:t>
            </a:r>
            <a:r>
              <a:rPr lang="en-US" altLang="zh-CN" sz="2000">
                <a:latin typeface="微软雅黑" panose="020B0503020204020204" pitchFamily="34" charset="-122"/>
                <a:ea typeface="微软雅黑" panose="020B0503020204020204" pitchFamily="34" charset="-122"/>
              </a:rPr>
              <a:t>): </a:t>
            </a:r>
          </a:p>
          <a:p>
            <a:pPr marL="742950" lvl="1" indent="-285750">
              <a:lnSpc>
                <a:spcPct val="110000"/>
              </a:lnSpc>
              <a:spcBef>
                <a:spcPct val="25000"/>
              </a:spcBef>
              <a:buFontTx/>
              <a:buNone/>
            </a:pPr>
            <a:r>
              <a:rPr lang="zh-CN" altLang="en-US" sz="2000">
                <a:latin typeface="微软雅黑" panose="020B0503020204020204" pitchFamily="34" charset="-122"/>
                <a:ea typeface="微软雅黑" panose="020B0503020204020204" pitchFamily="34" charset="-122"/>
              </a:rPr>
              <a:t>     现象：</a:t>
            </a:r>
            <a:r>
              <a:rPr lang="zh-CN" altLang="en-US" sz="2000">
                <a:solidFill>
                  <a:srgbClr val="990000"/>
                </a:solidFill>
                <a:latin typeface="微软雅黑" panose="020B0503020204020204" pitchFamily="34" charset="-122"/>
                <a:ea typeface="微软雅黑" panose="020B0503020204020204" pitchFamily="34" charset="-122"/>
              </a:rPr>
              <a:t>转移或异常改变执行流程，后继指令在目标地址产生前已被取出</a:t>
            </a:r>
          </a:p>
          <a:p>
            <a:pPr marL="1143000" lvl="2" indent="-228600">
              <a:lnSpc>
                <a:spcPct val="110000"/>
              </a:lnSpc>
              <a:spcBef>
                <a:spcPct val="25000"/>
              </a:spcBef>
            </a:pPr>
            <a:r>
              <a:rPr lang="zh-CN" altLang="en-US" sz="2000">
                <a:solidFill>
                  <a:srgbClr val="008000"/>
                </a:solidFill>
                <a:latin typeface="微软雅黑" panose="020B0503020204020204" pitchFamily="34" charset="-122"/>
                <a:ea typeface="微软雅黑" panose="020B0503020204020204" pitchFamily="34" charset="-122"/>
              </a:rPr>
              <a:t>采用静态或动态分支预测</a:t>
            </a:r>
          </a:p>
          <a:p>
            <a:pPr marL="1143000" lvl="2" indent="-228600">
              <a:lnSpc>
                <a:spcPct val="110000"/>
              </a:lnSpc>
              <a:spcBef>
                <a:spcPct val="25000"/>
              </a:spcBef>
            </a:pPr>
            <a:r>
              <a:rPr lang="zh-CN" altLang="en-US" sz="2000">
                <a:solidFill>
                  <a:srgbClr val="008000"/>
                </a:solidFill>
                <a:latin typeface="微软雅黑" panose="020B0503020204020204" pitchFamily="34" charset="-122"/>
                <a:ea typeface="微软雅黑" panose="020B0503020204020204" pitchFamily="34" charset="-122"/>
              </a:rPr>
              <a:t>编译程序优化指令顺序</a:t>
            </a:r>
            <a:r>
              <a:rPr lang="en-US" altLang="zh-CN" sz="2000">
                <a:solidFill>
                  <a:srgbClr val="008000"/>
                </a:solidFill>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分支延迟</a:t>
            </a:r>
            <a:r>
              <a:rPr lang="en-US" altLang="zh-CN" sz="2000">
                <a:solidFill>
                  <a:srgbClr val="008000"/>
                </a:solidFill>
                <a:latin typeface="微软雅黑" panose="020B0503020204020204" pitchFamily="34" charset="-122"/>
                <a:ea typeface="微软雅黑" panose="020B0503020204020204" pitchFamily="34" charset="-122"/>
              </a:rPr>
              <a:t>)</a:t>
            </a:r>
          </a:p>
        </p:txBody>
      </p:sp>
      <p:sp>
        <p:nvSpPr>
          <p:cNvPr id="568323" name="Rectangle 3">
            <a:extLst>
              <a:ext uri="{FF2B5EF4-FFF2-40B4-BE49-F238E27FC236}">
                <a16:creationId xmlns:a16="http://schemas.microsoft.com/office/drawing/2014/main" id="{AAEF939C-6409-4140-A220-93CE7429F7C6}"/>
              </a:ext>
            </a:extLst>
          </p:cNvPr>
          <p:cNvSpPr>
            <a:spLocks noChangeArrowheads="1"/>
          </p:cNvSpPr>
          <p:nvPr/>
        </p:nvSpPr>
        <p:spPr bwMode="auto">
          <a:xfrm>
            <a:off x="855663" y="114300"/>
            <a:ext cx="7567612"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7000"/>
              </a:lnSpc>
            </a:pPr>
            <a:r>
              <a:rPr lang="zh-CN" altLang="en-US" sz="3600">
                <a:solidFill>
                  <a:srgbClr val="CC3300"/>
                </a:solidFill>
                <a:latin typeface="黑体" panose="02010609060101010101" pitchFamily="49" charset="-122"/>
                <a:ea typeface="黑体" panose="02010609060101010101" pitchFamily="49" charset="-122"/>
              </a:rPr>
              <a:t>流水线的冲突</a:t>
            </a:r>
            <a:r>
              <a:rPr lang="en-US" altLang="zh-CN" sz="3600">
                <a:solidFill>
                  <a:srgbClr val="CC3300"/>
                </a:solidFill>
                <a:latin typeface="黑体" panose="02010609060101010101" pitchFamily="49" charset="-122"/>
                <a:ea typeface="黑体" panose="02010609060101010101" pitchFamily="49" charset="-122"/>
              </a:rPr>
              <a:t>/</a:t>
            </a:r>
            <a:r>
              <a:rPr lang="zh-CN" altLang="en-US" sz="3600">
                <a:solidFill>
                  <a:srgbClr val="CC3300"/>
                </a:solidFill>
                <a:latin typeface="黑体" panose="02010609060101010101" pitchFamily="49" charset="-122"/>
                <a:ea typeface="黑体" panose="02010609060101010101" pitchFamily="49" charset="-122"/>
              </a:rPr>
              <a:t>冒险</a:t>
            </a:r>
            <a:r>
              <a:rPr lang="en-US" altLang="zh-CN" sz="3600">
                <a:solidFill>
                  <a:srgbClr val="CC3300"/>
                </a:solidFill>
                <a:latin typeface="黑体" panose="02010609060101010101" pitchFamily="49" charset="-122"/>
                <a:ea typeface="黑体" panose="02010609060101010101" pitchFamily="49" charset="-122"/>
              </a:rPr>
              <a:t>(</a:t>
            </a:r>
            <a:r>
              <a:rPr lang="en-US" altLang="zh-CN" sz="3600">
                <a:solidFill>
                  <a:srgbClr val="CC3300"/>
                </a:solidFill>
                <a:latin typeface="Arial" panose="020B0604020202020204" pitchFamily="34" charset="0"/>
                <a:ea typeface="黑体" panose="02010609060101010101" pitchFamily="49" charset="-122"/>
              </a:rPr>
              <a:t>hazard</a:t>
            </a:r>
            <a:r>
              <a:rPr lang="en-US" altLang="zh-CN" sz="3600">
                <a:solidFill>
                  <a:srgbClr val="CC3300"/>
                </a:solidFill>
                <a:latin typeface="黑体" panose="02010609060101010101" pitchFamily="49" charset="-122"/>
                <a:ea typeface="黑体" panose="02010609060101010101" pitchFamily="49" charset="-122"/>
              </a:rPr>
              <a:t>)</a:t>
            </a:r>
            <a:r>
              <a:rPr lang="zh-CN" altLang="en-US" sz="3600">
                <a:solidFill>
                  <a:srgbClr val="CC3300"/>
                </a:solidFill>
                <a:latin typeface="黑体" panose="02010609060101010101" pitchFamily="49" charset="-122"/>
                <a:ea typeface="黑体" panose="02010609060101010101" pitchFamily="49" charset="-122"/>
              </a:rPr>
              <a:t>情况</a:t>
            </a:r>
          </a:p>
        </p:txBody>
      </p:sp>
      <p:sp>
        <p:nvSpPr>
          <p:cNvPr id="568324" name="Text Box 4">
            <a:extLst>
              <a:ext uri="{FF2B5EF4-FFF2-40B4-BE49-F238E27FC236}">
                <a16:creationId xmlns:a16="http://schemas.microsoft.com/office/drawing/2014/main" id="{EB54229F-B3C3-4F59-92E4-677FCBC7F0E7}"/>
              </a:ext>
            </a:extLst>
          </p:cNvPr>
          <p:cNvSpPr txBox="1">
            <a:spLocks noChangeArrowheads="1"/>
          </p:cNvSpPr>
          <p:nvPr/>
        </p:nvSpPr>
        <p:spPr bwMode="auto">
          <a:xfrm>
            <a:off x="5600700" y="6088063"/>
            <a:ext cx="301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Times New Roman" panose="02020603050405020304" pitchFamily="18" charset="0"/>
                <a:ea typeface="宋体" panose="02010600030101010101" pitchFamily="2" charset="-122"/>
              </a:rPr>
              <a:t>本</a:t>
            </a:r>
            <a:r>
              <a:rPr lang="en-US" altLang="zh-CN" sz="2000">
                <a:latin typeface="Times New Roman" panose="02020603050405020304" pitchFamily="18" charset="0"/>
                <a:ea typeface="宋体" panose="02010600030101010101" pitchFamily="2" charset="-122"/>
              </a:rPr>
              <a:t>PPT</a:t>
            </a:r>
            <a:r>
              <a:rPr lang="zh-CN" altLang="en-US" sz="2000">
                <a:latin typeface="Times New Roman" panose="02020603050405020304" pitchFamily="18" charset="0"/>
                <a:ea typeface="宋体" panose="02010600030101010101" pitchFamily="2" charset="-122"/>
              </a:rPr>
              <a:t>内容只需大概了解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8322">
                                            <p:txEl>
                                              <p:pRg st="2" end="2"/>
                                            </p:txEl>
                                          </p:spTgt>
                                        </p:tgtEl>
                                        <p:attrNameLst>
                                          <p:attrName>style.visibility</p:attrName>
                                        </p:attrNameLst>
                                      </p:cBhvr>
                                      <p:to>
                                        <p:strVal val="visible"/>
                                      </p:to>
                                    </p:set>
                                    <p:animEffect transition="in" filter="blinds(horizontal)">
                                      <p:cBhvr>
                                        <p:cTn id="7" dur="500"/>
                                        <p:tgtEl>
                                          <p:spTgt spid="56832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2">
                                            <p:txEl>
                                              <p:pRg st="3" end="3"/>
                                            </p:txEl>
                                          </p:spTgt>
                                        </p:tgtEl>
                                        <p:attrNameLst>
                                          <p:attrName>style.visibility</p:attrName>
                                        </p:attrNameLst>
                                      </p:cBhvr>
                                      <p:to>
                                        <p:strVal val="visible"/>
                                      </p:to>
                                    </p:set>
                                    <p:animEffect transition="in" filter="blinds(horizontal)">
                                      <p:cBhvr>
                                        <p:cTn id="12" dur="500"/>
                                        <p:tgtEl>
                                          <p:spTgt spid="5683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8322">
                                            <p:txEl>
                                              <p:pRg st="4" end="4"/>
                                            </p:txEl>
                                          </p:spTgt>
                                        </p:tgtEl>
                                        <p:attrNameLst>
                                          <p:attrName>style.visibility</p:attrName>
                                        </p:attrNameLst>
                                      </p:cBhvr>
                                      <p:to>
                                        <p:strVal val="visible"/>
                                      </p:to>
                                    </p:set>
                                    <p:animEffect transition="in" filter="blinds(horizontal)">
                                      <p:cBhvr>
                                        <p:cTn id="17" dur="500"/>
                                        <p:tgtEl>
                                          <p:spTgt spid="5683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8322">
                                            <p:txEl>
                                              <p:pRg st="6" end="6"/>
                                            </p:txEl>
                                          </p:spTgt>
                                        </p:tgtEl>
                                        <p:attrNameLst>
                                          <p:attrName>style.visibility</p:attrName>
                                        </p:attrNameLst>
                                      </p:cBhvr>
                                      <p:to>
                                        <p:strVal val="visible"/>
                                      </p:to>
                                    </p:set>
                                    <p:animEffect transition="in" filter="blinds(horizontal)">
                                      <p:cBhvr>
                                        <p:cTn id="22" dur="500"/>
                                        <p:tgtEl>
                                          <p:spTgt spid="568322">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8322">
                                            <p:txEl>
                                              <p:pRg st="7" end="7"/>
                                            </p:txEl>
                                          </p:spTgt>
                                        </p:tgtEl>
                                        <p:attrNameLst>
                                          <p:attrName>style.visibility</p:attrName>
                                        </p:attrNameLst>
                                      </p:cBhvr>
                                      <p:to>
                                        <p:strVal val="visible"/>
                                      </p:to>
                                    </p:set>
                                    <p:animEffect transition="in" filter="blinds(horizontal)">
                                      <p:cBhvr>
                                        <p:cTn id="27" dur="500"/>
                                        <p:tgtEl>
                                          <p:spTgt spid="568322">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8322">
                                            <p:txEl>
                                              <p:pRg st="8" end="8"/>
                                            </p:txEl>
                                          </p:spTgt>
                                        </p:tgtEl>
                                        <p:attrNameLst>
                                          <p:attrName>style.visibility</p:attrName>
                                        </p:attrNameLst>
                                      </p:cBhvr>
                                      <p:to>
                                        <p:strVal val="visible"/>
                                      </p:to>
                                    </p:set>
                                    <p:animEffect transition="in" filter="blinds(horizontal)">
                                      <p:cBhvr>
                                        <p:cTn id="32" dur="500"/>
                                        <p:tgtEl>
                                          <p:spTgt spid="568322">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2">
                                            <p:txEl>
                                              <p:pRg st="9" end="9"/>
                                            </p:txEl>
                                          </p:spTgt>
                                        </p:tgtEl>
                                        <p:attrNameLst>
                                          <p:attrName>style.visibility</p:attrName>
                                        </p:attrNameLst>
                                      </p:cBhvr>
                                      <p:to>
                                        <p:strVal val="visible"/>
                                      </p:to>
                                    </p:set>
                                    <p:animEffect transition="in" filter="blinds(horizontal)">
                                      <p:cBhvr>
                                        <p:cTn id="37" dur="500"/>
                                        <p:tgtEl>
                                          <p:spTgt spid="568322">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2">
                                            <p:txEl>
                                              <p:pRg st="11" end="11"/>
                                            </p:txEl>
                                          </p:spTgt>
                                        </p:tgtEl>
                                        <p:attrNameLst>
                                          <p:attrName>style.visibility</p:attrName>
                                        </p:attrNameLst>
                                      </p:cBhvr>
                                      <p:to>
                                        <p:strVal val="visible"/>
                                      </p:to>
                                    </p:set>
                                    <p:animEffect transition="in" filter="blinds(horizontal)">
                                      <p:cBhvr>
                                        <p:cTn id="42" dur="500"/>
                                        <p:tgtEl>
                                          <p:spTgt spid="568322">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8322">
                                            <p:txEl>
                                              <p:pRg st="12" end="12"/>
                                            </p:txEl>
                                          </p:spTgt>
                                        </p:tgtEl>
                                        <p:attrNameLst>
                                          <p:attrName>style.visibility</p:attrName>
                                        </p:attrNameLst>
                                      </p:cBhvr>
                                      <p:to>
                                        <p:strVal val="visible"/>
                                      </p:to>
                                    </p:set>
                                    <p:animEffect transition="in" filter="blinds(horizontal)">
                                      <p:cBhvr>
                                        <p:cTn id="47" dur="500"/>
                                        <p:tgtEl>
                                          <p:spTgt spid="568322">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8322">
                                            <p:txEl>
                                              <p:pRg st="13" end="13"/>
                                            </p:txEl>
                                          </p:spTgt>
                                        </p:tgtEl>
                                        <p:attrNameLst>
                                          <p:attrName>style.visibility</p:attrName>
                                        </p:attrNameLst>
                                      </p:cBhvr>
                                      <p:to>
                                        <p:strVal val="visible"/>
                                      </p:to>
                                    </p:set>
                                    <p:animEffect transition="in" filter="blinds(horizontal)">
                                      <p:cBhvr>
                                        <p:cTn id="52" dur="500"/>
                                        <p:tgtEl>
                                          <p:spTgt spid="568322">
                                            <p:txEl>
                                              <p:pRg st="13" end="1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5AD79FBF-6ACA-4121-A2F1-3CB04D2DE763}"/>
              </a:ext>
            </a:extLst>
          </p:cNvPr>
          <p:cNvSpPr>
            <a:spLocks noChangeArrowheads="1"/>
          </p:cNvSpPr>
          <p:nvPr/>
        </p:nvSpPr>
        <p:spPr bwMode="auto">
          <a:xfrm>
            <a:off x="415925" y="919163"/>
            <a:ext cx="7983538" cy="494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zh-CN" altLang="en-US" sz="2000">
                <a:latin typeface="微软雅黑" panose="020B0503020204020204" pitchFamily="34" charset="-122"/>
                <a:ea typeface="微软雅黑" panose="020B0503020204020204" pitchFamily="34" charset="-122"/>
              </a:rPr>
              <a:t>以下源程序可生成两种不同的代码，优化的代码可避免</a:t>
            </a:r>
            <a:r>
              <a:rPr lang="en-US" altLang="zh-CN" sz="2000">
                <a:latin typeface="微软雅黑" panose="020B0503020204020204" pitchFamily="34" charset="-122"/>
                <a:ea typeface="微软雅黑" panose="020B0503020204020204" pitchFamily="34" charset="-122"/>
              </a:rPr>
              <a:t>Load</a:t>
            </a:r>
            <a:r>
              <a:rPr lang="zh-CN" altLang="en-US" sz="2000">
                <a:latin typeface="微软雅黑" panose="020B0503020204020204" pitchFamily="34" charset="-122"/>
                <a:ea typeface="微软雅黑" panose="020B0503020204020204" pitchFamily="34" charset="-122"/>
              </a:rPr>
              <a:t>阻塞</a:t>
            </a:r>
          </a:p>
          <a:p>
            <a:pPr>
              <a:lnSpc>
                <a:spcPct val="90000"/>
              </a:lnSpc>
              <a:spcBef>
                <a:spcPct val="30000"/>
              </a:spcBef>
            </a:pPr>
            <a:r>
              <a:rPr lang="en-US" altLang="zh-CN" sz="2000">
                <a:latin typeface="微软雅黑" panose="020B0503020204020204" pitchFamily="34" charset="-122"/>
                <a:ea typeface="微软雅黑" panose="020B0503020204020204" pitchFamily="34" charset="-122"/>
              </a:rPr>
              <a:t>		a = b + c;</a:t>
            </a:r>
          </a:p>
          <a:p>
            <a:pPr>
              <a:lnSpc>
                <a:spcPct val="90000"/>
              </a:lnSpc>
              <a:spcBef>
                <a:spcPct val="30000"/>
              </a:spcBef>
            </a:pPr>
            <a:r>
              <a:rPr lang="en-US" altLang="zh-CN" sz="2000">
                <a:latin typeface="微软雅黑" panose="020B0503020204020204" pitchFamily="34" charset="-122"/>
                <a:ea typeface="微软雅黑" panose="020B0503020204020204" pitchFamily="34" charset="-122"/>
              </a:rPr>
              <a:t>		d = e – f;</a:t>
            </a:r>
          </a:p>
          <a:p>
            <a:pPr>
              <a:lnSpc>
                <a:spcPct val="90000"/>
              </a:lnSpc>
              <a:spcBef>
                <a:spcPct val="30000"/>
              </a:spcBef>
            </a:pPr>
            <a:r>
              <a:rPr lang="zh-CN" altLang="en-US" sz="2000">
                <a:latin typeface="微软雅黑" panose="020B0503020204020204" pitchFamily="34" charset="-122"/>
                <a:ea typeface="微软雅黑" panose="020B0503020204020204" pitchFamily="34" charset="-122"/>
              </a:rPr>
              <a:t>假定 </a:t>
            </a:r>
            <a:r>
              <a:rPr lang="en-US" altLang="zh-CN" sz="2000">
                <a:latin typeface="微软雅黑" panose="020B0503020204020204" pitchFamily="34" charset="-122"/>
                <a:ea typeface="微软雅黑" panose="020B0503020204020204" pitchFamily="34" charset="-122"/>
              </a:rPr>
              <a:t>a, b, c, d ,e, f </a:t>
            </a:r>
            <a:r>
              <a:rPr lang="zh-CN" altLang="en-US" sz="2000">
                <a:latin typeface="微软雅黑" panose="020B0503020204020204" pitchFamily="34" charset="-122"/>
                <a:ea typeface="微软雅黑" panose="020B0503020204020204" pitchFamily="34" charset="-122"/>
              </a:rPr>
              <a:t>在内存</a:t>
            </a:r>
          </a:p>
        </p:txBody>
      </p:sp>
      <p:sp>
        <p:nvSpPr>
          <p:cNvPr id="572419" name="Rectangle 3">
            <a:extLst>
              <a:ext uri="{FF2B5EF4-FFF2-40B4-BE49-F238E27FC236}">
                <a16:creationId xmlns:a16="http://schemas.microsoft.com/office/drawing/2014/main" id="{65006CF0-859D-42B5-8CF5-1ED5CDAC11CE}"/>
              </a:ext>
            </a:extLst>
          </p:cNvPr>
          <p:cNvSpPr>
            <a:spLocks noGrp="1" noChangeArrowheads="1"/>
          </p:cNvSpPr>
          <p:nvPr>
            <p:ph type="title"/>
          </p:nvPr>
        </p:nvSpPr>
        <p:spPr>
          <a:xfrm>
            <a:off x="671513" y="128588"/>
            <a:ext cx="7499350" cy="528637"/>
          </a:xfrm>
          <a:noFill/>
          <a:ln/>
        </p:spPr>
        <p:txBody>
          <a:bodyPr/>
          <a:lstStyle/>
          <a:p>
            <a:r>
              <a:rPr lang="zh-CN" altLang="en-US"/>
              <a:t>编译器优化指令顺序解决数据冒险</a:t>
            </a:r>
            <a:endParaRPr lang="en-US" altLang="zh-CN"/>
          </a:p>
        </p:txBody>
      </p:sp>
      <p:sp>
        <p:nvSpPr>
          <p:cNvPr id="572420" name="Rectangle 4">
            <a:extLst>
              <a:ext uri="{FF2B5EF4-FFF2-40B4-BE49-F238E27FC236}">
                <a16:creationId xmlns:a16="http://schemas.microsoft.com/office/drawing/2014/main" id="{D1D2E32F-5C18-4914-80E2-3CEE324E7F6F}"/>
              </a:ext>
            </a:extLst>
          </p:cNvPr>
          <p:cNvSpPr>
            <a:spLocks noGrp="1" noChangeArrowheads="1"/>
          </p:cNvSpPr>
          <p:nvPr>
            <p:ph type="body" idx="1"/>
          </p:nvPr>
        </p:nvSpPr>
        <p:spPr>
          <a:xfrm>
            <a:off x="5068888" y="2468563"/>
            <a:ext cx="3581400" cy="3309937"/>
          </a:xfrm>
          <a:noFill/>
          <a:ln/>
        </p:spPr>
        <p:txBody>
          <a:bodyPr/>
          <a:lstStyle/>
          <a:p>
            <a:pPr>
              <a:lnSpc>
                <a:spcPct val="90000"/>
              </a:lnSpc>
              <a:buFontTx/>
              <a:buNone/>
            </a:pPr>
            <a:r>
              <a:rPr lang="en-US" altLang="zh-CN" sz="2200">
                <a:solidFill>
                  <a:schemeClr val="accent1"/>
                </a:solidFill>
                <a:ea typeface="宋体" panose="02010600030101010101" pitchFamily="2" charset="-122"/>
              </a:rPr>
              <a:t>Fast code:</a:t>
            </a:r>
            <a:endParaRPr lang="en-US" altLang="zh-CN" sz="2200">
              <a:ea typeface="宋体" panose="02010600030101010101" pitchFamily="2" charset="-122"/>
            </a:endParaRPr>
          </a:p>
          <a:p>
            <a:pPr>
              <a:spcBef>
                <a:spcPct val="20000"/>
              </a:spcBef>
              <a:buFontTx/>
              <a:buNone/>
            </a:pPr>
            <a:r>
              <a:rPr lang="en-US" altLang="zh-CN" sz="2200">
                <a:ea typeface="宋体" panose="02010600030101010101" pitchFamily="2" charset="-122"/>
              </a:rPr>
              <a:t>		</a:t>
            </a:r>
            <a:r>
              <a:rPr lang="en-US" altLang="zh-CN" sz="2000">
                <a:ea typeface="宋体" panose="02010600030101010101" pitchFamily="2" charset="-122"/>
              </a:rPr>
              <a:t>lw 	$2, b</a:t>
            </a:r>
          </a:p>
          <a:p>
            <a:pPr>
              <a:spcBef>
                <a:spcPct val="20000"/>
              </a:spcBef>
              <a:buFontTx/>
              <a:buNone/>
            </a:pPr>
            <a:r>
              <a:rPr lang="en-US" altLang="zh-CN" sz="2000">
                <a:ea typeface="宋体" panose="02010600030101010101" pitchFamily="2" charset="-122"/>
              </a:rPr>
              <a:t>		lw 	</a:t>
            </a:r>
            <a:r>
              <a:rPr lang="en-US" altLang="zh-CN" sz="2000">
                <a:solidFill>
                  <a:schemeClr val="accent2"/>
                </a:solidFill>
                <a:ea typeface="宋体" panose="02010600030101010101" pitchFamily="2" charset="-122"/>
              </a:rPr>
              <a:t>$3</a:t>
            </a:r>
            <a:r>
              <a:rPr lang="en-US" altLang="zh-CN" sz="2000">
                <a:ea typeface="宋体" panose="02010600030101010101" pitchFamily="2" charset="-122"/>
              </a:rPr>
              <a:t>, c</a:t>
            </a:r>
          </a:p>
          <a:p>
            <a:pPr>
              <a:spcBef>
                <a:spcPct val="20000"/>
              </a:spcBef>
              <a:buFontTx/>
              <a:buNone/>
            </a:pPr>
            <a:r>
              <a:rPr lang="en-US" altLang="zh-CN" sz="2000">
                <a:solidFill>
                  <a:schemeClr val="hlink"/>
                </a:solidFill>
                <a:ea typeface="宋体" panose="02010600030101010101" pitchFamily="2" charset="-122"/>
              </a:rPr>
              <a:t>		</a:t>
            </a:r>
            <a:r>
              <a:rPr lang="en-US" altLang="zh-CN" sz="2000" u="sng">
                <a:solidFill>
                  <a:schemeClr val="accent1"/>
                </a:solidFill>
                <a:ea typeface="宋体" panose="02010600030101010101" pitchFamily="2" charset="-122"/>
              </a:rPr>
              <a:t>lw 	$5, e </a:t>
            </a:r>
            <a:endParaRPr lang="en-US" altLang="zh-CN" sz="2000">
              <a:solidFill>
                <a:schemeClr val="hlink"/>
              </a:solidFill>
              <a:ea typeface="宋体" panose="02010600030101010101" pitchFamily="2" charset="-122"/>
            </a:endParaRPr>
          </a:p>
          <a:p>
            <a:pPr>
              <a:spcBef>
                <a:spcPct val="20000"/>
              </a:spcBef>
              <a:buFontTx/>
              <a:buNone/>
            </a:pPr>
            <a:r>
              <a:rPr lang="en-US" altLang="zh-CN" sz="2000">
                <a:ea typeface="宋体" panose="02010600030101010101" pitchFamily="2" charset="-122"/>
              </a:rPr>
              <a:t>		add 	$1, $2, </a:t>
            </a:r>
            <a:r>
              <a:rPr lang="en-US" altLang="zh-CN" sz="2000">
                <a:solidFill>
                  <a:schemeClr val="accent2"/>
                </a:solidFill>
                <a:ea typeface="宋体" panose="02010600030101010101" pitchFamily="2" charset="-122"/>
              </a:rPr>
              <a:t>$3</a:t>
            </a:r>
          </a:p>
          <a:p>
            <a:pPr>
              <a:spcBef>
                <a:spcPct val="20000"/>
              </a:spcBef>
              <a:buFontTx/>
              <a:buNone/>
            </a:pPr>
            <a:r>
              <a:rPr lang="en-US" altLang="zh-CN" sz="2000">
                <a:ea typeface="宋体" panose="02010600030101010101" pitchFamily="2" charset="-122"/>
              </a:rPr>
              <a:t>		lw 	</a:t>
            </a:r>
            <a:r>
              <a:rPr lang="en-US" altLang="zh-CN" sz="2000">
                <a:solidFill>
                  <a:schemeClr val="accent2"/>
                </a:solidFill>
                <a:ea typeface="宋体" panose="02010600030101010101" pitchFamily="2" charset="-122"/>
              </a:rPr>
              <a:t>$6</a:t>
            </a:r>
            <a:r>
              <a:rPr lang="en-US" altLang="zh-CN" sz="2000">
                <a:ea typeface="宋体" panose="02010600030101010101" pitchFamily="2" charset="-122"/>
              </a:rPr>
              <a:t>, f</a:t>
            </a:r>
          </a:p>
          <a:p>
            <a:pPr>
              <a:spcBef>
                <a:spcPct val="20000"/>
              </a:spcBef>
              <a:buFontTx/>
              <a:buNone/>
            </a:pPr>
            <a:r>
              <a:rPr lang="en-US" altLang="zh-CN" sz="2000">
                <a:solidFill>
                  <a:schemeClr val="hlink"/>
                </a:solidFill>
                <a:ea typeface="宋体" panose="02010600030101010101" pitchFamily="2" charset="-122"/>
              </a:rPr>
              <a:t>		</a:t>
            </a:r>
            <a:r>
              <a:rPr lang="en-US" altLang="zh-CN" sz="2000" u="sng">
                <a:solidFill>
                  <a:schemeClr val="accent1"/>
                </a:solidFill>
                <a:ea typeface="宋体" panose="02010600030101010101" pitchFamily="2" charset="-122"/>
              </a:rPr>
              <a:t>sw 	$1, a</a:t>
            </a:r>
            <a:endParaRPr lang="en-US" altLang="zh-CN" sz="2000">
              <a:solidFill>
                <a:schemeClr val="hlink"/>
              </a:solidFill>
              <a:ea typeface="宋体" panose="02010600030101010101" pitchFamily="2" charset="-122"/>
            </a:endParaRPr>
          </a:p>
          <a:p>
            <a:pPr>
              <a:spcBef>
                <a:spcPct val="20000"/>
              </a:spcBef>
              <a:buFontTx/>
              <a:buNone/>
            </a:pPr>
            <a:r>
              <a:rPr lang="en-US" altLang="zh-CN" sz="2000">
                <a:ea typeface="宋体" panose="02010600030101010101" pitchFamily="2" charset="-122"/>
              </a:rPr>
              <a:t>		sub 	$4, $5, </a:t>
            </a:r>
            <a:r>
              <a:rPr lang="en-US" altLang="zh-CN" sz="2000">
                <a:solidFill>
                  <a:schemeClr val="accent2"/>
                </a:solidFill>
                <a:ea typeface="宋体" panose="02010600030101010101" pitchFamily="2" charset="-122"/>
              </a:rPr>
              <a:t>$6</a:t>
            </a:r>
          </a:p>
          <a:p>
            <a:pPr>
              <a:spcBef>
                <a:spcPct val="20000"/>
              </a:spcBef>
              <a:buFontTx/>
              <a:buNone/>
            </a:pPr>
            <a:r>
              <a:rPr lang="en-US" altLang="zh-CN" sz="2000">
                <a:ea typeface="宋体" panose="02010600030101010101" pitchFamily="2" charset="-122"/>
              </a:rPr>
              <a:t>		sw	$4, d</a:t>
            </a:r>
          </a:p>
        </p:txBody>
      </p:sp>
      <p:grpSp>
        <p:nvGrpSpPr>
          <p:cNvPr id="572421" name="Group 5">
            <a:extLst>
              <a:ext uri="{FF2B5EF4-FFF2-40B4-BE49-F238E27FC236}">
                <a16:creationId xmlns:a16="http://schemas.microsoft.com/office/drawing/2014/main" id="{04347FB6-DA68-4A96-977E-026A0F9A63D3}"/>
              </a:ext>
            </a:extLst>
          </p:cNvPr>
          <p:cNvGrpSpPr>
            <a:grpSpLocks/>
          </p:cNvGrpSpPr>
          <p:nvPr/>
        </p:nvGrpSpPr>
        <p:grpSpPr bwMode="auto">
          <a:xfrm>
            <a:off x="2549525" y="3582988"/>
            <a:ext cx="1344613" cy="1484312"/>
            <a:chOff x="1832" y="2597"/>
            <a:chExt cx="600" cy="947"/>
          </a:xfrm>
        </p:grpSpPr>
        <p:sp>
          <p:nvSpPr>
            <p:cNvPr id="572422" name="Freeform 6">
              <a:extLst>
                <a:ext uri="{FF2B5EF4-FFF2-40B4-BE49-F238E27FC236}">
                  <a16:creationId xmlns:a16="http://schemas.microsoft.com/office/drawing/2014/main" id="{902454E6-5D09-4920-9FCA-DB8D65B6A1EE}"/>
                </a:ext>
              </a:extLst>
            </p:cNvPr>
            <p:cNvSpPr>
              <a:spLocks/>
            </p:cNvSpPr>
            <p:nvPr/>
          </p:nvSpPr>
          <p:spPr bwMode="auto">
            <a:xfrm>
              <a:off x="1952" y="2597"/>
              <a:ext cx="480" cy="635"/>
            </a:xfrm>
            <a:custGeom>
              <a:avLst/>
              <a:gdLst>
                <a:gd name="T0" fmla="*/ 0 w 480"/>
                <a:gd name="T1" fmla="*/ 635 h 635"/>
                <a:gd name="T2" fmla="*/ 408 w 480"/>
                <a:gd name="T3" fmla="*/ 451 h 635"/>
                <a:gd name="T4" fmla="*/ 432 w 480"/>
                <a:gd name="T5" fmla="*/ 131 h 635"/>
                <a:gd name="T6" fmla="*/ 224 w 480"/>
                <a:gd name="T7" fmla="*/ 19 h 635"/>
                <a:gd name="T8" fmla="*/ 16 w 480"/>
                <a:gd name="T9" fmla="*/ 19 h 635"/>
              </a:gdLst>
              <a:ahLst/>
              <a:cxnLst>
                <a:cxn ang="0">
                  <a:pos x="T0" y="T1"/>
                </a:cxn>
                <a:cxn ang="0">
                  <a:pos x="T2" y="T3"/>
                </a:cxn>
                <a:cxn ang="0">
                  <a:pos x="T4" y="T5"/>
                </a:cxn>
                <a:cxn ang="0">
                  <a:pos x="T6" y="T7"/>
                </a:cxn>
                <a:cxn ang="0">
                  <a:pos x="T8" y="T9"/>
                </a:cxn>
              </a:cxnLst>
              <a:rect l="0" t="0" r="r" b="b"/>
              <a:pathLst>
                <a:path w="480" h="635">
                  <a:moveTo>
                    <a:pt x="0" y="635"/>
                  </a:moveTo>
                  <a:cubicBezTo>
                    <a:pt x="168" y="585"/>
                    <a:pt x="336" y="535"/>
                    <a:pt x="408" y="451"/>
                  </a:cubicBezTo>
                  <a:cubicBezTo>
                    <a:pt x="480" y="367"/>
                    <a:pt x="463" y="203"/>
                    <a:pt x="432" y="131"/>
                  </a:cubicBezTo>
                  <a:cubicBezTo>
                    <a:pt x="401" y="59"/>
                    <a:pt x="293" y="38"/>
                    <a:pt x="224" y="19"/>
                  </a:cubicBezTo>
                  <a:cubicBezTo>
                    <a:pt x="155" y="0"/>
                    <a:pt x="85" y="9"/>
                    <a:pt x="16" y="19"/>
                  </a:cubicBezTo>
                </a:path>
              </a:pathLst>
            </a:custGeom>
            <a:noFill/>
            <a:ln w="1270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2423" name="Freeform 7">
              <a:extLst>
                <a:ext uri="{FF2B5EF4-FFF2-40B4-BE49-F238E27FC236}">
                  <a16:creationId xmlns:a16="http://schemas.microsoft.com/office/drawing/2014/main" id="{00BED186-8BEF-4F14-905C-C5B59E626771}"/>
                </a:ext>
              </a:extLst>
            </p:cNvPr>
            <p:cNvSpPr>
              <a:spLocks/>
            </p:cNvSpPr>
            <p:nvPr/>
          </p:nvSpPr>
          <p:spPr bwMode="auto">
            <a:xfrm>
              <a:off x="1832" y="2984"/>
              <a:ext cx="309" cy="560"/>
            </a:xfrm>
            <a:custGeom>
              <a:avLst/>
              <a:gdLst>
                <a:gd name="T0" fmla="*/ 80 w 309"/>
                <a:gd name="T1" fmla="*/ 0 h 560"/>
                <a:gd name="T2" fmla="*/ 272 w 309"/>
                <a:gd name="T3" fmla="*/ 112 h 560"/>
                <a:gd name="T4" fmla="*/ 264 w 309"/>
                <a:gd name="T5" fmla="*/ 448 h 560"/>
                <a:gd name="T6" fmla="*/ 0 w 309"/>
                <a:gd name="T7" fmla="*/ 560 h 560"/>
              </a:gdLst>
              <a:ahLst/>
              <a:cxnLst>
                <a:cxn ang="0">
                  <a:pos x="T0" y="T1"/>
                </a:cxn>
                <a:cxn ang="0">
                  <a:pos x="T2" y="T3"/>
                </a:cxn>
                <a:cxn ang="0">
                  <a:pos x="T4" y="T5"/>
                </a:cxn>
                <a:cxn ang="0">
                  <a:pos x="T6" y="T7"/>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1270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2424" name="Rectangle 8">
            <a:extLst>
              <a:ext uri="{FF2B5EF4-FFF2-40B4-BE49-F238E27FC236}">
                <a16:creationId xmlns:a16="http://schemas.microsoft.com/office/drawing/2014/main" id="{D0228980-5F8D-48F3-B6D1-3A40B484CE76}"/>
              </a:ext>
            </a:extLst>
          </p:cNvPr>
          <p:cNvSpPr>
            <a:spLocks noChangeArrowheads="1"/>
          </p:cNvSpPr>
          <p:nvPr/>
        </p:nvSpPr>
        <p:spPr bwMode="auto">
          <a:xfrm>
            <a:off x="214313" y="2427288"/>
            <a:ext cx="410845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ea typeface="宋体" panose="02010600030101010101" pitchFamily="2" charset="-122"/>
              </a:rPr>
              <a:t> </a:t>
            </a:r>
            <a:r>
              <a:rPr lang="en-US" altLang="zh-CN" sz="2200">
                <a:solidFill>
                  <a:schemeClr val="accent1"/>
                </a:solidFill>
                <a:ea typeface="宋体" panose="02010600030101010101" pitchFamily="2" charset="-122"/>
              </a:rPr>
              <a:t>Slow code:</a:t>
            </a:r>
          </a:p>
          <a:p>
            <a:pPr>
              <a:spcBef>
                <a:spcPct val="20000"/>
              </a:spcBef>
            </a:pPr>
            <a:r>
              <a:rPr lang="en-US" altLang="zh-CN" sz="2200">
                <a:ea typeface="宋体" panose="02010600030101010101" pitchFamily="2" charset="-122"/>
              </a:rPr>
              <a:t>	</a:t>
            </a:r>
            <a:r>
              <a:rPr lang="en-US" altLang="zh-CN" sz="2000">
                <a:ea typeface="宋体" panose="02010600030101010101" pitchFamily="2" charset="-122"/>
              </a:rPr>
              <a:t>lw	$2, b</a:t>
            </a:r>
          </a:p>
          <a:p>
            <a:pPr>
              <a:spcBef>
                <a:spcPct val="20000"/>
              </a:spcBef>
            </a:pPr>
            <a:r>
              <a:rPr lang="en-US" altLang="zh-CN" sz="2000">
                <a:ea typeface="宋体" panose="02010600030101010101" pitchFamily="2" charset="-122"/>
              </a:rPr>
              <a:t>	lw 	</a:t>
            </a:r>
            <a:r>
              <a:rPr lang="en-US" altLang="zh-CN" sz="2000">
                <a:solidFill>
                  <a:schemeClr val="accent2"/>
                </a:solidFill>
                <a:ea typeface="宋体" panose="02010600030101010101" pitchFamily="2" charset="-122"/>
              </a:rPr>
              <a:t>$3</a:t>
            </a:r>
            <a:r>
              <a:rPr lang="en-US" altLang="zh-CN" sz="2000">
                <a:ea typeface="宋体" panose="02010600030101010101" pitchFamily="2" charset="-122"/>
              </a:rPr>
              <a:t>, c</a:t>
            </a:r>
          </a:p>
          <a:p>
            <a:pPr>
              <a:spcBef>
                <a:spcPct val="20000"/>
              </a:spcBef>
            </a:pPr>
            <a:r>
              <a:rPr lang="en-US" altLang="zh-CN" sz="2000">
                <a:ea typeface="宋体" panose="02010600030101010101" pitchFamily="2" charset="-122"/>
              </a:rPr>
              <a:t>	add 	$1, $2, </a:t>
            </a:r>
            <a:r>
              <a:rPr lang="en-US" altLang="zh-CN" sz="2000">
                <a:solidFill>
                  <a:schemeClr val="accent2"/>
                </a:solidFill>
                <a:ea typeface="宋体" panose="02010600030101010101" pitchFamily="2" charset="-122"/>
              </a:rPr>
              <a:t>$3</a:t>
            </a:r>
          </a:p>
          <a:p>
            <a:pPr>
              <a:spcBef>
                <a:spcPct val="20000"/>
              </a:spcBef>
            </a:pPr>
            <a:r>
              <a:rPr lang="en-US" altLang="zh-CN" sz="2000">
                <a:ea typeface="宋体" panose="02010600030101010101" pitchFamily="2" charset="-122"/>
              </a:rPr>
              <a:t>	</a:t>
            </a:r>
            <a:r>
              <a:rPr lang="en-US" altLang="zh-CN" sz="2000">
                <a:solidFill>
                  <a:schemeClr val="accent1"/>
                </a:solidFill>
                <a:ea typeface="宋体" panose="02010600030101010101" pitchFamily="2" charset="-122"/>
              </a:rPr>
              <a:t>sw  	$1, a</a:t>
            </a:r>
          </a:p>
          <a:p>
            <a:pPr>
              <a:spcBef>
                <a:spcPct val="20000"/>
              </a:spcBef>
            </a:pPr>
            <a:r>
              <a:rPr lang="en-US" altLang="zh-CN" sz="2000">
                <a:solidFill>
                  <a:schemeClr val="accent1"/>
                </a:solidFill>
                <a:ea typeface="宋体" panose="02010600030101010101" pitchFamily="2" charset="-122"/>
              </a:rPr>
              <a:t>	lw 	$5, e</a:t>
            </a:r>
            <a:r>
              <a:rPr lang="en-US" altLang="zh-CN" sz="2000">
                <a:ea typeface="宋体" panose="02010600030101010101" pitchFamily="2" charset="-122"/>
              </a:rPr>
              <a:t> </a:t>
            </a:r>
          </a:p>
          <a:p>
            <a:pPr>
              <a:spcBef>
                <a:spcPct val="20000"/>
              </a:spcBef>
            </a:pPr>
            <a:r>
              <a:rPr lang="en-US" altLang="zh-CN" sz="2000">
                <a:ea typeface="宋体" panose="02010600030101010101" pitchFamily="2" charset="-122"/>
              </a:rPr>
              <a:t>	lw 	</a:t>
            </a:r>
            <a:r>
              <a:rPr lang="en-US" altLang="zh-CN" sz="2000">
                <a:solidFill>
                  <a:schemeClr val="accent2"/>
                </a:solidFill>
                <a:ea typeface="宋体" panose="02010600030101010101" pitchFamily="2" charset="-122"/>
              </a:rPr>
              <a:t>$6</a:t>
            </a:r>
            <a:r>
              <a:rPr lang="en-US" altLang="zh-CN" sz="2000">
                <a:ea typeface="宋体" panose="02010600030101010101" pitchFamily="2" charset="-122"/>
              </a:rPr>
              <a:t>, f</a:t>
            </a:r>
          </a:p>
          <a:p>
            <a:pPr>
              <a:spcBef>
                <a:spcPct val="20000"/>
              </a:spcBef>
            </a:pPr>
            <a:r>
              <a:rPr lang="en-US" altLang="zh-CN" sz="2000">
                <a:ea typeface="宋体" panose="02010600030101010101" pitchFamily="2" charset="-122"/>
              </a:rPr>
              <a:t>	sub 	$4, $5, </a:t>
            </a:r>
            <a:r>
              <a:rPr lang="en-US" altLang="zh-CN" sz="2000">
                <a:solidFill>
                  <a:schemeClr val="accent2"/>
                </a:solidFill>
                <a:ea typeface="宋体" panose="02010600030101010101" pitchFamily="2" charset="-122"/>
              </a:rPr>
              <a:t>$6</a:t>
            </a:r>
          </a:p>
          <a:p>
            <a:pPr>
              <a:spcBef>
                <a:spcPct val="20000"/>
              </a:spcBef>
            </a:pPr>
            <a:r>
              <a:rPr lang="en-US" altLang="zh-CN" sz="2000">
                <a:ea typeface="宋体" panose="02010600030101010101" pitchFamily="2" charset="-122"/>
              </a:rPr>
              <a:t>	sw	$4, d</a:t>
            </a:r>
          </a:p>
        </p:txBody>
      </p:sp>
      <p:grpSp>
        <p:nvGrpSpPr>
          <p:cNvPr id="572425" name="Group 9">
            <a:extLst>
              <a:ext uri="{FF2B5EF4-FFF2-40B4-BE49-F238E27FC236}">
                <a16:creationId xmlns:a16="http://schemas.microsoft.com/office/drawing/2014/main" id="{F4279846-0701-4AF6-9C9F-F8DE8D8FF83D}"/>
              </a:ext>
            </a:extLst>
          </p:cNvPr>
          <p:cNvGrpSpPr>
            <a:grpSpLocks/>
          </p:cNvGrpSpPr>
          <p:nvPr/>
        </p:nvGrpSpPr>
        <p:grpSpPr bwMode="auto">
          <a:xfrm>
            <a:off x="3716338" y="3814763"/>
            <a:ext cx="1957387" cy="841375"/>
            <a:chOff x="2341" y="2574"/>
            <a:chExt cx="1233" cy="530"/>
          </a:xfrm>
        </p:grpSpPr>
        <p:sp>
          <p:nvSpPr>
            <p:cNvPr id="572426" name="AutoShape 10">
              <a:extLst>
                <a:ext uri="{FF2B5EF4-FFF2-40B4-BE49-F238E27FC236}">
                  <a16:creationId xmlns:a16="http://schemas.microsoft.com/office/drawing/2014/main" id="{80D6B33D-371F-4161-AD25-A9DE045146F9}"/>
                </a:ext>
              </a:extLst>
            </p:cNvPr>
            <p:cNvSpPr>
              <a:spLocks noChangeArrowheads="1"/>
            </p:cNvSpPr>
            <p:nvPr/>
          </p:nvSpPr>
          <p:spPr bwMode="auto">
            <a:xfrm>
              <a:off x="2341" y="2574"/>
              <a:ext cx="1233" cy="530"/>
            </a:xfrm>
            <a:prstGeom prst="rightArrow">
              <a:avLst>
                <a:gd name="adj1" fmla="val 50000"/>
                <a:gd name="adj2" fmla="val 5816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427" name="Text Box 11">
              <a:extLst>
                <a:ext uri="{FF2B5EF4-FFF2-40B4-BE49-F238E27FC236}">
                  <a16:creationId xmlns:a16="http://schemas.microsoft.com/office/drawing/2014/main" id="{067939F1-A862-40C8-8F21-89DAA298F682}"/>
                </a:ext>
              </a:extLst>
            </p:cNvPr>
            <p:cNvSpPr txBox="1">
              <a:spLocks noChangeArrowheads="1"/>
            </p:cNvSpPr>
            <p:nvPr/>
          </p:nvSpPr>
          <p:spPr bwMode="auto">
            <a:xfrm>
              <a:off x="2512" y="2720"/>
              <a:ext cx="6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ea typeface="黑体" panose="02010609060101010101" pitchFamily="49" charset="-122"/>
                </a:rPr>
                <a:t>调整后</a:t>
              </a:r>
            </a:p>
          </p:txBody>
        </p:sp>
      </p:grpSp>
      <p:sp>
        <p:nvSpPr>
          <p:cNvPr id="572428" name="Text Box 12">
            <a:extLst>
              <a:ext uri="{FF2B5EF4-FFF2-40B4-BE49-F238E27FC236}">
                <a16:creationId xmlns:a16="http://schemas.microsoft.com/office/drawing/2014/main" id="{0620D303-083C-41E7-813D-4D7A461AFB41}"/>
              </a:ext>
            </a:extLst>
          </p:cNvPr>
          <p:cNvSpPr txBox="1">
            <a:spLocks noChangeArrowheads="1"/>
          </p:cNvSpPr>
          <p:nvPr/>
        </p:nvSpPr>
        <p:spPr bwMode="auto">
          <a:xfrm>
            <a:off x="4297363" y="1717675"/>
            <a:ext cx="36877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rgbClr val="CC0000"/>
                </a:solidFill>
                <a:ea typeface="微软雅黑" panose="020B0503020204020204" pitchFamily="34" charset="-122"/>
              </a:rPr>
              <a:t>编译器的优化很重要！</a:t>
            </a:r>
          </a:p>
        </p:txBody>
      </p:sp>
      <p:sp>
        <p:nvSpPr>
          <p:cNvPr id="572429" name="Rectangle 13">
            <a:extLst>
              <a:ext uri="{FF2B5EF4-FFF2-40B4-BE49-F238E27FC236}">
                <a16:creationId xmlns:a16="http://schemas.microsoft.com/office/drawing/2014/main" id="{295165DD-CA85-49C2-935E-E8656E45D887}"/>
              </a:ext>
            </a:extLst>
          </p:cNvPr>
          <p:cNvSpPr>
            <a:spLocks noChangeArrowheads="1"/>
          </p:cNvSpPr>
          <p:nvPr/>
        </p:nvSpPr>
        <p:spPr bwMode="auto">
          <a:xfrm>
            <a:off x="952500" y="3157538"/>
            <a:ext cx="2451100" cy="800100"/>
          </a:xfrm>
          <a:prstGeom prst="rect">
            <a:avLst/>
          </a:prstGeom>
          <a:solidFill>
            <a:srgbClr val="FF99CC">
              <a:alpha val="38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430" name="Rectangle 14">
            <a:extLst>
              <a:ext uri="{FF2B5EF4-FFF2-40B4-BE49-F238E27FC236}">
                <a16:creationId xmlns:a16="http://schemas.microsoft.com/office/drawing/2014/main" id="{ABA73E77-CD76-48FD-9BAF-B74969E7FE79}"/>
              </a:ext>
            </a:extLst>
          </p:cNvPr>
          <p:cNvSpPr>
            <a:spLocks noChangeArrowheads="1"/>
          </p:cNvSpPr>
          <p:nvPr/>
        </p:nvSpPr>
        <p:spPr bwMode="auto">
          <a:xfrm>
            <a:off x="952500" y="4719638"/>
            <a:ext cx="2451100" cy="711200"/>
          </a:xfrm>
          <a:prstGeom prst="rect">
            <a:avLst/>
          </a:prstGeom>
          <a:solidFill>
            <a:srgbClr val="FF99CC">
              <a:alpha val="38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431" name="Text Box 15">
            <a:extLst>
              <a:ext uri="{FF2B5EF4-FFF2-40B4-BE49-F238E27FC236}">
                <a16:creationId xmlns:a16="http://schemas.microsoft.com/office/drawing/2014/main" id="{3933E7DA-B260-4BC1-ABC7-43A83470BC50}"/>
              </a:ext>
            </a:extLst>
          </p:cNvPr>
          <p:cNvSpPr txBox="1">
            <a:spLocks noChangeArrowheads="1"/>
          </p:cNvSpPr>
          <p:nvPr/>
        </p:nvSpPr>
        <p:spPr bwMode="auto">
          <a:xfrm>
            <a:off x="273050" y="5867400"/>
            <a:ext cx="83613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rgbClr val="CC0000"/>
                </a:solidFill>
                <a:latin typeface="微软雅黑" panose="020B0503020204020204" pitchFamily="34" charset="-122"/>
                <a:ea typeface="微软雅黑" panose="020B0503020204020204" pitchFamily="34" charset="-122"/>
              </a:rPr>
              <a:t>如果硬件不支持阻塞处理的话，则编译器可以将顺序调整和插入</a:t>
            </a:r>
            <a:r>
              <a:rPr lang="en-US" altLang="zh-CN" sz="2200">
                <a:solidFill>
                  <a:srgbClr val="CC0000"/>
                </a:solidFill>
                <a:latin typeface="微软雅黑" panose="020B0503020204020204" pitchFamily="34" charset="-122"/>
                <a:ea typeface="微软雅黑" panose="020B0503020204020204" pitchFamily="34" charset="-122"/>
              </a:rPr>
              <a:t>NOP</a:t>
            </a:r>
            <a:r>
              <a:rPr lang="zh-CN" altLang="en-US" sz="2200">
                <a:solidFill>
                  <a:srgbClr val="CC0000"/>
                </a:solidFill>
                <a:latin typeface="微软雅黑" panose="020B0503020204020204" pitchFamily="34" charset="-122"/>
                <a:ea typeface="微软雅黑" panose="020B0503020204020204" pitchFamily="34" charset="-122"/>
              </a:rPr>
              <a:t>指令结合起来，在找不到可插入的指令时，插入</a:t>
            </a:r>
            <a:r>
              <a:rPr lang="en-US" altLang="zh-CN" sz="2200">
                <a:solidFill>
                  <a:srgbClr val="CC0000"/>
                </a:solidFill>
                <a:latin typeface="微软雅黑" panose="020B0503020204020204" pitchFamily="34" charset="-122"/>
                <a:ea typeface="微软雅黑" panose="020B0503020204020204" pitchFamily="34" charset="-122"/>
              </a:rPr>
              <a:t>NOP</a:t>
            </a:r>
            <a:r>
              <a:rPr lang="zh-CN" altLang="en-US" sz="2200">
                <a:solidFill>
                  <a:srgbClr val="CC0000"/>
                </a:solidFill>
                <a:latin typeface="微软雅黑" panose="020B0503020204020204" pitchFamily="34" charset="-122"/>
                <a:ea typeface="微软雅黑" panose="020B0503020204020204" pitchFamily="34" charset="-122"/>
              </a:rPr>
              <a:t>指令！</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24"/>
                                        </p:tgtEl>
                                        <p:attrNameLst>
                                          <p:attrName>style.visibility</p:attrName>
                                        </p:attrNameLst>
                                      </p:cBhvr>
                                      <p:to>
                                        <p:strVal val="visible"/>
                                      </p:to>
                                    </p:set>
                                    <p:animEffect transition="in" filter="blinds(horizontal)">
                                      <p:cBhvr>
                                        <p:cTn id="7" dur="500"/>
                                        <p:tgtEl>
                                          <p:spTgt spid="5724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2429"/>
                                        </p:tgtEl>
                                        <p:attrNameLst>
                                          <p:attrName>style.visibility</p:attrName>
                                        </p:attrNameLst>
                                      </p:cBhvr>
                                      <p:to>
                                        <p:strVal val="visible"/>
                                      </p:to>
                                    </p:set>
                                    <p:animEffect transition="in" filter="blinds(horizontal)">
                                      <p:cBhvr>
                                        <p:cTn id="12" dur="500"/>
                                        <p:tgtEl>
                                          <p:spTgt spid="572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2430"/>
                                        </p:tgtEl>
                                        <p:attrNameLst>
                                          <p:attrName>style.visibility</p:attrName>
                                        </p:attrNameLst>
                                      </p:cBhvr>
                                      <p:to>
                                        <p:strVal val="visible"/>
                                      </p:to>
                                    </p:set>
                                    <p:animEffect transition="in" filter="blinds(horizontal)">
                                      <p:cBhvr>
                                        <p:cTn id="17" dur="500"/>
                                        <p:tgtEl>
                                          <p:spTgt spid="572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72421"/>
                                        </p:tgtEl>
                                        <p:attrNameLst>
                                          <p:attrName>style.visibility</p:attrName>
                                        </p:attrNameLst>
                                      </p:cBhvr>
                                      <p:to>
                                        <p:strVal val="visible"/>
                                      </p:to>
                                    </p:set>
                                    <p:animEffect transition="in" filter="checkerboard(across)">
                                      <p:cBhvr>
                                        <p:cTn id="22" dur="500"/>
                                        <p:tgtEl>
                                          <p:spTgt spid="572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2425"/>
                                        </p:tgtEl>
                                        <p:attrNameLst>
                                          <p:attrName>style.visibility</p:attrName>
                                        </p:attrNameLst>
                                      </p:cBhvr>
                                      <p:to>
                                        <p:strVal val="visible"/>
                                      </p:to>
                                    </p:set>
                                    <p:animEffect transition="in" filter="blinds(horizontal)">
                                      <p:cBhvr>
                                        <p:cTn id="27" dur="500"/>
                                        <p:tgtEl>
                                          <p:spTgt spid="5724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572420"/>
                                        </p:tgtEl>
                                        <p:attrNameLst>
                                          <p:attrName>style.visibility</p:attrName>
                                        </p:attrNameLst>
                                      </p:cBhvr>
                                      <p:to>
                                        <p:strVal val="visible"/>
                                      </p:to>
                                    </p:set>
                                    <p:animEffect transition="in" filter="slide(fromLeft)">
                                      <p:cBhvr>
                                        <p:cTn id="32" dur="500"/>
                                        <p:tgtEl>
                                          <p:spTgt spid="5724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572428">
                                            <p:txEl>
                                              <p:pRg st="0" end="0"/>
                                            </p:txEl>
                                          </p:spTgt>
                                        </p:tgtEl>
                                        <p:attrNameLst>
                                          <p:attrName>style.visibility</p:attrName>
                                        </p:attrNameLst>
                                      </p:cBhvr>
                                      <p:to>
                                        <p:strVal val="visible"/>
                                      </p:to>
                                    </p:set>
                                    <p:animEffect transition="in" filter="checkerboard(across)">
                                      <p:cBhvr>
                                        <p:cTn id="37" dur="500"/>
                                        <p:tgtEl>
                                          <p:spTgt spid="57242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72431">
                                            <p:txEl>
                                              <p:pRg st="0" end="0"/>
                                            </p:txEl>
                                          </p:spTgt>
                                        </p:tgtEl>
                                        <p:attrNameLst>
                                          <p:attrName>style.visibility</p:attrName>
                                        </p:attrNameLst>
                                      </p:cBhvr>
                                      <p:to>
                                        <p:strVal val="visible"/>
                                      </p:to>
                                    </p:set>
                                    <p:animEffect transition="in" filter="checkerboard(across)">
                                      <p:cBhvr>
                                        <p:cTn id="42" dur="500"/>
                                        <p:tgtEl>
                                          <p:spTgt spid="5724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autoUpdateAnimBg="0"/>
      <p:bldP spid="5724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390E8D86-B612-45BB-8F09-4AD98022EE08}"/>
              </a:ext>
            </a:extLst>
          </p:cNvPr>
          <p:cNvSpPr>
            <a:spLocks noGrp="1" noChangeArrowheads="1"/>
          </p:cNvSpPr>
          <p:nvPr>
            <p:ph type="title"/>
          </p:nvPr>
        </p:nvSpPr>
        <p:spPr>
          <a:xfrm>
            <a:off x="463550" y="123825"/>
            <a:ext cx="8191500" cy="528638"/>
          </a:xfrm>
          <a:noFill/>
          <a:ln/>
        </p:spPr>
        <p:txBody>
          <a:bodyPr/>
          <a:lstStyle/>
          <a:p>
            <a:r>
              <a:rPr lang="zh-CN" altLang="en-US"/>
              <a:t>编译器优化以避免阻塞的情况调查</a:t>
            </a:r>
            <a:endParaRPr lang="en-US" altLang="zh-CN"/>
          </a:p>
        </p:txBody>
      </p:sp>
      <p:graphicFrame>
        <p:nvGraphicFramePr>
          <p:cNvPr id="575491" name="Object 3">
            <a:hlinkClick r:id="" action="ppaction://ole?verb=0"/>
            <a:extLst>
              <a:ext uri="{FF2B5EF4-FFF2-40B4-BE49-F238E27FC236}">
                <a16:creationId xmlns:a16="http://schemas.microsoft.com/office/drawing/2014/main" id="{DDEA7527-C5FE-469B-8FFF-C4CAFF303009}"/>
              </a:ext>
            </a:extLst>
          </p:cNvPr>
          <p:cNvGraphicFramePr>
            <a:graphicFrameLocks/>
          </p:cNvGraphicFramePr>
          <p:nvPr/>
        </p:nvGraphicFramePr>
        <p:xfrm>
          <a:off x="431800" y="814388"/>
          <a:ext cx="8270875" cy="5024437"/>
        </p:xfrm>
        <a:graphic>
          <a:graphicData uri="http://schemas.openxmlformats.org/presentationml/2006/ole">
            <mc:AlternateContent xmlns:mc="http://schemas.openxmlformats.org/markup-compatibility/2006">
              <mc:Choice xmlns:v="urn:schemas-microsoft-com:vml" Requires="v">
                <p:oleObj spid="_x0000_s575495" name="图表" r:id="rId4" imgW="6642000" imgH="3746160" progId="Excel.Chart.8">
                  <p:embed followColorScheme="full"/>
                </p:oleObj>
              </mc:Choice>
              <mc:Fallback>
                <p:oleObj name="图表" r:id="rId4" imgW="6642000" imgH="3746160" progId="Excel.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814388"/>
                        <a:ext cx="8270875" cy="502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5492" name="Text Box 4">
            <a:extLst>
              <a:ext uri="{FF2B5EF4-FFF2-40B4-BE49-F238E27FC236}">
                <a16:creationId xmlns:a16="http://schemas.microsoft.com/office/drawing/2014/main" id="{E5F3C94F-9148-48A5-AA47-4249941E8A94}"/>
              </a:ext>
            </a:extLst>
          </p:cNvPr>
          <p:cNvSpPr txBox="1">
            <a:spLocks noChangeArrowheads="1"/>
          </p:cNvSpPr>
          <p:nvPr/>
        </p:nvSpPr>
        <p:spPr bwMode="auto">
          <a:xfrm>
            <a:off x="415925" y="5761038"/>
            <a:ext cx="74088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solidFill>
                  <a:schemeClr val="accent2"/>
                </a:solidFill>
                <a:latin typeface="微软雅黑" panose="020B0503020204020204" pitchFamily="34" charset="-122"/>
                <a:ea typeface="微软雅黑" panose="020B0503020204020204" pitchFamily="34" charset="-122"/>
              </a:rPr>
              <a:t>由此可见，优化调度后</a:t>
            </a:r>
            <a:r>
              <a:rPr lang="en-US" altLang="zh-CN" sz="2200">
                <a:solidFill>
                  <a:schemeClr val="accent2"/>
                </a:solidFill>
                <a:latin typeface="微软雅黑" panose="020B0503020204020204" pitchFamily="34" charset="-122"/>
                <a:ea typeface="微软雅黑" panose="020B0503020204020204" pitchFamily="34" charset="-122"/>
              </a:rPr>
              <a:t>load</a:t>
            </a:r>
            <a:r>
              <a:rPr lang="zh-CN" altLang="en-US" sz="2200">
                <a:solidFill>
                  <a:schemeClr val="accent2"/>
                </a:solidFill>
                <a:latin typeface="微软雅黑" panose="020B0503020204020204" pitchFamily="34" charset="-122"/>
                <a:ea typeface="微软雅黑" panose="020B0503020204020204" pitchFamily="34" charset="-122"/>
              </a:rPr>
              <a:t>阻塞现象大约降低了</a:t>
            </a:r>
            <a:r>
              <a:rPr lang="en-US" altLang="zh-CN" sz="2200">
                <a:solidFill>
                  <a:schemeClr val="accent2"/>
                </a:solidFill>
                <a:latin typeface="微软雅黑" panose="020B0503020204020204" pitchFamily="34" charset="-122"/>
                <a:ea typeface="微软雅黑" panose="020B0503020204020204" pitchFamily="34" charset="-122"/>
              </a:rPr>
              <a:t>1/2</a:t>
            </a:r>
            <a:r>
              <a:rPr lang="en-US" altLang="zh-CN" sz="22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a:solidFill>
                  <a:schemeClr val="accent2"/>
                </a:solidFill>
                <a:latin typeface="微软雅黑" panose="020B0503020204020204" pitchFamily="34" charset="-122"/>
                <a:ea typeface="微软雅黑" panose="020B0503020204020204" pitchFamily="34" charset="-122"/>
              </a:rPr>
              <a:t>1/3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5492">
                                            <p:txEl>
                                              <p:pRg st="0" end="0"/>
                                            </p:txEl>
                                          </p:spTgt>
                                        </p:tgtEl>
                                        <p:attrNameLst>
                                          <p:attrName>style.visibility</p:attrName>
                                        </p:attrNameLst>
                                      </p:cBhvr>
                                      <p:to>
                                        <p:strVal val="visible"/>
                                      </p:to>
                                    </p:set>
                                    <p:animEffect transition="in" filter="blinds(horizontal)">
                                      <p:cBhvr>
                                        <p:cTn id="7" dur="500"/>
                                        <p:tgtEl>
                                          <p:spTgt spid="575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CF06B2F1-2215-4BFC-BB06-A8ABC2815D22}"/>
              </a:ext>
            </a:extLst>
          </p:cNvPr>
          <p:cNvSpPr>
            <a:spLocks noGrp="1" noChangeArrowheads="1"/>
          </p:cNvSpPr>
          <p:nvPr>
            <p:ph type="title"/>
          </p:nvPr>
        </p:nvSpPr>
        <p:spPr>
          <a:xfrm>
            <a:off x="830263" y="130175"/>
            <a:ext cx="7545387" cy="528638"/>
          </a:xfrm>
        </p:spPr>
        <p:txBody>
          <a:bodyPr/>
          <a:lstStyle/>
          <a:p>
            <a:r>
              <a:rPr lang="zh-CN" altLang="en-US"/>
              <a:t>编译器优化指令顺序解决控制冒险</a:t>
            </a:r>
          </a:p>
        </p:txBody>
      </p:sp>
      <p:sp>
        <p:nvSpPr>
          <p:cNvPr id="574467" name="Rectangle 3">
            <a:extLst>
              <a:ext uri="{FF2B5EF4-FFF2-40B4-BE49-F238E27FC236}">
                <a16:creationId xmlns:a16="http://schemas.microsoft.com/office/drawing/2014/main" id="{3CC6B89A-BC47-4100-8A51-2A93A6C14F87}"/>
              </a:ext>
            </a:extLst>
          </p:cNvPr>
          <p:cNvSpPr>
            <a:spLocks noGrp="1" noChangeArrowheads="1"/>
          </p:cNvSpPr>
          <p:nvPr>
            <p:ph type="body" idx="1"/>
          </p:nvPr>
        </p:nvSpPr>
        <p:spPr>
          <a:xfrm>
            <a:off x="136525" y="881063"/>
            <a:ext cx="8821738" cy="714375"/>
          </a:xfrm>
        </p:spPr>
        <p:txBody>
          <a:bodyPr/>
          <a:lstStyle/>
          <a:p>
            <a:pPr>
              <a:lnSpc>
                <a:spcPct val="115000"/>
              </a:lnSpc>
              <a:spcBef>
                <a:spcPct val="20000"/>
              </a:spcBef>
            </a:pPr>
            <a:r>
              <a:rPr lang="zh-CN" altLang="en-US" sz="1900">
                <a:latin typeface="微软雅黑" panose="020B0503020204020204" pitchFamily="34" charset="-122"/>
                <a:ea typeface="微软雅黑" panose="020B0503020204020204" pitchFamily="34" charset="-122"/>
              </a:rPr>
              <a:t>基本思想：把分支指令前面的与分支指令无关的指令调到分支指令后面执行，以填充延迟时间片</a:t>
            </a:r>
            <a:r>
              <a:rPr lang="zh-CN" altLang="en-US" sz="1900">
                <a:solidFill>
                  <a:srgbClr val="CC0000"/>
                </a:solidFill>
                <a:latin typeface="微软雅黑" panose="020B0503020204020204" pitchFamily="34" charset="-122"/>
                <a:ea typeface="微软雅黑" panose="020B0503020204020204" pitchFamily="34" charset="-122"/>
              </a:rPr>
              <a:t>（也称分支延迟槽</a:t>
            </a:r>
            <a:r>
              <a:rPr lang="en-US" altLang="zh-CN" sz="1900">
                <a:solidFill>
                  <a:srgbClr val="CC0000"/>
                </a:solidFill>
                <a:latin typeface="微软雅黑" panose="020B0503020204020204" pitchFamily="34" charset="-122"/>
                <a:ea typeface="微软雅黑" panose="020B0503020204020204" pitchFamily="34" charset="-122"/>
              </a:rPr>
              <a:t>Branch Delay slot</a:t>
            </a:r>
            <a:r>
              <a:rPr lang="zh-CN" altLang="en-US" sz="1900">
                <a:solidFill>
                  <a:srgbClr val="CC0000"/>
                </a:solidFill>
                <a:latin typeface="微软雅黑" panose="020B0503020204020204" pitchFamily="34" charset="-122"/>
                <a:ea typeface="微软雅黑" panose="020B0503020204020204" pitchFamily="34" charset="-122"/>
              </a:rPr>
              <a:t>）</a:t>
            </a:r>
            <a:r>
              <a:rPr lang="zh-CN" altLang="en-US" sz="1900">
                <a:latin typeface="微软雅黑" panose="020B0503020204020204" pitchFamily="34" charset="-122"/>
                <a:ea typeface="微软雅黑" panose="020B0503020204020204" pitchFamily="34" charset="-122"/>
              </a:rPr>
              <a:t>，不够时用</a:t>
            </a:r>
            <a:r>
              <a:rPr lang="en-US" altLang="zh-CN" sz="1900">
                <a:latin typeface="微软雅黑" panose="020B0503020204020204" pitchFamily="34" charset="-122"/>
                <a:ea typeface="微软雅黑" panose="020B0503020204020204" pitchFamily="34" charset="-122"/>
              </a:rPr>
              <a:t>nop</a:t>
            </a:r>
            <a:r>
              <a:rPr lang="zh-CN" altLang="en-US" sz="1900">
                <a:latin typeface="微软雅黑" panose="020B0503020204020204" pitchFamily="34" charset="-122"/>
                <a:ea typeface="微软雅黑" panose="020B0503020204020204" pitchFamily="34" charset="-122"/>
              </a:rPr>
              <a:t>填充</a:t>
            </a:r>
          </a:p>
        </p:txBody>
      </p:sp>
      <p:sp>
        <p:nvSpPr>
          <p:cNvPr id="574468" name="Text Box 4">
            <a:extLst>
              <a:ext uri="{FF2B5EF4-FFF2-40B4-BE49-F238E27FC236}">
                <a16:creationId xmlns:a16="http://schemas.microsoft.com/office/drawing/2014/main" id="{86567C18-EEB9-4E79-B71B-DC961122C324}"/>
              </a:ext>
            </a:extLst>
          </p:cNvPr>
          <p:cNvSpPr txBox="1">
            <a:spLocks noChangeArrowheads="1"/>
          </p:cNvSpPr>
          <p:nvPr/>
        </p:nvSpPr>
        <p:spPr bwMode="auto">
          <a:xfrm>
            <a:off x="188913" y="1825625"/>
            <a:ext cx="367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如何对以下程序段进行分支延迟调度？（假定时间片为</a:t>
            </a:r>
            <a:r>
              <a:rPr lang="en-US" altLang="zh-CN" sz="2000">
                <a:solidFill>
                  <a:srgbClr val="008000"/>
                </a:solidFill>
                <a:latin typeface="微软雅黑" panose="020B0503020204020204" pitchFamily="34" charset="-122"/>
                <a:ea typeface="微软雅黑" panose="020B0503020204020204" pitchFamily="34" charset="-122"/>
              </a:rPr>
              <a:t>2</a:t>
            </a:r>
            <a:r>
              <a:rPr lang="zh-CN" altLang="en-US" sz="2000">
                <a:solidFill>
                  <a:srgbClr val="008000"/>
                </a:solidFill>
                <a:latin typeface="微软雅黑" panose="020B0503020204020204" pitchFamily="34" charset="-122"/>
                <a:ea typeface="微软雅黑" panose="020B0503020204020204" pitchFamily="34" charset="-122"/>
              </a:rPr>
              <a:t>）</a:t>
            </a:r>
          </a:p>
        </p:txBody>
      </p:sp>
      <p:sp>
        <p:nvSpPr>
          <p:cNvPr id="574469" name="Text Box 5">
            <a:extLst>
              <a:ext uri="{FF2B5EF4-FFF2-40B4-BE49-F238E27FC236}">
                <a16:creationId xmlns:a16="http://schemas.microsoft.com/office/drawing/2014/main" id="{3900C526-9819-410A-97B2-D9726E6FD33E}"/>
              </a:ext>
            </a:extLst>
          </p:cNvPr>
          <p:cNvSpPr txBox="1">
            <a:spLocks noChangeArrowheads="1"/>
          </p:cNvSpPr>
          <p:nvPr/>
        </p:nvSpPr>
        <p:spPr bwMode="auto">
          <a:xfrm>
            <a:off x="4545013" y="5927725"/>
            <a:ext cx="4076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a:solidFill>
                  <a:schemeClr val="accent2"/>
                </a:solidFill>
                <a:latin typeface="微软雅黑" panose="020B0503020204020204" pitchFamily="34" charset="-122"/>
                <a:ea typeface="微软雅黑" panose="020B0503020204020204" pitchFamily="34" charset="-122"/>
              </a:rPr>
              <a:t>调度后，无需在硬件线路中阻塞</a:t>
            </a:r>
            <a:r>
              <a:rPr lang="en-US" altLang="zh-CN" sz="2000">
                <a:solidFill>
                  <a:schemeClr val="accent2"/>
                </a:solidFill>
                <a:latin typeface="微软雅黑" panose="020B0503020204020204" pitchFamily="34" charset="-122"/>
                <a:ea typeface="微软雅黑" panose="020B0503020204020204" pitchFamily="34" charset="-122"/>
              </a:rPr>
              <a:t>branch</a:t>
            </a:r>
            <a:r>
              <a:rPr lang="zh-CN" altLang="en-US" sz="2000">
                <a:solidFill>
                  <a:schemeClr val="accent2"/>
                </a:solidFill>
                <a:latin typeface="微软雅黑" panose="020B0503020204020204" pitchFamily="34" charset="-122"/>
                <a:ea typeface="微软雅黑" panose="020B0503020204020204" pitchFamily="34" charset="-122"/>
              </a:rPr>
              <a:t>指令后面指令的执行</a:t>
            </a:r>
          </a:p>
        </p:txBody>
      </p:sp>
      <p:grpSp>
        <p:nvGrpSpPr>
          <p:cNvPr id="574470" name="Group 6">
            <a:extLst>
              <a:ext uri="{FF2B5EF4-FFF2-40B4-BE49-F238E27FC236}">
                <a16:creationId xmlns:a16="http://schemas.microsoft.com/office/drawing/2014/main" id="{EB27C430-3723-48DE-A38C-ACD34ECE4896}"/>
              </a:ext>
            </a:extLst>
          </p:cNvPr>
          <p:cNvGrpSpPr>
            <a:grpSpLocks/>
          </p:cNvGrpSpPr>
          <p:nvPr/>
        </p:nvGrpSpPr>
        <p:grpSpPr bwMode="auto">
          <a:xfrm>
            <a:off x="6553200" y="2757488"/>
            <a:ext cx="2590800" cy="3346450"/>
            <a:chOff x="2536" y="1760"/>
            <a:chExt cx="1632" cy="2063"/>
          </a:xfrm>
        </p:grpSpPr>
        <p:sp>
          <p:nvSpPr>
            <p:cNvPr id="574471" name="Text Box 7">
              <a:extLst>
                <a:ext uri="{FF2B5EF4-FFF2-40B4-BE49-F238E27FC236}">
                  <a16:creationId xmlns:a16="http://schemas.microsoft.com/office/drawing/2014/main" id="{10E1498B-A893-4BC7-9844-0B894EC06291}"/>
                </a:ext>
              </a:extLst>
            </p:cNvPr>
            <p:cNvSpPr txBox="1">
              <a:spLocks noChangeArrowheads="1"/>
            </p:cNvSpPr>
            <p:nvPr/>
          </p:nvSpPr>
          <p:spPr bwMode="auto">
            <a:xfrm>
              <a:off x="2672" y="1760"/>
              <a:ext cx="1496" cy="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en-US" altLang="zh-CN" sz="2000">
                  <a:ea typeface="宋体" panose="02010600030101010101" pitchFamily="2" charset="-122"/>
                  <a:cs typeface="Arial" panose="020B0604020202020204" pitchFamily="34" charset="0"/>
                </a:rPr>
                <a:t>lw $3, 0($2)</a:t>
              </a:r>
            </a:p>
            <a:p>
              <a:pPr>
                <a:lnSpc>
                  <a:spcPct val="120000"/>
                </a:lnSpc>
                <a:spcBef>
                  <a:spcPct val="20000"/>
                </a:spcBef>
              </a:pPr>
              <a:r>
                <a:rPr lang="en-US" altLang="zh-CN" sz="2000">
                  <a:solidFill>
                    <a:schemeClr val="accent2"/>
                  </a:solidFill>
                  <a:ea typeface="宋体" panose="02010600030101010101" pitchFamily="2" charset="-122"/>
                  <a:cs typeface="Arial" panose="020B0604020202020204" pitchFamily="34" charset="0"/>
                </a:rPr>
                <a:t>add  $6, $4, $2</a:t>
              </a:r>
            </a:p>
            <a:p>
              <a:pPr>
                <a:lnSpc>
                  <a:spcPct val="120000"/>
                </a:lnSpc>
                <a:spcBef>
                  <a:spcPct val="20000"/>
                </a:spcBef>
              </a:pPr>
              <a:r>
                <a:rPr lang="en-US" altLang="zh-CN" sz="2000">
                  <a:solidFill>
                    <a:srgbClr val="008000"/>
                  </a:solidFill>
                  <a:ea typeface="宋体" panose="02010600030101010101" pitchFamily="2" charset="-122"/>
                  <a:cs typeface="Arial" panose="020B0604020202020204" pitchFamily="34" charset="0"/>
                </a:rPr>
                <a:t>beq $3, $5, 2</a:t>
              </a:r>
            </a:p>
            <a:p>
              <a:pPr>
                <a:lnSpc>
                  <a:spcPct val="120000"/>
                </a:lnSpc>
                <a:spcBef>
                  <a:spcPct val="20000"/>
                </a:spcBef>
              </a:pPr>
              <a:r>
                <a:rPr lang="en-US" altLang="zh-CN" sz="2000">
                  <a:solidFill>
                    <a:srgbClr val="CC0000"/>
                  </a:solidFill>
                  <a:ea typeface="宋体" panose="02010600030101010101" pitchFamily="2" charset="-122"/>
                  <a:cs typeface="Arial" panose="020B0604020202020204" pitchFamily="34" charset="0"/>
                </a:rPr>
                <a:t>lw $1, 0($2)</a:t>
              </a:r>
            </a:p>
            <a:p>
              <a:pPr>
                <a:lnSpc>
                  <a:spcPct val="120000"/>
                </a:lnSpc>
                <a:spcBef>
                  <a:spcPct val="20000"/>
                </a:spcBef>
              </a:pPr>
              <a:r>
                <a:rPr lang="en-US" altLang="zh-CN" sz="2000">
                  <a:ea typeface="宋体" panose="02010600030101010101" pitchFamily="2" charset="-122"/>
                  <a:cs typeface="Arial" panose="020B0604020202020204" pitchFamily="34" charset="0"/>
                </a:rPr>
                <a:t>add $3, $3,$2</a:t>
              </a:r>
            </a:p>
            <a:p>
              <a:pPr>
                <a:lnSpc>
                  <a:spcPct val="120000"/>
                </a:lnSpc>
                <a:spcBef>
                  <a:spcPct val="20000"/>
                </a:spcBef>
              </a:pPr>
              <a:r>
                <a:rPr lang="en-US" altLang="zh-CN" sz="2000">
                  <a:ea typeface="宋体" panose="02010600030101010101" pitchFamily="2" charset="-122"/>
                  <a:cs typeface="Arial" panose="020B0604020202020204" pitchFamily="34" charset="0"/>
                </a:rPr>
                <a:t>sw $1, 0($2)</a:t>
              </a:r>
              <a:r>
                <a:rPr lang="en-US" altLang="zh-CN" sz="2000">
                  <a:latin typeface="Times New Roman" panose="02020603050405020304" pitchFamily="18" charset="0"/>
                  <a:ea typeface="宋体" panose="02010600030101010101" pitchFamily="2" charset="-122"/>
                  <a:cs typeface="Arial" panose="020B0604020202020204" pitchFamily="34" charset="0"/>
                </a:rPr>
                <a:t> </a:t>
              </a:r>
            </a:p>
            <a:p>
              <a:r>
                <a:rPr lang="en-US" altLang="zh-CN" sz="2000">
                  <a:latin typeface="Times New Roman" panose="02020603050405020304" pitchFamily="18" charset="0"/>
                  <a:ea typeface="宋体" panose="02010600030101010101" pitchFamily="2" charset="-122"/>
                  <a:cs typeface="Arial" panose="020B0604020202020204" pitchFamily="34" charset="0"/>
                </a:rPr>
                <a:t>     ……</a:t>
              </a:r>
              <a:r>
                <a:rPr lang="zh-CN" altLang="en-US" sz="2000">
                  <a:latin typeface="Times New Roman" panose="02020603050405020304" pitchFamily="18" charset="0"/>
                  <a:ea typeface="宋体" panose="02010600030101010101" pitchFamily="2" charset="-122"/>
                  <a:cs typeface="Arial" panose="020B0604020202020204" pitchFamily="34" charset="0"/>
                </a:rPr>
                <a:t>     </a:t>
              </a:r>
            </a:p>
            <a:p>
              <a:pPr>
                <a:spcBef>
                  <a:spcPct val="50000"/>
                </a:spcBef>
              </a:pPr>
              <a:endParaRPr lang="en-US" altLang="zh-CN" sz="2000">
                <a:ea typeface="宋体" panose="02010600030101010101" pitchFamily="2" charset="-122"/>
                <a:cs typeface="Arial" panose="020B0604020202020204" pitchFamily="34" charset="0"/>
              </a:endParaRPr>
            </a:p>
          </p:txBody>
        </p:sp>
        <p:sp>
          <p:nvSpPr>
            <p:cNvPr id="574472" name="Rectangle 8">
              <a:extLst>
                <a:ext uri="{FF2B5EF4-FFF2-40B4-BE49-F238E27FC236}">
                  <a16:creationId xmlns:a16="http://schemas.microsoft.com/office/drawing/2014/main" id="{EFC279BA-FC60-475D-AA64-A1DBF063101B}"/>
                </a:ext>
              </a:extLst>
            </p:cNvPr>
            <p:cNvSpPr>
              <a:spLocks noChangeArrowheads="1"/>
            </p:cNvSpPr>
            <p:nvPr/>
          </p:nvSpPr>
          <p:spPr bwMode="auto">
            <a:xfrm>
              <a:off x="2536" y="1784"/>
              <a:ext cx="1352" cy="18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473" name="Group 9">
            <a:extLst>
              <a:ext uri="{FF2B5EF4-FFF2-40B4-BE49-F238E27FC236}">
                <a16:creationId xmlns:a16="http://schemas.microsoft.com/office/drawing/2014/main" id="{1F0B01D7-108E-43B2-A00B-5DF9BAD99B43}"/>
              </a:ext>
            </a:extLst>
          </p:cNvPr>
          <p:cNvGrpSpPr>
            <a:grpSpLocks/>
          </p:cNvGrpSpPr>
          <p:nvPr/>
        </p:nvGrpSpPr>
        <p:grpSpPr bwMode="auto">
          <a:xfrm>
            <a:off x="292100" y="2768600"/>
            <a:ext cx="2768600" cy="3346450"/>
            <a:chOff x="184" y="1744"/>
            <a:chExt cx="1744" cy="2108"/>
          </a:xfrm>
        </p:grpSpPr>
        <p:sp>
          <p:nvSpPr>
            <p:cNvPr id="574474" name="Text Box 10">
              <a:extLst>
                <a:ext uri="{FF2B5EF4-FFF2-40B4-BE49-F238E27FC236}">
                  <a16:creationId xmlns:a16="http://schemas.microsoft.com/office/drawing/2014/main" id="{D4B25E88-1210-4AC0-A468-87B77C25F45E}"/>
                </a:ext>
              </a:extLst>
            </p:cNvPr>
            <p:cNvSpPr txBox="1">
              <a:spLocks noChangeArrowheads="1"/>
            </p:cNvSpPr>
            <p:nvPr/>
          </p:nvSpPr>
          <p:spPr bwMode="auto">
            <a:xfrm>
              <a:off x="240" y="1744"/>
              <a:ext cx="1256" cy="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en-US" altLang="zh-CN" sz="2000">
                  <a:solidFill>
                    <a:srgbClr val="CC0000"/>
                  </a:solidFill>
                  <a:ea typeface="宋体" panose="02010600030101010101" pitchFamily="2" charset="-122"/>
                  <a:cs typeface="Arial" panose="020B0604020202020204" pitchFamily="34" charset="0"/>
                </a:rPr>
                <a:t>lw $1, 0($2)</a:t>
              </a:r>
            </a:p>
            <a:p>
              <a:pPr>
                <a:lnSpc>
                  <a:spcPct val="120000"/>
                </a:lnSpc>
                <a:spcBef>
                  <a:spcPct val="20000"/>
                </a:spcBef>
              </a:pPr>
              <a:r>
                <a:rPr lang="en-US" altLang="zh-CN" sz="2000">
                  <a:ea typeface="宋体" panose="02010600030101010101" pitchFamily="2" charset="-122"/>
                  <a:cs typeface="Arial" panose="020B0604020202020204" pitchFamily="34" charset="0"/>
                </a:rPr>
                <a:t>lw </a:t>
              </a:r>
              <a:r>
                <a:rPr lang="en-US" altLang="zh-CN" sz="2000">
                  <a:solidFill>
                    <a:srgbClr val="CF922F"/>
                  </a:solidFill>
                  <a:ea typeface="宋体" panose="02010600030101010101" pitchFamily="2" charset="-122"/>
                  <a:cs typeface="Arial" panose="020B0604020202020204" pitchFamily="34" charset="0"/>
                </a:rPr>
                <a:t>$3</a:t>
              </a:r>
              <a:r>
                <a:rPr lang="en-US" altLang="zh-CN" sz="2000">
                  <a:ea typeface="宋体" panose="02010600030101010101" pitchFamily="2" charset="-122"/>
                  <a:cs typeface="Arial" panose="020B0604020202020204" pitchFamily="34" charset="0"/>
                </a:rPr>
                <a:t>, 0($2)</a:t>
              </a:r>
            </a:p>
            <a:p>
              <a:pPr>
                <a:lnSpc>
                  <a:spcPct val="120000"/>
                </a:lnSpc>
                <a:spcBef>
                  <a:spcPct val="20000"/>
                </a:spcBef>
              </a:pPr>
              <a:r>
                <a:rPr lang="en-US" altLang="zh-CN" sz="2000">
                  <a:solidFill>
                    <a:schemeClr val="accent2"/>
                  </a:solidFill>
                  <a:ea typeface="宋体" panose="02010600030101010101" pitchFamily="2" charset="-122"/>
                  <a:cs typeface="Arial" panose="020B0604020202020204" pitchFamily="34" charset="0"/>
                </a:rPr>
                <a:t>add  $6, $4, $2</a:t>
              </a:r>
            </a:p>
            <a:p>
              <a:pPr>
                <a:lnSpc>
                  <a:spcPct val="120000"/>
                </a:lnSpc>
                <a:spcBef>
                  <a:spcPct val="20000"/>
                </a:spcBef>
              </a:pPr>
              <a:r>
                <a:rPr lang="en-US" altLang="zh-CN" sz="2000">
                  <a:solidFill>
                    <a:srgbClr val="008000"/>
                  </a:solidFill>
                  <a:ea typeface="宋体" panose="02010600030101010101" pitchFamily="2" charset="-122"/>
                  <a:cs typeface="Arial" panose="020B0604020202020204" pitchFamily="34" charset="0"/>
                </a:rPr>
                <a:t>beq </a:t>
              </a:r>
              <a:r>
                <a:rPr lang="en-US" altLang="zh-CN" sz="2000">
                  <a:solidFill>
                    <a:srgbClr val="CF922F"/>
                  </a:solidFill>
                  <a:ea typeface="宋体" panose="02010600030101010101" pitchFamily="2" charset="-122"/>
                  <a:cs typeface="Arial" panose="020B0604020202020204" pitchFamily="34" charset="0"/>
                </a:rPr>
                <a:t>$3</a:t>
              </a:r>
              <a:r>
                <a:rPr lang="en-US" altLang="zh-CN" sz="2000">
                  <a:solidFill>
                    <a:srgbClr val="008000"/>
                  </a:solidFill>
                  <a:ea typeface="宋体" panose="02010600030101010101" pitchFamily="2" charset="-122"/>
                  <a:cs typeface="Arial" panose="020B0604020202020204" pitchFamily="34" charset="0"/>
                </a:rPr>
                <a:t>, $5, 2</a:t>
              </a:r>
            </a:p>
            <a:p>
              <a:pPr>
                <a:lnSpc>
                  <a:spcPct val="120000"/>
                </a:lnSpc>
                <a:spcBef>
                  <a:spcPct val="20000"/>
                </a:spcBef>
              </a:pPr>
              <a:r>
                <a:rPr lang="en-US" altLang="zh-CN" sz="2000">
                  <a:ea typeface="宋体" panose="02010600030101010101" pitchFamily="2" charset="-122"/>
                  <a:cs typeface="Arial" panose="020B0604020202020204" pitchFamily="34" charset="0"/>
                </a:rPr>
                <a:t>add $3, $3,$2</a:t>
              </a:r>
            </a:p>
            <a:p>
              <a:pPr>
                <a:lnSpc>
                  <a:spcPct val="120000"/>
                </a:lnSpc>
                <a:spcBef>
                  <a:spcPct val="20000"/>
                </a:spcBef>
              </a:pPr>
              <a:r>
                <a:rPr lang="en-US" altLang="zh-CN" sz="2000">
                  <a:ea typeface="宋体" panose="02010600030101010101" pitchFamily="2" charset="-122"/>
                  <a:cs typeface="Arial" panose="020B0604020202020204" pitchFamily="34" charset="0"/>
                </a:rPr>
                <a:t>sw $1, 0($2)</a:t>
              </a:r>
              <a:r>
                <a:rPr lang="en-US" altLang="zh-CN" sz="2000">
                  <a:latin typeface="Times New Roman" panose="02020603050405020304" pitchFamily="18" charset="0"/>
                  <a:ea typeface="宋体" panose="02010600030101010101" pitchFamily="2" charset="-122"/>
                  <a:cs typeface="Arial" panose="020B0604020202020204" pitchFamily="34" charset="0"/>
                </a:rPr>
                <a:t> </a:t>
              </a:r>
            </a:p>
            <a:p>
              <a:r>
                <a:rPr lang="en-US" altLang="zh-CN" sz="2000">
                  <a:latin typeface="Times New Roman" panose="02020603050405020304" pitchFamily="18" charset="0"/>
                  <a:ea typeface="宋体" panose="02010600030101010101" pitchFamily="2" charset="-122"/>
                  <a:cs typeface="Arial" panose="020B0604020202020204" pitchFamily="34" charset="0"/>
                </a:rPr>
                <a:t>     ……</a:t>
              </a:r>
              <a:r>
                <a:rPr lang="zh-CN" altLang="en-US" sz="2000">
                  <a:latin typeface="Times New Roman" panose="02020603050405020304" pitchFamily="18" charset="0"/>
                  <a:ea typeface="宋体" panose="02010600030101010101" pitchFamily="2" charset="-122"/>
                  <a:cs typeface="Arial" panose="020B0604020202020204" pitchFamily="34" charset="0"/>
                </a:rPr>
                <a:t>     </a:t>
              </a:r>
            </a:p>
            <a:p>
              <a:pPr>
                <a:spcBef>
                  <a:spcPct val="50000"/>
                </a:spcBef>
              </a:pPr>
              <a:endParaRPr lang="en-US" altLang="zh-CN" sz="2000">
                <a:ea typeface="宋体" panose="02010600030101010101" pitchFamily="2" charset="-122"/>
                <a:cs typeface="Arial" panose="020B0604020202020204" pitchFamily="34" charset="0"/>
              </a:endParaRPr>
            </a:p>
          </p:txBody>
        </p:sp>
        <p:sp>
          <p:nvSpPr>
            <p:cNvPr id="574475" name="Rectangle 11">
              <a:extLst>
                <a:ext uri="{FF2B5EF4-FFF2-40B4-BE49-F238E27FC236}">
                  <a16:creationId xmlns:a16="http://schemas.microsoft.com/office/drawing/2014/main" id="{B40CD372-DDA1-43EF-AF93-40798D0DA583}"/>
                </a:ext>
              </a:extLst>
            </p:cNvPr>
            <p:cNvSpPr>
              <a:spLocks noChangeArrowheads="1"/>
            </p:cNvSpPr>
            <p:nvPr/>
          </p:nvSpPr>
          <p:spPr bwMode="auto">
            <a:xfrm>
              <a:off x="184" y="1784"/>
              <a:ext cx="1744" cy="18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4476" name="Rectangle 12">
            <a:extLst>
              <a:ext uri="{FF2B5EF4-FFF2-40B4-BE49-F238E27FC236}">
                <a16:creationId xmlns:a16="http://schemas.microsoft.com/office/drawing/2014/main" id="{12D0D536-7925-4397-BFFA-FCD92F803B2F}"/>
              </a:ext>
            </a:extLst>
          </p:cNvPr>
          <p:cNvSpPr>
            <a:spLocks noChangeArrowheads="1"/>
          </p:cNvSpPr>
          <p:nvPr/>
        </p:nvSpPr>
        <p:spPr bwMode="auto">
          <a:xfrm>
            <a:off x="215900" y="5903913"/>
            <a:ext cx="3422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accent2"/>
                </a:solidFill>
                <a:latin typeface="微软雅黑" panose="020B0503020204020204" pitchFamily="34" charset="-122"/>
                <a:ea typeface="微软雅黑" panose="020B0503020204020204" pitchFamily="34" charset="-122"/>
              </a:rPr>
              <a:t>调度后可能带来其他问题：产生新的</a:t>
            </a: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load-use</a:t>
            </a:r>
            <a:r>
              <a:rPr lang="zh-CN" altLang="en-US"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数据</a:t>
            </a:r>
            <a:r>
              <a:rPr lang="zh-CN" altLang="en-US" sz="2000">
                <a:solidFill>
                  <a:schemeClr val="accent2"/>
                </a:solidFill>
                <a:latin typeface="微软雅黑" panose="020B0503020204020204" pitchFamily="34" charset="-122"/>
                <a:ea typeface="微软雅黑" panose="020B0503020204020204" pitchFamily="34" charset="-122"/>
              </a:rPr>
              <a:t>冒险</a:t>
            </a:r>
          </a:p>
        </p:txBody>
      </p:sp>
      <p:sp>
        <p:nvSpPr>
          <p:cNvPr id="574477" name="Freeform 13">
            <a:extLst>
              <a:ext uri="{FF2B5EF4-FFF2-40B4-BE49-F238E27FC236}">
                <a16:creationId xmlns:a16="http://schemas.microsoft.com/office/drawing/2014/main" id="{F9FFA66E-3B96-4649-B3D2-FA5A866138F5}"/>
              </a:ext>
            </a:extLst>
          </p:cNvPr>
          <p:cNvSpPr>
            <a:spLocks/>
          </p:cNvSpPr>
          <p:nvPr/>
        </p:nvSpPr>
        <p:spPr bwMode="auto">
          <a:xfrm>
            <a:off x="1711325" y="3113088"/>
            <a:ext cx="755650" cy="1374775"/>
          </a:xfrm>
          <a:custGeom>
            <a:avLst/>
            <a:gdLst>
              <a:gd name="T0" fmla="*/ 80 w 309"/>
              <a:gd name="T1" fmla="*/ 0 h 560"/>
              <a:gd name="T2" fmla="*/ 272 w 309"/>
              <a:gd name="T3" fmla="*/ 112 h 560"/>
              <a:gd name="T4" fmla="*/ 264 w 309"/>
              <a:gd name="T5" fmla="*/ 448 h 560"/>
              <a:gd name="T6" fmla="*/ 0 w 309"/>
              <a:gd name="T7" fmla="*/ 560 h 560"/>
            </a:gdLst>
            <a:ahLst/>
            <a:cxnLst>
              <a:cxn ang="0">
                <a:pos x="T0" y="T1"/>
              </a:cxn>
              <a:cxn ang="0">
                <a:pos x="T2" y="T3"/>
              </a:cxn>
              <a:cxn ang="0">
                <a:pos x="T4" y="T5"/>
              </a:cxn>
              <a:cxn ang="0">
                <a:pos x="T6" y="T7"/>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478" name="Freeform 14">
            <a:extLst>
              <a:ext uri="{FF2B5EF4-FFF2-40B4-BE49-F238E27FC236}">
                <a16:creationId xmlns:a16="http://schemas.microsoft.com/office/drawing/2014/main" id="{CAE47DD2-9895-417B-A7E0-B2E3262AADEB}"/>
              </a:ext>
            </a:extLst>
          </p:cNvPr>
          <p:cNvSpPr>
            <a:spLocks/>
          </p:cNvSpPr>
          <p:nvPr/>
        </p:nvSpPr>
        <p:spPr bwMode="auto">
          <a:xfrm rot="713319">
            <a:off x="2066925" y="3849688"/>
            <a:ext cx="628650" cy="739775"/>
          </a:xfrm>
          <a:custGeom>
            <a:avLst/>
            <a:gdLst>
              <a:gd name="T0" fmla="*/ 80 w 309"/>
              <a:gd name="T1" fmla="*/ 0 h 560"/>
              <a:gd name="T2" fmla="*/ 272 w 309"/>
              <a:gd name="T3" fmla="*/ 112 h 560"/>
              <a:gd name="T4" fmla="*/ 264 w 309"/>
              <a:gd name="T5" fmla="*/ 448 h 560"/>
              <a:gd name="T6" fmla="*/ 0 w 309"/>
              <a:gd name="T7" fmla="*/ 560 h 560"/>
            </a:gdLst>
            <a:ahLst/>
            <a:cxnLst>
              <a:cxn ang="0">
                <a:pos x="T0" y="T1"/>
              </a:cxn>
              <a:cxn ang="0">
                <a:pos x="T2" y="T3"/>
              </a:cxn>
              <a:cxn ang="0">
                <a:pos x="T4" y="T5"/>
              </a:cxn>
              <a:cxn ang="0">
                <a:pos x="T6" y="T7"/>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479" name="Group 15">
            <a:extLst>
              <a:ext uri="{FF2B5EF4-FFF2-40B4-BE49-F238E27FC236}">
                <a16:creationId xmlns:a16="http://schemas.microsoft.com/office/drawing/2014/main" id="{74EEA6E6-4091-4CE1-AFE3-0663ADBC6F75}"/>
              </a:ext>
            </a:extLst>
          </p:cNvPr>
          <p:cNvGrpSpPr>
            <a:grpSpLocks/>
          </p:cNvGrpSpPr>
          <p:nvPr/>
        </p:nvGrpSpPr>
        <p:grpSpPr bwMode="auto">
          <a:xfrm>
            <a:off x="2387600" y="4356100"/>
            <a:ext cx="203200" cy="292100"/>
            <a:chOff x="4640" y="2696"/>
            <a:chExt cx="128" cy="184"/>
          </a:xfrm>
        </p:grpSpPr>
        <p:sp>
          <p:nvSpPr>
            <p:cNvPr id="574480" name="Line 16">
              <a:extLst>
                <a:ext uri="{FF2B5EF4-FFF2-40B4-BE49-F238E27FC236}">
                  <a16:creationId xmlns:a16="http://schemas.microsoft.com/office/drawing/2014/main" id="{D9D99CA6-FD4B-4CE6-A0A3-C186B893E862}"/>
                </a:ext>
              </a:extLst>
            </p:cNvPr>
            <p:cNvSpPr>
              <a:spLocks noChangeShapeType="1"/>
            </p:cNvSpPr>
            <p:nvPr/>
          </p:nvSpPr>
          <p:spPr bwMode="auto">
            <a:xfrm flipH="1">
              <a:off x="4656" y="2696"/>
              <a:ext cx="96" cy="1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481" name="Line 17">
              <a:extLst>
                <a:ext uri="{FF2B5EF4-FFF2-40B4-BE49-F238E27FC236}">
                  <a16:creationId xmlns:a16="http://schemas.microsoft.com/office/drawing/2014/main" id="{50FE39EE-8309-4A46-AA0F-0C6DEC04E34B}"/>
                </a:ext>
              </a:extLst>
            </p:cNvPr>
            <p:cNvSpPr>
              <a:spLocks noChangeShapeType="1"/>
            </p:cNvSpPr>
            <p:nvPr/>
          </p:nvSpPr>
          <p:spPr bwMode="auto">
            <a:xfrm>
              <a:off x="4640" y="2720"/>
              <a:ext cx="128"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4483" name="Text Box 19">
            <a:extLst>
              <a:ext uri="{FF2B5EF4-FFF2-40B4-BE49-F238E27FC236}">
                <a16:creationId xmlns:a16="http://schemas.microsoft.com/office/drawing/2014/main" id="{3D48D053-ECB4-4AD3-8447-337852248154}"/>
              </a:ext>
            </a:extLst>
          </p:cNvPr>
          <p:cNvSpPr txBox="1">
            <a:spLocks noChangeArrowheads="1"/>
          </p:cNvSpPr>
          <p:nvPr/>
        </p:nvSpPr>
        <p:spPr bwMode="auto">
          <a:xfrm>
            <a:off x="5794375" y="1947863"/>
            <a:ext cx="3206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若分支延迟时间片减少为</a:t>
            </a:r>
            <a:r>
              <a:rPr lang="en-US" altLang="zh-CN" sz="2000">
                <a:latin typeface="微软雅黑" panose="020B0503020204020204" pitchFamily="34" charset="-122"/>
                <a:ea typeface="微软雅黑" panose="020B0503020204020204" pitchFamily="34" charset="-122"/>
              </a:rPr>
              <a:t>1</a:t>
            </a:r>
            <a:endParaRPr lang="zh-CN" altLang="en-US" sz="2000">
              <a:latin typeface="微软雅黑" panose="020B0503020204020204" pitchFamily="34" charset="-122"/>
              <a:ea typeface="微软雅黑" panose="020B0503020204020204" pitchFamily="34" charset="-122"/>
            </a:endParaRPr>
          </a:p>
        </p:txBody>
      </p:sp>
      <p:grpSp>
        <p:nvGrpSpPr>
          <p:cNvPr id="574484" name="Group 20">
            <a:extLst>
              <a:ext uri="{FF2B5EF4-FFF2-40B4-BE49-F238E27FC236}">
                <a16:creationId xmlns:a16="http://schemas.microsoft.com/office/drawing/2014/main" id="{CF4E89B8-0E3A-4807-BE08-E3BECA94FD0B}"/>
              </a:ext>
            </a:extLst>
          </p:cNvPr>
          <p:cNvGrpSpPr>
            <a:grpSpLocks/>
          </p:cNvGrpSpPr>
          <p:nvPr/>
        </p:nvGrpSpPr>
        <p:grpSpPr bwMode="auto">
          <a:xfrm>
            <a:off x="3111500" y="3810000"/>
            <a:ext cx="1008063" cy="825500"/>
            <a:chOff x="2024" y="2400"/>
            <a:chExt cx="552" cy="520"/>
          </a:xfrm>
        </p:grpSpPr>
        <p:sp>
          <p:nvSpPr>
            <p:cNvPr id="574485" name="AutoShape 21">
              <a:extLst>
                <a:ext uri="{FF2B5EF4-FFF2-40B4-BE49-F238E27FC236}">
                  <a16:creationId xmlns:a16="http://schemas.microsoft.com/office/drawing/2014/main" id="{B9584CE6-5F60-49EF-8C36-405834077140}"/>
                </a:ext>
              </a:extLst>
            </p:cNvPr>
            <p:cNvSpPr>
              <a:spLocks noChangeArrowheads="1"/>
            </p:cNvSpPr>
            <p:nvPr/>
          </p:nvSpPr>
          <p:spPr bwMode="auto">
            <a:xfrm>
              <a:off x="2024" y="2400"/>
              <a:ext cx="496" cy="520"/>
            </a:xfrm>
            <a:prstGeom prst="rightArrow">
              <a:avLst>
                <a:gd name="adj1" fmla="val 50000"/>
                <a:gd name="adj2" fmla="val 25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86" name="Text Box 22">
              <a:extLst>
                <a:ext uri="{FF2B5EF4-FFF2-40B4-BE49-F238E27FC236}">
                  <a16:creationId xmlns:a16="http://schemas.microsoft.com/office/drawing/2014/main" id="{F74C5E1D-17E3-4D6C-A757-4C433111DD58}"/>
                </a:ext>
              </a:extLst>
            </p:cNvPr>
            <p:cNvSpPr txBox="1">
              <a:spLocks noChangeArrowheads="1"/>
            </p:cNvSpPr>
            <p:nvPr/>
          </p:nvSpPr>
          <p:spPr bwMode="auto">
            <a:xfrm>
              <a:off x="2024" y="2560"/>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anose="02020603050405020304" pitchFamily="18" charset="0"/>
                  <a:ea typeface="黑体" panose="02010609060101010101" pitchFamily="49" charset="-122"/>
                </a:rPr>
                <a:t>调度后</a:t>
              </a:r>
            </a:p>
          </p:txBody>
        </p:sp>
      </p:grpSp>
      <p:grpSp>
        <p:nvGrpSpPr>
          <p:cNvPr id="574487" name="Group 23">
            <a:extLst>
              <a:ext uri="{FF2B5EF4-FFF2-40B4-BE49-F238E27FC236}">
                <a16:creationId xmlns:a16="http://schemas.microsoft.com/office/drawing/2014/main" id="{39196D05-3CC8-488E-86C9-F9C95F3B4979}"/>
              </a:ext>
            </a:extLst>
          </p:cNvPr>
          <p:cNvGrpSpPr>
            <a:grpSpLocks/>
          </p:cNvGrpSpPr>
          <p:nvPr/>
        </p:nvGrpSpPr>
        <p:grpSpPr bwMode="auto">
          <a:xfrm>
            <a:off x="4089400" y="2755900"/>
            <a:ext cx="2159000" cy="3009900"/>
            <a:chOff x="4400" y="1744"/>
            <a:chExt cx="1360" cy="1896"/>
          </a:xfrm>
        </p:grpSpPr>
        <p:sp>
          <p:nvSpPr>
            <p:cNvPr id="574488" name="Text Box 24">
              <a:extLst>
                <a:ext uri="{FF2B5EF4-FFF2-40B4-BE49-F238E27FC236}">
                  <a16:creationId xmlns:a16="http://schemas.microsoft.com/office/drawing/2014/main" id="{AA56D218-E39A-4B11-841B-8D244D657591}"/>
                </a:ext>
              </a:extLst>
            </p:cNvPr>
            <p:cNvSpPr txBox="1">
              <a:spLocks noChangeArrowheads="1"/>
            </p:cNvSpPr>
            <p:nvPr/>
          </p:nvSpPr>
          <p:spPr bwMode="auto">
            <a:xfrm>
              <a:off x="4424" y="1744"/>
              <a:ext cx="1336" cy="1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en-US" altLang="zh-CN" sz="2000">
                  <a:ea typeface="宋体" panose="02010600030101010101" pitchFamily="2" charset="-122"/>
                  <a:cs typeface="Arial" panose="020B0604020202020204" pitchFamily="34" charset="0"/>
                </a:rPr>
                <a:t>lw $3, 0($2)</a:t>
              </a:r>
            </a:p>
            <a:p>
              <a:pPr>
                <a:lnSpc>
                  <a:spcPct val="120000"/>
                </a:lnSpc>
                <a:spcBef>
                  <a:spcPct val="20000"/>
                </a:spcBef>
              </a:pPr>
              <a:r>
                <a:rPr lang="en-US" altLang="zh-CN" sz="2000">
                  <a:solidFill>
                    <a:schemeClr val="accent2"/>
                  </a:solidFill>
                  <a:ea typeface="宋体" panose="02010600030101010101" pitchFamily="2" charset="-122"/>
                  <a:cs typeface="Arial" panose="020B0604020202020204" pitchFamily="34" charset="0"/>
                </a:rPr>
                <a:t>add  $6, $4, $2</a:t>
              </a:r>
            </a:p>
            <a:p>
              <a:pPr>
                <a:lnSpc>
                  <a:spcPct val="120000"/>
                </a:lnSpc>
                <a:spcBef>
                  <a:spcPct val="20000"/>
                </a:spcBef>
              </a:pPr>
              <a:r>
                <a:rPr lang="en-US" altLang="zh-CN" sz="2000">
                  <a:solidFill>
                    <a:srgbClr val="008000"/>
                  </a:solidFill>
                  <a:ea typeface="宋体" panose="02010600030101010101" pitchFamily="2" charset="-122"/>
                  <a:cs typeface="Arial" panose="020B0604020202020204" pitchFamily="34" charset="0"/>
                </a:rPr>
                <a:t>beq $3, $5, 2</a:t>
              </a:r>
            </a:p>
            <a:p>
              <a:pPr>
                <a:lnSpc>
                  <a:spcPct val="120000"/>
                </a:lnSpc>
                <a:spcBef>
                  <a:spcPct val="20000"/>
                </a:spcBef>
              </a:pPr>
              <a:r>
                <a:rPr lang="en-US" altLang="zh-CN" sz="2000">
                  <a:solidFill>
                    <a:srgbClr val="CC0000"/>
                  </a:solidFill>
                  <a:ea typeface="宋体" panose="02010600030101010101" pitchFamily="2" charset="-122"/>
                  <a:cs typeface="Arial" panose="020B0604020202020204" pitchFamily="34" charset="0"/>
                </a:rPr>
                <a:t>lw $1, 0($2)</a:t>
              </a:r>
            </a:p>
            <a:p>
              <a:pPr>
                <a:lnSpc>
                  <a:spcPct val="120000"/>
                </a:lnSpc>
                <a:spcBef>
                  <a:spcPct val="20000"/>
                </a:spcBef>
              </a:pPr>
              <a:r>
                <a:rPr lang="en-US" altLang="zh-CN" sz="2000">
                  <a:solidFill>
                    <a:srgbClr val="CC0000"/>
                  </a:solidFill>
                  <a:ea typeface="宋体" panose="02010600030101010101" pitchFamily="2" charset="-122"/>
                  <a:cs typeface="Arial" panose="020B0604020202020204" pitchFamily="34" charset="0"/>
                </a:rPr>
                <a:t>nop</a:t>
              </a:r>
            </a:p>
            <a:p>
              <a:pPr>
                <a:lnSpc>
                  <a:spcPct val="120000"/>
                </a:lnSpc>
                <a:spcBef>
                  <a:spcPct val="20000"/>
                </a:spcBef>
              </a:pPr>
              <a:r>
                <a:rPr lang="en-US" altLang="zh-CN" sz="2000">
                  <a:ea typeface="宋体" panose="02010600030101010101" pitchFamily="2" charset="-122"/>
                  <a:cs typeface="Arial" panose="020B0604020202020204" pitchFamily="34" charset="0"/>
                </a:rPr>
                <a:t>add $3, $3,$2</a:t>
              </a:r>
            </a:p>
            <a:p>
              <a:pPr>
                <a:lnSpc>
                  <a:spcPct val="120000"/>
                </a:lnSpc>
                <a:spcBef>
                  <a:spcPct val="20000"/>
                </a:spcBef>
              </a:pPr>
              <a:r>
                <a:rPr lang="en-US" altLang="zh-CN" sz="2000">
                  <a:ea typeface="宋体" panose="02010600030101010101" pitchFamily="2" charset="-122"/>
                  <a:cs typeface="Arial" panose="020B0604020202020204" pitchFamily="34" charset="0"/>
                </a:rPr>
                <a:t>sw $1, 0($2) </a:t>
              </a:r>
              <a:r>
                <a:rPr lang="zh-CN" altLang="en-US" sz="2000">
                  <a:latin typeface="Times New Roman" panose="02020603050405020304" pitchFamily="18" charset="0"/>
                  <a:ea typeface="宋体" panose="02010600030101010101" pitchFamily="2" charset="-122"/>
                  <a:cs typeface="Arial" panose="020B0604020202020204" pitchFamily="34" charset="0"/>
                </a:rPr>
                <a:t>  </a:t>
              </a:r>
            </a:p>
          </p:txBody>
        </p:sp>
        <p:sp>
          <p:nvSpPr>
            <p:cNvPr id="574489" name="Rectangle 25">
              <a:extLst>
                <a:ext uri="{FF2B5EF4-FFF2-40B4-BE49-F238E27FC236}">
                  <a16:creationId xmlns:a16="http://schemas.microsoft.com/office/drawing/2014/main" id="{E486F7D2-B4D7-4E84-BC28-54D7FAEFE6BE}"/>
                </a:ext>
              </a:extLst>
            </p:cNvPr>
            <p:cNvSpPr>
              <a:spLocks noChangeArrowheads="1"/>
            </p:cNvSpPr>
            <p:nvPr/>
          </p:nvSpPr>
          <p:spPr bwMode="auto">
            <a:xfrm>
              <a:off x="4400" y="1776"/>
              <a:ext cx="1264" cy="18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4490" name="Line 26">
            <a:extLst>
              <a:ext uri="{FF2B5EF4-FFF2-40B4-BE49-F238E27FC236}">
                <a16:creationId xmlns:a16="http://schemas.microsoft.com/office/drawing/2014/main" id="{7787B3DC-267A-482A-9FF6-76C543840195}"/>
              </a:ext>
            </a:extLst>
          </p:cNvPr>
          <p:cNvSpPr>
            <a:spLocks noChangeShapeType="1"/>
          </p:cNvSpPr>
          <p:nvPr/>
        </p:nvSpPr>
        <p:spPr bwMode="auto">
          <a:xfrm>
            <a:off x="7986713" y="2344738"/>
            <a:ext cx="434975" cy="4714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4468">
                                            <p:txEl>
                                              <p:pRg st="0" end="0"/>
                                            </p:txEl>
                                          </p:spTgt>
                                        </p:tgtEl>
                                        <p:attrNameLst>
                                          <p:attrName>style.visibility</p:attrName>
                                        </p:attrNameLst>
                                      </p:cBhvr>
                                      <p:to>
                                        <p:strVal val="visible"/>
                                      </p:to>
                                    </p:set>
                                    <p:animEffect transition="in" filter="blinds(horizontal)">
                                      <p:cBhvr>
                                        <p:cTn id="7" dur="500"/>
                                        <p:tgtEl>
                                          <p:spTgt spid="5744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4473"/>
                                        </p:tgtEl>
                                        <p:attrNameLst>
                                          <p:attrName>style.visibility</p:attrName>
                                        </p:attrNameLst>
                                      </p:cBhvr>
                                      <p:to>
                                        <p:strVal val="visible"/>
                                      </p:to>
                                    </p:set>
                                    <p:animEffect transition="in" filter="blinds(horizontal)">
                                      <p:cBhvr>
                                        <p:cTn id="12" dur="500"/>
                                        <p:tgtEl>
                                          <p:spTgt spid="5744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4477"/>
                                        </p:tgtEl>
                                        <p:attrNameLst>
                                          <p:attrName>style.visibility</p:attrName>
                                        </p:attrNameLst>
                                      </p:cBhvr>
                                      <p:to>
                                        <p:strVal val="visible"/>
                                      </p:to>
                                    </p:set>
                                    <p:animEffect transition="in" filter="blinds(horizontal)">
                                      <p:cBhvr>
                                        <p:cTn id="17" dur="500"/>
                                        <p:tgtEl>
                                          <p:spTgt spid="574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4478"/>
                                        </p:tgtEl>
                                        <p:attrNameLst>
                                          <p:attrName>style.visibility</p:attrName>
                                        </p:attrNameLst>
                                      </p:cBhvr>
                                      <p:to>
                                        <p:strVal val="visible"/>
                                      </p:to>
                                    </p:set>
                                    <p:animEffect transition="in" filter="blinds(horizontal)">
                                      <p:cBhvr>
                                        <p:cTn id="22" dur="500"/>
                                        <p:tgtEl>
                                          <p:spTgt spid="5744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4476"/>
                                        </p:tgtEl>
                                        <p:attrNameLst>
                                          <p:attrName>style.visibility</p:attrName>
                                        </p:attrNameLst>
                                      </p:cBhvr>
                                      <p:to>
                                        <p:strVal val="visible"/>
                                      </p:to>
                                    </p:set>
                                    <p:animEffect transition="in" filter="blinds(horizontal)">
                                      <p:cBhvr>
                                        <p:cTn id="27" dur="500"/>
                                        <p:tgtEl>
                                          <p:spTgt spid="574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4479"/>
                                        </p:tgtEl>
                                        <p:attrNameLst>
                                          <p:attrName>style.visibility</p:attrName>
                                        </p:attrNameLst>
                                      </p:cBhvr>
                                      <p:to>
                                        <p:strVal val="visible"/>
                                      </p:to>
                                    </p:set>
                                    <p:animEffect transition="in" filter="blinds(horizontal)">
                                      <p:cBhvr>
                                        <p:cTn id="32" dur="500"/>
                                        <p:tgtEl>
                                          <p:spTgt spid="5744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4484"/>
                                        </p:tgtEl>
                                        <p:attrNameLst>
                                          <p:attrName>style.visibility</p:attrName>
                                        </p:attrNameLst>
                                      </p:cBhvr>
                                      <p:to>
                                        <p:strVal val="visible"/>
                                      </p:to>
                                    </p:set>
                                    <p:animEffect transition="in" filter="blinds(horizontal)">
                                      <p:cBhvr>
                                        <p:cTn id="37" dur="500"/>
                                        <p:tgtEl>
                                          <p:spTgt spid="5744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4487"/>
                                        </p:tgtEl>
                                        <p:attrNameLst>
                                          <p:attrName>style.visibility</p:attrName>
                                        </p:attrNameLst>
                                      </p:cBhvr>
                                      <p:to>
                                        <p:strVal val="visible"/>
                                      </p:to>
                                    </p:set>
                                    <p:animEffect transition="in" filter="blinds(horizontal)">
                                      <p:cBhvr>
                                        <p:cTn id="42" dur="500"/>
                                        <p:tgtEl>
                                          <p:spTgt spid="5744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4483"/>
                                        </p:tgtEl>
                                        <p:attrNameLst>
                                          <p:attrName>style.visibility</p:attrName>
                                        </p:attrNameLst>
                                      </p:cBhvr>
                                      <p:to>
                                        <p:strVal val="visible"/>
                                      </p:to>
                                    </p:set>
                                    <p:animEffect transition="in" filter="blinds(horizontal)">
                                      <p:cBhvr>
                                        <p:cTn id="47" dur="500"/>
                                        <p:tgtEl>
                                          <p:spTgt spid="5744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4490"/>
                                        </p:tgtEl>
                                        <p:attrNameLst>
                                          <p:attrName>style.visibility</p:attrName>
                                        </p:attrNameLst>
                                      </p:cBhvr>
                                      <p:to>
                                        <p:strVal val="visible"/>
                                      </p:to>
                                    </p:set>
                                    <p:animEffect transition="in" filter="blinds(horizontal)">
                                      <p:cBhvr>
                                        <p:cTn id="52" dur="500"/>
                                        <p:tgtEl>
                                          <p:spTgt spid="5744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74470"/>
                                        </p:tgtEl>
                                        <p:attrNameLst>
                                          <p:attrName>style.visibility</p:attrName>
                                        </p:attrNameLst>
                                      </p:cBhvr>
                                      <p:to>
                                        <p:strVal val="visible"/>
                                      </p:to>
                                    </p:set>
                                    <p:animEffect transition="in" filter="blinds(horizontal)">
                                      <p:cBhvr>
                                        <p:cTn id="57" dur="500"/>
                                        <p:tgtEl>
                                          <p:spTgt spid="5744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4469"/>
                                        </p:tgtEl>
                                        <p:attrNameLst>
                                          <p:attrName>style.visibility</p:attrName>
                                        </p:attrNameLst>
                                      </p:cBhvr>
                                      <p:to>
                                        <p:strVal val="visible"/>
                                      </p:to>
                                    </p:set>
                                    <p:animEffect transition="in" filter="blinds(horizontal)">
                                      <p:cBhvr>
                                        <p:cTn id="62" dur="5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p:bldP spid="574476" grpId="0"/>
      <p:bldP spid="57448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FF6A87FB-87EA-4424-9CF3-98720905C2E5}"/>
              </a:ext>
            </a:extLst>
          </p:cNvPr>
          <p:cNvSpPr>
            <a:spLocks noGrp="1" noChangeArrowheads="1"/>
          </p:cNvSpPr>
          <p:nvPr>
            <p:ph type="title"/>
          </p:nvPr>
        </p:nvSpPr>
        <p:spPr>
          <a:xfrm>
            <a:off x="800100" y="133350"/>
            <a:ext cx="6862763" cy="528638"/>
          </a:xfrm>
        </p:spPr>
        <p:txBody>
          <a:bodyPr/>
          <a:lstStyle/>
          <a:p>
            <a:r>
              <a:rPr lang="zh-CN" altLang="en-US"/>
              <a:t>提高性能措施</a:t>
            </a:r>
            <a:r>
              <a:rPr lang="en-US" altLang="zh-CN">
                <a:latin typeface="黑体" panose="02010609060101010101" pitchFamily="49" charset="-122"/>
              </a:rPr>
              <a:t>—</a:t>
            </a:r>
            <a:r>
              <a:rPr lang="zh-CN" altLang="en-US"/>
              <a:t>实现指令级并行</a:t>
            </a:r>
          </a:p>
        </p:txBody>
      </p:sp>
      <p:sp>
        <p:nvSpPr>
          <p:cNvPr id="569347" name="Rectangle 3">
            <a:extLst>
              <a:ext uri="{FF2B5EF4-FFF2-40B4-BE49-F238E27FC236}">
                <a16:creationId xmlns:a16="http://schemas.microsoft.com/office/drawing/2014/main" id="{CBEDDCD7-B532-4F81-A864-82F5F0F1EA02}"/>
              </a:ext>
            </a:extLst>
          </p:cNvPr>
          <p:cNvSpPr>
            <a:spLocks noGrp="1" noChangeArrowheads="1"/>
          </p:cNvSpPr>
          <p:nvPr>
            <p:ph type="body" idx="1"/>
          </p:nvPr>
        </p:nvSpPr>
        <p:spPr>
          <a:xfrm>
            <a:off x="182563" y="850900"/>
            <a:ext cx="8770937" cy="5735638"/>
          </a:xfrm>
        </p:spPr>
        <p:txBody>
          <a:bodyPr/>
          <a:lstStyle/>
          <a:p>
            <a:pPr marL="342900" indent="-342900">
              <a:lnSpc>
                <a:spcPct val="115000"/>
              </a:lnSpc>
              <a:spcBef>
                <a:spcPct val="10000"/>
              </a:spcBef>
            </a:pPr>
            <a:r>
              <a:rPr lang="zh-CN" altLang="en-US" sz="2000">
                <a:latin typeface="微软雅黑" panose="020B0503020204020204" pitchFamily="34" charset="-122"/>
                <a:ea typeface="微软雅黑" panose="020B0503020204020204" pitchFamily="34" charset="-122"/>
              </a:rPr>
              <a:t>实现指令流内部的并行流水线称为指令级并行（</a:t>
            </a:r>
            <a:r>
              <a:rPr lang="en-US" altLang="zh-CN" sz="2000">
                <a:latin typeface="微软雅黑" panose="020B0503020204020204" pitchFamily="34" charset="-122"/>
                <a:ea typeface="微软雅黑" panose="020B0503020204020204" pitchFamily="34" charset="-122"/>
              </a:rPr>
              <a:t>ILP</a:t>
            </a:r>
            <a:r>
              <a:rPr lang="zh-CN" altLang="en-US"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342900" indent="-342900">
              <a:lnSpc>
                <a:spcPct val="115000"/>
              </a:lnSpc>
              <a:spcBef>
                <a:spcPct val="10000"/>
              </a:spcBef>
            </a:pPr>
            <a:r>
              <a:rPr lang="zh-CN" altLang="en-US" sz="2000">
                <a:latin typeface="微软雅黑" panose="020B0503020204020204" pitchFamily="34" charset="-122"/>
                <a:ea typeface="微软雅黑" panose="020B0503020204020204" pitchFamily="34" charset="-122"/>
              </a:rPr>
              <a:t>有两种指令级并行策略</a:t>
            </a:r>
          </a:p>
          <a:p>
            <a:pPr marL="838200" lvl="1" indent="-342900">
              <a:lnSpc>
                <a:spcPct val="115000"/>
              </a:lnSpc>
              <a:spcBef>
                <a:spcPct val="10000"/>
              </a:spcBef>
            </a:pPr>
            <a:r>
              <a:rPr lang="zh-CN" altLang="en-US" sz="2000">
                <a:latin typeface="微软雅黑" panose="020B0503020204020204" pitchFamily="34" charset="-122"/>
                <a:ea typeface="微软雅黑" panose="020B0503020204020204" pitchFamily="34" charset="-122"/>
              </a:rPr>
              <a:t>超流水线（</a:t>
            </a:r>
            <a:r>
              <a:rPr lang="en-US" altLang="zh-CN" sz="2000">
                <a:latin typeface="微软雅黑" panose="020B0503020204020204" pitchFamily="34" charset="-122"/>
                <a:ea typeface="微软雅黑" panose="020B0503020204020204" pitchFamily="34" charset="-122"/>
              </a:rPr>
              <a:t>Super- pipelining</a:t>
            </a:r>
            <a:r>
              <a:rPr lang="zh-CN" altLang="en-US" sz="2000">
                <a:latin typeface="微软雅黑" panose="020B0503020204020204" pitchFamily="34" charset="-122"/>
                <a:ea typeface="微软雅黑" panose="020B0503020204020204" pitchFamily="34" charset="-122"/>
              </a:rPr>
              <a:t>）</a:t>
            </a:r>
          </a:p>
          <a:p>
            <a:pPr lvl="2">
              <a:lnSpc>
                <a:spcPct val="115000"/>
              </a:lnSpc>
              <a:spcBef>
                <a:spcPct val="10000"/>
              </a:spcBef>
            </a:pPr>
            <a:r>
              <a:rPr lang="zh-CN" altLang="en-US" sz="2000">
                <a:latin typeface="微软雅黑" panose="020B0503020204020204" pitchFamily="34" charset="-122"/>
                <a:ea typeface="微软雅黑" panose="020B0503020204020204" pitchFamily="34" charset="-122"/>
              </a:rPr>
              <a:t>级数更多的流水线</a:t>
            </a:r>
          </a:p>
          <a:p>
            <a:pPr lvl="2">
              <a:lnSpc>
                <a:spcPct val="115000"/>
              </a:lnSpc>
              <a:spcBef>
                <a:spcPct val="10000"/>
              </a:spcBef>
            </a:pPr>
            <a:r>
              <a:rPr lang="zh-CN" altLang="en-US" sz="2000">
                <a:latin typeface="微软雅黑" panose="020B0503020204020204" pitchFamily="34" charset="-122"/>
                <a:ea typeface="微软雅黑" panose="020B0503020204020204" pitchFamily="34" charset="-122"/>
              </a:rPr>
              <a:t>理想情况下，流水线的加速比与流水段的数目成正比</a:t>
            </a:r>
          </a:p>
          <a:p>
            <a:pPr lvl="2">
              <a:lnSpc>
                <a:spcPct val="115000"/>
              </a:lnSpc>
              <a:spcBef>
                <a:spcPct val="10000"/>
              </a:spcBef>
              <a:buFontTx/>
              <a:buNone/>
            </a:pPr>
            <a:r>
              <a:rPr lang="zh-CN" altLang="en-US" sz="2000">
                <a:solidFill>
                  <a:srgbClr val="008000"/>
                </a:solidFill>
                <a:latin typeface="微软雅黑" panose="020B0503020204020204" pitchFamily="34" charset="-122"/>
                <a:ea typeface="微软雅黑" panose="020B0503020204020204" pitchFamily="34" charset="-122"/>
              </a:rPr>
              <a:t>（即：理想情况下，流水段越多，时钟周期越短，指令吞吐率越高）</a:t>
            </a:r>
          </a:p>
          <a:p>
            <a:pPr lvl="2">
              <a:lnSpc>
                <a:spcPct val="115000"/>
              </a:lnSpc>
              <a:spcBef>
                <a:spcPct val="10000"/>
              </a:spcBef>
              <a:buFontTx/>
              <a:buNone/>
            </a:pPr>
            <a:r>
              <a:rPr lang="zh-CN" altLang="en-US" sz="2000">
                <a:solidFill>
                  <a:srgbClr val="3399FF"/>
                </a:solidFill>
                <a:latin typeface="微软雅黑" panose="020B0503020204020204" pitchFamily="34" charset="-122"/>
                <a:ea typeface="微软雅黑" panose="020B0503020204020204" pitchFamily="34" charset="-122"/>
              </a:rPr>
              <a:t>但是，它会增加开销，且是有极限的！可以怎样突破极限呢？</a:t>
            </a:r>
          </a:p>
          <a:p>
            <a:pPr marL="838200" lvl="1" indent="-342900">
              <a:lnSpc>
                <a:spcPct val="115000"/>
              </a:lnSpc>
              <a:spcBef>
                <a:spcPct val="10000"/>
              </a:spcBef>
            </a:pPr>
            <a:r>
              <a:rPr lang="zh-CN" altLang="en-US" sz="2000">
                <a:latin typeface="微软雅黑" panose="020B0503020204020204" pitchFamily="34" charset="-122"/>
                <a:ea typeface="微软雅黑" panose="020B0503020204020204" pitchFamily="34" charset="-122"/>
              </a:rPr>
              <a:t>多发射流水线（</a:t>
            </a:r>
            <a:r>
              <a:rPr lang="en-US" altLang="zh-CN" sz="2000">
                <a:latin typeface="微软雅黑" panose="020B0503020204020204" pitchFamily="34" charset="-122"/>
                <a:ea typeface="微软雅黑" panose="020B0503020204020204" pitchFamily="34" charset="-122"/>
              </a:rPr>
              <a:t>Multiple issue pipelining </a:t>
            </a:r>
            <a:r>
              <a:rPr lang="zh-CN" altLang="en-US" sz="2000">
                <a:latin typeface="微软雅黑" panose="020B0503020204020204" pitchFamily="34" charset="-122"/>
                <a:ea typeface="微软雅黑" panose="020B0503020204020204" pitchFamily="34" charset="-122"/>
              </a:rPr>
              <a:t>）</a:t>
            </a:r>
          </a:p>
          <a:p>
            <a:pPr lvl="2">
              <a:lnSpc>
                <a:spcPct val="115000"/>
              </a:lnSpc>
              <a:spcBef>
                <a:spcPct val="10000"/>
              </a:spcBef>
            </a:pPr>
            <a:r>
              <a:rPr lang="zh-CN" altLang="en-US" sz="2000">
                <a:latin typeface="微软雅黑" panose="020B0503020204020204" pitchFamily="34" charset="-122"/>
                <a:ea typeface="微软雅黑" panose="020B0503020204020204" pitchFamily="34" charset="-122"/>
              </a:rPr>
              <a:t>多条指令</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如整数、浮点、装入</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存储等</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同时启动并独立运行</a:t>
            </a:r>
          </a:p>
          <a:p>
            <a:pPr lvl="2">
              <a:lnSpc>
                <a:spcPct val="115000"/>
              </a:lnSpc>
              <a:spcBef>
                <a:spcPct val="10000"/>
              </a:spcBef>
            </a:pPr>
            <a:r>
              <a:rPr lang="zh-CN" altLang="en-US" sz="2000">
                <a:solidFill>
                  <a:srgbClr val="00B4A3"/>
                </a:solidFill>
                <a:latin typeface="微软雅黑" panose="020B0503020204020204" pitchFamily="34" charset="-122"/>
                <a:ea typeface="微软雅黑" panose="020B0503020204020204" pitchFamily="34" charset="-122"/>
              </a:rPr>
              <a:t>前提：</a:t>
            </a:r>
            <a:r>
              <a:rPr lang="zh-CN" altLang="en-US" sz="2000">
                <a:latin typeface="微软雅黑" panose="020B0503020204020204" pitchFamily="34" charset="-122"/>
                <a:ea typeface="微软雅黑" panose="020B0503020204020204" pitchFamily="34" charset="-122"/>
              </a:rPr>
              <a:t>有多个执行部件。如定点、浮点、乘</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除、取数</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存数部件等</a:t>
            </a:r>
          </a:p>
          <a:p>
            <a:pPr lvl="2">
              <a:lnSpc>
                <a:spcPct val="115000"/>
              </a:lnSpc>
              <a:spcBef>
                <a:spcPct val="10000"/>
              </a:spcBef>
            </a:pPr>
            <a:r>
              <a:rPr lang="zh-CN" altLang="en-US" sz="2000">
                <a:solidFill>
                  <a:srgbClr val="00B4A3"/>
                </a:solidFill>
                <a:latin typeface="微软雅黑" panose="020B0503020204020204" pitchFamily="34" charset="-122"/>
                <a:ea typeface="微软雅黑" panose="020B0503020204020204" pitchFamily="34" charset="-122"/>
              </a:rPr>
              <a:t>结果：</a:t>
            </a:r>
            <a:r>
              <a:rPr lang="zh-CN" altLang="en-US" sz="2000">
                <a:latin typeface="微软雅黑" panose="020B0503020204020204" pitchFamily="34" charset="-122"/>
                <a:ea typeface="微软雅黑" panose="020B0503020204020204" pitchFamily="34" charset="-122"/>
              </a:rPr>
              <a:t>能达到小于</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的</a:t>
            </a:r>
            <a:r>
              <a:rPr lang="en-US" altLang="zh-CN" sz="2000">
                <a:latin typeface="微软雅黑" panose="020B0503020204020204" pitchFamily="34" charset="-122"/>
                <a:ea typeface="微软雅黑" panose="020B0503020204020204" pitchFamily="34" charset="-122"/>
              </a:rPr>
              <a:t>CPI</a:t>
            </a:r>
            <a:r>
              <a:rPr lang="zh-CN" altLang="en-US" sz="2000">
                <a:latin typeface="微软雅黑" panose="020B0503020204020204" pitchFamily="34" charset="-122"/>
                <a:ea typeface="微软雅黑" panose="020B0503020204020204" pitchFamily="34" charset="-122"/>
              </a:rPr>
              <a:t>，定义</a:t>
            </a:r>
            <a:r>
              <a:rPr lang="en-US" altLang="zh-CN" sz="2000">
                <a:latin typeface="微软雅黑" panose="020B0503020204020204" pitchFamily="34" charset="-122"/>
                <a:ea typeface="微软雅黑" panose="020B0503020204020204" pitchFamily="34" charset="-122"/>
              </a:rPr>
              <a:t>CPI</a:t>
            </a:r>
            <a:r>
              <a:rPr lang="zh-CN" altLang="en-US" sz="2000">
                <a:latin typeface="微软雅黑" panose="020B0503020204020204" pitchFamily="34" charset="-122"/>
                <a:ea typeface="微软雅黑" panose="020B0503020204020204" pitchFamily="34" charset="-122"/>
              </a:rPr>
              <a:t>的倒数为</a:t>
            </a:r>
            <a:r>
              <a:rPr lang="en-US" altLang="zh-CN" sz="2000">
                <a:latin typeface="微软雅黑" panose="020B0503020204020204" pitchFamily="34" charset="-122"/>
                <a:ea typeface="微软雅黑" panose="020B0503020204020204" pitchFamily="34" charset="-122"/>
              </a:rPr>
              <a:t>IPC</a:t>
            </a:r>
          </a:p>
          <a:p>
            <a:pPr lvl="2">
              <a:lnSpc>
                <a:spcPct val="115000"/>
              </a:lnSpc>
              <a:spcBef>
                <a:spcPct val="10000"/>
              </a:spcBef>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008000"/>
                </a:solidFill>
                <a:latin typeface="微软雅黑" panose="020B0503020204020204" pitchFamily="34" charset="-122"/>
                <a:ea typeface="微软雅黑" panose="020B0503020204020204" pitchFamily="34" charset="-122"/>
              </a:rPr>
              <a:t>（例如：理想的四路多发射流水线的</a:t>
            </a:r>
            <a:r>
              <a:rPr lang="en-US" altLang="zh-CN" sz="2000">
                <a:solidFill>
                  <a:srgbClr val="008000"/>
                </a:solidFill>
                <a:latin typeface="微软雅黑" panose="020B0503020204020204" pitchFamily="34" charset="-122"/>
                <a:ea typeface="微软雅黑" panose="020B0503020204020204" pitchFamily="34" charset="-122"/>
              </a:rPr>
              <a:t>IPC</a:t>
            </a:r>
            <a:r>
              <a:rPr lang="zh-CN" altLang="en-US" sz="2000">
                <a:solidFill>
                  <a:srgbClr val="008000"/>
                </a:solidFill>
                <a:latin typeface="微软雅黑" panose="020B0503020204020204" pitchFamily="34" charset="-122"/>
                <a:ea typeface="微软雅黑" panose="020B0503020204020204" pitchFamily="34" charset="-122"/>
              </a:rPr>
              <a:t>为</a:t>
            </a:r>
            <a:r>
              <a:rPr lang="en-US" altLang="zh-CN" sz="2000">
                <a:solidFill>
                  <a:srgbClr val="008000"/>
                </a:solidFill>
                <a:latin typeface="微软雅黑" panose="020B0503020204020204" pitchFamily="34" charset="-122"/>
                <a:ea typeface="微软雅黑" panose="020B0503020204020204" pitchFamily="34" charset="-122"/>
              </a:rPr>
              <a:t>4</a:t>
            </a:r>
            <a:r>
              <a:rPr lang="zh-CN" altLang="en-US" sz="2000">
                <a:solidFill>
                  <a:srgbClr val="008000"/>
                </a:solidFill>
                <a:latin typeface="微软雅黑" panose="020B0503020204020204" pitchFamily="34" charset="-122"/>
                <a:ea typeface="微软雅黑" panose="020B0503020204020204" pitchFamily="34" charset="-122"/>
              </a:rPr>
              <a:t>）</a:t>
            </a:r>
          </a:p>
          <a:p>
            <a:pPr lvl="2">
              <a:lnSpc>
                <a:spcPct val="115000"/>
              </a:lnSpc>
              <a:spcBef>
                <a:spcPct val="10000"/>
              </a:spcBef>
            </a:pPr>
            <a:r>
              <a:rPr lang="zh-CN" altLang="en-US" sz="2000">
                <a:latin typeface="微软雅黑" panose="020B0503020204020204" pitchFamily="34" charset="-122"/>
                <a:ea typeface="微软雅黑" panose="020B0503020204020204" pitchFamily="34" charset="-122"/>
              </a:rPr>
              <a:t>两种实现方法</a:t>
            </a:r>
          </a:p>
          <a:p>
            <a:pPr marL="1752600" lvl="3" indent="-381000">
              <a:lnSpc>
                <a:spcPct val="115000"/>
              </a:lnSpc>
              <a:spcBef>
                <a:spcPct val="10000"/>
              </a:spcBef>
              <a:buFont typeface="Times New Roman" panose="02020603050405020304" pitchFamily="18" charset="0"/>
              <a:buChar char="▫"/>
            </a:pPr>
            <a:r>
              <a:rPr lang="zh-CN" altLang="en-US" b="1">
                <a:solidFill>
                  <a:srgbClr val="008000"/>
                </a:solidFill>
                <a:latin typeface="微软雅黑" panose="020B0503020204020204" pitchFamily="34" charset="-122"/>
                <a:ea typeface="微软雅黑" panose="020B0503020204020204" pitchFamily="34" charset="-122"/>
              </a:rPr>
              <a:t>静态多发射：由编译器在编译时静态完成指令打包和冒险处理</a:t>
            </a:r>
          </a:p>
          <a:p>
            <a:pPr marL="1752600" lvl="3" indent="-381000">
              <a:lnSpc>
                <a:spcPct val="115000"/>
              </a:lnSpc>
              <a:spcBef>
                <a:spcPct val="10000"/>
              </a:spcBef>
              <a:buFont typeface="Times New Roman" panose="02020603050405020304" pitchFamily="18" charset="0"/>
              <a:buChar char="▫"/>
            </a:pPr>
            <a:r>
              <a:rPr lang="zh-CN" altLang="en-US" b="1">
                <a:solidFill>
                  <a:srgbClr val="008000"/>
                </a:solidFill>
                <a:latin typeface="微软雅黑" panose="020B0503020204020204" pitchFamily="34" charset="-122"/>
                <a:ea typeface="微软雅黑" panose="020B0503020204020204" pitchFamily="34" charset="-122"/>
              </a:rPr>
              <a:t>动态多发射：由硬件在执行时动态完成指令打包和冒险处理</a:t>
            </a:r>
            <a:endParaRPr lang="en-US" altLang="zh-CN" b="1">
              <a:solidFill>
                <a:srgbClr val="008000"/>
              </a:solidFill>
              <a:latin typeface="微软雅黑" panose="020B0503020204020204" pitchFamily="34" charset="-122"/>
              <a:ea typeface="微软雅黑" panose="020B0503020204020204" pitchFamily="34" charset="-122"/>
            </a:endParaRPr>
          </a:p>
        </p:txBody>
      </p:sp>
      <p:sp>
        <p:nvSpPr>
          <p:cNvPr id="569348" name="Text Box 4">
            <a:extLst>
              <a:ext uri="{FF2B5EF4-FFF2-40B4-BE49-F238E27FC236}">
                <a16:creationId xmlns:a16="http://schemas.microsoft.com/office/drawing/2014/main" id="{A9495F7D-B61B-42FA-8CF8-63AD466169D3}"/>
              </a:ext>
            </a:extLst>
          </p:cNvPr>
          <p:cNvSpPr txBox="1">
            <a:spLocks noChangeArrowheads="1"/>
          </p:cNvSpPr>
          <p:nvPr/>
        </p:nvSpPr>
        <p:spPr bwMode="auto">
          <a:xfrm>
            <a:off x="3930650" y="2062163"/>
            <a:ext cx="127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CC0000"/>
                </a:solidFill>
                <a:ea typeface="宋体" panose="02010600030101010101" pitchFamily="2" charset="-122"/>
              </a:rPr>
              <a:t>CPI =</a:t>
            </a:r>
            <a:r>
              <a:rPr lang="zh-CN" altLang="en-US" sz="2000">
                <a:solidFill>
                  <a:srgbClr val="CC0000"/>
                </a:solidFill>
                <a:ea typeface="宋体" panose="02010600030101010101" pitchFamily="2" charset="-122"/>
              </a:rPr>
              <a:t>？</a:t>
            </a:r>
          </a:p>
        </p:txBody>
      </p:sp>
      <p:sp>
        <p:nvSpPr>
          <p:cNvPr id="569349" name="Text Box 5">
            <a:extLst>
              <a:ext uri="{FF2B5EF4-FFF2-40B4-BE49-F238E27FC236}">
                <a16:creationId xmlns:a16="http://schemas.microsoft.com/office/drawing/2014/main" id="{0B627E8E-941A-4283-A4B3-F7C4F597D9A8}"/>
              </a:ext>
            </a:extLst>
          </p:cNvPr>
          <p:cNvSpPr txBox="1">
            <a:spLocks noChangeArrowheads="1"/>
          </p:cNvSpPr>
          <p:nvPr/>
        </p:nvSpPr>
        <p:spPr bwMode="auto">
          <a:xfrm>
            <a:off x="5291138" y="2046288"/>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CC0000"/>
                </a:solidFill>
                <a:ea typeface="宋体" panose="02010600030101010101" pitchFamily="2" charset="-122"/>
              </a:rPr>
              <a:t>CPI =1</a:t>
            </a:r>
          </a:p>
        </p:txBody>
      </p:sp>
      <p:sp>
        <p:nvSpPr>
          <p:cNvPr id="569352" name="Text Box 8">
            <a:extLst>
              <a:ext uri="{FF2B5EF4-FFF2-40B4-BE49-F238E27FC236}">
                <a16:creationId xmlns:a16="http://schemas.microsoft.com/office/drawing/2014/main" id="{3357E3C7-BF1E-483C-8253-238AA47B2093}"/>
              </a:ext>
            </a:extLst>
          </p:cNvPr>
          <p:cNvSpPr txBox="1">
            <a:spLocks noChangeArrowheads="1"/>
          </p:cNvSpPr>
          <p:nvPr/>
        </p:nvSpPr>
        <p:spPr bwMode="auto">
          <a:xfrm>
            <a:off x="6384925" y="854075"/>
            <a:ext cx="2552700" cy="9159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accent1"/>
                </a:solidFill>
                <a:latin typeface="微软雅黑" panose="020B0503020204020204" pitchFamily="34" charset="-122"/>
                <a:ea typeface="微软雅黑" panose="020B0503020204020204" pitchFamily="34" charset="-122"/>
              </a:rPr>
              <a:t>N</a:t>
            </a:r>
            <a:r>
              <a:rPr lang="zh-CN" altLang="en-US" sz="1800">
                <a:solidFill>
                  <a:schemeClr val="accent1"/>
                </a:solidFill>
                <a:latin typeface="微软雅黑" panose="020B0503020204020204" pitchFamily="34" charset="-122"/>
                <a:ea typeface="微软雅黑" panose="020B0503020204020204" pitchFamily="34" charset="-122"/>
              </a:rPr>
              <a:t>段流水线说明一个时钟周期内最多有几条指令同时并行执行？</a:t>
            </a:r>
          </a:p>
        </p:txBody>
      </p:sp>
      <p:sp>
        <p:nvSpPr>
          <p:cNvPr id="569353" name="Text Box 9">
            <a:extLst>
              <a:ext uri="{FF2B5EF4-FFF2-40B4-BE49-F238E27FC236}">
                <a16:creationId xmlns:a16="http://schemas.microsoft.com/office/drawing/2014/main" id="{E11D5622-A3E3-487F-870E-1C14357D7AFD}"/>
              </a:ext>
            </a:extLst>
          </p:cNvPr>
          <p:cNvSpPr txBox="1">
            <a:spLocks noChangeArrowheads="1"/>
          </p:cNvSpPr>
          <p:nvPr/>
        </p:nvSpPr>
        <p:spPr bwMode="auto">
          <a:xfrm>
            <a:off x="7110413" y="1741488"/>
            <a:ext cx="1757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微软雅黑" panose="020B0503020204020204" pitchFamily="34" charset="-122"/>
                <a:ea typeface="微软雅黑" panose="020B0503020204020204" pitchFamily="34" charset="-122"/>
              </a:rPr>
              <a:t>N</a:t>
            </a:r>
            <a:r>
              <a:rPr lang="zh-CN" altLang="en-US" sz="1800">
                <a:latin typeface="微软雅黑" panose="020B0503020204020204" pitchFamily="34" charset="-122"/>
                <a:ea typeface="微软雅黑" panose="020B0503020204020204" pitchFamily="34" charset="-122"/>
              </a:rPr>
              <a:t>条！故</a:t>
            </a:r>
            <a:r>
              <a:rPr lang="en-US" altLang="zh-CN" sz="1800">
                <a:latin typeface="微软雅黑" panose="020B0503020204020204" pitchFamily="34" charset="-122"/>
                <a:ea typeface="微软雅黑" panose="020B0503020204020204" pitchFamily="34" charset="-122"/>
              </a:rPr>
              <a:t>N</a:t>
            </a:r>
            <a:r>
              <a:rPr lang="zh-CN" altLang="en-US" sz="1800">
                <a:latin typeface="微软雅黑" panose="020B0503020204020204" pitchFamily="34" charset="-122"/>
                <a:ea typeface="微软雅黑" panose="020B0503020204020204" pitchFamily="34" charset="-122"/>
              </a:rPr>
              <a:t>越大并行度越高！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3" end="3"/>
                                            </p:txEl>
                                          </p:spTgt>
                                        </p:tgtEl>
                                        <p:attrNameLst>
                                          <p:attrName>style.visibility</p:attrName>
                                        </p:attrNameLst>
                                      </p:cBhvr>
                                      <p:to>
                                        <p:strVal val="visible"/>
                                      </p:to>
                                    </p:set>
                                    <p:animEffect transition="in" filter="blinds(horizontal)">
                                      <p:cBhvr>
                                        <p:cTn id="7" dur="500"/>
                                        <p:tgtEl>
                                          <p:spTgt spid="5693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9348"/>
                                        </p:tgtEl>
                                        <p:attrNameLst>
                                          <p:attrName>style.visibility</p:attrName>
                                        </p:attrNameLst>
                                      </p:cBhvr>
                                      <p:to>
                                        <p:strVal val="visible"/>
                                      </p:to>
                                    </p:set>
                                    <p:animEffect transition="in" filter="blinds(horizontal)">
                                      <p:cBhvr>
                                        <p:cTn id="12" dur="500"/>
                                        <p:tgtEl>
                                          <p:spTgt spid="569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9349"/>
                                        </p:tgtEl>
                                        <p:attrNameLst>
                                          <p:attrName>style.visibility</p:attrName>
                                        </p:attrNameLst>
                                      </p:cBhvr>
                                      <p:to>
                                        <p:strVal val="visible"/>
                                      </p:to>
                                    </p:set>
                                    <p:animEffect transition="in" filter="blinds(horizontal)">
                                      <p:cBhvr>
                                        <p:cTn id="17" dur="500"/>
                                        <p:tgtEl>
                                          <p:spTgt spid="569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9352">
                                            <p:txEl>
                                              <p:pRg st="0" end="0"/>
                                            </p:txEl>
                                          </p:spTgt>
                                        </p:tgtEl>
                                        <p:attrNameLst>
                                          <p:attrName>style.visibility</p:attrName>
                                        </p:attrNameLst>
                                      </p:cBhvr>
                                      <p:to>
                                        <p:strVal val="visible"/>
                                      </p:to>
                                    </p:set>
                                    <p:animEffect transition="in" filter="blinds(horizontal)">
                                      <p:cBhvr>
                                        <p:cTn id="22" dur="500"/>
                                        <p:tgtEl>
                                          <p:spTgt spid="56935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9353"/>
                                        </p:tgtEl>
                                        <p:attrNameLst>
                                          <p:attrName>style.visibility</p:attrName>
                                        </p:attrNameLst>
                                      </p:cBhvr>
                                      <p:to>
                                        <p:strVal val="visible"/>
                                      </p:to>
                                    </p:set>
                                    <p:animEffect transition="in" filter="blinds(horizontal)">
                                      <p:cBhvr>
                                        <p:cTn id="27" dur="500"/>
                                        <p:tgtEl>
                                          <p:spTgt spid="5693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32" dur="500"/>
                                        <p:tgtEl>
                                          <p:spTgt spid="56934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9347">
                                            <p:txEl>
                                              <p:pRg st="5" end="5"/>
                                            </p:txEl>
                                          </p:spTgt>
                                        </p:tgtEl>
                                        <p:attrNameLst>
                                          <p:attrName>style.visibility</p:attrName>
                                        </p:attrNameLst>
                                      </p:cBhvr>
                                      <p:to>
                                        <p:strVal val="visible"/>
                                      </p:to>
                                    </p:set>
                                    <p:animEffect transition="in" filter="blinds(horizontal)">
                                      <p:cBhvr>
                                        <p:cTn id="37" dur="500"/>
                                        <p:tgtEl>
                                          <p:spTgt spid="56934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42" dur="500"/>
                                        <p:tgtEl>
                                          <p:spTgt spid="56934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9347">
                                            <p:txEl>
                                              <p:pRg st="7" end="7"/>
                                            </p:txEl>
                                          </p:spTgt>
                                        </p:tgtEl>
                                        <p:attrNameLst>
                                          <p:attrName>style.visibility</p:attrName>
                                        </p:attrNameLst>
                                      </p:cBhvr>
                                      <p:to>
                                        <p:strVal val="visible"/>
                                      </p:to>
                                    </p:set>
                                    <p:animEffect transition="in" filter="blinds(horizontal)">
                                      <p:cBhvr>
                                        <p:cTn id="47" dur="500"/>
                                        <p:tgtEl>
                                          <p:spTgt spid="56934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52" dur="500"/>
                                        <p:tgtEl>
                                          <p:spTgt spid="569347">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69347">
                                            <p:txEl>
                                              <p:pRg st="9" end="9"/>
                                            </p:txEl>
                                          </p:spTgt>
                                        </p:tgtEl>
                                        <p:attrNameLst>
                                          <p:attrName>style.visibility</p:attrName>
                                        </p:attrNameLst>
                                      </p:cBhvr>
                                      <p:to>
                                        <p:strVal val="visible"/>
                                      </p:to>
                                    </p:set>
                                    <p:animEffect transition="in" filter="blinds(horizontal)">
                                      <p:cBhvr>
                                        <p:cTn id="57" dur="500"/>
                                        <p:tgtEl>
                                          <p:spTgt spid="569347">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9347">
                                            <p:txEl>
                                              <p:pRg st="10" end="10"/>
                                            </p:txEl>
                                          </p:spTgt>
                                        </p:tgtEl>
                                        <p:attrNameLst>
                                          <p:attrName>style.visibility</p:attrName>
                                        </p:attrNameLst>
                                      </p:cBhvr>
                                      <p:to>
                                        <p:strVal val="visible"/>
                                      </p:to>
                                    </p:set>
                                    <p:animEffect transition="in" filter="blinds(horizontal)">
                                      <p:cBhvr>
                                        <p:cTn id="62" dur="500"/>
                                        <p:tgtEl>
                                          <p:spTgt spid="569347">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9347">
                                            <p:txEl>
                                              <p:pRg st="11" end="11"/>
                                            </p:txEl>
                                          </p:spTgt>
                                        </p:tgtEl>
                                        <p:attrNameLst>
                                          <p:attrName>style.visibility</p:attrName>
                                        </p:attrNameLst>
                                      </p:cBhvr>
                                      <p:to>
                                        <p:strVal val="visible"/>
                                      </p:to>
                                    </p:set>
                                    <p:animEffect transition="in" filter="blinds(horizontal)">
                                      <p:cBhvr>
                                        <p:cTn id="67" dur="500"/>
                                        <p:tgtEl>
                                          <p:spTgt spid="569347">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569347">
                                            <p:txEl>
                                              <p:pRg st="12" end="12"/>
                                            </p:txEl>
                                          </p:spTgt>
                                        </p:tgtEl>
                                        <p:attrNameLst>
                                          <p:attrName>style.visibility</p:attrName>
                                        </p:attrNameLst>
                                      </p:cBhvr>
                                      <p:to>
                                        <p:strVal val="visible"/>
                                      </p:to>
                                    </p:set>
                                    <p:animEffect transition="in" filter="blinds(horizontal)">
                                      <p:cBhvr>
                                        <p:cTn id="72" dur="500"/>
                                        <p:tgtEl>
                                          <p:spTgt spid="569347">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9347">
                                            <p:txEl>
                                              <p:pRg st="13" end="13"/>
                                            </p:txEl>
                                          </p:spTgt>
                                        </p:tgtEl>
                                        <p:attrNameLst>
                                          <p:attrName>style.visibility</p:attrName>
                                        </p:attrNameLst>
                                      </p:cBhvr>
                                      <p:to>
                                        <p:strVal val="visible"/>
                                      </p:to>
                                    </p:set>
                                    <p:animEffect transition="in" filter="blinds(horizontal)">
                                      <p:cBhvr>
                                        <p:cTn id="77" dur="500"/>
                                        <p:tgtEl>
                                          <p:spTgt spid="569347">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569347">
                                            <p:txEl>
                                              <p:pRg st="14" end="14"/>
                                            </p:txEl>
                                          </p:spTgt>
                                        </p:tgtEl>
                                        <p:attrNameLst>
                                          <p:attrName>style.visibility</p:attrName>
                                        </p:attrNameLst>
                                      </p:cBhvr>
                                      <p:to>
                                        <p:strVal val="visible"/>
                                      </p:to>
                                    </p:set>
                                    <p:animEffect transition="in" filter="blinds(horizontal)">
                                      <p:cBhvr>
                                        <p:cTn id="82" dur="500"/>
                                        <p:tgtEl>
                                          <p:spTgt spid="5693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p:bldP spid="569349" grpId="0"/>
      <p:bldP spid="56935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51EBCB2B-96D8-4620-8082-E2CE86E59436}"/>
              </a:ext>
            </a:extLst>
          </p:cNvPr>
          <p:cNvSpPr>
            <a:spLocks noGrp="1" noChangeArrowheads="1"/>
          </p:cNvSpPr>
          <p:nvPr>
            <p:ph type="title"/>
          </p:nvPr>
        </p:nvSpPr>
        <p:spPr>
          <a:xfrm>
            <a:off x="774700" y="177800"/>
            <a:ext cx="6862763" cy="528638"/>
          </a:xfrm>
        </p:spPr>
        <p:txBody>
          <a:bodyPr/>
          <a:lstStyle/>
          <a:p>
            <a:r>
              <a:rPr lang="zh-CN" altLang="en-US"/>
              <a:t>静态多发射处理器</a:t>
            </a:r>
          </a:p>
        </p:txBody>
      </p:sp>
      <p:sp>
        <p:nvSpPr>
          <p:cNvPr id="570371" name="Rectangle 3">
            <a:extLst>
              <a:ext uri="{FF2B5EF4-FFF2-40B4-BE49-F238E27FC236}">
                <a16:creationId xmlns:a16="http://schemas.microsoft.com/office/drawing/2014/main" id="{CFD4F07C-64C7-441D-9BF6-092438CCA759}"/>
              </a:ext>
            </a:extLst>
          </p:cNvPr>
          <p:cNvSpPr>
            <a:spLocks noGrp="1" noChangeArrowheads="1"/>
          </p:cNvSpPr>
          <p:nvPr>
            <p:ph type="body" sz="half" idx="1"/>
          </p:nvPr>
        </p:nvSpPr>
        <p:spPr>
          <a:xfrm>
            <a:off x="114300" y="1144588"/>
            <a:ext cx="8858250" cy="4498975"/>
          </a:xfrm>
        </p:spPr>
        <p:txBody>
          <a:bodyPr/>
          <a:lstStyle/>
          <a:p>
            <a:pPr>
              <a:lnSpc>
                <a:spcPct val="125000"/>
              </a:lnSpc>
            </a:pPr>
            <a:r>
              <a:rPr lang="zh-CN" altLang="en-US" sz="2000">
                <a:latin typeface="微软雅黑" panose="020B0503020204020204" pitchFamily="34" charset="-122"/>
                <a:ea typeface="微软雅黑" panose="020B0503020204020204" pitchFamily="34" charset="-122"/>
              </a:rPr>
              <a:t>由编译器在编译时</a:t>
            </a:r>
            <a:r>
              <a:rPr lang="zh-CN" altLang="en-US" sz="2000">
                <a:solidFill>
                  <a:srgbClr val="008000"/>
                </a:solidFill>
                <a:latin typeface="微软雅黑" panose="020B0503020204020204" pitchFamily="34" charset="-122"/>
                <a:ea typeface="微软雅黑" panose="020B0503020204020204" pitchFamily="34" charset="-122"/>
              </a:rPr>
              <a:t>进行相关性分析</a:t>
            </a:r>
            <a:r>
              <a:rPr lang="zh-CN" altLang="en-US" sz="2000">
                <a:latin typeface="微软雅黑" panose="020B0503020204020204" pitchFamily="34" charset="-122"/>
                <a:ea typeface="微软雅黑" panose="020B0503020204020204" pitchFamily="34" charset="-122"/>
              </a:rPr>
              <a:t>和</a:t>
            </a:r>
            <a:r>
              <a:rPr lang="zh-CN" altLang="en-US" sz="2000">
                <a:solidFill>
                  <a:srgbClr val="008000"/>
                </a:solidFill>
                <a:latin typeface="微软雅黑" panose="020B0503020204020204" pitchFamily="34" charset="-122"/>
                <a:ea typeface="微软雅黑" panose="020B0503020204020204" pitchFamily="34" charset="-122"/>
              </a:rPr>
              <a:t>静态分支预测，</a:t>
            </a:r>
            <a:r>
              <a:rPr lang="zh-CN" altLang="en-US" sz="2000">
                <a:latin typeface="微软雅黑" panose="020B0503020204020204" pitchFamily="34" charset="-122"/>
                <a:ea typeface="微软雅黑" panose="020B0503020204020204" pitchFamily="34" charset="-122"/>
              </a:rPr>
              <a:t>以静态完成</a:t>
            </a:r>
            <a:r>
              <a:rPr lang="zh-CN" altLang="en-US" sz="2000">
                <a:solidFill>
                  <a:schemeClr val="accent1"/>
                </a:solidFill>
                <a:latin typeface="微软雅黑" panose="020B0503020204020204" pitchFamily="34" charset="-122"/>
                <a:ea typeface="微软雅黑" panose="020B0503020204020204" pitchFamily="34" charset="-122"/>
              </a:rPr>
              <a:t>指令打包</a:t>
            </a:r>
          </a:p>
          <a:p>
            <a:pPr lvl="1">
              <a:lnSpc>
                <a:spcPct val="125000"/>
              </a:lnSpc>
            </a:pPr>
            <a:r>
              <a:rPr lang="zh-CN" altLang="en-US" sz="2000">
                <a:latin typeface="微软雅黑" panose="020B0503020204020204" pitchFamily="34" charset="-122"/>
                <a:ea typeface="微软雅黑" panose="020B0503020204020204" pitchFamily="34" charset="-122"/>
              </a:rPr>
              <a:t>指令打包（将同时发射的多条指令合并到一个长指令中）</a:t>
            </a:r>
          </a:p>
          <a:p>
            <a:pPr lvl="2">
              <a:lnSpc>
                <a:spcPct val="125000"/>
              </a:lnSpc>
            </a:pPr>
            <a:r>
              <a:rPr lang="zh-CN" altLang="en-US" sz="2000">
                <a:latin typeface="微软雅黑" panose="020B0503020204020204" pitchFamily="34" charset="-122"/>
                <a:ea typeface="微软雅黑" panose="020B0503020204020204" pitchFamily="34" charset="-122"/>
              </a:rPr>
              <a:t>将同一个时钟周期内发射的多个指令看成是一条多个操作的长指令，称为一个</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发射包”</a:t>
            </a:r>
          </a:p>
          <a:p>
            <a:pPr lvl="2">
              <a:lnSpc>
                <a:spcPct val="125000"/>
              </a:lnSpc>
            </a:pPr>
            <a:r>
              <a:rPr lang="zh-CN" altLang="en-US" sz="2000">
                <a:latin typeface="微软雅黑" panose="020B0503020204020204" pitchFamily="34" charset="-122"/>
                <a:ea typeface="微软雅黑" panose="020B0503020204020204" pitchFamily="34" charset="-122"/>
              </a:rPr>
              <a:t>“静态多发射”也被称为“</a:t>
            </a:r>
            <a:r>
              <a:rPr lang="zh-CN" altLang="en-US" sz="2000">
                <a:solidFill>
                  <a:schemeClr val="accent1"/>
                </a:solidFill>
                <a:latin typeface="微软雅黑" panose="020B0503020204020204" pitchFamily="34" charset="-122"/>
                <a:ea typeface="微软雅黑" panose="020B0503020204020204" pitchFamily="34" charset="-122"/>
              </a:rPr>
              <a:t>超长指令字</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VLIW-Very Long Instruction Word</a:t>
            </a:r>
            <a:r>
              <a:rPr lang="zh-CN" altLang="en-US" sz="2000">
                <a:latin typeface="微软雅黑" panose="020B0503020204020204" pitchFamily="34" charset="-122"/>
                <a:ea typeface="微软雅黑" panose="020B0503020204020204" pitchFamily="34" charset="-122"/>
              </a:rPr>
              <a:t>），采用这种技术的处理器被称为</a:t>
            </a:r>
            <a:r>
              <a:rPr lang="en-US" altLang="zh-CN" sz="2000">
                <a:solidFill>
                  <a:schemeClr val="accent1"/>
                </a:solidFill>
                <a:latin typeface="微软雅黑" panose="020B0503020204020204" pitchFamily="34" charset="-122"/>
                <a:ea typeface="微软雅黑" panose="020B0503020204020204" pitchFamily="34" charset="-122"/>
              </a:rPr>
              <a:t>VLIW</a:t>
            </a:r>
            <a:r>
              <a:rPr lang="zh-CN" altLang="en-US" sz="2000">
                <a:solidFill>
                  <a:schemeClr val="accent1"/>
                </a:solidFill>
                <a:latin typeface="微软雅黑" panose="020B0503020204020204" pitchFamily="34" charset="-122"/>
                <a:ea typeface="微软雅黑" panose="020B0503020204020204" pitchFamily="34" charset="-122"/>
              </a:rPr>
              <a:t>处理器</a:t>
            </a:r>
          </a:p>
          <a:p>
            <a:pPr lvl="2">
              <a:lnSpc>
                <a:spcPct val="125000"/>
              </a:lnSpc>
            </a:pPr>
            <a:r>
              <a:rPr lang="zh-CN" altLang="en-US" sz="2000">
                <a:latin typeface="微软雅黑" panose="020B0503020204020204" pitchFamily="34" charset="-122"/>
                <a:ea typeface="微软雅黑" panose="020B0503020204020204" pitchFamily="34" charset="-122"/>
              </a:rPr>
              <a:t>在同一个周期内发射的指令类型是受限制的</a:t>
            </a:r>
            <a:r>
              <a:rPr lang="zh-CN" altLang="en-US" sz="2000">
                <a:solidFill>
                  <a:srgbClr val="E67F18"/>
                </a:solidFill>
                <a:latin typeface="微软雅黑" panose="020B0503020204020204" pitchFamily="34" charset="-122"/>
                <a:ea typeface="微软雅黑" panose="020B0503020204020204" pitchFamily="34" charset="-122"/>
              </a:rPr>
              <a:t>（举例</a:t>
            </a:r>
            <a:r>
              <a:rPr lang="en-US" altLang="zh-CN" sz="2000">
                <a:solidFill>
                  <a:srgbClr val="E67F18"/>
                </a:solidFill>
                <a:latin typeface="微软雅黑" panose="020B0503020204020204" pitchFamily="34" charset="-122"/>
                <a:ea typeface="微软雅黑" panose="020B0503020204020204" pitchFamily="34" charset="-122"/>
              </a:rPr>
              <a:t>:</a:t>
            </a:r>
            <a:r>
              <a:rPr lang="zh-CN" altLang="en-US" sz="2000">
                <a:solidFill>
                  <a:srgbClr val="E67F18"/>
                </a:solidFill>
                <a:latin typeface="微软雅黑" panose="020B0503020204020204" pitchFamily="34" charset="-122"/>
                <a:ea typeface="微软雅黑" panose="020B0503020204020204" pitchFamily="34" charset="-122"/>
              </a:rPr>
              <a:t>干洗</a:t>
            </a:r>
            <a:r>
              <a:rPr lang="en-US" altLang="zh-CN" sz="2000">
                <a:solidFill>
                  <a:srgbClr val="E67F18"/>
                </a:solidFill>
                <a:latin typeface="微软雅黑" panose="020B0503020204020204" pitchFamily="34" charset="-122"/>
                <a:ea typeface="微软雅黑" panose="020B0503020204020204" pitchFamily="34" charset="-122"/>
              </a:rPr>
              <a:t>/</a:t>
            </a:r>
            <a:r>
              <a:rPr lang="zh-CN" altLang="en-US" sz="2000">
                <a:solidFill>
                  <a:srgbClr val="E67F18"/>
                </a:solidFill>
                <a:latin typeface="微软雅黑" panose="020B0503020204020204" pitchFamily="34" charset="-122"/>
                <a:ea typeface="微软雅黑" panose="020B0503020204020204" pitchFamily="34" charset="-122"/>
              </a:rPr>
              <a:t>水洗）</a:t>
            </a:r>
          </a:p>
          <a:p>
            <a:pPr lvl="2">
              <a:lnSpc>
                <a:spcPct val="125000"/>
              </a:lnSpc>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008000"/>
                </a:solidFill>
                <a:latin typeface="微软雅黑" panose="020B0503020204020204" pitchFamily="34" charset="-122"/>
                <a:ea typeface="微软雅黑" panose="020B0503020204020204" pitchFamily="34" charset="-122"/>
              </a:rPr>
              <a:t>例如，只能是一条</a:t>
            </a:r>
            <a:r>
              <a:rPr lang="en-US" altLang="zh-CN" sz="2000">
                <a:solidFill>
                  <a:srgbClr val="008000"/>
                </a:solidFill>
                <a:latin typeface="微软雅黑" panose="020B0503020204020204" pitchFamily="34" charset="-122"/>
                <a:ea typeface="微软雅黑" panose="020B0503020204020204" pitchFamily="34" charset="-122"/>
              </a:rPr>
              <a:t>ALU</a:t>
            </a:r>
            <a:r>
              <a:rPr lang="zh-CN" altLang="en-US" sz="2000">
                <a:solidFill>
                  <a:srgbClr val="008000"/>
                </a:solidFill>
                <a:latin typeface="微软雅黑" panose="020B0503020204020204" pitchFamily="34" charset="-122"/>
                <a:ea typeface="微软雅黑" panose="020B0503020204020204" pitchFamily="34" charset="-122"/>
              </a:rPr>
              <a:t>指令</a:t>
            </a:r>
            <a:r>
              <a:rPr lang="en-US" altLang="zh-CN" sz="2000">
                <a:solidFill>
                  <a:srgbClr val="008000"/>
                </a:solidFill>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分支指令、一条</a:t>
            </a:r>
            <a:r>
              <a:rPr lang="en-US" altLang="zh-CN" sz="2000">
                <a:solidFill>
                  <a:srgbClr val="008000"/>
                </a:solidFill>
                <a:latin typeface="微软雅黑" panose="020B0503020204020204" pitchFamily="34" charset="-122"/>
                <a:ea typeface="微软雅黑" panose="020B0503020204020204" pitchFamily="34" charset="-122"/>
              </a:rPr>
              <a:t>Load/Store</a:t>
            </a:r>
            <a:r>
              <a:rPr lang="zh-CN" altLang="en-US" sz="2000">
                <a:solidFill>
                  <a:srgbClr val="008000"/>
                </a:solidFill>
                <a:latin typeface="微软雅黑" panose="020B0503020204020204" pitchFamily="34" charset="-122"/>
                <a:ea typeface="微软雅黑" panose="020B0503020204020204" pitchFamily="34" charset="-122"/>
              </a:rPr>
              <a:t>指令</a:t>
            </a:r>
          </a:p>
          <a:p>
            <a:pPr lvl="2">
              <a:lnSpc>
                <a:spcPct val="125000"/>
              </a:lnSpc>
            </a:pPr>
            <a:r>
              <a:rPr lang="en-US" altLang="zh-CN" sz="2000">
                <a:solidFill>
                  <a:schemeClr val="accent1"/>
                </a:solidFill>
                <a:latin typeface="微软雅黑" panose="020B0503020204020204" pitchFamily="34" charset="-122"/>
                <a:ea typeface="微软雅黑" panose="020B0503020204020204" pitchFamily="34" charset="-122"/>
              </a:rPr>
              <a:t>IA-64</a:t>
            </a:r>
            <a:r>
              <a:rPr lang="zh-CN" altLang="en-US" sz="2000">
                <a:solidFill>
                  <a:srgbClr val="A50021"/>
                </a:solidFill>
                <a:latin typeface="微软雅黑" panose="020B0503020204020204" pitchFamily="34" charset="-122"/>
                <a:ea typeface="微软雅黑" panose="020B0503020204020204" pitchFamily="34" charset="-122"/>
              </a:rPr>
              <a:t>采用这种方法，</a:t>
            </a:r>
            <a:r>
              <a:rPr lang="en-US" altLang="zh-CN" sz="2000">
                <a:solidFill>
                  <a:srgbClr val="A50021"/>
                </a:solidFill>
                <a:latin typeface="微软雅黑" panose="020B0503020204020204" pitchFamily="34" charset="-122"/>
                <a:ea typeface="微软雅黑" panose="020B0503020204020204" pitchFamily="34" charset="-122"/>
              </a:rPr>
              <a:t>Intel</a:t>
            </a:r>
            <a:r>
              <a:rPr lang="zh-CN" altLang="en-US" sz="2000">
                <a:solidFill>
                  <a:srgbClr val="A50021"/>
                </a:solidFill>
                <a:latin typeface="微软雅黑" panose="020B0503020204020204" pitchFamily="34" charset="-122"/>
                <a:ea typeface="微软雅黑" panose="020B0503020204020204" pitchFamily="34" charset="-122"/>
              </a:rPr>
              <a:t>称其为</a:t>
            </a:r>
            <a:r>
              <a:rPr lang="en-US" altLang="zh-CN" sz="2000">
                <a:solidFill>
                  <a:srgbClr val="A50021"/>
                </a:solidFill>
                <a:latin typeface="微软雅黑" panose="020B0503020204020204" pitchFamily="34" charset="-122"/>
                <a:ea typeface="微软雅黑" panose="020B0503020204020204" pitchFamily="34" charset="-122"/>
              </a:rPr>
              <a:t>EPIC</a:t>
            </a:r>
            <a:r>
              <a:rPr lang="zh-CN" altLang="en-US" sz="2000">
                <a:solidFill>
                  <a:srgbClr val="A50021"/>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Explicitly Parallel Instruction Computer—</a:t>
            </a:r>
            <a:r>
              <a:rPr lang="zh-CN" altLang="en-US" sz="2000">
                <a:solidFill>
                  <a:schemeClr val="accent1"/>
                </a:solidFill>
                <a:latin typeface="微软雅黑" panose="020B0503020204020204" pitchFamily="34" charset="-122"/>
                <a:ea typeface="微软雅黑" panose="020B0503020204020204" pitchFamily="34" charset="-122"/>
              </a:rPr>
              <a:t>显式</a:t>
            </a:r>
            <a:r>
              <a:rPr lang="zh-CN" altLang="en-US" sz="2000">
                <a:solidFill>
                  <a:srgbClr val="A50021"/>
                </a:solidFill>
                <a:latin typeface="微软雅黑" panose="020B0503020204020204" pitchFamily="34" charset="-122"/>
                <a:ea typeface="微软雅黑" panose="020B0503020204020204" pitchFamily="34" charset="-122"/>
              </a:rPr>
              <a:t>并行指令计算机）</a:t>
            </a:r>
          </a:p>
        </p:txBody>
      </p:sp>
      <p:sp>
        <p:nvSpPr>
          <p:cNvPr id="570372" name="Text Box 4">
            <a:extLst>
              <a:ext uri="{FF2B5EF4-FFF2-40B4-BE49-F238E27FC236}">
                <a16:creationId xmlns:a16="http://schemas.microsoft.com/office/drawing/2014/main" id="{5C5D45F7-83DA-43FB-9CF1-94F7E5E03A2A}"/>
              </a:ext>
            </a:extLst>
          </p:cNvPr>
          <p:cNvSpPr txBox="1">
            <a:spLocks noChangeArrowheads="1"/>
          </p:cNvSpPr>
          <p:nvPr/>
        </p:nvSpPr>
        <p:spPr bwMode="auto">
          <a:xfrm>
            <a:off x="1489075" y="5924550"/>
            <a:ext cx="64992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latin typeface="Times New Roman" panose="02020603050405020304" pitchFamily="18" charset="0"/>
                <a:ea typeface="微软雅黑" panose="020B0503020204020204" pitchFamily="34" charset="-122"/>
              </a:rPr>
              <a:t>静态打包时，一定要保证指令内部不会出现冒险！</a:t>
            </a:r>
          </a:p>
        </p:txBody>
      </p:sp>
      <p:sp>
        <p:nvSpPr>
          <p:cNvPr id="570373" name="Text Box 5">
            <a:extLst>
              <a:ext uri="{FF2B5EF4-FFF2-40B4-BE49-F238E27FC236}">
                <a16:creationId xmlns:a16="http://schemas.microsoft.com/office/drawing/2014/main" id="{E41DF16C-3651-490D-B2C6-EC26FF29F4A7}"/>
              </a:ext>
            </a:extLst>
          </p:cNvPr>
          <p:cNvSpPr txBox="1">
            <a:spLocks noChangeArrowheads="1"/>
          </p:cNvSpPr>
          <p:nvPr/>
        </p:nvSpPr>
        <p:spPr bwMode="auto">
          <a:xfrm>
            <a:off x="7067550" y="5267325"/>
            <a:ext cx="1755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安腾、安腾</a:t>
            </a:r>
            <a:r>
              <a:rPr lang="en-US" altLang="zh-CN" sz="2000">
                <a:latin typeface="微软雅黑" panose="020B0503020204020204" pitchFamily="34" charset="-122"/>
                <a:ea typeface="微软雅黑" panose="020B0503020204020204" pitchFamily="34" charset="-122"/>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371">
                                            <p:txEl>
                                              <p:pRg st="2" end="2"/>
                                            </p:txEl>
                                          </p:spTgt>
                                        </p:tgtEl>
                                        <p:attrNameLst>
                                          <p:attrName>style.visibility</p:attrName>
                                        </p:attrNameLst>
                                      </p:cBhvr>
                                      <p:to>
                                        <p:strVal val="visible"/>
                                      </p:to>
                                    </p:set>
                                    <p:animEffect transition="in" filter="blinds(horizontal)">
                                      <p:cBhvr>
                                        <p:cTn id="7" dur="500"/>
                                        <p:tgtEl>
                                          <p:spTgt spid="5703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0371">
                                            <p:txEl>
                                              <p:pRg st="3" end="3"/>
                                            </p:txEl>
                                          </p:spTgt>
                                        </p:tgtEl>
                                        <p:attrNameLst>
                                          <p:attrName>style.visibility</p:attrName>
                                        </p:attrNameLst>
                                      </p:cBhvr>
                                      <p:to>
                                        <p:strVal val="visible"/>
                                      </p:to>
                                    </p:set>
                                    <p:animEffect transition="in" filter="blinds(horizontal)">
                                      <p:cBhvr>
                                        <p:cTn id="12" dur="500"/>
                                        <p:tgtEl>
                                          <p:spTgt spid="5703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0371">
                                            <p:txEl>
                                              <p:pRg st="4" end="4"/>
                                            </p:txEl>
                                          </p:spTgt>
                                        </p:tgtEl>
                                        <p:attrNameLst>
                                          <p:attrName>style.visibility</p:attrName>
                                        </p:attrNameLst>
                                      </p:cBhvr>
                                      <p:to>
                                        <p:strVal val="visible"/>
                                      </p:to>
                                    </p:set>
                                    <p:animEffect transition="in" filter="blinds(horizontal)">
                                      <p:cBhvr>
                                        <p:cTn id="17" dur="500"/>
                                        <p:tgtEl>
                                          <p:spTgt spid="570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0371">
                                            <p:txEl>
                                              <p:pRg st="5" end="5"/>
                                            </p:txEl>
                                          </p:spTgt>
                                        </p:tgtEl>
                                        <p:attrNameLst>
                                          <p:attrName>style.visibility</p:attrName>
                                        </p:attrNameLst>
                                      </p:cBhvr>
                                      <p:to>
                                        <p:strVal val="visible"/>
                                      </p:to>
                                    </p:set>
                                    <p:animEffect transition="in" filter="blinds(horizontal)">
                                      <p:cBhvr>
                                        <p:cTn id="22" dur="500"/>
                                        <p:tgtEl>
                                          <p:spTgt spid="5703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0371">
                                            <p:txEl>
                                              <p:pRg st="6" end="6"/>
                                            </p:txEl>
                                          </p:spTgt>
                                        </p:tgtEl>
                                        <p:attrNameLst>
                                          <p:attrName>style.visibility</p:attrName>
                                        </p:attrNameLst>
                                      </p:cBhvr>
                                      <p:to>
                                        <p:strVal val="visible"/>
                                      </p:to>
                                    </p:set>
                                    <p:animEffect transition="in" filter="blinds(horizontal)">
                                      <p:cBhvr>
                                        <p:cTn id="27" dur="500"/>
                                        <p:tgtEl>
                                          <p:spTgt spid="57037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373"/>
                                        </p:tgtEl>
                                        <p:attrNameLst>
                                          <p:attrName>style.visibility</p:attrName>
                                        </p:attrNameLst>
                                      </p:cBhvr>
                                      <p:to>
                                        <p:strVal val="visible"/>
                                      </p:to>
                                    </p:set>
                                    <p:animEffect transition="in" filter="blinds(horizontal)">
                                      <p:cBhvr>
                                        <p:cTn id="32" dur="500"/>
                                        <p:tgtEl>
                                          <p:spTgt spid="5703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372"/>
                                        </p:tgtEl>
                                        <p:attrNameLst>
                                          <p:attrName>style.visibility</p:attrName>
                                        </p:attrNameLst>
                                      </p:cBhvr>
                                      <p:to>
                                        <p:strVal val="visible"/>
                                      </p:to>
                                    </p:set>
                                    <p:animEffect transition="in" filter="blinds(horizontal)">
                                      <p:cBhvr>
                                        <p:cTn id="37" dur="500"/>
                                        <p:tgtEl>
                                          <p:spTgt spid="57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p:bldP spid="57037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52468769-C741-47A6-B058-CEBDF8AD6D92}"/>
              </a:ext>
            </a:extLst>
          </p:cNvPr>
          <p:cNvSpPr>
            <a:spLocks noGrp="1" noChangeArrowheads="1"/>
          </p:cNvSpPr>
          <p:nvPr>
            <p:ph type="title"/>
          </p:nvPr>
        </p:nvSpPr>
        <p:spPr/>
        <p:txBody>
          <a:bodyPr/>
          <a:lstStyle/>
          <a:p>
            <a:r>
              <a:rPr lang="zh-CN" altLang="en-US"/>
              <a:t>动态多发射处理器</a:t>
            </a:r>
          </a:p>
        </p:txBody>
      </p:sp>
      <p:sp>
        <p:nvSpPr>
          <p:cNvPr id="571395" name="Rectangle 3">
            <a:extLst>
              <a:ext uri="{FF2B5EF4-FFF2-40B4-BE49-F238E27FC236}">
                <a16:creationId xmlns:a16="http://schemas.microsoft.com/office/drawing/2014/main" id="{D597FF21-4347-456D-AC31-EC339655E137}"/>
              </a:ext>
            </a:extLst>
          </p:cNvPr>
          <p:cNvSpPr>
            <a:spLocks noGrp="1" noChangeArrowheads="1"/>
          </p:cNvSpPr>
          <p:nvPr>
            <p:ph type="body" sz="half" idx="1"/>
          </p:nvPr>
        </p:nvSpPr>
        <p:spPr>
          <a:xfrm>
            <a:off x="207963" y="714375"/>
            <a:ext cx="8756650" cy="3949700"/>
          </a:xfrm>
        </p:spPr>
        <p:txBody>
          <a:bodyPr/>
          <a:lstStyle/>
          <a:p>
            <a:pPr>
              <a:spcBef>
                <a:spcPct val="10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由硬件在执行时动态完成指令打包或冒险处理</a:t>
            </a:r>
          </a:p>
          <a:p>
            <a:pPr>
              <a:spcBef>
                <a:spcPct val="10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通常被称为超标量处理器（</a:t>
            </a:r>
            <a:r>
              <a:rPr lang="en-US" altLang="zh-CN" sz="2000">
                <a:latin typeface="微软雅黑" panose="020B0503020204020204" pitchFamily="34" charset="-122"/>
                <a:ea typeface="微软雅黑" panose="020B0503020204020204" pitchFamily="34" charset="-122"/>
                <a:cs typeface="Arial" panose="020B0604020202020204" pitchFamily="34" charset="0"/>
              </a:rPr>
              <a:t>Superscalar</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p>
          <a:p>
            <a:pPr lvl="1">
              <a:spcBef>
                <a:spcPct val="10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同一个时钟动态发射多条指令，一个周期内可执行一条以上指令</a:t>
            </a:r>
          </a:p>
          <a:p>
            <a:pPr>
              <a:spcBef>
                <a:spcPct val="10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与</a:t>
            </a:r>
            <a:r>
              <a:rPr lang="en-US" altLang="zh-CN" sz="2000">
                <a:latin typeface="微软雅黑" panose="020B0503020204020204" pitchFamily="34" charset="-122"/>
                <a:ea typeface="微软雅黑" panose="020B0503020204020204" pitchFamily="34" charset="-122"/>
                <a:cs typeface="Arial" panose="020B0604020202020204" pitchFamily="34" charset="0"/>
              </a:rPr>
              <a:t>VLIW</a:t>
            </a:r>
            <a:r>
              <a:rPr lang="zh-CN" altLang="en-US" sz="2000">
                <a:latin typeface="微软雅黑" panose="020B0503020204020204" pitchFamily="34" charset="-122"/>
                <a:ea typeface="微软雅黑" panose="020B0503020204020204" pitchFamily="34" charset="-122"/>
                <a:cs typeface="Arial" panose="020B0604020202020204" pitchFamily="34" charset="0"/>
              </a:rPr>
              <a:t>处理器的不同点：</a:t>
            </a:r>
          </a:p>
          <a:p>
            <a:pPr lvl="1">
              <a:spcBef>
                <a:spcPct val="10000"/>
              </a:spcBef>
            </a:pPr>
            <a:r>
              <a:rPr lang="en-US" altLang="zh-CN" sz="2000">
                <a:solidFill>
                  <a:srgbClr val="008000"/>
                </a:solidFill>
                <a:latin typeface="微软雅黑" panose="020B0503020204020204" pitchFamily="34" charset="-122"/>
                <a:ea typeface="微软雅黑" panose="020B0503020204020204" pitchFamily="34" charset="-122"/>
                <a:cs typeface="Arial" panose="020B0604020202020204" pitchFamily="34" charset="0"/>
              </a:rPr>
              <a:t>VLIW</a:t>
            </a:r>
            <a:r>
              <a:rPr lang="zh-CN" altLang="en-US" sz="2000">
                <a:solidFill>
                  <a:srgbClr val="008000"/>
                </a:solidFill>
                <a:latin typeface="微软雅黑" panose="020B0503020204020204" pitchFamily="34" charset="-122"/>
                <a:ea typeface="微软雅黑" panose="020B0503020204020204" pitchFamily="34" charset="-122"/>
                <a:cs typeface="Arial" panose="020B0604020202020204" pitchFamily="34" charset="0"/>
              </a:rPr>
              <a:t>处理器：</a:t>
            </a:r>
            <a:r>
              <a:rPr lang="zh-CN" altLang="en-US" sz="2000">
                <a:latin typeface="微软雅黑" panose="020B0503020204020204" pitchFamily="34" charset="-122"/>
                <a:ea typeface="微软雅黑" panose="020B0503020204020204" pitchFamily="34" charset="-122"/>
                <a:cs typeface="Arial" panose="020B0604020202020204" pitchFamily="34" charset="0"/>
              </a:rPr>
              <a:t>与机器结构密切相关，在结构有差异机器上要重新编译</a:t>
            </a:r>
          </a:p>
          <a:p>
            <a:pPr lvl="1">
              <a:spcBef>
                <a:spcPct val="10000"/>
              </a:spcBef>
            </a:pPr>
            <a:r>
              <a:rPr lang="zh-CN" altLang="en-US" sz="2000">
                <a:solidFill>
                  <a:srgbClr val="008000"/>
                </a:solidFill>
                <a:latin typeface="微软雅黑" panose="020B0503020204020204" pitchFamily="34" charset="-122"/>
                <a:ea typeface="微软雅黑" panose="020B0503020204020204" pitchFamily="34" charset="-122"/>
                <a:cs typeface="Arial" panose="020B0604020202020204" pitchFamily="34" charset="0"/>
              </a:rPr>
              <a:t>超标量处理器：</a:t>
            </a:r>
            <a:r>
              <a:rPr lang="zh-CN" altLang="en-US" sz="2000">
                <a:latin typeface="微软雅黑" panose="020B0503020204020204" pitchFamily="34" charset="-122"/>
                <a:ea typeface="微软雅黑" panose="020B0503020204020204" pitchFamily="34" charset="-122"/>
                <a:cs typeface="Arial" panose="020B0604020202020204" pitchFamily="34" charset="0"/>
              </a:rPr>
              <a:t>编译器仅进行指令顺序调整（还是串行序列），不进行指令打包，而是由硬件根据机器结构决定同时发射哪几条指令。因此，编译后的代码能够被不同结构的机器正确执行</a:t>
            </a:r>
          </a:p>
          <a:p>
            <a:pPr>
              <a:spcBef>
                <a:spcPct val="10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超标量多结合动态流水线调度</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Dynamic pipeline scheduling</a:t>
            </a:r>
            <a:r>
              <a:rPr lang="zh-CN" altLang="en-US" sz="2000">
                <a:latin typeface="微软雅黑" panose="020B0503020204020204" pitchFamily="34" charset="-122"/>
                <a:ea typeface="微软雅黑" panose="020B0503020204020204" pitchFamily="34" charset="-122"/>
              </a:rPr>
              <a:t>）技术</a:t>
            </a:r>
          </a:p>
          <a:p>
            <a:pPr lvl="1">
              <a:spcBef>
                <a:spcPct val="10000"/>
              </a:spcBef>
            </a:pPr>
            <a:r>
              <a:rPr lang="zh-CN" altLang="en-US" sz="2000">
                <a:latin typeface="微软雅黑" panose="020B0503020204020204" pitchFamily="34" charset="-122"/>
                <a:ea typeface="微软雅黑" panose="020B0503020204020204" pitchFamily="34" charset="-122"/>
              </a:rPr>
              <a:t>通过指令相关性检测和动态分支预测等手段，投机性地不按指令顺序执行，当发生流水线阻塞时，可以到后面找指令来执行</a:t>
            </a:r>
            <a:r>
              <a:rPr lang="zh-CN" altLang="en-US" sz="2000">
                <a:solidFill>
                  <a:schemeClr val="accent1"/>
                </a:solidFill>
                <a:latin typeface="微软雅黑" panose="020B0503020204020204" pitchFamily="34" charset="-122"/>
                <a:ea typeface="微软雅黑" panose="020B0503020204020204" pitchFamily="34" charset="-122"/>
              </a:rPr>
              <a:t>（乱序执行）</a:t>
            </a:r>
          </a:p>
          <a:p>
            <a:pPr lvl="1">
              <a:spcBef>
                <a:spcPct val="10000"/>
              </a:spcBef>
            </a:pPr>
            <a:r>
              <a:rPr lang="zh-CN" altLang="en-US" sz="2000">
                <a:solidFill>
                  <a:srgbClr val="008000"/>
                </a:solidFill>
                <a:latin typeface="微软雅黑" panose="020B0503020204020204" pitchFamily="34" charset="-122"/>
                <a:ea typeface="微软雅黑" panose="020B0503020204020204" pitchFamily="34" charset="-122"/>
              </a:rPr>
              <a:t>举例说明动态流水线调度技术：</a:t>
            </a:r>
          </a:p>
        </p:txBody>
      </p:sp>
      <p:pic>
        <p:nvPicPr>
          <p:cNvPr id="571396" name="Picture 4">
            <a:extLst>
              <a:ext uri="{FF2B5EF4-FFF2-40B4-BE49-F238E27FC236}">
                <a16:creationId xmlns:a16="http://schemas.microsoft.com/office/drawing/2014/main" id="{B2F0E6B5-9270-4185-8AEB-A913DD9C49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7813" y="4833938"/>
            <a:ext cx="3125787" cy="1720850"/>
          </a:xfrm>
          <a:noFill/>
          <a:ln w="12700" cap="flat">
            <a:solidFill>
              <a:schemeClr val="tx1"/>
            </a:solidFill>
            <a:miter lim="800000"/>
            <a:headEnd/>
            <a:tailEnd/>
          </a:ln>
        </p:spPr>
      </p:pic>
      <p:sp>
        <p:nvSpPr>
          <p:cNvPr id="571397" name="Text Box 5">
            <a:extLst>
              <a:ext uri="{FF2B5EF4-FFF2-40B4-BE49-F238E27FC236}">
                <a16:creationId xmlns:a16="http://schemas.microsoft.com/office/drawing/2014/main" id="{01492E95-ECF8-4BB7-A547-1BD449FB79EA}"/>
              </a:ext>
            </a:extLst>
          </p:cNvPr>
          <p:cNvSpPr txBox="1">
            <a:spLocks noChangeArrowheads="1"/>
          </p:cNvSpPr>
          <p:nvPr/>
        </p:nvSpPr>
        <p:spPr bwMode="auto">
          <a:xfrm>
            <a:off x="3773488" y="5337175"/>
            <a:ext cx="50387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微软雅黑" panose="020B0503020204020204" pitchFamily="34" charset="-122"/>
                <a:ea typeface="微软雅黑" panose="020B0503020204020204" pitchFamily="34" charset="-122"/>
                <a:cs typeface="Arial" panose="020B0604020202020204" pitchFamily="34" charset="0"/>
              </a:rPr>
              <a:t>sub</a:t>
            </a:r>
            <a:r>
              <a:rPr lang="zh-CN" altLang="en-US" sz="2000">
                <a:latin typeface="微软雅黑" panose="020B0503020204020204" pitchFamily="34" charset="-122"/>
                <a:ea typeface="微软雅黑" panose="020B0503020204020204" pitchFamily="34" charset="-122"/>
                <a:cs typeface="Arial" panose="020B0604020202020204" pitchFamily="34" charset="0"/>
              </a:rPr>
              <a:t>指令可提前到</a:t>
            </a:r>
            <a:r>
              <a:rPr lang="en-US" altLang="zh-CN" sz="2000">
                <a:latin typeface="微软雅黑" panose="020B0503020204020204" pitchFamily="34" charset="-122"/>
                <a:ea typeface="微软雅黑" panose="020B0503020204020204" pitchFamily="34" charset="-122"/>
                <a:cs typeface="Arial" panose="020B0604020202020204" pitchFamily="34" charset="0"/>
              </a:rPr>
              <a:t>addu</a:t>
            </a:r>
            <a:r>
              <a:rPr lang="zh-CN" altLang="en-US" sz="2000">
                <a:latin typeface="微软雅黑" panose="020B0503020204020204" pitchFamily="34" charset="-122"/>
                <a:ea typeface="微软雅黑" panose="020B0503020204020204" pitchFamily="34" charset="-122"/>
                <a:cs typeface="Arial" panose="020B0604020202020204" pitchFamily="34" charset="0"/>
              </a:rPr>
              <a:t>指令前执行</a:t>
            </a:r>
          </a:p>
          <a:p>
            <a:pPr>
              <a:spcBef>
                <a:spcPct val="50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如果不将</a:t>
            </a:r>
            <a:r>
              <a:rPr lang="en-US" altLang="zh-CN" sz="2000">
                <a:latin typeface="微软雅黑" panose="020B0503020204020204" pitchFamily="34" charset="-122"/>
                <a:ea typeface="微软雅黑" panose="020B0503020204020204" pitchFamily="34" charset="-122"/>
                <a:cs typeface="Arial" panose="020B0604020202020204" pitchFamily="34" charset="0"/>
              </a:rPr>
              <a:t>sub</a:t>
            </a:r>
            <a:r>
              <a:rPr lang="zh-CN" altLang="en-US" sz="2000">
                <a:latin typeface="微软雅黑" panose="020B0503020204020204" pitchFamily="34" charset="-122"/>
                <a:ea typeface="微软雅黑" panose="020B0503020204020204" pitchFamily="34" charset="-122"/>
                <a:cs typeface="Arial" panose="020B0604020202020204" pitchFamily="34" charset="0"/>
              </a:rPr>
              <a:t>调到前面，则会影响</a:t>
            </a:r>
            <a:r>
              <a:rPr lang="en-US" altLang="zh-CN" sz="2000">
                <a:latin typeface="微软雅黑" panose="020B0503020204020204" pitchFamily="34" charset="-122"/>
                <a:ea typeface="微软雅黑" panose="020B0503020204020204" pitchFamily="34" charset="-122"/>
                <a:cs typeface="Arial" panose="020B0604020202020204" pitchFamily="34" charset="0"/>
              </a:rPr>
              <a:t>slti</a:t>
            </a:r>
            <a:r>
              <a:rPr lang="zh-CN" altLang="en-US" sz="2000">
                <a:latin typeface="微软雅黑" panose="020B0503020204020204" pitchFamily="34" charset="-122"/>
                <a:ea typeface="微软雅黑" panose="020B0503020204020204" pitchFamily="34" charset="-122"/>
                <a:cs typeface="Arial" panose="020B0604020202020204" pitchFamily="34" charset="0"/>
              </a:rPr>
              <a:t>指令的执行，而且还会发生</a:t>
            </a:r>
            <a:r>
              <a:rPr lang="en-US" altLang="zh-CN" sz="2000">
                <a:latin typeface="微软雅黑" panose="020B0503020204020204" pitchFamily="34" charset="-122"/>
                <a:ea typeface="微软雅黑" panose="020B0503020204020204" pitchFamily="34" charset="-122"/>
                <a:cs typeface="Arial" panose="020B0604020202020204" pitchFamily="34" charset="0"/>
              </a:rPr>
              <a:t>load-use</a:t>
            </a:r>
            <a:r>
              <a:rPr lang="zh-CN" altLang="en-US" sz="2000">
                <a:latin typeface="微软雅黑" panose="020B0503020204020204" pitchFamily="34" charset="-122"/>
                <a:ea typeface="微软雅黑" panose="020B0503020204020204" pitchFamily="34" charset="-122"/>
                <a:cs typeface="Arial" panose="020B0604020202020204" pitchFamily="34" charset="0"/>
              </a:rPr>
              <a:t>冒险</a:t>
            </a:r>
          </a:p>
        </p:txBody>
      </p:sp>
      <p:sp>
        <p:nvSpPr>
          <p:cNvPr id="571398" name="Text Box 6">
            <a:extLst>
              <a:ext uri="{FF2B5EF4-FFF2-40B4-BE49-F238E27FC236}">
                <a16:creationId xmlns:a16="http://schemas.microsoft.com/office/drawing/2014/main" id="{AD8C5EB3-324A-4CB4-B4EA-DF6AA9A58731}"/>
              </a:ext>
            </a:extLst>
          </p:cNvPr>
          <p:cNvSpPr txBox="1">
            <a:spLocks noChangeArrowheads="1"/>
          </p:cNvSpPr>
          <p:nvPr/>
        </p:nvSpPr>
        <p:spPr bwMode="auto">
          <a:xfrm>
            <a:off x="3673475" y="4913313"/>
            <a:ext cx="5370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CC0000"/>
                </a:solidFill>
                <a:ea typeface="微软雅黑" panose="020B0503020204020204" pitchFamily="34" charset="-122"/>
              </a:rPr>
              <a:t>左边指令序列中，哪条指令可以提前执行？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1395">
                                            <p:txEl>
                                              <p:pRg st="2" end="2"/>
                                            </p:txEl>
                                          </p:spTgt>
                                        </p:tgtEl>
                                        <p:attrNameLst>
                                          <p:attrName>style.visibility</p:attrName>
                                        </p:attrNameLst>
                                      </p:cBhvr>
                                      <p:to>
                                        <p:strVal val="visible"/>
                                      </p:to>
                                    </p:set>
                                    <p:animEffect transition="in" filter="blinds(horizontal)">
                                      <p:cBhvr>
                                        <p:cTn id="7" dur="500"/>
                                        <p:tgtEl>
                                          <p:spTgt spid="5713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1395">
                                            <p:txEl>
                                              <p:pRg st="4" end="4"/>
                                            </p:txEl>
                                          </p:spTgt>
                                        </p:tgtEl>
                                        <p:attrNameLst>
                                          <p:attrName>style.visibility</p:attrName>
                                        </p:attrNameLst>
                                      </p:cBhvr>
                                      <p:to>
                                        <p:strVal val="visible"/>
                                      </p:to>
                                    </p:set>
                                    <p:animEffect transition="in" filter="blinds(horizontal)">
                                      <p:cBhvr>
                                        <p:cTn id="12" dur="500"/>
                                        <p:tgtEl>
                                          <p:spTgt spid="5713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1395">
                                            <p:txEl>
                                              <p:pRg st="5" end="5"/>
                                            </p:txEl>
                                          </p:spTgt>
                                        </p:tgtEl>
                                        <p:attrNameLst>
                                          <p:attrName>style.visibility</p:attrName>
                                        </p:attrNameLst>
                                      </p:cBhvr>
                                      <p:to>
                                        <p:strVal val="visible"/>
                                      </p:to>
                                    </p:set>
                                    <p:animEffect transition="in" filter="blinds(horizontal)">
                                      <p:cBhvr>
                                        <p:cTn id="17" dur="500"/>
                                        <p:tgtEl>
                                          <p:spTgt spid="5713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1395">
                                            <p:txEl>
                                              <p:pRg st="7" end="7"/>
                                            </p:txEl>
                                          </p:spTgt>
                                        </p:tgtEl>
                                        <p:attrNameLst>
                                          <p:attrName>style.visibility</p:attrName>
                                        </p:attrNameLst>
                                      </p:cBhvr>
                                      <p:to>
                                        <p:strVal val="visible"/>
                                      </p:to>
                                    </p:set>
                                    <p:animEffect transition="in" filter="blinds(horizontal)">
                                      <p:cBhvr>
                                        <p:cTn id="22" dur="500"/>
                                        <p:tgtEl>
                                          <p:spTgt spid="57139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1395">
                                            <p:txEl>
                                              <p:pRg st="8" end="8"/>
                                            </p:txEl>
                                          </p:spTgt>
                                        </p:tgtEl>
                                        <p:attrNameLst>
                                          <p:attrName>style.visibility</p:attrName>
                                        </p:attrNameLst>
                                      </p:cBhvr>
                                      <p:to>
                                        <p:strVal val="visible"/>
                                      </p:to>
                                    </p:set>
                                    <p:animEffect transition="in" filter="blinds(horizontal)">
                                      <p:cBhvr>
                                        <p:cTn id="27" dur="500"/>
                                        <p:tgtEl>
                                          <p:spTgt spid="571395">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1396"/>
                                        </p:tgtEl>
                                        <p:attrNameLst>
                                          <p:attrName>style.visibility</p:attrName>
                                        </p:attrNameLst>
                                      </p:cBhvr>
                                      <p:to>
                                        <p:strVal val="visible"/>
                                      </p:to>
                                    </p:set>
                                    <p:animEffect transition="in" filter="blinds(horizontal)">
                                      <p:cBhvr>
                                        <p:cTn id="32" dur="500"/>
                                        <p:tgtEl>
                                          <p:spTgt spid="5713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1398"/>
                                        </p:tgtEl>
                                        <p:attrNameLst>
                                          <p:attrName>style.visibility</p:attrName>
                                        </p:attrNameLst>
                                      </p:cBhvr>
                                      <p:to>
                                        <p:strVal val="visible"/>
                                      </p:to>
                                    </p:set>
                                    <p:animEffect transition="in" filter="blinds(horizontal)">
                                      <p:cBhvr>
                                        <p:cTn id="37" dur="500"/>
                                        <p:tgtEl>
                                          <p:spTgt spid="5713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1397">
                                            <p:txEl>
                                              <p:pRg st="0" end="0"/>
                                            </p:txEl>
                                          </p:spTgt>
                                        </p:tgtEl>
                                        <p:attrNameLst>
                                          <p:attrName>style.visibility</p:attrName>
                                        </p:attrNameLst>
                                      </p:cBhvr>
                                      <p:to>
                                        <p:strVal val="visible"/>
                                      </p:to>
                                    </p:set>
                                    <p:animEffect transition="in" filter="blinds(horizontal)">
                                      <p:cBhvr>
                                        <p:cTn id="42" dur="500"/>
                                        <p:tgtEl>
                                          <p:spTgt spid="57139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71397">
                                            <p:txEl>
                                              <p:pRg st="1" end="1"/>
                                            </p:txEl>
                                          </p:spTgt>
                                        </p:tgtEl>
                                        <p:attrNameLst>
                                          <p:attrName>style.visibility</p:attrName>
                                        </p:attrNameLst>
                                      </p:cBhvr>
                                      <p:to>
                                        <p:strVal val="visible"/>
                                      </p:to>
                                    </p:set>
                                    <p:animEffect transition="in" filter="blinds(horizontal)">
                                      <p:cBhvr>
                                        <p:cTn id="47" dur="500"/>
                                        <p:tgtEl>
                                          <p:spTgt spid="5713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025EF186-CF82-4838-9263-85F50D230F65}"/>
              </a:ext>
            </a:extLst>
          </p:cNvPr>
          <p:cNvSpPr>
            <a:spLocks noGrp="1" noChangeArrowheads="1"/>
          </p:cNvSpPr>
          <p:nvPr>
            <p:ph type="title"/>
          </p:nvPr>
        </p:nvSpPr>
        <p:spPr>
          <a:xfrm>
            <a:off x="515938" y="57150"/>
            <a:ext cx="7499350" cy="581025"/>
          </a:xfrm>
        </p:spPr>
        <p:txBody>
          <a:bodyPr/>
          <a:lstStyle/>
          <a:p>
            <a:r>
              <a:rPr lang="zh-CN" altLang="en-US" sz="4000"/>
              <a:t>本章小结</a:t>
            </a:r>
          </a:p>
        </p:txBody>
      </p:sp>
      <p:sp>
        <p:nvSpPr>
          <p:cNvPr id="577539" name="Rectangle 3">
            <a:extLst>
              <a:ext uri="{FF2B5EF4-FFF2-40B4-BE49-F238E27FC236}">
                <a16:creationId xmlns:a16="http://schemas.microsoft.com/office/drawing/2014/main" id="{793B518F-A5A6-45EA-9B2F-4D51C3A41810}"/>
              </a:ext>
            </a:extLst>
          </p:cNvPr>
          <p:cNvSpPr>
            <a:spLocks noGrp="1" noChangeArrowheads="1"/>
          </p:cNvSpPr>
          <p:nvPr>
            <p:ph type="body" idx="1"/>
          </p:nvPr>
        </p:nvSpPr>
        <p:spPr>
          <a:xfrm>
            <a:off x="250825" y="873125"/>
            <a:ext cx="8504238" cy="5562600"/>
          </a:xfrm>
          <a:noFill/>
          <a:ln/>
        </p:spPr>
        <p:txBody>
          <a:bodyPr/>
          <a:lstStyle/>
          <a:p>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的基本功能是周而复始地执行指令，并处理异常和中断。</a:t>
            </a:r>
          </a:p>
          <a:p>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最基本的部分是数据通路和控制单元</a:t>
            </a:r>
          </a:p>
          <a:p>
            <a:pPr lvl="1"/>
            <a:r>
              <a:rPr lang="zh-CN" altLang="en-US" sz="2200">
                <a:latin typeface="微软雅黑" panose="020B0503020204020204" pitchFamily="34" charset="-122"/>
                <a:ea typeface="微软雅黑" panose="020B0503020204020204" pitchFamily="34" charset="-122"/>
              </a:rPr>
              <a:t>数据通路（</a:t>
            </a:r>
            <a:r>
              <a:rPr lang="en-US" altLang="zh-CN" sz="2200">
                <a:latin typeface="微软雅黑" panose="020B0503020204020204" pitchFamily="34" charset="-122"/>
                <a:ea typeface="微软雅黑" panose="020B0503020204020204" pitchFamily="34" charset="-122"/>
              </a:rPr>
              <a:t>datapath</a:t>
            </a:r>
            <a:r>
              <a:rPr lang="zh-CN" altLang="en-US" sz="2200">
                <a:latin typeface="微软雅黑" panose="020B0503020204020204" pitchFamily="34" charset="-122"/>
                <a:ea typeface="微软雅黑" panose="020B0503020204020204" pitchFamily="34" charset="-122"/>
              </a:rPr>
              <a:t>）中包含组合逻辑元件和存储信息的状态元件。</a:t>
            </a:r>
          </a:p>
          <a:p>
            <a:pPr lvl="2"/>
            <a:r>
              <a:rPr lang="zh-CN" altLang="en-US" sz="2200">
                <a:latin typeface="微软雅黑" panose="020B0503020204020204" pitchFamily="34" charset="-122"/>
                <a:ea typeface="微软雅黑" panose="020B0503020204020204" pitchFamily="34" charset="-122"/>
              </a:rPr>
              <a:t>组合逻辑（如加法器、</a:t>
            </a:r>
            <a:r>
              <a:rPr lang="en-US" altLang="zh-CN" sz="2200">
                <a:latin typeface="微软雅黑" panose="020B0503020204020204" pitchFamily="34" charset="-122"/>
                <a:ea typeface="微软雅黑" panose="020B0503020204020204" pitchFamily="34" charset="-122"/>
              </a:rPr>
              <a:t>ALU</a:t>
            </a:r>
            <a:r>
              <a:rPr lang="zh-CN" altLang="en-US" sz="2200">
                <a:latin typeface="微软雅黑" panose="020B0503020204020204" pitchFamily="34" charset="-122"/>
                <a:ea typeface="微软雅黑" panose="020B0503020204020204" pitchFamily="34" charset="-122"/>
              </a:rPr>
              <a:t>、扩展器、多路选择器以及状态元件的读操作逻辑等）用于对数据进行处理；</a:t>
            </a:r>
          </a:p>
          <a:p>
            <a:pPr lvl="2"/>
            <a:r>
              <a:rPr lang="zh-CN" altLang="en-US" sz="2200">
                <a:latin typeface="微软雅黑" panose="020B0503020204020204" pitchFamily="34" charset="-122"/>
                <a:ea typeface="微软雅黑" panose="020B0503020204020204" pitchFamily="34" charset="-122"/>
              </a:rPr>
              <a:t>状态元件包括触发器、寄存器和存储器等，用于对指令执行的中间状态或最终结果进行存储。</a:t>
            </a:r>
          </a:p>
          <a:p>
            <a:pPr lvl="1"/>
            <a:r>
              <a:rPr lang="zh-CN" altLang="en-US" sz="2200">
                <a:latin typeface="微软雅黑" panose="020B0503020204020204" pitchFamily="34" charset="-122"/>
                <a:ea typeface="微软雅黑" panose="020B0503020204020204" pitchFamily="34" charset="-122"/>
              </a:rPr>
              <a:t>控制单元（</a:t>
            </a:r>
            <a:r>
              <a:rPr lang="en-US" altLang="zh-CN" sz="2200">
                <a:latin typeface="微软雅黑" panose="020B0503020204020204" pitchFamily="34" charset="-122"/>
                <a:ea typeface="微软雅黑" panose="020B0503020204020204" pitchFamily="34" charset="-122"/>
              </a:rPr>
              <a:t>control unit</a:t>
            </a:r>
            <a:r>
              <a:rPr lang="zh-CN" altLang="en-US" sz="2200">
                <a:latin typeface="微软雅黑" panose="020B0503020204020204" pitchFamily="34" charset="-122"/>
                <a:ea typeface="微软雅黑" panose="020B0503020204020204" pitchFamily="34" charset="-122"/>
              </a:rPr>
              <a:t>）：对取出的指令进行译码，与指令执行得到的条件标志或当前机器的状态、时序信号等组合，生成对数据通路进行控制的控制信号。</a:t>
            </a:r>
          </a:p>
          <a:p>
            <a:r>
              <a:rPr lang="zh-CN" altLang="en-US" sz="2200">
                <a:latin typeface="微软雅黑" panose="020B0503020204020204" pitchFamily="34" charset="-122"/>
                <a:ea typeface="微软雅黑" panose="020B0503020204020204" pitchFamily="34" charset="-122"/>
              </a:rPr>
              <a:t>指令执行过程主要包括取指、译码、取数、运算、存结果。</a:t>
            </a:r>
          </a:p>
          <a:p>
            <a:r>
              <a:rPr lang="zh-CN" altLang="en-US" sz="2200">
                <a:latin typeface="微软雅黑" panose="020B0503020204020204" pitchFamily="34" charset="-122"/>
                <a:ea typeface="微软雅黑" panose="020B0503020204020204" pitchFamily="34" charset="-122"/>
              </a:rPr>
              <a:t>通常把取出并执行一条指令的时间称为指令周期，它由机器周期或直接由时钟周期组成。现代计算机已经没有机器周期的概念。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7539">
                                            <p:txEl>
                                              <p:pRg st="3" end="3"/>
                                            </p:txEl>
                                          </p:spTgt>
                                        </p:tgtEl>
                                        <p:attrNameLst>
                                          <p:attrName>style.visibility</p:attrName>
                                        </p:attrNameLst>
                                      </p:cBhvr>
                                      <p:to>
                                        <p:strVal val="visible"/>
                                      </p:to>
                                    </p:set>
                                    <p:animEffect transition="in" filter="blinds(horizontal)">
                                      <p:cBhvr>
                                        <p:cTn id="22" dur="500"/>
                                        <p:tgtEl>
                                          <p:spTgt spid="577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7539">
                                            <p:txEl>
                                              <p:pRg st="4" end="4"/>
                                            </p:txEl>
                                          </p:spTgt>
                                        </p:tgtEl>
                                        <p:attrNameLst>
                                          <p:attrName>style.visibility</p:attrName>
                                        </p:attrNameLst>
                                      </p:cBhvr>
                                      <p:to>
                                        <p:strVal val="visible"/>
                                      </p:to>
                                    </p:set>
                                    <p:animEffect transition="in" filter="blinds(horizontal)">
                                      <p:cBhvr>
                                        <p:cTn id="27" dur="500"/>
                                        <p:tgtEl>
                                          <p:spTgt spid="577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7539">
                                            <p:txEl>
                                              <p:pRg st="5" end="5"/>
                                            </p:txEl>
                                          </p:spTgt>
                                        </p:tgtEl>
                                        <p:attrNameLst>
                                          <p:attrName>style.visibility</p:attrName>
                                        </p:attrNameLst>
                                      </p:cBhvr>
                                      <p:to>
                                        <p:strVal val="visible"/>
                                      </p:to>
                                    </p:set>
                                    <p:animEffect transition="in" filter="blinds(horizontal)">
                                      <p:cBhvr>
                                        <p:cTn id="32" dur="500"/>
                                        <p:tgtEl>
                                          <p:spTgt spid="5775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7539">
                                            <p:txEl>
                                              <p:pRg st="6" end="6"/>
                                            </p:txEl>
                                          </p:spTgt>
                                        </p:tgtEl>
                                        <p:attrNameLst>
                                          <p:attrName>style.visibility</p:attrName>
                                        </p:attrNameLst>
                                      </p:cBhvr>
                                      <p:to>
                                        <p:strVal val="visible"/>
                                      </p:to>
                                    </p:set>
                                    <p:animEffect transition="in" filter="blinds(horizontal)">
                                      <p:cBhvr>
                                        <p:cTn id="37" dur="500"/>
                                        <p:tgtEl>
                                          <p:spTgt spid="5775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7539">
                                            <p:txEl>
                                              <p:pRg st="7" end="7"/>
                                            </p:txEl>
                                          </p:spTgt>
                                        </p:tgtEl>
                                        <p:attrNameLst>
                                          <p:attrName>style.visibility</p:attrName>
                                        </p:attrNameLst>
                                      </p:cBhvr>
                                      <p:to>
                                        <p:strVal val="visible"/>
                                      </p:to>
                                    </p:set>
                                    <p:animEffect transition="in" filter="blinds(horizontal)">
                                      <p:cBhvr>
                                        <p:cTn id="42" dur="500"/>
                                        <p:tgtEl>
                                          <p:spTgt spid="577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24CA5BA0-88DB-4A02-B242-9D0BB7264EED}"/>
              </a:ext>
            </a:extLst>
          </p:cNvPr>
          <p:cNvSpPr>
            <a:spLocks noGrp="1" noChangeArrowheads="1"/>
          </p:cNvSpPr>
          <p:nvPr>
            <p:ph type="title"/>
          </p:nvPr>
        </p:nvSpPr>
        <p:spPr/>
        <p:txBody>
          <a:bodyPr/>
          <a:lstStyle/>
          <a:p>
            <a:r>
              <a:rPr lang="zh-CN" altLang="en-US"/>
              <a:t>本章小结</a:t>
            </a:r>
          </a:p>
        </p:txBody>
      </p:sp>
      <p:sp>
        <p:nvSpPr>
          <p:cNvPr id="578563" name="Rectangle 3">
            <a:extLst>
              <a:ext uri="{FF2B5EF4-FFF2-40B4-BE49-F238E27FC236}">
                <a16:creationId xmlns:a16="http://schemas.microsoft.com/office/drawing/2014/main" id="{1B00B1F6-B70C-43B9-A6C0-0DD4B53E5180}"/>
              </a:ext>
            </a:extLst>
          </p:cNvPr>
          <p:cNvSpPr>
            <a:spLocks noGrp="1" noChangeArrowheads="1"/>
          </p:cNvSpPr>
          <p:nvPr>
            <p:ph type="body" idx="1"/>
          </p:nvPr>
        </p:nvSpPr>
        <p:spPr>
          <a:xfrm>
            <a:off x="249238" y="895350"/>
            <a:ext cx="8655050" cy="5897563"/>
          </a:xfrm>
        </p:spPr>
        <p:txBody>
          <a:bodyPr/>
          <a:lstStyle/>
          <a:p>
            <a:r>
              <a:rPr lang="zh-CN" altLang="en-US" sz="2200">
                <a:latin typeface="微软雅黑" panose="020B0503020204020204" pitchFamily="34" charset="-122"/>
                <a:ea typeface="微软雅黑" panose="020B0503020204020204" pitchFamily="34" charset="-122"/>
              </a:rPr>
              <a:t>现代计算机的每个指令周期直接由时钟周期（节拍）组成。</a:t>
            </a:r>
          </a:p>
          <a:p>
            <a:r>
              <a:rPr lang="zh-CN" altLang="en-US" sz="2200">
                <a:latin typeface="微软雅黑" panose="020B0503020204020204" pitchFamily="34" charset="-122"/>
                <a:ea typeface="微软雅黑" panose="020B0503020204020204" pitchFamily="34" charset="-122"/>
              </a:rPr>
              <a:t>时钟信号是</a:t>
            </a: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中用于控制同步的信号。</a:t>
            </a:r>
          </a:p>
          <a:p>
            <a:r>
              <a:rPr lang="zh-CN" altLang="en-US" sz="2200">
                <a:latin typeface="微软雅黑" panose="020B0503020204020204" pitchFamily="34" charset="-122"/>
                <a:ea typeface="微软雅黑" panose="020B0503020204020204" pitchFamily="34" charset="-122"/>
              </a:rPr>
              <a:t>每条指令功能不同，因此每条指令执行时数据在数据通路中所经过的部件和路径也可能不同。但是，每条指令在取指令阶段都一样。</a:t>
            </a:r>
          </a:p>
          <a:p>
            <a:r>
              <a:rPr lang="zh-CN" altLang="en-US" sz="2200">
                <a:latin typeface="微软雅黑" panose="020B0503020204020204" pitchFamily="34" charset="-122"/>
                <a:ea typeface="微软雅黑" panose="020B0503020204020204" pitchFamily="34" charset="-122"/>
              </a:rPr>
              <a:t>早期计算机中数据通路采用总线方式，通过</a:t>
            </a: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的内部总线把</a:t>
            </a: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中的通用寄存器、</a:t>
            </a:r>
            <a:r>
              <a:rPr lang="en-US" altLang="zh-CN" sz="2200">
                <a:latin typeface="微软雅黑" panose="020B0503020204020204" pitchFamily="34" charset="-122"/>
                <a:ea typeface="微软雅黑" panose="020B0503020204020204" pitchFamily="34" charset="-122"/>
              </a:rPr>
              <a:t>ALU</a:t>
            </a:r>
            <a:r>
              <a:rPr lang="zh-CN" altLang="en-US" sz="2200">
                <a:latin typeface="微软雅黑" panose="020B0503020204020204" pitchFamily="34" charset="-122"/>
                <a:ea typeface="微软雅黑" panose="020B0503020204020204" pitchFamily="34" charset="-122"/>
              </a:rPr>
              <a:t>、暂存器、指令寄存器等互连，有单总线、二总线和三总线结构数据通路。</a:t>
            </a:r>
          </a:p>
          <a:p>
            <a:r>
              <a:rPr lang="zh-CN" altLang="en-US" sz="2200">
                <a:latin typeface="微软雅黑" panose="020B0503020204020204" pitchFamily="34" charset="-122"/>
                <a:ea typeface="微软雅黑" panose="020B0503020204020204" pitchFamily="34" charset="-122"/>
              </a:rPr>
              <a:t>现代计算机的数据通路都采用流水线方式实现，将每条指令的执行过程分解成功能段相同的几个流水段，每个流水段的执行时间也被设置成完全相同。</a:t>
            </a:r>
          </a:p>
          <a:p>
            <a:r>
              <a:rPr lang="zh-CN" altLang="en-US" sz="2200">
                <a:latin typeface="微软雅黑" panose="020B0503020204020204" pitchFamily="34" charset="-122"/>
                <a:ea typeface="微软雅黑" panose="020B0503020204020204" pitchFamily="34" charset="-122"/>
              </a:rPr>
              <a:t>流水线方式下，同时有多条指令重叠执行，因此程序的执行时间比串行执行方式下缩短很多。在有些情况下会发生流水线冒险，包括结构冒险、数据冒险和控制冒险三类。</a:t>
            </a:r>
          </a:p>
          <a:p>
            <a:r>
              <a:rPr lang="zh-CN" altLang="en-US" sz="2200">
                <a:latin typeface="微软雅黑" panose="020B0503020204020204" pitchFamily="34" charset="-122"/>
                <a:ea typeface="微软雅黑" panose="020B0503020204020204" pitchFamily="34" charset="-122"/>
              </a:rPr>
              <a:t>高级流水线：超流水、静态多发射（</a:t>
            </a:r>
            <a:r>
              <a:rPr lang="en-US" altLang="zh-CN" sz="2200">
                <a:latin typeface="微软雅黑" panose="020B0503020204020204" pitchFamily="34" charset="-122"/>
                <a:ea typeface="微软雅黑" panose="020B0503020204020204" pitchFamily="34" charset="-122"/>
              </a:rPr>
              <a:t>VLIW</a:t>
            </a:r>
            <a:r>
              <a:rPr lang="zh-CN" altLang="en-US" sz="2200">
                <a:latin typeface="微软雅黑" panose="020B0503020204020204" pitchFamily="34" charset="-122"/>
                <a:ea typeface="微软雅黑" panose="020B0503020204020204" pitchFamily="34" charset="-122"/>
              </a:rPr>
              <a:t>）、超标量、动态调度</a:t>
            </a:r>
          </a:p>
          <a:p>
            <a:r>
              <a:rPr lang="zh-CN" altLang="en-US" sz="2200">
                <a:latin typeface="微软雅黑" panose="020B0503020204020204" pitchFamily="34" charset="-122"/>
                <a:ea typeface="微软雅黑" panose="020B0503020204020204" pitchFamily="34" charset="-122"/>
              </a:rPr>
              <a:t>编译器优化：静态调度、循环展开、</a:t>
            </a:r>
            <a:r>
              <a:rPr lang="en-US" altLang="zh-CN" sz="220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42" dur="500"/>
                                        <p:tgtEl>
                                          <p:spTgt spid="578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672B5762-A846-4B85-93A3-B479D5807832}"/>
              </a:ext>
            </a:extLst>
          </p:cNvPr>
          <p:cNvSpPr>
            <a:spLocks noGrp="1" noChangeArrowheads="1"/>
          </p:cNvSpPr>
          <p:nvPr>
            <p:ph type="title"/>
          </p:nvPr>
        </p:nvSpPr>
        <p:spPr>
          <a:xfrm>
            <a:off x="415925" y="160338"/>
            <a:ext cx="7499350" cy="528637"/>
          </a:xfrm>
        </p:spPr>
        <p:txBody>
          <a:bodyPr/>
          <a:lstStyle/>
          <a:p>
            <a:r>
              <a:rPr lang="zh-CN" altLang="en-US"/>
              <a:t>程序及指令的执行过程</a:t>
            </a:r>
          </a:p>
        </p:txBody>
      </p:sp>
      <p:sp>
        <p:nvSpPr>
          <p:cNvPr id="452611" name="Rectangle 3">
            <a:extLst>
              <a:ext uri="{FF2B5EF4-FFF2-40B4-BE49-F238E27FC236}">
                <a16:creationId xmlns:a16="http://schemas.microsoft.com/office/drawing/2014/main" id="{E445D734-958F-4029-83AF-2C6F29B51956}"/>
              </a:ext>
            </a:extLst>
          </p:cNvPr>
          <p:cNvSpPr>
            <a:spLocks noGrp="1" noChangeArrowheads="1"/>
          </p:cNvSpPr>
          <p:nvPr>
            <p:ph type="body" idx="1"/>
          </p:nvPr>
        </p:nvSpPr>
        <p:spPr>
          <a:xfrm>
            <a:off x="392113" y="828675"/>
            <a:ext cx="8191500" cy="415925"/>
          </a:xfrm>
        </p:spPr>
        <p:txBody>
          <a:bodyPr/>
          <a:lstStyle/>
          <a:p>
            <a:pPr>
              <a:buFontTx/>
              <a:buNone/>
            </a:pPr>
            <a:r>
              <a:rPr lang="zh-CN" altLang="en-US" sz="2400">
                <a:latin typeface="微软雅黑" panose="020B0503020204020204" pitchFamily="34" charset="-122"/>
                <a:ea typeface="微软雅黑" panose="020B0503020204020204" pitchFamily="34" charset="-122"/>
              </a:rPr>
              <a:t>在内存存放的指令实际上是机器代码（</a:t>
            </a:r>
            <a:r>
              <a:rPr lang="en-US" altLang="zh-CN" sz="2400">
                <a:latin typeface="微软雅黑" panose="020B0503020204020204" pitchFamily="34" charset="-122"/>
                <a:ea typeface="微软雅黑" panose="020B0503020204020204" pitchFamily="34" charset="-122"/>
              </a:rPr>
              <a:t>0/1</a:t>
            </a:r>
            <a:r>
              <a:rPr lang="zh-CN" altLang="en-US" sz="2400">
                <a:latin typeface="微软雅黑" panose="020B0503020204020204" pitchFamily="34" charset="-122"/>
                <a:ea typeface="微软雅黑" panose="020B0503020204020204" pitchFamily="34" charset="-122"/>
              </a:rPr>
              <a:t>序列）</a:t>
            </a:r>
            <a:endParaRPr lang="en-US" altLang="zh-CN" sz="2400">
              <a:latin typeface="微软雅黑" panose="020B0503020204020204" pitchFamily="34" charset="-122"/>
              <a:ea typeface="微软雅黑" panose="020B0503020204020204" pitchFamily="34" charset="-122"/>
            </a:endParaRPr>
          </a:p>
        </p:txBody>
      </p:sp>
      <p:sp>
        <p:nvSpPr>
          <p:cNvPr id="452612" name="Rectangle 4">
            <a:extLst>
              <a:ext uri="{FF2B5EF4-FFF2-40B4-BE49-F238E27FC236}">
                <a16:creationId xmlns:a16="http://schemas.microsoft.com/office/drawing/2014/main" id="{D575AD34-8760-4887-83D7-59E69DBE1435}"/>
              </a:ext>
            </a:extLst>
          </p:cNvPr>
          <p:cNvSpPr>
            <a:spLocks noChangeArrowheads="1"/>
          </p:cNvSpPr>
          <p:nvPr/>
        </p:nvSpPr>
        <p:spPr bwMode="auto">
          <a:xfrm>
            <a:off x="0" y="1550988"/>
            <a:ext cx="5846763"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5000"/>
              </a:lnSpc>
            </a:pPr>
            <a:r>
              <a:rPr lang="en-US" altLang="zh-CN" sz="1800">
                <a:solidFill>
                  <a:schemeClr val="accent2"/>
                </a:solidFill>
                <a:latin typeface="微软雅黑" panose="020B0503020204020204" pitchFamily="34" charset="-122"/>
                <a:ea typeface="微软雅黑" panose="020B0503020204020204" pitchFamily="34" charset="-122"/>
              </a:rPr>
              <a:t>08048394 &lt;add&gt;: </a:t>
            </a:r>
          </a:p>
          <a:p>
            <a:pPr>
              <a:lnSpc>
                <a:spcPct val="115000"/>
              </a:lnSpc>
            </a:pPr>
            <a:r>
              <a:rPr lang="en-US" altLang="zh-CN" sz="1800">
                <a:solidFill>
                  <a:schemeClr val="accent2"/>
                </a:solidFill>
                <a:latin typeface="微软雅黑" panose="020B0503020204020204" pitchFamily="34" charset="-122"/>
                <a:ea typeface="微软雅黑" panose="020B0503020204020204" pitchFamily="34" charset="-122"/>
              </a:rPr>
              <a:t>  8048394:    </a:t>
            </a:r>
            <a:r>
              <a:rPr lang="en-US" altLang="zh-CN" sz="1800">
                <a:solidFill>
                  <a:schemeClr val="accent1"/>
                </a:solidFill>
                <a:latin typeface="微软雅黑" panose="020B0503020204020204" pitchFamily="34" charset="-122"/>
                <a:ea typeface="微软雅黑" panose="020B0503020204020204" pitchFamily="34" charset="-122"/>
              </a:rPr>
              <a:t>55</a:t>
            </a:r>
            <a:r>
              <a:rPr lang="en-US" altLang="zh-CN" sz="1800">
                <a:solidFill>
                  <a:schemeClr val="accent2"/>
                </a:solidFill>
                <a:latin typeface="微软雅黑" panose="020B0503020204020204" pitchFamily="34" charset="-122"/>
                <a:ea typeface="微软雅黑" panose="020B0503020204020204" pitchFamily="34" charset="-122"/>
              </a:rPr>
              <a:t>             push  %ebp</a:t>
            </a:r>
          </a:p>
          <a:p>
            <a:pPr>
              <a:lnSpc>
                <a:spcPct val="115000"/>
              </a:lnSpc>
            </a:pPr>
            <a:r>
              <a:rPr lang="en-US" altLang="zh-CN" sz="1800">
                <a:solidFill>
                  <a:schemeClr val="accent2"/>
                </a:solidFill>
                <a:latin typeface="微软雅黑" panose="020B0503020204020204" pitchFamily="34" charset="-122"/>
                <a:ea typeface="微软雅黑" panose="020B0503020204020204" pitchFamily="34" charset="-122"/>
              </a:rPr>
              <a:t>  8048395:    </a:t>
            </a:r>
            <a:r>
              <a:rPr lang="en-US" altLang="zh-CN" sz="1800">
                <a:solidFill>
                  <a:schemeClr val="accent1"/>
                </a:solidFill>
                <a:latin typeface="微软雅黑" panose="020B0503020204020204" pitchFamily="34" charset="-122"/>
                <a:ea typeface="微软雅黑" panose="020B0503020204020204" pitchFamily="34" charset="-122"/>
              </a:rPr>
              <a:t>89  e5</a:t>
            </a:r>
            <a:r>
              <a:rPr lang="en-US" altLang="zh-CN" sz="1800">
                <a:solidFill>
                  <a:schemeClr val="accent2"/>
                </a:solidFill>
                <a:latin typeface="微软雅黑" panose="020B0503020204020204" pitchFamily="34" charset="-122"/>
                <a:ea typeface="微软雅黑" panose="020B0503020204020204" pitchFamily="34" charset="-122"/>
              </a:rPr>
              <a:t>       mov   %esp, %ebp</a:t>
            </a:r>
          </a:p>
          <a:p>
            <a:pPr>
              <a:lnSpc>
                <a:spcPct val="115000"/>
              </a:lnSpc>
            </a:pPr>
            <a:r>
              <a:rPr lang="en-US" altLang="zh-CN" sz="1800">
                <a:solidFill>
                  <a:schemeClr val="accent2"/>
                </a:solidFill>
                <a:latin typeface="微软雅黑" panose="020B0503020204020204" pitchFamily="34" charset="-122"/>
                <a:ea typeface="微软雅黑" panose="020B0503020204020204" pitchFamily="34" charset="-122"/>
              </a:rPr>
              <a:t>  8048397:    </a:t>
            </a:r>
            <a:r>
              <a:rPr lang="en-US" altLang="zh-CN" sz="1800">
                <a:solidFill>
                  <a:schemeClr val="accent1"/>
                </a:solidFill>
                <a:latin typeface="微软雅黑" panose="020B0503020204020204" pitchFamily="34" charset="-122"/>
                <a:ea typeface="微软雅黑" panose="020B0503020204020204" pitchFamily="34" charset="-122"/>
              </a:rPr>
              <a:t>8b  45 0c</a:t>
            </a:r>
            <a:r>
              <a:rPr lang="en-US" altLang="zh-CN" sz="1800">
                <a:solidFill>
                  <a:schemeClr val="accent2"/>
                </a:solidFill>
                <a:latin typeface="微软雅黑" panose="020B0503020204020204" pitchFamily="34" charset="-122"/>
                <a:ea typeface="微软雅黑" panose="020B0503020204020204" pitchFamily="34" charset="-122"/>
              </a:rPr>
              <a:t>  mov   0xc(%ebp), %eax</a:t>
            </a:r>
          </a:p>
          <a:p>
            <a:pPr>
              <a:lnSpc>
                <a:spcPct val="115000"/>
              </a:lnSpc>
            </a:pPr>
            <a:r>
              <a:rPr lang="en-US" altLang="zh-CN" sz="1800">
                <a:solidFill>
                  <a:schemeClr val="accent2"/>
                </a:solidFill>
                <a:latin typeface="微软雅黑" panose="020B0503020204020204" pitchFamily="34" charset="-122"/>
                <a:ea typeface="微软雅黑" panose="020B0503020204020204" pitchFamily="34" charset="-122"/>
              </a:rPr>
              <a:t>  804839a:    </a:t>
            </a:r>
            <a:r>
              <a:rPr lang="en-US" altLang="zh-CN" sz="1800">
                <a:solidFill>
                  <a:schemeClr val="accent1"/>
                </a:solidFill>
                <a:latin typeface="微软雅黑" panose="020B0503020204020204" pitchFamily="34" charset="-122"/>
                <a:ea typeface="微软雅黑" panose="020B0503020204020204" pitchFamily="34" charset="-122"/>
              </a:rPr>
              <a:t>03  45 08</a:t>
            </a:r>
            <a:r>
              <a:rPr lang="en-US" altLang="zh-CN" sz="1800">
                <a:solidFill>
                  <a:schemeClr val="accent2"/>
                </a:solidFill>
                <a:latin typeface="微软雅黑" panose="020B0503020204020204" pitchFamily="34" charset="-122"/>
                <a:ea typeface="微软雅黑" panose="020B0503020204020204" pitchFamily="34" charset="-122"/>
              </a:rPr>
              <a:t>  add    0x8(%ebp), %eax</a:t>
            </a:r>
          </a:p>
          <a:p>
            <a:pPr>
              <a:lnSpc>
                <a:spcPct val="115000"/>
              </a:lnSpc>
            </a:pPr>
            <a:r>
              <a:rPr lang="en-US" altLang="zh-CN" sz="1800">
                <a:solidFill>
                  <a:schemeClr val="accent2"/>
                </a:solidFill>
                <a:latin typeface="微软雅黑" panose="020B0503020204020204" pitchFamily="34" charset="-122"/>
                <a:ea typeface="微软雅黑" panose="020B0503020204020204" pitchFamily="34" charset="-122"/>
              </a:rPr>
              <a:t>  804839d:   </a:t>
            </a:r>
            <a:r>
              <a:rPr lang="en-US" altLang="zh-CN" sz="1800">
                <a:solidFill>
                  <a:schemeClr val="accent1"/>
                </a:solidFill>
                <a:latin typeface="微软雅黑" panose="020B0503020204020204" pitchFamily="34" charset="-122"/>
                <a:ea typeface="微软雅黑" panose="020B0503020204020204" pitchFamily="34" charset="-122"/>
              </a:rPr>
              <a:t> 5d</a:t>
            </a:r>
            <a:r>
              <a:rPr lang="en-US" altLang="zh-CN" sz="1800">
                <a:solidFill>
                  <a:schemeClr val="accent2"/>
                </a:solidFill>
                <a:latin typeface="微软雅黑" panose="020B0503020204020204" pitchFamily="34" charset="-122"/>
                <a:ea typeface="微软雅黑" panose="020B0503020204020204" pitchFamily="34" charset="-122"/>
              </a:rPr>
              <a:t>	   pop   %ebp</a:t>
            </a:r>
          </a:p>
          <a:p>
            <a:pPr>
              <a:lnSpc>
                <a:spcPct val="115000"/>
              </a:lnSpc>
            </a:pPr>
            <a:r>
              <a:rPr lang="en-US" altLang="zh-CN" sz="1800">
                <a:solidFill>
                  <a:schemeClr val="accent2"/>
                </a:solidFill>
                <a:latin typeface="微软雅黑" panose="020B0503020204020204" pitchFamily="34" charset="-122"/>
                <a:ea typeface="微软雅黑" panose="020B0503020204020204" pitchFamily="34" charset="-122"/>
              </a:rPr>
              <a:t>  804839e:    </a:t>
            </a:r>
            <a:r>
              <a:rPr lang="en-US" altLang="zh-CN" sz="1800">
                <a:solidFill>
                  <a:schemeClr val="accent1"/>
                </a:solidFill>
                <a:latin typeface="微软雅黑" panose="020B0503020204020204" pitchFamily="34" charset="-122"/>
                <a:ea typeface="微软雅黑" panose="020B0503020204020204" pitchFamily="34" charset="-122"/>
              </a:rPr>
              <a:t>c3</a:t>
            </a:r>
            <a:r>
              <a:rPr lang="en-US" altLang="zh-CN" sz="1800">
                <a:solidFill>
                  <a:schemeClr val="accent2"/>
                </a:solidFill>
                <a:latin typeface="微软雅黑" panose="020B0503020204020204" pitchFamily="34" charset="-122"/>
                <a:ea typeface="微软雅黑" panose="020B0503020204020204" pitchFamily="34" charset="-122"/>
              </a:rPr>
              <a:t>	   ret</a:t>
            </a:r>
          </a:p>
        </p:txBody>
      </p:sp>
      <p:sp>
        <p:nvSpPr>
          <p:cNvPr id="452613" name="Rectangle 5">
            <a:extLst>
              <a:ext uri="{FF2B5EF4-FFF2-40B4-BE49-F238E27FC236}">
                <a16:creationId xmlns:a16="http://schemas.microsoft.com/office/drawing/2014/main" id="{3B47CF4C-CBD0-431D-B55D-7496A5991DDE}"/>
              </a:ext>
            </a:extLst>
          </p:cNvPr>
          <p:cNvSpPr>
            <a:spLocks noChangeArrowheads="1"/>
          </p:cNvSpPr>
          <p:nvPr/>
        </p:nvSpPr>
        <p:spPr bwMode="auto">
          <a:xfrm>
            <a:off x="157163" y="4062413"/>
            <a:ext cx="8872537" cy="260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SzPct val="100000"/>
              <a:buFontTx/>
              <a:buChar char="°"/>
            </a:pPr>
            <a:r>
              <a:rPr lang="zh-CN" altLang="en-US">
                <a:latin typeface="微软雅黑" panose="020B0503020204020204" pitchFamily="34" charset="-122"/>
                <a:ea typeface="微软雅黑" panose="020B0503020204020204" pitchFamily="34" charset="-122"/>
              </a:rPr>
              <a:t>对于</a:t>
            </a:r>
            <a:r>
              <a:rPr lang="en-US" altLang="zh-CN">
                <a:latin typeface="微软雅黑" panose="020B0503020204020204" pitchFamily="34" charset="-122"/>
                <a:ea typeface="微软雅黑" panose="020B0503020204020204" pitchFamily="34" charset="-122"/>
              </a:rPr>
              <a:t>add</a:t>
            </a:r>
            <a:r>
              <a:rPr lang="zh-CN" altLang="en-US">
                <a:latin typeface="微软雅黑" panose="020B0503020204020204" pitchFamily="34" charset="-122"/>
                <a:ea typeface="微软雅黑" panose="020B0503020204020204" pitchFamily="34" charset="-122"/>
              </a:rPr>
              <a:t>函数</a:t>
            </a:r>
          </a:p>
          <a:p>
            <a:pPr lvl="1">
              <a:spcBef>
                <a:spcPct val="35000"/>
              </a:spcBef>
              <a:buSzPct val="100000"/>
              <a:buFont typeface="Wingdings" panose="05000000000000000000" pitchFamily="2" charset="2"/>
              <a:buChar char="ü"/>
            </a:pPr>
            <a:r>
              <a:rPr lang="zh-CN" altLang="en-US" sz="2000">
                <a:solidFill>
                  <a:srgbClr val="006600"/>
                </a:solidFill>
                <a:latin typeface="微软雅黑" panose="020B0503020204020204" pitchFamily="34" charset="-122"/>
                <a:ea typeface="微软雅黑" panose="020B0503020204020204" pitchFamily="34" charset="-122"/>
              </a:rPr>
              <a:t>指令按顺序存放在</a:t>
            </a:r>
            <a:r>
              <a:rPr lang="en-US" altLang="zh-CN" sz="2000">
                <a:solidFill>
                  <a:srgbClr val="006600"/>
                </a:solidFill>
                <a:latin typeface="微软雅黑" panose="020B0503020204020204" pitchFamily="34" charset="-122"/>
                <a:ea typeface="微软雅黑" panose="020B0503020204020204" pitchFamily="34" charset="-122"/>
              </a:rPr>
              <a:t>0x08048394</a:t>
            </a:r>
            <a:r>
              <a:rPr lang="zh-CN" altLang="en-US" sz="2000">
                <a:solidFill>
                  <a:srgbClr val="006600"/>
                </a:solidFill>
                <a:latin typeface="微软雅黑" panose="020B0503020204020204" pitchFamily="34" charset="-122"/>
                <a:ea typeface="微软雅黑" panose="020B0503020204020204" pitchFamily="34" charset="-122"/>
              </a:rPr>
              <a:t>开始的存储空间。</a:t>
            </a:r>
          </a:p>
          <a:p>
            <a:pPr lvl="1">
              <a:spcBef>
                <a:spcPct val="35000"/>
              </a:spcBef>
              <a:buSzPct val="100000"/>
              <a:buFont typeface="Wingdings" panose="05000000000000000000" pitchFamily="2" charset="2"/>
              <a:buChar char="ü"/>
            </a:pPr>
            <a:r>
              <a:rPr lang="zh-CN" altLang="en-US" sz="2000">
                <a:solidFill>
                  <a:srgbClr val="006600"/>
                </a:solidFill>
                <a:latin typeface="微软雅黑" panose="020B0503020204020204" pitchFamily="34" charset="-122"/>
                <a:ea typeface="微软雅黑" panose="020B0503020204020204" pitchFamily="34" charset="-122"/>
              </a:rPr>
              <a:t>各指令长度可能不同，如</a:t>
            </a:r>
            <a:r>
              <a:rPr lang="en-US" altLang="zh-CN" sz="2000">
                <a:solidFill>
                  <a:srgbClr val="006600"/>
                </a:solidFill>
                <a:latin typeface="微软雅黑" panose="020B0503020204020204" pitchFamily="34" charset="-122"/>
                <a:ea typeface="微软雅黑" panose="020B0503020204020204" pitchFamily="34" charset="-122"/>
              </a:rPr>
              <a:t>push</a:t>
            </a:r>
            <a:r>
              <a:rPr lang="zh-CN" altLang="en-US" sz="2000">
                <a:solidFill>
                  <a:srgbClr val="006600"/>
                </a:solidFill>
                <a:latin typeface="微软雅黑" panose="020B0503020204020204" pitchFamily="34" charset="-122"/>
                <a:ea typeface="微软雅黑" panose="020B0503020204020204" pitchFamily="34" charset="-122"/>
              </a:rPr>
              <a:t>、</a:t>
            </a:r>
            <a:r>
              <a:rPr lang="en-US" altLang="zh-CN" sz="2000">
                <a:solidFill>
                  <a:srgbClr val="006600"/>
                </a:solidFill>
                <a:latin typeface="微软雅黑" panose="020B0503020204020204" pitchFamily="34" charset="-122"/>
                <a:ea typeface="微软雅黑" panose="020B0503020204020204" pitchFamily="34" charset="-122"/>
              </a:rPr>
              <a:t>pop</a:t>
            </a:r>
            <a:r>
              <a:rPr lang="zh-CN" altLang="en-US" sz="2000">
                <a:solidFill>
                  <a:srgbClr val="006600"/>
                </a:solidFill>
                <a:latin typeface="微软雅黑" panose="020B0503020204020204" pitchFamily="34" charset="-122"/>
                <a:ea typeface="微软雅黑" panose="020B0503020204020204" pitchFamily="34" charset="-122"/>
              </a:rPr>
              <a:t>和</a:t>
            </a:r>
            <a:r>
              <a:rPr lang="en-US" altLang="zh-CN" sz="2000">
                <a:solidFill>
                  <a:srgbClr val="006600"/>
                </a:solidFill>
                <a:latin typeface="微软雅黑" panose="020B0503020204020204" pitchFamily="34" charset="-122"/>
                <a:ea typeface="微软雅黑" panose="020B0503020204020204" pitchFamily="34" charset="-122"/>
              </a:rPr>
              <a:t>ret</a:t>
            </a:r>
            <a:r>
              <a:rPr lang="zh-CN" altLang="en-US" sz="2000">
                <a:solidFill>
                  <a:srgbClr val="006600"/>
                </a:solidFill>
                <a:latin typeface="微软雅黑" panose="020B0503020204020204" pitchFamily="34" charset="-122"/>
                <a:ea typeface="微软雅黑" panose="020B0503020204020204" pitchFamily="34" charset="-122"/>
              </a:rPr>
              <a:t>指令各占一个字节，第</a:t>
            </a:r>
            <a:r>
              <a:rPr lang="en-US" altLang="zh-CN" sz="2000">
                <a:solidFill>
                  <a:srgbClr val="006600"/>
                </a:solidFill>
                <a:latin typeface="微软雅黑" panose="020B0503020204020204" pitchFamily="34" charset="-122"/>
                <a:ea typeface="微软雅黑" panose="020B0503020204020204" pitchFamily="34" charset="-122"/>
              </a:rPr>
              <a:t>2</a:t>
            </a:r>
            <a:r>
              <a:rPr lang="zh-CN" altLang="en-US" sz="2000">
                <a:solidFill>
                  <a:srgbClr val="006600"/>
                </a:solidFill>
                <a:latin typeface="微软雅黑" panose="020B0503020204020204" pitchFamily="34" charset="-122"/>
                <a:ea typeface="微软雅黑" panose="020B0503020204020204" pitchFamily="34" charset="-122"/>
              </a:rPr>
              <a:t>行</a:t>
            </a:r>
            <a:r>
              <a:rPr lang="en-US" altLang="zh-CN" sz="2000">
                <a:solidFill>
                  <a:srgbClr val="006600"/>
                </a:solidFill>
                <a:latin typeface="微软雅黑" panose="020B0503020204020204" pitchFamily="34" charset="-122"/>
                <a:ea typeface="微软雅黑" panose="020B0503020204020204" pitchFamily="34" charset="-122"/>
              </a:rPr>
              <a:t>mov</a:t>
            </a:r>
            <a:r>
              <a:rPr lang="zh-CN" altLang="en-US" sz="2000">
                <a:solidFill>
                  <a:srgbClr val="006600"/>
                </a:solidFill>
                <a:latin typeface="微软雅黑" panose="020B0503020204020204" pitchFamily="34" charset="-122"/>
                <a:ea typeface="微软雅黑" panose="020B0503020204020204" pitchFamily="34" charset="-122"/>
              </a:rPr>
              <a:t>指令占两个字节，第</a:t>
            </a:r>
            <a:r>
              <a:rPr lang="en-US" altLang="zh-CN" sz="2000">
                <a:solidFill>
                  <a:srgbClr val="006600"/>
                </a:solidFill>
                <a:latin typeface="微软雅黑" panose="020B0503020204020204" pitchFamily="34" charset="-122"/>
                <a:ea typeface="微软雅黑" panose="020B0503020204020204" pitchFamily="34" charset="-122"/>
              </a:rPr>
              <a:t>3</a:t>
            </a:r>
            <a:r>
              <a:rPr lang="zh-CN" altLang="en-US" sz="2000">
                <a:solidFill>
                  <a:srgbClr val="006600"/>
                </a:solidFill>
                <a:latin typeface="微软雅黑" panose="020B0503020204020204" pitchFamily="34" charset="-122"/>
                <a:ea typeface="微软雅黑" panose="020B0503020204020204" pitchFamily="34" charset="-122"/>
              </a:rPr>
              <a:t>行</a:t>
            </a:r>
            <a:r>
              <a:rPr lang="en-US" altLang="zh-CN" sz="2000">
                <a:solidFill>
                  <a:srgbClr val="006600"/>
                </a:solidFill>
                <a:latin typeface="微软雅黑" panose="020B0503020204020204" pitchFamily="34" charset="-122"/>
                <a:ea typeface="微软雅黑" panose="020B0503020204020204" pitchFamily="34" charset="-122"/>
              </a:rPr>
              <a:t>mov</a:t>
            </a:r>
            <a:r>
              <a:rPr lang="zh-CN" altLang="en-US" sz="2000">
                <a:solidFill>
                  <a:srgbClr val="006600"/>
                </a:solidFill>
                <a:latin typeface="微软雅黑" panose="020B0503020204020204" pitchFamily="34" charset="-122"/>
                <a:ea typeface="微软雅黑" panose="020B0503020204020204" pitchFamily="34" charset="-122"/>
              </a:rPr>
              <a:t>指令和第</a:t>
            </a:r>
            <a:r>
              <a:rPr lang="en-US" altLang="zh-CN" sz="2000">
                <a:solidFill>
                  <a:srgbClr val="006600"/>
                </a:solidFill>
                <a:latin typeface="微软雅黑" panose="020B0503020204020204" pitchFamily="34" charset="-122"/>
                <a:ea typeface="微软雅黑" panose="020B0503020204020204" pitchFamily="34" charset="-122"/>
              </a:rPr>
              <a:t>4</a:t>
            </a:r>
            <a:r>
              <a:rPr lang="zh-CN" altLang="en-US" sz="2000">
                <a:solidFill>
                  <a:srgbClr val="006600"/>
                </a:solidFill>
                <a:latin typeface="微软雅黑" panose="020B0503020204020204" pitchFamily="34" charset="-122"/>
                <a:ea typeface="微软雅黑" panose="020B0503020204020204" pitchFamily="34" charset="-122"/>
              </a:rPr>
              <a:t>行</a:t>
            </a:r>
            <a:r>
              <a:rPr lang="en-US" altLang="zh-CN" sz="2000">
                <a:solidFill>
                  <a:srgbClr val="006600"/>
                </a:solidFill>
                <a:latin typeface="微软雅黑" panose="020B0503020204020204" pitchFamily="34" charset="-122"/>
                <a:ea typeface="微软雅黑" panose="020B0503020204020204" pitchFamily="34" charset="-122"/>
              </a:rPr>
              <a:t>add</a:t>
            </a:r>
            <a:r>
              <a:rPr lang="zh-CN" altLang="en-US" sz="2000">
                <a:solidFill>
                  <a:srgbClr val="006600"/>
                </a:solidFill>
                <a:latin typeface="微软雅黑" panose="020B0503020204020204" pitchFamily="34" charset="-122"/>
                <a:ea typeface="微软雅黑" panose="020B0503020204020204" pitchFamily="34" charset="-122"/>
              </a:rPr>
              <a:t>指令各占</a:t>
            </a:r>
            <a:r>
              <a:rPr lang="en-US" altLang="zh-CN" sz="2000">
                <a:solidFill>
                  <a:srgbClr val="006600"/>
                </a:solidFill>
                <a:latin typeface="微软雅黑" panose="020B0503020204020204" pitchFamily="34" charset="-122"/>
                <a:ea typeface="微软雅黑" panose="020B0503020204020204" pitchFamily="34" charset="-122"/>
              </a:rPr>
              <a:t>3</a:t>
            </a:r>
            <a:r>
              <a:rPr lang="zh-CN" altLang="en-US" sz="2000">
                <a:solidFill>
                  <a:srgbClr val="006600"/>
                </a:solidFill>
                <a:latin typeface="微软雅黑" panose="020B0503020204020204" pitchFamily="34" charset="-122"/>
                <a:ea typeface="微软雅黑" panose="020B0503020204020204" pitchFamily="34" charset="-122"/>
              </a:rPr>
              <a:t>字节。</a:t>
            </a:r>
          </a:p>
          <a:p>
            <a:pPr lvl="1">
              <a:spcBef>
                <a:spcPct val="35000"/>
              </a:spcBef>
              <a:buSzPct val="100000"/>
              <a:buFont typeface="Wingdings" panose="05000000000000000000" pitchFamily="2" charset="2"/>
              <a:buChar char="ü"/>
            </a:pPr>
            <a:r>
              <a:rPr lang="zh-CN" altLang="en-US" sz="2000">
                <a:solidFill>
                  <a:srgbClr val="006600"/>
                </a:solidFill>
                <a:latin typeface="微软雅黑" panose="020B0503020204020204" pitchFamily="34" charset="-122"/>
                <a:ea typeface="微软雅黑" panose="020B0503020204020204" pitchFamily="34" charset="-122"/>
              </a:rPr>
              <a:t>各指令对应的</a:t>
            </a:r>
            <a:r>
              <a:rPr lang="en-US" altLang="zh-CN" sz="2000">
                <a:solidFill>
                  <a:srgbClr val="006600"/>
                </a:solidFill>
                <a:latin typeface="微软雅黑" panose="020B0503020204020204" pitchFamily="34" charset="-122"/>
                <a:ea typeface="微软雅黑" panose="020B0503020204020204" pitchFamily="34" charset="-122"/>
              </a:rPr>
              <a:t>0/1</a:t>
            </a:r>
            <a:r>
              <a:rPr lang="zh-CN" altLang="en-US" sz="2000">
                <a:solidFill>
                  <a:srgbClr val="006600"/>
                </a:solidFill>
                <a:latin typeface="微软雅黑" panose="020B0503020204020204" pitchFamily="34" charset="-122"/>
                <a:ea typeface="微软雅黑" panose="020B0503020204020204" pitchFamily="34" charset="-122"/>
              </a:rPr>
              <a:t>序列含义有不同的规定，如“</a:t>
            </a:r>
            <a:r>
              <a:rPr lang="en-US" altLang="zh-CN" sz="2000">
                <a:solidFill>
                  <a:srgbClr val="006600"/>
                </a:solidFill>
                <a:latin typeface="微软雅黑" panose="020B0503020204020204" pitchFamily="34" charset="-122"/>
                <a:ea typeface="微软雅黑" panose="020B0503020204020204" pitchFamily="34" charset="-122"/>
              </a:rPr>
              <a:t>push %ebp”</a:t>
            </a:r>
            <a:r>
              <a:rPr lang="zh-CN" altLang="en-US" sz="2000">
                <a:solidFill>
                  <a:srgbClr val="006600"/>
                </a:solidFill>
                <a:latin typeface="微软雅黑" panose="020B0503020204020204" pitchFamily="34" charset="-122"/>
                <a:ea typeface="微软雅黑" panose="020B0503020204020204" pitchFamily="34" charset="-122"/>
              </a:rPr>
              <a:t>指令为</a:t>
            </a:r>
            <a:r>
              <a:rPr lang="en-US" altLang="zh-CN" sz="2000">
                <a:solidFill>
                  <a:schemeClr val="accent1"/>
                </a:solidFill>
                <a:latin typeface="微软雅黑" panose="020B0503020204020204" pitchFamily="34" charset="-122"/>
                <a:ea typeface="微软雅黑" panose="020B0503020204020204" pitchFamily="34" charset="-122"/>
              </a:rPr>
              <a:t>01010</a:t>
            </a:r>
            <a:r>
              <a:rPr lang="en-US" altLang="zh-CN" sz="2000">
                <a:solidFill>
                  <a:schemeClr val="accent2"/>
                </a:solidFill>
                <a:latin typeface="微软雅黑" panose="020B0503020204020204" pitchFamily="34" charset="-122"/>
                <a:ea typeface="微软雅黑" panose="020B0503020204020204" pitchFamily="34" charset="-122"/>
              </a:rPr>
              <a:t>101</a:t>
            </a:r>
            <a:r>
              <a:rPr lang="en-US" altLang="zh-CN" sz="2000">
                <a:solidFill>
                  <a:srgbClr val="006600"/>
                </a:solidFill>
                <a:latin typeface="微软雅黑" panose="020B0503020204020204" pitchFamily="34" charset="-122"/>
                <a:ea typeface="微软雅黑" panose="020B0503020204020204" pitchFamily="34" charset="-122"/>
              </a:rPr>
              <a:t>B</a:t>
            </a:r>
            <a:r>
              <a:rPr lang="zh-CN" altLang="en-US" sz="2000">
                <a:solidFill>
                  <a:srgbClr val="006600"/>
                </a:solidFill>
                <a:latin typeface="微软雅黑" panose="020B0503020204020204" pitchFamily="34" charset="-122"/>
                <a:ea typeface="微软雅黑" panose="020B0503020204020204" pitchFamily="34" charset="-122"/>
              </a:rPr>
              <a:t>，其中</a:t>
            </a:r>
            <a:r>
              <a:rPr lang="en-US" altLang="zh-CN" sz="2000">
                <a:solidFill>
                  <a:srgbClr val="006600"/>
                </a:solidFill>
                <a:latin typeface="微软雅黑" panose="020B0503020204020204" pitchFamily="34" charset="-122"/>
                <a:ea typeface="微软雅黑" panose="020B0503020204020204" pitchFamily="34" charset="-122"/>
              </a:rPr>
              <a:t>01010</a:t>
            </a:r>
            <a:r>
              <a:rPr lang="zh-CN" altLang="en-US" sz="2000">
                <a:solidFill>
                  <a:srgbClr val="006600"/>
                </a:solidFill>
                <a:latin typeface="微软雅黑" panose="020B0503020204020204" pitchFamily="34" charset="-122"/>
                <a:ea typeface="微软雅黑" panose="020B0503020204020204" pitchFamily="34" charset="-122"/>
              </a:rPr>
              <a:t>为</a:t>
            </a:r>
            <a:r>
              <a:rPr lang="en-US" altLang="zh-CN" sz="2000">
                <a:solidFill>
                  <a:srgbClr val="006600"/>
                </a:solidFill>
                <a:latin typeface="微软雅黑" panose="020B0503020204020204" pitchFamily="34" charset="-122"/>
                <a:ea typeface="微软雅黑" panose="020B0503020204020204" pitchFamily="34" charset="-122"/>
              </a:rPr>
              <a:t>push</a:t>
            </a:r>
            <a:r>
              <a:rPr lang="zh-CN" altLang="en-US" sz="2000">
                <a:solidFill>
                  <a:srgbClr val="006600"/>
                </a:solidFill>
                <a:latin typeface="微软雅黑" panose="020B0503020204020204" pitchFamily="34" charset="-122"/>
                <a:ea typeface="微软雅黑" panose="020B0503020204020204" pitchFamily="34" charset="-122"/>
              </a:rPr>
              <a:t>指令操作码，</a:t>
            </a:r>
            <a:r>
              <a:rPr lang="en-US" altLang="zh-CN" sz="2000">
                <a:solidFill>
                  <a:srgbClr val="006600"/>
                </a:solidFill>
                <a:latin typeface="微软雅黑" panose="020B0503020204020204" pitchFamily="34" charset="-122"/>
                <a:ea typeface="微软雅黑" panose="020B0503020204020204" pitchFamily="34" charset="-122"/>
              </a:rPr>
              <a:t>101</a:t>
            </a:r>
            <a:r>
              <a:rPr lang="zh-CN" altLang="en-US" sz="2000">
                <a:solidFill>
                  <a:srgbClr val="006600"/>
                </a:solidFill>
                <a:latin typeface="微软雅黑" panose="020B0503020204020204" pitchFamily="34" charset="-122"/>
                <a:ea typeface="微软雅黑" panose="020B0503020204020204" pitchFamily="34" charset="-122"/>
              </a:rPr>
              <a:t>为</a:t>
            </a:r>
            <a:r>
              <a:rPr lang="en-US" altLang="zh-CN" sz="2000">
                <a:solidFill>
                  <a:srgbClr val="006600"/>
                </a:solidFill>
                <a:latin typeface="微软雅黑" panose="020B0503020204020204" pitchFamily="34" charset="-122"/>
                <a:ea typeface="微软雅黑" panose="020B0503020204020204" pitchFamily="34" charset="-122"/>
              </a:rPr>
              <a:t>EBP</a:t>
            </a:r>
            <a:r>
              <a:rPr lang="zh-CN" altLang="en-US" sz="2000">
                <a:solidFill>
                  <a:srgbClr val="006600"/>
                </a:solidFill>
                <a:latin typeface="微软雅黑" panose="020B0503020204020204" pitchFamily="34" charset="-122"/>
                <a:ea typeface="微软雅黑" panose="020B0503020204020204" pitchFamily="34" charset="-122"/>
              </a:rPr>
              <a:t>的编号，“</a:t>
            </a:r>
            <a:r>
              <a:rPr lang="en-US" altLang="zh-CN" sz="2000">
                <a:solidFill>
                  <a:srgbClr val="006600"/>
                </a:solidFill>
                <a:latin typeface="微软雅黑" panose="020B0503020204020204" pitchFamily="34" charset="-122"/>
                <a:ea typeface="微软雅黑" panose="020B0503020204020204" pitchFamily="34" charset="-122"/>
              </a:rPr>
              <a:t>pop %ebp”</a:t>
            </a:r>
            <a:r>
              <a:rPr lang="zh-CN" altLang="en-US" sz="2000">
                <a:solidFill>
                  <a:srgbClr val="006600"/>
                </a:solidFill>
                <a:latin typeface="微软雅黑" panose="020B0503020204020204" pitchFamily="34" charset="-122"/>
                <a:ea typeface="微软雅黑" panose="020B0503020204020204" pitchFamily="34" charset="-122"/>
              </a:rPr>
              <a:t>为</a:t>
            </a:r>
            <a:r>
              <a:rPr lang="en-US" altLang="zh-CN" sz="2000">
                <a:solidFill>
                  <a:schemeClr val="accent1"/>
                </a:solidFill>
                <a:latin typeface="微软雅黑" panose="020B0503020204020204" pitchFamily="34" charset="-122"/>
                <a:ea typeface="微软雅黑" panose="020B0503020204020204" pitchFamily="34" charset="-122"/>
              </a:rPr>
              <a:t>01011</a:t>
            </a:r>
            <a:r>
              <a:rPr lang="en-US" altLang="zh-CN" sz="2000">
                <a:solidFill>
                  <a:schemeClr val="accent2"/>
                </a:solidFill>
                <a:latin typeface="微软雅黑" panose="020B0503020204020204" pitchFamily="34" charset="-122"/>
                <a:ea typeface="微软雅黑" panose="020B0503020204020204" pitchFamily="34" charset="-122"/>
              </a:rPr>
              <a:t>101</a:t>
            </a:r>
            <a:r>
              <a:rPr lang="en-US" altLang="zh-CN" sz="2000">
                <a:solidFill>
                  <a:srgbClr val="006600"/>
                </a:solidFill>
                <a:latin typeface="微软雅黑" panose="020B0503020204020204" pitchFamily="34" charset="-122"/>
                <a:ea typeface="微软雅黑" panose="020B0503020204020204" pitchFamily="34" charset="-122"/>
              </a:rPr>
              <a:t>B</a:t>
            </a:r>
            <a:r>
              <a:rPr lang="zh-CN" altLang="en-US" sz="2000">
                <a:solidFill>
                  <a:srgbClr val="006600"/>
                </a:solidFill>
                <a:latin typeface="微软雅黑" panose="020B0503020204020204" pitchFamily="34" charset="-122"/>
                <a:ea typeface="微软雅黑" panose="020B0503020204020204" pitchFamily="34" charset="-122"/>
              </a:rPr>
              <a:t>，其中</a:t>
            </a:r>
            <a:r>
              <a:rPr lang="en-US" altLang="zh-CN" sz="2000">
                <a:solidFill>
                  <a:srgbClr val="006600"/>
                </a:solidFill>
                <a:latin typeface="微软雅黑" panose="020B0503020204020204" pitchFamily="34" charset="-122"/>
                <a:ea typeface="微软雅黑" panose="020B0503020204020204" pitchFamily="34" charset="-122"/>
              </a:rPr>
              <a:t>01011</a:t>
            </a:r>
            <a:r>
              <a:rPr lang="zh-CN" altLang="en-US" sz="2000">
                <a:solidFill>
                  <a:srgbClr val="006600"/>
                </a:solidFill>
                <a:latin typeface="微软雅黑" panose="020B0503020204020204" pitchFamily="34" charset="-122"/>
                <a:ea typeface="微软雅黑" panose="020B0503020204020204" pitchFamily="34" charset="-122"/>
              </a:rPr>
              <a:t>为</a:t>
            </a:r>
            <a:r>
              <a:rPr lang="en-US" altLang="zh-CN" sz="2000">
                <a:solidFill>
                  <a:srgbClr val="006600"/>
                </a:solidFill>
                <a:latin typeface="微软雅黑" panose="020B0503020204020204" pitchFamily="34" charset="-122"/>
                <a:ea typeface="微软雅黑" panose="020B0503020204020204" pitchFamily="34" charset="-122"/>
              </a:rPr>
              <a:t>pop</a:t>
            </a:r>
            <a:r>
              <a:rPr lang="zh-CN" altLang="en-US" sz="2000">
                <a:solidFill>
                  <a:srgbClr val="006600"/>
                </a:solidFill>
                <a:latin typeface="微软雅黑" panose="020B0503020204020204" pitchFamily="34" charset="-122"/>
                <a:ea typeface="微软雅黑" panose="020B0503020204020204" pitchFamily="34" charset="-122"/>
              </a:rPr>
              <a:t>指令的操作码。</a:t>
            </a:r>
          </a:p>
        </p:txBody>
      </p:sp>
      <p:sp>
        <p:nvSpPr>
          <p:cNvPr id="452614" name="Rectangle 6">
            <a:extLst>
              <a:ext uri="{FF2B5EF4-FFF2-40B4-BE49-F238E27FC236}">
                <a16:creationId xmlns:a16="http://schemas.microsoft.com/office/drawing/2014/main" id="{5B2EE345-69A1-458B-B88C-463037361C9B}"/>
              </a:ext>
            </a:extLst>
          </p:cNvPr>
          <p:cNvSpPr>
            <a:spLocks noChangeArrowheads="1"/>
          </p:cNvSpPr>
          <p:nvPr/>
        </p:nvSpPr>
        <p:spPr bwMode="auto">
          <a:xfrm>
            <a:off x="5827713" y="1620838"/>
            <a:ext cx="3216275"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1900">
                <a:solidFill>
                  <a:srgbClr val="993300"/>
                </a:solidFill>
                <a:latin typeface="微软雅黑" panose="020B0503020204020204" pitchFamily="34" charset="-122"/>
                <a:ea typeface="微软雅黑" panose="020B0503020204020204" pitchFamily="34" charset="-122"/>
              </a:rPr>
              <a:t>如何判定每条指令有多长？</a:t>
            </a:r>
            <a:r>
              <a:rPr lang="zh-CN" altLang="en-US" sz="1900">
                <a:solidFill>
                  <a:schemeClr val="accent1"/>
                </a:solidFill>
                <a:latin typeface="微软雅黑" panose="020B0503020204020204" pitchFamily="34" charset="-122"/>
                <a:ea typeface="微软雅黑" panose="020B0503020204020204" pitchFamily="34" charset="-122"/>
              </a:rPr>
              <a:t>如何判定操作类型、寄存器编号、立即数等？</a:t>
            </a:r>
            <a:r>
              <a:rPr lang="zh-CN" altLang="en-US" sz="1900">
                <a:solidFill>
                  <a:srgbClr val="993300"/>
                </a:solidFill>
                <a:latin typeface="微软雅黑" panose="020B0503020204020204" pitchFamily="34" charset="-122"/>
                <a:ea typeface="微软雅黑" panose="020B0503020204020204" pitchFamily="34" charset="-122"/>
              </a:rPr>
              <a:t>如何区分第</a:t>
            </a:r>
            <a:r>
              <a:rPr lang="en-US" altLang="zh-CN" sz="1900">
                <a:solidFill>
                  <a:srgbClr val="993300"/>
                </a:solidFill>
                <a:latin typeface="微软雅黑" panose="020B0503020204020204" pitchFamily="34" charset="-122"/>
                <a:ea typeface="微软雅黑" panose="020B0503020204020204" pitchFamily="34" charset="-122"/>
              </a:rPr>
              <a:t>2</a:t>
            </a:r>
            <a:r>
              <a:rPr lang="zh-CN" altLang="en-US" sz="1900">
                <a:solidFill>
                  <a:srgbClr val="993300"/>
                </a:solidFill>
                <a:latin typeface="微软雅黑" panose="020B0503020204020204" pitchFamily="34" charset="-122"/>
                <a:ea typeface="微软雅黑" panose="020B0503020204020204" pitchFamily="34" charset="-122"/>
              </a:rPr>
              <a:t>行和第</a:t>
            </a:r>
            <a:r>
              <a:rPr lang="en-US" altLang="zh-CN" sz="1900">
                <a:solidFill>
                  <a:srgbClr val="993300"/>
                </a:solidFill>
                <a:latin typeface="微软雅黑" panose="020B0503020204020204" pitchFamily="34" charset="-122"/>
                <a:ea typeface="微软雅黑" panose="020B0503020204020204" pitchFamily="34" charset="-122"/>
              </a:rPr>
              <a:t>3</a:t>
            </a:r>
            <a:r>
              <a:rPr lang="zh-CN" altLang="en-US" sz="1900">
                <a:solidFill>
                  <a:srgbClr val="993300"/>
                </a:solidFill>
                <a:latin typeface="微软雅黑" panose="020B0503020204020204" pitchFamily="34" charset="-122"/>
                <a:ea typeface="微软雅黑" panose="020B0503020204020204" pitchFamily="34" charset="-122"/>
              </a:rPr>
              <a:t>行</a:t>
            </a:r>
            <a:r>
              <a:rPr lang="en-US" altLang="zh-CN" sz="1900">
                <a:solidFill>
                  <a:srgbClr val="993300"/>
                </a:solidFill>
                <a:latin typeface="微软雅黑" panose="020B0503020204020204" pitchFamily="34" charset="-122"/>
                <a:ea typeface="微软雅黑" panose="020B0503020204020204" pitchFamily="34" charset="-122"/>
              </a:rPr>
              <a:t>mov</a:t>
            </a:r>
            <a:r>
              <a:rPr lang="zh-CN" altLang="en-US" sz="1900">
                <a:solidFill>
                  <a:srgbClr val="993300"/>
                </a:solidFill>
                <a:latin typeface="微软雅黑" panose="020B0503020204020204" pitchFamily="34" charset="-122"/>
                <a:ea typeface="微软雅黑" panose="020B0503020204020204" pitchFamily="34" charset="-122"/>
              </a:rPr>
              <a:t>指令的不同？</a:t>
            </a:r>
            <a:r>
              <a:rPr lang="zh-CN" altLang="en-US" sz="1900">
                <a:solidFill>
                  <a:schemeClr val="accent1"/>
                </a:solidFill>
                <a:latin typeface="微软雅黑" panose="020B0503020204020204" pitchFamily="34" charset="-122"/>
                <a:ea typeface="微软雅黑" panose="020B0503020204020204" pitchFamily="34" charset="-122"/>
              </a:rPr>
              <a:t>如何确定操作数是在寄存器中还是在存储器中？</a:t>
            </a:r>
            <a:r>
              <a:rPr lang="zh-CN" altLang="en-US" sz="1900">
                <a:solidFill>
                  <a:srgbClr val="993300"/>
                </a:solidFill>
                <a:latin typeface="微软雅黑" panose="020B0503020204020204" pitchFamily="34" charset="-122"/>
                <a:ea typeface="微软雅黑" panose="020B0503020204020204" pitchFamily="34" charset="-122"/>
              </a:rPr>
              <a:t>一条指令执行结束后如何正确读取到下一条指令？ </a:t>
            </a:r>
          </a:p>
        </p:txBody>
      </p:sp>
      <p:sp>
        <p:nvSpPr>
          <p:cNvPr id="452616" name="Text Box 8">
            <a:extLst>
              <a:ext uri="{FF2B5EF4-FFF2-40B4-BE49-F238E27FC236}">
                <a16:creationId xmlns:a16="http://schemas.microsoft.com/office/drawing/2014/main" id="{D194C233-5B98-45CB-B73E-FBD9B1F80406}"/>
              </a:ext>
            </a:extLst>
          </p:cNvPr>
          <p:cNvSpPr txBox="1">
            <a:spLocks noChangeArrowheads="1"/>
          </p:cNvSpPr>
          <p:nvPr/>
        </p:nvSpPr>
        <p:spPr bwMode="auto">
          <a:xfrm>
            <a:off x="0" y="1930400"/>
            <a:ext cx="581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ea typeface="宋体" panose="02010600030101010101" pitchFamily="2" charset="-122"/>
            </a:endParaRPr>
          </a:p>
        </p:txBody>
      </p:sp>
      <p:sp>
        <p:nvSpPr>
          <p:cNvPr id="452617" name="Text Box 9">
            <a:extLst>
              <a:ext uri="{FF2B5EF4-FFF2-40B4-BE49-F238E27FC236}">
                <a16:creationId xmlns:a16="http://schemas.microsoft.com/office/drawing/2014/main" id="{B2726D1A-B266-46EC-838B-AC780B2CCC49}"/>
              </a:ext>
            </a:extLst>
          </p:cNvPr>
          <p:cNvSpPr txBox="1">
            <a:spLocks noChangeArrowheads="1"/>
          </p:cNvSpPr>
          <p:nvPr/>
        </p:nvSpPr>
        <p:spPr bwMode="auto">
          <a:xfrm>
            <a:off x="174625" y="1870075"/>
            <a:ext cx="320675"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1800">
                <a:ea typeface="宋体" panose="02010600030101010101" pitchFamily="2" charset="-122"/>
              </a:rPr>
              <a:t>1</a:t>
            </a:r>
          </a:p>
          <a:p>
            <a:pPr>
              <a:lnSpc>
                <a:spcPct val="115000"/>
              </a:lnSpc>
            </a:pPr>
            <a:r>
              <a:rPr lang="en-US" altLang="zh-CN" sz="1800">
                <a:ea typeface="宋体" panose="02010600030101010101" pitchFamily="2" charset="-122"/>
              </a:rPr>
              <a:t>2</a:t>
            </a:r>
          </a:p>
          <a:p>
            <a:pPr>
              <a:lnSpc>
                <a:spcPct val="115000"/>
              </a:lnSpc>
            </a:pPr>
            <a:r>
              <a:rPr lang="en-US" altLang="zh-CN" sz="1800">
                <a:ea typeface="宋体" panose="02010600030101010101" pitchFamily="2" charset="-122"/>
              </a:rPr>
              <a:t>3</a:t>
            </a:r>
          </a:p>
          <a:p>
            <a:pPr>
              <a:lnSpc>
                <a:spcPct val="115000"/>
              </a:lnSpc>
            </a:pPr>
            <a:r>
              <a:rPr lang="en-US" altLang="zh-CN" sz="1800">
                <a:ea typeface="宋体" panose="02010600030101010101" pitchFamily="2" charset="-122"/>
              </a:rPr>
              <a:t>4</a:t>
            </a:r>
          </a:p>
          <a:p>
            <a:pPr>
              <a:lnSpc>
                <a:spcPct val="115000"/>
              </a:lnSpc>
            </a:pPr>
            <a:r>
              <a:rPr lang="en-US" altLang="zh-CN" sz="1800">
                <a:ea typeface="宋体" panose="02010600030101010101" pitchFamily="2" charset="-122"/>
              </a:rPr>
              <a:t>5</a:t>
            </a:r>
          </a:p>
          <a:p>
            <a:pPr>
              <a:lnSpc>
                <a:spcPct val="115000"/>
              </a:lnSpc>
            </a:pPr>
            <a:r>
              <a:rPr lang="en-US" altLang="zh-CN" sz="1800">
                <a:ea typeface="宋体" panose="02010600030101010101" pitchFamily="2" charset="-122"/>
              </a:rPr>
              <a:t>6</a:t>
            </a:r>
          </a:p>
        </p:txBody>
      </p:sp>
      <p:sp>
        <p:nvSpPr>
          <p:cNvPr id="452618" name="Text Box 10">
            <a:extLst>
              <a:ext uri="{FF2B5EF4-FFF2-40B4-BE49-F238E27FC236}">
                <a16:creationId xmlns:a16="http://schemas.microsoft.com/office/drawing/2014/main" id="{56EADC52-2176-4B77-952E-785A723A5730}"/>
              </a:ext>
            </a:extLst>
          </p:cNvPr>
          <p:cNvSpPr txBox="1">
            <a:spLocks noChangeArrowheads="1"/>
          </p:cNvSpPr>
          <p:nvPr/>
        </p:nvSpPr>
        <p:spPr bwMode="auto">
          <a:xfrm>
            <a:off x="5789613" y="1262063"/>
            <a:ext cx="316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sz="2000">
                <a:solidFill>
                  <a:schemeClr val="accent2"/>
                </a:solidFill>
                <a:latin typeface="微软雅黑" panose="020B0503020204020204" pitchFamily="34" charset="-122"/>
                <a:ea typeface="微软雅黑" panose="020B0503020204020204" pitchFamily="34" charset="-122"/>
              </a:rPr>
              <a:t>程序执行需要解决的问题：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2"/>
                                        </p:tgtEl>
                                        <p:attrNameLst>
                                          <p:attrName>style.visibility</p:attrName>
                                        </p:attrNameLst>
                                      </p:cBhvr>
                                      <p:to>
                                        <p:strVal val="visible"/>
                                      </p:to>
                                    </p:set>
                                    <p:animEffect transition="in" filter="blinds(horizontal)">
                                      <p:cBhvr>
                                        <p:cTn id="12" dur="500"/>
                                        <p:tgtEl>
                                          <p:spTgt spid="452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2617"/>
                                        </p:tgtEl>
                                        <p:attrNameLst>
                                          <p:attrName>style.visibility</p:attrName>
                                        </p:attrNameLst>
                                      </p:cBhvr>
                                      <p:to>
                                        <p:strVal val="visible"/>
                                      </p:to>
                                    </p:set>
                                    <p:animEffect transition="in" filter="blinds(horizontal)">
                                      <p:cBhvr>
                                        <p:cTn id="17" dur="500"/>
                                        <p:tgtEl>
                                          <p:spTgt spid="4526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2613">
                                            <p:txEl>
                                              <p:pRg st="0" end="0"/>
                                            </p:txEl>
                                          </p:spTgt>
                                        </p:tgtEl>
                                        <p:attrNameLst>
                                          <p:attrName>style.visibility</p:attrName>
                                        </p:attrNameLst>
                                      </p:cBhvr>
                                      <p:to>
                                        <p:strVal val="visible"/>
                                      </p:to>
                                    </p:set>
                                    <p:animEffect transition="in" filter="blinds(horizontal)">
                                      <p:cBhvr>
                                        <p:cTn id="22" dur="500"/>
                                        <p:tgtEl>
                                          <p:spTgt spid="45261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2613">
                                            <p:txEl>
                                              <p:pRg st="1" end="1"/>
                                            </p:txEl>
                                          </p:spTgt>
                                        </p:tgtEl>
                                        <p:attrNameLst>
                                          <p:attrName>style.visibility</p:attrName>
                                        </p:attrNameLst>
                                      </p:cBhvr>
                                      <p:to>
                                        <p:strVal val="visible"/>
                                      </p:to>
                                    </p:set>
                                    <p:animEffect transition="in" filter="blinds(horizontal)">
                                      <p:cBhvr>
                                        <p:cTn id="27" dur="500"/>
                                        <p:tgtEl>
                                          <p:spTgt spid="45261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52613">
                                            <p:txEl>
                                              <p:pRg st="2" end="2"/>
                                            </p:txEl>
                                          </p:spTgt>
                                        </p:tgtEl>
                                        <p:attrNameLst>
                                          <p:attrName>style.visibility</p:attrName>
                                        </p:attrNameLst>
                                      </p:cBhvr>
                                      <p:to>
                                        <p:strVal val="visible"/>
                                      </p:to>
                                    </p:set>
                                    <p:animEffect transition="in" filter="blinds(horizontal)">
                                      <p:cBhvr>
                                        <p:cTn id="32" dur="500"/>
                                        <p:tgtEl>
                                          <p:spTgt spid="45261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52613">
                                            <p:txEl>
                                              <p:pRg st="3" end="3"/>
                                            </p:txEl>
                                          </p:spTgt>
                                        </p:tgtEl>
                                        <p:attrNameLst>
                                          <p:attrName>style.visibility</p:attrName>
                                        </p:attrNameLst>
                                      </p:cBhvr>
                                      <p:to>
                                        <p:strVal val="visible"/>
                                      </p:to>
                                    </p:set>
                                    <p:animEffect transition="in" filter="blinds(horizontal)">
                                      <p:cBhvr>
                                        <p:cTn id="37" dur="500"/>
                                        <p:tgtEl>
                                          <p:spTgt spid="452613">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2618"/>
                                        </p:tgtEl>
                                        <p:attrNameLst>
                                          <p:attrName>style.visibility</p:attrName>
                                        </p:attrNameLst>
                                      </p:cBhvr>
                                      <p:to>
                                        <p:strVal val="visible"/>
                                      </p:to>
                                    </p:set>
                                    <p:animEffect transition="in" filter="blinds(horizontal)">
                                      <p:cBhvr>
                                        <p:cTn id="42" dur="500"/>
                                        <p:tgtEl>
                                          <p:spTgt spid="4526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2614"/>
                                        </p:tgtEl>
                                        <p:attrNameLst>
                                          <p:attrName>style.visibility</p:attrName>
                                        </p:attrNameLst>
                                      </p:cBhvr>
                                      <p:to>
                                        <p:strVal val="visible"/>
                                      </p:to>
                                    </p:set>
                                    <p:animEffect transition="in" filter="blinds(horizontal)">
                                      <p:cBhvr>
                                        <p:cTn id="47" dur="500"/>
                                        <p:tgtEl>
                                          <p:spTgt spid="452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4" grpId="0"/>
      <p:bldP spid="452617" grpId="0"/>
      <p:bldP spid="4526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FCF800D-70AC-4BF1-B8C3-7D1D05E50220}"/>
              </a:ext>
            </a:extLst>
          </p:cNvPr>
          <p:cNvSpPr>
            <a:spLocks noGrp="1" noChangeArrowheads="1"/>
          </p:cNvSpPr>
          <p:nvPr>
            <p:ph type="title"/>
          </p:nvPr>
        </p:nvSpPr>
        <p:spPr>
          <a:xfrm>
            <a:off x="758825" y="174625"/>
            <a:ext cx="7499350" cy="528638"/>
          </a:xfrm>
        </p:spPr>
        <p:txBody>
          <a:bodyPr/>
          <a:lstStyle/>
          <a:p>
            <a:r>
              <a:rPr lang="zh-CN" altLang="en-US"/>
              <a:t>程序及指令的执行过程</a:t>
            </a:r>
          </a:p>
        </p:txBody>
      </p:sp>
      <p:pic>
        <p:nvPicPr>
          <p:cNvPr id="456710" name="Picture 6">
            <a:extLst>
              <a:ext uri="{FF2B5EF4-FFF2-40B4-BE49-F238E27FC236}">
                <a16:creationId xmlns:a16="http://schemas.microsoft.com/office/drawing/2014/main" id="{5DA2EF85-A9CF-4895-9AD8-A1BC1697B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773113"/>
            <a:ext cx="85852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6713" name="Line 9">
            <a:extLst>
              <a:ext uri="{FF2B5EF4-FFF2-40B4-BE49-F238E27FC236}">
                <a16:creationId xmlns:a16="http://schemas.microsoft.com/office/drawing/2014/main" id="{19F992BC-9243-4083-8CEB-2D9D16C22F02}"/>
              </a:ext>
            </a:extLst>
          </p:cNvPr>
          <p:cNvSpPr>
            <a:spLocks noChangeShapeType="1"/>
          </p:cNvSpPr>
          <p:nvPr/>
        </p:nvSpPr>
        <p:spPr bwMode="auto">
          <a:xfrm>
            <a:off x="0" y="3308350"/>
            <a:ext cx="9144000" cy="44450"/>
          </a:xfrm>
          <a:prstGeom prst="line">
            <a:avLst/>
          </a:prstGeom>
          <a:noFill/>
          <a:ln w="508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4" name="Text Box 10">
            <a:extLst>
              <a:ext uri="{FF2B5EF4-FFF2-40B4-BE49-F238E27FC236}">
                <a16:creationId xmlns:a16="http://schemas.microsoft.com/office/drawing/2014/main" id="{3A2DC905-7B98-4CFD-883E-84E522CC26E6}"/>
              </a:ext>
            </a:extLst>
          </p:cNvPr>
          <p:cNvSpPr txBox="1">
            <a:spLocks noChangeArrowheads="1"/>
          </p:cNvSpPr>
          <p:nvPr/>
        </p:nvSpPr>
        <p:spPr bwMode="auto">
          <a:xfrm>
            <a:off x="347663" y="5646738"/>
            <a:ext cx="843121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运行程序的过程就是执行一条一条指令的过程</a:t>
            </a:r>
          </a:p>
          <a:p>
            <a:pPr>
              <a:spcBef>
                <a:spcPct val="30000"/>
              </a:spcBef>
            </a:pP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执行指令的过程中，包含</a:t>
            </a:r>
            <a:r>
              <a:rPr lang="en-US" altLang="zh-CN" sz="2000">
                <a:solidFill>
                  <a:schemeClr val="accent1"/>
                </a:solidFill>
                <a:latin typeface="微软雅黑" panose="020B0503020204020204" pitchFamily="34" charset="-122"/>
                <a:ea typeface="微软雅黑" panose="020B0503020204020204" pitchFamily="34" charset="-122"/>
              </a:rPr>
              <a:t>CPU</a:t>
            </a:r>
            <a:r>
              <a:rPr lang="zh-CN" altLang="en-US" sz="2000">
                <a:solidFill>
                  <a:schemeClr val="accent1"/>
                </a:solidFill>
                <a:latin typeface="微软雅黑" panose="020B0503020204020204" pitchFamily="34" charset="-122"/>
                <a:ea typeface="微软雅黑" panose="020B0503020204020204" pitchFamily="34" charset="-122"/>
              </a:rPr>
              <a:t>操作</a:t>
            </a:r>
            <a:r>
              <a:rPr lang="zh-CN" altLang="en-US" sz="2000">
                <a:solidFill>
                  <a:srgbClr val="006600"/>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访问内存或</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端口的操作</a:t>
            </a:r>
            <a:r>
              <a:rPr lang="zh-CN" altLang="en-US" sz="2000">
                <a:solidFill>
                  <a:srgbClr val="006600"/>
                </a:solidFill>
                <a:latin typeface="微软雅黑" panose="020B0503020204020204" pitchFamily="34" charset="-122"/>
                <a:ea typeface="微软雅黑" panose="020B0503020204020204" pitchFamily="34" charset="-122"/>
              </a:rPr>
              <a:t>两类</a:t>
            </a:r>
          </a:p>
        </p:txBody>
      </p:sp>
      <p:sp>
        <p:nvSpPr>
          <p:cNvPr id="456715" name="Text Box 11">
            <a:extLst>
              <a:ext uri="{FF2B5EF4-FFF2-40B4-BE49-F238E27FC236}">
                <a16:creationId xmlns:a16="http://schemas.microsoft.com/office/drawing/2014/main" id="{5A440A40-F124-4A48-963F-9273BA98C4C4}"/>
              </a:ext>
            </a:extLst>
          </p:cNvPr>
          <p:cNvSpPr txBox="1">
            <a:spLocks noChangeArrowheads="1"/>
          </p:cNvSpPr>
          <p:nvPr/>
        </p:nvSpPr>
        <p:spPr bwMode="auto">
          <a:xfrm>
            <a:off x="177800" y="784225"/>
            <a:ext cx="4408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accent1"/>
                </a:solidFill>
                <a:latin typeface="微软雅黑" panose="020B0503020204020204" pitchFamily="34" charset="-122"/>
                <a:ea typeface="微软雅黑" panose="020B0503020204020204" pitchFamily="34" charset="-122"/>
              </a:rPr>
              <a:t>访存或</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a:t>
            </a:r>
            <a:r>
              <a:rPr lang="zh-CN" altLang="en-US" sz="2000">
                <a:solidFill>
                  <a:srgbClr val="006600"/>
                </a:solidFill>
                <a:latin typeface="微软雅黑" panose="020B0503020204020204" pitchFamily="34" charset="-122"/>
                <a:ea typeface="微软雅黑" panose="020B0503020204020204" pitchFamily="34" charset="-122"/>
              </a:rPr>
              <a:t>涉及存储系统、总线和</a:t>
            </a:r>
            <a:r>
              <a:rPr lang="en-US" altLang="zh-CN" sz="2000">
                <a:solidFill>
                  <a:srgbClr val="006600"/>
                </a:solidFill>
                <a:latin typeface="微软雅黑" panose="020B0503020204020204" pitchFamily="34" charset="-122"/>
                <a:ea typeface="微软雅黑" panose="020B0503020204020204" pitchFamily="34" charset="-122"/>
              </a:rPr>
              <a:t>I/O</a:t>
            </a:r>
            <a:r>
              <a:rPr lang="zh-CN" altLang="en-US" sz="2000">
                <a:solidFill>
                  <a:srgbClr val="006600"/>
                </a:solidFill>
                <a:latin typeface="微软雅黑" panose="020B0503020204020204" pitchFamily="34" charset="-122"/>
                <a:ea typeface="微软雅黑" panose="020B0503020204020204" pitchFamily="34" charset="-122"/>
              </a:rPr>
              <a:t>接口等内容</a:t>
            </a:r>
            <a:r>
              <a:rPr lang="zh-CN" altLang="en-US" sz="2000">
                <a:solidFill>
                  <a:srgbClr val="993300"/>
                </a:solidFill>
                <a:latin typeface="微软雅黑" panose="020B0503020204020204" pitchFamily="34" charset="-122"/>
                <a:ea typeface="微软雅黑" panose="020B0503020204020204" pitchFamily="34" charset="-122"/>
              </a:rPr>
              <a:t>（以后章节内容）</a:t>
            </a:r>
          </a:p>
        </p:txBody>
      </p:sp>
      <p:sp>
        <p:nvSpPr>
          <p:cNvPr id="456716" name="Text Box 12">
            <a:extLst>
              <a:ext uri="{FF2B5EF4-FFF2-40B4-BE49-F238E27FC236}">
                <a16:creationId xmlns:a16="http://schemas.microsoft.com/office/drawing/2014/main" id="{ACBC5D99-D7A9-466A-8C78-486B020F2EFA}"/>
              </a:ext>
            </a:extLst>
          </p:cNvPr>
          <p:cNvSpPr txBox="1">
            <a:spLocks noChangeArrowheads="1"/>
          </p:cNvSpPr>
          <p:nvPr/>
        </p:nvSpPr>
        <p:spPr bwMode="auto">
          <a:xfrm>
            <a:off x="107950" y="4805363"/>
            <a:ext cx="5019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accent1"/>
                </a:solidFill>
                <a:latin typeface="微软雅黑" panose="020B0503020204020204" pitchFamily="34" charset="-122"/>
                <a:ea typeface="微软雅黑" panose="020B0503020204020204" pitchFamily="34" charset="-122"/>
              </a:rPr>
              <a:t>CPU</a:t>
            </a:r>
            <a:r>
              <a:rPr lang="zh-CN" altLang="en-US" sz="2000">
                <a:solidFill>
                  <a:schemeClr val="accent1"/>
                </a:solidFill>
                <a:latin typeface="微软雅黑" panose="020B0503020204020204" pitchFamily="34" charset="-122"/>
                <a:ea typeface="微软雅黑" panose="020B0503020204020204" pitchFamily="34" charset="-122"/>
              </a:rPr>
              <a:t>内部操作：</a:t>
            </a:r>
          </a:p>
          <a:p>
            <a:r>
              <a:rPr lang="zh-CN" altLang="en-US" sz="2000">
                <a:solidFill>
                  <a:srgbClr val="006600"/>
                </a:solidFill>
                <a:latin typeface="微软雅黑" panose="020B0503020204020204" pitchFamily="34" charset="-122"/>
                <a:ea typeface="微软雅黑" panose="020B0503020204020204" pitchFamily="34" charset="-122"/>
              </a:rPr>
              <a:t>涉及</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内部数据通路</a:t>
            </a:r>
            <a:r>
              <a:rPr lang="zh-CN" altLang="en-US" sz="2000">
                <a:solidFill>
                  <a:srgbClr val="993300"/>
                </a:solidFill>
                <a:latin typeface="微软雅黑" panose="020B0503020204020204" pitchFamily="34" charset="-122"/>
                <a:ea typeface="微软雅黑" panose="020B0503020204020204" pitchFamily="34" charset="-122"/>
              </a:rPr>
              <a:t>（本章节内容）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10"/>
                                        </p:tgtEl>
                                        <p:attrNameLst>
                                          <p:attrName>style.visibility</p:attrName>
                                        </p:attrNameLst>
                                      </p:cBhvr>
                                      <p:to>
                                        <p:strVal val="visible"/>
                                      </p:to>
                                    </p:set>
                                    <p:animEffect transition="in" filter="blinds(horizontal)">
                                      <p:cBhvr>
                                        <p:cTn id="7" dur="500"/>
                                        <p:tgtEl>
                                          <p:spTgt spid="456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6714">
                                            <p:txEl>
                                              <p:pRg st="0" end="0"/>
                                            </p:txEl>
                                          </p:spTgt>
                                        </p:tgtEl>
                                        <p:attrNameLst>
                                          <p:attrName>style.visibility</p:attrName>
                                        </p:attrNameLst>
                                      </p:cBhvr>
                                      <p:to>
                                        <p:strVal val="visible"/>
                                      </p:to>
                                    </p:set>
                                    <p:animEffect transition="in" filter="blinds(horizontal)">
                                      <p:cBhvr>
                                        <p:cTn id="12" dur="500"/>
                                        <p:tgtEl>
                                          <p:spTgt spid="4567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6714">
                                            <p:txEl>
                                              <p:pRg st="1" end="1"/>
                                            </p:txEl>
                                          </p:spTgt>
                                        </p:tgtEl>
                                        <p:attrNameLst>
                                          <p:attrName>style.visibility</p:attrName>
                                        </p:attrNameLst>
                                      </p:cBhvr>
                                      <p:to>
                                        <p:strVal val="visible"/>
                                      </p:to>
                                    </p:set>
                                    <p:animEffect transition="in" filter="blinds(horizontal)">
                                      <p:cBhvr>
                                        <p:cTn id="17" dur="500"/>
                                        <p:tgtEl>
                                          <p:spTgt spid="45671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6713"/>
                                        </p:tgtEl>
                                        <p:attrNameLst>
                                          <p:attrName>style.visibility</p:attrName>
                                        </p:attrNameLst>
                                      </p:cBhvr>
                                      <p:to>
                                        <p:strVal val="visible"/>
                                      </p:to>
                                    </p:set>
                                    <p:animEffect transition="in" filter="blinds(horizontal)">
                                      <p:cBhvr>
                                        <p:cTn id="22" dur="500"/>
                                        <p:tgtEl>
                                          <p:spTgt spid="4567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6716"/>
                                        </p:tgtEl>
                                        <p:attrNameLst>
                                          <p:attrName>style.visibility</p:attrName>
                                        </p:attrNameLst>
                                      </p:cBhvr>
                                      <p:to>
                                        <p:strVal val="visible"/>
                                      </p:to>
                                    </p:set>
                                    <p:animEffect transition="in" filter="blinds(horizontal)">
                                      <p:cBhvr>
                                        <p:cTn id="27" dur="500"/>
                                        <p:tgtEl>
                                          <p:spTgt spid="4567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6715"/>
                                        </p:tgtEl>
                                        <p:attrNameLst>
                                          <p:attrName>style.visibility</p:attrName>
                                        </p:attrNameLst>
                                      </p:cBhvr>
                                      <p:to>
                                        <p:strVal val="visible"/>
                                      </p:to>
                                    </p:set>
                                    <p:animEffect transition="in" filter="blinds(horizontal)">
                                      <p:cBhvr>
                                        <p:cTn id="32" dur="500"/>
                                        <p:tgtEl>
                                          <p:spTgt spid="456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5" grpId="0"/>
      <p:bldP spid="456716" grpId="0"/>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2184125665</TotalTime>
  <Pages>40</Pages>
  <Words>11588</Words>
  <Application>Microsoft Office PowerPoint</Application>
  <PresentationFormat>全屏显示(4:3)</PresentationFormat>
  <Paragraphs>2107</Paragraphs>
  <Slides>79</Slides>
  <Notes>14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88" baseType="lpstr">
      <vt:lpstr>Monotype Sorts</vt:lpstr>
      <vt:lpstr>方正舒体</vt:lpstr>
      <vt:lpstr>黑体</vt:lpstr>
      <vt:lpstr>微软雅黑</vt:lpstr>
      <vt:lpstr>Arial</vt:lpstr>
      <vt:lpstr>Times New Roman</vt:lpstr>
      <vt:lpstr>Wingdings</vt:lpstr>
      <vt:lpstr>lecture1</vt:lpstr>
      <vt:lpstr>图表</vt:lpstr>
      <vt:lpstr>  程序的执行  程序执行和指令执行概述  数据通路基本结构和工作原理 流水线方式下指令的执行  </vt:lpstr>
      <vt:lpstr>程序的执行机制</vt:lpstr>
      <vt:lpstr>PowerPoint 演示文稿</vt:lpstr>
      <vt:lpstr>程序的执行机制</vt:lpstr>
      <vt:lpstr>程序及指令的执行过程 </vt:lpstr>
      <vt:lpstr>程序及指令的执行过程</vt:lpstr>
      <vt:lpstr>程序及指令的执行过程</vt:lpstr>
      <vt:lpstr>程序及指令的执行过程</vt:lpstr>
      <vt:lpstr>程序及指令的执行过程</vt:lpstr>
      <vt:lpstr>机器指令的执行过程 </vt:lpstr>
      <vt:lpstr>机器指令的执行过程</vt:lpstr>
      <vt:lpstr>机器指令的执行过程</vt:lpstr>
      <vt:lpstr>回顾：冯.诺依曼结构模型机</vt:lpstr>
      <vt:lpstr>回顾： IA-32的体系结构是怎样的呢？</vt:lpstr>
      <vt:lpstr>回顾： IA-32的寄存器组织</vt:lpstr>
      <vt:lpstr>回顾： IA-32的寄存器组织</vt:lpstr>
      <vt:lpstr>PA中模拟的 IA-32的寄存器组织</vt:lpstr>
      <vt:lpstr>回顾： IA-32的标志寄存器</vt:lpstr>
      <vt:lpstr>回顾： IA-32的寻址方式</vt:lpstr>
      <vt:lpstr>回顾：保护模式下的寻址方式</vt:lpstr>
      <vt:lpstr>PowerPoint 演示文稿</vt:lpstr>
      <vt:lpstr>PowerPoint 演示文稿</vt:lpstr>
      <vt:lpstr>                        程序由指令序列组成</vt:lpstr>
      <vt:lpstr>指令执行过程</vt:lpstr>
      <vt:lpstr>指令执行过程</vt:lpstr>
      <vt:lpstr>指令执行过程</vt:lpstr>
      <vt:lpstr>指令执行过程</vt:lpstr>
      <vt:lpstr>指令执行过程</vt:lpstr>
      <vt:lpstr>指令执行过程</vt:lpstr>
      <vt:lpstr>                        程序由指令序列组成</vt:lpstr>
      <vt:lpstr>回顾： IA-32的寄存器组织</vt:lpstr>
      <vt:lpstr>指令执行过程</vt:lpstr>
      <vt:lpstr>ALU长啥样呢？</vt:lpstr>
      <vt:lpstr>ALU结构原理</vt:lpstr>
      <vt:lpstr>指令执行过程</vt:lpstr>
      <vt:lpstr>指令执行过程</vt:lpstr>
      <vt:lpstr>lea指令执行的结果</vt:lpstr>
      <vt:lpstr>程序的执行机制</vt:lpstr>
      <vt:lpstr>数据通路的位置</vt:lpstr>
      <vt:lpstr>数据通路的基本结构</vt:lpstr>
      <vt:lpstr>操作元件：组合逻辑电路</vt:lpstr>
      <vt:lpstr>状态元件：时序逻辑电路</vt:lpstr>
      <vt:lpstr>存储元件中何时状态被改变？</vt:lpstr>
      <vt:lpstr>数据通路与时序控制</vt:lpstr>
      <vt:lpstr>早期累加器型指令系统数据通路</vt:lpstr>
      <vt:lpstr>单总线数据通路</vt:lpstr>
      <vt:lpstr>三总线数据通路</vt:lpstr>
      <vt:lpstr>MIPS的三种指令类型</vt:lpstr>
      <vt:lpstr>取指令部件(Instruction Fetch Unit) </vt:lpstr>
      <vt:lpstr>RR（R-type）型指令的数据通路</vt:lpstr>
      <vt:lpstr>带立即数的逻辑指令的数据通路</vt:lpstr>
      <vt:lpstr>单周期数据通路的基本结构</vt:lpstr>
      <vt:lpstr>单周期数据通路中的关键路径 ( Load操作 )</vt:lpstr>
      <vt:lpstr>单周期, 多周期 和 流水线比较</vt:lpstr>
      <vt:lpstr>程序的执行机制</vt:lpstr>
      <vt:lpstr>一个日常生活中的例子—洗衣服</vt:lpstr>
      <vt:lpstr>Sequential Laundry（串行方式）</vt:lpstr>
      <vt:lpstr>Pipelined Laundry: (Start work ASAP)</vt:lpstr>
      <vt:lpstr>指令流水线的基本概念</vt:lpstr>
      <vt:lpstr>单周期数据通路中指令的执行</vt:lpstr>
      <vt:lpstr>流水线数据通路中指令的执行</vt:lpstr>
      <vt:lpstr>流水线指令集的设计</vt:lpstr>
      <vt:lpstr>按指令格式的复杂度来分</vt:lpstr>
      <vt:lpstr>复杂指令集计算机CISC</vt:lpstr>
      <vt:lpstr>Top 10 80x86 Instructions</vt:lpstr>
      <vt:lpstr>RISC设计风格的主要特点</vt:lpstr>
      <vt:lpstr>指令流水线的实现</vt:lpstr>
      <vt:lpstr>五段流水线数据通路</vt:lpstr>
      <vt:lpstr>指令流水线的执行举例</vt:lpstr>
      <vt:lpstr>指令流水线的执行举例</vt:lpstr>
      <vt:lpstr>PowerPoint 演示文稿</vt:lpstr>
      <vt:lpstr>编译器优化指令顺序解决数据冒险</vt:lpstr>
      <vt:lpstr>编译器优化以避免阻塞的情况调查</vt:lpstr>
      <vt:lpstr>编译器优化指令顺序解决控制冒险</vt:lpstr>
      <vt:lpstr>提高性能措施—实现指令级并行</vt:lpstr>
      <vt:lpstr>静态多发射处理器</vt:lpstr>
      <vt:lpstr>动态多发射处理器</vt:lpstr>
      <vt:lpstr>本章小结</vt:lpstr>
      <vt:lpstr>本章小结</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keywords/>
  <dc:description/>
  <cp:lastModifiedBy>幽弥狂</cp:lastModifiedBy>
  <cp:revision>1131</cp:revision>
  <cp:lastPrinted>1998-02-02T13:15:44Z</cp:lastPrinted>
  <dcterms:created xsi:type="dcterms:W3CDTF">1996-09-09T11:33:30Z</dcterms:created>
  <dcterms:modified xsi:type="dcterms:W3CDTF">2019-09-13T12:56:30Z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